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79" r:id="rId3"/>
    <p:sldId id="270" r:id="rId4"/>
    <p:sldId id="295" r:id="rId5"/>
    <p:sldId id="272" r:id="rId6"/>
    <p:sldId id="262" r:id="rId7"/>
    <p:sldId id="273" r:id="rId8"/>
    <p:sldId id="263" r:id="rId9"/>
    <p:sldId id="266" r:id="rId10"/>
    <p:sldId id="274" r:id="rId11"/>
    <p:sldId id="278" r:id="rId12"/>
    <p:sldId id="276" r:id="rId13"/>
    <p:sldId id="261" r:id="rId14"/>
    <p:sldId id="277" r:id="rId15"/>
    <p:sldId id="259" r:id="rId16"/>
    <p:sldId id="271" r:id="rId17"/>
    <p:sldId id="258" r:id="rId18"/>
    <p:sldId id="265" r:id="rId19"/>
    <p:sldId id="269" r:id="rId20"/>
    <p:sldId id="260" r:id="rId21"/>
    <p:sldId id="296" r:id="rId22"/>
    <p:sldId id="275" r:id="rId23"/>
    <p:sldId id="281" r:id="rId24"/>
    <p:sldId id="282" r:id="rId25"/>
    <p:sldId id="283" r:id="rId26"/>
    <p:sldId id="286" r:id="rId27"/>
    <p:sldId id="297" r:id="rId28"/>
    <p:sldId id="298" r:id="rId29"/>
    <p:sldId id="299" r:id="rId30"/>
    <p:sldId id="290" r:id="rId31"/>
    <p:sldId id="291" r:id="rId32"/>
    <p:sldId id="300" r:id="rId33"/>
    <p:sldId id="301" r:id="rId34"/>
    <p:sldId id="302" r:id="rId35"/>
    <p:sldId id="303" r:id="rId36"/>
    <p:sldId id="304" r:id="rId37"/>
    <p:sldId id="305" r:id="rId38"/>
  </p:sldIdLst>
  <p:sldSz cx="9144000" cy="6858000" type="screen4x3"/>
  <p:notesSz cx="7315200" cy="9601200"/>
  <p:defaultTextStyle>
    <a:defPPr>
      <a:defRPr lang="en-US"/>
    </a:defPPr>
    <a:lvl1pPr algn="l" rtl="0" fontAlgn="base">
      <a:spcBef>
        <a:spcPct val="0"/>
      </a:spcBef>
      <a:spcAft>
        <a:spcPct val="0"/>
      </a:spcAft>
      <a:defRPr sz="6000" kern="1200">
        <a:solidFill>
          <a:schemeClr val="tx1"/>
        </a:solidFill>
        <a:latin typeface="Cambria" pitchFamily="18" charset="0"/>
        <a:ea typeface="+mn-ea"/>
        <a:cs typeface="+mn-cs"/>
      </a:defRPr>
    </a:lvl1pPr>
    <a:lvl2pPr marL="457200" algn="l" rtl="0" fontAlgn="base">
      <a:spcBef>
        <a:spcPct val="0"/>
      </a:spcBef>
      <a:spcAft>
        <a:spcPct val="0"/>
      </a:spcAft>
      <a:defRPr sz="6000" kern="1200">
        <a:solidFill>
          <a:schemeClr val="tx1"/>
        </a:solidFill>
        <a:latin typeface="Cambria" pitchFamily="18" charset="0"/>
        <a:ea typeface="+mn-ea"/>
        <a:cs typeface="+mn-cs"/>
      </a:defRPr>
    </a:lvl2pPr>
    <a:lvl3pPr marL="914400" algn="l" rtl="0" fontAlgn="base">
      <a:spcBef>
        <a:spcPct val="0"/>
      </a:spcBef>
      <a:spcAft>
        <a:spcPct val="0"/>
      </a:spcAft>
      <a:defRPr sz="6000" kern="1200">
        <a:solidFill>
          <a:schemeClr val="tx1"/>
        </a:solidFill>
        <a:latin typeface="Cambria" pitchFamily="18" charset="0"/>
        <a:ea typeface="+mn-ea"/>
        <a:cs typeface="+mn-cs"/>
      </a:defRPr>
    </a:lvl3pPr>
    <a:lvl4pPr marL="1371600" algn="l" rtl="0" fontAlgn="base">
      <a:spcBef>
        <a:spcPct val="0"/>
      </a:spcBef>
      <a:spcAft>
        <a:spcPct val="0"/>
      </a:spcAft>
      <a:defRPr sz="6000" kern="1200">
        <a:solidFill>
          <a:schemeClr val="tx1"/>
        </a:solidFill>
        <a:latin typeface="Cambria" pitchFamily="18" charset="0"/>
        <a:ea typeface="+mn-ea"/>
        <a:cs typeface="+mn-cs"/>
      </a:defRPr>
    </a:lvl4pPr>
    <a:lvl5pPr marL="1828800" algn="l" rtl="0" fontAlgn="base">
      <a:spcBef>
        <a:spcPct val="0"/>
      </a:spcBef>
      <a:spcAft>
        <a:spcPct val="0"/>
      </a:spcAft>
      <a:defRPr sz="6000" kern="1200">
        <a:solidFill>
          <a:schemeClr val="tx1"/>
        </a:solidFill>
        <a:latin typeface="Cambria" pitchFamily="18" charset="0"/>
        <a:ea typeface="+mn-ea"/>
        <a:cs typeface="+mn-cs"/>
      </a:defRPr>
    </a:lvl5pPr>
    <a:lvl6pPr marL="2286000" algn="l" defTabSz="914400" rtl="0" eaLnBrk="1" latinLnBrk="0" hangingPunct="1">
      <a:defRPr sz="6000" kern="1200">
        <a:solidFill>
          <a:schemeClr val="tx1"/>
        </a:solidFill>
        <a:latin typeface="Cambria" pitchFamily="18" charset="0"/>
        <a:ea typeface="+mn-ea"/>
        <a:cs typeface="+mn-cs"/>
      </a:defRPr>
    </a:lvl6pPr>
    <a:lvl7pPr marL="2743200" algn="l" defTabSz="914400" rtl="0" eaLnBrk="1" latinLnBrk="0" hangingPunct="1">
      <a:defRPr sz="6000" kern="1200">
        <a:solidFill>
          <a:schemeClr val="tx1"/>
        </a:solidFill>
        <a:latin typeface="Cambria" pitchFamily="18" charset="0"/>
        <a:ea typeface="+mn-ea"/>
        <a:cs typeface="+mn-cs"/>
      </a:defRPr>
    </a:lvl7pPr>
    <a:lvl8pPr marL="3200400" algn="l" defTabSz="914400" rtl="0" eaLnBrk="1" latinLnBrk="0" hangingPunct="1">
      <a:defRPr sz="6000" kern="1200">
        <a:solidFill>
          <a:schemeClr val="tx1"/>
        </a:solidFill>
        <a:latin typeface="Cambria" pitchFamily="18" charset="0"/>
        <a:ea typeface="+mn-ea"/>
        <a:cs typeface="+mn-cs"/>
      </a:defRPr>
    </a:lvl8pPr>
    <a:lvl9pPr marL="3657600" algn="l" defTabSz="914400" rtl="0" eaLnBrk="1" latinLnBrk="0" hangingPunct="1">
      <a:defRPr sz="6000" kern="1200">
        <a:solidFill>
          <a:schemeClr val="tx1"/>
        </a:solidFill>
        <a:latin typeface="Cambria"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000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8" autoAdjust="0"/>
    <p:restoredTop sz="89104" autoAdjust="0"/>
  </p:normalViewPr>
  <p:slideViewPr>
    <p:cSldViewPr>
      <p:cViewPr>
        <p:scale>
          <a:sx n="60" d="100"/>
          <a:sy n="60" d="100"/>
        </p:scale>
        <p:origin x="918"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1C459A-99ED-4235-80B0-4520DDF80ADF}"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7898B7B5-D08B-4B35-B061-A5F67F4C06F8}">
      <dgm:prSet phldrT="[Text]"/>
      <dgm:spPr/>
      <dgm:t>
        <a:bodyPr/>
        <a:lstStyle/>
        <a:p>
          <a:r>
            <a:rPr lang="en-US" dirty="0" smtClean="0"/>
            <a:t>Partner Training</a:t>
          </a:r>
          <a:endParaRPr lang="es-US" noProof="0" dirty="0">
            <a:solidFill>
              <a:schemeClr val="tx2">
                <a:lumMod val="75000"/>
              </a:schemeClr>
            </a:solidFill>
          </a:endParaRPr>
        </a:p>
      </dgm:t>
    </dgm:pt>
    <dgm:pt modelId="{76E7F53B-41E6-4201-8892-616357A633BE}" type="parTrans" cxnId="{41C2AA7F-8BF1-4E90-B669-62D4CAA0D151}">
      <dgm:prSet/>
      <dgm:spPr/>
      <dgm:t>
        <a:bodyPr/>
        <a:lstStyle/>
        <a:p>
          <a:endParaRPr lang="en-US"/>
        </a:p>
      </dgm:t>
    </dgm:pt>
    <dgm:pt modelId="{8E9E304E-3EAF-4BD1-9A75-2793A7FF6B04}" type="sibTrans" cxnId="{41C2AA7F-8BF1-4E90-B669-62D4CAA0D151}">
      <dgm:prSet/>
      <dgm:spPr/>
      <dgm:t>
        <a:bodyPr/>
        <a:lstStyle/>
        <a:p>
          <a:endParaRPr lang="en-US"/>
        </a:p>
      </dgm:t>
    </dgm:pt>
    <dgm:pt modelId="{F23A1956-1C15-434C-8CCE-EF6DB6F9825E}">
      <dgm:prSet phldrT="[Text]"/>
      <dgm:spPr/>
      <dgm:t>
        <a:bodyPr/>
        <a:lstStyle/>
        <a:p>
          <a:r>
            <a:rPr lang="en-US" dirty="0" smtClean="0">
              <a:solidFill>
                <a:schemeClr val="tx1"/>
              </a:solidFill>
            </a:rPr>
            <a:t>Technical Infrastructure</a:t>
          </a:r>
          <a:endParaRPr lang="es-US" noProof="0" dirty="0">
            <a:solidFill>
              <a:schemeClr val="tx1"/>
            </a:solidFill>
          </a:endParaRPr>
        </a:p>
      </dgm:t>
    </dgm:pt>
    <dgm:pt modelId="{BDF24B85-7859-45D7-9190-D77802A40418}" type="parTrans" cxnId="{464A7F0C-FBC4-4D1E-B945-1D747BCC28CC}">
      <dgm:prSet/>
      <dgm:spPr/>
      <dgm:t>
        <a:bodyPr/>
        <a:lstStyle/>
        <a:p>
          <a:endParaRPr lang="en-US"/>
        </a:p>
      </dgm:t>
    </dgm:pt>
    <dgm:pt modelId="{9C0B9950-10BA-440D-8E75-D2414F78A6CF}" type="sibTrans" cxnId="{464A7F0C-FBC4-4D1E-B945-1D747BCC28CC}">
      <dgm:prSet/>
      <dgm:spPr/>
      <dgm:t>
        <a:bodyPr/>
        <a:lstStyle/>
        <a:p>
          <a:endParaRPr lang="en-US"/>
        </a:p>
      </dgm:t>
    </dgm:pt>
    <dgm:pt modelId="{1CFCCB04-854B-4039-ACF6-014584E8E7A8}">
      <dgm:prSet phldrT="[Text]"/>
      <dgm:spPr/>
      <dgm:t>
        <a:bodyPr/>
        <a:lstStyle/>
        <a:p>
          <a:r>
            <a:rPr lang="en-US" dirty="0" smtClean="0">
              <a:solidFill>
                <a:schemeClr val="tx1"/>
              </a:solidFill>
            </a:rPr>
            <a:t>Institutional Support</a:t>
          </a:r>
          <a:endParaRPr lang="es-US" noProof="0" dirty="0">
            <a:solidFill>
              <a:schemeClr val="tx1"/>
            </a:solidFill>
          </a:endParaRPr>
        </a:p>
      </dgm:t>
    </dgm:pt>
    <dgm:pt modelId="{D54AAC03-B798-4F54-B1A5-7DC23BDFFE99}" type="parTrans" cxnId="{EF895908-6BFE-4D34-9F2A-E562485D8E8A}">
      <dgm:prSet/>
      <dgm:spPr/>
      <dgm:t>
        <a:bodyPr/>
        <a:lstStyle/>
        <a:p>
          <a:endParaRPr lang="en-US"/>
        </a:p>
      </dgm:t>
    </dgm:pt>
    <dgm:pt modelId="{D878FB87-3DE2-4BE3-ACBE-519513710C71}" type="sibTrans" cxnId="{EF895908-6BFE-4D34-9F2A-E562485D8E8A}">
      <dgm:prSet/>
      <dgm:spPr/>
      <dgm:t>
        <a:bodyPr/>
        <a:lstStyle/>
        <a:p>
          <a:endParaRPr lang="en-US"/>
        </a:p>
      </dgm:t>
    </dgm:pt>
    <dgm:pt modelId="{DB1F0EB7-9D0F-43D8-AE2E-78BD7DE141BD}" type="pres">
      <dgm:prSet presAssocID="{A01C459A-99ED-4235-80B0-4520DDF80ADF}" presName="Name0" presStyleCnt="0">
        <dgm:presLayoutVars>
          <dgm:chMax val="7"/>
          <dgm:chPref val="7"/>
          <dgm:dir/>
          <dgm:animLvl val="lvl"/>
        </dgm:presLayoutVars>
      </dgm:prSet>
      <dgm:spPr/>
      <dgm:t>
        <a:bodyPr/>
        <a:lstStyle/>
        <a:p>
          <a:endParaRPr lang="en-US"/>
        </a:p>
      </dgm:t>
    </dgm:pt>
    <dgm:pt modelId="{6A7F820B-3B40-463A-92B3-90AC8F4A8014}" type="pres">
      <dgm:prSet presAssocID="{7898B7B5-D08B-4B35-B061-A5F67F4C06F8}" presName="Accent1" presStyleCnt="0"/>
      <dgm:spPr/>
    </dgm:pt>
    <dgm:pt modelId="{69E9EDAB-C94E-4DF4-A7BD-2284782D99F7}" type="pres">
      <dgm:prSet presAssocID="{7898B7B5-D08B-4B35-B061-A5F67F4C06F8}" presName="Accent" presStyleLbl="node1" presStyleIdx="0" presStyleCnt="3"/>
      <dgm:spPr/>
    </dgm:pt>
    <dgm:pt modelId="{8EB2E01D-E197-4E67-AA55-C9B69BEA3A5D}" type="pres">
      <dgm:prSet presAssocID="{7898B7B5-D08B-4B35-B061-A5F67F4C06F8}" presName="Parent1" presStyleLbl="revTx" presStyleIdx="0" presStyleCnt="3">
        <dgm:presLayoutVars>
          <dgm:chMax val="1"/>
          <dgm:chPref val="1"/>
          <dgm:bulletEnabled val="1"/>
        </dgm:presLayoutVars>
      </dgm:prSet>
      <dgm:spPr/>
      <dgm:t>
        <a:bodyPr/>
        <a:lstStyle/>
        <a:p>
          <a:endParaRPr lang="en-US"/>
        </a:p>
      </dgm:t>
    </dgm:pt>
    <dgm:pt modelId="{C092787D-41C7-4D2E-9E75-338B0822F291}" type="pres">
      <dgm:prSet presAssocID="{F23A1956-1C15-434C-8CCE-EF6DB6F9825E}" presName="Accent2" presStyleCnt="0"/>
      <dgm:spPr/>
    </dgm:pt>
    <dgm:pt modelId="{DB2DCA27-E7FC-469A-B07C-ECB374A88CB9}" type="pres">
      <dgm:prSet presAssocID="{F23A1956-1C15-434C-8CCE-EF6DB6F9825E}" presName="Accent" presStyleLbl="node1" presStyleIdx="1" presStyleCnt="3"/>
      <dgm:spPr/>
    </dgm:pt>
    <dgm:pt modelId="{430D292B-FC11-4203-8B9C-14717E32D9FF}" type="pres">
      <dgm:prSet presAssocID="{F23A1956-1C15-434C-8CCE-EF6DB6F9825E}" presName="Parent2" presStyleLbl="revTx" presStyleIdx="1" presStyleCnt="3">
        <dgm:presLayoutVars>
          <dgm:chMax val="1"/>
          <dgm:chPref val="1"/>
          <dgm:bulletEnabled val="1"/>
        </dgm:presLayoutVars>
      </dgm:prSet>
      <dgm:spPr/>
      <dgm:t>
        <a:bodyPr/>
        <a:lstStyle/>
        <a:p>
          <a:endParaRPr lang="en-US"/>
        </a:p>
      </dgm:t>
    </dgm:pt>
    <dgm:pt modelId="{737121A8-EB48-4CDF-86F0-7912F93DDE1C}" type="pres">
      <dgm:prSet presAssocID="{1CFCCB04-854B-4039-ACF6-014584E8E7A8}" presName="Accent3" presStyleCnt="0"/>
      <dgm:spPr/>
    </dgm:pt>
    <dgm:pt modelId="{8800852E-C8E7-46D8-BF05-BB6CF2646FAC}" type="pres">
      <dgm:prSet presAssocID="{1CFCCB04-854B-4039-ACF6-014584E8E7A8}" presName="Accent" presStyleLbl="node1" presStyleIdx="2" presStyleCnt="3"/>
      <dgm:spPr/>
    </dgm:pt>
    <dgm:pt modelId="{CDB055C0-619A-428A-83E6-2C64F39D14B9}" type="pres">
      <dgm:prSet presAssocID="{1CFCCB04-854B-4039-ACF6-014584E8E7A8}" presName="Parent3" presStyleLbl="revTx" presStyleIdx="2" presStyleCnt="3">
        <dgm:presLayoutVars>
          <dgm:chMax val="1"/>
          <dgm:chPref val="1"/>
          <dgm:bulletEnabled val="1"/>
        </dgm:presLayoutVars>
      </dgm:prSet>
      <dgm:spPr/>
      <dgm:t>
        <a:bodyPr/>
        <a:lstStyle/>
        <a:p>
          <a:endParaRPr lang="en-US"/>
        </a:p>
      </dgm:t>
    </dgm:pt>
  </dgm:ptLst>
  <dgm:cxnLst>
    <dgm:cxn modelId="{41C2AA7F-8BF1-4E90-B669-62D4CAA0D151}" srcId="{A01C459A-99ED-4235-80B0-4520DDF80ADF}" destId="{7898B7B5-D08B-4B35-B061-A5F67F4C06F8}" srcOrd="0" destOrd="0" parTransId="{76E7F53B-41E6-4201-8892-616357A633BE}" sibTransId="{8E9E304E-3EAF-4BD1-9A75-2793A7FF6B04}"/>
    <dgm:cxn modelId="{EED3944C-12FB-4396-A92E-07BAE103E718}" type="presOf" srcId="{F23A1956-1C15-434C-8CCE-EF6DB6F9825E}" destId="{430D292B-FC11-4203-8B9C-14717E32D9FF}" srcOrd="0" destOrd="0" presId="urn:microsoft.com/office/officeart/2009/layout/CircleArrowProcess"/>
    <dgm:cxn modelId="{46E910C7-71DC-4599-B86D-68B5024895F1}" type="presOf" srcId="{7898B7B5-D08B-4B35-B061-A5F67F4C06F8}" destId="{8EB2E01D-E197-4E67-AA55-C9B69BEA3A5D}" srcOrd="0" destOrd="0" presId="urn:microsoft.com/office/officeart/2009/layout/CircleArrowProcess"/>
    <dgm:cxn modelId="{464A7F0C-FBC4-4D1E-B945-1D747BCC28CC}" srcId="{A01C459A-99ED-4235-80B0-4520DDF80ADF}" destId="{F23A1956-1C15-434C-8CCE-EF6DB6F9825E}" srcOrd="1" destOrd="0" parTransId="{BDF24B85-7859-45D7-9190-D77802A40418}" sibTransId="{9C0B9950-10BA-440D-8E75-D2414F78A6CF}"/>
    <dgm:cxn modelId="{2C73BBB8-CF91-4287-A00B-622597BC6E87}" type="presOf" srcId="{A01C459A-99ED-4235-80B0-4520DDF80ADF}" destId="{DB1F0EB7-9D0F-43D8-AE2E-78BD7DE141BD}" srcOrd="0" destOrd="0" presId="urn:microsoft.com/office/officeart/2009/layout/CircleArrowProcess"/>
    <dgm:cxn modelId="{EF895908-6BFE-4D34-9F2A-E562485D8E8A}" srcId="{A01C459A-99ED-4235-80B0-4520DDF80ADF}" destId="{1CFCCB04-854B-4039-ACF6-014584E8E7A8}" srcOrd="2" destOrd="0" parTransId="{D54AAC03-B798-4F54-B1A5-7DC23BDFFE99}" sibTransId="{D878FB87-3DE2-4BE3-ACBE-519513710C71}"/>
    <dgm:cxn modelId="{C370BDD8-ABB6-416B-9A6E-C94D386EE1D7}" type="presOf" srcId="{1CFCCB04-854B-4039-ACF6-014584E8E7A8}" destId="{CDB055C0-619A-428A-83E6-2C64F39D14B9}" srcOrd="0" destOrd="0" presId="urn:microsoft.com/office/officeart/2009/layout/CircleArrowProcess"/>
    <dgm:cxn modelId="{45B9A4E3-51C8-44B5-8A31-BA887BF7982D}" type="presParOf" srcId="{DB1F0EB7-9D0F-43D8-AE2E-78BD7DE141BD}" destId="{6A7F820B-3B40-463A-92B3-90AC8F4A8014}" srcOrd="0" destOrd="0" presId="urn:microsoft.com/office/officeart/2009/layout/CircleArrowProcess"/>
    <dgm:cxn modelId="{BFFB8137-E064-4BD1-9D23-17000B44E143}" type="presParOf" srcId="{6A7F820B-3B40-463A-92B3-90AC8F4A8014}" destId="{69E9EDAB-C94E-4DF4-A7BD-2284782D99F7}" srcOrd="0" destOrd="0" presId="urn:microsoft.com/office/officeart/2009/layout/CircleArrowProcess"/>
    <dgm:cxn modelId="{0D108DD2-78F0-45C3-82BE-4D9842AD0157}" type="presParOf" srcId="{DB1F0EB7-9D0F-43D8-AE2E-78BD7DE141BD}" destId="{8EB2E01D-E197-4E67-AA55-C9B69BEA3A5D}" srcOrd="1" destOrd="0" presId="urn:microsoft.com/office/officeart/2009/layout/CircleArrowProcess"/>
    <dgm:cxn modelId="{DDF5297E-B1FE-4B8A-936C-97AEAB6C309D}" type="presParOf" srcId="{DB1F0EB7-9D0F-43D8-AE2E-78BD7DE141BD}" destId="{C092787D-41C7-4D2E-9E75-338B0822F291}" srcOrd="2" destOrd="0" presId="urn:microsoft.com/office/officeart/2009/layout/CircleArrowProcess"/>
    <dgm:cxn modelId="{61B280EF-59CE-40B0-AFC3-E7BCF0C51938}" type="presParOf" srcId="{C092787D-41C7-4D2E-9E75-338B0822F291}" destId="{DB2DCA27-E7FC-469A-B07C-ECB374A88CB9}" srcOrd="0" destOrd="0" presId="urn:microsoft.com/office/officeart/2009/layout/CircleArrowProcess"/>
    <dgm:cxn modelId="{6083E51E-74E0-42AA-A5F6-2FE951FFEBF9}" type="presParOf" srcId="{DB1F0EB7-9D0F-43D8-AE2E-78BD7DE141BD}" destId="{430D292B-FC11-4203-8B9C-14717E32D9FF}" srcOrd="3" destOrd="0" presId="urn:microsoft.com/office/officeart/2009/layout/CircleArrowProcess"/>
    <dgm:cxn modelId="{F3207A48-58AC-4300-96A1-5B9914BFBEC9}" type="presParOf" srcId="{DB1F0EB7-9D0F-43D8-AE2E-78BD7DE141BD}" destId="{737121A8-EB48-4CDF-86F0-7912F93DDE1C}" srcOrd="4" destOrd="0" presId="urn:microsoft.com/office/officeart/2009/layout/CircleArrowProcess"/>
    <dgm:cxn modelId="{882FE407-AB6A-4CC3-93C2-B3DB0541A1A0}" type="presParOf" srcId="{737121A8-EB48-4CDF-86F0-7912F93DDE1C}" destId="{8800852E-C8E7-46D8-BF05-BB6CF2646FAC}" srcOrd="0" destOrd="0" presId="urn:microsoft.com/office/officeart/2009/layout/CircleArrowProcess"/>
    <dgm:cxn modelId="{AEBBCD01-A553-404B-9FDE-F0D9425A7E6A}" type="presParOf" srcId="{DB1F0EB7-9D0F-43D8-AE2E-78BD7DE141BD}" destId="{CDB055C0-619A-428A-83E6-2C64F39D14B9}"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EB6EB8-BDED-4313-8C8D-8AE67EA1A760}" type="doc">
      <dgm:prSet loTypeId="urn:microsoft.com/office/officeart/2005/8/layout/gear1" loCatId="relationship" qsTypeId="urn:microsoft.com/office/officeart/2005/8/quickstyle/simple1" qsCatId="simple" csTypeId="urn:microsoft.com/office/officeart/2005/8/colors/accent1_2" csCatId="accent1" phldr="1"/>
      <dgm:spPr/>
    </dgm:pt>
    <dgm:pt modelId="{25AD5895-5FA7-4C8D-AA61-B056E1B461A1}">
      <dgm:prSet phldrT="[Text]"/>
      <dgm:spPr/>
      <dgm:t>
        <a:bodyPr/>
        <a:lstStyle/>
        <a:p>
          <a:r>
            <a:rPr lang="en-US" dirty="0" smtClean="0"/>
            <a:t>Communities </a:t>
          </a:r>
          <a:br>
            <a:rPr lang="en-US" dirty="0" smtClean="0"/>
          </a:br>
          <a:r>
            <a:rPr lang="en-US" dirty="0" smtClean="0"/>
            <a:t>(Partners, Trainings, Teaching, Engagement)</a:t>
          </a:r>
          <a:endParaRPr lang="en-US" dirty="0"/>
        </a:p>
      </dgm:t>
    </dgm:pt>
    <dgm:pt modelId="{194DB2CF-C3EE-4FD6-B895-8E94BC5D617E}" type="parTrans" cxnId="{DE164337-54D8-42E7-AF44-EBD7B5422AB3}">
      <dgm:prSet/>
      <dgm:spPr/>
      <dgm:t>
        <a:bodyPr/>
        <a:lstStyle/>
        <a:p>
          <a:endParaRPr lang="en-US"/>
        </a:p>
      </dgm:t>
    </dgm:pt>
    <dgm:pt modelId="{1AC25DAB-F616-4C5D-808B-9FF3B974D106}" type="sibTrans" cxnId="{DE164337-54D8-42E7-AF44-EBD7B5422AB3}">
      <dgm:prSet/>
      <dgm:spPr/>
      <dgm:t>
        <a:bodyPr/>
        <a:lstStyle/>
        <a:p>
          <a:endParaRPr lang="en-US"/>
        </a:p>
      </dgm:t>
    </dgm:pt>
    <dgm:pt modelId="{2564A72E-2B9C-44BB-904C-B4D0BD43D685}">
      <dgm:prSet phldrT="[Text]"/>
      <dgm:spPr/>
      <dgm:t>
        <a:bodyPr/>
        <a:lstStyle/>
        <a:p>
          <a:r>
            <a:rPr lang="en-US" dirty="0" smtClean="0"/>
            <a:t>Technologies</a:t>
          </a:r>
          <a:endParaRPr lang="en-US" dirty="0"/>
        </a:p>
      </dgm:t>
    </dgm:pt>
    <dgm:pt modelId="{3E85D1C4-E977-43BA-92FB-35F573EF81C5}" type="parTrans" cxnId="{C9C1282C-98E4-4889-B480-225C84DFCB50}">
      <dgm:prSet/>
      <dgm:spPr/>
      <dgm:t>
        <a:bodyPr/>
        <a:lstStyle/>
        <a:p>
          <a:endParaRPr lang="en-US"/>
        </a:p>
      </dgm:t>
    </dgm:pt>
    <dgm:pt modelId="{B0C572C4-A07C-4733-A2FE-C8893EE2426A}" type="sibTrans" cxnId="{C9C1282C-98E4-4889-B480-225C84DFCB50}">
      <dgm:prSet/>
      <dgm:spPr/>
      <dgm:t>
        <a:bodyPr/>
        <a:lstStyle/>
        <a:p>
          <a:endParaRPr lang="en-US"/>
        </a:p>
      </dgm:t>
    </dgm:pt>
    <dgm:pt modelId="{8DEDB80F-3041-4D31-8AD2-04FF0F05F82D}">
      <dgm:prSet phldrT="[Text]"/>
      <dgm:spPr/>
      <dgm:t>
        <a:bodyPr/>
        <a:lstStyle/>
        <a:p>
          <a:r>
            <a:rPr lang="en-US" dirty="0" smtClean="0"/>
            <a:t>Intellectual Infrastructure</a:t>
          </a:r>
          <a:endParaRPr lang="en-US" dirty="0"/>
        </a:p>
      </dgm:t>
    </dgm:pt>
    <dgm:pt modelId="{191B5E33-E420-4771-A67E-1FAB5264CAA5}" type="parTrans" cxnId="{978B473C-624B-4D75-A34E-E90DD02763C1}">
      <dgm:prSet/>
      <dgm:spPr/>
      <dgm:t>
        <a:bodyPr/>
        <a:lstStyle/>
        <a:p>
          <a:endParaRPr lang="en-US"/>
        </a:p>
      </dgm:t>
    </dgm:pt>
    <dgm:pt modelId="{B6CB3E3B-CE61-4496-884C-9EF8300AD141}" type="sibTrans" cxnId="{978B473C-624B-4D75-A34E-E90DD02763C1}">
      <dgm:prSet/>
      <dgm:spPr/>
      <dgm:t>
        <a:bodyPr/>
        <a:lstStyle/>
        <a:p>
          <a:endParaRPr lang="en-US"/>
        </a:p>
      </dgm:t>
    </dgm:pt>
    <dgm:pt modelId="{AC98921B-7438-421A-A7A3-DEC470EC6D2B}" type="pres">
      <dgm:prSet presAssocID="{76EB6EB8-BDED-4313-8C8D-8AE67EA1A760}" presName="composite" presStyleCnt="0">
        <dgm:presLayoutVars>
          <dgm:chMax val="3"/>
          <dgm:animLvl val="lvl"/>
          <dgm:resizeHandles val="exact"/>
        </dgm:presLayoutVars>
      </dgm:prSet>
      <dgm:spPr/>
    </dgm:pt>
    <dgm:pt modelId="{757C6F1B-82E1-498D-9100-45540DBC444C}" type="pres">
      <dgm:prSet presAssocID="{25AD5895-5FA7-4C8D-AA61-B056E1B461A1}" presName="gear1" presStyleLbl="node1" presStyleIdx="0" presStyleCnt="3">
        <dgm:presLayoutVars>
          <dgm:chMax val="1"/>
          <dgm:bulletEnabled val="1"/>
        </dgm:presLayoutVars>
      </dgm:prSet>
      <dgm:spPr/>
      <dgm:t>
        <a:bodyPr/>
        <a:lstStyle/>
        <a:p>
          <a:endParaRPr lang="en-US"/>
        </a:p>
      </dgm:t>
    </dgm:pt>
    <dgm:pt modelId="{812F573C-C14F-48A3-BD10-638F893E2D05}" type="pres">
      <dgm:prSet presAssocID="{25AD5895-5FA7-4C8D-AA61-B056E1B461A1}" presName="gear1srcNode" presStyleLbl="node1" presStyleIdx="0" presStyleCnt="3"/>
      <dgm:spPr/>
      <dgm:t>
        <a:bodyPr/>
        <a:lstStyle/>
        <a:p>
          <a:endParaRPr lang="en-US"/>
        </a:p>
      </dgm:t>
    </dgm:pt>
    <dgm:pt modelId="{BCBE8D78-085B-4C5C-BBAD-CC2FB115DE6C}" type="pres">
      <dgm:prSet presAssocID="{25AD5895-5FA7-4C8D-AA61-B056E1B461A1}" presName="gear1dstNode" presStyleLbl="node1" presStyleIdx="0" presStyleCnt="3"/>
      <dgm:spPr/>
      <dgm:t>
        <a:bodyPr/>
        <a:lstStyle/>
        <a:p>
          <a:endParaRPr lang="en-US"/>
        </a:p>
      </dgm:t>
    </dgm:pt>
    <dgm:pt modelId="{78B1D2A1-73D3-4778-B088-52DF23506A78}" type="pres">
      <dgm:prSet presAssocID="{2564A72E-2B9C-44BB-904C-B4D0BD43D685}" presName="gear2" presStyleLbl="node1" presStyleIdx="1" presStyleCnt="3">
        <dgm:presLayoutVars>
          <dgm:chMax val="1"/>
          <dgm:bulletEnabled val="1"/>
        </dgm:presLayoutVars>
      </dgm:prSet>
      <dgm:spPr/>
      <dgm:t>
        <a:bodyPr/>
        <a:lstStyle/>
        <a:p>
          <a:endParaRPr lang="en-US"/>
        </a:p>
      </dgm:t>
    </dgm:pt>
    <dgm:pt modelId="{E8960BDE-5A53-40F8-B76C-AE7BF1176C8F}" type="pres">
      <dgm:prSet presAssocID="{2564A72E-2B9C-44BB-904C-B4D0BD43D685}" presName="gear2srcNode" presStyleLbl="node1" presStyleIdx="1" presStyleCnt="3"/>
      <dgm:spPr/>
      <dgm:t>
        <a:bodyPr/>
        <a:lstStyle/>
        <a:p>
          <a:endParaRPr lang="en-US"/>
        </a:p>
      </dgm:t>
    </dgm:pt>
    <dgm:pt modelId="{38BCE006-A10A-4372-9AF6-8B7E61CA7808}" type="pres">
      <dgm:prSet presAssocID="{2564A72E-2B9C-44BB-904C-B4D0BD43D685}" presName="gear2dstNode" presStyleLbl="node1" presStyleIdx="1" presStyleCnt="3"/>
      <dgm:spPr/>
      <dgm:t>
        <a:bodyPr/>
        <a:lstStyle/>
        <a:p>
          <a:endParaRPr lang="en-US"/>
        </a:p>
      </dgm:t>
    </dgm:pt>
    <dgm:pt modelId="{B78534A4-7871-4BC2-95B9-2974E8B4CDF0}" type="pres">
      <dgm:prSet presAssocID="{8DEDB80F-3041-4D31-8AD2-04FF0F05F82D}" presName="gear3" presStyleLbl="node1" presStyleIdx="2" presStyleCnt="3"/>
      <dgm:spPr/>
      <dgm:t>
        <a:bodyPr/>
        <a:lstStyle/>
        <a:p>
          <a:endParaRPr lang="en-US"/>
        </a:p>
      </dgm:t>
    </dgm:pt>
    <dgm:pt modelId="{ADD0D875-B308-4221-93A1-87AFBB620B24}" type="pres">
      <dgm:prSet presAssocID="{8DEDB80F-3041-4D31-8AD2-04FF0F05F82D}" presName="gear3tx" presStyleLbl="node1" presStyleIdx="2" presStyleCnt="3">
        <dgm:presLayoutVars>
          <dgm:chMax val="1"/>
          <dgm:bulletEnabled val="1"/>
        </dgm:presLayoutVars>
      </dgm:prSet>
      <dgm:spPr/>
      <dgm:t>
        <a:bodyPr/>
        <a:lstStyle/>
        <a:p>
          <a:endParaRPr lang="en-US"/>
        </a:p>
      </dgm:t>
    </dgm:pt>
    <dgm:pt modelId="{EC23D42F-B2D6-439D-BA6B-E0E7438A5857}" type="pres">
      <dgm:prSet presAssocID="{8DEDB80F-3041-4D31-8AD2-04FF0F05F82D}" presName="gear3srcNode" presStyleLbl="node1" presStyleIdx="2" presStyleCnt="3"/>
      <dgm:spPr/>
      <dgm:t>
        <a:bodyPr/>
        <a:lstStyle/>
        <a:p>
          <a:endParaRPr lang="en-US"/>
        </a:p>
      </dgm:t>
    </dgm:pt>
    <dgm:pt modelId="{370AAC84-633F-4F6B-9232-3783ABA4993D}" type="pres">
      <dgm:prSet presAssocID="{8DEDB80F-3041-4D31-8AD2-04FF0F05F82D}" presName="gear3dstNode" presStyleLbl="node1" presStyleIdx="2" presStyleCnt="3"/>
      <dgm:spPr/>
      <dgm:t>
        <a:bodyPr/>
        <a:lstStyle/>
        <a:p>
          <a:endParaRPr lang="en-US"/>
        </a:p>
      </dgm:t>
    </dgm:pt>
    <dgm:pt modelId="{6F5262F6-10B1-4F8D-9BAA-FBD3B9069BFD}" type="pres">
      <dgm:prSet presAssocID="{1AC25DAB-F616-4C5D-808B-9FF3B974D106}" presName="connector1" presStyleLbl="sibTrans2D1" presStyleIdx="0" presStyleCnt="3"/>
      <dgm:spPr/>
      <dgm:t>
        <a:bodyPr/>
        <a:lstStyle/>
        <a:p>
          <a:endParaRPr lang="en-US"/>
        </a:p>
      </dgm:t>
    </dgm:pt>
    <dgm:pt modelId="{971559E5-F03B-4AD7-900A-18C82DBFF792}" type="pres">
      <dgm:prSet presAssocID="{B0C572C4-A07C-4733-A2FE-C8893EE2426A}" presName="connector2" presStyleLbl="sibTrans2D1" presStyleIdx="1" presStyleCnt="3"/>
      <dgm:spPr/>
      <dgm:t>
        <a:bodyPr/>
        <a:lstStyle/>
        <a:p>
          <a:endParaRPr lang="en-US"/>
        </a:p>
      </dgm:t>
    </dgm:pt>
    <dgm:pt modelId="{1ABBFD35-0242-4EAD-842B-BA533D754758}" type="pres">
      <dgm:prSet presAssocID="{B6CB3E3B-CE61-4496-884C-9EF8300AD141}" presName="connector3" presStyleLbl="sibTrans2D1" presStyleIdx="2" presStyleCnt="3"/>
      <dgm:spPr/>
      <dgm:t>
        <a:bodyPr/>
        <a:lstStyle/>
        <a:p>
          <a:endParaRPr lang="en-US"/>
        </a:p>
      </dgm:t>
    </dgm:pt>
  </dgm:ptLst>
  <dgm:cxnLst>
    <dgm:cxn modelId="{BBCF8AAB-BAAB-4A2D-86BC-3AE0D1D79C16}" type="presOf" srcId="{B6CB3E3B-CE61-4496-884C-9EF8300AD141}" destId="{1ABBFD35-0242-4EAD-842B-BA533D754758}" srcOrd="0" destOrd="0" presId="urn:microsoft.com/office/officeart/2005/8/layout/gear1"/>
    <dgm:cxn modelId="{A5B2B951-7AD1-4FF3-B67C-E63E01362817}" type="presOf" srcId="{1AC25DAB-F616-4C5D-808B-9FF3B974D106}" destId="{6F5262F6-10B1-4F8D-9BAA-FBD3B9069BFD}" srcOrd="0" destOrd="0" presId="urn:microsoft.com/office/officeart/2005/8/layout/gear1"/>
    <dgm:cxn modelId="{DBDB3BE3-6266-40FC-BFCF-3C6D4B691666}" type="presOf" srcId="{76EB6EB8-BDED-4313-8C8D-8AE67EA1A760}" destId="{AC98921B-7438-421A-A7A3-DEC470EC6D2B}" srcOrd="0" destOrd="0" presId="urn:microsoft.com/office/officeart/2005/8/layout/gear1"/>
    <dgm:cxn modelId="{8B703760-B62B-48D6-956E-7421B20AFA9E}" type="presOf" srcId="{8DEDB80F-3041-4D31-8AD2-04FF0F05F82D}" destId="{EC23D42F-B2D6-439D-BA6B-E0E7438A5857}" srcOrd="2" destOrd="0" presId="urn:microsoft.com/office/officeart/2005/8/layout/gear1"/>
    <dgm:cxn modelId="{BA5AEC13-2BBB-4FB9-8813-45743B9C75CB}" type="presOf" srcId="{25AD5895-5FA7-4C8D-AA61-B056E1B461A1}" destId="{757C6F1B-82E1-498D-9100-45540DBC444C}" srcOrd="0" destOrd="0" presId="urn:microsoft.com/office/officeart/2005/8/layout/gear1"/>
    <dgm:cxn modelId="{23BEEE36-3B20-4E32-8163-BD83A12CE69A}" type="presOf" srcId="{8DEDB80F-3041-4D31-8AD2-04FF0F05F82D}" destId="{B78534A4-7871-4BC2-95B9-2974E8B4CDF0}" srcOrd="0" destOrd="0" presId="urn:microsoft.com/office/officeart/2005/8/layout/gear1"/>
    <dgm:cxn modelId="{077408B7-BBC0-4C60-8A8F-1C5DB3EA3EB4}" type="presOf" srcId="{B0C572C4-A07C-4733-A2FE-C8893EE2426A}" destId="{971559E5-F03B-4AD7-900A-18C82DBFF792}" srcOrd="0" destOrd="0" presId="urn:microsoft.com/office/officeart/2005/8/layout/gear1"/>
    <dgm:cxn modelId="{404EA347-CD48-48E3-8E44-A9EF9F46D365}" type="presOf" srcId="{25AD5895-5FA7-4C8D-AA61-B056E1B461A1}" destId="{812F573C-C14F-48A3-BD10-638F893E2D05}" srcOrd="1" destOrd="0" presId="urn:microsoft.com/office/officeart/2005/8/layout/gear1"/>
    <dgm:cxn modelId="{DCEA2AF0-5CBC-4579-BA00-5064B4E86796}" type="presOf" srcId="{25AD5895-5FA7-4C8D-AA61-B056E1B461A1}" destId="{BCBE8D78-085B-4C5C-BBAD-CC2FB115DE6C}" srcOrd="2" destOrd="0" presId="urn:microsoft.com/office/officeart/2005/8/layout/gear1"/>
    <dgm:cxn modelId="{CA8DDBDE-860B-4476-9741-F4C743DB276C}" type="presOf" srcId="{2564A72E-2B9C-44BB-904C-B4D0BD43D685}" destId="{E8960BDE-5A53-40F8-B76C-AE7BF1176C8F}" srcOrd="1" destOrd="0" presId="urn:microsoft.com/office/officeart/2005/8/layout/gear1"/>
    <dgm:cxn modelId="{6B14B0FB-CA6D-4954-9964-FC531A08DD95}" type="presOf" srcId="{8DEDB80F-3041-4D31-8AD2-04FF0F05F82D}" destId="{ADD0D875-B308-4221-93A1-87AFBB620B24}" srcOrd="1" destOrd="0" presId="urn:microsoft.com/office/officeart/2005/8/layout/gear1"/>
    <dgm:cxn modelId="{A79A06F4-59D9-448E-B9E6-83E4765411A8}" type="presOf" srcId="{8DEDB80F-3041-4D31-8AD2-04FF0F05F82D}" destId="{370AAC84-633F-4F6B-9232-3783ABA4993D}" srcOrd="3" destOrd="0" presId="urn:microsoft.com/office/officeart/2005/8/layout/gear1"/>
    <dgm:cxn modelId="{C9C1282C-98E4-4889-B480-225C84DFCB50}" srcId="{76EB6EB8-BDED-4313-8C8D-8AE67EA1A760}" destId="{2564A72E-2B9C-44BB-904C-B4D0BD43D685}" srcOrd="1" destOrd="0" parTransId="{3E85D1C4-E977-43BA-92FB-35F573EF81C5}" sibTransId="{B0C572C4-A07C-4733-A2FE-C8893EE2426A}"/>
    <dgm:cxn modelId="{DE164337-54D8-42E7-AF44-EBD7B5422AB3}" srcId="{76EB6EB8-BDED-4313-8C8D-8AE67EA1A760}" destId="{25AD5895-5FA7-4C8D-AA61-B056E1B461A1}" srcOrd="0" destOrd="0" parTransId="{194DB2CF-C3EE-4FD6-B895-8E94BC5D617E}" sibTransId="{1AC25DAB-F616-4C5D-808B-9FF3B974D106}"/>
    <dgm:cxn modelId="{23872294-8ED7-4D00-90CC-CF75EC7C2F31}" type="presOf" srcId="{2564A72E-2B9C-44BB-904C-B4D0BD43D685}" destId="{78B1D2A1-73D3-4778-B088-52DF23506A78}" srcOrd="0" destOrd="0" presId="urn:microsoft.com/office/officeart/2005/8/layout/gear1"/>
    <dgm:cxn modelId="{978B473C-624B-4D75-A34E-E90DD02763C1}" srcId="{76EB6EB8-BDED-4313-8C8D-8AE67EA1A760}" destId="{8DEDB80F-3041-4D31-8AD2-04FF0F05F82D}" srcOrd="2" destOrd="0" parTransId="{191B5E33-E420-4771-A67E-1FAB5264CAA5}" sibTransId="{B6CB3E3B-CE61-4496-884C-9EF8300AD141}"/>
    <dgm:cxn modelId="{B6272A07-0755-43A2-B8BA-2F67426A0466}" type="presOf" srcId="{2564A72E-2B9C-44BB-904C-B4D0BD43D685}" destId="{38BCE006-A10A-4372-9AF6-8B7E61CA7808}" srcOrd="2" destOrd="0" presId="urn:microsoft.com/office/officeart/2005/8/layout/gear1"/>
    <dgm:cxn modelId="{28E86586-0FE4-4F57-86D0-FB5ACD35E6DE}" type="presParOf" srcId="{AC98921B-7438-421A-A7A3-DEC470EC6D2B}" destId="{757C6F1B-82E1-498D-9100-45540DBC444C}" srcOrd="0" destOrd="0" presId="urn:microsoft.com/office/officeart/2005/8/layout/gear1"/>
    <dgm:cxn modelId="{2AFA5179-D029-4D7C-AD4F-F0A308B6DBE8}" type="presParOf" srcId="{AC98921B-7438-421A-A7A3-DEC470EC6D2B}" destId="{812F573C-C14F-48A3-BD10-638F893E2D05}" srcOrd="1" destOrd="0" presId="urn:microsoft.com/office/officeart/2005/8/layout/gear1"/>
    <dgm:cxn modelId="{7E7C4DA0-0E6F-4641-BE94-A7E32FED6DB6}" type="presParOf" srcId="{AC98921B-7438-421A-A7A3-DEC470EC6D2B}" destId="{BCBE8D78-085B-4C5C-BBAD-CC2FB115DE6C}" srcOrd="2" destOrd="0" presId="urn:microsoft.com/office/officeart/2005/8/layout/gear1"/>
    <dgm:cxn modelId="{E781AA44-FB8A-44CE-BA5F-D021AD8F993D}" type="presParOf" srcId="{AC98921B-7438-421A-A7A3-DEC470EC6D2B}" destId="{78B1D2A1-73D3-4778-B088-52DF23506A78}" srcOrd="3" destOrd="0" presId="urn:microsoft.com/office/officeart/2005/8/layout/gear1"/>
    <dgm:cxn modelId="{E7E60847-2149-43FC-8747-47865872731E}" type="presParOf" srcId="{AC98921B-7438-421A-A7A3-DEC470EC6D2B}" destId="{E8960BDE-5A53-40F8-B76C-AE7BF1176C8F}" srcOrd="4" destOrd="0" presId="urn:microsoft.com/office/officeart/2005/8/layout/gear1"/>
    <dgm:cxn modelId="{C7C55BDC-14D0-47D1-B9D9-436BE6E9DCC8}" type="presParOf" srcId="{AC98921B-7438-421A-A7A3-DEC470EC6D2B}" destId="{38BCE006-A10A-4372-9AF6-8B7E61CA7808}" srcOrd="5" destOrd="0" presId="urn:microsoft.com/office/officeart/2005/8/layout/gear1"/>
    <dgm:cxn modelId="{52BFDA8A-CB1B-4ABF-ABF7-DE5FD1A527E4}" type="presParOf" srcId="{AC98921B-7438-421A-A7A3-DEC470EC6D2B}" destId="{B78534A4-7871-4BC2-95B9-2974E8B4CDF0}" srcOrd="6" destOrd="0" presId="urn:microsoft.com/office/officeart/2005/8/layout/gear1"/>
    <dgm:cxn modelId="{EC75564C-55E8-470F-B32B-0DCD5DE8BC15}" type="presParOf" srcId="{AC98921B-7438-421A-A7A3-DEC470EC6D2B}" destId="{ADD0D875-B308-4221-93A1-87AFBB620B24}" srcOrd="7" destOrd="0" presId="urn:microsoft.com/office/officeart/2005/8/layout/gear1"/>
    <dgm:cxn modelId="{58F90ABF-9588-4FF1-BCA9-8569D94C1599}" type="presParOf" srcId="{AC98921B-7438-421A-A7A3-DEC470EC6D2B}" destId="{EC23D42F-B2D6-439D-BA6B-E0E7438A5857}" srcOrd="8" destOrd="0" presId="urn:microsoft.com/office/officeart/2005/8/layout/gear1"/>
    <dgm:cxn modelId="{B339B42D-3C0E-4B49-A187-9DE4E32C0F79}" type="presParOf" srcId="{AC98921B-7438-421A-A7A3-DEC470EC6D2B}" destId="{370AAC84-633F-4F6B-9232-3783ABA4993D}" srcOrd="9" destOrd="0" presId="urn:microsoft.com/office/officeart/2005/8/layout/gear1"/>
    <dgm:cxn modelId="{E2294309-C1AB-4746-9654-0A3B6AA6C49F}" type="presParOf" srcId="{AC98921B-7438-421A-A7A3-DEC470EC6D2B}" destId="{6F5262F6-10B1-4F8D-9BAA-FBD3B9069BFD}" srcOrd="10" destOrd="0" presId="urn:microsoft.com/office/officeart/2005/8/layout/gear1"/>
    <dgm:cxn modelId="{BAAF19AD-0463-4681-8875-451595EBF690}" type="presParOf" srcId="{AC98921B-7438-421A-A7A3-DEC470EC6D2B}" destId="{971559E5-F03B-4AD7-900A-18C82DBFF792}" srcOrd="11" destOrd="0" presId="urn:microsoft.com/office/officeart/2005/8/layout/gear1"/>
    <dgm:cxn modelId="{230D6A2F-59E5-4AA2-BF03-8D36906979B0}" type="presParOf" srcId="{AC98921B-7438-421A-A7A3-DEC470EC6D2B}" destId="{1ABBFD35-0242-4EAD-842B-BA533D754758}"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9EDAB-C94E-4DF4-A7BD-2284782D99F7}">
      <dsp:nvSpPr>
        <dsp:cNvPr id="0" name=""/>
        <dsp:cNvSpPr/>
      </dsp:nvSpPr>
      <dsp:spPr>
        <a:xfrm>
          <a:off x="1242677" y="307670"/>
          <a:ext cx="2150554" cy="2150881"/>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B2E01D-E197-4E67-AA55-C9B69BEA3A5D}">
      <dsp:nvSpPr>
        <dsp:cNvPr id="0" name=""/>
        <dsp:cNvSpPr/>
      </dsp:nvSpPr>
      <dsp:spPr>
        <a:xfrm>
          <a:off x="1718020" y="1084204"/>
          <a:ext cx="1195021" cy="59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Partner Training</a:t>
          </a:r>
          <a:endParaRPr lang="es-US" sz="1600" kern="1200" noProof="0" dirty="0">
            <a:solidFill>
              <a:schemeClr val="tx2">
                <a:lumMod val="75000"/>
              </a:schemeClr>
            </a:solidFill>
          </a:endParaRPr>
        </a:p>
      </dsp:txBody>
      <dsp:txXfrm>
        <a:off x="1718020" y="1084204"/>
        <a:ext cx="1195021" cy="597367"/>
      </dsp:txXfrm>
    </dsp:sp>
    <dsp:sp modelId="{DB2DCA27-E7FC-469A-B07C-ECB374A88CB9}">
      <dsp:nvSpPr>
        <dsp:cNvPr id="0" name=""/>
        <dsp:cNvSpPr/>
      </dsp:nvSpPr>
      <dsp:spPr>
        <a:xfrm>
          <a:off x="645368" y="1543512"/>
          <a:ext cx="2150554" cy="2150881"/>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0D292B-FC11-4203-8B9C-14717E32D9FF}">
      <dsp:nvSpPr>
        <dsp:cNvPr id="0" name=""/>
        <dsp:cNvSpPr/>
      </dsp:nvSpPr>
      <dsp:spPr>
        <a:xfrm>
          <a:off x="1123134" y="2327194"/>
          <a:ext cx="1195021" cy="59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Technical Infrastructure</a:t>
          </a:r>
          <a:endParaRPr lang="es-US" sz="1600" kern="1200" noProof="0" dirty="0">
            <a:solidFill>
              <a:schemeClr val="tx1"/>
            </a:solidFill>
          </a:endParaRPr>
        </a:p>
      </dsp:txBody>
      <dsp:txXfrm>
        <a:off x="1123134" y="2327194"/>
        <a:ext cx="1195021" cy="597367"/>
      </dsp:txXfrm>
    </dsp:sp>
    <dsp:sp modelId="{8800852E-C8E7-46D8-BF05-BB6CF2646FAC}">
      <dsp:nvSpPr>
        <dsp:cNvPr id="0" name=""/>
        <dsp:cNvSpPr/>
      </dsp:nvSpPr>
      <dsp:spPr>
        <a:xfrm>
          <a:off x="1395740" y="2927242"/>
          <a:ext cx="1847659" cy="1848400"/>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B055C0-619A-428A-83E6-2C64F39D14B9}">
      <dsp:nvSpPr>
        <dsp:cNvPr id="0" name=""/>
        <dsp:cNvSpPr/>
      </dsp:nvSpPr>
      <dsp:spPr>
        <a:xfrm>
          <a:off x="1720847" y="3571971"/>
          <a:ext cx="1195021" cy="59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Institutional Support</a:t>
          </a:r>
          <a:endParaRPr lang="es-US" sz="1600" kern="1200" noProof="0" dirty="0">
            <a:solidFill>
              <a:schemeClr val="tx1"/>
            </a:solidFill>
          </a:endParaRPr>
        </a:p>
      </dsp:txBody>
      <dsp:txXfrm>
        <a:off x="1720847" y="3571971"/>
        <a:ext cx="1195021" cy="597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C6F1B-82E1-498D-9100-45540DBC444C}">
      <dsp:nvSpPr>
        <dsp:cNvPr id="0" name=""/>
        <dsp:cNvSpPr/>
      </dsp:nvSpPr>
      <dsp:spPr>
        <a:xfrm>
          <a:off x="4156710" y="2708909"/>
          <a:ext cx="3310890" cy="331089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Communities </a:t>
          </a:r>
          <a:br>
            <a:rPr lang="en-US" sz="1700" kern="1200" dirty="0" smtClean="0"/>
          </a:br>
          <a:r>
            <a:rPr lang="en-US" sz="1700" kern="1200" dirty="0" smtClean="0"/>
            <a:t>(Partners, Trainings, Teaching, Engagement)</a:t>
          </a:r>
          <a:endParaRPr lang="en-US" sz="1700" kern="1200" dirty="0"/>
        </a:p>
      </dsp:txBody>
      <dsp:txXfrm>
        <a:off x="4822346" y="3484469"/>
        <a:ext cx="1979618" cy="1701866"/>
      </dsp:txXfrm>
    </dsp:sp>
    <dsp:sp modelId="{78B1D2A1-73D3-4778-B088-52DF23506A78}">
      <dsp:nvSpPr>
        <dsp:cNvPr id="0" name=""/>
        <dsp:cNvSpPr/>
      </dsp:nvSpPr>
      <dsp:spPr>
        <a:xfrm>
          <a:off x="2230373" y="1926336"/>
          <a:ext cx="2407920" cy="240792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Technologies</a:t>
          </a:r>
          <a:endParaRPr lang="en-US" sz="1700" kern="1200" dirty="0"/>
        </a:p>
      </dsp:txBody>
      <dsp:txXfrm>
        <a:off x="2836574" y="2536201"/>
        <a:ext cx="1195518" cy="1188190"/>
      </dsp:txXfrm>
    </dsp:sp>
    <dsp:sp modelId="{B78534A4-7871-4BC2-95B9-2974E8B4CDF0}">
      <dsp:nvSpPr>
        <dsp:cNvPr id="0" name=""/>
        <dsp:cNvSpPr/>
      </dsp:nvSpPr>
      <dsp:spPr>
        <a:xfrm rot="20700000">
          <a:off x="3579054" y="265116"/>
          <a:ext cx="2359270" cy="235927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Intellectual Infrastructure</a:t>
          </a:r>
          <a:endParaRPr lang="en-US" sz="1700" kern="1200" dirty="0"/>
        </a:p>
      </dsp:txBody>
      <dsp:txXfrm rot="-20700000">
        <a:off x="4096512" y="782573"/>
        <a:ext cx="1324356" cy="1324356"/>
      </dsp:txXfrm>
    </dsp:sp>
    <dsp:sp modelId="{6F5262F6-10B1-4F8D-9BAA-FBD3B9069BFD}">
      <dsp:nvSpPr>
        <dsp:cNvPr id="0" name=""/>
        <dsp:cNvSpPr/>
      </dsp:nvSpPr>
      <dsp:spPr>
        <a:xfrm>
          <a:off x="3922655" y="2197539"/>
          <a:ext cx="4237939" cy="4237939"/>
        </a:xfrm>
        <a:prstGeom prst="circularArrow">
          <a:avLst>
            <a:gd name="adj1" fmla="val 4688"/>
            <a:gd name="adj2" fmla="val 299029"/>
            <a:gd name="adj3" fmla="val 2547501"/>
            <a:gd name="adj4" fmla="val 1579535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1559E5-F03B-4AD7-900A-18C82DBFF792}">
      <dsp:nvSpPr>
        <dsp:cNvPr id="0" name=""/>
        <dsp:cNvSpPr/>
      </dsp:nvSpPr>
      <dsp:spPr>
        <a:xfrm>
          <a:off x="1803935" y="1385720"/>
          <a:ext cx="3079127" cy="3079127"/>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BBFD35-0242-4EAD-842B-BA533D754758}">
      <dsp:nvSpPr>
        <dsp:cNvPr id="0" name=""/>
        <dsp:cNvSpPr/>
      </dsp:nvSpPr>
      <dsp:spPr>
        <a:xfrm>
          <a:off x="3033331" y="-259486"/>
          <a:ext cx="3319919" cy="331991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5242F510-2B45-495A-B783-31EE68B7CEAF}" type="datetimeFigureOut">
              <a:rPr lang="en-US"/>
              <a:pPr>
                <a:defRPr/>
              </a:pPr>
              <a:t>6/19/2014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E916D9CE-781E-43F7-B8C4-0F623CF80BEE}" type="slidenum">
              <a:rPr lang="en-US"/>
              <a:pPr>
                <a:defRPr/>
              </a:pPr>
              <a:t>‹#›</a:t>
            </a:fld>
            <a:endParaRPr lang="en-US"/>
          </a:p>
        </p:txBody>
      </p:sp>
    </p:spTree>
    <p:extLst>
      <p:ext uri="{BB962C8B-B14F-4D97-AF65-F5344CB8AC3E}">
        <p14:creationId xmlns:p14="http://schemas.microsoft.com/office/powerpoint/2010/main" val="21865274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endParaRPr lang="en-US" dirty="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C95956-4295-4FA5-9280-8FE045C3D787}" type="slidenum">
              <a:rPr lang="en-US"/>
              <a:pPr fontAlgn="base">
                <a:spcBef>
                  <a:spcPct val="0"/>
                </a:spcBef>
                <a:spcAft>
                  <a:spcPct val="0"/>
                </a:spcAft>
                <a:defRPr/>
              </a:pPr>
              <a:t>1</a:t>
            </a:fld>
            <a:endParaRPr lang="en-US"/>
          </a:p>
        </p:txBody>
      </p:sp>
    </p:spTree>
    <p:extLst>
      <p:ext uri="{BB962C8B-B14F-4D97-AF65-F5344CB8AC3E}">
        <p14:creationId xmlns:p14="http://schemas.microsoft.com/office/powerpoint/2010/main" val="3919633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2904AC9-0DD5-4623-8250-775A7C2D6E3D}" type="slidenum">
              <a:rPr lang="en-US" smtClean="0"/>
              <a:pPr>
                <a:defRPr/>
              </a:pPr>
              <a:t>11</a:t>
            </a:fld>
            <a:endParaRPr lang="en-US"/>
          </a:p>
        </p:txBody>
      </p:sp>
    </p:spTree>
    <p:extLst>
      <p:ext uri="{BB962C8B-B14F-4D97-AF65-F5344CB8AC3E}">
        <p14:creationId xmlns:p14="http://schemas.microsoft.com/office/powerpoint/2010/main" val="3377314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2904AC9-0DD5-4623-8250-775A7C2D6E3D}" type="slidenum">
              <a:rPr lang="en-US" smtClean="0"/>
              <a:pPr>
                <a:defRPr/>
              </a:pPr>
              <a:t>12</a:t>
            </a:fld>
            <a:endParaRPr lang="en-US"/>
          </a:p>
        </p:txBody>
      </p:sp>
    </p:spTree>
    <p:extLst>
      <p:ext uri="{BB962C8B-B14F-4D97-AF65-F5344CB8AC3E}">
        <p14:creationId xmlns:p14="http://schemas.microsoft.com/office/powerpoint/2010/main" val="2698079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lvl="1" eaLnBrk="1" hangingPunct="1">
              <a:lnSpc>
                <a:spcPct val="90000"/>
              </a:lnSpc>
              <a:spcBef>
                <a:spcPct val="0"/>
              </a:spcBef>
            </a:pPr>
            <a:r>
              <a:rPr lang="en-US"/>
              <a:t>Photos from UF Archives; </a:t>
            </a:r>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4E556C-7318-4E68-9584-899CF81D3FCF}" type="slidenum">
              <a:rPr lang="en-US"/>
              <a:pPr fontAlgn="base">
                <a:spcBef>
                  <a:spcPct val="0"/>
                </a:spcBef>
                <a:spcAft>
                  <a:spcPct val="0"/>
                </a:spcAft>
                <a:defRPr/>
              </a:pPr>
              <a:t>13</a:t>
            </a:fld>
            <a:endParaRPr lang="en-US"/>
          </a:p>
        </p:txBody>
      </p:sp>
    </p:spTree>
    <p:extLst>
      <p:ext uri="{BB962C8B-B14F-4D97-AF65-F5344CB8AC3E}">
        <p14:creationId xmlns:p14="http://schemas.microsoft.com/office/powerpoint/2010/main" val="3315396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lvl="1" eaLnBrk="1" hangingPunct="1">
              <a:lnSpc>
                <a:spcPct val="90000"/>
              </a:lnSpc>
              <a:spcBef>
                <a:spcPct val="0"/>
              </a:spcBef>
            </a:pPr>
            <a:endParaRPr lang="en-US" dirty="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4E556C-7318-4E68-9584-899CF81D3FCF}" type="slidenum">
              <a:rPr lang="en-US"/>
              <a:pPr fontAlgn="base">
                <a:spcBef>
                  <a:spcPct val="0"/>
                </a:spcBef>
                <a:spcAft>
                  <a:spcPct val="0"/>
                </a:spcAft>
                <a:defRPr/>
              </a:pPr>
              <a:t>14</a:t>
            </a:fld>
            <a:endParaRPr lang="en-US"/>
          </a:p>
        </p:txBody>
      </p:sp>
    </p:spTree>
    <p:extLst>
      <p:ext uri="{BB962C8B-B14F-4D97-AF65-F5344CB8AC3E}">
        <p14:creationId xmlns:p14="http://schemas.microsoft.com/office/powerpoint/2010/main" val="2948237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lvl="1" eaLnBrk="1" hangingPunct="1">
              <a:lnSpc>
                <a:spcPct val="80000"/>
              </a:lnSpc>
              <a:spcBef>
                <a:spcPct val="0"/>
              </a:spcBef>
            </a:pPr>
            <a:r>
              <a:rPr lang="en-US" sz="1000"/>
              <a:t>Maps</a:t>
            </a:r>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7ABA34-6900-4A39-9B1B-1C89FEED1EB7}" type="slidenum">
              <a:rPr lang="en-US"/>
              <a:pPr fontAlgn="base">
                <a:spcBef>
                  <a:spcPct val="0"/>
                </a:spcBef>
                <a:spcAft>
                  <a:spcPct val="0"/>
                </a:spcAft>
                <a:defRPr/>
              </a:pPr>
              <a:t>15</a:t>
            </a:fld>
            <a:endParaRPr lang="en-US"/>
          </a:p>
        </p:txBody>
      </p:sp>
    </p:spTree>
    <p:extLst>
      <p:ext uri="{BB962C8B-B14F-4D97-AF65-F5344CB8AC3E}">
        <p14:creationId xmlns:p14="http://schemas.microsoft.com/office/powerpoint/2010/main" val="1602293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TextEdit="1"/>
          </p:cNvSpPr>
          <p:nvPr>
            <p:ph type="sldImg"/>
          </p:nvPr>
        </p:nvSpPr>
        <p:spPr bwMode="auto">
          <a:noFill/>
          <a:ln>
            <a:solidFill>
              <a:srgbClr val="000000"/>
            </a:solidFill>
            <a:miter lim="800000"/>
            <a:headEnd/>
            <a:tailEnd/>
          </a:ln>
        </p:spPr>
      </p:sp>
      <p:sp>
        <p:nvSpPr>
          <p:cNvPr id="522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533117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lvl="1" eaLnBrk="1" fontAlgn="auto" hangingPunct="1">
              <a:spcBef>
                <a:spcPts val="0"/>
              </a:spcBef>
              <a:spcAft>
                <a:spcPts val="0"/>
              </a:spcAft>
              <a:defRPr/>
            </a:pPr>
            <a:r>
              <a:rPr lang="en-US" dirty="0" smtClean="0"/>
              <a:t>Map / architectural drawing</a:t>
            </a:r>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D84DB2-02CA-4575-A748-F5933929FB23}" type="slidenum">
              <a:rPr lang="en-US"/>
              <a:pPr fontAlgn="base">
                <a:spcBef>
                  <a:spcPct val="0"/>
                </a:spcBef>
                <a:spcAft>
                  <a:spcPct val="0"/>
                </a:spcAft>
                <a:defRPr/>
              </a:pPr>
              <a:t>17</a:t>
            </a:fld>
            <a:endParaRPr lang="en-US"/>
          </a:p>
        </p:txBody>
      </p:sp>
    </p:spTree>
    <p:extLst>
      <p:ext uri="{BB962C8B-B14F-4D97-AF65-F5344CB8AC3E}">
        <p14:creationId xmlns:p14="http://schemas.microsoft.com/office/powerpoint/2010/main" val="2061306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p:spPr>
      </p:sp>
      <p:sp>
        <p:nvSpPr>
          <p:cNvPr id="4813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33710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noFill/>
          <a:ln>
            <a:solidFill>
              <a:srgbClr val="000000"/>
            </a:solidFill>
            <a:miter lim="800000"/>
            <a:headEnd/>
            <a:tailEnd/>
          </a:ln>
        </p:spPr>
      </p:sp>
      <p:sp>
        <p:nvSpPr>
          <p:cNvPr id="501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Map It Tab</a:t>
            </a:r>
          </a:p>
        </p:txBody>
      </p:sp>
    </p:spTree>
    <p:extLst>
      <p:ext uri="{BB962C8B-B14F-4D97-AF65-F5344CB8AC3E}">
        <p14:creationId xmlns:p14="http://schemas.microsoft.com/office/powerpoint/2010/main" val="682181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lvl="1" eaLnBrk="1" hangingPunct="1">
              <a:lnSpc>
                <a:spcPct val="80000"/>
              </a:lnSpc>
              <a:spcBef>
                <a:spcPct val="0"/>
              </a:spcBef>
            </a:pPr>
            <a:r>
              <a:rPr lang="en-US" dirty="0" smtClean="0"/>
              <a:t>http://ufdc.ufl.edu/UF00083074</a:t>
            </a:r>
            <a:endParaRPr lang="en-US" dirty="0"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746641-F094-468D-B590-9E39DD9007B5}" type="slidenum">
              <a:rPr lang="en-US"/>
              <a:pPr fontAlgn="base">
                <a:spcBef>
                  <a:spcPct val="0"/>
                </a:spcBef>
                <a:spcAft>
                  <a:spcPct val="0"/>
                </a:spcAft>
                <a:defRPr/>
              </a:pPr>
              <a:t>20</a:t>
            </a:fld>
            <a:endParaRPr lang="en-US"/>
          </a:p>
        </p:txBody>
      </p:sp>
    </p:spTree>
    <p:extLst>
      <p:ext uri="{BB962C8B-B14F-4D97-AF65-F5344CB8AC3E}">
        <p14:creationId xmlns:p14="http://schemas.microsoft.com/office/powerpoint/2010/main" val="2731547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endParaRPr lang="en-US" dirty="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C95956-4295-4FA5-9280-8FE045C3D787}" type="slidenum">
              <a:rPr lang="en-US"/>
              <a:pPr fontAlgn="base">
                <a:spcBef>
                  <a:spcPct val="0"/>
                </a:spcBef>
                <a:spcAft>
                  <a:spcPct val="0"/>
                </a:spcAft>
                <a:defRPr/>
              </a:pPr>
              <a:t>2</a:t>
            </a:fld>
            <a:endParaRPr lang="en-US"/>
          </a:p>
        </p:txBody>
      </p:sp>
    </p:spTree>
    <p:extLst>
      <p:ext uri="{BB962C8B-B14F-4D97-AF65-F5344CB8AC3E}">
        <p14:creationId xmlns:p14="http://schemas.microsoft.com/office/powerpoint/2010/main" val="3387445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2904AC9-0DD5-4623-8250-775A7C2D6E3D}" type="slidenum">
              <a:rPr lang="en-US" smtClean="0"/>
              <a:pPr>
                <a:defRPr/>
              </a:pPr>
              <a:t>22</a:t>
            </a:fld>
            <a:endParaRPr lang="en-US"/>
          </a:p>
        </p:txBody>
      </p:sp>
    </p:spTree>
    <p:extLst>
      <p:ext uri="{BB962C8B-B14F-4D97-AF65-F5344CB8AC3E}">
        <p14:creationId xmlns:p14="http://schemas.microsoft.com/office/powerpoint/2010/main" val="2350423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6B5C6A-4FC0-49D8-99DF-3FE46915153C}" type="slidenum">
              <a:rPr lang="en-US" smtClean="0"/>
              <a:pPr/>
              <a:t>23</a:t>
            </a:fld>
            <a:endParaRPr lang="en-US"/>
          </a:p>
        </p:txBody>
      </p:sp>
    </p:spTree>
    <p:extLst>
      <p:ext uri="{BB962C8B-B14F-4D97-AF65-F5344CB8AC3E}">
        <p14:creationId xmlns:p14="http://schemas.microsoft.com/office/powerpoint/2010/main" val="3455414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B5C6A-4FC0-49D8-99DF-3FE46915153C}" type="slidenum">
              <a:rPr lang="en-US" smtClean="0"/>
              <a:pPr/>
              <a:t>27</a:t>
            </a:fld>
            <a:endParaRPr lang="en-US"/>
          </a:p>
        </p:txBody>
      </p:sp>
    </p:spTree>
    <p:extLst>
      <p:ext uri="{BB962C8B-B14F-4D97-AF65-F5344CB8AC3E}">
        <p14:creationId xmlns:p14="http://schemas.microsoft.com/office/powerpoint/2010/main" val="2810066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bg2">
                  <a:lumMod val="25000"/>
                </a:schemeClr>
              </a:solidFill>
              <a:latin typeface="+mn-lt"/>
              <a:ea typeface="+mn-ea"/>
              <a:cs typeface="+mn-cs"/>
            </a:endParaRPr>
          </a:p>
        </p:txBody>
      </p:sp>
      <p:sp>
        <p:nvSpPr>
          <p:cNvPr id="4" name="Slide Number Placeholder 3"/>
          <p:cNvSpPr>
            <a:spLocks noGrp="1"/>
          </p:cNvSpPr>
          <p:nvPr>
            <p:ph type="sldNum" sz="quarter" idx="10"/>
          </p:nvPr>
        </p:nvSpPr>
        <p:spPr/>
        <p:txBody>
          <a:bodyPr/>
          <a:lstStyle/>
          <a:p>
            <a:fld id="{236B5C6A-4FC0-49D8-99DF-3FE46915153C}" type="slidenum">
              <a:rPr lang="en-US" smtClean="0"/>
              <a:pPr/>
              <a:t>28</a:t>
            </a:fld>
            <a:endParaRPr lang="en-US"/>
          </a:p>
        </p:txBody>
      </p:sp>
    </p:spTree>
    <p:extLst>
      <p:ext uri="{BB962C8B-B14F-4D97-AF65-F5344CB8AC3E}">
        <p14:creationId xmlns:p14="http://schemas.microsoft.com/office/powerpoint/2010/main" val="1327610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dLOC partners also share</a:t>
            </a:r>
            <a:r>
              <a:rPr lang="en-US" baseline="0" dirty="0" smtClean="0"/>
              <a:t> expertise in terms of information literacy and intellectual infrastructure as part of data curation literacy.</a:t>
            </a:r>
          </a:p>
          <a:p>
            <a:endParaRPr lang="en-US" baseline="0" dirty="0" smtClean="0"/>
          </a:p>
          <a:p>
            <a:r>
              <a:rPr lang="en-US" baseline="0" dirty="0" smtClean="0"/>
              <a:t>This is a listing of some examples in dLOC of curated collections, like special collections and exhibits, as intellectual infrastructure.</a:t>
            </a:r>
            <a:endParaRPr lang="en-US" dirty="0"/>
          </a:p>
        </p:txBody>
      </p:sp>
      <p:sp>
        <p:nvSpPr>
          <p:cNvPr id="4" name="Slide Number Placeholder 3"/>
          <p:cNvSpPr>
            <a:spLocks noGrp="1"/>
          </p:cNvSpPr>
          <p:nvPr>
            <p:ph type="sldNum" sz="quarter" idx="10"/>
          </p:nvPr>
        </p:nvSpPr>
        <p:spPr/>
        <p:txBody>
          <a:bodyPr/>
          <a:lstStyle/>
          <a:p>
            <a:fld id="{236B5C6A-4FC0-49D8-99DF-3FE46915153C}" type="slidenum">
              <a:rPr lang="en-US" smtClean="0"/>
              <a:pPr/>
              <a:t>29</a:t>
            </a:fld>
            <a:endParaRPr lang="en-US"/>
          </a:p>
        </p:txBody>
      </p:sp>
    </p:spTree>
    <p:extLst>
      <p:ext uri="{BB962C8B-B14F-4D97-AF65-F5344CB8AC3E}">
        <p14:creationId xmlns:p14="http://schemas.microsoft.com/office/powerpoint/2010/main" val="55317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36B5C6A-4FC0-49D8-99DF-3FE46915153C}" type="slidenum">
              <a:rPr lang="en-US" smtClean="0"/>
              <a:pPr/>
              <a:t>32</a:t>
            </a:fld>
            <a:endParaRPr lang="en-US"/>
          </a:p>
        </p:txBody>
      </p:sp>
    </p:spTree>
    <p:extLst>
      <p:ext uri="{BB962C8B-B14F-4D97-AF65-F5344CB8AC3E}">
        <p14:creationId xmlns:p14="http://schemas.microsoft.com/office/powerpoint/2010/main" val="1975837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B5C6A-4FC0-49D8-99DF-3FE46915153C}" type="slidenum">
              <a:rPr lang="en-US" smtClean="0"/>
              <a:pPr/>
              <a:t>33</a:t>
            </a:fld>
            <a:endParaRPr lang="en-US"/>
          </a:p>
        </p:txBody>
      </p:sp>
    </p:spTree>
    <p:extLst>
      <p:ext uri="{BB962C8B-B14F-4D97-AF65-F5344CB8AC3E}">
        <p14:creationId xmlns:p14="http://schemas.microsoft.com/office/powerpoint/2010/main" val="4026055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B5C6A-4FC0-49D8-99DF-3FE46915153C}" type="slidenum">
              <a:rPr lang="en-US" smtClean="0"/>
              <a:pPr/>
              <a:t>34</a:t>
            </a:fld>
            <a:endParaRPr lang="en-US"/>
          </a:p>
        </p:txBody>
      </p:sp>
    </p:spTree>
    <p:extLst>
      <p:ext uri="{BB962C8B-B14F-4D97-AF65-F5344CB8AC3E}">
        <p14:creationId xmlns:p14="http://schemas.microsoft.com/office/powerpoint/2010/main" val="2108831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36B5C6A-4FC0-49D8-99DF-3FE46915153C}" type="slidenum">
              <a:rPr lang="en-US" smtClean="0"/>
              <a:pPr/>
              <a:t>35</a:t>
            </a:fld>
            <a:endParaRPr lang="en-US"/>
          </a:p>
        </p:txBody>
      </p:sp>
    </p:spTree>
    <p:extLst>
      <p:ext uri="{BB962C8B-B14F-4D97-AF65-F5344CB8AC3E}">
        <p14:creationId xmlns:p14="http://schemas.microsoft.com/office/powerpoint/2010/main" val="2046295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36B5C6A-4FC0-49D8-99DF-3FE46915153C}" type="slidenum">
              <a:rPr lang="en-US" smtClean="0"/>
              <a:pPr/>
              <a:t>36</a:t>
            </a:fld>
            <a:endParaRPr lang="en-US"/>
          </a:p>
        </p:txBody>
      </p:sp>
    </p:spTree>
    <p:extLst>
      <p:ext uri="{BB962C8B-B14F-4D97-AF65-F5344CB8AC3E}">
        <p14:creationId xmlns:p14="http://schemas.microsoft.com/office/powerpoint/2010/main" val="3705171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1000"/>
          </a:p>
        </p:txBody>
      </p:sp>
      <p:sp>
        <p:nvSpPr>
          <p:cNvPr id="31747" name="Slide Number Placeholder 3"/>
          <p:cNvSpPr txBox="1">
            <a:spLocks noGrp="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C41840C9-2656-41CF-956B-0702361E6D80}" type="slidenum">
              <a:rPr lang="en-US" sz="1300">
                <a:latin typeface="Calibri" pitchFamily="34" charset="0"/>
              </a:rPr>
              <a:pPr algn="r"/>
              <a:t>3</a:t>
            </a:fld>
            <a:endParaRPr lang="en-US" sz="1300">
              <a:latin typeface="Calibri" pitchFamily="34" charset="0"/>
            </a:endParaRPr>
          </a:p>
        </p:txBody>
      </p:sp>
    </p:spTree>
    <p:extLst>
      <p:ext uri="{BB962C8B-B14F-4D97-AF65-F5344CB8AC3E}">
        <p14:creationId xmlns:p14="http://schemas.microsoft.com/office/powerpoint/2010/main" val="4162942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Librarians, archivists, </a:t>
            </a:r>
            <a:r>
              <a:rPr lang="en-US" dirty="0" err="1" smtClean="0"/>
              <a:t>museologists</a:t>
            </a:r>
            <a:r>
              <a:rPr lang="en-US" dirty="0" smtClean="0"/>
              <a:t>, teaching faculty, researchers, graduate and undergraduate students, campus collaborators, publics around the world</a:t>
            </a:r>
          </a:p>
          <a:p>
            <a:endParaRPr lang="en-US" baseline="0" dirty="0" smtClean="0"/>
          </a:p>
        </p:txBody>
      </p:sp>
      <p:sp>
        <p:nvSpPr>
          <p:cNvPr id="4" name="Slide Number Placeholder 3"/>
          <p:cNvSpPr>
            <a:spLocks noGrp="1"/>
          </p:cNvSpPr>
          <p:nvPr>
            <p:ph type="sldNum" sz="quarter" idx="10"/>
          </p:nvPr>
        </p:nvSpPr>
        <p:spPr/>
        <p:txBody>
          <a:bodyPr/>
          <a:lstStyle/>
          <a:p>
            <a:fld id="{236B5C6A-4FC0-49D8-99DF-3FE46915153C}" type="slidenum">
              <a:rPr lang="en-US" smtClean="0"/>
              <a:pPr/>
              <a:t>37</a:t>
            </a:fld>
            <a:endParaRPr lang="en-US"/>
          </a:p>
        </p:txBody>
      </p:sp>
    </p:spTree>
    <p:extLst>
      <p:ext uri="{BB962C8B-B14F-4D97-AF65-F5344CB8AC3E}">
        <p14:creationId xmlns:p14="http://schemas.microsoft.com/office/powerpoint/2010/main" val="1932602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endParaRPr lang="en-US" dirty="0"/>
          </a:p>
        </p:txBody>
      </p:sp>
      <p:sp>
        <p:nvSpPr>
          <p:cNvPr id="15363" name="Slide Number Placeholder 3"/>
          <p:cNvSpPr txBox="1">
            <a:spLocks noGrp="1"/>
          </p:cNvSpPr>
          <p:nvPr/>
        </p:nvSpPr>
        <p:spPr bwMode="auto">
          <a:xfrm>
            <a:off x="4143587" y="9119474"/>
            <a:ext cx="3169920" cy="480060"/>
          </a:xfrm>
          <a:prstGeom prst="rect">
            <a:avLst/>
          </a:prstGeom>
          <a:noFill/>
          <a:ln>
            <a:miter lim="800000"/>
            <a:headEnd/>
            <a:tailEnd/>
          </a:ln>
        </p:spPr>
        <p:txBody>
          <a:bodyPr lIns="96661" tIns="48331" rIns="96661" bIns="48331" anchor="b"/>
          <a:lstStyle/>
          <a:p>
            <a:pPr algn="r">
              <a:defRPr/>
            </a:pPr>
            <a:fld id="{B9D4CFA9-28FD-4927-87B9-F1628B29A05E}" type="slidenum">
              <a:rPr lang="en-US" sz="1300">
                <a:latin typeface="+mn-lt"/>
              </a:rPr>
              <a:pPr algn="r">
                <a:defRPr/>
              </a:pPr>
              <a:t>5</a:t>
            </a:fld>
            <a:endParaRPr lang="en-US" sz="1300">
              <a:latin typeface="+mn-lt"/>
            </a:endParaRPr>
          </a:p>
        </p:txBody>
      </p:sp>
    </p:spTree>
    <p:extLst>
      <p:ext uri="{BB962C8B-B14F-4D97-AF65-F5344CB8AC3E}">
        <p14:creationId xmlns:p14="http://schemas.microsoft.com/office/powerpoint/2010/main" val="146203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noFill/>
          <a:ln>
            <a:solidFill>
              <a:srgbClr val="000000"/>
            </a:solidFill>
            <a:miter lim="800000"/>
            <a:headEnd/>
            <a:tailEnd/>
          </a:ln>
        </p:spPr>
      </p:sp>
      <p:sp>
        <p:nvSpPr>
          <p:cNvPr id="358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816931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bwMode="auto">
          <a:noFill/>
          <a:ln>
            <a:solidFill>
              <a:srgbClr val="000000"/>
            </a:solidFill>
            <a:miter lim="800000"/>
            <a:headEnd/>
            <a:tailEnd/>
          </a:ln>
        </p:spPr>
      </p:sp>
      <p:sp>
        <p:nvSpPr>
          <p:cNvPr id="378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333208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bwMode="auto">
          <a:noFill/>
          <a:ln>
            <a:solidFill>
              <a:srgbClr val="000000"/>
            </a:solidFill>
            <a:miter lim="800000"/>
            <a:headEnd/>
            <a:tailEnd/>
          </a:ln>
        </p:spPr>
      </p:sp>
      <p:sp>
        <p:nvSpPr>
          <p:cNvPr id="378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1119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newspapers</a:t>
            </a:r>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FAF82F-4801-40BD-A0CA-87C6F13C0532}" type="slidenum">
              <a:rPr lang="en-US"/>
              <a:pPr fontAlgn="base">
                <a:spcBef>
                  <a:spcPct val="0"/>
                </a:spcBef>
                <a:spcAft>
                  <a:spcPct val="0"/>
                </a:spcAft>
                <a:defRPr/>
              </a:pPr>
              <a:t>9</a:t>
            </a:fld>
            <a:endParaRPr lang="en-US"/>
          </a:p>
        </p:txBody>
      </p:sp>
    </p:spTree>
    <p:extLst>
      <p:ext uri="{BB962C8B-B14F-4D97-AF65-F5344CB8AC3E}">
        <p14:creationId xmlns:p14="http://schemas.microsoft.com/office/powerpoint/2010/main" val="2251215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newspapers</a:t>
            </a:r>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FAF82F-4801-40BD-A0CA-87C6F13C0532}" type="slidenum">
              <a:rPr lang="en-US"/>
              <a:pPr fontAlgn="base">
                <a:spcBef>
                  <a:spcPct val="0"/>
                </a:spcBef>
                <a:spcAft>
                  <a:spcPct val="0"/>
                </a:spcAft>
                <a:defRPr/>
              </a:pPr>
              <a:t>10</a:t>
            </a:fld>
            <a:endParaRPr lang="en-US"/>
          </a:p>
        </p:txBody>
      </p:sp>
    </p:spTree>
    <p:extLst>
      <p:ext uri="{BB962C8B-B14F-4D97-AF65-F5344CB8AC3E}">
        <p14:creationId xmlns:p14="http://schemas.microsoft.com/office/powerpoint/2010/main" val="10005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BC1B417-D097-4E22-9C87-BF2B823DE0D9}"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7CB07-BD70-4F2C-92BB-DB118D3C437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E7F3ED-AD47-4C5D-819C-29CCFD1644EA}"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CA3E0C-D1AE-4007-8A32-2709D380BC1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CE830A-8701-4466-B961-BAAA571070B3}"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9DC322-57F2-4B0F-9349-43617692367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845EBF-AE0A-45F2-BF10-091B64E41333}"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7C4628-ACB0-4F99-BD74-FA5D1B6F6C5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2E936F5-D6C4-4460-86F4-B17501496A92}"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CC7B47-ECA5-4C0F-B74F-DAD8D261809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54C8046-D9EF-4485-B512-FDFFE07F422D}" type="datetimeFigureOut">
              <a:rPr lang="en-US"/>
              <a:pPr>
                <a:defRPr/>
              </a:pPr>
              <a:t>6/19/2014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87B424-7036-4527-B477-6A566ABDCA3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065C141-C0F0-41BB-B2B1-EB5E51002B66}" type="datetimeFigureOut">
              <a:rPr lang="en-US"/>
              <a:pPr>
                <a:defRPr/>
              </a:pPr>
              <a:t>6/19/2014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82DFFB8-195D-42FC-B1C6-54FCA9FFDB9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04857D9-AA91-41E7-9E9A-8B099B4AD4FD}" type="datetimeFigureOut">
              <a:rPr lang="en-US"/>
              <a:pPr>
                <a:defRPr/>
              </a:pPr>
              <a:t>6/19/2014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361F9B1-7B91-4901-8326-C4A4CCBD6CA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A8E2C21-CE8B-435B-928D-619F23DB964F}" type="datetimeFigureOut">
              <a:rPr lang="en-US"/>
              <a:pPr>
                <a:defRPr/>
              </a:pPr>
              <a:t>6/19/2014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DBF4EBD-2869-4D5A-AB0F-63C5D9BF5D1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ED65B39-D3AE-4CB3-AA58-D780F6A6C288}" type="datetimeFigureOut">
              <a:rPr lang="en-US"/>
              <a:pPr>
                <a:defRPr/>
              </a:pPr>
              <a:t>6/19/2014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5F8443-88F6-438B-9E2E-1B123B37914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8C353E7-9583-4766-BD4C-F60478162216}" type="datetimeFigureOut">
              <a:rPr lang="en-US"/>
              <a:pPr>
                <a:defRPr/>
              </a:pPr>
              <a:t>6/19/2014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357976-873E-411C-8658-A2E5E6E58E1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5EDA547-0953-47FA-81DE-C715CC565F4E}" type="datetimeFigureOut">
              <a:rPr lang="en-US"/>
              <a:pPr>
                <a:defRPr/>
              </a:pPr>
              <a:t>6/19/2014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ED1FD27-229C-4A5B-A955-9475E86C2A8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hyperlink" Target="http://ufdc.ufl.edu/UF00094172/00002"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ufdc.ufl.edu/UF0008307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2.tiff"/></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ns-uflib-ufdc\UFDC\RESOURCES\AA\00\00\01\47\00204\00204_00001.jpg"/>
          <p:cNvPicPr>
            <a:picLocks noChangeAspect="1" noChangeArrowheads="1"/>
          </p:cNvPicPr>
          <p:nvPr/>
        </p:nvPicPr>
        <p:blipFill>
          <a:blip r:embed="rId3" cstate="print"/>
          <a:srcRect l="3967" t="3692" r="3554" b="6088"/>
          <a:stretch>
            <a:fillRect/>
          </a:stretch>
        </p:blipFill>
        <p:spPr bwMode="auto">
          <a:xfrm rot="21331693">
            <a:off x="1150305" y="2580486"/>
            <a:ext cx="1776412" cy="2211388"/>
          </a:xfrm>
          <a:prstGeom prst="rect">
            <a:avLst/>
          </a:prstGeom>
          <a:noFill/>
          <a:effectLst>
            <a:outerShdw blurRad="50800" dist="38100" dir="2700000" algn="tl" rotWithShape="0">
              <a:prstClr val="black">
                <a:alpha val="40000"/>
              </a:prstClr>
            </a:outerShdw>
          </a:effectLst>
        </p:spPr>
      </p:pic>
      <p:pic>
        <p:nvPicPr>
          <p:cNvPr id="5" name="Picture 55" descr="00002"/>
          <p:cNvPicPr>
            <a:picLocks noChangeAspect="1" noChangeArrowheads="1"/>
          </p:cNvPicPr>
          <p:nvPr/>
        </p:nvPicPr>
        <p:blipFill>
          <a:blip r:embed="rId4" cstate="print"/>
          <a:srcRect/>
          <a:stretch>
            <a:fillRect/>
          </a:stretch>
        </p:blipFill>
        <p:spPr bwMode="auto">
          <a:xfrm rot="280613">
            <a:off x="5516037" y="2428563"/>
            <a:ext cx="1736725" cy="26670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 name="Text Box 12"/>
          <p:cNvSpPr txBox="1">
            <a:spLocks noChangeArrowheads="1"/>
          </p:cNvSpPr>
          <p:nvPr/>
        </p:nvSpPr>
        <p:spPr bwMode="auto">
          <a:xfrm>
            <a:off x="912813" y="269875"/>
            <a:ext cx="7300912" cy="644525"/>
          </a:xfrm>
          <a:prstGeom prst="rect">
            <a:avLst/>
          </a:prstGeom>
          <a:noFill/>
          <a:ln w="9525">
            <a:noFill/>
            <a:miter lim="800000"/>
            <a:headEnd/>
            <a:tailEnd/>
          </a:ln>
        </p:spPr>
        <p:txBody>
          <a:bodyPr tIns="137160">
            <a:spAutoFit/>
          </a:bodyPr>
          <a:lstStyle/>
          <a:p>
            <a:pPr algn="ctr">
              <a:lnSpc>
                <a:spcPct val="55000"/>
              </a:lnSpc>
              <a:spcBef>
                <a:spcPct val="50000"/>
              </a:spcBef>
            </a:pPr>
            <a:endParaRPr lang="en-US" sz="1600" dirty="0">
              <a:latin typeface="Arial Black" pitchFamily="34" charset="0"/>
              <a:cs typeface="Times New Roman" pitchFamily="18" charset="0"/>
            </a:endParaRPr>
          </a:p>
          <a:p>
            <a:pPr>
              <a:lnSpc>
                <a:spcPct val="55000"/>
              </a:lnSpc>
              <a:spcBef>
                <a:spcPct val="50000"/>
              </a:spcBef>
            </a:pPr>
            <a:endParaRPr lang="en-US" sz="1600" dirty="0">
              <a:latin typeface="Arial Black" pitchFamily="34" charset="0"/>
              <a:cs typeface="Times New Roman" pitchFamily="18" charset="0"/>
            </a:endParaRPr>
          </a:p>
        </p:txBody>
      </p:sp>
      <p:sp>
        <p:nvSpPr>
          <p:cNvPr id="7" name="Text Box 14"/>
          <p:cNvSpPr txBox="1">
            <a:spLocks noChangeArrowheads="1"/>
          </p:cNvSpPr>
          <p:nvPr/>
        </p:nvSpPr>
        <p:spPr bwMode="auto">
          <a:xfrm>
            <a:off x="1436688" y="949325"/>
            <a:ext cx="184150" cy="588963"/>
          </a:xfrm>
          <a:prstGeom prst="rect">
            <a:avLst/>
          </a:prstGeom>
          <a:noFill/>
          <a:ln w="9525">
            <a:noFill/>
            <a:miter lim="800000"/>
            <a:headEnd/>
            <a:tailEnd/>
          </a:ln>
        </p:spPr>
        <p:txBody>
          <a:bodyPr wrap="none" tIns="137160">
            <a:spAutoFit/>
          </a:bodyPr>
          <a:lstStyle/>
          <a:p>
            <a:pPr>
              <a:lnSpc>
                <a:spcPct val="55000"/>
              </a:lnSpc>
              <a:spcBef>
                <a:spcPct val="50000"/>
              </a:spcBef>
            </a:pPr>
            <a:endParaRPr lang="en-US" sz="1600">
              <a:latin typeface="Lucida Sans Unicode" pitchFamily="34" charset="0"/>
              <a:cs typeface="Times New Roman" pitchFamily="18" charset="0"/>
            </a:endParaRPr>
          </a:p>
          <a:p>
            <a:pPr>
              <a:lnSpc>
                <a:spcPct val="55000"/>
              </a:lnSpc>
              <a:spcBef>
                <a:spcPct val="50000"/>
              </a:spcBef>
            </a:pPr>
            <a:endParaRPr lang="en-US" sz="1600">
              <a:latin typeface="Lucida Sans Unicode" pitchFamily="34" charset="0"/>
              <a:cs typeface="Times New Roman" pitchFamily="18" charset="0"/>
            </a:endParaRPr>
          </a:p>
        </p:txBody>
      </p:sp>
      <p:sp>
        <p:nvSpPr>
          <p:cNvPr id="8" name="Rectangle 41"/>
          <p:cNvSpPr txBox="1">
            <a:spLocks noChangeArrowheads="1"/>
          </p:cNvSpPr>
          <p:nvPr/>
        </p:nvSpPr>
        <p:spPr bwMode="auto">
          <a:xfrm>
            <a:off x="152400" y="269875"/>
            <a:ext cx="8839200" cy="165258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600" dirty="0" smtClean="0"/>
              <a:t>UF Digital Collections &amp; Communities: </a:t>
            </a:r>
            <a:r>
              <a:rPr lang="en-US" sz="3000" dirty="0" smtClean="0"/>
              <a:t>Collections, Technologies</a:t>
            </a:r>
            <a:r>
              <a:rPr lang="en-US" sz="3000" dirty="0" smtClean="0"/>
              <a:t>, </a:t>
            </a:r>
            <a:r>
              <a:rPr lang="en-US" sz="3000" dirty="0"/>
              <a:t>Collaborations, </a:t>
            </a:r>
            <a:r>
              <a:rPr lang="en-US" sz="3000" dirty="0" smtClean="0"/>
              <a:t>&amp; Leadership</a:t>
            </a:r>
            <a:endParaRPr lang="en-US" sz="3000" dirty="0" smtClean="0"/>
          </a:p>
        </p:txBody>
      </p:sp>
      <p:pic>
        <p:nvPicPr>
          <p:cNvPr id="9" name="Picture 46" descr="bone studio"/>
          <p:cNvPicPr>
            <a:picLocks noChangeAspect="1" noChangeArrowheads="1"/>
          </p:cNvPicPr>
          <p:nvPr/>
        </p:nvPicPr>
        <p:blipFill>
          <a:blip r:embed="rId5" cstate="print"/>
          <a:srcRect/>
          <a:stretch>
            <a:fillRect/>
          </a:stretch>
        </p:blipFill>
        <p:spPr bwMode="auto">
          <a:xfrm>
            <a:off x="2971800" y="2438400"/>
            <a:ext cx="2478088" cy="26543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Picture 50" descr="fish market"/>
          <p:cNvPicPr>
            <a:picLocks noChangeAspect="1" noChangeArrowheads="1"/>
          </p:cNvPicPr>
          <p:nvPr/>
        </p:nvPicPr>
        <p:blipFill>
          <a:blip r:embed="rId6" cstate="print"/>
          <a:srcRect/>
          <a:stretch>
            <a:fillRect/>
          </a:stretch>
        </p:blipFill>
        <p:spPr bwMode="auto">
          <a:xfrm rot="108806">
            <a:off x="5016981" y="5029200"/>
            <a:ext cx="2122488" cy="15081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52" descr="jeep"/>
          <p:cNvPicPr>
            <a:picLocks noChangeAspect="1" noChangeArrowheads="1"/>
          </p:cNvPicPr>
          <p:nvPr/>
        </p:nvPicPr>
        <p:blipFill>
          <a:blip r:embed="rId7" cstate="print"/>
          <a:srcRect/>
          <a:stretch>
            <a:fillRect/>
          </a:stretch>
        </p:blipFill>
        <p:spPr bwMode="auto">
          <a:xfrm rot="-245449">
            <a:off x="5867400" y="4168775"/>
            <a:ext cx="1549400" cy="10128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2" name="Picture 15" descr="UF00069585"/>
          <p:cNvPicPr>
            <a:picLocks noChangeAspect="1" noChangeArrowheads="1"/>
          </p:cNvPicPr>
          <p:nvPr/>
        </p:nvPicPr>
        <p:blipFill>
          <a:blip r:embed="rId8" cstate="print"/>
          <a:srcRect/>
          <a:stretch>
            <a:fillRect/>
          </a:stretch>
        </p:blipFill>
        <p:spPr bwMode="auto">
          <a:xfrm>
            <a:off x="7315200" y="2841625"/>
            <a:ext cx="1244600" cy="21113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3" name="Picture 56" descr="00003"/>
          <p:cNvPicPr>
            <a:picLocks noChangeAspect="1" noChangeArrowheads="1"/>
          </p:cNvPicPr>
          <p:nvPr/>
        </p:nvPicPr>
        <p:blipFill>
          <a:blip r:embed="rId9" cstate="print"/>
          <a:srcRect/>
          <a:stretch>
            <a:fillRect/>
          </a:stretch>
        </p:blipFill>
        <p:spPr bwMode="auto">
          <a:xfrm rot="460825">
            <a:off x="7086600" y="4937125"/>
            <a:ext cx="1508125" cy="176053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 name="Picture 2" descr="\\cns-uflib-ufdc\UFDC\RESOURCES\UF\00\08\70\51\00001\00001.jpg"/>
          <p:cNvPicPr>
            <a:picLocks noChangeAspect="1" noChangeArrowheads="1"/>
          </p:cNvPicPr>
          <p:nvPr/>
        </p:nvPicPr>
        <p:blipFill>
          <a:blip r:embed="rId10" cstate="print"/>
          <a:srcRect/>
          <a:stretch>
            <a:fillRect/>
          </a:stretch>
        </p:blipFill>
        <p:spPr bwMode="auto">
          <a:xfrm rot="173699">
            <a:off x="2058498" y="4639740"/>
            <a:ext cx="1472579" cy="2029968"/>
          </a:xfrm>
          <a:prstGeom prst="rect">
            <a:avLst/>
          </a:prstGeom>
          <a:noFill/>
          <a:effectLst>
            <a:outerShdw blurRad="50800" dist="38100" dir="2700000" algn="tl" rotWithShape="0">
              <a:prstClr val="black">
                <a:alpha val="40000"/>
              </a:prstClr>
            </a:outerShdw>
          </a:effectLst>
        </p:spPr>
      </p:pic>
      <p:pic>
        <p:nvPicPr>
          <p:cNvPr id="15" name="Picture 57" descr="UF90000235"/>
          <p:cNvPicPr>
            <a:picLocks noChangeAspect="1" noChangeArrowheads="1"/>
          </p:cNvPicPr>
          <p:nvPr/>
        </p:nvPicPr>
        <p:blipFill>
          <a:blip r:embed="rId11" cstate="print"/>
          <a:srcRect/>
          <a:stretch>
            <a:fillRect/>
          </a:stretch>
        </p:blipFill>
        <p:spPr bwMode="auto">
          <a:xfrm>
            <a:off x="3403600" y="5111750"/>
            <a:ext cx="1701800" cy="12128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6" name="Picture 2"/>
          <p:cNvPicPr>
            <a:picLocks noChangeAspect="1" noChangeArrowheads="1"/>
          </p:cNvPicPr>
          <p:nvPr/>
        </p:nvPicPr>
        <p:blipFill>
          <a:blip r:embed="rId12" cstate="print"/>
          <a:srcRect/>
          <a:stretch>
            <a:fillRect/>
          </a:stretch>
        </p:blipFill>
        <p:spPr bwMode="auto">
          <a:xfrm rot="21375404">
            <a:off x="743147" y="4689682"/>
            <a:ext cx="1329592"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652" y="76200"/>
            <a:ext cx="7327232" cy="66294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SSING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571999"/>
            <a:ext cx="178702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SSING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689" y="4571999"/>
            <a:ext cx="3352800" cy="16764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a:srcRect/>
          <a:stretch>
            <a:fillRect/>
          </a:stretch>
        </p:blipFill>
        <p:spPr bwMode="auto">
          <a:xfrm>
            <a:off x="1028699" y="1227838"/>
            <a:ext cx="7086600" cy="3017092"/>
          </a:xfrm>
          <a:prstGeom prst="rect">
            <a:avLst/>
          </a:prstGeom>
          <a:noFill/>
          <a:ln w="9525">
            <a:noFill/>
            <a:miter lim="800000"/>
            <a:headEnd/>
            <a:tailEnd/>
          </a:ln>
          <a:effectLst>
            <a:outerShdw dist="63500" dir="7612194" algn="ctr" rotWithShape="0">
              <a:srgbClr val="000000">
                <a:alpha val="50000"/>
              </a:srgbClr>
            </a:outerShdw>
          </a:effectLst>
        </p:spPr>
      </p:pic>
      <p:pic>
        <p:nvPicPr>
          <p:cNvPr id="8" name="Picture 7" descr="Image 2.jpg"/>
          <p:cNvPicPr>
            <a:picLocks noChangeAspect="1"/>
          </p:cNvPicPr>
          <p:nvPr/>
        </p:nvPicPr>
        <p:blipFill>
          <a:blip r:embed="rId6"/>
          <a:stretch>
            <a:fillRect/>
          </a:stretch>
        </p:blipFill>
        <p:spPr>
          <a:xfrm>
            <a:off x="2438400" y="4571997"/>
            <a:ext cx="2601713" cy="1670807"/>
          </a:xfrm>
          <a:prstGeom prst="rect">
            <a:avLst/>
          </a:prstGeom>
          <a:effectLst>
            <a:outerShdw blurRad="50800" dist="38100" dir="8100000" algn="tr" rotWithShape="0">
              <a:prstClr val="black">
                <a:alpha val="40000"/>
              </a:prstClr>
            </a:outerShdw>
          </a:effectLst>
        </p:spPr>
      </p:pic>
      <p:sp>
        <p:nvSpPr>
          <p:cNvPr id="9" name="Text Box 6"/>
          <p:cNvSpPr txBox="1">
            <a:spLocks noChangeArrowheads="1"/>
          </p:cNvSpPr>
          <p:nvPr/>
        </p:nvSpPr>
        <p:spPr bwMode="auto">
          <a:xfrm>
            <a:off x="4329862" y="6289091"/>
            <a:ext cx="4814138"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http://ufdc.ufl.edu/panama</a:t>
            </a:r>
            <a:endParaRPr lang="en-US" sz="3000" dirty="0">
              <a:latin typeface="Palatino Linotype" pitchFamily="18" charset="0"/>
            </a:endParaRPr>
          </a:p>
        </p:txBody>
      </p:sp>
      <p:pic>
        <p:nvPicPr>
          <p:cNvPr id="3" name="Picture 2" descr="http://ufdc.ufl.edu/design/aggregations/pcm/images/banners/co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 y="58085"/>
            <a:ext cx="8988552" cy="1008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276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E:\heritage2010\imgs\UF00073862.jpg"/>
          <p:cNvPicPr>
            <a:picLocks noChangeAspect="1" noChangeArrowheads="1"/>
          </p:cNvPicPr>
          <p:nvPr/>
        </p:nvPicPr>
        <p:blipFill>
          <a:blip r:embed="rId3" cstate="print"/>
          <a:srcRect/>
          <a:stretch>
            <a:fillRect/>
          </a:stretch>
        </p:blipFill>
        <p:spPr bwMode="auto">
          <a:xfrm>
            <a:off x="2209800" y="4038600"/>
            <a:ext cx="1714500" cy="2286000"/>
          </a:xfrm>
          <a:prstGeom prst="rect">
            <a:avLst/>
          </a:prstGeom>
          <a:noFill/>
          <a:effectLst>
            <a:outerShdw blurRad="50800" dist="38100" dir="5400000" algn="t" rotWithShape="0">
              <a:prstClr val="black">
                <a:alpha val="40000"/>
              </a:prstClr>
            </a:outerShdw>
          </a:effectLst>
        </p:spPr>
      </p:pic>
      <p:pic>
        <p:nvPicPr>
          <p:cNvPr id="5" name="Picture 4" descr="pilo.jpg"/>
          <p:cNvPicPr>
            <a:picLocks noChangeAspect="1"/>
          </p:cNvPicPr>
          <p:nvPr/>
        </p:nvPicPr>
        <p:blipFill>
          <a:blip r:embed="rId4" cstate="print"/>
          <a:stretch>
            <a:fillRect/>
          </a:stretch>
        </p:blipFill>
        <p:spPr>
          <a:xfrm>
            <a:off x="4876800" y="1371600"/>
            <a:ext cx="1770063" cy="2286000"/>
          </a:xfrm>
          <a:prstGeom prst="rect">
            <a:avLst/>
          </a:prstGeom>
          <a:effectLst>
            <a:outerShdw blurRad="50800" dist="38100" dir="5400000" algn="t" rotWithShape="0">
              <a:prstClr val="black">
                <a:alpha val="40000"/>
              </a:prstClr>
            </a:outerShdw>
          </a:effectLst>
        </p:spPr>
      </p:pic>
      <p:pic>
        <p:nvPicPr>
          <p:cNvPr id="1026" name="Picture 2" descr="E:\heritage2010\imgs\UF00017708.jpg"/>
          <p:cNvPicPr>
            <a:picLocks noChangeAspect="1" noChangeArrowheads="1"/>
          </p:cNvPicPr>
          <p:nvPr/>
        </p:nvPicPr>
        <p:blipFill>
          <a:blip r:embed="rId5" cstate="print"/>
          <a:srcRect/>
          <a:stretch>
            <a:fillRect/>
          </a:stretch>
        </p:blipFill>
        <p:spPr bwMode="auto">
          <a:xfrm>
            <a:off x="6781800" y="1447800"/>
            <a:ext cx="1762125" cy="2286000"/>
          </a:xfrm>
          <a:prstGeom prst="rect">
            <a:avLst/>
          </a:prstGeom>
          <a:noFill/>
          <a:effectLst>
            <a:outerShdw blurRad="50800" dist="38100" dir="5400000" algn="t" rotWithShape="0">
              <a:prstClr val="black">
                <a:alpha val="40000"/>
              </a:prstClr>
            </a:outerShdw>
          </a:effectLst>
        </p:spPr>
      </p:pic>
      <p:pic>
        <p:nvPicPr>
          <p:cNvPr id="1029" name="Picture 5" descr="E:\heritage2010\imgs\UF00072619.jpg"/>
          <p:cNvPicPr>
            <a:picLocks noChangeAspect="1" noChangeArrowheads="1"/>
          </p:cNvPicPr>
          <p:nvPr/>
        </p:nvPicPr>
        <p:blipFill>
          <a:blip r:embed="rId6" cstate="print"/>
          <a:srcRect/>
          <a:stretch>
            <a:fillRect/>
          </a:stretch>
        </p:blipFill>
        <p:spPr bwMode="auto">
          <a:xfrm>
            <a:off x="7239000" y="3657600"/>
            <a:ext cx="1752600" cy="2286000"/>
          </a:xfrm>
          <a:prstGeom prst="rect">
            <a:avLst/>
          </a:prstGeom>
          <a:noFill/>
          <a:effectLst>
            <a:outerShdw blurRad="50800" dist="38100" dir="5400000" algn="t" rotWithShape="0">
              <a:prstClr val="black">
                <a:alpha val="40000"/>
              </a:prstClr>
            </a:outerShdw>
          </a:effectLst>
        </p:spPr>
      </p:pic>
      <p:pic>
        <p:nvPicPr>
          <p:cNvPr id="1030" name="Picture 6" descr="E:\heritage2010\imgs\UF00072634.jpg"/>
          <p:cNvPicPr>
            <a:picLocks noChangeAspect="1" noChangeArrowheads="1"/>
          </p:cNvPicPr>
          <p:nvPr/>
        </p:nvPicPr>
        <p:blipFill>
          <a:blip r:embed="rId7" cstate="print"/>
          <a:srcRect/>
          <a:stretch>
            <a:fillRect/>
          </a:stretch>
        </p:blipFill>
        <p:spPr bwMode="auto">
          <a:xfrm>
            <a:off x="3886200" y="3810000"/>
            <a:ext cx="1771650" cy="2286000"/>
          </a:xfrm>
          <a:prstGeom prst="rect">
            <a:avLst/>
          </a:prstGeom>
          <a:noFill/>
          <a:effectLst>
            <a:outerShdw blurRad="50800" dist="38100" dir="5400000" algn="t" rotWithShape="0">
              <a:prstClr val="black">
                <a:alpha val="40000"/>
              </a:prstClr>
            </a:outerShdw>
          </a:effectLst>
        </p:spPr>
      </p:pic>
      <p:pic>
        <p:nvPicPr>
          <p:cNvPr id="1027" name="Picture 3" descr="E:\heritage2010\imgs\UF00076682.jpg"/>
          <p:cNvPicPr>
            <a:picLocks noChangeAspect="1" noChangeArrowheads="1"/>
          </p:cNvPicPr>
          <p:nvPr/>
        </p:nvPicPr>
        <p:blipFill>
          <a:blip r:embed="rId8" cstate="print"/>
          <a:srcRect/>
          <a:stretch>
            <a:fillRect/>
          </a:stretch>
        </p:blipFill>
        <p:spPr bwMode="auto">
          <a:xfrm>
            <a:off x="5334000" y="3048000"/>
            <a:ext cx="1779588" cy="2286000"/>
          </a:xfrm>
          <a:prstGeom prst="rect">
            <a:avLst/>
          </a:prstGeom>
          <a:noFill/>
          <a:effectLst>
            <a:outerShdw blurRad="50800" dist="38100" dir="5400000" algn="t" rotWithShape="0">
              <a:prstClr val="black">
                <a:alpha val="40000"/>
              </a:prstClr>
            </a:outerShdw>
          </a:effectLst>
        </p:spPr>
      </p:pic>
      <p:pic>
        <p:nvPicPr>
          <p:cNvPr id="43016" name="Picture 14" descr="ir2.jpg"/>
          <p:cNvPicPr>
            <a:picLocks noChangeAspect="1"/>
          </p:cNvPicPr>
          <p:nvPr/>
        </p:nvPicPr>
        <p:blipFill>
          <a:blip r:embed="rId9" cstate="print">
            <a:clrChange>
              <a:clrFrom>
                <a:srgbClr val="010101"/>
              </a:clrFrom>
              <a:clrTo>
                <a:srgbClr val="010101">
                  <a:alpha val="0"/>
                </a:srgbClr>
              </a:clrTo>
            </a:clrChange>
          </a:blip>
          <a:srcRect/>
          <a:stretch>
            <a:fillRect/>
          </a:stretch>
        </p:blipFill>
        <p:spPr bwMode="auto">
          <a:xfrm>
            <a:off x="-76200" y="1295400"/>
            <a:ext cx="5170488" cy="3733800"/>
          </a:xfrm>
          <a:prstGeom prst="rect">
            <a:avLst/>
          </a:prstGeom>
          <a:noFill/>
          <a:ln w="9525">
            <a:noFill/>
            <a:miter lim="800000"/>
            <a:headEnd/>
            <a:tailEnd/>
          </a:ln>
        </p:spPr>
      </p:pic>
      <p:pic>
        <p:nvPicPr>
          <p:cNvPr id="2" name="Picture 2" descr="A:\Scan\lousant\PR material\banners\IR\coll.jpg"/>
          <p:cNvPicPr>
            <a:picLocks noChangeAspect="1" noChangeArrowheads="1"/>
          </p:cNvPicPr>
          <p:nvPr/>
        </p:nvPicPr>
        <p:blipFill>
          <a:blip r:embed="rId10" cstate="print"/>
          <a:srcRect/>
          <a:stretch>
            <a:fillRect/>
          </a:stretch>
        </p:blipFill>
        <p:spPr bwMode="auto">
          <a:xfrm>
            <a:off x="79248" y="76200"/>
            <a:ext cx="8988552" cy="1072904"/>
          </a:xfrm>
          <a:prstGeom prst="rect">
            <a:avLst/>
          </a:prstGeom>
          <a:noFill/>
        </p:spPr>
      </p:pic>
      <p:sp>
        <p:nvSpPr>
          <p:cNvPr id="10" name="Text Box 6"/>
          <p:cNvSpPr txBox="1">
            <a:spLocks noChangeArrowheads="1"/>
          </p:cNvSpPr>
          <p:nvPr/>
        </p:nvSpPr>
        <p:spPr bwMode="auto">
          <a:xfrm>
            <a:off x="2743200" y="6304002"/>
            <a:ext cx="3706464"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http://ufdc.ufl.edu/ir</a:t>
            </a:r>
            <a:endParaRPr lang="en-US" sz="3000" dirty="0">
              <a:latin typeface="Palatino Linotype"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11" descr="UF00045547"/>
          <p:cNvPicPr>
            <a:picLocks noChangeAspect="1" noChangeArrowheads="1"/>
          </p:cNvPicPr>
          <p:nvPr/>
        </p:nvPicPr>
        <p:blipFill>
          <a:blip r:embed="rId3" cstate="print"/>
          <a:srcRect/>
          <a:stretch>
            <a:fillRect/>
          </a:stretch>
        </p:blipFill>
        <p:spPr bwMode="auto">
          <a:xfrm>
            <a:off x="3242524" y="1752600"/>
            <a:ext cx="3234476" cy="2438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3249" name="Content Placeholder 3" descr="football_UF_v_drakesUn_iowa.jpg"/>
          <p:cNvPicPr>
            <a:picLocks noGrp="1" noChangeAspect="1"/>
          </p:cNvPicPr>
          <p:nvPr>
            <p:ph idx="1"/>
          </p:nvPr>
        </p:nvPicPr>
        <p:blipFill>
          <a:blip r:embed="rId4" cstate="print"/>
          <a:srcRect/>
          <a:stretch>
            <a:fillRect/>
          </a:stretch>
        </p:blipFill>
        <p:spPr>
          <a:xfrm>
            <a:off x="-168275" y="4116387"/>
            <a:ext cx="9464675" cy="1979613"/>
          </a:xfrm>
          <a:effectLst>
            <a:outerShdw blurRad="50800" dist="38100" dir="2700000" algn="tl" rotWithShape="0">
              <a:prstClr val="black">
                <a:alpha val="40000"/>
              </a:prstClr>
            </a:outerShdw>
          </a:effectLst>
        </p:spPr>
      </p:pic>
      <p:pic>
        <p:nvPicPr>
          <p:cNvPr id="53250" name="Picture 7" descr="UAPC"/>
          <p:cNvPicPr>
            <a:picLocks noChangeAspect="1" noChangeArrowheads="1"/>
          </p:cNvPicPr>
          <p:nvPr/>
        </p:nvPicPr>
        <p:blipFill>
          <a:blip r:embed="rId5" cstate="print"/>
          <a:srcRect/>
          <a:stretch>
            <a:fillRect/>
          </a:stretch>
        </p:blipFill>
        <p:spPr bwMode="auto">
          <a:xfrm>
            <a:off x="79248" y="76201"/>
            <a:ext cx="8988552" cy="1179885"/>
          </a:xfrm>
          <a:prstGeom prst="rect">
            <a:avLst/>
          </a:prstGeom>
          <a:noFill/>
          <a:ln w="9525">
            <a:noFill/>
            <a:miter lim="800000"/>
            <a:headEnd/>
            <a:tailEnd/>
          </a:ln>
        </p:spPr>
      </p:pic>
      <p:pic>
        <p:nvPicPr>
          <p:cNvPr id="53251" name="Picture 8" descr="UF00030428"/>
          <p:cNvPicPr>
            <a:picLocks noChangeAspect="1" noChangeArrowheads="1"/>
          </p:cNvPicPr>
          <p:nvPr/>
        </p:nvPicPr>
        <p:blipFill>
          <a:blip r:embed="rId6" cstate="print"/>
          <a:srcRect b="4000"/>
          <a:stretch>
            <a:fillRect/>
          </a:stretch>
        </p:blipFill>
        <p:spPr bwMode="auto">
          <a:xfrm rot="21356814">
            <a:off x="154853" y="1781326"/>
            <a:ext cx="3051548" cy="233353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3252" name="Picture 10" descr="UF00045364"/>
          <p:cNvPicPr>
            <a:picLocks noChangeAspect="1" noChangeArrowheads="1"/>
          </p:cNvPicPr>
          <p:nvPr/>
        </p:nvPicPr>
        <p:blipFill>
          <a:blip r:embed="rId7" cstate="print"/>
          <a:srcRect/>
          <a:stretch>
            <a:fillRect/>
          </a:stretch>
        </p:blipFill>
        <p:spPr bwMode="auto">
          <a:xfrm rot="239603">
            <a:off x="6515639" y="1527052"/>
            <a:ext cx="2377480" cy="291110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Text Box 6"/>
          <p:cNvSpPr txBox="1">
            <a:spLocks noChangeArrowheads="1"/>
          </p:cNvSpPr>
          <p:nvPr/>
        </p:nvSpPr>
        <p:spPr bwMode="auto">
          <a:xfrm>
            <a:off x="2057400" y="6304002"/>
            <a:ext cx="5030544"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http://ufdc.ufl.edu/uaphotos</a:t>
            </a:r>
            <a:endParaRPr lang="en-US" sz="3000" dirty="0">
              <a:latin typeface="Palatino Linotype"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3810000" y="6304002"/>
            <a:ext cx="4668266"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http://ufdc.ufl.edu/judaica</a:t>
            </a:r>
            <a:endParaRPr lang="en-US" sz="3000" dirty="0">
              <a:latin typeface="Palatino Linotype" pitchFamily="18" charset="0"/>
            </a:endParaRPr>
          </a:p>
        </p:txBody>
      </p:sp>
      <p:pic>
        <p:nvPicPr>
          <p:cNvPr id="2050" name="Picture 2" descr="S:\aggregations\judaica\images\banners\coll.jpg"/>
          <p:cNvPicPr>
            <a:picLocks noChangeAspect="1" noChangeArrowheads="1"/>
          </p:cNvPicPr>
          <p:nvPr/>
        </p:nvPicPr>
        <p:blipFill>
          <a:blip r:embed="rId3" cstate="print"/>
          <a:srcRect/>
          <a:stretch>
            <a:fillRect/>
          </a:stretch>
        </p:blipFill>
        <p:spPr bwMode="auto">
          <a:xfrm>
            <a:off x="76200" y="67733"/>
            <a:ext cx="8991600" cy="999067"/>
          </a:xfrm>
          <a:prstGeom prst="rect">
            <a:avLst/>
          </a:prstGeom>
          <a:noFill/>
        </p:spPr>
      </p:pic>
      <p:sp>
        <p:nvSpPr>
          <p:cNvPr id="10" name="Text Box 6"/>
          <p:cNvSpPr txBox="1">
            <a:spLocks noChangeArrowheads="1"/>
          </p:cNvSpPr>
          <p:nvPr/>
        </p:nvSpPr>
        <p:spPr bwMode="auto">
          <a:xfrm>
            <a:off x="70768" y="1066800"/>
            <a:ext cx="3308919" cy="2031325"/>
          </a:xfrm>
          <a:prstGeom prst="rect">
            <a:avLst/>
          </a:prstGeom>
          <a:noFill/>
          <a:ln w="9525">
            <a:noFill/>
            <a:miter lim="800000"/>
            <a:headEnd/>
            <a:tailEnd/>
          </a:ln>
        </p:spPr>
        <p:txBody>
          <a:bodyPr wrap="none">
            <a:spAutoFit/>
          </a:bodyPr>
          <a:lstStyle/>
          <a:p>
            <a:r>
              <a:rPr lang="en-US" sz="1800" dirty="0" err="1" smtClean="0">
                <a:latin typeface="Palatino Linotype" pitchFamily="18" charset="0"/>
              </a:rPr>
              <a:t>Judaica</a:t>
            </a:r>
            <a:r>
              <a:rPr lang="en-US" sz="1800" dirty="0" smtClean="0">
                <a:latin typeface="Palatino Linotype" pitchFamily="18" charset="0"/>
              </a:rPr>
              <a:t> Photographs</a:t>
            </a:r>
          </a:p>
          <a:p>
            <a:r>
              <a:rPr lang="en-US" sz="1800" dirty="0" smtClean="0">
                <a:latin typeface="Palatino Linotype" pitchFamily="18" charset="0"/>
              </a:rPr>
              <a:t>Newspaper Collection</a:t>
            </a:r>
          </a:p>
          <a:p>
            <a:r>
              <a:rPr lang="en-US" sz="1800" dirty="0" smtClean="0">
                <a:latin typeface="Palatino Linotype" pitchFamily="18" charset="0"/>
              </a:rPr>
              <a:t>Anniversary Collection</a:t>
            </a:r>
          </a:p>
          <a:p>
            <a:r>
              <a:rPr lang="en-US" sz="1800" dirty="0" smtClean="0">
                <a:latin typeface="Palatino Linotype" pitchFamily="18" charset="0"/>
              </a:rPr>
              <a:t>Reverend Safer Collection</a:t>
            </a:r>
          </a:p>
          <a:p>
            <a:r>
              <a:rPr lang="en-US" sz="1800" dirty="0" smtClean="0">
                <a:latin typeface="Palatino Linotype" pitchFamily="18" charset="0"/>
              </a:rPr>
              <a:t>Pink Collection of Sheet Music</a:t>
            </a:r>
          </a:p>
          <a:p>
            <a:r>
              <a:rPr lang="en-US" sz="1800" dirty="0" err="1" smtClean="0">
                <a:latin typeface="Palatino Linotype" pitchFamily="18" charset="0"/>
              </a:rPr>
              <a:t>Judaica</a:t>
            </a:r>
            <a:r>
              <a:rPr lang="en-US" sz="1800" dirty="0" smtClean="0">
                <a:latin typeface="Palatino Linotype" pitchFamily="18" charset="0"/>
              </a:rPr>
              <a:t> Memorial Books</a:t>
            </a:r>
          </a:p>
          <a:p>
            <a:r>
              <a:rPr lang="en-US" sz="1800" dirty="0" smtClean="0">
                <a:latin typeface="Palatino Linotype" pitchFamily="18" charset="0"/>
              </a:rPr>
              <a:t>The Yiddish Collection</a:t>
            </a:r>
            <a:endParaRPr lang="en-US" sz="1800" dirty="0">
              <a:latin typeface="Palatino Linotype" pitchFamily="18" charset="0"/>
            </a:endParaRPr>
          </a:p>
        </p:txBody>
      </p:sp>
      <p:pic>
        <p:nvPicPr>
          <p:cNvPr id="2056" name="Picture 8" descr="\\cns-uflib-ufdc\UFDC\RESOURCES\UF\00\10\08\71\00001\00027.jpg"/>
          <p:cNvPicPr>
            <a:picLocks noChangeAspect="1" noChangeArrowheads="1"/>
          </p:cNvPicPr>
          <p:nvPr/>
        </p:nvPicPr>
        <p:blipFill>
          <a:blip r:embed="rId4" cstate="print"/>
          <a:srcRect/>
          <a:stretch>
            <a:fillRect/>
          </a:stretch>
        </p:blipFill>
        <p:spPr bwMode="auto">
          <a:xfrm>
            <a:off x="990600" y="3048000"/>
            <a:ext cx="2121200" cy="3339574"/>
          </a:xfrm>
          <a:prstGeom prst="rect">
            <a:avLst/>
          </a:prstGeom>
          <a:noFill/>
        </p:spPr>
      </p:pic>
      <p:pic>
        <p:nvPicPr>
          <p:cNvPr id="2057" name="Picture 9"/>
          <p:cNvPicPr>
            <a:picLocks noChangeAspect="1" noChangeArrowheads="1"/>
          </p:cNvPicPr>
          <p:nvPr/>
        </p:nvPicPr>
        <p:blipFill>
          <a:blip r:embed="rId5" cstate="print"/>
          <a:srcRect/>
          <a:stretch>
            <a:fillRect/>
          </a:stretch>
        </p:blipFill>
        <p:spPr bwMode="auto">
          <a:xfrm>
            <a:off x="3352800" y="2057400"/>
            <a:ext cx="2620205" cy="4009329"/>
          </a:xfrm>
          <a:prstGeom prst="rect">
            <a:avLst/>
          </a:prstGeom>
          <a:noFill/>
          <a:ln w="9525">
            <a:noFill/>
            <a:miter lim="800000"/>
            <a:headEnd/>
            <a:tailEnd/>
          </a:ln>
        </p:spPr>
      </p:pic>
      <p:sp>
        <p:nvSpPr>
          <p:cNvPr id="21" name="Text Box 7"/>
          <p:cNvSpPr txBox="1">
            <a:spLocks noChangeArrowheads="1"/>
          </p:cNvSpPr>
          <p:nvPr/>
        </p:nvSpPr>
        <p:spPr bwMode="auto">
          <a:xfrm>
            <a:off x="3276600" y="1752600"/>
            <a:ext cx="2417008" cy="276999"/>
          </a:xfrm>
          <a:prstGeom prst="rect">
            <a:avLst/>
          </a:prstGeom>
          <a:noFill/>
          <a:ln w="9525">
            <a:noFill/>
            <a:miter lim="800000"/>
            <a:headEnd/>
            <a:tailEnd/>
          </a:ln>
        </p:spPr>
        <p:txBody>
          <a:bodyPr wrap="none">
            <a:spAutoFit/>
          </a:bodyPr>
          <a:lstStyle/>
          <a:p>
            <a:r>
              <a:rPr lang="en-US" sz="1200" dirty="0" smtClean="0">
                <a:latin typeface="Palatino Linotype" pitchFamily="18" charset="0"/>
              </a:rPr>
              <a:t>Di </a:t>
            </a:r>
            <a:r>
              <a:rPr lang="en-US" sz="1200" dirty="0" err="1" smtClean="0">
                <a:latin typeface="Palatino Linotype" pitchFamily="18" charset="0"/>
              </a:rPr>
              <a:t>prese</a:t>
            </a:r>
            <a:r>
              <a:rPr lang="en-US" sz="1200" dirty="0" smtClean="0">
                <a:latin typeface="Palatino Linotype" pitchFamily="18" charset="0"/>
              </a:rPr>
              <a:t> </a:t>
            </a:r>
            <a:r>
              <a:rPr lang="en-US" sz="1200" dirty="0" err="1" smtClean="0">
                <a:latin typeface="Palatino Linotype" pitchFamily="18" charset="0"/>
              </a:rPr>
              <a:t>yoyvl-numer</a:t>
            </a:r>
            <a:r>
              <a:rPr lang="en-US" sz="1200" dirty="0" smtClean="0">
                <a:latin typeface="Palatino Linotype" pitchFamily="18" charset="0"/>
              </a:rPr>
              <a:t>, 1918-1928</a:t>
            </a:r>
            <a:endParaRPr lang="en-US" sz="1200" dirty="0">
              <a:latin typeface="Palatino Linotype" pitchFamily="18" charset="0"/>
            </a:endParaRPr>
          </a:p>
        </p:txBody>
      </p:sp>
      <p:sp>
        <p:nvSpPr>
          <p:cNvPr id="22" name="Text Box 7"/>
          <p:cNvSpPr txBox="1">
            <a:spLocks noChangeArrowheads="1"/>
          </p:cNvSpPr>
          <p:nvPr/>
        </p:nvSpPr>
        <p:spPr bwMode="auto">
          <a:xfrm>
            <a:off x="6049307" y="5405735"/>
            <a:ext cx="3094693" cy="461665"/>
          </a:xfrm>
          <a:prstGeom prst="rect">
            <a:avLst/>
          </a:prstGeom>
          <a:noFill/>
          <a:ln w="9525">
            <a:noFill/>
            <a:miter lim="800000"/>
            <a:headEnd/>
            <a:tailEnd/>
          </a:ln>
        </p:spPr>
        <p:txBody>
          <a:bodyPr wrap="none">
            <a:spAutoFit/>
          </a:bodyPr>
          <a:lstStyle/>
          <a:p>
            <a:r>
              <a:rPr lang="en-US" sz="1200" dirty="0" smtClean="0"/>
              <a:t>The </a:t>
            </a:r>
            <a:r>
              <a:rPr lang="en-US" sz="1200" dirty="0" err="1" smtClean="0"/>
              <a:t>Michaelis</a:t>
            </a:r>
            <a:r>
              <a:rPr lang="en-US" sz="1200" dirty="0" smtClean="0"/>
              <a:t>, </a:t>
            </a:r>
            <a:r>
              <a:rPr lang="en-US" sz="1200" dirty="0" err="1" smtClean="0"/>
              <a:t>Hallenstein</a:t>
            </a:r>
            <a:r>
              <a:rPr lang="en-US" sz="1200" dirty="0" smtClean="0"/>
              <a:t> story, 1864-1964 </a:t>
            </a:r>
          </a:p>
          <a:p>
            <a:r>
              <a:rPr lang="en-US" sz="1200" dirty="0" smtClean="0"/>
              <a:t>one hundred years in leather</a:t>
            </a:r>
            <a:endParaRPr lang="en-US" sz="1200" dirty="0">
              <a:latin typeface="Palatino Linotype" pitchFamily="18" charset="0"/>
            </a:endParaRPr>
          </a:p>
        </p:txBody>
      </p:sp>
      <p:sp>
        <p:nvSpPr>
          <p:cNvPr id="23" name="Text Box 7"/>
          <p:cNvSpPr txBox="1">
            <a:spLocks noChangeArrowheads="1"/>
          </p:cNvSpPr>
          <p:nvPr/>
        </p:nvSpPr>
        <p:spPr bwMode="auto">
          <a:xfrm>
            <a:off x="914400" y="6400800"/>
            <a:ext cx="1975221" cy="276999"/>
          </a:xfrm>
          <a:prstGeom prst="rect">
            <a:avLst/>
          </a:prstGeom>
          <a:noFill/>
          <a:ln w="9525">
            <a:noFill/>
            <a:miter lim="800000"/>
            <a:headEnd/>
            <a:tailEnd/>
          </a:ln>
        </p:spPr>
        <p:txBody>
          <a:bodyPr wrap="none">
            <a:spAutoFit/>
          </a:bodyPr>
          <a:lstStyle/>
          <a:p>
            <a:r>
              <a:rPr lang="en-US" sz="1200" dirty="0" err="1" smtClean="0"/>
              <a:t>Shikhelekh</a:t>
            </a:r>
            <a:r>
              <a:rPr lang="en-US" sz="1200" dirty="0" smtClean="0"/>
              <a:t> in </a:t>
            </a:r>
            <a:r>
              <a:rPr lang="en-US" sz="1200" dirty="0" err="1" smtClean="0"/>
              <a:t>kholem</a:t>
            </a:r>
            <a:r>
              <a:rPr lang="en-US" sz="1200" dirty="0" smtClean="0"/>
              <a:t> 1940</a:t>
            </a:r>
            <a:endParaRPr lang="en-US" sz="1200" dirty="0">
              <a:latin typeface="Palatino Linotype" pitchFamily="18" charset="0"/>
            </a:endParaRPr>
          </a:p>
        </p:txBody>
      </p:sp>
      <p:pic>
        <p:nvPicPr>
          <p:cNvPr id="2059" name="Picture 11"/>
          <p:cNvPicPr>
            <a:picLocks noChangeAspect="1" noChangeArrowheads="1"/>
          </p:cNvPicPr>
          <p:nvPr/>
        </p:nvPicPr>
        <p:blipFill>
          <a:blip r:embed="rId6" cstate="print"/>
          <a:srcRect/>
          <a:stretch>
            <a:fillRect/>
          </a:stretch>
        </p:blipFill>
        <p:spPr bwMode="auto">
          <a:xfrm>
            <a:off x="6172200" y="1828800"/>
            <a:ext cx="2607510" cy="357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descr="Picture1"/>
          <p:cNvPicPr>
            <a:picLocks noChangeAspect="1" noChangeArrowheads="1"/>
          </p:cNvPicPr>
          <p:nvPr/>
        </p:nvPicPr>
        <p:blipFill>
          <a:blip r:embed="rId3" cstate="print"/>
          <a:srcRect/>
          <a:stretch>
            <a:fillRect/>
          </a:stretch>
        </p:blipFill>
        <p:spPr bwMode="auto">
          <a:xfrm>
            <a:off x="152401" y="1325562"/>
            <a:ext cx="3200400" cy="3202228"/>
          </a:xfrm>
          <a:prstGeom prst="rect">
            <a:avLst/>
          </a:prstGeom>
          <a:noFill/>
          <a:ln w="9525">
            <a:noFill/>
            <a:miter lim="800000"/>
            <a:headEnd/>
            <a:tailEnd/>
          </a:ln>
        </p:spPr>
      </p:pic>
      <p:pic>
        <p:nvPicPr>
          <p:cNvPr id="40962" name="Picture 6" descr="map"/>
          <p:cNvPicPr>
            <a:picLocks noChangeAspect="1" noChangeArrowheads="1"/>
          </p:cNvPicPr>
          <p:nvPr/>
        </p:nvPicPr>
        <p:blipFill>
          <a:blip r:embed="rId4" cstate="print"/>
          <a:srcRect/>
          <a:stretch>
            <a:fillRect/>
          </a:stretch>
        </p:blipFill>
        <p:spPr bwMode="auto">
          <a:xfrm>
            <a:off x="76200" y="76200"/>
            <a:ext cx="8988552" cy="941415"/>
          </a:xfrm>
          <a:prstGeom prst="rect">
            <a:avLst/>
          </a:prstGeom>
          <a:noFill/>
          <a:ln w="9525">
            <a:noFill/>
            <a:miter lim="800000"/>
            <a:headEnd/>
            <a:tailEnd/>
          </a:ln>
        </p:spPr>
      </p:pic>
      <p:sp>
        <p:nvSpPr>
          <p:cNvPr id="40963" name="Text Box 7"/>
          <p:cNvSpPr txBox="1">
            <a:spLocks noChangeArrowheads="1"/>
          </p:cNvSpPr>
          <p:nvPr/>
        </p:nvSpPr>
        <p:spPr bwMode="auto">
          <a:xfrm>
            <a:off x="76200" y="4525962"/>
            <a:ext cx="3097213" cy="274638"/>
          </a:xfrm>
          <a:prstGeom prst="rect">
            <a:avLst/>
          </a:prstGeom>
          <a:noFill/>
          <a:ln w="9525">
            <a:noFill/>
            <a:miter lim="800000"/>
            <a:headEnd/>
            <a:tailEnd/>
          </a:ln>
        </p:spPr>
        <p:txBody>
          <a:bodyPr wrap="none">
            <a:spAutoFit/>
          </a:bodyPr>
          <a:lstStyle/>
          <a:p>
            <a:r>
              <a:rPr lang="en-US" sz="1200" dirty="0">
                <a:latin typeface="Palatino Linotype" pitchFamily="18" charset="0"/>
              </a:rPr>
              <a:t>1968 Aerial Photograph of Alachua County</a:t>
            </a:r>
          </a:p>
        </p:txBody>
      </p:sp>
      <p:pic>
        <p:nvPicPr>
          <p:cNvPr id="2051" name="Picture 3"/>
          <p:cNvPicPr>
            <a:picLocks noChangeAspect="1" noChangeArrowheads="1"/>
          </p:cNvPicPr>
          <p:nvPr/>
        </p:nvPicPr>
        <p:blipFill>
          <a:blip r:embed="rId5" cstate="print"/>
          <a:srcRect/>
          <a:stretch>
            <a:fillRect/>
          </a:stretch>
        </p:blipFill>
        <p:spPr bwMode="auto">
          <a:xfrm>
            <a:off x="3443582" y="2169417"/>
            <a:ext cx="5548018" cy="3850383"/>
          </a:xfrm>
          <a:prstGeom prst="rect">
            <a:avLst/>
          </a:prstGeom>
          <a:noFill/>
          <a:ln w="9525">
            <a:noFill/>
            <a:miter lim="800000"/>
            <a:headEnd/>
            <a:tailEnd/>
          </a:ln>
        </p:spPr>
      </p:pic>
      <p:sp>
        <p:nvSpPr>
          <p:cNvPr id="7" name="Text Box 7"/>
          <p:cNvSpPr txBox="1">
            <a:spLocks noChangeArrowheads="1"/>
          </p:cNvSpPr>
          <p:nvPr/>
        </p:nvSpPr>
        <p:spPr bwMode="auto">
          <a:xfrm>
            <a:off x="6705600" y="1856601"/>
            <a:ext cx="2309478" cy="276999"/>
          </a:xfrm>
          <a:prstGeom prst="rect">
            <a:avLst/>
          </a:prstGeom>
          <a:noFill/>
          <a:ln w="9525">
            <a:noFill/>
            <a:miter lim="800000"/>
            <a:headEnd/>
            <a:tailEnd/>
          </a:ln>
        </p:spPr>
        <p:txBody>
          <a:bodyPr wrap="none">
            <a:spAutoFit/>
          </a:bodyPr>
          <a:lstStyle/>
          <a:p>
            <a:r>
              <a:rPr lang="en-US" sz="1200" dirty="0" smtClean="0">
                <a:latin typeface="Palatino Linotype" pitchFamily="18" charset="0"/>
              </a:rPr>
              <a:t>1840 Map of Northern America</a:t>
            </a:r>
            <a:endParaRPr lang="en-US" sz="1200" dirty="0">
              <a:latin typeface="Palatino Linotype" pitchFamily="18" charset="0"/>
            </a:endParaRPr>
          </a:p>
        </p:txBody>
      </p:sp>
      <p:sp>
        <p:nvSpPr>
          <p:cNvPr id="8" name="Text Box 6"/>
          <p:cNvSpPr txBox="1">
            <a:spLocks noChangeArrowheads="1"/>
          </p:cNvSpPr>
          <p:nvPr/>
        </p:nvSpPr>
        <p:spPr bwMode="auto">
          <a:xfrm>
            <a:off x="2362200" y="6304002"/>
            <a:ext cx="4368504"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http://ufdc.ufl.edu/maps</a:t>
            </a:r>
            <a:endParaRPr lang="en-US" sz="3000" dirty="0">
              <a:latin typeface="Palatino Linotype"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conners1">
            <a:hlinkClick r:id="rId3"/>
          </p:cNvPr>
          <p:cNvPicPr>
            <a:picLocks noChangeAspect="1" noChangeArrowheads="1"/>
          </p:cNvPicPr>
          <p:nvPr/>
        </p:nvPicPr>
        <p:blipFill>
          <a:blip r:embed="rId4" cstate="print"/>
          <a:srcRect/>
          <a:stretch>
            <a:fillRect/>
          </a:stretch>
        </p:blipFill>
        <p:spPr bwMode="auto">
          <a:xfrm>
            <a:off x="2209800" y="2286000"/>
            <a:ext cx="6781800" cy="4000454"/>
          </a:xfrm>
          <a:prstGeom prst="rect">
            <a:avLst/>
          </a:prstGeom>
          <a:noFill/>
          <a:ln w="9525">
            <a:noFill/>
            <a:miter lim="800000"/>
            <a:headEnd/>
            <a:tailEnd/>
          </a:ln>
        </p:spPr>
      </p:pic>
      <p:pic>
        <p:nvPicPr>
          <p:cNvPr id="51202" name="Picture 5" descr="conners2"/>
          <p:cNvPicPr>
            <a:picLocks noChangeAspect="1" noChangeArrowheads="1"/>
          </p:cNvPicPr>
          <p:nvPr/>
        </p:nvPicPr>
        <p:blipFill>
          <a:blip r:embed="rId5" cstate="print"/>
          <a:srcRect/>
          <a:stretch>
            <a:fillRect/>
          </a:stretch>
        </p:blipFill>
        <p:spPr bwMode="auto">
          <a:xfrm>
            <a:off x="533400" y="3009854"/>
            <a:ext cx="1895141" cy="2640747"/>
          </a:xfrm>
          <a:prstGeom prst="rect">
            <a:avLst/>
          </a:prstGeom>
          <a:noFill/>
          <a:ln w="9525">
            <a:noFill/>
            <a:miter lim="800000"/>
            <a:headEnd/>
            <a:tailEnd/>
          </a:ln>
        </p:spPr>
      </p:pic>
      <p:sp>
        <p:nvSpPr>
          <p:cNvPr id="51203" name="Text Box 6"/>
          <p:cNvSpPr txBox="1">
            <a:spLocks noChangeArrowheads="1"/>
          </p:cNvSpPr>
          <p:nvPr/>
        </p:nvSpPr>
        <p:spPr bwMode="auto">
          <a:xfrm>
            <a:off x="6324600" y="6019800"/>
            <a:ext cx="2589213" cy="274637"/>
          </a:xfrm>
          <a:prstGeom prst="rect">
            <a:avLst/>
          </a:prstGeom>
          <a:noFill/>
          <a:ln w="9525">
            <a:noFill/>
            <a:miter lim="800000"/>
            <a:headEnd/>
            <a:tailEnd/>
          </a:ln>
        </p:spPr>
        <p:txBody>
          <a:bodyPr wrap="none">
            <a:spAutoFit/>
          </a:bodyPr>
          <a:lstStyle/>
          <a:p>
            <a:r>
              <a:rPr lang="en-US" sz="1200" dirty="0" err="1">
                <a:latin typeface="Palatino Linotype" pitchFamily="18" charset="0"/>
              </a:rPr>
              <a:t>Conners</a:t>
            </a:r>
            <a:r>
              <a:rPr lang="en-US" sz="1200" dirty="0">
                <a:latin typeface="Palatino Linotype" pitchFamily="18" charset="0"/>
              </a:rPr>
              <a:t> House by William Morgan</a:t>
            </a:r>
          </a:p>
        </p:txBody>
      </p:sp>
      <p:sp>
        <p:nvSpPr>
          <p:cNvPr id="6" name="Text Box 6"/>
          <p:cNvSpPr txBox="1">
            <a:spLocks noChangeArrowheads="1"/>
          </p:cNvSpPr>
          <p:nvPr/>
        </p:nvSpPr>
        <p:spPr bwMode="auto">
          <a:xfrm>
            <a:off x="2362200" y="6304002"/>
            <a:ext cx="4110421"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http://ufdc.ufl.edu/fald</a:t>
            </a:r>
            <a:endParaRPr lang="en-US" sz="3000" dirty="0">
              <a:latin typeface="Palatino Linotype" pitchFamily="18" charset="0"/>
            </a:endParaRPr>
          </a:p>
        </p:txBody>
      </p:sp>
      <p:sp>
        <p:nvSpPr>
          <p:cNvPr id="10" name="Text Box 6"/>
          <p:cNvSpPr txBox="1">
            <a:spLocks noChangeArrowheads="1"/>
          </p:cNvSpPr>
          <p:nvPr/>
        </p:nvSpPr>
        <p:spPr bwMode="auto">
          <a:xfrm>
            <a:off x="0" y="1143000"/>
            <a:ext cx="4501232" cy="1477328"/>
          </a:xfrm>
          <a:prstGeom prst="rect">
            <a:avLst/>
          </a:prstGeom>
          <a:noFill/>
          <a:ln w="9525">
            <a:noFill/>
            <a:miter lim="800000"/>
            <a:headEnd/>
            <a:tailEnd/>
          </a:ln>
        </p:spPr>
        <p:txBody>
          <a:bodyPr wrap="none">
            <a:spAutoFit/>
          </a:bodyPr>
          <a:lstStyle/>
          <a:p>
            <a:r>
              <a:rPr lang="en-US" sz="1800" dirty="0" smtClean="0">
                <a:latin typeface="Palatino Linotype" pitchFamily="18" charset="0"/>
              </a:rPr>
              <a:t>UF Architecture Archives</a:t>
            </a:r>
          </a:p>
          <a:p>
            <a:r>
              <a:rPr lang="en-US" sz="1800" dirty="0" smtClean="0">
                <a:latin typeface="Palatino Linotype" pitchFamily="18" charset="0"/>
              </a:rPr>
              <a:t>Alfred Browning Parker Collection</a:t>
            </a:r>
          </a:p>
          <a:p>
            <a:r>
              <a:rPr lang="en-US" sz="1800" dirty="0" smtClean="0">
                <a:latin typeface="Palatino Linotype" pitchFamily="18" charset="0"/>
              </a:rPr>
              <a:t>Kenneth </a:t>
            </a:r>
            <a:r>
              <a:rPr lang="en-US" sz="1800" dirty="0" err="1" smtClean="0">
                <a:latin typeface="Palatino Linotype" pitchFamily="18" charset="0"/>
              </a:rPr>
              <a:t>Treister</a:t>
            </a:r>
            <a:r>
              <a:rPr lang="en-US" sz="1800" dirty="0" smtClean="0">
                <a:latin typeface="Palatino Linotype" pitchFamily="18" charset="0"/>
              </a:rPr>
              <a:t> Collection</a:t>
            </a:r>
          </a:p>
          <a:p>
            <a:r>
              <a:rPr lang="en-US" sz="1800" dirty="0" err="1" smtClean="0">
                <a:latin typeface="Palatino Linotype" pitchFamily="18" charset="0"/>
              </a:rPr>
              <a:t>Carrère</a:t>
            </a:r>
            <a:r>
              <a:rPr lang="en-US" sz="1800" dirty="0" smtClean="0">
                <a:latin typeface="Palatino Linotype" pitchFamily="18" charset="0"/>
              </a:rPr>
              <a:t> &amp; Hastings  Collection</a:t>
            </a:r>
          </a:p>
          <a:p>
            <a:r>
              <a:rPr lang="en-US" sz="1800" dirty="0" smtClean="0">
                <a:latin typeface="Palatino Linotype" pitchFamily="18" charset="0"/>
              </a:rPr>
              <a:t>Florida Institute of Architects Publications</a:t>
            </a:r>
            <a:endParaRPr lang="en-US" sz="1800" dirty="0">
              <a:latin typeface="Palatino Linotype" pitchFamily="18" charset="0"/>
            </a:endParaRPr>
          </a:p>
        </p:txBody>
      </p:sp>
      <p:pic>
        <p:nvPicPr>
          <p:cNvPr id="1029" name="Picture 5" descr="S:\aggregations\fald\images\banners\coll.jpg"/>
          <p:cNvPicPr>
            <a:picLocks noChangeAspect="1" noChangeArrowheads="1"/>
          </p:cNvPicPr>
          <p:nvPr/>
        </p:nvPicPr>
        <p:blipFill>
          <a:blip r:embed="rId6" cstate="print"/>
          <a:srcRect/>
          <a:stretch>
            <a:fillRect/>
          </a:stretch>
        </p:blipFill>
        <p:spPr bwMode="auto">
          <a:xfrm>
            <a:off x="76200" y="76200"/>
            <a:ext cx="8988552" cy="99872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pic>
        <p:nvPicPr>
          <p:cNvPr id="45059" name="Picture 3" descr="Caha_preschurch.jpg"/>
          <p:cNvPicPr>
            <a:picLocks noChangeAspect="1"/>
          </p:cNvPicPr>
          <p:nvPr/>
        </p:nvPicPr>
        <p:blipFill>
          <a:blip r:embed="rId3" cstate="print"/>
          <a:srcRect/>
          <a:stretch>
            <a:fillRect/>
          </a:stretch>
        </p:blipFill>
        <p:spPr bwMode="auto">
          <a:xfrm>
            <a:off x="-388938" y="-76200"/>
            <a:ext cx="10066338" cy="6958013"/>
          </a:xfrm>
          <a:prstGeom prst="rect">
            <a:avLst/>
          </a:prstGeom>
          <a:noFill/>
          <a:ln w="9525">
            <a:noFill/>
            <a:miter lim="800000"/>
            <a:headEnd/>
            <a:tailEnd/>
          </a:ln>
        </p:spPr>
      </p:pic>
      <p:sp>
        <p:nvSpPr>
          <p:cNvPr id="45060" name="Text Box 5"/>
          <p:cNvSpPr txBox="1">
            <a:spLocks noChangeArrowheads="1"/>
          </p:cNvSpPr>
          <p:nvPr/>
        </p:nvSpPr>
        <p:spPr bwMode="auto">
          <a:xfrm>
            <a:off x="4191000" y="6629400"/>
            <a:ext cx="4510402" cy="1163395"/>
          </a:xfrm>
          <a:prstGeom prst="rect">
            <a:avLst/>
          </a:prstGeom>
          <a:noFill/>
          <a:ln w="9525">
            <a:noFill/>
            <a:miter lim="800000"/>
            <a:headEnd/>
            <a:tailEnd/>
          </a:ln>
        </p:spPr>
        <p:txBody>
          <a:bodyPr wrap="none">
            <a:spAutoFit/>
          </a:bodyPr>
          <a:lstStyle/>
          <a:p>
            <a:pPr lvl="1">
              <a:lnSpc>
                <a:spcPct val="80000"/>
              </a:lnSpc>
            </a:pPr>
            <a:r>
              <a:rPr lang="en-US" sz="1200" dirty="0">
                <a:solidFill>
                  <a:schemeClr val="bg1"/>
                </a:solidFill>
                <a:latin typeface="Palatino Linotype" pitchFamily="18" charset="0"/>
              </a:rPr>
              <a:t>Memorial Presbyterian Church (St. Augustine, </a:t>
            </a:r>
            <a:r>
              <a:rPr lang="en-US" sz="1200" dirty="0" smtClean="0">
                <a:solidFill>
                  <a:schemeClr val="bg1"/>
                </a:solidFill>
                <a:latin typeface="Palatino Linotype" pitchFamily="18" charset="0"/>
              </a:rPr>
              <a:t>FL) </a:t>
            </a:r>
            <a:r>
              <a:rPr lang="en-US" sz="1200" dirty="0">
                <a:solidFill>
                  <a:schemeClr val="bg1"/>
                </a:solidFill>
                <a:latin typeface="Palatino Linotype" pitchFamily="18" charset="0"/>
              </a:rPr>
              <a:t>- 1889</a:t>
            </a: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pic>
        <p:nvPicPr>
          <p:cNvPr id="47107" name="Picture 3" descr="Caha_preschurch_zoom.jpg"/>
          <p:cNvPicPr>
            <a:picLocks noChangeAspect="1"/>
          </p:cNvPicPr>
          <p:nvPr/>
        </p:nvPicPr>
        <p:blipFill>
          <a:blip r:embed="rId3" cstate="print"/>
          <a:srcRect/>
          <a:stretch>
            <a:fillRect/>
          </a:stretch>
        </p:blipFill>
        <p:spPr bwMode="auto">
          <a:xfrm>
            <a:off x="-2590800" y="-1143000"/>
            <a:ext cx="14478000" cy="1447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52" y="0"/>
            <a:ext cx="8548896"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60" b="40000"/>
          <a:stretch/>
        </p:blipFill>
        <p:spPr>
          <a:xfrm>
            <a:off x="685801" y="685800"/>
            <a:ext cx="7848600" cy="9867582"/>
          </a:xfrm>
          <a:prstGeom prst="rect">
            <a:avLst/>
          </a:prstGeom>
        </p:spPr>
      </p:pic>
      <p:sp>
        <p:nvSpPr>
          <p:cNvPr id="28674" name="Text Box 6"/>
          <p:cNvSpPr txBox="1">
            <a:spLocks noChangeArrowheads="1"/>
          </p:cNvSpPr>
          <p:nvPr/>
        </p:nvSpPr>
        <p:spPr bwMode="auto">
          <a:xfrm>
            <a:off x="2593012" y="0"/>
            <a:ext cx="4357283" cy="707886"/>
          </a:xfrm>
          <a:prstGeom prst="rect">
            <a:avLst/>
          </a:prstGeom>
          <a:noFill/>
          <a:ln w="9525">
            <a:noFill/>
            <a:miter lim="800000"/>
            <a:headEnd/>
            <a:tailEnd/>
          </a:ln>
        </p:spPr>
        <p:txBody>
          <a:bodyPr wrap="none">
            <a:spAutoFit/>
          </a:bodyPr>
          <a:lstStyle/>
          <a:p>
            <a:pPr algn="ctr"/>
            <a:r>
              <a:rPr lang="en-US" sz="4000" dirty="0" smtClean="0">
                <a:latin typeface="Palatino Linotype" pitchFamily="18" charset="0"/>
              </a:rPr>
              <a:t>http://ufdc.ufl.edu</a:t>
            </a:r>
            <a:endParaRPr lang="en-US" sz="4000" dirty="0">
              <a:latin typeface="Palatino Linotype" pitchFamily="18" charset="0"/>
            </a:endParaRPr>
          </a:p>
        </p:txBody>
      </p:sp>
    </p:spTree>
    <p:extLst>
      <p:ext uri="{BB962C8B-B14F-4D97-AF65-F5344CB8AC3E}">
        <p14:creationId xmlns:p14="http://schemas.microsoft.com/office/powerpoint/2010/main" val="41213062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pPr eaLnBrk="1" hangingPunct="1"/>
            <a:endParaRPr lang="en-US" smtClean="0"/>
          </a:p>
        </p:txBody>
      </p:sp>
      <p:pic>
        <p:nvPicPr>
          <p:cNvPr id="55298" name="Picture 5" descr="zoom">
            <a:hlinkClick r:id="rId3"/>
          </p:cNvPr>
          <p:cNvPicPr>
            <a:picLocks noChangeAspect="1" noChangeArrowheads="1"/>
          </p:cNvPicPr>
          <p:nvPr/>
        </p:nvPicPr>
        <p:blipFill>
          <a:blip r:embed="rId4" cstate="print"/>
          <a:srcRect/>
          <a:stretch>
            <a:fillRect/>
          </a:stretch>
        </p:blipFill>
        <p:spPr bwMode="auto">
          <a:xfrm>
            <a:off x="-76200" y="-92075"/>
            <a:ext cx="9372600" cy="7331075"/>
          </a:xfrm>
          <a:prstGeom prst="rect">
            <a:avLst/>
          </a:prstGeom>
          <a:noFill/>
          <a:ln w="9525">
            <a:noFill/>
            <a:miter lim="800000"/>
            <a:headEnd/>
            <a:tailEnd/>
          </a:ln>
        </p:spPr>
      </p:pic>
      <p:pic>
        <p:nvPicPr>
          <p:cNvPr id="55299" name="Picture 6" descr="UF00083074">
            <a:hlinkClick r:id="rId3"/>
          </p:cNvPr>
          <p:cNvPicPr>
            <a:picLocks noChangeAspect="1" noChangeArrowheads="1"/>
          </p:cNvPicPr>
          <p:nvPr/>
        </p:nvPicPr>
        <p:blipFill>
          <a:blip r:embed="rId5" cstate="print"/>
          <a:srcRect/>
          <a:stretch>
            <a:fillRect/>
          </a:stretch>
        </p:blipFill>
        <p:spPr bwMode="auto">
          <a:xfrm>
            <a:off x="-47625" y="-76200"/>
            <a:ext cx="2028825" cy="2667000"/>
          </a:xfrm>
          <a:prstGeom prst="rect">
            <a:avLst/>
          </a:prstGeom>
          <a:noFill/>
          <a:ln w="50800">
            <a:solidFill>
              <a:schemeClr val="bg1"/>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7000"/>
            <a:ext cx="7772400" cy="1470025"/>
          </a:xfrm>
        </p:spPr>
        <p:txBody>
          <a:bodyPr/>
          <a:lstStyle/>
          <a:p>
            <a:r>
              <a:rPr lang="en-US" dirty="0" smtClean="0"/>
              <a:t>Collaborations, Communities, Leveraging Capacity, Creating Virtuous Circles, Libraries as Leaders </a:t>
            </a:r>
            <a:endParaRPr lang="en-US" dirty="0"/>
          </a:p>
        </p:txBody>
      </p:sp>
    </p:spTree>
    <p:extLst>
      <p:ext uri="{BB962C8B-B14F-4D97-AF65-F5344CB8AC3E}">
        <p14:creationId xmlns:p14="http://schemas.microsoft.com/office/powerpoint/2010/main" val="4164507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U:\dLOC\PR\poster2.tif"/>
          <p:cNvPicPr>
            <a:picLocks noChangeAspect="1" noChangeArrowheads="1"/>
          </p:cNvPicPr>
          <p:nvPr/>
        </p:nvPicPr>
        <p:blipFill>
          <a:blip r:embed="rId3" cstate="print"/>
          <a:srcRect b="30357"/>
          <a:stretch>
            <a:fillRect/>
          </a:stretch>
        </p:blipFill>
        <p:spPr bwMode="auto">
          <a:xfrm>
            <a:off x="152400" y="540603"/>
            <a:ext cx="5486400" cy="5878284"/>
          </a:xfrm>
          <a:prstGeom prst="rect">
            <a:avLst/>
          </a:prstGeom>
          <a:noFill/>
        </p:spPr>
      </p:pic>
      <p:sp>
        <p:nvSpPr>
          <p:cNvPr id="19" name="Text Box 7"/>
          <p:cNvSpPr txBox="1">
            <a:spLocks noChangeArrowheads="1"/>
          </p:cNvSpPr>
          <p:nvPr/>
        </p:nvSpPr>
        <p:spPr bwMode="auto">
          <a:xfrm>
            <a:off x="5833478" y="5562600"/>
            <a:ext cx="3310522" cy="830997"/>
          </a:xfrm>
          <a:prstGeom prst="rect">
            <a:avLst/>
          </a:prstGeom>
          <a:noFill/>
          <a:ln w="9525">
            <a:noFill/>
            <a:miter lim="800000"/>
            <a:headEnd/>
            <a:tailEnd/>
          </a:ln>
        </p:spPr>
        <p:txBody>
          <a:bodyPr wrap="none">
            <a:spAutoFit/>
          </a:bodyPr>
          <a:lstStyle/>
          <a:p>
            <a:r>
              <a:rPr lang="en-US" sz="1600" dirty="0" smtClean="0">
                <a:latin typeface="Palatino Linotype" pitchFamily="18" charset="0"/>
              </a:rPr>
              <a:t>A cooperative digital library for </a:t>
            </a:r>
          </a:p>
          <a:p>
            <a:r>
              <a:rPr lang="en-US" sz="1600" dirty="0" smtClean="0">
                <a:latin typeface="Palatino Linotype" pitchFamily="18" charset="0"/>
              </a:rPr>
              <a:t>resources from and about the </a:t>
            </a:r>
          </a:p>
          <a:p>
            <a:r>
              <a:rPr lang="en-US" sz="1600" dirty="0" smtClean="0">
                <a:latin typeface="Palatino Linotype" pitchFamily="18" charset="0"/>
              </a:rPr>
              <a:t>Caribbean and circum-Caribbean. </a:t>
            </a:r>
            <a:endParaRPr lang="en-US" sz="1600" dirty="0">
              <a:latin typeface="Palatino Linotype" pitchFamily="18" charset="0"/>
            </a:endParaRPr>
          </a:p>
        </p:txBody>
      </p:sp>
      <p:sp>
        <p:nvSpPr>
          <p:cNvPr id="22" name="TextBox 21"/>
          <p:cNvSpPr txBox="1"/>
          <p:nvPr/>
        </p:nvSpPr>
        <p:spPr>
          <a:xfrm>
            <a:off x="5943600" y="665202"/>
            <a:ext cx="1235531" cy="2339102"/>
          </a:xfrm>
          <a:prstGeom prst="rect">
            <a:avLst/>
          </a:prstGeom>
          <a:noFill/>
        </p:spPr>
        <p:txBody>
          <a:bodyPr wrap="none" rtlCol="0">
            <a:spAutoFit/>
          </a:bodyPr>
          <a:lstStyle/>
          <a:p>
            <a:pPr algn="r"/>
            <a:r>
              <a:rPr lang="en-US" sz="1300" dirty="0" smtClean="0">
                <a:latin typeface="Drescher Grotesk BT SemiBold" pitchFamily="34" charset="0"/>
              </a:rPr>
              <a:t>DIGITAL</a:t>
            </a:r>
          </a:p>
          <a:p>
            <a:pPr algn="r"/>
            <a:r>
              <a:rPr lang="en-US" sz="1300" dirty="0" smtClean="0">
                <a:latin typeface="Drescher Grotesk BT SemiBold" pitchFamily="34" charset="0"/>
              </a:rPr>
              <a:t>LIBRARY</a:t>
            </a:r>
          </a:p>
          <a:p>
            <a:pPr algn="r"/>
            <a:r>
              <a:rPr lang="en-US" sz="1300" dirty="0" smtClean="0">
                <a:latin typeface="Drescher Grotesk BT SemiBold" pitchFamily="34" charset="0"/>
              </a:rPr>
              <a:t>OF THE </a:t>
            </a:r>
          </a:p>
          <a:p>
            <a:pPr algn="r"/>
            <a:r>
              <a:rPr lang="en-US" sz="1300" dirty="0" smtClean="0">
                <a:latin typeface="Drescher Grotesk BT SemiBold" pitchFamily="34" charset="0"/>
              </a:rPr>
              <a:t>CARIBBEAN</a:t>
            </a:r>
          </a:p>
          <a:p>
            <a:pPr algn="r"/>
            <a:endParaRPr lang="en-US" sz="800" dirty="0" smtClean="0">
              <a:latin typeface="Drescher Grotesk BT SemiBold" pitchFamily="34" charset="0"/>
            </a:endParaRPr>
          </a:p>
          <a:p>
            <a:pPr algn="r"/>
            <a:r>
              <a:rPr lang="en-US" sz="1300" dirty="0" smtClean="0">
                <a:latin typeface="Drescher Grotesk BT SemiBold" pitchFamily="34" charset="0"/>
              </a:rPr>
              <a:t>BIBLIOTECA</a:t>
            </a:r>
          </a:p>
          <a:p>
            <a:pPr algn="r"/>
            <a:r>
              <a:rPr lang="en-US" sz="1300" dirty="0" smtClean="0">
                <a:latin typeface="Drescher Grotesk BT SemiBold" pitchFamily="34" charset="0"/>
              </a:rPr>
              <a:t>DIGITAL</a:t>
            </a:r>
          </a:p>
          <a:p>
            <a:pPr algn="r"/>
            <a:r>
              <a:rPr lang="en-US" sz="1300" dirty="0" smtClean="0">
                <a:latin typeface="Drescher Grotesk BT SemiBold" pitchFamily="34" charset="0"/>
              </a:rPr>
              <a:t>DEL CARIBE</a:t>
            </a:r>
          </a:p>
          <a:p>
            <a:pPr algn="r"/>
            <a:endParaRPr lang="en-US" sz="800" dirty="0" smtClean="0">
              <a:latin typeface="Drescher Grotesk BT SemiBold" pitchFamily="34" charset="0"/>
            </a:endParaRPr>
          </a:p>
          <a:p>
            <a:pPr algn="r"/>
            <a:r>
              <a:rPr lang="en-US" sz="1300" dirty="0" smtClean="0">
                <a:latin typeface="Drescher Grotesk BT SemiBold" pitchFamily="34" charset="0"/>
              </a:rPr>
              <a:t>BIBLIOTHÈQUE</a:t>
            </a:r>
          </a:p>
          <a:p>
            <a:pPr algn="r"/>
            <a:r>
              <a:rPr lang="en-US" sz="1300" dirty="0" smtClean="0">
                <a:latin typeface="Drescher Grotesk BT SemiBold" pitchFamily="34" charset="0"/>
              </a:rPr>
              <a:t>NUMÉRIQUE</a:t>
            </a:r>
          </a:p>
          <a:p>
            <a:pPr algn="r"/>
            <a:r>
              <a:rPr lang="en-US" sz="1300" dirty="0" smtClean="0">
                <a:latin typeface="Drescher Grotesk BT SemiBold" pitchFamily="34" charset="0"/>
              </a:rPr>
              <a:t>DES CARAÏBES</a:t>
            </a:r>
            <a:endParaRPr lang="en-US" sz="1300" dirty="0">
              <a:latin typeface="Drescher Grotesk BT SemiBold" pitchFamily="34" charset="0"/>
            </a:endParaRPr>
          </a:p>
        </p:txBody>
      </p:sp>
      <p:pic>
        <p:nvPicPr>
          <p:cNvPr id="1032" name="Picture 8" descr="A:\Scan\lousant\PR material\dloc_logo\dlocMark_texture_RGB_less border.tif"/>
          <p:cNvPicPr>
            <a:picLocks noChangeAspect="1" noChangeArrowheads="1"/>
          </p:cNvPicPr>
          <p:nvPr/>
        </p:nvPicPr>
        <p:blipFill>
          <a:blip r:embed="rId4" cstate="print"/>
          <a:srcRect l="46452"/>
          <a:stretch>
            <a:fillRect/>
          </a:stretch>
        </p:blipFill>
        <p:spPr bwMode="auto">
          <a:xfrm>
            <a:off x="7239000" y="714089"/>
            <a:ext cx="1371600" cy="2237113"/>
          </a:xfrm>
          <a:prstGeom prst="rect">
            <a:avLst/>
          </a:prstGeom>
          <a:noFill/>
        </p:spPr>
      </p:pic>
      <p:sp>
        <p:nvSpPr>
          <p:cNvPr id="24" name="Text Box 6"/>
          <p:cNvSpPr txBox="1">
            <a:spLocks noChangeArrowheads="1"/>
          </p:cNvSpPr>
          <p:nvPr/>
        </p:nvSpPr>
        <p:spPr bwMode="auto">
          <a:xfrm>
            <a:off x="6008399" y="3027402"/>
            <a:ext cx="2754601"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www.dloc.com</a:t>
            </a:r>
            <a:endParaRPr lang="en-US" sz="3000" dirty="0">
              <a:latin typeface="Palatino Linotype"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533400" y="381000"/>
            <a:ext cx="7848600" cy="769441"/>
          </a:xfrm>
          <a:prstGeom prst="rect">
            <a:avLst/>
          </a:prstGeom>
          <a:noFill/>
          <a:ln w="9525">
            <a:noFill/>
            <a:miter lim="800000"/>
            <a:headEnd/>
            <a:tailEnd/>
          </a:ln>
        </p:spPr>
        <p:txBody>
          <a:bodyPr wrap="square">
            <a:spAutoFit/>
          </a:bodyPr>
          <a:lstStyle/>
          <a:p>
            <a:r>
              <a:rPr lang="en-US" sz="4400" dirty="0" smtClean="0">
                <a:solidFill>
                  <a:schemeClr val="tx2"/>
                </a:solidFill>
                <a:latin typeface="+mj-lt"/>
                <a:ea typeface="+mj-ea"/>
                <a:cs typeface="+mj-cs"/>
              </a:rPr>
              <a:t>Digital Library of the </a:t>
            </a:r>
            <a:r>
              <a:rPr lang="en-US" sz="4400" dirty="0" smtClean="0">
                <a:solidFill>
                  <a:schemeClr val="tx2"/>
                </a:solidFill>
                <a:latin typeface="+mj-lt"/>
                <a:ea typeface="+mj-ea"/>
                <a:cs typeface="+mj-cs"/>
              </a:rPr>
              <a:t>Caribbean</a:t>
            </a:r>
            <a:endParaRPr lang="en-US" sz="4400" dirty="0">
              <a:solidFill>
                <a:schemeClr val="tx2"/>
              </a:solidFill>
              <a:latin typeface="+mj-lt"/>
              <a:ea typeface="+mj-ea"/>
              <a:cs typeface="+mj-cs"/>
            </a:endParaRPr>
          </a:p>
        </p:txBody>
      </p:sp>
      <p:sp>
        <p:nvSpPr>
          <p:cNvPr id="27" name="TextBox 26"/>
          <p:cNvSpPr txBox="1"/>
          <p:nvPr/>
        </p:nvSpPr>
        <p:spPr>
          <a:xfrm>
            <a:off x="3185690" y="1447800"/>
            <a:ext cx="5715000" cy="2862322"/>
          </a:xfrm>
          <a:prstGeom prst="rect">
            <a:avLst/>
          </a:prstGeom>
          <a:noFill/>
        </p:spPr>
        <p:txBody>
          <a:bodyPr wrap="square" rtlCol="0">
            <a:spAutoFit/>
          </a:bodyPr>
          <a:lstStyle/>
          <a:p>
            <a:r>
              <a:rPr lang="en-US" sz="1800" dirty="0">
                <a:latin typeface="+mj-lt"/>
                <a:ea typeface="+mj-ea"/>
                <a:cs typeface="+mj-cs"/>
              </a:rPr>
              <a:t>dLOC's diverse partners serve an international community of scholars, students, and peoples by working together to preserve and to provide enhanced electronic access to cultural, historical, legal, governmental, and research materials. </a:t>
            </a:r>
            <a:br>
              <a:rPr lang="en-US" sz="1800" dirty="0">
                <a:latin typeface="+mj-lt"/>
                <a:ea typeface="+mj-ea"/>
                <a:cs typeface="+mj-cs"/>
              </a:rPr>
            </a:br>
            <a:r>
              <a:rPr lang="en-US" sz="1800" dirty="0">
                <a:latin typeface="+mj-lt"/>
                <a:ea typeface="+mj-ea"/>
                <a:cs typeface="+mj-cs"/>
              </a:rPr>
              <a:t/>
            </a:r>
            <a:br>
              <a:rPr lang="en-US" sz="1800" dirty="0">
                <a:latin typeface="+mj-lt"/>
                <a:ea typeface="+mj-ea"/>
                <a:cs typeface="+mj-cs"/>
              </a:rPr>
            </a:br>
            <a:r>
              <a:rPr lang="en-US" sz="1800" dirty="0">
                <a:latin typeface="+mj-lt"/>
                <a:ea typeface="+mj-ea"/>
                <a:cs typeface="+mj-cs"/>
              </a:rPr>
              <a:t>dLOC's partners collaborate with scholars and teachers to promote and perform educational outreach for Caribbean Studies, create new works of digital scholarship, and develop other research and teaching initiatives.</a:t>
            </a:r>
          </a:p>
        </p:txBody>
      </p:sp>
      <p:graphicFrame>
        <p:nvGraphicFramePr>
          <p:cNvPr id="25" name="Diagram 24"/>
          <p:cNvGraphicFramePr/>
          <p:nvPr>
            <p:extLst>
              <p:ext uri="{D42A27DB-BD31-4B8C-83A1-F6EECF244321}">
                <p14:modId xmlns:p14="http://schemas.microsoft.com/office/powerpoint/2010/main" val="2871256100"/>
              </p:ext>
            </p:extLst>
          </p:nvPr>
        </p:nvGraphicFramePr>
        <p:xfrm>
          <a:off x="-457200" y="1088886"/>
          <a:ext cx="4038600" cy="5083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5690" y="4495800"/>
            <a:ext cx="5729710" cy="1912028"/>
          </a:xfrm>
          <a:prstGeom prst="rect">
            <a:avLst/>
          </a:prstGeom>
        </p:spPr>
      </p:pic>
    </p:spTree>
    <p:extLst>
      <p:ext uri="{BB962C8B-B14F-4D97-AF65-F5344CB8AC3E}">
        <p14:creationId xmlns:p14="http://schemas.microsoft.com/office/powerpoint/2010/main" val="13374227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dLOC Quick Facts</a:t>
            </a:r>
            <a:endParaRPr lang="en-US" dirty="0"/>
          </a:p>
        </p:txBody>
      </p:sp>
      <p:sp>
        <p:nvSpPr>
          <p:cNvPr id="4" name="Content Placeholder 2"/>
          <p:cNvSpPr>
            <a:spLocks noGrp="1"/>
          </p:cNvSpPr>
          <p:nvPr>
            <p:ph sz="quarter" idx="1"/>
          </p:nvPr>
        </p:nvSpPr>
        <p:spPr>
          <a:xfrm>
            <a:off x="612648" y="1600200"/>
            <a:ext cx="8153400" cy="4724400"/>
          </a:xfrm>
        </p:spPr>
        <p:txBody>
          <a:bodyPr>
            <a:noAutofit/>
          </a:bodyPr>
          <a:lstStyle/>
          <a:p>
            <a:r>
              <a:rPr lang="en-US" sz="2400" dirty="0"/>
              <a:t>Content Management System and Long-term Preservation</a:t>
            </a:r>
          </a:p>
          <a:p>
            <a:r>
              <a:rPr lang="en-US" sz="2400" dirty="0" smtClean="0"/>
              <a:t>39 </a:t>
            </a:r>
            <a:r>
              <a:rPr lang="en-US" sz="2400" dirty="0"/>
              <a:t>Partners – Caribbean, Europe and US</a:t>
            </a:r>
          </a:p>
          <a:p>
            <a:pPr lvl="1"/>
            <a:r>
              <a:rPr lang="en-US" sz="2000" dirty="0" smtClean="0"/>
              <a:t>Over </a:t>
            </a:r>
            <a:r>
              <a:rPr lang="en-US" sz="2000" dirty="0" smtClean="0"/>
              <a:t>39</a:t>
            </a:r>
            <a:r>
              <a:rPr lang="en-US" sz="2000" dirty="0" smtClean="0"/>
              <a:t> </a:t>
            </a:r>
            <a:r>
              <a:rPr lang="en-US" sz="2000" dirty="0"/>
              <a:t>million hits since 2006 </a:t>
            </a:r>
          </a:p>
          <a:p>
            <a:pPr lvl="1"/>
            <a:r>
              <a:rPr lang="en-US" sz="2000" dirty="0"/>
              <a:t>Over </a:t>
            </a:r>
            <a:r>
              <a:rPr lang="en-US" sz="2000" dirty="0" smtClean="0"/>
              <a:t>2 </a:t>
            </a:r>
            <a:r>
              <a:rPr lang="en-US" sz="2000" dirty="0"/>
              <a:t>million pages of open access content</a:t>
            </a:r>
          </a:p>
          <a:p>
            <a:pPr lvl="1"/>
            <a:r>
              <a:rPr lang="en-US" sz="2000" dirty="0" smtClean="0"/>
              <a:t>14,000 </a:t>
            </a:r>
            <a:r>
              <a:rPr lang="en-US" sz="2000" dirty="0"/>
              <a:t>titles with </a:t>
            </a:r>
            <a:r>
              <a:rPr lang="en-US" sz="2000" dirty="0" smtClean="0"/>
              <a:t>87,000 </a:t>
            </a:r>
            <a:r>
              <a:rPr lang="en-US" sz="2000" dirty="0"/>
              <a:t>items</a:t>
            </a:r>
          </a:p>
          <a:p>
            <a:r>
              <a:rPr lang="en-US" sz="2400" dirty="0" smtClean="0"/>
              <a:t>Training Programs </a:t>
            </a:r>
          </a:p>
          <a:p>
            <a:r>
              <a:rPr lang="en-US" sz="2400" dirty="0" smtClean="0"/>
              <a:t>Scholarly </a:t>
            </a:r>
            <a:r>
              <a:rPr lang="en-US" sz="2400" dirty="0"/>
              <a:t>Collaborations</a:t>
            </a:r>
          </a:p>
          <a:p>
            <a:r>
              <a:rPr lang="en-US" sz="2400" dirty="0" smtClean="0"/>
              <a:t>Educational </a:t>
            </a:r>
            <a:r>
              <a:rPr lang="en-US" sz="2400" dirty="0"/>
              <a:t>Outreach</a:t>
            </a:r>
          </a:p>
          <a:p>
            <a:r>
              <a:rPr lang="en-US" sz="2400" dirty="0"/>
              <a:t>Shared </a:t>
            </a:r>
            <a:r>
              <a:rPr lang="en-US" sz="2400" dirty="0" smtClean="0"/>
              <a:t>Governance</a:t>
            </a:r>
          </a:p>
          <a:p>
            <a:r>
              <a:rPr lang="en-US" sz="2400" dirty="0" smtClean="0"/>
              <a:t>New Initiatives</a:t>
            </a:r>
          </a:p>
          <a:p>
            <a:endParaRPr lang="en-US" sz="24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88" t="21645" r="12692" b="42966"/>
          <a:stretch/>
        </p:blipFill>
        <p:spPr bwMode="auto">
          <a:xfrm>
            <a:off x="3774629" y="4785360"/>
            <a:ext cx="5140771" cy="146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24759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059" y="0"/>
            <a:ext cx="8229600" cy="1143000"/>
          </a:xfrm>
        </p:spPr>
        <p:txBody>
          <a:bodyPr/>
          <a:lstStyle/>
          <a:p>
            <a:r>
              <a:rPr lang="en-US" dirty="0" smtClean="0"/>
              <a:t>dLOC </a:t>
            </a:r>
            <a:r>
              <a:rPr lang="en-US" dirty="0" smtClean="0"/>
              <a:t>Partners</a:t>
            </a:r>
            <a:endParaRPr lang="en-US" dirty="0"/>
          </a:p>
        </p:txBody>
      </p:sp>
      <p:sp>
        <p:nvSpPr>
          <p:cNvPr id="4" name="TextBox 3"/>
          <p:cNvSpPr txBox="1"/>
          <p:nvPr/>
        </p:nvSpPr>
        <p:spPr>
          <a:xfrm>
            <a:off x="4953000" y="6396335"/>
            <a:ext cx="4191000" cy="461665"/>
          </a:xfrm>
          <a:prstGeom prst="rect">
            <a:avLst/>
          </a:prstGeom>
          <a:noFill/>
        </p:spPr>
        <p:txBody>
          <a:bodyPr wrap="square" rtlCol="0">
            <a:spAutoFit/>
          </a:bodyPr>
          <a:lstStyle/>
          <a:p>
            <a:pPr algn="r"/>
            <a:r>
              <a:rPr lang="en-US" sz="1200" dirty="0" smtClean="0"/>
              <a:t>List from 2014 Jun. 19: </a:t>
            </a:r>
            <a:br>
              <a:rPr lang="en-US" sz="1200" dirty="0" smtClean="0"/>
            </a:br>
            <a:r>
              <a:rPr lang="en-US" sz="1200" u="sng" dirty="0" smtClean="0"/>
              <a:t>http</a:t>
            </a:r>
            <a:r>
              <a:rPr lang="en-US" sz="1200" u="sng" dirty="0"/>
              <a:t>://</a:t>
            </a:r>
            <a:r>
              <a:rPr lang="en-US" sz="1200" u="sng" dirty="0" smtClean="0"/>
              <a:t>dloc.com/partners</a:t>
            </a:r>
            <a:endParaRPr lang="en-US" sz="1200" u="sng"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318" y="1143000"/>
            <a:ext cx="4649682" cy="5652048"/>
          </a:xfrm>
          <a:prstGeom prst="rect">
            <a:avLst/>
          </a:prstGeom>
        </p:spPr>
      </p:pic>
    </p:spTree>
    <p:extLst>
      <p:ext uri="{BB962C8B-B14F-4D97-AF65-F5344CB8AC3E}">
        <p14:creationId xmlns:p14="http://schemas.microsoft.com/office/powerpoint/2010/main" val="34192758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dLOC, Selected </a:t>
            </a:r>
            <a:r>
              <a:rPr lang="en-US" dirty="0" smtClean="0"/>
              <a:t>New Additions</a:t>
            </a:r>
            <a:endParaRPr lang="en-US" dirty="0"/>
          </a:p>
        </p:txBody>
      </p:sp>
      <p:sp>
        <p:nvSpPr>
          <p:cNvPr id="10" name="Rectangle 9"/>
          <p:cNvSpPr/>
          <p:nvPr/>
        </p:nvSpPr>
        <p:spPr>
          <a:xfrm>
            <a:off x="457200" y="1676400"/>
            <a:ext cx="7239000" cy="2572499"/>
          </a:xfrm>
          <a:prstGeom prst="rect">
            <a:avLst/>
          </a:prstGeom>
        </p:spPr>
        <p:txBody>
          <a:bodyPr wrap="square">
            <a:spAutoFit/>
          </a:bodyPr>
          <a:lstStyle/>
          <a:p>
            <a:pPr marL="320040" lvl="0" indent="-320040">
              <a:spcBef>
                <a:spcPts val="700"/>
              </a:spcBef>
              <a:buClr>
                <a:schemeClr val="accent2"/>
              </a:buClr>
              <a:buSzPct val="60000"/>
              <a:buFont typeface="Wingdings"/>
              <a:buChar char=""/>
            </a:pPr>
            <a:r>
              <a:rPr lang="en-US" sz="2200" i="1" dirty="0" smtClean="0"/>
              <a:t>Planters’ </a:t>
            </a:r>
            <a:r>
              <a:rPr lang="en-US" sz="2200" i="1" dirty="0"/>
              <a:t>Punch </a:t>
            </a:r>
            <a:r>
              <a:rPr lang="en-US" sz="2200" dirty="0"/>
              <a:t>from the </a:t>
            </a:r>
            <a:r>
              <a:rPr lang="en-US" sz="2200" dirty="0" smtClean="0"/>
              <a:t>National </a:t>
            </a:r>
            <a:r>
              <a:rPr lang="en-US" sz="2200" dirty="0"/>
              <a:t>Library of </a:t>
            </a:r>
            <a:r>
              <a:rPr lang="en-US" sz="2200" dirty="0" smtClean="0"/>
              <a:t>Jamaica</a:t>
            </a:r>
            <a:endParaRPr lang="en-US" sz="2200" dirty="0"/>
          </a:p>
          <a:p>
            <a:pPr marL="320040" lvl="0" indent="-320040">
              <a:spcBef>
                <a:spcPts val="700"/>
              </a:spcBef>
              <a:buClr>
                <a:schemeClr val="accent2"/>
              </a:buClr>
              <a:buSzPct val="60000"/>
              <a:buFont typeface="Wingdings"/>
              <a:buChar char=""/>
            </a:pPr>
            <a:r>
              <a:rPr lang="en-US" sz="2200" i="1" dirty="0" smtClean="0"/>
              <a:t>The </a:t>
            </a:r>
            <a:r>
              <a:rPr lang="en-US" sz="2200" i="1" dirty="0"/>
              <a:t>Angelus </a:t>
            </a:r>
            <a:r>
              <a:rPr lang="en-US" sz="2200" dirty="0"/>
              <a:t>from the Belize National Library </a:t>
            </a:r>
          </a:p>
          <a:p>
            <a:pPr marL="320040" lvl="0" indent="-320040">
              <a:spcBef>
                <a:spcPts val="700"/>
              </a:spcBef>
              <a:buClr>
                <a:schemeClr val="accent2"/>
              </a:buClr>
              <a:buSzPct val="60000"/>
              <a:buFont typeface="Wingdings"/>
              <a:buChar char=""/>
            </a:pPr>
            <a:r>
              <a:rPr lang="en-US" sz="2200" i="1" dirty="0" err="1" smtClean="0"/>
              <a:t>Observador</a:t>
            </a:r>
            <a:r>
              <a:rPr lang="en-US" sz="2200" dirty="0" smtClean="0"/>
              <a:t> </a:t>
            </a:r>
            <a:r>
              <a:rPr lang="en-US" sz="2200" dirty="0"/>
              <a:t>from the National Library of Aruba </a:t>
            </a:r>
          </a:p>
          <a:p>
            <a:pPr marL="320040" lvl="0" indent="-320040">
              <a:spcBef>
                <a:spcPts val="700"/>
              </a:spcBef>
              <a:buClr>
                <a:schemeClr val="accent2"/>
              </a:buClr>
              <a:buSzPct val="60000"/>
              <a:buFont typeface="Wingdings"/>
              <a:buChar char=""/>
            </a:pPr>
            <a:r>
              <a:rPr lang="en-US" sz="2200" i="1" dirty="0" smtClean="0"/>
              <a:t>El </a:t>
            </a:r>
            <a:r>
              <a:rPr lang="en-US" sz="2200" i="1" dirty="0" err="1"/>
              <a:t>Mundo</a:t>
            </a:r>
            <a:r>
              <a:rPr lang="en-US" sz="2200" dirty="0"/>
              <a:t> from the University of Puerto </a:t>
            </a:r>
            <a:r>
              <a:rPr lang="en-US" sz="2200" dirty="0" smtClean="0"/>
              <a:t>Rico</a:t>
            </a:r>
          </a:p>
          <a:p>
            <a:pPr marL="320040" lvl="0" indent="-320040">
              <a:spcBef>
                <a:spcPts val="700"/>
              </a:spcBef>
              <a:buClr>
                <a:schemeClr val="accent2"/>
              </a:buClr>
              <a:buSzPct val="60000"/>
              <a:buFont typeface="Wingdings"/>
              <a:buChar char=""/>
            </a:pPr>
            <a:r>
              <a:rPr lang="en-US" sz="2200" i="1" dirty="0" smtClean="0"/>
              <a:t>Caribbean </a:t>
            </a:r>
            <a:r>
              <a:rPr lang="en-US" sz="2200" i="1" dirty="0"/>
              <a:t>Review </a:t>
            </a:r>
            <a:r>
              <a:rPr lang="en-US" sz="2200" dirty="0"/>
              <a:t>from Florida International </a:t>
            </a:r>
            <a:r>
              <a:rPr lang="en-US" sz="2200" dirty="0" smtClean="0"/>
              <a:t>University</a:t>
            </a:r>
          </a:p>
          <a:p>
            <a:pPr marL="320040" lvl="0" indent="-320040">
              <a:spcBef>
                <a:spcPts val="700"/>
              </a:spcBef>
              <a:buClr>
                <a:schemeClr val="accent2"/>
              </a:buClr>
              <a:buSzPct val="60000"/>
              <a:buFont typeface="Wingdings"/>
              <a:buChar char=""/>
            </a:pPr>
            <a:r>
              <a:rPr lang="en-US" sz="2200" dirty="0" smtClean="0"/>
              <a:t>Cuban History research files from Dr. Lillian Guerra </a:t>
            </a:r>
            <a:endParaRPr lang="en-US" sz="2200" dirty="0"/>
          </a:p>
        </p:txBody>
      </p:sp>
      <p:pic>
        <p:nvPicPr>
          <p:cNvPr id="11" name="Picture 4" descr="MISSING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4526280"/>
            <a:ext cx="1228589"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ISSING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308" y="4512403"/>
            <a:ext cx="1104292"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ISSING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4527247"/>
            <a:ext cx="1172997"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SSING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4512403"/>
            <a:ext cx="1230134"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0293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dLOC Collaborations</a:t>
            </a:r>
            <a:endParaRPr lang="en-US" dirty="0"/>
          </a:p>
        </p:txBody>
      </p:sp>
      <p:graphicFrame>
        <p:nvGraphicFramePr>
          <p:cNvPr id="4" name="Diagram 3"/>
          <p:cNvGraphicFramePr/>
          <p:nvPr>
            <p:extLst>
              <p:ext uri="{D42A27DB-BD31-4B8C-83A1-F6EECF244321}">
                <p14:modId xmlns:p14="http://schemas.microsoft.com/office/powerpoint/2010/main" val="1016789701"/>
              </p:ext>
            </p:extLst>
          </p:nvPr>
        </p:nvGraphicFramePr>
        <p:xfrm>
          <a:off x="0" y="1219200"/>
          <a:ext cx="89154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37474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28600" y="1752600"/>
            <a:ext cx="3581400" cy="49530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000" b="1" dirty="0" smtClean="0">
                <a:latin typeface="+mj-lt"/>
                <a:ea typeface="+mj-ea"/>
                <a:cs typeface="+mj-cs"/>
              </a:rPr>
              <a:t>Cyberinfrastructure</a:t>
            </a:r>
            <a:r>
              <a:rPr lang="en-US" sz="2000" dirty="0" smtClean="0">
                <a:latin typeface="+mj-lt"/>
                <a:ea typeface="+mj-ea"/>
                <a:cs typeface="+mj-cs"/>
              </a:rPr>
              <a:t>: SobekCM repository, digital asset management, content management software</a:t>
            </a:r>
            <a:r>
              <a:rPr lang="en-US" sz="2000" dirty="0">
                <a:latin typeface="+mj-lt"/>
                <a:ea typeface="+mj-ea"/>
                <a:cs typeface="+mj-cs"/>
              </a:rPr>
              <a:t>;</a:t>
            </a:r>
            <a:r>
              <a:rPr lang="en-US" sz="2000" dirty="0" smtClean="0">
                <a:latin typeface="+mj-lt"/>
                <a:ea typeface="+mj-ea"/>
                <a:cs typeface="+mj-cs"/>
              </a:rPr>
              <a:t> sustainable preservation and access, open interoperability; tools for data curation by the community </a:t>
            </a:r>
          </a:p>
          <a:p>
            <a:pPr marL="0" indent="0">
              <a:buFont typeface="Wingdings"/>
              <a:buNone/>
            </a:pPr>
            <a:r>
              <a:rPr lang="en-US" sz="2000" b="1" dirty="0" smtClean="0">
                <a:latin typeface="+mj-lt"/>
                <a:ea typeface="+mj-ea"/>
                <a:cs typeface="+mj-cs"/>
              </a:rPr>
              <a:t>Curator tools: </a:t>
            </a:r>
            <a:r>
              <a:rPr lang="en-US" sz="2000" dirty="0" smtClean="0">
                <a:latin typeface="+mj-lt"/>
                <a:ea typeface="+mj-ea"/>
                <a:cs typeface="+mj-cs"/>
              </a:rPr>
              <a:t>online tools for curators and collaborators (partners, scholars, etc.), with support for training and collaboration with different user levels, including patron user </a:t>
            </a:r>
            <a:r>
              <a:rPr lang="en-US" sz="2000" dirty="0" smtClean="0">
                <a:latin typeface="+mj-lt"/>
                <a:ea typeface="+mj-ea"/>
                <a:cs typeface="+mj-cs"/>
              </a:rPr>
              <a:t>tools.</a:t>
            </a:r>
            <a:endParaRPr lang="en-US" sz="2000" dirty="0">
              <a:latin typeface="+mj-lt"/>
              <a:ea typeface="+mj-ea"/>
              <a:cs typeface="+mj-cs"/>
            </a:endParaRPr>
          </a:p>
          <a:p>
            <a:pPr marL="0" indent="0">
              <a:buFont typeface="Wingdings"/>
              <a:buNone/>
            </a:pPr>
            <a:endParaRPr lang="en-US" sz="2000" dirty="0" smtClean="0">
              <a:latin typeface="+mj-lt"/>
              <a:ea typeface="+mj-ea"/>
              <a:cs typeface="+mj-cs"/>
            </a:endParaRPr>
          </a:p>
        </p:txBody>
      </p:sp>
      <p:sp>
        <p:nvSpPr>
          <p:cNvPr id="2" name="Title 1"/>
          <p:cNvSpPr>
            <a:spLocks noGrp="1"/>
          </p:cNvSpPr>
          <p:nvPr>
            <p:ph type="title"/>
          </p:nvPr>
        </p:nvSpPr>
        <p:spPr/>
        <p:txBody>
          <a:bodyPr>
            <a:normAutofit/>
          </a:bodyPr>
          <a:lstStyle/>
          <a:p>
            <a:r>
              <a:rPr lang="en-US" dirty="0" smtClean="0"/>
              <a:t>Technologies &amp; Collaboration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828800"/>
            <a:ext cx="5155391" cy="4572000"/>
          </a:xfrm>
          <a:prstGeom prst="rect">
            <a:avLst/>
          </a:prstGeom>
        </p:spPr>
      </p:pic>
    </p:spTree>
    <p:extLst>
      <p:ext uri="{BB962C8B-B14F-4D97-AF65-F5344CB8AC3E}">
        <p14:creationId xmlns:p14="http://schemas.microsoft.com/office/powerpoint/2010/main" val="9709360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smtClean="0"/>
              <a:t>Collaboration: </a:t>
            </a:r>
            <a:r>
              <a:rPr lang="en-US" sz="3800" dirty="0" smtClean="0"/>
              <a:t>Intellectual </a:t>
            </a:r>
            <a:r>
              <a:rPr lang="en-US" sz="3800" dirty="0"/>
              <a:t>Infrastructure</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95" t="13285" r="10156" b="5871"/>
          <a:stretch/>
        </p:blipFill>
        <p:spPr bwMode="auto">
          <a:xfrm>
            <a:off x="632554" y="1676400"/>
            <a:ext cx="7673246" cy="4861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a:spLocks noGrp="1"/>
          </p:cNvSpPr>
          <p:nvPr>
            <p:ph sz="quarter" idx="1"/>
          </p:nvPr>
        </p:nvSpPr>
        <p:spPr>
          <a:xfrm>
            <a:off x="784954" y="4267200"/>
            <a:ext cx="4472846" cy="2057400"/>
          </a:xfrm>
        </p:spPr>
        <p:txBody>
          <a:bodyPr>
            <a:normAutofit fontScale="77500" lnSpcReduction="20000"/>
          </a:bodyPr>
          <a:lstStyle/>
          <a:p>
            <a:pPr marL="0" indent="0">
              <a:buNone/>
            </a:pPr>
            <a:r>
              <a:rPr lang="en-US" sz="2800" b="1" dirty="0" smtClean="0">
                <a:solidFill>
                  <a:schemeClr val="bg1"/>
                </a:solidFill>
                <a:latin typeface="+mj-lt"/>
                <a:ea typeface="+mj-ea"/>
                <a:cs typeface="+mj-cs"/>
              </a:rPr>
              <a:t>dLOC Themes, Formats, &amp; Collections</a:t>
            </a:r>
            <a:br>
              <a:rPr lang="en-US" sz="2800" b="1" dirty="0" smtClean="0">
                <a:solidFill>
                  <a:schemeClr val="bg1"/>
                </a:solidFill>
                <a:latin typeface="+mj-lt"/>
                <a:ea typeface="+mj-ea"/>
                <a:cs typeface="+mj-cs"/>
              </a:rPr>
            </a:br>
            <a:r>
              <a:rPr lang="en-US" sz="2800" dirty="0" smtClean="0">
                <a:solidFill>
                  <a:schemeClr val="bg1"/>
                </a:solidFill>
                <a:latin typeface="+mj-lt"/>
                <a:ea typeface="+mj-ea"/>
                <a:cs typeface="+mj-cs"/>
              </a:rPr>
              <a:t>Start here to learn more about what collections are online and where we could collaborate to develop new or strengthen existing collections or exhibits.</a:t>
            </a:r>
            <a:endParaRPr lang="en-US" sz="1800" dirty="0">
              <a:solidFill>
                <a:schemeClr val="bg1"/>
              </a:solidFill>
              <a:latin typeface="+mj-lt"/>
              <a:ea typeface="+mj-ea"/>
              <a:cs typeface="+mj-cs"/>
            </a:endParaRPr>
          </a:p>
        </p:txBody>
      </p:sp>
    </p:spTree>
    <p:extLst>
      <p:ext uri="{BB962C8B-B14F-4D97-AF65-F5344CB8AC3E}">
        <p14:creationId xmlns:p14="http://schemas.microsoft.com/office/powerpoint/2010/main" val="2164660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6"/>
          <p:cNvSpPr txBox="1">
            <a:spLocks noChangeArrowheads="1"/>
          </p:cNvSpPr>
          <p:nvPr/>
        </p:nvSpPr>
        <p:spPr bwMode="auto">
          <a:xfrm>
            <a:off x="4305816" y="0"/>
            <a:ext cx="4838184" cy="1754326"/>
          </a:xfrm>
          <a:prstGeom prst="rect">
            <a:avLst/>
          </a:prstGeom>
          <a:noFill/>
          <a:ln w="9525">
            <a:noFill/>
            <a:miter lim="800000"/>
            <a:headEnd/>
            <a:tailEnd/>
          </a:ln>
        </p:spPr>
        <p:txBody>
          <a:bodyPr wrap="none">
            <a:spAutoFit/>
          </a:bodyPr>
          <a:lstStyle/>
          <a:p>
            <a:pPr algn="ctr"/>
            <a:r>
              <a:rPr lang="en-US" sz="3200" dirty="0">
                <a:latin typeface="Palatino Linotype" pitchFamily="18" charset="0"/>
              </a:rPr>
              <a:t>Partners </a:t>
            </a:r>
          </a:p>
          <a:p>
            <a:pPr algn="ctr"/>
            <a:r>
              <a:rPr lang="en-US" sz="3200" dirty="0">
                <a:latin typeface="Palatino Linotype" pitchFamily="18" charset="0"/>
              </a:rPr>
              <a:t>&amp; </a:t>
            </a:r>
          </a:p>
          <a:p>
            <a:pPr algn="ctr"/>
            <a:r>
              <a:rPr lang="en-US" sz="3200" dirty="0">
                <a:latin typeface="Palatino Linotype" pitchFamily="18" charset="0"/>
              </a:rPr>
              <a:t>Contributing Institutions </a:t>
            </a:r>
          </a:p>
          <a:p>
            <a:pPr algn="ctr"/>
            <a:r>
              <a:rPr lang="en-US" sz="1200" dirty="0">
                <a:latin typeface="Palatino Linotype" pitchFamily="18" charset="0"/>
              </a:rPr>
              <a:t>(as of </a:t>
            </a:r>
            <a:r>
              <a:rPr lang="en-US" sz="1200" dirty="0" smtClean="0">
                <a:latin typeface="Palatino Linotype" pitchFamily="18" charset="0"/>
              </a:rPr>
              <a:t>June 2014</a:t>
            </a:r>
            <a:r>
              <a:rPr lang="en-US" sz="1200" dirty="0" smtClean="0">
                <a:latin typeface="Palatino Linotype" pitchFamily="18" charset="0"/>
              </a:rPr>
              <a:t>)</a:t>
            </a:r>
            <a:endParaRPr lang="en-US" sz="1200" dirty="0">
              <a:latin typeface="Palatino Linotype" pitchFamily="18" charset="0"/>
            </a:endParaRPr>
          </a:p>
        </p:txBody>
      </p:sp>
      <p:pic>
        <p:nvPicPr>
          <p:cNvPr id="2050" name="Picture 2" descr="A:\Scan\lousant\PR material\partners.jpg"/>
          <p:cNvPicPr>
            <a:picLocks noChangeAspect="1" noChangeArrowheads="1"/>
          </p:cNvPicPr>
          <p:nvPr/>
        </p:nvPicPr>
        <p:blipFill>
          <a:blip r:embed="rId3" cstate="print"/>
          <a:srcRect/>
          <a:stretch>
            <a:fillRect/>
          </a:stretch>
        </p:blipFill>
        <p:spPr bwMode="auto">
          <a:xfrm>
            <a:off x="990600" y="0"/>
            <a:ext cx="2753398" cy="6858000"/>
          </a:xfrm>
          <a:prstGeom prst="rect">
            <a:avLst/>
          </a:prstGeom>
          <a:noFill/>
        </p:spPr>
      </p:pic>
      <p:sp>
        <p:nvSpPr>
          <p:cNvPr id="6" name="TextBox 5"/>
          <p:cNvSpPr txBox="1"/>
          <p:nvPr/>
        </p:nvSpPr>
        <p:spPr>
          <a:xfrm>
            <a:off x="3901346" y="2133600"/>
            <a:ext cx="5242654" cy="4524315"/>
          </a:xfrm>
          <a:prstGeom prst="rect">
            <a:avLst/>
          </a:prstGeom>
          <a:noFill/>
        </p:spPr>
        <p:txBody>
          <a:bodyPr wrap="none" rtlCol="0">
            <a:spAutoFit/>
          </a:bodyPr>
          <a:lstStyle/>
          <a:p>
            <a:pPr>
              <a:buFont typeface="Arial" pitchFamily="34" charset="0"/>
              <a:buChar char="•"/>
            </a:pPr>
            <a:r>
              <a:rPr lang="en-US" sz="1800" dirty="0" smtClean="0">
                <a:latin typeface="Palatino Linotype" pitchFamily="18" charset="0"/>
              </a:rPr>
              <a:t> Archives </a:t>
            </a:r>
            <a:r>
              <a:rPr lang="en-US" sz="1800" dirty="0" err="1" smtClean="0">
                <a:latin typeface="Palatino Linotype" pitchFamily="18" charset="0"/>
              </a:rPr>
              <a:t>Nationales</a:t>
            </a:r>
            <a:r>
              <a:rPr lang="en-US" sz="1800" dirty="0" smtClean="0">
                <a:latin typeface="Palatino Linotype" pitchFamily="18" charset="0"/>
              </a:rPr>
              <a:t> </a:t>
            </a:r>
            <a:r>
              <a:rPr lang="en-US" sz="1800" dirty="0" err="1" smtClean="0">
                <a:latin typeface="Palatino Linotype" pitchFamily="18" charset="0"/>
              </a:rPr>
              <a:t>d’Haïti</a:t>
            </a:r>
            <a:endParaRPr lang="en-US" sz="1800" dirty="0" smtClean="0">
              <a:latin typeface="Palatino Linotype" pitchFamily="18" charset="0"/>
            </a:endParaRPr>
          </a:p>
          <a:p>
            <a:pPr>
              <a:buFont typeface="Arial" pitchFamily="34" charset="0"/>
              <a:buChar char="•"/>
            </a:pPr>
            <a:r>
              <a:rPr lang="en-US" sz="1800" dirty="0" smtClean="0">
                <a:latin typeface="Palatino Linotype" pitchFamily="18" charset="0"/>
              </a:rPr>
              <a:t> Caribbean Studies Association</a:t>
            </a:r>
          </a:p>
          <a:p>
            <a:pPr>
              <a:buFont typeface="Arial" pitchFamily="34" charset="0"/>
              <a:buChar char="•"/>
            </a:pPr>
            <a:r>
              <a:rPr lang="en-US" sz="1800" dirty="0" smtClean="0">
                <a:latin typeface="Palatino Linotype" pitchFamily="18" charset="0"/>
              </a:rPr>
              <a:t> Flagler College</a:t>
            </a:r>
          </a:p>
          <a:p>
            <a:pPr>
              <a:buFont typeface="Arial" pitchFamily="34" charset="0"/>
              <a:buChar char="•"/>
            </a:pPr>
            <a:r>
              <a:rPr lang="en-US" sz="1800" dirty="0" smtClean="0">
                <a:latin typeface="Palatino Linotype" pitchFamily="18" charset="0"/>
              </a:rPr>
              <a:t> Florida Agricultural and Mechanical University </a:t>
            </a:r>
          </a:p>
          <a:p>
            <a:pPr>
              <a:buFont typeface="Arial" pitchFamily="34" charset="0"/>
              <a:buChar char="•"/>
            </a:pPr>
            <a:r>
              <a:rPr lang="en-US" sz="1800" dirty="0" smtClean="0">
                <a:latin typeface="Palatino Linotype" pitchFamily="18" charset="0"/>
              </a:rPr>
              <a:t> Florida International University</a:t>
            </a:r>
          </a:p>
          <a:p>
            <a:pPr>
              <a:buFont typeface="Arial" pitchFamily="34" charset="0"/>
              <a:buChar char="•"/>
            </a:pPr>
            <a:r>
              <a:rPr lang="en-US" sz="1800" dirty="0" smtClean="0">
                <a:latin typeface="Palatino Linotype" pitchFamily="18" charset="0"/>
              </a:rPr>
              <a:t> Florida Museum of Natural History</a:t>
            </a:r>
          </a:p>
          <a:p>
            <a:pPr>
              <a:buFont typeface="Arial" pitchFamily="34" charset="0"/>
              <a:buChar char="•"/>
            </a:pPr>
            <a:r>
              <a:rPr lang="en-US" sz="1800" dirty="0" smtClean="0">
                <a:latin typeface="Palatino Linotype" pitchFamily="18" charset="0"/>
              </a:rPr>
              <a:t> Florida State House of </a:t>
            </a:r>
            <a:r>
              <a:rPr lang="en-US" sz="1800" dirty="0" smtClean="0">
                <a:latin typeface="Palatino Linotype" pitchFamily="18" charset="0"/>
              </a:rPr>
              <a:t>Representatives</a:t>
            </a:r>
          </a:p>
          <a:p>
            <a:pPr>
              <a:buFont typeface="Arial" pitchFamily="34" charset="0"/>
              <a:buChar char="•"/>
            </a:pPr>
            <a:r>
              <a:rPr lang="en-US" sz="1800" dirty="0" smtClean="0">
                <a:latin typeface="Palatino Linotype" pitchFamily="18" charset="0"/>
              </a:rPr>
              <a:t> Samuel P. </a:t>
            </a:r>
            <a:r>
              <a:rPr lang="en-US" sz="1800" dirty="0" err="1" smtClean="0">
                <a:latin typeface="Palatino Linotype" pitchFamily="18" charset="0"/>
              </a:rPr>
              <a:t>Harn</a:t>
            </a:r>
            <a:r>
              <a:rPr lang="en-US" sz="1800" dirty="0" smtClean="0">
                <a:latin typeface="Palatino Linotype" pitchFamily="18" charset="0"/>
              </a:rPr>
              <a:t> Museum of Art</a:t>
            </a:r>
          </a:p>
          <a:p>
            <a:pPr>
              <a:buFont typeface="Arial" pitchFamily="34" charset="0"/>
              <a:buChar char="•"/>
            </a:pPr>
            <a:r>
              <a:rPr lang="en-US" sz="1800" dirty="0" smtClean="0">
                <a:latin typeface="Palatino Linotype" pitchFamily="18" charset="0"/>
              </a:rPr>
              <a:t> </a:t>
            </a:r>
            <a:r>
              <a:rPr lang="en-US" sz="1800" dirty="0" smtClean="0">
                <a:latin typeface="Palatino Linotype" pitchFamily="18" charset="0"/>
              </a:rPr>
              <a:t>History Miami</a:t>
            </a:r>
          </a:p>
          <a:p>
            <a:pPr>
              <a:buFont typeface="Arial" pitchFamily="34" charset="0"/>
              <a:buChar char="•"/>
            </a:pPr>
            <a:r>
              <a:rPr lang="en-US" sz="1800" dirty="0" smtClean="0">
                <a:latin typeface="Palatino Linotype" pitchFamily="18" charset="0"/>
              </a:rPr>
              <a:t> Jacksonville Public Library</a:t>
            </a:r>
          </a:p>
          <a:p>
            <a:pPr>
              <a:buFont typeface="Arial" pitchFamily="34" charset="0"/>
              <a:buChar char="•"/>
            </a:pPr>
            <a:r>
              <a:rPr lang="en-US" sz="1800" dirty="0" smtClean="0">
                <a:latin typeface="Palatino Linotype" pitchFamily="18" charset="0"/>
              </a:rPr>
              <a:t> Matheson Museum</a:t>
            </a:r>
          </a:p>
          <a:p>
            <a:pPr>
              <a:buFont typeface="Arial" pitchFamily="34" charset="0"/>
              <a:buChar char="•"/>
            </a:pPr>
            <a:r>
              <a:rPr lang="en-US" sz="1800" dirty="0" smtClean="0">
                <a:latin typeface="Palatino Linotype" pitchFamily="18" charset="0"/>
              </a:rPr>
              <a:t> National Library of </a:t>
            </a:r>
            <a:r>
              <a:rPr lang="en-US" sz="1800" dirty="0" smtClean="0">
                <a:latin typeface="Palatino Linotype" pitchFamily="18" charset="0"/>
              </a:rPr>
              <a:t>Jamaica</a:t>
            </a:r>
          </a:p>
          <a:p>
            <a:pPr>
              <a:buFont typeface="Arial" pitchFamily="34" charset="0"/>
              <a:buChar char="•"/>
            </a:pPr>
            <a:r>
              <a:rPr lang="en-US" sz="1800" dirty="0" smtClean="0">
                <a:latin typeface="Palatino Linotype" pitchFamily="18" charset="0"/>
              </a:rPr>
              <a:t> New College of Florida</a:t>
            </a:r>
            <a:endParaRPr lang="en-US" sz="1800" dirty="0" smtClean="0">
              <a:latin typeface="Palatino Linotype" pitchFamily="18" charset="0"/>
            </a:endParaRPr>
          </a:p>
          <a:p>
            <a:pPr>
              <a:buFont typeface="Arial" pitchFamily="34" charset="0"/>
              <a:buChar char="•"/>
            </a:pPr>
            <a:r>
              <a:rPr lang="en-US" sz="1800" dirty="0" smtClean="0">
                <a:latin typeface="Palatino Linotype" pitchFamily="18" charset="0"/>
              </a:rPr>
              <a:t> Panama Canal Museum</a:t>
            </a:r>
          </a:p>
          <a:p>
            <a:pPr>
              <a:buFont typeface="Arial" pitchFamily="34" charset="0"/>
              <a:buChar char="•"/>
            </a:pPr>
            <a:r>
              <a:rPr lang="en-US" sz="1800" dirty="0" smtClean="0">
                <a:latin typeface="Palatino Linotype" pitchFamily="18" charset="0"/>
              </a:rPr>
              <a:t> Universidad de </a:t>
            </a:r>
            <a:r>
              <a:rPr lang="en-US" sz="1800" dirty="0" err="1" smtClean="0">
                <a:latin typeface="Palatino Linotype" pitchFamily="18" charset="0"/>
              </a:rPr>
              <a:t>Oriente</a:t>
            </a:r>
            <a:r>
              <a:rPr lang="en-US" sz="1800" dirty="0" smtClean="0">
                <a:latin typeface="Palatino Linotype" pitchFamily="18" charset="0"/>
              </a:rPr>
              <a:t> (Venezuela)</a:t>
            </a:r>
          </a:p>
          <a:p>
            <a:pPr>
              <a:buFont typeface="Arial" pitchFamily="34" charset="0"/>
              <a:buChar char="•"/>
            </a:pPr>
            <a:r>
              <a:rPr lang="en-US" sz="1800" dirty="0" smtClean="0">
                <a:latin typeface="Palatino Linotype" pitchFamily="18" charset="0"/>
              </a:rPr>
              <a:t> University of Miami</a:t>
            </a:r>
            <a:endParaRPr lang="en-US" sz="1800" dirty="0">
              <a:latin typeface="Palatino Linotype"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421"/>
          <a:stretch/>
        </p:blipFill>
        <p:spPr>
          <a:xfrm>
            <a:off x="990600" y="0"/>
            <a:ext cx="2753398" cy="89916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Haiti: An Island Luminous</a:t>
            </a:r>
            <a:endParaRPr lang="en-US" dirty="0"/>
          </a:p>
        </p:txBody>
      </p:sp>
      <p:sp>
        <p:nvSpPr>
          <p:cNvPr id="3" name="Content Placeholder 2"/>
          <p:cNvSpPr>
            <a:spLocks noGrp="1"/>
          </p:cNvSpPr>
          <p:nvPr>
            <p:ph sz="quarter" idx="1"/>
          </p:nvPr>
        </p:nvSpPr>
        <p:spPr>
          <a:xfrm>
            <a:off x="228600" y="1981200"/>
            <a:ext cx="3886200" cy="3886200"/>
          </a:xfrm>
        </p:spPr>
        <p:txBody>
          <a:bodyPr>
            <a:noAutofit/>
          </a:bodyPr>
          <a:lstStyle/>
          <a:p>
            <a:pPr marL="0" indent="0">
              <a:buNone/>
            </a:pPr>
            <a:r>
              <a:rPr lang="en-US" sz="2000" dirty="0">
                <a:latin typeface="+mj-lt"/>
                <a:ea typeface="+mj-ea"/>
                <a:cs typeface="+mj-cs"/>
              </a:rPr>
              <a:t>An Island Luminous is a site to help readers learn about Haiti’s history.</a:t>
            </a:r>
          </a:p>
          <a:p>
            <a:pPr marL="0" indent="0">
              <a:buNone/>
            </a:pPr>
            <a:r>
              <a:rPr lang="en-US" sz="2000" dirty="0">
                <a:latin typeface="+mj-lt"/>
                <a:ea typeface="+mj-ea"/>
                <a:cs typeface="+mj-cs"/>
              </a:rPr>
              <a:t> </a:t>
            </a:r>
          </a:p>
          <a:p>
            <a:pPr marL="0" indent="0">
              <a:buNone/>
            </a:pPr>
            <a:r>
              <a:rPr lang="en-US" sz="2000" dirty="0">
                <a:latin typeface="+mj-lt"/>
                <a:ea typeface="+mj-ea"/>
                <a:cs typeface="+mj-cs"/>
              </a:rPr>
              <a:t>Created by historian Adam M. Silvia and hosted online by Digital Library of the Caribbean, An Island Luminous combines rare books, manuscripts, and photos scanned by archives and libraries in Haiti and the United States with commentary by over eighty </a:t>
            </a:r>
            <a:r>
              <a:rPr lang="en-US" sz="2000" dirty="0" smtClean="0">
                <a:latin typeface="+mj-lt"/>
                <a:ea typeface="+mj-ea"/>
                <a:cs typeface="+mj-cs"/>
              </a:rPr>
              <a:t>(80</a:t>
            </a:r>
            <a:r>
              <a:rPr lang="en-US" sz="2000" dirty="0">
                <a:latin typeface="+mj-lt"/>
                <a:ea typeface="+mj-ea"/>
                <a:cs typeface="+mj-cs"/>
              </a:rPr>
              <a:t>) experts</a:t>
            </a:r>
            <a:r>
              <a:rPr lang="en-US" sz="2000" dirty="0" smtClean="0">
                <a:latin typeface="+mj-lt"/>
                <a:ea typeface="+mj-ea"/>
                <a:cs typeface="+mj-cs"/>
              </a:rPr>
              <a:t>.</a:t>
            </a:r>
          </a:p>
          <a:p>
            <a:pPr marL="0" indent="0">
              <a:buNone/>
            </a:pPr>
            <a:endParaRPr lang="en-US" sz="2000" dirty="0">
              <a:latin typeface="+mj-lt"/>
              <a:ea typeface="+mj-ea"/>
              <a:cs typeface="+mj-cs"/>
            </a:endParaRPr>
          </a:p>
          <a:p>
            <a:pPr marL="0" indent="0">
              <a:buNone/>
            </a:pPr>
            <a:r>
              <a:rPr lang="en-US" sz="1800" dirty="0" smtClean="0">
                <a:latin typeface="+mj-lt"/>
                <a:ea typeface="+mj-ea"/>
                <a:cs typeface="+mj-cs"/>
              </a:rPr>
              <a:t>www.dloc.com/exhibits/islandluminous</a:t>
            </a:r>
            <a:endParaRPr lang="en-US" sz="1800" dirty="0">
              <a:latin typeface="+mj-lt"/>
              <a:ea typeface="+mj-ea"/>
              <a:cs typeface="+mj-cs"/>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7352" y="1981200"/>
            <a:ext cx="4389448" cy="429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1110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Guest Curated Exhibits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6731" r="7485" b="14178"/>
          <a:stretch/>
        </p:blipFill>
        <p:spPr bwMode="auto">
          <a:xfrm>
            <a:off x="441085" y="1905000"/>
            <a:ext cx="801711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a:spLocks noGrp="1"/>
          </p:cNvSpPr>
          <p:nvPr>
            <p:ph sz="quarter" idx="1"/>
          </p:nvPr>
        </p:nvSpPr>
        <p:spPr>
          <a:xfrm>
            <a:off x="533400" y="5410200"/>
            <a:ext cx="8153400" cy="1295400"/>
          </a:xfrm>
        </p:spPr>
        <p:txBody>
          <a:bodyPr>
            <a:normAutofit/>
          </a:bodyPr>
          <a:lstStyle/>
          <a:p>
            <a:pPr marL="0" indent="0">
              <a:buNone/>
            </a:pPr>
            <a:r>
              <a:rPr lang="en-US" sz="3000" dirty="0">
                <a:latin typeface="+mj-lt"/>
                <a:ea typeface="+mj-ea"/>
                <a:cs typeface="+mj-cs"/>
              </a:rPr>
              <a:t>Curated by Dr. </a:t>
            </a:r>
            <a:r>
              <a:rPr lang="en-US" sz="3000" dirty="0" err="1">
                <a:latin typeface="+mj-lt"/>
                <a:ea typeface="+mj-ea"/>
                <a:cs typeface="+mj-cs"/>
              </a:rPr>
              <a:t>Petrine</a:t>
            </a:r>
            <a:r>
              <a:rPr lang="en-US" sz="3000" dirty="0">
                <a:latin typeface="+mj-lt"/>
                <a:ea typeface="+mj-ea"/>
                <a:cs typeface="+mj-cs"/>
              </a:rPr>
              <a:t> Archer and Claudia </a:t>
            </a:r>
            <a:r>
              <a:rPr lang="en-US" sz="3000" dirty="0" err="1" smtClean="0">
                <a:latin typeface="+mj-lt"/>
                <a:ea typeface="+mj-ea"/>
                <a:cs typeface="+mj-cs"/>
              </a:rPr>
              <a:t>Hucke</a:t>
            </a:r>
            <a:endParaRPr lang="en-US" sz="1200" dirty="0">
              <a:latin typeface="+mj-lt"/>
              <a:ea typeface="+mj-ea"/>
              <a:cs typeface="+mj-cs"/>
            </a:endParaRPr>
          </a:p>
          <a:p>
            <a:pPr marL="0" indent="0">
              <a:spcBef>
                <a:spcPts val="0"/>
              </a:spcBef>
              <a:buNone/>
            </a:pPr>
            <a:r>
              <a:rPr lang="en-US" sz="2000" dirty="0" smtClean="0">
                <a:latin typeface="+mj-lt"/>
                <a:ea typeface="+mj-ea"/>
                <a:cs typeface="+mj-cs"/>
              </a:rPr>
              <a:t>    Online:  www.dloc.com/exhibits/aboutface  </a:t>
            </a:r>
            <a:endParaRPr lang="en-US" sz="2000" dirty="0">
              <a:latin typeface="+mj-lt"/>
              <a:ea typeface="+mj-ea"/>
              <a:cs typeface="+mj-cs"/>
            </a:endParaRPr>
          </a:p>
        </p:txBody>
      </p:sp>
    </p:spTree>
    <p:extLst>
      <p:ext uri="{BB962C8B-B14F-4D97-AF65-F5344CB8AC3E}">
        <p14:creationId xmlns:p14="http://schemas.microsoft.com/office/powerpoint/2010/main" val="41067376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i="1" dirty="0" smtClean="0"/>
              <a:t>Panama </a:t>
            </a:r>
            <a:r>
              <a:rPr lang="en-US" sz="3000" i="1" dirty="0"/>
              <a:t>Silver, Asian Gold: Migration, Money, &amp;</a:t>
            </a:r>
            <a:r>
              <a:rPr lang="en-US" sz="3000" i="1" dirty="0" smtClean="0"/>
              <a:t> </a:t>
            </a:r>
            <a:r>
              <a:rPr lang="en-US" sz="3000" i="1" dirty="0"/>
              <a:t>the Making of Modern Caribbean </a:t>
            </a:r>
            <a:r>
              <a:rPr lang="en-US" sz="3000" i="1" dirty="0" smtClean="0"/>
              <a:t>Literature</a:t>
            </a:r>
            <a:r>
              <a:rPr lang="en-US" sz="3000" dirty="0" smtClean="0"/>
              <a:t> Course</a:t>
            </a:r>
            <a:endParaRPr lang="en-US" sz="3000" dirty="0"/>
          </a:p>
        </p:txBody>
      </p:sp>
      <p:sp>
        <p:nvSpPr>
          <p:cNvPr id="3" name="Content Placeholder 2"/>
          <p:cNvSpPr>
            <a:spLocks noGrp="1"/>
          </p:cNvSpPr>
          <p:nvPr>
            <p:ph sz="quarter" idx="1"/>
          </p:nvPr>
        </p:nvSpPr>
        <p:spPr>
          <a:xfrm>
            <a:off x="612647" y="1600200"/>
            <a:ext cx="5309617" cy="5029200"/>
          </a:xfrm>
        </p:spPr>
        <p:txBody>
          <a:bodyPr>
            <a:noAutofit/>
          </a:bodyPr>
          <a:lstStyle/>
          <a:p>
            <a:pPr marL="0" indent="0">
              <a:buNone/>
            </a:pPr>
            <a:r>
              <a:rPr lang="en-US" sz="1900" dirty="0"/>
              <a:t>“We hope that the course will become part of a broader initiative to make visible to other teachers and scholars new ways of incorporating archival material into research on Caribbean literature and culture. </a:t>
            </a:r>
            <a:r>
              <a:rPr lang="en-US" sz="1900" dirty="0" smtClean="0"/>
              <a:t> […] We </a:t>
            </a:r>
            <a:r>
              <a:rPr lang="en-US" sz="1900" dirty="0"/>
              <a:t>want to use the project to intervene more broadly in the way Caribbean literary scholarship imagines the Caribbean cultural diaspora and interrogates the ways in which both traditional and colonial archival sources shape the stories we can tell about the Caribbean region</a:t>
            </a:r>
            <a:r>
              <a:rPr lang="en-US" sz="1900" dirty="0" smtClean="0"/>
              <a:t>.</a:t>
            </a:r>
            <a:endParaRPr lang="en-US" sz="1900" dirty="0"/>
          </a:p>
          <a:p>
            <a:pPr marL="0" indent="0">
              <a:buNone/>
            </a:pPr>
            <a:r>
              <a:rPr lang="en-US" sz="1900" dirty="0"/>
              <a:t>We hope our experiment will sow the seed for future collaborative courses involving students at institutions in the Caribbean, Panama, China, and/or India, capable of working with relevant documents from these regions in languages other than English.”</a:t>
            </a:r>
          </a:p>
          <a:p>
            <a:pPr marL="0" indent="0">
              <a:buNone/>
            </a:pPr>
            <a:r>
              <a:rPr lang="en-US" sz="1900" dirty="0" smtClean="0"/>
              <a:t>-- Rhonda Cobham-Sander</a:t>
            </a:r>
            <a:endParaRPr lang="en-US" sz="1900" dirty="0"/>
          </a:p>
        </p:txBody>
      </p:sp>
      <p:pic>
        <p:nvPicPr>
          <p:cNvPr id="6" name="Picture 5" descr="MISSING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05000"/>
            <a:ext cx="1429139" cy="2362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7" descr="MISSING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1" y="1576350"/>
            <a:ext cx="1447799" cy="2462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3" descr="MISSING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8936" y="4044577"/>
            <a:ext cx="1502664" cy="25086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1" descr="C:\Users\rosenber\Dropbox\UF teaching\Pre  1950s fall 2011\pre 1950s fall 2012\Jane sma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2264" y="3429000"/>
            <a:ext cx="1621536" cy="2463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534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343400" cy="1143000"/>
          </a:xfrm>
        </p:spPr>
        <p:txBody>
          <a:bodyPr>
            <a:noAutofit/>
          </a:bodyPr>
          <a:lstStyle/>
          <a:p>
            <a:pPr algn="l"/>
            <a:r>
              <a:rPr lang="en-US" sz="3000" i="1" dirty="0" smtClean="0"/>
              <a:t>Collaborative Course &amp; Communities</a:t>
            </a:r>
            <a:endParaRPr lang="en-US" sz="3000" i="1" dirty="0"/>
          </a:p>
        </p:txBody>
      </p:sp>
      <p:sp>
        <p:nvSpPr>
          <p:cNvPr id="3" name="Content Placeholder 2"/>
          <p:cNvSpPr>
            <a:spLocks noGrp="1"/>
          </p:cNvSpPr>
          <p:nvPr>
            <p:ph sz="quarter" idx="1"/>
          </p:nvPr>
        </p:nvSpPr>
        <p:spPr>
          <a:xfrm>
            <a:off x="612648" y="1600200"/>
            <a:ext cx="4340352" cy="4800600"/>
          </a:xfrm>
        </p:spPr>
        <p:txBody>
          <a:bodyPr>
            <a:normAutofit/>
          </a:bodyPr>
          <a:lstStyle/>
          <a:p>
            <a:r>
              <a:rPr lang="en-US" sz="2000" dirty="0" smtClean="0"/>
              <a:t>Developed </a:t>
            </a:r>
            <a:r>
              <a:rPr lang="en-US" sz="2000" dirty="0" smtClean="0"/>
              <a:t>by Rhonda Cobham-Sander, Amherst College; Leah Rosenberg, Univ. of Florida; &amp; Donette Francis, Univ. of Miami; with their librarians</a:t>
            </a:r>
          </a:p>
          <a:p>
            <a:r>
              <a:rPr lang="en-US" sz="2000" dirty="0" smtClean="0"/>
              <a:t>Taught:</a:t>
            </a:r>
          </a:p>
          <a:p>
            <a:pPr lvl="1"/>
            <a:r>
              <a:rPr lang="en-US" sz="2000" dirty="0" smtClean="0"/>
              <a:t>Fall 2013; 3 collaborating classes</a:t>
            </a:r>
          </a:p>
          <a:p>
            <a:pPr lvl="1"/>
            <a:r>
              <a:rPr lang="en-US" sz="2000" dirty="0" smtClean="0"/>
              <a:t>Spring 2014, at UF</a:t>
            </a:r>
          </a:p>
          <a:p>
            <a:r>
              <a:rPr lang="en-US" sz="2000" dirty="0" smtClean="0"/>
              <a:t>Teaching materials added to dLOC for others teaching Caribbean Studies</a:t>
            </a:r>
          </a:p>
          <a:p>
            <a:r>
              <a:rPr lang="en-US" sz="2000" dirty="0" smtClean="0"/>
              <a:t>Student assignments build from and enhance resources in dLOC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52400"/>
            <a:ext cx="4029429" cy="7193135"/>
          </a:xfrm>
          <a:prstGeom prst="rect">
            <a:avLst/>
          </a:prstGeom>
        </p:spPr>
      </p:pic>
    </p:spTree>
    <p:extLst>
      <p:ext uri="{BB962C8B-B14F-4D97-AF65-F5344CB8AC3E}">
        <p14:creationId xmlns:p14="http://schemas.microsoft.com/office/powerpoint/2010/main" val="9562394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dLOC Collaboration </a:t>
            </a:r>
            <a:r>
              <a:rPr lang="en-US" dirty="0" smtClean="0"/>
              <a:t>&amp; Communities</a:t>
            </a:r>
            <a:endParaRPr lang="en-US" dirty="0"/>
          </a:p>
        </p:txBody>
      </p:sp>
      <p:pic>
        <p:nvPicPr>
          <p:cNvPr id="5" name="Content Placeholder 5"/>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981200" y="1417639"/>
            <a:ext cx="6879489" cy="3890858"/>
          </a:xfrm>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48" y="4451414"/>
            <a:ext cx="2948152" cy="2089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355489" y="5709923"/>
            <a:ext cx="3505200" cy="830997"/>
          </a:xfrm>
          <a:prstGeom prst="rect">
            <a:avLst/>
          </a:prstGeom>
          <a:noFill/>
        </p:spPr>
        <p:txBody>
          <a:bodyPr wrap="square" rtlCol="0">
            <a:spAutoFit/>
          </a:bodyPr>
          <a:lstStyle/>
          <a:p>
            <a:r>
              <a:rPr lang="en-US" sz="1600" dirty="0"/>
              <a:t>Meeting of Course Collaborators with SAMAAP at the West Indian Museum in Panama City,  </a:t>
            </a:r>
            <a:r>
              <a:rPr lang="en-US" sz="1600" dirty="0" smtClean="0"/>
              <a:t>Nov. </a:t>
            </a:r>
            <a:r>
              <a:rPr lang="en-US" sz="1600" dirty="0"/>
              <a:t>2013</a:t>
            </a:r>
          </a:p>
        </p:txBody>
      </p:sp>
    </p:spTree>
    <p:extLst>
      <p:ext uri="{BB962C8B-B14F-4D97-AF65-F5344CB8AC3E}">
        <p14:creationId xmlns:p14="http://schemas.microsoft.com/office/powerpoint/2010/main" val="16329077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dLOC Collaboration </a:t>
            </a:r>
            <a:r>
              <a:rPr lang="en-US" dirty="0" smtClean="0"/>
              <a:t>&amp; Communities</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267" r="11609" b="9119"/>
          <a:stretch/>
        </p:blipFill>
        <p:spPr>
          <a:xfrm>
            <a:off x="4876800" y="2661425"/>
            <a:ext cx="3886199" cy="343457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5621" r="9697" b="16438"/>
          <a:stretch/>
        </p:blipFill>
        <p:spPr>
          <a:xfrm>
            <a:off x="609600" y="1827769"/>
            <a:ext cx="4038599" cy="2614283"/>
          </a:xfrm>
          <a:prstGeom prst="rect">
            <a:avLst/>
          </a:prstGeom>
        </p:spPr>
      </p:pic>
      <p:sp>
        <p:nvSpPr>
          <p:cNvPr id="10" name="TextBox 9"/>
          <p:cNvSpPr txBox="1"/>
          <p:nvPr/>
        </p:nvSpPr>
        <p:spPr>
          <a:xfrm>
            <a:off x="609600" y="5449669"/>
            <a:ext cx="3505199" cy="646331"/>
          </a:xfrm>
          <a:prstGeom prst="rect">
            <a:avLst/>
          </a:prstGeom>
          <a:noFill/>
        </p:spPr>
        <p:txBody>
          <a:bodyPr wrap="square" rtlCol="0">
            <a:spAutoFit/>
          </a:bodyPr>
          <a:lstStyle/>
          <a:p>
            <a:r>
              <a:rPr lang="en-US" sz="1800" dirty="0" smtClean="0"/>
              <a:t>dLOC Advanced Training Institute, July 2013</a:t>
            </a:r>
            <a:endParaRPr lang="en-US" sz="1800" dirty="0"/>
          </a:p>
        </p:txBody>
      </p:sp>
    </p:spTree>
    <p:extLst>
      <p:ext uri="{BB962C8B-B14F-4D97-AF65-F5344CB8AC3E}">
        <p14:creationId xmlns:p14="http://schemas.microsoft.com/office/powerpoint/2010/main" val="38379357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dLOC Collaboration </a:t>
            </a:r>
            <a:r>
              <a:rPr lang="en-US" dirty="0" smtClean="0"/>
              <a:t>&amp; Communities</a:t>
            </a:r>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3620" t="28277" r="15788" b="21148"/>
          <a:stretch/>
        </p:blipFill>
        <p:spPr>
          <a:xfrm>
            <a:off x="4970943" y="1676400"/>
            <a:ext cx="3715857" cy="1996640"/>
          </a:xfrm>
          <a:prstGeom prst="rect">
            <a:avLst/>
          </a:prstGeom>
        </p:spPr>
      </p:pic>
      <p:sp>
        <p:nvSpPr>
          <p:cNvPr id="14" name="TextBox 13"/>
          <p:cNvSpPr txBox="1"/>
          <p:nvPr/>
        </p:nvSpPr>
        <p:spPr>
          <a:xfrm>
            <a:off x="718751" y="6172200"/>
            <a:ext cx="8196649" cy="584775"/>
          </a:xfrm>
          <a:prstGeom prst="rect">
            <a:avLst/>
          </a:prstGeom>
          <a:noFill/>
        </p:spPr>
        <p:txBody>
          <a:bodyPr wrap="square" rtlCol="0">
            <a:spAutoFit/>
          </a:bodyPr>
          <a:lstStyle/>
          <a:p>
            <a:r>
              <a:rPr lang="en-US" sz="1600" dirty="0" smtClean="0"/>
              <a:t>April 2014: dLOC Partner Training in Haiti; and, Digital Scholarship collaboration expanding with new communities (Northeastern University, DH Data Curation Institute)</a:t>
            </a:r>
            <a:endParaRPr lang="en-US" sz="16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263" t="22909" r="59" b="31523"/>
          <a:stretch/>
        </p:blipFill>
        <p:spPr>
          <a:xfrm>
            <a:off x="1752600" y="3962400"/>
            <a:ext cx="5776387" cy="2085126"/>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7500" t="6638" b="11120"/>
          <a:stretch/>
        </p:blipFill>
        <p:spPr>
          <a:xfrm>
            <a:off x="815738" y="1676400"/>
            <a:ext cx="2994262" cy="1996640"/>
          </a:xfrm>
          <a:prstGeom prst="rect">
            <a:avLst/>
          </a:prstGeom>
        </p:spPr>
      </p:pic>
    </p:spTree>
    <p:extLst>
      <p:ext uri="{BB962C8B-B14F-4D97-AF65-F5344CB8AC3E}">
        <p14:creationId xmlns:p14="http://schemas.microsoft.com/office/powerpoint/2010/main" val="25581792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 Collaborations &amp; Modes</a:t>
            </a:r>
            <a:endParaRPr lang="en-US" dirty="0"/>
          </a:p>
        </p:txBody>
      </p:sp>
      <p:sp>
        <p:nvSpPr>
          <p:cNvPr id="4" name="Content Placeholder 3"/>
          <p:cNvSpPr>
            <a:spLocks noGrp="1"/>
          </p:cNvSpPr>
          <p:nvPr>
            <p:ph sz="quarter" idx="1"/>
          </p:nvPr>
        </p:nvSpPr>
        <p:spPr>
          <a:xfrm>
            <a:off x="609600" y="1600200"/>
            <a:ext cx="8308848" cy="4953000"/>
          </a:xfrm>
        </p:spPr>
        <p:txBody>
          <a:bodyPr>
            <a:normAutofit fontScale="77500" lnSpcReduction="20000"/>
          </a:bodyPr>
          <a:lstStyle/>
          <a:p>
            <a:r>
              <a:rPr lang="en-US" dirty="0" err="1"/>
              <a:t>myUFDC</a:t>
            </a:r>
            <a:r>
              <a:rPr lang="en-US" dirty="0"/>
              <a:t>, myDLOC, </a:t>
            </a:r>
            <a:r>
              <a:rPr lang="en-US" dirty="0" smtClean="0"/>
              <a:t>&amp; </a:t>
            </a:r>
            <a:r>
              <a:rPr lang="en-US" dirty="0" err="1"/>
              <a:t>mySOBEK</a:t>
            </a:r>
            <a:r>
              <a:rPr lang="en-US" dirty="0"/>
              <a:t> tools connect 7,000+ patrons, curators, contributors, administrators, &amp;</a:t>
            </a:r>
            <a:r>
              <a:rPr lang="en-US" dirty="0" smtClean="0"/>
              <a:t> </a:t>
            </a:r>
            <a:r>
              <a:rPr lang="en-US" dirty="0"/>
              <a:t>others </a:t>
            </a:r>
            <a:r>
              <a:rPr lang="en-US" dirty="0" smtClean="0"/>
              <a:t/>
            </a:r>
            <a:br>
              <a:rPr lang="en-US" dirty="0" smtClean="0"/>
            </a:br>
            <a:endParaRPr lang="en-US" dirty="0" smtClean="0"/>
          </a:p>
          <a:p>
            <a:r>
              <a:rPr lang="en-US" sz="3200" dirty="0" smtClean="0"/>
              <a:t>dLOC: planning for expanded scholarly board</a:t>
            </a:r>
            <a:br>
              <a:rPr lang="en-US" sz="3200" dirty="0" smtClean="0"/>
            </a:br>
            <a:endParaRPr lang="en-US" dirty="0" smtClean="0"/>
          </a:p>
          <a:p>
            <a:r>
              <a:rPr lang="en-US" dirty="0" smtClean="0"/>
              <a:t>Baldwin: Scholars Council in development</a:t>
            </a:r>
            <a:endParaRPr lang="en-US" dirty="0"/>
          </a:p>
          <a:p>
            <a:endParaRPr lang="en-US" dirty="0" smtClean="0"/>
          </a:p>
          <a:p>
            <a:r>
              <a:rPr lang="en-US" dirty="0"/>
              <a:t>UF Library Digital Lab </a:t>
            </a:r>
            <a:r>
              <a:rPr lang="en-US" dirty="0" smtClean="0"/>
              <a:t>in St. Augustine: local hub + connector</a:t>
            </a:r>
          </a:p>
          <a:p>
            <a:endParaRPr lang="en-US" dirty="0"/>
          </a:p>
          <a:p>
            <a:r>
              <a:rPr lang="en-US" dirty="0" smtClean="0"/>
              <a:t>Libraries as </a:t>
            </a:r>
            <a:r>
              <a:rPr lang="en-US" b="1" dirty="0" smtClean="0"/>
              <a:t>Leaders</a:t>
            </a:r>
            <a:r>
              <a:rPr lang="en-US" dirty="0" smtClean="0"/>
              <a:t>, especially for collaboration in the age of big data (or the digital age): Developing Librarian Grant (DH Library Group), DH Graduate Certificate, DH Working Group, Data Management/Curation Task Force, &amp; More</a:t>
            </a:r>
          </a:p>
          <a:p>
            <a:endParaRPr lang="en-US" dirty="0" smtClean="0"/>
          </a:p>
        </p:txBody>
      </p:sp>
    </p:spTree>
    <p:extLst>
      <p:ext uri="{BB962C8B-B14F-4D97-AF65-F5344CB8AC3E}">
        <p14:creationId xmlns:p14="http://schemas.microsoft.com/office/powerpoint/2010/main" val="3091427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7000"/>
            <a:ext cx="7772400" cy="1470025"/>
          </a:xfrm>
        </p:spPr>
        <p:txBody>
          <a:bodyPr/>
          <a:lstStyle/>
          <a:p>
            <a:r>
              <a:rPr lang="en-US" dirty="0" smtClean="0"/>
              <a:t>Rich Collections</a:t>
            </a:r>
            <a:br>
              <a:rPr lang="en-US" dirty="0" smtClean="0"/>
            </a:br>
            <a:r>
              <a:rPr lang="en-US" dirty="0" smtClean="0"/>
              <a:t>Innovative Technologies</a:t>
            </a:r>
            <a:endParaRPr lang="en-US" dirty="0"/>
          </a:p>
        </p:txBody>
      </p:sp>
    </p:spTree>
    <p:extLst>
      <p:ext uri="{BB962C8B-B14F-4D97-AF65-F5344CB8AC3E}">
        <p14:creationId xmlns:p14="http://schemas.microsoft.com/office/powerpoint/2010/main" val="2044298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4" name="Picture 6" descr="abc"/>
          <p:cNvPicPr>
            <a:picLocks noChangeAspect="1" noChangeArrowheads="1"/>
          </p:cNvPicPr>
          <p:nvPr/>
        </p:nvPicPr>
        <p:blipFill>
          <a:blip r:embed="rId3" cstate="print"/>
          <a:srcRect/>
          <a:stretch>
            <a:fillRect/>
          </a:stretch>
        </p:blipFill>
        <p:spPr bwMode="auto">
          <a:xfrm rot="183546">
            <a:off x="2403475" y="2292350"/>
            <a:ext cx="2473325" cy="3194050"/>
          </a:xfrm>
          <a:prstGeom prst="rect">
            <a:avLst/>
          </a:prstGeom>
          <a:noFill/>
          <a:effectLst>
            <a:outerShdw blurRad="50800" dist="38100" dir="2700000" algn="tl" rotWithShape="0">
              <a:prstClr val="black">
                <a:alpha val="40000"/>
              </a:prstClr>
            </a:outerShdw>
          </a:effectLst>
        </p:spPr>
      </p:pic>
      <p:pic>
        <p:nvPicPr>
          <p:cNvPr id="58375" name="Picture 7" descr="alice"/>
          <p:cNvPicPr>
            <a:picLocks noChangeAspect="1" noChangeArrowheads="1"/>
          </p:cNvPicPr>
          <p:nvPr/>
        </p:nvPicPr>
        <p:blipFill>
          <a:blip r:embed="rId4" cstate="print"/>
          <a:srcRect/>
          <a:stretch>
            <a:fillRect/>
          </a:stretch>
        </p:blipFill>
        <p:spPr bwMode="auto">
          <a:xfrm>
            <a:off x="4735513" y="2581275"/>
            <a:ext cx="2122487" cy="3209925"/>
          </a:xfrm>
          <a:prstGeom prst="rect">
            <a:avLst/>
          </a:prstGeom>
          <a:noFill/>
          <a:effectLst>
            <a:outerShdw blurRad="50800" dist="38100" dir="2700000" algn="tl" rotWithShape="0">
              <a:prstClr val="black">
                <a:alpha val="40000"/>
              </a:prstClr>
            </a:outerShdw>
          </a:effectLst>
        </p:spPr>
      </p:pic>
      <p:pic>
        <p:nvPicPr>
          <p:cNvPr id="58373" name="Picture 5" descr="crusoe"/>
          <p:cNvPicPr>
            <a:picLocks noChangeAspect="1" noChangeArrowheads="1"/>
          </p:cNvPicPr>
          <p:nvPr/>
        </p:nvPicPr>
        <p:blipFill>
          <a:blip r:embed="rId5" cstate="print"/>
          <a:srcRect/>
          <a:stretch>
            <a:fillRect/>
          </a:stretch>
        </p:blipFill>
        <p:spPr bwMode="auto">
          <a:xfrm rot="-144315">
            <a:off x="6729413" y="2284413"/>
            <a:ext cx="2338387" cy="3430587"/>
          </a:xfrm>
          <a:prstGeom prst="rect">
            <a:avLst/>
          </a:prstGeom>
          <a:noFill/>
          <a:effectLst>
            <a:outerShdw blurRad="50800" dist="38100" dir="2700000" algn="tl" rotWithShape="0">
              <a:prstClr val="black">
                <a:alpha val="40000"/>
              </a:prstClr>
            </a:outerShdw>
          </a:effectLst>
        </p:spPr>
      </p:pic>
      <p:pic>
        <p:nvPicPr>
          <p:cNvPr id="58376" name="Picture 8" descr="elfin"/>
          <p:cNvPicPr>
            <a:picLocks noChangeAspect="1" noChangeArrowheads="1"/>
          </p:cNvPicPr>
          <p:nvPr/>
        </p:nvPicPr>
        <p:blipFill>
          <a:blip r:embed="rId6" cstate="print"/>
          <a:srcRect/>
          <a:stretch>
            <a:fillRect/>
          </a:stretch>
        </p:blipFill>
        <p:spPr bwMode="auto">
          <a:xfrm rot="-244419">
            <a:off x="180975" y="2359025"/>
            <a:ext cx="2257425" cy="3279775"/>
          </a:xfrm>
          <a:prstGeom prst="rect">
            <a:avLst/>
          </a:prstGeom>
          <a:noFill/>
          <a:effectLst>
            <a:outerShdw blurRad="50800" dist="38100" dir="2700000" algn="tl" rotWithShape="0">
              <a:prstClr val="black">
                <a:alpha val="40000"/>
              </a:prstClr>
            </a:outerShdw>
          </a:effectLst>
        </p:spPr>
      </p:pic>
      <p:sp>
        <p:nvSpPr>
          <p:cNvPr id="7" name="Text Box 6"/>
          <p:cNvSpPr txBox="1">
            <a:spLocks noChangeArrowheads="1"/>
          </p:cNvSpPr>
          <p:nvPr/>
        </p:nvSpPr>
        <p:spPr bwMode="auto">
          <a:xfrm>
            <a:off x="2233990" y="6304002"/>
            <a:ext cx="4852610"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http://ufdc.ufl.edu/baldwin</a:t>
            </a:r>
            <a:endParaRPr lang="en-US" sz="3000" dirty="0">
              <a:latin typeface="Palatino Linotype" pitchFamily="18"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76200"/>
            <a:ext cx="10439400" cy="121793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88" y="76200"/>
            <a:ext cx="7867650" cy="780458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A:\Scan\lousant\PR material\pageturner.jpg"/>
          <p:cNvPicPr>
            <a:picLocks noChangeAspect="1" noChangeArrowheads="1"/>
          </p:cNvPicPr>
          <p:nvPr/>
        </p:nvPicPr>
        <p:blipFill>
          <a:blip r:embed="rId3" cstate="print"/>
          <a:srcRect/>
          <a:stretch>
            <a:fillRect/>
          </a:stretch>
        </p:blipFill>
        <p:spPr bwMode="auto">
          <a:xfrm>
            <a:off x="0" y="914400"/>
            <a:ext cx="9157467" cy="5257800"/>
          </a:xfrm>
          <a:prstGeom prst="rect">
            <a:avLst/>
          </a:prstGeom>
          <a:no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1821"/>
            <a:ext cx="9144000" cy="601435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952" b="7099"/>
          <a:stretch/>
        </p:blipFill>
        <p:spPr>
          <a:xfrm>
            <a:off x="1052513" y="0"/>
            <a:ext cx="7024687" cy="685800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6" descr="drewfield"/>
          <p:cNvPicPr>
            <a:picLocks noChangeAspect="1" noChangeArrowheads="1"/>
          </p:cNvPicPr>
          <p:nvPr/>
        </p:nvPicPr>
        <p:blipFill>
          <a:blip r:embed="rId3" cstate="print"/>
          <a:srcRect/>
          <a:stretch>
            <a:fillRect/>
          </a:stretch>
        </p:blipFill>
        <p:spPr bwMode="auto">
          <a:xfrm>
            <a:off x="3048000" y="1295400"/>
            <a:ext cx="3233738" cy="4953000"/>
          </a:xfrm>
          <a:prstGeom prst="rect">
            <a:avLst/>
          </a:prstGeom>
          <a:noFill/>
          <a:ln w="9525">
            <a:noFill/>
            <a:miter lim="800000"/>
            <a:headEnd/>
            <a:tailEnd/>
          </a:ln>
        </p:spPr>
      </p:pic>
      <p:pic>
        <p:nvPicPr>
          <p:cNvPr id="38914" name="Picture 5" descr="Picture2"/>
          <p:cNvPicPr>
            <a:picLocks noChangeAspect="1" noChangeArrowheads="1"/>
          </p:cNvPicPr>
          <p:nvPr/>
        </p:nvPicPr>
        <p:blipFill>
          <a:blip r:embed="rId4" cstate="print"/>
          <a:srcRect/>
          <a:stretch>
            <a:fillRect/>
          </a:stretch>
        </p:blipFill>
        <p:spPr bwMode="auto">
          <a:xfrm rot="-266567">
            <a:off x="-76200" y="1143000"/>
            <a:ext cx="3286125" cy="4481513"/>
          </a:xfrm>
          <a:prstGeom prst="rect">
            <a:avLst/>
          </a:prstGeom>
          <a:noFill/>
          <a:ln w="9525">
            <a:noFill/>
            <a:miter lim="800000"/>
            <a:headEnd/>
            <a:tailEnd/>
          </a:ln>
        </p:spPr>
      </p:pic>
      <p:pic>
        <p:nvPicPr>
          <p:cNvPr id="38915" name="Picture 4" descr="FDNL"/>
          <p:cNvPicPr>
            <a:picLocks noChangeAspect="1" noChangeArrowheads="1"/>
          </p:cNvPicPr>
          <p:nvPr/>
        </p:nvPicPr>
        <p:blipFill>
          <a:blip r:embed="rId5" cstate="print"/>
          <a:srcRect/>
          <a:stretch>
            <a:fillRect/>
          </a:stretch>
        </p:blipFill>
        <p:spPr bwMode="auto">
          <a:xfrm>
            <a:off x="152400" y="34925"/>
            <a:ext cx="8839200" cy="879475"/>
          </a:xfrm>
          <a:prstGeom prst="rect">
            <a:avLst/>
          </a:prstGeom>
          <a:noFill/>
          <a:ln w="9525">
            <a:noFill/>
            <a:miter lim="800000"/>
            <a:headEnd/>
            <a:tailEnd/>
          </a:ln>
        </p:spPr>
      </p:pic>
      <p:pic>
        <p:nvPicPr>
          <p:cNvPr id="38916" name="Picture 7" descr="keywest"/>
          <p:cNvPicPr>
            <a:picLocks noChangeAspect="1" noChangeArrowheads="1"/>
          </p:cNvPicPr>
          <p:nvPr/>
        </p:nvPicPr>
        <p:blipFill>
          <a:blip r:embed="rId6" cstate="print"/>
          <a:srcRect/>
          <a:stretch>
            <a:fillRect/>
          </a:stretch>
        </p:blipFill>
        <p:spPr bwMode="auto">
          <a:xfrm rot="233865">
            <a:off x="6172200" y="1219200"/>
            <a:ext cx="3313113" cy="4343400"/>
          </a:xfrm>
          <a:prstGeom prst="rect">
            <a:avLst/>
          </a:prstGeom>
          <a:noFill/>
          <a:ln w="9525">
            <a:noFill/>
            <a:miter lim="800000"/>
            <a:headEnd/>
            <a:tailEnd/>
          </a:ln>
        </p:spPr>
      </p:pic>
      <p:sp>
        <p:nvSpPr>
          <p:cNvPr id="7" name="Text Box 6"/>
          <p:cNvSpPr txBox="1">
            <a:spLocks noChangeArrowheads="1"/>
          </p:cNvSpPr>
          <p:nvPr/>
        </p:nvSpPr>
        <p:spPr bwMode="auto">
          <a:xfrm>
            <a:off x="1841341" y="6304002"/>
            <a:ext cx="5489003"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http://ufdc.ufl.edu/newspapers</a:t>
            </a:r>
            <a:endParaRPr lang="en-US" sz="3000" dirty="0">
              <a:latin typeface="Palatino Linotype"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2">
      <a:dk1>
        <a:srgbClr val="333333"/>
      </a:dk1>
      <a:lt1>
        <a:srgbClr val="FFFFFF"/>
      </a:lt1>
      <a:dk2>
        <a:srgbClr val="221013"/>
      </a:dk2>
      <a:lt2>
        <a:srgbClr val="FFFFFF"/>
      </a:lt2>
      <a:accent1>
        <a:srgbClr val="FF6600"/>
      </a:accent1>
      <a:accent2>
        <a:srgbClr val="CC9900"/>
      </a:accent2>
      <a:accent3>
        <a:srgbClr val="ABAAAA"/>
      </a:accent3>
      <a:accent4>
        <a:srgbClr val="DADADA"/>
      </a:accent4>
      <a:accent5>
        <a:srgbClr val="FFB8AA"/>
      </a:accent5>
      <a:accent6>
        <a:srgbClr val="B98A00"/>
      </a:accent6>
      <a:hlink>
        <a:srgbClr val="808080"/>
      </a:hlink>
      <a:folHlink>
        <a:srgbClr val="6666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2">
        <a:dk1>
          <a:srgbClr val="333333"/>
        </a:dk1>
        <a:lt1>
          <a:srgbClr val="FFFFFF"/>
        </a:lt1>
        <a:dk2>
          <a:srgbClr val="221013"/>
        </a:dk2>
        <a:lt2>
          <a:srgbClr val="FFFFFF"/>
        </a:lt2>
        <a:accent1>
          <a:srgbClr val="FF6600"/>
        </a:accent1>
        <a:accent2>
          <a:srgbClr val="CC9900"/>
        </a:accent2>
        <a:accent3>
          <a:srgbClr val="ABAAAA"/>
        </a:accent3>
        <a:accent4>
          <a:srgbClr val="DADADA"/>
        </a:accent4>
        <a:accent5>
          <a:srgbClr val="FFB8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828</TotalTime>
  <Words>983</Words>
  <Application>Microsoft Office PowerPoint</Application>
  <PresentationFormat>On-screen Show (4:3)</PresentationFormat>
  <Paragraphs>171</Paragraphs>
  <Slides>37</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Arial Black</vt:lpstr>
      <vt:lpstr>Calibri</vt:lpstr>
      <vt:lpstr>Cambria</vt:lpstr>
      <vt:lpstr>Drescher Grotesk BT SemiBold</vt:lpstr>
      <vt:lpstr>Lucida Sans Unicode</vt:lpstr>
      <vt:lpstr>Palatino Linotype</vt:lpstr>
      <vt:lpstr>Times New Roman</vt:lpstr>
      <vt:lpstr>Wingdings</vt:lpstr>
      <vt:lpstr>Office Theme</vt:lpstr>
      <vt:lpstr>PowerPoint Presentation</vt:lpstr>
      <vt:lpstr>PowerPoint Presentation</vt:lpstr>
      <vt:lpstr>PowerPoint Presentation</vt:lpstr>
      <vt:lpstr>Rich Collections Innovative Technologies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Collaborations, Communities, Leveraging Capacity, Creating Virtuous Circles, Libraries as Leaders </vt:lpstr>
      <vt:lpstr>PowerPoint Presentation</vt:lpstr>
      <vt:lpstr>PowerPoint Presentation</vt:lpstr>
      <vt:lpstr>dLOC Quick Facts</vt:lpstr>
      <vt:lpstr>dLOC Partners</vt:lpstr>
      <vt:lpstr>dLOC, Selected New Additions</vt:lpstr>
      <vt:lpstr>dLOC Collaborations</vt:lpstr>
      <vt:lpstr>Technologies &amp; Collaboration</vt:lpstr>
      <vt:lpstr>Collaboration: Intellectual Infrastructure</vt:lpstr>
      <vt:lpstr>Haiti: An Island Luminous</vt:lpstr>
      <vt:lpstr>Guest Curated Exhibits</vt:lpstr>
      <vt:lpstr>Panama Silver, Asian Gold: Migration, Money, &amp; the Making of Modern Caribbean Literature Course</vt:lpstr>
      <vt:lpstr>Collaborative Course &amp; Communities</vt:lpstr>
      <vt:lpstr>dLOC Collaboration &amp; Communities</vt:lpstr>
      <vt:lpstr>dLOC Collaboration &amp; Communities</vt:lpstr>
      <vt:lpstr>dLOC Collaboration &amp; Communities</vt:lpstr>
      <vt:lpstr>New Collaborations &amp; Modes</vt:lpstr>
    </vt:vector>
  </TitlesOfParts>
  <Company>University of Florida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laurien</dc:creator>
  <cp:lastModifiedBy>Taylor,Laurie Nancy Francesca</cp:lastModifiedBy>
  <cp:revision>105</cp:revision>
  <dcterms:created xsi:type="dcterms:W3CDTF">2010-07-08T17:39:32Z</dcterms:created>
  <dcterms:modified xsi:type="dcterms:W3CDTF">2014-06-20T00:16:27Z</dcterms:modified>
</cp:coreProperties>
</file>