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22"/>
  </p:notesMasterIdLst>
  <p:sldIdLst>
    <p:sldId id="268" r:id="rId3"/>
    <p:sldId id="256" r:id="rId4"/>
    <p:sldId id="270" r:id="rId5"/>
    <p:sldId id="272" r:id="rId6"/>
    <p:sldId id="262" r:id="rId7"/>
    <p:sldId id="273" r:id="rId8"/>
    <p:sldId id="263" r:id="rId9"/>
    <p:sldId id="266" r:id="rId10"/>
    <p:sldId id="274" r:id="rId11"/>
    <p:sldId id="275" r:id="rId12"/>
    <p:sldId id="276" r:id="rId13"/>
    <p:sldId id="261" r:id="rId14"/>
    <p:sldId id="259" r:id="rId15"/>
    <p:sldId id="277" r:id="rId16"/>
    <p:sldId id="271" r:id="rId17"/>
    <p:sldId id="258" r:id="rId18"/>
    <p:sldId id="265" r:id="rId19"/>
    <p:sldId id="269" r:id="rId20"/>
    <p:sldId id="260" r:id="rId21"/>
  </p:sldIdLst>
  <p:sldSz cx="9144000" cy="6858000" type="screen4x3"/>
  <p:notesSz cx="6858000" cy="9144000"/>
  <p:defaultTextStyle>
    <a:defPPr>
      <a:defRPr lang="en-US"/>
    </a:defPPr>
    <a:lvl1pPr algn="l" rtl="0" fontAlgn="base">
      <a:spcBef>
        <a:spcPct val="0"/>
      </a:spcBef>
      <a:spcAft>
        <a:spcPct val="0"/>
      </a:spcAft>
      <a:defRPr sz="6000" kern="1200">
        <a:solidFill>
          <a:schemeClr val="tx1"/>
        </a:solidFill>
        <a:latin typeface="Cambria" pitchFamily="18" charset="0"/>
        <a:ea typeface="+mn-ea"/>
        <a:cs typeface="+mn-cs"/>
      </a:defRPr>
    </a:lvl1pPr>
    <a:lvl2pPr marL="457200" algn="l" rtl="0" fontAlgn="base">
      <a:spcBef>
        <a:spcPct val="0"/>
      </a:spcBef>
      <a:spcAft>
        <a:spcPct val="0"/>
      </a:spcAft>
      <a:defRPr sz="6000" kern="1200">
        <a:solidFill>
          <a:schemeClr val="tx1"/>
        </a:solidFill>
        <a:latin typeface="Cambria" pitchFamily="18" charset="0"/>
        <a:ea typeface="+mn-ea"/>
        <a:cs typeface="+mn-cs"/>
      </a:defRPr>
    </a:lvl2pPr>
    <a:lvl3pPr marL="914400" algn="l" rtl="0" fontAlgn="base">
      <a:spcBef>
        <a:spcPct val="0"/>
      </a:spcBef>
      <a:spcAft>
        <a:spcPct val="0"/>
      </a:spcAft>
      <a:defRPr sz="6000" kern="1200">
        <a:solidFill>
          <a:schemeClr val="tx1"/>
        </a:solidFill>
        <a:latin typeface="Cambria" pitchFamily="18" charset="0"/>
        <a:ea typeface="+mn-ea"/>
        <a:cs typeface="+mn-cs"/>
      </a:defRPr>
    </a:lvl3pPr>
    <a:lvl4pPr marL="1371600" algn="l" rtl="0" fontAlgn="base">
      <a:spcBef>
        <a:spcPct val="0"/>
      </a:spcBef>
      <a:spcAft>
        <a:spcPct val="0"/>
      </a:spcAft>
      <a:defRPr sz="6000" kern="1200">
        <a:solidFill>
          <a:schemeClr val="tx1"/>
        </a:solidFill>
        <a:latin typeface="Cambria" pitchFamily="18" charset="0"/>
        <a:ea typeface="+mn-ea"/>
        <a:cs typeface="+mn-cs"/>
      </a:defRPr>
    </a:lvl4pPr>
    <a:lvl5pPr marL="1828800" algn="l" rtl="0" fontAlgn="base">
      <a:spcBef>
        <a:spcPct val="0"/>
      </a:spcBef>
      <a:spcAft>
        <a:spcPct val="0"/>
      </a:spcAft>
      <a:defRPr sz="6000" kern="1200">
        <a:solidFill>
          <a:schemeClr val="tx1"/>
        </a:solidFill>
        <a:latin typeface="Cambria" pitchFamily="18" charset="0"/>
        <a:ea typeface="+mn-ea"/>
        <a:cs typeface="+mn-cs"/>
      </a:defRPr>
    </a:lvl5pPr>
    <a:lvl6pPr marL="2286000" algn="l" defTabSz="914400" rtl="0" eaLnBrk="1" latinLnBrk="0" hangingPunct="1">
      <a:defRPr sz="6000" kern="1200">
        <a:solidFill>
          <a:schemeClr val="tx1"/>
        </a:solidFill>
        <a:latin typeface="Cambria" pitchFamily="18" charset="0"/>
        <a:ea typeface="+mn-ea"/>
        <a:cs typeface="+mn-cs"/>
      </a:defRPr>
    </a:lvl6pPr>
    <a:lvl7pPr marL="2743200" algn="l" defTabSz="914400" rtl="0" eaLnBrk="1" latinLnBrk="0" hangingPunct="1">
      <a:defRPr sz="6000" kern="1200">
        <a:solidFill>
          <a:schemeClr val="tx1"/>
        </a:solidFill>
        <a:latin typeface="Cambria" pitchFamily="18" charset="0"/>
        <a:ea typeface="+mn-ea"/>
        <a:cs typeface="+mn-cs"/>
      </a:defRPr>
    </a:lvl7pPr>
    <a:lvl8pPr marL="3200400" algn="l" defTabSz="914400" rtl="0" eaLnBrk="1" latinLnBrk="0" hangingPunct="1">
      <a:defRPr sz="6000" kern="1200">
        <a:solidFill>
          <a:schemeClr val="tx1"/>
        </a:solidFill>
        <a:latin typeface="Cambria" pitchFamily="18" charset="0"/>
        <a:ea typeface="+mn-ea"/>
        <a:cs typeface="+mn-cs"/>
      </a:defRPr>
    </a:lvl8pPr>
    <a:lvl9pPr marL="3657600" algn="l" defTabSz="914400" rtl="0" eaLnBrk="1" latinLnBrk="0" hangingPunct="1">
      <a:defRPr sz="6000" kern="1200">
        <a:solidFill>
          <a:schemeClr val="tx1"/>
        </a:solidFill>
        <a:latin typeface="Cambria"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78" autoAdjust="0"/>
    <p:restoredTop sz="95626" autoAdjust="0"/>
  </p:normalViewPr>
  <p:slideViewPr>
    <p:cSldViewPr>
      <p:cViewPr varScale="1">
        <p:scale>
          <a:sx n="84" d="100"/>
          <a:sy n="84" d="100"/>
        </p:scale>
        <p:origin x="-52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5242F510-2B45-495A-B783-31EE68B7CEAF}" type="datetimeFigureOut">
              <a:rPr lang="en-US"/>
              <a:pPr>
                <a:defRPr/>
              </a:pPr>
              <a:t>10/4/2011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E916D9CE-781E-43F7-B8C4-0F623CF80BEE}" type="slidenum">
              <a:rPr lang="en-US"/>
              <a:pPr>
                <a:defRPr/>
              </a:pPr>
              <a:t>‹#›</a:t>
            </a:fld>
            <a:endParaRPr lang="en-US"/>
          </a:p>
        </p:txBody>
      </p:sp>
    </p:spTree>
    <p:extLst>
      <p:ext uri="{BB962C8B-B14F-4D97-AF65-F5344CB8AC3E}">
        <p14:creationId xmlns="" xmlns:p14="http://schemas.microsoft.com/office/powerpoint/2010/main" val="21865274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a:fld id="{00D8B2EB-6088-465F-AAFD-C39465775393}" type="slidenum">
              <a:rPr lang="en-US" sz="1200">
                <a:latin typeface="Times New Roman" pitchFamily="18" charset="0"/>
              </a:rPr>
              <a:pPr algn="r"/>
              <a:t>1</a:t>
            </a:fld>
            <a:endParaRPr lang="en-US" sz="1200">
              <a:latin typeface="Times New Roman" pitchFamily="18" charset="0"/>
            </a:endParaRPr>
          </a:p>
        </p:txBody>
      </p:sp>
      <p:sp>
        <p:nvSpPr>
          <p:cNvPr id="27650"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27651" name="Rectangle 3"/>
          <p:cNvSpPr>
            <a:spLocks noGrp="1" noChangeArrowheads="1"/>
          </p:cNvSpPr>
          <p:nvPr>
            <p:ph type="body" idx="1"/>
          </p:nvPr>
        </p:nvSpPr>
        <p:spPr bwMode="auto">
          <a:noFill/>
        </p:spPr>
        <p:txBody>
          <a:bodyPr wrap="square" lIns="91431" tIns="45716" rIns="91431" bIns="45716"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2904AC9-0DD5-4623-8250-775A7C2D6E3D}"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2904AC9-0DD5-4623-8250-775A7C2D6E3D}"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lvl="1" eaLnBrk="1" hangingPunct="1">
              <a:lnSpc>
                <a:spcPct val="90000"/>
              </a:lnSpc>
              <a:spcBef>
                <a:spcPct val="0"/>
              </a:spcBef>
            </a:pPr>
            <a:r>
              <a:rPr lang="en-US" sz="1100" smtClean="0"/>
              <a:t>Photos from UF Archives; </a:t>
            </a:r>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4E556C-7318-4E68-9584-899CF81D3FCF}" type="slidenum">
              <a:rPr lang="en-US"/>
              <a:pPr fontAlgn="base">
                <a:spcBef>
                  <a:spcPct val="0"/>
                </a:spcBef>
                <a:spcAft>
                  <a:spcPct val="0"/>
                </a:spcAft>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lvl="1" eaLnBrk="1" hangingPunct="1">
              <a:lnSpc>
                <a:spcPct val="80000"/>
              </a:lnSpc>
              <a:spcBef>
                <a:spcPct val="0"/>
              </a:spcBef>
            </a:pPr>
            <a:r>
              <a:rPr lang="en-US" sz="900" smtClean="0"/>
              <a:t>Maps</a:t>
            </a:r>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7ABA34-6900-4A39-9B1B-1C89FEED1EB7}" type="slidenum">
              <a:rPr lang="en-US"/>
              <a:pPr fontAlgn="base">
                <a:spcBef>
                  <a:spcPct val="0"/>
                </a:spcBef>
                <a:spcAft>
                  <a:spcPct val="0"/>
                </a:spcAft>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lvl="1" eaLnBrk="1" hangingPunct="1">
              <a:lnSpc>
                <a:spcPct val="90000"/>
              </a:lnSpc>
              <a:spcBef>
                <a:spcPct val="0"/>
              </a:spcBef>
            </a:pPr>
            <a:endParaRPr lang="en-US" sz="1100" dirty="0" smtClean="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4E556C-7318-4E68-9584-899CF81D3FCF}" type="slidenum">
              <a:rPr lang="en-US"/>
              <a:pPr fontAlgn="base">
                <a:spcBef>
                  <a:spcPct val="0"/>
                </a:spcBef>
                <a:spcAft>
                  <a:spcPct val="0"/>
                </a:spcAft>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TextEdit="1"/>
          </p:cNvSpPr>
          <p:nvPr>
            <p:ph type="sldImg"/>
          </p:nvPr>
        </p:nvSpPr>
        <p:spPr bwMode="auto">
          <a:noFill/>
          <a:ln>
            <a:solidFill>
              <a:srgbClr val="000000"/>
            </a:solidFill>
            <a:miter lim="800000"/>
            <a:headEnd/>
            <a:tailEnd/>
          </a:ln>
        </p:spPr>
      </p:sp>
      <p:sp>
        <p:nvSpPr>
          <p:cNvPr id="5222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lvl="1" eaLnBrk="1" fontAlgn="auto" hangingPunct="1">
              <a:spcBef>
                <a:spcPts val="0"/>
              </a:spcBef>
              <a:spcAft>
                <a:spcPts val="0"/>
              </a:spcAft>
              <a:defRPr/>
            </a:pPr>
            <a:r>
              <a:rPr lang="en-US" dirty="0" smtClean="0"/>
              <a:t>Map / architectural drawing</a:t>
            </a:r>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D84DB2-02CA-4575-A748-F5933929FB23}" type="slidenum">
              <a:rPr lang="en-US"/>
              <a:pPr fontAlgn="base">
                <a:spcBef>
                  <a:spcPct val="0"/>
                </a:spcBef>
                <a:spcAft>
                  <a:spcPct val="0"/>
                </a:spcAft>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TextEdit="1"/>
          </p:cNvSpPr>
          <p:nvPr>
            <p:ph type="sldImg"/>
          </p:nvPr>
        </p:nvSpPr>
        <p:spPr bwMode="auto">
          <a:noFill/>
          <a:ln>
            <a:solidFill>
              <a:srgbClr val="000000"/>
            </a:solidFill>
            <a:miter lim="800000"/>
            <a:headEnd/>
            <a:tailEnd/>
          </a:ln>
        </p:spPr>
      </p:sp>
      <p:sp>
        <p:nvSpPr>
          <p:cNvPr id="4813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TextEdit="1"/>
          </p:cNvSpPr>
          <p:nvPr>
            <p:ph type="sldImg"/>
          </p:nvPr>
        </p:nvSpPr>
        <p:spPr bwMode="auto">
          <a:noFill/>
          <a:ln>
            <a:solidFill>
              <a:srgbClr val="000000"/>
            </a:solidFill>
            <a:miter lim="800000"/>
            <a:headEnd/>
            <a:tailEnd/>
          </a:ln>
        </p:spPr>
      </p:sp>
      <p:sp>
        <p:nvSpPr>
          <p:cNvPr id="501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Map It Tab</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lvl="1" eaLnBrk="1" hangingPunct="1">
              <a:lnSpc>
                <a:spcPct val="80000"/>
              </a:lnSpc>
              <a:spcBef>
                <a:spcPct val="0"/>
              </a:spcBef>
            </a:pPr>
            <a:endParaRPr lang="en-US" dirty="0" smtClean="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746641-F094-468D-B590-9E39DD9007B5}" type="slidenum">
              <a:rPr lang="en-US"/>
              <a:pPr fontAlgn="base">
                <a:spcBef>
                  <a:spcPct val="0"/>
                </a:spcBef>
                <a:spcAft>
                  <a:spcPct val="0"/>
                </a:spcAft>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eaLnBrk="1" fontAlgn="auto" hangingPunct="1">
              <a:spcBef>
                <a:spcPts val="0"/>
              </a:spcBef>
              <a:spcAft>
                <a:spcPts val="0"/>
              </a:spcAft>
              <a:defRPr/>
            </a:pPr>
            <a:r>
              <a:rPr lang="en-US" b="1" dirty="0" smtClean="0"/>
              <a:t>DLC Donor Tour Script (rev. 6/30/2010)</a:t>
            </a:r>
            <a:endParaRPr lang="en-US" dirty="0" smtClean="0"/>
          </a:p>
          <a:p>
            <a:pPr eaLnBrk="1" fontAlgn="auto" hangingPunct="1">
              <a:spcBef>
                <a:spcPts val="0"/>
              </a:spcBef>
              <a:spcAft>
                <a:spcPts val="0"/>
              </a:spcAft>
              <a:defRPr/>
            </a:pPr>
            <a:r>
              <a:rPr lang="en-US" dirty="0" smtClean="0"/>
              <a:t>Add projector to back room, and prepare slideshow to show/demonstrate (using a PPT or internet, if available):</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UFDC site</a:t>
            </a:r>
          </a:p>
          <a:p>
            <a:pPr lvl="1" eaLnBrk="1" fontAlgn="auto" hangingPunct="1">
              <a:spcBef>
                <a:spcPts val="0"/>
              </a:spcBef>
              <a:spcAft>
                <a:spcPts val="0"/>
              </a:spcAft>
              <a:defRPr/>
            </a:pPr>
            <a:r>
              <a:rPr lang="en-US" dirty="0" smtClean="0"/>
              <a:t>Baldwin book</a:t>
            </a:r>
          </a:p>
          <a:p>
            <a:pPr lvl="1" eaLnBrk="1" fontAlgn="auto" hangingPunct="1">
              <a:spcBef>
                <a:spcPts val="0"/>
              </a:spcBef>
              <a:spcAft>
                <a:spcPts val="0"/>
              </a:spcAft>
              <a:defRPr/>
            </a:pPr>
            <a:r>
              <a:rPr lang="en-US" dirty="0" smtClean="0"/>
              <a:t>Map / architectural drawing</a:t>
            </a:r>
          </a:p>
          <a:p>
            <a:pPr lvl="1" eaLnBrk="1" fontAlgn="auto" hangingPunct="1">
              <a:spcBef>
                <a:spcPts val="0"/>
              </a:spcBef>
              <a:spcAft>
                <a:spcPts val="0"/>
              </a:spcAft>
              <a:defRPr/>
            </a:pPr>
            <a:r>
              <a:rPr lang="en-US" dirty="0" smtClean="0"/>
              <a:t>Newspaper</a:t>
            </a:r>
          </a:p>
          <a:p>
            <a:pPr lvl="1" eaLnBrk="1" fontAlgn="auto" hangingPunct="1">
              <a:spcBef>
                <a:spcPts val="0"/>
              </a:spcBef>
              <a:spcAft>
                <a:spcPts val="0"/>
              </a:spcAft>
              <a:defRPr/>
            </a:pPr>
            <a:r>
              <a:rPr lang="en-US" dirty="0" smtClean="0"/>
              <a:t>Art Object</a:t>
            </a:r>
          </a:p>
          <a:p>
            <a:pPr lvl="1" eaLnBrk="1" fontAlgn="auto" hangingPunct="1">
              <a:spcBef>
                <a:spcPts val="0"/>
              </a:spcBef>
              <a:spcAft>
                <a:spcPts val="0"/>
              </a:spcAft>
              <a:defRPr/>
            </a:pPr>
            <a:r>
              <a:rPr lang="en-US" dirty="0" smtClean="0"/>
              <a:t>Photos from UF Archives</a:t>
            </a:r>
          </a:p>
          <a:p>
            <a:pPr eaLnBrk="1" fontAlgn="auto" hangingPunct="1">
              <a:spcBef>
                <a:spcPts val="0"/>
              </a:spcBef>
              <a:spcAft>
                <a:spcPts val="0"/>
              </a:spcAft>
              <a:defRPr/>
            </a:pPr>
            <a:r>
              <a:rPr lang="en-US" dirty="0" smtClean="0"/>
              <a:t>Then, show imaging equipment:</a:t>
            </a:r>
          </a:p>
          <a:p>
            <a:pPr eaLnBrk="1" fontAlgn="auto" hangingPunct="1">
              <a:spcBef>
                <a:spcPts val="0"/>
              </a:spcBef>
              <a:spcAft>
                <a:spcPts val="0"/>
              </a:spcAft>
              <a:defRPr/>
            </a:pPr>
            <a:r>
              <a:rPr lang="en-US" dirty="0" smtClean="0"/>
              <a:t>Back room: 3D turn-style for objects</a:t>
            </a:r>
          </a:p>
          <a:p>
            <a:pPr eaLnBrk="1" fontAlgn="auto" hangingPunct="1">
              <a:spcBef>
                <a:spcPts val="0"/>
              </a:spcBef>
              <a:spcAft>
                <a:spcPts val="0"/>
              </a:spcAft>
              <a:defRPr/>
            </a:pPr>
            <a:r>
              <a:rPr lang="en-US" dirty="0" smtClean="0"/>
              <a:t>Imaging area: </a:t>
            </a:r>
            <a:r>
              <a:rPr lang="en-US" dirty="0" err="1" smtClean="0"/>
              <a:t>Copibooks</a:t>
            </a:r>
            <a:endParaRPr lang="en-US" dirty="0" smtClean="0"/>
          </a:p>
          <a:p>
            <a:pPr eaLnBrk="1" fontAlgn="auto" hangingPunct="1">
              <a:spcBef>
                <a:spcPts val="0"/>
              </a:spcBef>
              <a:spcAft>
                <a:spcPts val="0"/>
              </a:spcAft>
              <a:defRPr/>
            </a:pPr>
            <a:r>
              <a:rPr lang="en-US" dirty="0" smtClean="0"/>
              <a:t>Large format area: </a:t>
            </a:r>
          </a:p>
          <a:p>
            <a:pPr lvl="1" eaLnBrk="1" fontAlgn="auto" hangingPunct="1">
              <a:spcBef>
                <a:spcPts val="0"/>
              </a:spcBef>
              <a:spcAft>
                <a:spcPts val="0"/>
              </a:spcAft>
              <a:defRPr/>
            </a:pPr>
            <a:r>
              <a:rPr lang="en-US" dirty="0" smtClean="0"/>
              <a:t>Large format camera and vacuum table</a:t>
            </a:r>
          </a:p>
          <a:p>
            <a:pPr lvl="1" eaLnBrk="1" fontAlgn="auto" hangingPunct="1">
              <a:spcBef>
                <a:spcPts val="0"/>
              </a:spcBef>
              <a:spcAft>
                <a:spcPts val="0"/>
              </a:spcAft>
              <a:defRPr/>
            </a:pPr>
            <a:r>
              <a:rPr lang="en-US" dirty="0" smtClean="0"/>
              <a:t>Book cradle</a:t>
            </a:r>
          </a:p>
          <a:p>
            <a:pPr eaLnBrk="1" fontAlgn="auto" hangingPunct="1">
              <a:spcBef>
                <a:spcPts val="0"/>
              </a:spcBef>
              <a:spcAft>
                <a:spcPts val="0"/>
              </a:spcAft>
              <a:defRPr/>
            </a:pPr>
            <a:r>
              <a:rPr lang="en-US" dirty="0" smtClean="0"/>
              <a:t>Front area by Lourdes: Book guillotine and </a:t>
            </a:r>
            <a:r>
              <a:rPr lang="en-US" dirty="0" err="1" smtClean="0"/>
              <a:t>disbound</a:t>
            </a:r>
            <a:r>
              <a:rPr lang="en-US" dirty="0" smtClean="0"/>
              <a:t> book</a:t>
            </a:r>
          </a:p>
          <a:p>
            <a:pPr eaLnBrk="1" fontAlgn="auto" hangingPunct="1">
              <a:spcBef>
                <a:spcPts val="0"/>
              </a:spcBef>
              <a:spcAft>
                <a:spcPts val="0"/>
              </a:spcAft>
              <a:defRPr/>
            </a:pPr>
            <a:r>
              <a:rPr lang="en-US" dirty="0" smtClean="0"/>
              <a:t>Briefly describe process:</a:t>
            </a:r>
          </a:p>
          <a:p>
            <a:pPr eaLnBrk="1" fontAlgn="auto" hangingPunct="1">
              <a:spcBef>
                <a:spcPts val="0"/>
              </a:spcBef>
              <a:spcAft>
                <a:spcPts val="0"/>
              </a:spcAft>
              <a:defRPr/>
            </a:pPr>
            <a:r>
              <a:rPr lang="en-US" dirty="0" smtClean="0"/>
              <a:t>A large server provides the storage for files in process, and this serves as the backbone for all processing. The processing includes:</a:t>
            </a:r>
          </a:p>
          <a:p>
            <a:pPr eaLnBrk="1" fontAlgn="auto" hangingPunct="1">
              <a:spcBef>
                <a:spcPts val="0"/>
              </a:spcBef>
              <a:spcAft>
                <a:spcPts val="0"/>
              </a:spcAft>
              <a:defRPr/>
            </a:pPr>
            <a:r>
              <a:rPr lang="en-US" dirty="0" smtClean="0"/>
              <a:t>Image processing for </a:t>
            </a:r>
            <a:r>
              <a:rPr lang="en-US" dirty="0" err="1" smtClean="0"/>
              <a:t>artifactual</a:t>
            </a:r>
            <a:r>
              <a:rPr lang="en-US" dirty="0" smtClean="0"/>
              <a:t> fidelity</a:t>
            </a:r>
          </a:p>
          <a:p>
            <a:pPr eaLnBrk="1" fontAlgn="auto" hangingPunct="1">
              <a:spcBef>
                <a:spcPts val="0"/>
              </a:spcBef>
              <a:spcAft>
                <a:spcPts val="0"/>
              </a:spcAft>
              <a:defRPr/>
            </a:pPr>
            <a:r>
              <a:rPr lang="en-US" dirty="0" smtClean="0"/>
              <a:t>Quality control to verify all images, the catalog record information, and to add chapter headings and pagination</a:t>
            </a:r>
          </a:p>
          <a:p>
            <a:pPr eaLnBrk="1" fontAlgn="auto" hangingPunct="1">
              <a:spcBef>
                <a:spcPts val="0"/>
              </a:spcBef>
              <a:spcAft>
                <a:spcPts val="0"/>
              </a:spcAft>
              <a:defRPr/>
            </a:pPr>
            <a:r>
              <a:rPr lang="en-US" dirty="0" smtClean="0"/>
              <a:t>Optical character recognition to generate full text for full text searching online</a:t>
            </a:r>
          </a:p>
          <a:p>
            <a:pPr eaLnBrk="1" fontAlgn="auto" hangingPunct="1">
              <a:spcBef>
                <a:spcPts val="0"/>
              </a:spcBef>
              <a:spcAft>
                <a:spcPts val="0"/>
              </a:spcAft>
              <a:defRPr/>
            </a:pPr>
            <a:r>
              <a:rPr lang="en-US" dirty="0" smtClean="0"/>
              <a:t>After optical character recognition creates these necessary support files, we load the materials online and we verify 100% of the items to make sure no errors were missed and that there are no errors in the loading process. </a:t>
            </a:r>
          </a:p>
          <a:p>
            <a:pPr eaLnBrk="1" fontAlgn="auto" hangingPunct="1">
              <a:spcBef>
                <a:spcPts val="0"/>
              </a:spcBef>
              <a:spcAft>
                <a:spcPts val="0"/>
              </a:spcAft>
              <a:defRPr/>
            </a:pPr>
            <a:r>
              <a:rPr lang="en-US" dirty="0" smtClean="0"/>
              <a:t>We then archive the materials to multiple redundant locations. We archive by sending files to the Florida Digital Archive which has redundant archives and to our internal archive as well. We also send files to Internet Archive, the International Children’s Digital Library, and other archives for particular projects. </a:t>
            </a:r>
          </a:p>
          <a:p>
            <a:pPr lvl="1" eaLnBrk="1" fontAlgn="auto" hangingPunct="1">
              <a:spcBef>
                <a:spcPts val="0"/>
              </a:spcBef>
              <a:spcAft>
                <a:spcPts val="0"/>
              </a:spcAft>
              <a:defRPr/>
            </a:pPr>
            <a:r>
              <a:rPr lang="en-US" dirty="0" smtClean="0"/>
              <a:t>Show CD/DVD cabinets and explain prior internal archive was to DVD, but that wasn’t sustainable because of sheer volume.</a:t>
            </a:r>
          </a:p>
          <a:p>
            <a:pPr eaLnBrk="1" fontAlgn="auto" hangingPunct="1">
              <a:spcBef>
                <a:spcPts val="0"/>
              </a:spcBef>
              <a:spcAft>
                <a:spcPts val="0"/>
              </a:spcAft>
              <a:defRPr/>
            </a:pPr>
            <a:r>
              <a:rPr lang="en-US" dirty="0" smtClean="0"/>
              <a:t> </a:t>
            </a:r>
          </a:p>
          <a:p>
            <a:pPr eaLnBrk="1" fontAlgn="auto" hangingPunct="1">
              <a:spcBef>
                <a:spcPts val="0"/>
              </a:spcBef>
              <a:spcAft>
                <a:spcPts val="0"/>
              </a:spcAft>
              <a:defRPr/>
            </a:pPr>
            <a:r>
              <a:rPr lang="en-US" dirty="0" smtClean="0"/>
              <a:t> </a:t>
            </a:r>
          </a:p>
          <a:p>
            <a:pPr eaLnBrk="1" fontAlgn="auto" hangingPunct="1">
              <a:spcBef>
                <a:spcPts val="0"/>
              </a:spcBef>
              <a:spcAft>
                <a:spcPts val="0"/>
              </a:spcAft>
              <a:defRPr/>
            </a:pPr>
            <a:endParaRPr lang="en-US" dirty="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C95956-4295-4FA5-9280-8FE045C3D787}" type="slidenum">
              <a:rPr lang="en-US"/>
              <a:pPr fontAlgn="base">
                <a:spcBef>
                  <a:spcPct val="0"/>
                </a:spcBef>
                <a:spcAft>
                  <a:spcPct val="0"/>
                </a:spcAft>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endParaRPr lang="en-US" sz="900" smtClean="0"/>
          </a:p>
        </p:txBody>
      </p:sp>
      <p:sp>
        <p:nvSpPr>
          <p:cNvPr id="3174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41840C9-2656-41CF-956B-0702361E6D80}" type="slidenum">
              <a:rPr lang="en-US" sz="1200">
                <a:latin typeface="Calibri" pitchFamily="34" charset="0"/>
              </a:rPr>
              <a:pPr algn="r"/>
              <a:t>3</a:t>
            </a:fld>
            <a:endParaRPr lang="en-US"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eaLnBrk="1" fontAlgn="auto" hangingPunct="1">
              <a:spcBef>
                <a:spcPts val="0"/>
              </a:spcBef>
              <a:spcAft>
                <a:spcPts val="0"/>
              </a:spcAft>
              <a:defRPr/>
            </a:pPr>
            <a:r>
              <a:rPr lang="en-US" b="1" dirty="0" smtClean="0"/>
              <a:t>DLC Donor Tour Script (rev. 6/30/2010)</a:t>
            </a:r>
            <a:endParaRPr lang="en-US" dirty="0" smtClean="0"/>
          </a:p>
          <a:p>
            <a:pPr eaLnBrk="1" fontAlgn="auto" hangingPunct="1">
              <a:spcBef>
                <a:spcPts val="0"/>
              </a:spcBef>
              <a:spcAft>
                <a:spcPts val="0"/>
              </a:spcAft>
              <a:defRPr/>
            </a:pPr>
            <a:r>
              <a:rPr lang="en-US" dirty="0" smtClean="0"/>
              <a:t>Add projector to back room, and prepare slideshow to show/demonstrate (using a PPT or internet, if available):</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UFDC site</a:t>
            </a:r>
          </a:p>
          <a:p>
            <a:pPr lvl="1" eaLnBrk="1" fontAlgn="auto" hangingPunct="1">
              <a:spcBef>
                <a:spcPts val="0"/>
              </a:spcBef>
              <a:spcAft>
                <a:spcPts val="0"/>
              </a:spcAft>
              <a:defRPr/>
            </a:pPr>
            <a:r>
              <a:rPr lang="en-US" dirty="0" smtClean="0"/>
              <a:t>Baldwin book</a:t>
            </a:r>
          </a:p>
          <a:p>
            <a:pPr lvl="1" eaLnBrk="1" fontAlgn="auto" hangingPunct="1">
              <a:spcBef>
                <a:spcPts val="0"/>
              </a:spcBef>
              <a:spcAft>
                <a:spcPts val="0"/>
              </a:spcAft>
              <a:defRPr/>
            </a:pPr>
            <a:r>
              <a:rPr lang="en-US" dirty="0" smtClean="0"/>
              <a:t>Map / architectural drawing</a:t>
            </a:r>
          </a:p>
          <a:p>
            <a:pPr lvl="1" eaLnBrk="1" fontAlgn="auto" hangingPunct="1">
              <a:spcBef>
                <a:spcPts val="0"/>
              </a:spcBef>
              <a:spcAft>
                <a:spcPts val="0"/>
              </a:spcAft>
              <a:defRPr/>
            </a:pPr>
            <a:r>
              <a:rPr lang="en-US" dirty="0" smtClean="0"/>
              <a:t>Newspaper</a:t>
            </a:r>
          </a:p>
          <a:p>
            <a:pPr lvl="1" eaLnBrk="1" fontAlgn="auto" hangingPunct="1">
              <a:spcBef>
                <a:spcPts val="0"/>
              </a:spcBef>
              <a:spcAft>
                <a:spcPts val="0"/>
              </a:spcAft>
              <a:defRPr/>
            </a:pPr>
            <a:r>
              <a:rPr lang="en-US" dirty="0" smtClean="0"/>
              <a:t>Art Object</a:t>
            </a:r>
          </a:p>
          <a:p>
            <a:pPr lvl="1" eaLnBrk="1" fontAlgn="auto" hangingPunct="1">
              <a:spcBef>
                <a:spcPts val="0"/>
              </a:spcBef>
              <a:spcAft>
                <a:spcPts val="0"/>
              </a:spcAft>
              <a:defRPr/>
            </a:pPr>
            <a:r>
              <a:rPr lang="en-US" dirty="0" smtClean="0"/>
              <a:t>Photos from UF Archives</a:t>
            </a:r>
          </a:p>
          <a:p>
            <a:pPr eaLnBrk="1" fontAlgn="auto" hangingPunct="1">
              <a:spcBef>
                <a:spcPts val="0"/>
              </a:spcBef>
              <a:spcAft>
                <a:spcPts val="0"/>
              </a:spcAft>
              <a:defRPr/>
            </a:pPr>
            <a:r>
              <a:rPr lang="en-US" dirty="0" smtClean="0"/>
              <a:t>Then, show imaging equipment:</a:t>
            </a:r>
          </a:p>
          <a:p>
            <a:pPr eaLnBrk="1" fontAlgn="auto" hangingPunct="1">
              <a:spcBef>
                <a:spcPts val="0"/>
              </a:spcBef>
              <a:spcAft>
                <a:spcPts val="0"/>
              </a:spcAft>
              <a:defRPr/>
            </a:pPr>
            <a:r>
              <a:rPr lang="en-US" dirty="0" smtClean="0"/>
              <a:t>Back room: 3D turn-style for objects</a:t>
            </a:r>
          </a:p>
          <a:p>
            <a:pPr eaLnBrk="1" fontAlgn="auto" hangingPunct="1">
              <a:spcBef>
                <a:spcPts val="0"/>
              </a:spcBef>
              <a:spcAft>
                <a:spcPts val="0"/>
              </a:spcAft>
              <a:defRPr/>
            </a:pPr>
            <a:r>
              <a:rPr lang="en-US" dirty="0" smtClean="0"/>
              <a:t>Imaging area: </a:t>
            </a:r>
            <a:r>
              <a:rPr lang="en-US" dirty="0" err="1" smtClean="0"/>
              <a:t>Copibooks</a:t>
            </a:r>
            <a:endParaRPr lang="en-US" dirty="0" smtClean="0"/>
          </a:p>
          <a:p>
            <a:pPr eaLnBrk="1" fontAlgn="auto" hangingPunct="1">
              <a:spcBef>
                <a:spcPts val="0"/>
              </a:spcBef>
              <a:spcAft>
                <a:spcPts val="0"/>
              </a:spcAft>
              <a:defRPr/>
            </a:pPr>
            <a:r>
              <a:rPr lang="en-US" dirty="0" smtClean="0"/>
              <a:t>Large format area: </a:t>
            </a:r>
          </a:p>
          <a:p>
            <a:pPr lvl="1" eaLnBrk="1" fontAlgn="auto" hangingPunct="1">
              <a:spcBef>
                <a:spcPts val="0"/>
              </a:spcBef>
              <a:spcAft>
                <a:spcPts val="0"/>
              </a:spcAft>
              <a:defRPr/>
            </a:pPr>
            <a:r>
              <a:rPr lang="en-US" dirty="0" smtClean="0"/>
              <a:t>Large format camera and vacuum table</a:t>
            </a:r>
          </a:p>
          <a:p>
            <a:pPr lvl="1" eaLnBrk="1" fontAlgn="auto" hangingPunct="1">
              <a:spcBef>
                <a:spcPts val="0"/>
              </a:spcBef>
              <a:spcAft>
                <a:spcPts val="0"/>
              </a:spcAft>
              <a:defRPr/>
            </a:pPr>
            <a:r>
              <a:rPr lang="en-US" dirty="0" smtClean="0"/>
              <a:t>Book cradle</a:t>
            </a:r>
          </a:p>
          <a:p>
            <a:pPr eaLnBrk="1" fontAlgn="auto" hangingPunct="1">
              <a:spcBef>
                <a:spcPts val="0"/>
              </a:spcBef>
              <a:spcAft>
                <a:spcPts val="0"/>
              </a:spcAft>
              <a:defRPr/>
            </a:pPr>
            <a:r>
              <a:rPr lang="en-US" dirty="0" smtClean="0"/>
              <a:t>Front area by Lourdes: Book guillotine and </a:t>
            </a:r>
            <a:r>
              <a:rPr lang="en-US" dirty="0" err="1" smtClean="0"/>
              <a:t>disbound</a:t>
            </a:r>
            <a:r>
              <a:rPr lang="en-US" dirty="0" smtClean="0"/>
              <a:t> book</a:t>
            </a:r>
          </a:p>
          <a:p>
            <a:pPr eaLnBrk="1" fontAlgn="auto" hangingPunct="1">
              <a:spcBef>
                <a:spcPts val="0"/>
              </a:spcBef>
              <a:spcAft>
                <a:spcPts val="0"/>
              </a:spcAft>
              <a:defRPr/>
            </a:pPr>
            <a:r>
              <a:rPr lang="en-US" dirty="0" smtClean="0"/>
              <a:t>Briefly describe process:</a:t>
            </a:r>
          </a:p>
          <a:p>
            <a:pPr eaLnBrk="1" fontAlgn="auto" hangingPunct="1">
              <a:spcBef>
                <a:spcPts val="0"/>
              </a:spcBef>
              <a:spcAft>
                <a:spcPts val="0"/>
              </a:spcAft>
              <a:defRPr/>
            </a:pPr>
            <a:r>
              <a:rPr lang="en-US" dirty="0" smtClean="0"/>
              <a:t>A large server provides the storage for files in process, and this serves as the backbone for all processing. The processing includes:</a:t>
            </a:r>
          </a:p>
          <a:p>
            <a:pPr eaLnBrk="1" fontAlgn="auto" hangingPunct="1">
              <a:spcBef>
                <a:spcPts val="0"/>
              </a:spcBef>
              <a:spcAft>
                <a:spcPts val="0"/>
              </a:spcAft>
              <a:defRPr/>
            </a:pPr>
            <a:r>
              <a:rPr lang="en-US" dirty="0" smtClean="0"/>
              <a:t>Image processing for </a:t>
            </a:r>
            <a:r>
              <a:rPr lang="en-US" dirty="0" err="1" smtClean="0"/>
              <a:t>artifactual</a:t>
            </a:r>
            <a:r>
              <a:rPr lang="en-US" dirty="0" smtClean="0"/>
              <a:t> fidelity</a:t>
            </a:r>
          </a:p>
          <a:p>
            <a:pPr eaLnBrk="1" fontAlgn="auto" hangingPunct="1">
              <a:spcBef>
                <a:spcPts val="0"/>
              </a:spcBef>
              <a:spcAft>
                <a:spcPts val="0"/>
              </a:spcAft>
              <a:defRPr/>
            </a:pPr>
            <a:r>
              <a:rPr lang="en-US" dirty="0" smtClean="0"/>
              <a:t>Quality control to verify all images, the catalog record information, and to add chapter headings and pagination</a:t>
            </a:r>
          </a:p>
          <a:p>
            <a:pPr eaLnBrk="1" fontAlgn="auto" hangingPunct="1">
              <a:spcBef>
                <a:spcPts val="0"/>
              </a:spcBef>
              <a:spcAft>
                <a:spcPts val="0"/>
              </a:spcAft>
              <a:defRPr/>
            </a:pPr>
            <a:r>
              <a:rPr lang="en-US" dirty="0" smtClean="0"/>
              <a:t>Optical character recognition to generate full text for full text searching online</a:t>
            </a:r>
          </a:p>
          <a:p>
            <a:pPr eaLnBrk="1" fontAlgn="auto" hangingPunct="1">
              <a:spcBef>
                <a:spcPts val="0"/>
              </a:spcBef>
              <a:spcAft>
                <a:spcPts val="0"/>
              </a:spcAft>
              <a:defRPr/>
            </a:pPr>
            <a:r>
              <a:rPr lang="en-US" dirty="0" smtClean="0"/>
              <a:t>After optical character recognition creates these necessary support files, we load the materials online and we verify 100% of the items to make sure no errors were missed and that there are no errors in the loading process. </a:t>
            </a:r>
          </a:p>
          <a:p>
            <a:pPr eaLnBrk="1" fontAlgn="auto" hangingPunct="1">
              <a:spcBef>
                <a:spcPts val="0"/>
              </a:spcBef>
              <a:spcAft>
                <a:spcPts val="0"/>
              </a:spcAft>
              <a:defRPr/>
            </a:pPr>
            <a:r>
              <a:rPr lang="en-US" dirty="0" smtClean="0"/>
              <a:t>We then archive the materials to multiple redundant locations. We archive by sending files to the Florida Digital Archive which has redundant archives and to our internal archive as well. We also send files to Internet Archive, the International Children’s Digital Library, and other archives for particular projects. </a:t>
            </a:r>
          </a:p>
          <a:p>
            <a:pPr lvl="1" eaLnBrk="1" fontAlgn="auto" hangingPunct="1">
              <a:spcBef>
                <a:spcPts val="0"/>
              </a:spcBef>
              <a:spcAft>
                <a:spcPts val="0"/>
              </a:spcAft>
              <a:defRPr/>
            </a:pPr>
            <a:r>
              <a:rPr lang="en-US" dirty="0" smtClean="0"/>
              <a:t>Show CD/DVD cabinets and explain prior internal archive was to DVD, but that wasn’t sustainable because of sheer volume.</a:t>
            </a:r>
          </a:p>
          <a:p>
            <a:pPr eaLnBrk="1" fontAlgn="auto" hangingPunct="1">
              <a:spcBef>
                <a:spcPts val="0"/>
              </a:spcBef>
              <a:spcAft>
                <a:spcPts val="0"/>
              </a:spcAft>
              <a:defRPr/>
            </a:pPr>
            <a:r>
              <a:rPr lang="en-US" dirty="0" smtClean="0"/>
              <a:t> </a:t>
            </a:r>
          </a:p>
          <a:p>
            <a:pPr eaLnBrk="1" fontAlgn="auto" hangingPunct="1">
              <a:spcBef>
                <a:spcPts val="0"/>
              </a:spcBef>
              <a:spcAft>
                <a:spcPts val="0"/>
              </a:spcAft>
              <a:defRPr/>
            </a:pPr>
            <a:r>
              <a:rPr lang="en-US" dirty="0" smtClean="0"/>
              <a:t> </a:t>
            </a:r>
          </a:p>
          <a:p>
            <a:pPr eaLnBrk="1" fontAlgn="auto" hangingPunct="1">
              <a:spcBef>
                <a:spcPts val="0"/>
              </a:spcBef>
              <a:spcAft>
                <a:spcPts val="0"/>
              </a:spcAft>
              <a:defRPr/>
            </a:pPr>
            <a:endParaRPr lang="en-US" dirty="0"/>
          </a:p>
        </p:txBody>
      </p:sp>
      <p:sp>
        <p:nvSpPr>
          <p:cNvPr id="15363"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B9D4CFA9-28FD-4927-87B9-F1628B29A05E}" type="slidenum">
              <a:rPr lang="en-US" sz="1200">
                <a:latin typeface="+mn-lt"/>
              </a:rPr>
              <a:pPr algn="r">
                <a:defRPr/>
              </a:pPr>
              <a:t>4</a:t>
            </a:fld>
            <a:endParaRPr lang="en-US" sz="1200">
              <a:latin typeface="+mn-l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TextEdit="1"/>
          </p:cNvSpPr>
          <p:nvPr>
            <p:ph type="sldImg"/>
          </p:nvPr>
        </p:nvSpPr>
        <p:spPr bwMode="auto">
          <a:noFill/>
          <a:ln>
            <a:solidFill>
              <a:srgbClr val="000000"/>
            </a:solidFill>
            <a:miter lim="800000"/>
            <a:headEnd/>
            <a:tailEnd/>
          </a:ln>
        </p:spPr>
      </p:sp>
      <p:sp>
        <p:nvSpPr>
          <p:cNvPr id="3584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TextEdit="1"/>
          </p:cNvSpPr>
          <p:nvPr>
            <p:ph type="sldImg"/>
          </p:nvPr>
        </p:nvSpPr>
        <p:spPr bwMode="auto">
          <a:noFill/>
          <a:ln>
            <a:solidFill>
              <a:srgbClr val="000000"/>
            </a:solidFill>
            <a:miter lim="800000"/>
            <a:headEnd/>
            <a:tailEnd/>
          </a:ln>
        </p:spPr>
      </p:sp>
      <p:sp>
        <p:nvSpPr>
          <p:cNvPr id="3789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TextEdit="1"/>
          </p:cNvSpPr>
          <p:nvPr>
            <p:ph type="sldImg"/>
          </p:nvPr>
        </p:nvSpPr>
        <p:spPr bwMode="auto">
          <a:noFill/>
          <a:ln>
            <a:solidFill>
              <a:srgbClr val="000000"/>
            </a:solidFill>
            <a:miter lim="800000"/>
            <a:headEnd/>
            <a:tailEnd/>
          </a:ln>
        </p:spPr>
      </p:sp>
      <p:sp>
        <p:nvSpPr>
          <p:cNvPr id="3789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newspapers</a:t>
            </a:r>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FAF82F-4801-40BD-A0CA-87C6F13C0532}" type="slidenum">
              <a:rPr lang="en-US"/>
              <a:pPr fontAlgn="base">
                <a:spcBef>
                  <a:spcPct val="0"/>
                </a:spcBef>
                <a:spcAft>
                  <a:spcPct val="0"/>
                </a:spcAft>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newspapers</a:t>
            </a:r>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FAF82F-4801-40BD-A0CA-87C6F13C0532}" type="slidenum">
              <a:rPr lang="en-US"/>
              <a:pPr fontAlgn="base">
                <a:spcBef>
                  <a:spcPct val="0"/>
                </a:spcBef>
                <a:spcAft>
                  <a:spcPct val="0"/>
                </a:spcAft>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BC1B417-D097-4E22-9C87-BF2B823DE0D9}" type="datetimeFigureOut">
              <a:rPr lang="en-US"/>
              <a:pPr>
                <a:defRPr/>
              </a:pPr>
              <a:t>10/4/2011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A7CB07-BD70-4F2C-92BB-DB118D3C437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AE7F3ED-AD47-4C5D-819C-29CCFD1644EA}" type="datetimeFigureOut">
              <a:rPr lang="en-US"/>
              <a:pPr>
                <a:defRPr/>
              </a:pPr>
              <a:t>10/4/2011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CA3E0C-D1AE-4007-8A32-2709D380BC1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CE830A-8701-4466-B961-BAAA571070B3}" type="datetimeFigureOut">
              <a:rPr lang="en-US"/>
              <a:pPr>
                <a:defRPr/>
              </a:pPr>
              <a:t>10/4/2011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9DC322-57F2-4B0F-9349-43617692367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p>
        </p:txBody>
      </p:sp>
      <p:sp>
        <p:nvSpPr>
          <p:cNvPr id="47106"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47107"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fld id="{42DBD50C-4990-4CEB-A927-0CA63653CDF6}" type="datetimeFigureOut">
              <a:rPr lang="en-US"/>
              <a:pPr>
                <a:defRPr/>
              </a:pPr>
              <a:t>10/4/2011</a:t>
            </a:fld>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a:defRPr/>
            </a:lvl1pPr>
          </a:lstStyle>
          <a:p>
            <a:pPr>
              <a:defRPr/>
            </a:pPr>
            <a:fld id="{7D112E63-F72D-42C1-815C-17FD17C20197}"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8A74BF7-9DE5-427E-BB3E-AD251623918A}" type="datetimeFigureOut">
              <a:rPr lang="en-US"/>
              <a:pPr>
                <a:defRPr/>
              </a:pPr>
              <a:t>10/4/2011</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7A22802-D131-40DD-88C3-E5079A27BA72}"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A2C97E1-DA59-4665-9D7D-5CF7ACE1AE49}" type="datetimeFigureOut">
              <a:rPr lang="en-US"/>
              <a:pPr>
                <a:defRPr/>
              </a:pPr>
              <a:t>10/4/2011</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2B68ACA-F6BF-45AA-A02E-6A37787849D2}"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4C500A44-24B0-4250-8531-2F42E9D334C7}" type="datetimeFigureOut">
              <a:rPr lang="en-US"/>
              <a:pPr>
                <a:defRPr/>
              </a:pPr>
              <a:t>10/4/2011</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03A94EF-DBCC-40EB-A830-DB722283B1F0}"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1E15452E-B9CB-4275-BEE7-F68EF1FEA84A}" type="datetimeFigureOut">
              <a:rPr lang="en-US"/>
              <a:pPr>
                <a:defRPr/>
              </a:pPr>
              <a:t>10/4/2011</a:t>
            </a:fld>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949733D1-809B-4FBE-AE81-61AF67E967B2}"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883EB07D-FF17-45D0-8022-1FE2B35C0CEF}" type="datetimeFigureOut">
              <a:rPr lang="en-US"/>
              <a:pPr>
                <a:defRPr/>
              </a:pPr>
              <a:t>10/4/2011</a:t>
            </a:fld>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514C596D-0286-449E-AE5D-505CD384BEC4}"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F35DA01-1802-4A82-8BB8-53C8C55346AF}" type="datetimeFigureOut">
              <a:rPr lang="en-US"/>
              <a:pPr>
                <a:defRPr/>
              </a:pPr>
              <a:t>10/4/2011</a:t>
            </a:fld>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3C4D96E4-F972-484F-9738-E5F562DA0711}" type="slidenum">
              <a:rPr lang="en-US" altLang="en-US"/>
              <a:pPr>
                <a:defRPr/>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DDEAD88-982F-4F5E-86F3-2BC56D5841CA}" type="datetimeFigureOut">
              <a:rPr lang="en-US"/>
              <a:pPr>
                <a:defRPr/>
              </a:pPr>
              <a:t>10/4/2011</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15B29ED-6BC1-4995-AD6F-8008BF1E9048}"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845EBF-AE0A-45F2-BF10-091B64E41333}" type="datetimeFigureOut">
              <a:rPr lang="en-US"/>
              <a:pPr>
                <a:defRPr/>
              </a:pPr>
              <a:t>10/4/2011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7C4628-ACB0-4F99-BD74-FA5D1B6F6C5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78C348D-6547-450E-A01D-7DF99A4051CD}" type="datetimeFigureOut">
              <a:rPr lang="en-US"/>
              <a:pPr>
                <a:defRPr/>
              </a:pPr>
              <a:t>10/4/2011</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0005A8E-55BF-4043-9060-3DE7495C256B}" type="slidenum">
              <a:rPr lang="en-US" altLang="en-US"/>
              <a:pPr>
                <a:defRPr/>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174F585-EEBE-4051-BEB5-B5B9D8890E90}" type="datetimeFigureOut">
              <a:rPr lang="en-US"/>
              <a:pPr>
                <a:defRPr/>
              </a:pPr>
              <a:t>10/4/2011</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071E79F-58F6-4028-A483-E0231B2B60C2}" type="slidenum">
              <a:rPr lang="en-US" altLang="en-US"/>
              <a:pPr>
                <a:defRPr/>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076BA40-C2C7-438C-85D4-7D88A6150502}" type="datetimeFigureOut">
              <a:rPr lang="en-US"/>
              <a:pPr>
                <a:defRPr/>
              </a:pPr>
              <a:t>10/4/2011</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EC79134-BBFB-4EEF-866D-6B4A1525265C}"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2E936F5-D6C4-4460-86F4-B17501496A92}" type="datetimeFigureOut">
              <a:rPr lang="en-US"/>
              <a:pPr>
                <a:defRPr/>
              </a:pPr>
              <a:t>10/4/2011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CC7B47-ECA5-4C0F-B74F-DAD8D261809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54C8046-D9EF-4485-B512-FDFFE07F422D}" type="datetimeFigureOut">
              <a:rPr lang="en-US"/>
              <a:pPr>
                <a:defRPr/>
              </a:pPr>
              <a:t>10/4/2011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87B424-7036-4527-B477-6A566ABDCA3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065C141-C0F0-41BB-B2B1-EB5E51002B66}" type="datetimeFigureOut">
              <a:rPr lang="en-US"/>
              <a:pPr>
                <a:defRPr/>
              </a:pPr>
              <a:t>10/4/2011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82DFFB8-195D-42FC-B1C6-54FCA9FFDB9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04857D9-AA91-41E7-9E9A-8B099B4AD4FD}" type="datetimeFigureOut">
              <a:rPr lang="en-US"/>
              <a:pPr>
                <a:defRPr/>
              </a:pPr>
              <a:t>10/4/2011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361F9B1-7B91-4901-8326-C4A4CCBD6CA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A8E2C21-CE8B-435B-928D-619F23DB964F}" type="datetimeFigureOut">
              <a:rPr lang="en-US"/>
              <a:pPr>
                <a:defRPr/>
              </a:pPr>
              <a:t>10/4/2011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DBF4EBD-2869-4D5A-AB0F-63C5D9BF5D1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ED65B39-D3AE-4CB3-AA58-D780F6A6C288}" type="datetimeFigureOut">
              <a:rPr lang="en-US"/>
              <a:pPr>
                <a:defRPr/>
              </a:pPr>
              <a:t>10/4/2011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5F8443-88F6-438B-9E2E-1B123B37914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8C353E7-9583-4766-BD4C-F60478162216}" type="datetimeFigureOut">
              <a:rPr lang="en-US"/>
              <a:pPr>
                <a:defRPr/>
              </a:pPr>
              <a:t>10/4/2011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D357976-873E-411C-8658-A2E5E6E58E1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5EDA547-0953-47FA-81DE-C715CC565F4E}" type="datetimeFigureOut">
              <a:rPr lang="en-US"/>
              <a:pPr>
                <a:defRPr/>
              </a:pPr>
              <a:t>10/4/2011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ED1FD27-229C-4A5B-A955-9475E86C2A8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3315"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6084"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defRPr>
            </a:lvl1pPr>
          </a:lstStyle>
          <a:p>
            <a:pPr>
              <a:defRPr/>
            </a:pPr>
            <a:fld id="{38CA3DEA-1F20-47A4-AA07-DE458CE8F37A}" type="datetimeFigureOut">
              <a:rPr lang="en-US"/>
              <a:pPr>
                <a:defRPr/>
              </a:pPr>
              <a:t>10/4/2011</a:t>
            </a:fld>
            <a:endParaRPr lang="en-US" altLang="en-US"/>
          </a:p>
        </p:txBody>
      </p:sp>
      <p:sp>
        <p:nvSpPr>
          <p:cNvPr id="460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j-lt"/>
              </a:defRPr>
            </a:lvl1pPr>
          </a:lstStyle>
          <a:p>
            <a:pPr>
              <a:defRPr/>
            </a:pPr>
            <a:endParaRPr lang="en-US" altLang="en-US"/>
          </a:p>
        </p:txBody>
      </p:sp>
      <p:sp>
        <p:nvSpPr>
          <p:cNvPr id="46086"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pPr>
              <a:defRPr/>
            </a:pPr>
            <a:fld id="{9C2D475C-466A-4FE7-9549-E308B9CA2027}" type="slidenum">
              <a:rPr lang="en-US" altLang="en-US"/>
              <a:pPr>
                <a:defRPr/>
              </a:pPr>
              <a:t>‹#›</a:t>
            </a:fld>
            <a:endParaRPr lang="en-US" altLang="en-US"/>
          </a:p>
        </p:txBody>
      </p:sp>
      <p:sp>
        <p:nvSpPr>
          <p:cNvPr id="46087"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p>
        </p:txBody>
      </p:sp>
      <p:sp>
        <p:nvSpPr>
          <p:cNvPr id="46088"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a:p>
        </p:txBody>
      </p:sp>
    </p:spTree>
  </p:cSld>
  <p:clrMap bg1="dk2" tx1="lt1" bg2="dk1" tx2="lt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hyperlink" Target="http://ufdc.ufl.edu/UF00094172/00002"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ufdc.ufl.edu/UF00083074"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ns-uflib-ufdc\UFDC\RESOURCES\AA\00\00\01\47\00204\00204_00001.jpg"/>
          <p:cNvPicPr>
            <a:picLocks noChangeAspect="1" noChangeArrowheads="1"/>
          </p:cNvPicPr>
          <p:nvPr/>
        </p:nvPicPr>
        <p:blipFill>
          <a:blip r:embed="rId3" cstate="print"/>
          <a:srcRect l="3967" t="3692" r="3554" b="6088"/>
          <a:stretch>
            <a:fillRect/>
          </a:stretch>
        </p:blipFill>
        <p:spPr bwMode="auto">
          <a:xfrm rot="21331693">
            <a:off x="1150305" y="2580486"/>
            <a:ext cx="1776412" cy="2211388"/>
          </a:xfrm>
          <a:prstGeom prst="rect">
            <a:avLst/>
          </a:prstGeom>
          <a:noFill/>
          <a:effectLst>
            <a:outerShdw blurRad="50800" dist="38100" dir="2700000" algn="tl" rotWithShape="0">
              <a:prstClr val="black">
                <a:alpha val="40000"/>
              </a:prstClr>
            </a:outerShdw>
          </a:effectLst>
        </p:spPr>
      </p:pic>
      <p:pic>
        <p:nvPicPr>
          <p:cNvPr id="26625" name="Picture 55" descr="00002"/>
          <p:cNvPicPr>
            <a:picLocks noChangeAspect="1" noChangeArrowheads="1"/>
          </p:cNvPicPr>
          <p:nvPr/>
        </p:nvPicPr>
        <p:blipFill>
          <a:blip r:embed="rId4" cstate="print"/>
          <a:srcRect/>
          <a:stretch>
            <a:fillRect/>
          </a:stretch>
        </p:blipFill>
        <p:spPr bwMode="auto">
          <a:xfrm rot="280613">
            <a:off x="5516037" y="2428563"/>
            <a:ext cx="1736725" cy="26670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6627" name="Text Box 12"/>
          <p:cNvSpPr txBox="1">
            <a:spLocks noChangeArrowheads="1"/>
          </p:cNvSpPr>
          <p:nvPr/>
        </p:nvSpPr>
        <p:spPr bwMode="auto">
          <a:xfrm>
            <a:off x="912813" y="269875"/>
            <a:ext cx="7300912" cy="644525"/>
          </a:xfrm>
          <a:prstGeom prst="rect">
            <a:avLst/>
          </a:prstGeom>
          <a:noFill/>
          <a:ln w="9525">
            <a:noFill/>
            <a:miter lim="800000"/>
            <a:headEnd/>
            <a:tailEnd/>
          </a:ln>
        </p:spPr>
        <p:txBody>
          <a:bodyPr tIns="137160">
            <a:spAutoFit/>
          </a:bodyPr>
          <a:lstStyle/>
          <a:p>
            <a:pPr algn="ctr">
              <a:lnSpc>
                <a:spcPct val="55000"/>
              </a:lnSpc>
              <a:spcBef>
                <a:spcPct val="50000"/>
              </a:spcBef>
            </a:pPr>
            <a:endParaRPr lang="en-US" sz="1600">
              <a:latin typeface="Arial Black" pitchFamily="34" charset="0"/>
              <a:cs typeface="Times New Roman" pitchFamily="18" charset="0"/>
            </a:endParaRPr>
          </a:p>
          <a:p>
            <a:pPr>
              <a:lnSpc>
                <a:spcPct val="55000"/>
              </a:lnSpc>
              <a:spcBef>
                <a:spcPct val="50000"/>
              </a:spcBef>
            </a:pPr>
            <a:endParaRPr lang="en-US" sz="1600">
              <a:latin typeface="Arial Black" pitchFamily="34" charset="0"/>
              <a:cs typeface="Times New Roman" pitchFamily="18" charset="0"/>
            </a:endParaRPr>
          </a:p>
        </p:txBody>
      </p:sp>
      <p:sp>
        <p:nvSpPr>
          <p:cNvPr id="26628" name="Text Box 14"/>
          <p:cNvSpPr txBox="1">
            <a:spLocks noChangeArrowheads="1"/>
          </p:cNvSpPr>
          <p:nvPr/>
        </p:nvSpPr>
        <p:spPr bwMode="auto">
          <a:xfrm>
            <a:off x="1436688" y="949325"/>
            <a:ext cx="184150" cy="588963"/>
          </a:xfrm>
          <a:prstGeom prst="rect">
            <a:avLst/>
          </a:prstGeom>
          <a:noFill/>
          <a:ln w="9525">
            <a:noFill/>
            <a:miter lim="800000"/>
            <a:headEnd/>
            <a:tailEnd/>
          </a:ln>
        </p:spPr>
        <p:txBody>
          <a:bodyPr wrap="none" tIns="137160">
            <a:spAutoFit/>
          </a:bodyPr>
          <a:lstStyle/>
          <a:p>
            <a:pPr>
              <a:lnSpc>
                <a:spcPct val="55000"/>
              </a:lnSpc>
              <a:spcBef>
                <a:spcPct val="50000"/>
              </a:spcBef>
            </a:pPr>
            <a:endParaRPr lang="en-US" sz="1600">
              <a:latin typeface="Lucida Sans Unicode" pitchFamily="34" charset="0"/>
              <a:cs typeface="Times New Roman" pitchFamily="18" charset="0"/>
            </a:endParaRPr>
          </a:p>
          <a:p>
            <a:pPr>
              <a:lnSpc>
                <a:spcPct val="55000"/>
              </a:lnSpc>
              <a:spcBef>
                <a:spcPct val="50000"/>
              </a:spcBef>
            </a:pPr>
            <a:endParaRPr lang="en-US" sz="1600">
              <a:latin typeface="Lucida Sans Unicode" pitchFamily="34" charset="0"/>
              <a:cs typeface="Times New Roman" pitchFamily="18" charset="0"/>
            </a:endParaRPr>
          </a:p>
        </p:txBody>
      </p:sp>
      <p:sp>
        <p:nvSpPr>
          <p:cNvPr id="26629" name="Rectangle 41"/>
          <p:cNvSpPr>
            <a:spLocks noGrp="1" noChangeArrowheads="1"/>
          </p:cNvSpPr>
          <p:nvPr>
            <p:ph type="title" idx="4294967295"/>
          </p:nvPr>
        </p:nvSpPr>
        <p:spPr>
          <a:xfrm>
            <a:off x="457200" y="152400"/>
            <a:ext cx="8229600" cy="1139825"/>
          </a:xfrm>
        </p:spPr>
        <p:txBody>
          <a:bodyPr/>
          <a:lstStyle/>
          <a:p>
            <a:pPr algn="ctr" eaLnBrk="1" hangingPunct="1"/>
            <a:r>
              <a:rPr lang="en-US" sz="3500" b="1" dirty="0" smtClean="0">
                <a:solidFill>
                  <a:schemeClr val="tx1"/>
                </a:solidFill>
                <a:latin typeface="Palatino Linotype" pitchFamily="18" charset="0"/>
              </a:rPr>
              <a:t>The University of Florida </a:t>
            </a:r>
            <a:br>
              <a:rPr lang="en-US" sz="3500" b="1" dirty="0" smtClean="0">
                <a:solidFill>
                  <a:schemeClr val="tx1"/>
                </a:solidFill>
                <a:latin typeface="Palatino Linotype" pitchFamily="18" charset="0"/>
              </a:rPr>
            </a:br>
            <a:r>
              <a:rPr lang="en-US" sz="3500" b="1" dirty="0" smtClean="0">
                <a:solidFill>
                  <a:schemeClr val="tx1"/>
                </a:solidFill>
                <a:latin typeface="Palatino Linotype" pitchFamily="18" charset="0"/>
              </a:rPr>
              <a:t>Digital Library Center </a:t>
            </a:r>
            <a:r>
              <a:rPr lang="en-US" sz="2800" b="1" dirty="0" smtClean="0">
                <a:solidFill>
                  <a:schemeClr val="tx1"/>
                </a:solidFill>
                <a:latin typeface="Palatino Linotype" pitchFamily="18" charset="0"/>
              </a:rPr>
              <a:t/>
            </a:r>
            <a:br>
              <a:rPr lang="en-US" sz="2800" b="1" dirty="0" smtClean="0">
                <a:solidFill>
                  <a:schemeClr val="tx1"/>
                </a:solidFill>
                <a:latin typeface="Palatino Linotype" pitchFamily="18" charset="0"/>
              </a:rPr>
            </a:br>
            <a:r>
              <a:rPr lang="en-US" sz="3500" b="1" dirty="0" smtClean="0">
                <a:solidFill>
                  <a:schemeClr val="tx1"/>
                </a:solidFill>
                <a:latin typeface="Palatino Linotype" pitchFamily="18" charset="0"/>
              </a:rPr>
              <a:t>&amp; </a:t>
            </a:r>
            <a:br>
              <a:rPr lang="en-US" sz="3500" b="1" dirty="0" smtClean="0">
                <a:solidFill>
                  <a:schemeClr val="tx1"/>
                </a:solidFill>
                <a:latin typeface="Palatino Linotype" pitchFamily="18" charset="0"/>
              </a:rPr>
            </a:br>
            <a:r>
              <a:rPr lang="en-US" sz="3500" b="1" dirty="0" smtClean="0">
                <a:solidFill>
                  <a:schemeClr val="tx1"/>
                </a:solidFill>
                <a:latin typeface="Palatino Linotype" pitchFamily="18" charset="0"/>
              </a:rPr>
              <a:t>UF Digital Collections</a:t>
            </a:r>
          </a:p>
        </p:txBody>
      </p:sp>
      <p:pic>
        <p:nvPicPr>
          <p:cNvPr id="26630" name="Picture 46" descr="bone studio"/>
          <p:cNvPicPr>
            <a:picLocks noChangeAspect="1" noChangeArrowheads="1"/>
          </p:cNvPicPr>
          <p:nvPr/>
        </p:nvPicPr>
        <p:blipFill>
          <a:blip r:embed="rId5" cstate="print"/>
          <a:srcRect/>
          <a:stretch>
            <a:fillRect/>
          </a:stretch>
        </p:blipFill>
        <p:spPr bwMode="auto">
          <a:xfrm>
            <a:off x="2971800" y="2438400"/>
            <a:ext cx="2478088" cy="26543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6632" name="Picture 50" descr="fish market"/>
          <p:cNvPicPr>
            <a:picLocks noChangeAspect="1" noChangeArrowheads="1"/>
          </p:cNvPicPr>
          <p:nvPr/>
        </p:nvPicPr>
        <p:blipFill>
          <a:blip r:embed="rId6" cstate="print"/>
          <a:srcRect/>
          <a:stretch>
            <a:fillRect/>
          </a:stretch>
        </p:blipFill>
        <p:spPr bwMode="auto">
          <a:xfrm rot="108806">
            <a:off x="5016981" y="5029200"/>
            <a:ext cx="2122488" cy="150812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6633" name="Picture 52" descr="jeep"/>
          <p:cNvPicPr>
            <a:picLocks noChangeAspect="1" noChangeArrowheads="1"/>
          </p:cNvPicPr>
          <p:nvPr/>
        </p:nvPicPr>
        <p:blipFill>
          <a:blip r:embed="rId7" cstate="print"/>
          <a:srcRect/>
          <a:stretch>
            <a:fillRect/>
          </a:stretch>
        </p:blipFill>
        <p:spPr bwMode="auto">
          <a:xfrm rot="-245449">
            <a:off x="5867400" y="4168775"/>
            <a:ext cx="1549400" cy="101282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6635" name="Picture 15" descr="UF00069585"/>
          <p:cNvPicPr>
            <a:picLocks noChangeAspect="1" noChangeArrowheads="1"/>
          </p:cNvPicPr>
          <p:nvPr/>
        </p:nvPicPr>
        <p:blipFill>
          <a:blip r:embed="rId8" cstate="print"/>
          <a:srcRect/>
          <a:stretch>
            <a:fillRect/>
          </a:stretch>
        </p:blipFill>
        <p:spPr bwMode="auto">
          <a:xfrm>
            <a:off x="7315200" y="2841625"/>
            <a:ext cx="1244600" cy="211137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6636" name="Picture 56" descr="00003"/>
          <p:cNvPicPr>
            <a:picLocks noChangeAspect="1" noChangeArrowheads="1"/>
          </p:cNvPicPr>
          <p:nvPr/>
        </p:nvPicPr>
        <p:blipFill>
          <a:blip r:embed="rId9" cstate="print"/>
          <a:srcRect/>
          <a:stretch>
            <a:fillRect/>
          </a:stretch>
        </p:blipFill>
        <p:spPr bwMode="auto">
          <a:xfrm rot="460825">
            <a:off x="7086600" y="4937125"/>
            <a:ext cx="1508125" cy="176053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26" name="Picture 2" descr="\\cns-uflib-ufdc\UFDC\RESOURCES\UF\00\08\70\51\00001\00001.jpg"/>
          <p:cNvPicPr>
            <a:picLocks noChangeAspect="1" noChangeArrowheads="1"/>
          </p:cNvPicPr>
          <p:nvPr/>
        </p:nvPicPr>
        <p:blipFill>
          <a:blip r:embed="rId10" cstate="print"/>
          <a:srcRect/>
          <a:stretch>
            <a:fillRect/>
          </a:stretch>
        </p:blipFill>
        <p:spPr bwMode="auto">
          <a:xfrm rot="173699">
            <a:off x="2058498" y="4639740"/>
            <a:ext cx="1472579" cy="2029968"/>
          </a:xfrm>
          <a:prstGeom prst="rect">
            <a:avLst/>
          </a:prstGeom>
          <a:noFill/>
          <a:effectLst>
            <a:outerShdw blurRad="50800" dist="38100" dir="2700000" algn="tl" rotWithShape="0">
              <a:prstClr val="black">
                <a:alpha val="40000"/>
              </a:prstClr>
            </a:outerShdw>
          </a:effectLst>
        </p:spPr>
      </p:pic>
      <p:pic>
        <p:nvPicPr>
          <p:cNvPr id="26637" name="Picture 57" descr="UF90000235"/>
          <p:cNvPicPr>
            <a:picLocks noChangeAspect="1" noChangeArrowheads="1"/>
          </p:cNvPicPr>
          <p:nvPr/>
        </p:nvPicPr>
        <p:blipFill>
          <a:blip r:embed="rId11" cstate="print"/>
          <a:srcRect/>
          <a:stretch>
            <a:fillRect/>
          </a:stretch>
        </p:blipFill>
        <p:spPr bwMode="auto">
          <a:xfrm>
            <a:off x="3403600" y="5111750"/>
            <a:ext cx="1701800" cy="121285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074" name="Picture 2"/>
          <p:cNvPicPr>
            <a:picLocks noChangeAspect="1" noChangeArrowheads="1"/>
          </p:cNvPicPr>
          <p:nvPr/>
        </p:nvPicPr>
        <p:blipFill>
          <a:blip r:embed="rId12" cstate="print"/>
          <a:srcRect/>
          <a:stretch>
            <a:fillRect/>
          </a:stretch>
        </p:blipFill>
        <p:spPr bwMode="auto">
          <a:xfrm rot="21375404">
            <a:off x="743147" y="4689682"/>
            <a:ext cx="1329592" cy="1800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U:\dLOC\PR\poster2.tif"/>
          <p:cNvPicPr>
            <a:picLocks noChangeAspect="1" noChangeArrowheads="1"/>
          </p:cNvPicPr>
          <p:nvPr/>
        </p:nvPicPr>
        <p:blipFill>
          <a:blip r:embed="rId3" cstate="print"/>
          <a:srcRect b="30357"/>
          <a:stretch>
            <a:fillRect/>
          </a:stretch>
        </p:blipFill>
        <p:spPr bwMode="auto">
          <a:xfrm>
            <a:off x="152400" y="540603"/>
            <a:ext cx="5486400" cy="5878284"/>
          </a:xfrm>
          <a:prstGeom prst="rect">
            <a:avLst/>
          </a:prstGeom>
          <a:noFill/>
        </p:spPr>
      </p:pic>
      <p:sp>
        <p:nvSpPr>
          <p:cNvPr id="19" name="Text Box 7"/>
          <p:cNvSpPr txBox="1">
            <a:spLocks noChangeArrowheads="1"/>
          </p:cNvSpPr>
          <p:nvPr/>
        </p:nvSpPr>
        <p:spPr bwMode="auto">
          <a:xfrm>
            <a:off x="5833478" y="5562600"/>
            <a:ext cx="3310522" cy="830997"/>
          </a:xfrm>
          <a:prstGeom prst="rect">
            <a:avLst/>
          </a:prstGeom>
          <a:noFill/>
          <a:ln w="9525">
            <a:noFill/>
            <a:miter lim="800000"/>
            <a:headEnd/>
            <a:tailEnd/>
          </a:ln>
        </p:spPr>
        <p:txBody>
          <a:bodyPr wrap="none">
            <a:spAutoFit/>
          </a:bodyPr>
          <a:lstStyle/>
          <a:p>
            <a:r>
              <a:rPr lang="en-US" sz="1600" dirty="0" smtClean="0">
                <a:latin typeface="Palatino Linotype" pitchFamily="18" charset="0"/>
              </a:rPr>
              <a:t>A cooperative digital library for </a:t>
            </a:r>
          </a:p>
          <a:p>
            <a:r>
              <a:rPr lang="en-US" sz="1600" dirty="0" smtClean="0">
                <a:latin typeface="Palatino Linotype" pitchFamily="18" charset="0"/>
              </a:rPr>
              <a:t>resources from and about the </a:t>
            </a:r>
          </a:p>
          <a:p>
            <a:r>
              <a:rPr lang="en-US" sz="1600" dirty="0" smtClean="0">
                <a:latin typeface="Palatino Linotype" pitchFamily="18" charset="0"/>
              </a:rPr>
              <a:t>Caribbean and circum-Caribbean. </a:t>
            </a:r>
            <a:endParaRPr lang="en-US" sz="1600" dirty="0">
              <a:latin typeface="Palatino Linotype" pitchFamily="18" charset="0"/>
            </a:endParaRPr>
          </a:p>
        </p:txBody>
      </p:sp>
      <p:sp>
        <p:nvSpPr>
          <p:cNvPr id="22" name="TextBox 21"/>
          <p:cNvSpPr txBox="1"/>
          <p:nvPr/>
        </p:nvSpPr>
        <p:spPr>
          <a:xfrm>
            <a:off x="5943600" y="665202"/>
            <a:ext cx="1235531" cy="2339102"/>
          </a:xfrm>
          <a:prstGeom prst="rect">
            <a:avLst/>
          </a:prstGeom>
          <a:noFill/>
        </p:spPr>
        <p:txBody>
          <a:bodyPr wrap="none" rtlCol="0">
            <a:spAutoFit/>
          </a:bodyPr>
          <a:lstStyle/>
          <a:p>
            <a:pPr algn="r"/>
            <a:r>
              <a:rPr lang="en-US" sz="1300" dirty="0" smtClean="0">
                <a:latin typeface="Drescher Grotesk BT SemiBold" pitchFamily="34" charset="0"/>
              </a:rPr>
              <a:t>DIGITAL</a:t>
            </a:r>
          </a:p>
          <a:p>
            <a:pPr algn="r"/>
            <a:r>
              <a:rPr lang="en-US" sz="1300" dirty="0" smtClean="0">
                <a:latin typeface="Drescher Grotesk BT SemiBold" pitchFamily="34" charset="0"/>
              </a:rPr>
              <a:t>LIBRARY</a:t>
            </a:r>
          </a:p>
          <a:p>
            <a:pPr algn="r"/>
            <a:r>
              <a:rPr lang="en-US" sz="1300" dirty="0" smtClean="0">
                <a:latin typeface="Drescher Grotesk BT SemiBold" pitchFamily="34" charset="0"/>
              </a:rPr>
              <a:t>OF THE </a:t>
            </a:r>
          </a:p>
          <a:p>
            <a:pPr algn="r"/>
            <a:r>
              <a:rPr lang="en-US" sz="1300" dirty="0" smtClean="0">
                <a:latin typeface="Drescher Grotesk BT SemiBold" pitchFamily="34" charset="0"/>
              </a:rPr>
              <a:t>CARIBBEAN</a:t>
            </a:r>
          </a:p>
          <a:p>
            <a:pPr algn="r"/>
            <a:endParaRPr lang="en-US" sz="800" dirty="0" smtClean="0">
              <a:latin typeface="Drescher Grotesk BT SemiBold" pitchFamily="34" charset="0"/>
            </a:endParaRPr>
          </a:p>
          <a:p>
            <a:pPr algn="r"/>
            <a:r>
              <a:rPr lang="en-US" sz="1300" dirty="0" smtClean="0">
                <a:latin typeface="Drescher Grotesk BT SemiBold" pitchFamily="34" charset="0"/>
              </a:rPr>
              <a:t>BIBLIOTECA</a:t>
            </a:r>
          </a:p>
          <a:p>
            <a:pPr algn="r"/>
            <a:r>
              <a:rPr lang="en-US" sz="1300" dirty="0" smtClean="0">
                <a:latin typeface="Drescher Grotesk BT SemiBold" pitchFamily="34" charset="0"/>
              </a:rPr>
              <a:t>DIGITAL</a:t>
            </a:r>
          </a:p>
          <a:p>
            <a:pPr algn="r"/>
            <a:r>
              <a:rPr lang="en-US" sz="1300" dirty="0" smtClean="0">
                <a:latin typeface="Drescher Grotesk BT SemiBold" pitchFamily="34" charset="0"/>
              </a:rPr>
              <a:t>DEL CARIBE</a:t>
            </a:r>
          </a:p>
          <a:p>
            <a:pPr algn="r"/>
            <a:endParaRPr lang="en-US" sz="800" dirty="0" smtClean="0">
              <a:latin typeface="Drescher Grotesk BT SemiBold" pitchFamily="34" charset="0"/>
            </a:endParaRPr>
          </a:p>
          <a:p>
            <a:pPr algn="r"/>
            <a:r>
              <a:rPr lang="en-US" sz="1300" dirty="0" smtClean="0">
                <a:latin typeface="Drescher Grotesk BT SemiBold" pitchFamily="34" charset="0"/>
              </a:rPr>
              <a:t>BIBLIOTHÈQUE</a:t>
            </a:r>
          </a:p>
          <a:p>
            <a:pPr algn="r"/>
            <a:r>
              <a:rPr lang="en-US" sz="1300" dirty="0" smtClean="0">
                <a:latin typeface="Drescher Grotesk BT SemiBold" pitchFamily="34" charset="0"/>
              </a:rPr>
              <a:t>NUMÉRIQUE</a:t>
            </a:r>
          </a:p>
          <a:p>
            <a:pPr algn="r"/>
            <a:r>
              <a:rPr lang="en-US" sz="1300" dirty="0" smtClean="0">
                <a:latin typeface="Drescher Grotesk BT SemiBold" pitchFamily="34" charset="0"/>
              </a:rPr>
              <a:t>DES CARAÏBES</a:t>
            </a:r>
            <a:endParaRPr lang="en-US" sz="1300" dirty="0">
              <a:latin typeface="Drescher Grotesk BT SemiBold" pitchFamily="34" charset="0"/>
            </a:endParaRPr>
          </a:p>
        </p:txBody>
      </p:sp>
      <p:pic>
        <p:nvPicPr>
          <p:cNvPr id="1032" name="Picture 8" descr="A:\Scan\lousant\PR material\dloc_logo\dlocMark_texture_RGB_less border.tif"/>
          <p:cNvPicPr>
            <a:picLocks noChangeAspect="1" noChangeArrowheads="1"/>
          </p:cNvPicPr>
          <p:nvPr/>
        </p:nvPicPr>
        <p:blipFill>
          <a:blip r:embed="rId4" cstate="print"/>
          <a:srcRect l="46452"/>
          <a:stretch>
            <a:fillRect/>
          </a:stretch>
        </p:blipFill>
        <p:spPr bwMode="auto">
          <a:xfrm>
            <a:off x="7239000" y="714089"/>
            <a:ext cx="1371600" cy="2237113"/>
          </a:xfrm>
          <a:prstGeom prst="rect">
            <a:avLst/>
          </a:prstGeom>
          <a:noFill/>
        </p:spPr>
      </p:pic>
      <p:sp>
        <p:nvSpPr>
          <p:cNvPr id="24" name="Text Box 6"/>
          <p:cNvSpPr txBox="1">
            <a:spLocks noChangeArrowheads="1"/>
          </p:cNvSpPr>
          <p:nvPr/>
        </p:nvSpPr>
        <p:spPr bwMode="auto">
          <a:xfrm>
            <a:off x="6008399" y="3027402"/>
            <a:ext cx="2754601" cy="553998"/>
          </a:xfrm>
          <a:prstGeom prst="rect">
            <a:avLst/>
          </a:prstGeom>
          <a:noFill/>
          <a:ln w="9525">
            <a:noFill/>
            <a:miter lim="800000"/>
            <a:headEnd/>
            <a:tailEnd/>
          </a:ln>
        </p:spPr>
        <p:txBody>
          <a:bodyPr wrap="none">
            <a:spAutoFit/>
          </a:bodyPr>
          <a:lstStyle/>
          <a:p>
            <a:pPr algn="ctr"/>
            <a:r>
              <a:rPr lang="en-US" sz="3000" dirty="0" smtClean="0">
                <a:latin typeface="Palatino Linotype" pitchFamily="18" charset="0"/>
              </a:rPr>
              <a:t>www.dloc.com</a:t>
            </a:r>
            <a:endParaRPr lang="en-US" sz="3000" dirty="0">
              <a:latin typeface="Palatino Linotype"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E:\heritage2010\imgs\UF00073862.jpg"/>
          <p:cNvPicPr>
            <a:picLocks noChangeAspect="1" noChangeArrowheads="1"/>
          </p:cNvPicPr>
          <p:nvPr/>
        </p:nvPicPr>
        <p:blipFill>
          <a:blip r:embed="rId3" cstate="print"/>
          <a:srcRect/>
          <a:stretch>
            <a:fillRect/>
          </a:stretch>
        </p:blipFill>
        <p:spPr bwMode="auto">
          <a:xfrm>
            <a:off x="2209800" y="4038600"/>
            <a:ext cx="1714500" cy="2286000"/>
          </a:xfrm>
          <a:prstGeom prst="rect">
            <a:avLst/>
          </a:prstGeom>
          <a:noFill/>
          <a:effectLst>
            <a:outerShdw blurRad="50800" dist="38100" dir="5400000" algn="t" rotWithShape="0">
              <a:prstClr val="black">
                <a:alpha val="40000"/>
              </a:prstClr>
            </a:outerShdw>
          </a:effectLst>
        </p:spPr>
      </p:pic>
      <p:pic>
        <p:nvPicPr>
          <p:cNvPr id="5" name="Picture 4" descr="pilo.jpg"/>
          <p:cNvPicPr>
            <a:picLocks noChangeAspect="1"/>
          </p:cNvPicPr>
          <p:nvPr/>
        </p:nvPicPr>
        <p:blipFill>
          <a:blip r:embed="rId4" cstate="print"/>
          <a:stretch>
            <a:fillRect/>
          </a:stretch>
        </p:blipFill>
        <p:spPr>
          <a:xfrm>
            <a:off x="4876800" y="1371600"/>
            <a:ext cx="1770063" cy="2286000"/>
          </a:xfrm>
          <a:prstGeom prst="rect">
            <a:avLst/>
          </a:prstGeom>
          <a:effectLst>
            <a:outerShdw blurRad="50800" dist="38100" dir="5400000" algn="t" rotWithShape="0">
              <a:prstClr val="black">
                <a:alpha val="40000"/>
              </a:prstClr>
            </a:outerShdw>
          </a:effectLst>
        </p:spPr>
      </p:pic>
      <p:pic>
        <p:nvPicPr>
          <p:cNvPr id="1026" name="Picture 2" descr="E:\heritage2010\imgs\UF00017708.jpg"/>
          <p:cNvPicPr>
            <a:picLocks noChangeAspect="1" noChangeArrowheads="1"/>
          </p:cNvPicPr>
          <p:nvPr/>
        </p:nvPicPr>
        <p:blipFill>
          <a:blip r:embed="rId5" cstate="print"/>
          <a:srcRect/>
          <a:stretch>
            <a:fillRect/>
          </a:stretch>
        </p:blipFill>
        <p:spPr bwMode="auto">
          <a:xfrm>
            <a:off x="6781800" y="1447800"/>
            <a:ext cx="1762125" cy="2286000"/>
          </a:xfrm>
          <a:prstGeom prst="rect">
            <a:avLst/>
          </a:prstGeom>
          <a:noFill/>
          <a:effectLst>
            <a:outerShdw blurRad="50800" dist="38100" dir="5400000" algn="t" rotWithShape="0">
              <a:prstClr val="black">
                <a:alpha val="40000"/>
              </a:prstClr>
            </a:outerShdw>
          </a:effectLst>
        </p:spPr>
      </p:pic>
      <p:pic>
        <p:nvPicPr>
          <p:cNvPr id="1029" name="Picture 5" descr="E:\heritage2010\imgs\UF00072619.jpg"/>
          <p:cNvPicPr>
            <a:picLocks noChangeAspect="1" noChangeArrowheads="1"/>
          </p:cNvPicPr>
          <p:nvPr/>
        </p:nvPicPr>
        <p:blipFill>
          <a:blip r:embed="rId6" cstate="print"/>
          <a:srcRect/>
          <a:stretch>
            <a:fillRect/>
          </a:stretch>
        </p:blipFill>
        <p:spPr bwMode="auto">
          <a:xfrm>
            <a:off x="7239000" y="3657600"/>
            <a:ext cx="1752600" cy="2286000"/>
          </a:xfrm>
          <a:prstGeom prst="rect">
            <a:avLst/>
          </a:prstGeom>
          <a:noFill/>
          <a:effectLst>
            <a:outerShdw blurRad="50800" dist="38100" dir="5400000" algn="t" rotWithShape="0">
              <a:prstClr val="black">
                <a:alpha val="40000"/>
              </a:prstClr>
            </a:outerShdw>
          </a:effectLst>
        </p:spPr>
      </p:pic>
      <p:pic>
        <p:nvPicPr>
          <p:cNvPr id="1030" name="Picture 6" descr="E:\heritage2010\imgs\UF00072634.jpg"/>
          <p:cNvPicPr>
            <a:picLocks noChangeAspect="1" noChangeArrowheads="1"/>
          </p:cNvPicPr>
          <p:nvPr/>
        </p:nvPicPr>
        <p:blipFill>
          <a:blip r:embed="rId7" cstate="print"/>
          <a:srcRect/>
          <a:stretch>
            <a:fillRect/>
          </a:stretch>
        </p:blipFill>
        <p:spPr bwMode="auto">
          <a:xfrm>
            <a:off x="3886200" y="3810000"/>
            <a:ext cx="1771650" cy="2286000"/>
          </a:xfrm>
          <a:prstGeom prst="rect">
            <a:avLst/>
          </a:prstGeom>
          <a:noFill/>
          <a:effectLst>
            <a:outerShdw blurRad="50800" dist="38100" dir="5400000" algn="t" rotWithShape="0">
              <a:prstClr val="black">
                <a:alpha val="40000"/>
              </a:prstClr>
            </a:outerShdw>
          </a:effectLst>
        </p:spPr>
      </p:pic>
      <p:pic>
        <p:nvPicPr>
          <p:cNvPr id="1027" name="Picture 3" descr="E:\heritage2010\imgs\UF00076682.jpg"/>
          <p:cNvPicPr>
            <a:picLocks noChangeAspect="1" noChangeArrowheads="1"/>
          </p:cNvPicPr>
          <p:nvPr/>
        </p:nvPicPr>
        <p:blipFill>
          <a:blip r:embed="rId8" cstate="print"/>
          <a:srcRect/>
          <a:stretch>
            <a:fillRect/>
          </a:stretch>
        </p:blipFill>
        <p:spPr bwMode="auto">
          <a:xfrm>
            <a:off x="5334000" y="3048000"/>
            <a:ext cx="1779588" cy="2286000"/>
          </a:xfrm>
          <a:prstGeom prst="rect">
            <a:avLst/>
          </a:prstGeom>
          <a:noFill/>
          <a:effectLst>
            <a:outerShdw blurRad="50800" dist="38100" dir="5400000" algn="t" rotWithShape="0">
              <a:prstClr val="black">
                <a:alpha val="40000"/>
              </a:prstClr>
            </a:outerShdw>
          </a:effectLst>
        </p:spPr>
      </p:pic>
      <p:pic>
        <p:nvPicPr>
          <p:cNvPr id="43016" name="Picture 14" descr="ir2.jpg"/>
          <p:cNvPicPr>
            <a:picLocks noChangeAspect="1"/>
          </p:cNvPicPr>
          <p:nvPr/>
        </p:nvPicPr>
        <p:blipFill>
          <a:blip r:embed="rId9" cstate="print">
            <a:clrChange>
              <a:clrFrom>
                <a:srgbClr val="010101"/>
              </a:clrFrom>
              <a:clrTo>
                <a:srgbClr val="010101">
                  <a:alpha val="0"/>
                </a:srgbClr>
              </a:clrTo>
            </a:clrChange>
          </a:blip>
          <a:srcRect/>
          <a:stretch>
            <a:fillRect/>
          </a:stretch>
        </p:blipFill>
        <p:spPr bwMode="auto">
          <a:xfrm>
            <a:off x="-76200" y="1295400"/>
            <a:ext cx="5170488" cy="3733800"/>
          </a:xfrm>
          <a:prstGeom prst="rect">
            <a:avLst/>
          </a:prstGeom>
          <a:noFill/>
          <a:ln w="9525">
            <a:noFill/>
            <a:miter lim="800000"/>
            <a:headEnd/>
            <a:tailEnd/>
          </a:ln>
        </p:spPr>
      </p:pic>
      <p:pic>
        <p:nvPicPr>
          <p:cNvPr id="2" name="Picture 2" descr="A:\Scan\lousant\PR material\banners\IR\coll.jpg"/>
          <p:cNvPicPr>
            <a:picLocks noChangeAspect="1" noChangeArrowheads="1"/>
          </p:cNvPicPr>
          <p:nvPr/>
        </p:nvPicPr>
        <p:blipFill>
          <a:blip r:embed="rId10" cstate="print"/>
          <a:srcRect/>
          <a:stretch>
            <a:fillRect/>
          </a:stretch>
        </p:blipFill>
        <p:spPr bwMode="auto">
          <a:xfrm>
            <a:off x="79248" y="76200"/>
            <a:ext cx="8988552" cy="1072904"/>
          </a:xfrm>
          <a:prstGeom prst="rect">
            <a:avLst/>
          </a:prstGeom>
          <a:noFill/>
        </p:spPr>
      </p:pic>
      <p:sp>
        <p:nvSpPr>
          <p:cNvPr id="10" name="Text Box 6"/>
          <p:cNvSpPr txBox="1">
            <a:spLocks noChangeArrowheads="1"/>
          </p:cNvSpPr>
          <p:nvPr/>
        </p:nvSpPr>
        <p:spPr bwMode="auto">
          <a:xfrm>
            <a:off x="2743200" y="6304002"/>
            <a:ext cx="3706464" cy="553998"/>
          </a:xfrm>
          <a:prstGeom prst="rect">
            <a:avLst/>
          </a:prstGeom>
          <a:noFill/>
          <a:ln w="9525">
            <a:noFill/>
            <a:miter lim="800000"/>
            <a:headEnd/>
            <a:tailEnd/>
          </a:ln>
        </p:spPr>
        <p:txBody>
          <a:bodyPr wrap="none">
            <a:spAutoFit/>
          </a:bodyPr>
          <a:lstStyle/>
          <a:p>
            <a:pPr algn="ctr"/>
            <a:r>
              <a:rPr lang="en-US" sz="3000" dirty="0" smtClean="0">
                <a:latin typeface="Palatino Linotype" pitchFamily="18" charset="0"/>
              </a:rPr>
              <a:t>http://ufdc.ufl.edu/ir</a:t>
            </a:r>
            <a:endParaRPr lang="en-US" sz="3000" dirty="0">
              <a:latin typeface="Palatino Linotype"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11" descr="UF00045547"/>
          <p:cNvPicPr>
            <a:picLocks noChangeAspect="1" noChangeArrowheads="1"/>
          </p:cNvPicPr>
          <p:nvPr/>
        </p:nvPicPr>
        <p:blipFill>
          <a:blip r:embed="rId3" cstate="print"/>
          <a:srcRect/>
          <a:stretch>
            <a:fillRect/>
          </a:stretch>
        </p:blipFill>
        <p:spPr bwMode="auto">
          <a:xfrm>
            <a:off x="3242524" y="1752600"/>
            <a:ext cx="3234476" cy="24384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3249" name="Content Placeholder 3" descr="football_UF_v_drakesUn_iowa.jpg"/>
          <p:cNvPicPr>
            <a:picLocks noGrp="1" noChangeAspect="1"/>
          </p:cNvPicPr>
          <p:nvPr>
            <p:ph idx="1"/>
          </p:nvPr>
        </p:nvPicPr>
        <p:blipFill>
          <a:blip r:embed="rId4" cstate="print"/>
          <a:srcRect/>
          <a:stretch>
            <a:fillRect/>
          </a:stretch>
        </p:blipFill>
        <p:spPr>
          <a:xfrm>
            <a:off x="-168275" y="4116387"/>
            <a:ext cx="9464675" cy="1979613"/>
          </a:xfrm>
          <a:effectLst>
            <a:outerShdw blurRad="50800" dist="38100" dir="2700000" algn="tl" rotWithShape="0">
              <a:prstClr val="black">
                <a:alpha val="40000"/>
              </a:prstClr>
            </a:outerShdw>
          </a:effectLst>
        </p:spPr>
      </p:pic>
      <p:pic>
        <p:nvPicPr>
          <p:cNvPr id="53250" name="Picture 7" descr="UAPC"/>
          <p:cNvPicPr>
            <a:picLocks noChangeAspect="1" noChangeArrowheads="1"/>
          </p:cNvPicPr>
          <p:nvPr/>
        </p:nvPicPr>
        <p:blipFill>
          <a:blip r:embed="rId5" cstate="print"/>
          <a:srcRect/>
          <a:stretch>
            <a:fillRect/>
          </a:stretch>
        </p:blipFill>
        <p:spPr bwMode="auto">
          <a:xfrm>
            <a:off x="79248" y="76201"/>
            <a:ext cx="8988552" cy="1179885"/>
          </a:xfrm>
          <a:prstGeom prst="rect">
            <a:avLst/>
          </a:prstGeom>
          <a:noFill/>
          <a:ln w="9525">
            <a:noFill/>
            <a:miter lim="800000"/>
            <a:headEnd/>
            <a:tailEnd/>
          </a:ln>
        </p:spPr>
      </p:pic>
      <p:pic>
        <p:nvPicPr>
          <p:cNvPr id="53251" name="Picture 8" descr="UF00030428"/>
          <p:cNvPicPr>
            <a:picLocks noChangeAspect="1" noChangeArrowheads="1"/>
          </p:cNvPicPr>
          <p:nvPr/>
        </p:nvPicPr>
        <p:blipFill>
          <a:blip r:embed="rId6" cstate="print"/>
          <a:srcRect b="4000"/>
          <a:stretch>
            <a:fillRect/>
          </a:stretch>
        </p:blipFill>
        <p:spPr bwMode="auto">
          <a:xfrm rot="21356814">
            <a:off x="154853" y="1781326"/>
            <a:ext cx="3051548" cy="233353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3252" name="Picture 10" descr="UF00045364"/>
          <p:cNvPicPr>
            <a:picLocks noChangeAspect="1" noChangeArrowheads="1"/>
          </p:cNvPicPr>
          <p:nvPr/>
        </p:nvPicPr>
        <p:blipFill>
          <a:blip r:embed="rId7" cstate="print"/>
          <a:srcRect/>
          <a:stretch>
            <a:fillRect/>
          </a:stretch>
        </p:blipFill>
        <p:spPr bwMode="auto">
          <a:xfrm rot="239603">
            <a:off x="6515639" y="1527052"/>
            <a:ext cx="2377480" cy="291110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 name="Text Box 6"/>
          <p:cNvSpPr txBox="1">
            <a:spLocks noChangeArrowheads="1"/>
          </p:cNvSpPr>
          <p:nvPr/>
        </p:nvSpPr>
        <p:spPr bwMode="auto">
          <a:xfrm>
            <a:off x="2057400" y="6304002"/>
            <a:ext cx="5030544" cy="553998"/>
          </a:xfrm>
          <a:prstGeom prst="rect">
            <a:avLst/>
          </a:prstGeom>
          <a:noFill/>
          <a:ln w="9525">
            <a:noFill/>
            <a:miter lim="800000"/>
            <a:headEnd/>
            <a:tailEnd/>
          </a:ln>
        </p:spPr>
        <p:txBody>
          <a:bodyPr wrap="none">
            <a:spAutoFit/>
          </a:bodyPr>
          <a:lstStyle/>
          <a:p>
            <a:pPr algn="ctr"/>
            <a:r>
              <a:rPr lang="en-US" sz="3000" dirty="0" smtClean="0">
                <a:latin typeface="Palatino Linotype" pitchFamily="18" charset="0"/>
              </a:rPr>
              <a:t>http://ufdc.ufl.edu/uaphotos</a:t>
            </a:r>
            <a:endParaRPr lang="en-US" sz="3000" dirty="0">
              <a:latin typeface="Palatino Linotype"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5" descr="Picture1"/>
          <p:cNvPicPr>
            <a:picLocks noChangeAspect="1" noChangeArrowheads="1"/>
          </p:cNvPicPr>
          <p:nvPr/>
        </p:nvPicPr>
        <p:blipFill>
          <a:blip r:embed="rId3" cstate="print"/>
          <a:srcRect/>
          <a:stretch>
            <a:fillRect/>
          </a:stretch>
        </p:blipFill>
        <p:spPr bwMode="auto">
          <a:xfrm>
            <a:off x="152401" y="1066800"/>
            <a:ext cx="3200400" cy="3202228"/>
          </a:xfrm>
          <a:prstGeom prst="rect">
            <a:avLst/>
          </a:prstGeom>
          <a:noFill/>
          <a:ln w="9525">
            <a:noFill/>
            <a:miter lim="800000"/>
            <a:headEnd/>
            <a:tailEnd/>
          </a:ln>
        </p:spPr>
      </p:pic>
      <p:pic>
        <p:nvPicPr>
          <p:cNvPr id="40962" name="Picture 6" descr="map"/>
          <p:cNvPicPr>
            <a:picLocks noChangeAspect="1" noChangeArrowheads="1"/>
          </p:cNvPicPr>
          <p:nvPr/>
        </p:nvPicPr>
        <p:blipFill>
          <a:blip r:embed="rId4" cstate="print"/>
          <a:srcRect/>
          <a:stretch>
            <a:fillRect/>
          </a:stretch>
        </p:blipFill>
        <p:spPr bwMode="auto">
          <a:xfrm>
            <a:off x="381000" y="76200"/>
            <a:ext cx="8382000" cy="877888"/>
          </a:xfrm>
          <a:prstGeom prst="rect">
            <a:avLst/>
          </a:prstGeom>
          <a:noFill/>
          <a:ln w="9525">
            <a:noFill/>
            <a:miter lim="800000"/>
            <a:headEnd/>
            <a:tailEnd/>
          </a:ln>
        </p:spPr>
      </p:pic>
      <p:sp>
        <p:nvSpPr>
          <p:cNvPr id="40963" name="Text Box 7"/>
          <p:cNvSpPr txBox="1">
            <a:spLocks noChangeArrowheads="1"/>
          </p:cNvSpPr>
          <p:nvPr/>
        </p:nvSpPr>
        <p:spPr bwMode="auto">
          <a:xfrm>
            <a:off x="76200" y="4267200"/>
            <a:ext cx="3097213" cy="274638"/>
          </a:xfrm>
          <a:prstGeom prst="rect">
            <a:avLst/>
          </a:prstGeom>
          <a:noFill/>
          <a:ln w="9525">
            <a:noFill/>
            <a:miter lim="800000"/>
            <a:headEnd/>
            <a:tailEnd/>
          </a:ln>
        </p:spPr>
        <p:txBody>
          <a:bodyPr wrap="none">
            <a:spAutoFit/>
          </a:bodyPr>
          <a:lstStyle/>
          <a:p>
            <a:r>
              <a:rPr lang="en-US" sz="1200" dirty="0">
                <a:latin typeface="Palatino Linotype" pitchFamily="18" charset="0"/>
              </a:rPr>
              <a:t>1968 Aerial Photograph of Alachua County</a:t>
            </a:r>
          </a:p>
        </p:txBody>
      </p:sp>
      <p:pic>
        <p:nvPicPr>
          <p:cNvPr id="2051" name="Picture 3"/>
          <p:cNvPicPr>
            <a:picLocks noChangeAspect="1" noChangeArrowheads="1"/>
          </p:cNvPicPr>
          <p:nvPr/>
        </p:nvPicPr>
        <p:blipFill>
          <a:blip r:embed="rId5" cstate="print"/>
          <a:srcRect/>
          <a:stretch>
            <a:fillRect/>
          </a:stretch>
        </p:blipFill>
        <p:spPr bwMode="auto">
          <a:xfrm>
            <a:off x="3443582" y="2169417"/>
            <a:ext cx="5548018" cy="3850383"/>
          </a:xfrm>
          <a:prstGeom prst="rect">
            <a:avLst/>
          </a:prstGeom>
          <a:noFill/>
          <a:ln w="9525">
            <a:noFill/>
            <a:miter lim="800000"/>
            <a:headEnd/>
            <a:tailEnd/>
          </a:ln>
        </p:spPr>
      </p:pic>
      <p:sp>
        <p:nvSpPr>
          <p:cNvPr id="7" name="Text Box 7"/>
          <p:cNvSpPr txBox="1">
            <a:spLocks noChangeArrowheads="1"/>
          </p:cNvSpPr>
          <p:nvPr/>
        </p:nvSpPr>
        <p:spPr bwMode="auto">
          <a:xfrm>
            <a:off x="6705600" y="1856601"/>
            <a:ext cx="2309478" cy="276999"/>
          </a:xfrm>
          <a:prstGeom prst="rect">
            <a:avLst/>
          </a:prstGeom>
          <a:noFill/>
          <a:ln w="9525">
            <a:noFill/>
            <a:miter lim="800000"/>
            <a:headEnd/>
            <a:tailEnd/>
          </a:ln>
        </p:spPr>
        <p:txBody>
          <a:bodyPr wrap="none">
            <a:spAutoFit/>
          </a:bodyPr>
          <a:lstStyle/>
          <a:p>
            <a:r>
              <a:rPr lang="en-US" sz="1200" dirty="0" smtClean="0">
                <a:latin typeface="Palatino Linotype" pitchFamily="18" charset="0"/>
              </a:rPr>
              <a:t>1840 Map of Northern America</a:t>
            </a:r>
            <a:endParaRPr lang="en-US" sz="1200" dirty="0">
              <a:latin typeface="Palatino Linotype" pitchFamily="18" charset="0"/>
            </a:endParaRPr>
          </a:p>
        </p:txBody>
      </p:sp>
      <p:sp>
        <p:nvSpPr>
          <p:cNvPr id="8" name="Text Box 6"/>
          <p:cNvSpPr txBox="1">
            <a:spLocks noChangeArrowheads="1"/>
          </p:cNvSpPr>
          <p:nvPr/>
        </p:nvSpPr>
        <p:spPr bwMode="auto">
          <a:xfrm>
            <a:off x="2362200" y="6304002"/>
            <a:ext cx="4368504" cy="553998"/>
          </a:xfrm>
          <a:prstGeom prst="rect">
            <a:avLst/>
          </a:prstGeom>
          <a:noFill/>
          <a:ln w="9525">
            <a:noFill/>
            <a:miter lim="800000"/>
            <a:headEnd/>
            <a:tailEnd/>
          </a:ln>
        </p:spPr>
        <p:txBody>
          <a:bodyPr wrap="none">
            <a:spAutoFit/>
          </a:bodyPr>
          <a:lstStyle/>
          <a:p>
            <a:pPr algn="ctr"/>
            <a:r>
              <a:rPr lang="en-US" sz="3000" dirty="0" smtClean="0">
                <a:latin typeface="Palatino Linotype" pitchFamily="18" charset="0"/>
              </a:rPr>
              <a:t>http://ufdc.ufl.edu/maps</a:t>
            </a:r>
            <a:endParaRPr lang="en-US" sz="3000" dirty="0">
              <a:latin typeface="Palatino Linotype"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3810000" y="6304002"/>
            <a:ext cx="4668266" cy="553998"/>
          </a:xfrm>
          <a:prstGeom prst="rect">
            <a:avLst/>
          </a:prstGeom>
          <a:noFill/>
          <a:ln w="9525">
            <a:noFill/>
            <a:miter lim="800000"/>
            <a:headEnd/>
            <a:tailEnd/>
          </a:ln>
        </p:spPr>
        <p:txBody>
          <a:bodyPr wrap="none">
            <a:spAutoFit/>
          </a:bodyPr>
          <a:lstStyle/>
          <a:p>
            <a:pPr algn="ctr"/>
            <a:r>
              <a:rPr lang="en-US" sz="3000" dirty="0" smtClean="0">
                <a:latin typeface="Palatino Linotype" pitchFamily="18" charset="0"/>
              </a:rPr>
              <a:t>http://ufdc.ufl.edu/judaica</a:t>
            </a:r>
            <a:endParaRPr lang="en-US" sz="3000" dirty="0">
              <a:latin typeface="Palatino Linotype" pitchFamily="18" charset="0"/>
            </a:endParaRPr>
          </a:p>
        </p:txBody>
      </p:sp>
      <p:pic>
        <p:nvPicPr>
          <p:cNvPr id="2050" name="Picture 2" descr="S:\aggregations\judaica\images\banners\coll.jpg"/>
          <p:cNvPicPr>
            <a:picLocks noChangeAspect="1" noChangeArrowheads="1"/>
          </p:cNvPicPr>
          <p:nvPr/>
        </p:nvPicPr>
        <p:blipFill>
          <a:blip r:embed="rId3" cstate="print"/>
          <a:srcRect/>
          <a:stretch>
            <a:fillRect/>
          </a:stretch>
        </p:blipFill>
        <p:spPr bwMode="auto">
          <a:xfrm>
            <a:off x="76200" y="67733"/>
            <a:ext cx="8991600" cy="999067"/>
          </a:xfrm>
          <a:prstGeom prst="rect">
            <a:avLst/>
          </a:prstGeom>
          <a:noFill/>
        </p:spPr>
      </p:pic>
      <p:sp>
        <p:nvSpPr>
          <p:cNvPr id="10" name="Text Box 6"/>
          <p:cNvSpPr txBox="1">
            <a:spLocks noChangeArrowheads="1"/>
          </p:cNvSpPr>
          <p:nvPr/>
        </p:nvSpPr>
        <p:spPr bwMode="auto">
          <a:xfrm>
            <a:off x="70768" y="1066800"/>
            <a:ext cx="3308919" cy="2031325"/>
          </a:xfrm>
          <a:prstGeom prst="rect">
            <a:avLst/>
          </a:prstGeom>
          <a:noFill/>
          <a:ln w="9525">
            <a:noFill/>
            <a:miter lim="800000"/>
            <a:headEnd/>
            <a:tailEnd/>
          </a:ln>
        </p:spPr>
        <p:txBody>
          <a:bodyPr wrap="none">
            <a:spAutoFit/>
          </a:bodyPr>
          <a:lstStyle/>
          <a:p>
            <a:r>
              <a:rPr lang="en-US" sz="1800" dirty="0" err="1" smtClean="0">
                <a:latin typeface="Palatino Linotype" pitchFamily="18" charset="0"/>
              </a:rPr>
              <a:t>Judaica</a:t>
            </a:r>
            <a:r>
              <a:rPr lang="en-US" sz="1800" dirty="0" smtClean="0">
                <a:latin typeface="Palatino Linotype" pitchFamily="18" charset="0"/>
              </a:rPr>
              <a:t> Photographs</a:t>
            </a:r>
          </a:p>
          <a:p>
            <a:r>
              <a:rPr lang="en-US" sz="1800" dirty="0" smtClean="0">
                <a:latin typeface="Palatino Linotype" pitchFamily="18" charset="0"/>
              </a:rPr>
              <a:t>Newspaper Collection</a:t>
            </a:r>
          </a:p>
          <a:p>
            <a:r>
              <a:rPr lang="en-US" sz="1800" dirty="0" smtClean="0">
                <a:latin typeface="Palatino Linotype" pitchFamily="18" charset="0"/>
              </a:rPr>
              <a:t>Anniversary Collection</a:t>
            </a:r>
          </a:p>
          <a:p>
            <a:r>
              <a:rPr lang="en-US" sz="1800" dirty="0" smtClean="0">
                <a:latin typeface="Palatino Linotype" pitchFamily="18" charset="0"/>
              </a:rPr>
              <a:t>Reverend Safer Collection</a:t>
            </a:r>
          </a:p>
          <a:p>
            <a:r>
              <a:rPr lang="en-US" sz="1800" dirty="0" smtClean="0">
                <a:latin typeface="Palatino Linotype" pitchFamily="18" charset="0"/>
              </a:rPr>
              <a:t>Pink Collection of Sheet Music</a:t>
            </a:r>
          </a:p>
          <a:p>
            <a:r>
              <a:rPr lang="en-US" sz="1800" dirty="0" err="1" smtClean="0">
                <a:latin typeface="Palatino Linotype" pitchFamily="18" charset="0"/>
              </a:rPr>
              <a:t>Judaica</a:t>
            </a:r>
            <a:r>
              <a:rPr lang="en-US" sz="1800" dirty="0" smtClean="0">
                <a:latin typeface="Palatino Linotype" pitchFamily="18" charset="0"/>
              </a:rPr>
              <a:t> Memorial Books</a:t>
            </a:r>
          </a:p>
          <a:p>
            <a:r>
              <a:rPr lang="en-US" sz="1800" dirty="0" smtClean="0">
                <a:latin typeface="Palatino Linotype" pitchFamily="18" charset="0"/>
              </a:rPr>
              <a:t>The Yiddish Collection</a:t>
            </a:r>
            <a:endParaRPr lang="en-US" sz="1800" dirty="0">
              <a:latin typeface="Palatino Linotype" pitchFamily="18" charset="0"/>
            </a:endParaRPr>
          </a:p>
        </p:txBody>
      </p:sp>
      <p:pic>
        <p:nvPicPr>
          <p:cNvPr id="2056" name="Picture 8" descr="\\cns-uflib-ufdc\UFDC\RESOURCES\UF\00\10\08\71\00001\00027.jpg"/>
          <p:cNvPicPr>
            <a:picLocks noChangeAspect="1" noChangeArrowheads="1"/>
          </p:cNvPicPr>
          <p:nvPr/>
        </p:nvPicPr>
        <p:blipFill>
          <a:blip r:embed="rId4" cstate="print"/>
          <a:srcRect/>
          <a:stretch>
            <a:fillRect/>
          </a:stretch>
        </p:blipFill>
        <p:spPr bwMode="auto">
          <a:xfrm>
            <a:off x="990600" y="3048000"/>
            <a:ext cx="2121200" cy="3339574"/>
          </a:xfrm>
          <a:prstGeom prst="rect">
            <a:avLst/>
          </a:prstGeom>
          <a:noFill/>
        </p:spPr>
      </p:pic>
      <p:pic>
        <p:nvPicPr>
          <p:cNvPr id="2057" name="Picture 9"/>
          <p:cNvPicPr>
            <a:picLocks noChangeAspect="1" noChangeArrowheads="1"/>
          </p:cNvPicPr>
          <p:nvPr/>
        </p:nvPicPr>
        <p:blipFill>
          <a:blip r:embed="rId5" cstate="print"/>
          <a:srcRect/>
          <a:stretch>
            <a:fillRect/>
          </a:stretch>
        </p:blipFill>
        <p:spPr bwMode="auto">
          <a:xfrm>
            <a:off x="3352800" y="2057400"/>
            <a:ext cx="2620205" cy="4009329"/>
          </a:xfrm>
          <a:prstGeom prst="rect">
            <a:avLst/>
          </a:prstGeom>
          <a:noFill/>
          <a:ln w="9525">
            <a:noFill/>
            <a:miter lim="800000"/>
            <a:headEnd/>
            <a:tailEnd/>
          </a:ln>
        </p:spPr>
      </p:pic>
      <p:sp>
        <p:nvSpPr>
          <p:cNvPr id="21" name="Text Box 7"/>
          <p:cNvSpPr txBox="1">
            <a:spLocks noChangeArrowheads="1"/>
          </p:cNvSpPr>
          <p:nvPr/>
        </p:nvSpPr>
        <p:spPr bwMode="auto">
          <a:xfrm>
            <a:off x="3276600" y="1752600"/>
            <a:ext cx="2417008" cy="276999"/>
          </a:xfrm>
          <a:prstGeom prst="rect">
            <a:avLst/>
          </a:prstGeom>
          <a:noFill/>
          <a:ln w="9525">
            <a:noFill/>
            <a:miter lim="800000"/>
            <a:headEnd/>
            <a:tailEnd/>
          </a:ln>
        </p:spPr>
        <p:txBody>
          <a:bodyPr wrap="none">
            <a:spAutoFit/>
          </a:bodyPr>
          <a:lstStyle/>
          <a:p>
            <a:r>
              <a:rPr lang="en-US" sz="1200" dirty="0" smtClean="0">
                <a:latin typeface="Palatino Linotype" pitchFamily="18" charset="0"/>
              </a:rPr>
              <a:t>Di </a:t>
            </a:r>
            <a:r>
              <a:rPr lang="en-US" sz="1200" dirty="0" err="1" smtClean="0">
                <a:latin typeface="Palatino Linotype" pitchFamily="18" charset="0"/>
              </a:rPr>
              <a:t>prese</a:t>
            </a:r>
            <a:r>
              <a:rPr lang="en-US" sz="1200" dirty="0" smtClean="0">
                <a:latin typeface="Palatino Linotype" pitchFamily="18" charset="0"/>
              </a:rPr>
              <a:t> </a:t>
            </a:r>
            <a:r>
              <a:rPr lang="en-US" sz="1200" dirty="0" err="1" smtClean="0">
                <a:latin typeface="Palatino Linotype" pitchFamily="18" charset="0"/>
              </a:rPr>
              <a:t>yoyvl-numer</a:t>
            </a:r>
            <a:r>
              <a:rPr lang="en-US" sz="1200" dirty="0" smtClean="0">
                <a:latin typeface="Palatino Linotype" pitchFamily="18" charset="0"/>
              </a:rPr>
              <a:t>, 1918-1928</a:t>
            </a:r>
            <a:endParaRPr lang="en-US" sz="1200" dirty="0">
              <a:latin typeface="Palatino Linotype" pitchFamily="18" charset="0"/>
            </a:endParaRPr>
          </a:p>
        </p:txBody>
      </p:sp>
      <p:sp>
        <p:nvSpPr>
          <p:cNvPr id="22" name="Text Box 7"/>
          <p:cNvSpPr txBox="1">
            <a:spLocks noChangeArrowheads="1"/>
          </p:cNvSpPr>
          <p:nvPr/>
        </p:nvSpPr>
        <p:spPr bwMode="auto">
          <a:xfrm>
            <a:off x="6049307" y="5405735"/>
            <a:ext cx="3094693" cy="461665"/>
          </a:xfrm>
          <a:prstGeom prst="rect">
            <a:avLst/>
          </a:prstGeom>
          <a:noFill/>
          <a:ln w="9525">
            <a:noFill/>
            <a:miter lim="800000"/>
            <a:headEnd/>
            <a:tailEnd/>
          </a:ln>
        </p:spPr>
        <p:txBody>
          <a:bodyPr wrap="none">
            <a:spAutoFit/>
          </a:bodyPr>
          <a:lstStyle/>
          <a:p>
            <a:r>
              <a:rPr lang="en-US" sz="1200" dirty="0" smtClean="0"/>
              <a:t>The </a:t>
            </a:r>
            <a:r>
              <a:rPr lang="en-US" sz="1200" dirty="0" err="1" smtClean="0"/>
              <a:t>Michaelis</a:t>
            </a:r>
            <a:r>
              <a:rPr lang="en-US" sz="1200" dirty="0" smtClean="0"/>
              <a:t>, </a:t>
            </a:r>
            <a:r>
              <a:rPr lang="en-US" sz="1200" dirty="0" err="1" smtClean="0"/>
              <a:t>Hallenstein</a:t>
            </a:r>
            <a:r>
              <a:rPr lang="en-US" sz="1200" dirty="0" smtClean="0"/>
              <a:t> story, 1864-1964 </a:t>
            </a:r>
          </a:p>
          <a:p>
            <a:r>
              <a:rPr lang="en-US" sz="1200" dirty="0" smtClean="0"/>
              <a:t>one hundred years in leather</a:t>
            </a:r>
            <a:endParaRPr lang="en-US" sz="1200" dirty="0">
              <a:latin typeface="Palatino Linotype" pitchFamily="18" charset="0"/>
            </a:endParaRPr>
          </a:p>
        </p:txBody>
      </p:sp>
      <p:sp>
        <p:nvSpPr>
          <p:cNvPr id="23" name="Text Box 7"/>
          <p:cNvSpPr txBox="1">
            <a:spLocks noChangeArrowheads="1"/>
          </p:cNvSpPr>
          <p:nvPr/>
        </p:nvSpPr>
        <p:spPr bwMode="auto">
          <a:xfrm>
            <a:off x="914400" y="6400800"/>
            <a:ext cx="1975221" cy="276999"/>
          </a:xfrm>
          <a:prstGeom prst="rect">
            <a:avLst/>
          </a:prstGeom>
          <a:noFill/>
          <a:ln w="9525">
            <a:noFill/>
            <a:miter lim="800000"/>
            <a:headEnd/>
            <a:tailEnd/>
          </a:ln>
        </p:spPr>
        <p:txBody>
          <a:bodyPr wrap="none">
            <a:spAutoFit/>
          </a:bodyPr>
          <a:lstStyle/>
          <a:p>
            <a:r>
              <a:rPr lang="en-US" sz="1200" dirty="0" err="1" smtClean="0"/>
              <a:t>Shikhelekh</a:t>
            </a:r>
            <a:r>
              <a:rPr lang="en-US" sz="1200" dirty="0" smtClean="0"/>
              <a:t> in </a:t>
            </a:r>
            <a:r>
              <a:rPr lang="en-US" sz="1200" dirty="0" err="1" smtClean="0"/>
              <a:t>kholem</a:t>
            </a:r>
            <a:r>
              <a:rPr lang="en-US" sz="1200" dirty="0" smtClean="0"/>
              <a:t> 1940</a:t>
            </a:r>
            <a:endParaRPr lang="en-US" sz="1200" dirty="0">
              <a:latin typeface="Palatino Linotype" pitchFamily="18" charset="0"/>
            </a:endParaRPr>
          </a:p>
        </p:txBody>
      </p:sp>
      <p:pic>
        <p:nvPicPr>
          <p:cNvPr id="2059" name="Picture 11"/>
          <p:cNvPicPr>
            <a:picLocks noChangeAspect="1" noChangeArrowheads="1"/>
          </p:cNvPicPr>
          <p:nvPr/>
        </p:nvPicPr>
        <p:blipFill>
          <a:blip r:embed="rId6" cstate="print"/>
          <a:srcRect/>
          <a:stretch>
            <a:fillRect/>
          </a:stretch>
        </p:blipFill>
        <p:spPr bwMode="auto">
          <a:xfrm>
            <a:off x="6172200" y="1828800"/>
            <a:ext cx="2607510" cy="3571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conners1">
            <a:hlinkClick r:id="rId3"/>
          </p:cNvPr>
          <p:cNvPicPr>
            <a:picLocks noChangeAspect="1" noChangeArrowheads="1"/>
          </p:cNvPicPr>
          <p:nvPr/>
        </p:nvPicPr>
        <p:blipFill>
          <a:blip r:embed="rId4" cstate="print"/>
          <a:srcRect/>
          <a:stretch>
            <a:fillRect/>
          </a:stretch>
        </p:blipFill>
        <p:spPr bwMode="auto">
          <a:xfrm>
            <a:off x="2209800" y="2286000"/>
            <a:ext cx="6781800" cy="4000454"/>
          </a:xfrm>
          <a:prstGeom prst="rect">
            <a:avLst/>
          </a:prstGeom>
          <a:noFill/>
          <a:ln w="9525">
            <a:noFill/>
            <a:miter lim="800000"/>
            <a:headEnd/>
            <a:tailEnd/>
          </a:ln>
        </p:spPr>
      </p:pic>
      <p:pic>
        <p:nvPicPr>
          <p:cNvPr id="51202" name="Picture 5" descr="conners2"/>
          <p:cNvPicPr>
            <a:picLocks noChangeAspect="1" noChangeArrowheads="1"/>
          </p:cNvPicPr>
          <p:nvPr/>
        </p:nvPicPr>
        <p:blipFill>
          <a:blip r:embed="rId5" cstate="print"/>
          <a:srcRect/>
          <a:stretch>
            <a:fillRect/>
          </a:stretch>
        </p:blipFill>
        <p:spPr bwMode="auto">
          <a:xfrm>
            <a:off x="533400" y="3009854"/>
            <a:ext cx="1895141" cy="2640747"/>
          </a:xfrm>
          <a:prstGeom prst="rect">
            <a:avLst/>
          </a:prstGeom>
          <a:noFill/>
          <a:ln w="9525">
            <a:noFill/>
            <a:miter lim="800000"/>
            <a:headEnd/>
            <a:tailEnd/>
          </a:ln>
        </p:spPr>
      </p:pic>
      <p:sp>
        <p:nvSpPr>
          <p:cNvPr id="51203" name="Text Box 6"/>
          <p:cNvSpPr txBox="1">
            <a:spLocks noChangeArrowheads="1"/>
          </p:cNvSpPr>
          <p:nvPr/>
        </p:nvSpPr>
        <p:spPr bwMode="auto">
          <a:xfrm>
            <a:off x="6324600" y="6019800"/>
            <a:ext cx="2589213" cy="274637"/>
          </a:xfrm>
          <a:prstGeom prst="rect">
            <a:avLst/>
          </a:prstGeom>
          <a:noFill/>
          <a:ln w="9525">
            <a:noFill/>
            <a:miter lim="800000"/>
            <a:headEnd/>
            <a:tailEnd/>
          </a:ln>
        </p:spPr>
        <p:txBody>
          <a:bodyPr wrap="none">
            <a:spAutoFit/>
          </a:bodyPr>
          <a:lstStyle/>
          <a:p>
            <a:r>
              <a:rPr lang="en-US" sz="1200" dirty="0" err="1">
                <a:latin typeface="Palatino Linotype" pitchFamily="18" charset="0"/>
              </a:rPr>
              <a:t>Conners</a:t>
            </a:r>
            <a:r>
              <a:rPr lang="en-US" sz="1200" dirty="0">
                <a:latin typeface="Palatino Linotype" pitchFamily="18" charset="0"/>
              </a:rPr>
              <a:t> House by William Morgan</a:t>
            </a:r>
          </a:p>
        </p:txBody>
      </p:sp>
      <p:sp>
        <p:nvSpPr>
          <p:cNvPr id="6" name="Text Box 6"/>
          <p:cNvSpPr txBox="1">
            <a:spLocks noChangeArrowheads="1"/>
          </p:cNvSpPr>
          <p:nvPr/>
        </p:nvSpPr>
        <p:spPr bwMode="auto">
          <a:xfrm>
            <a:off x="2362200" y="6304002"/>
            <a:ext cx="4110421" cy="553998"/>
          </a:xfrm>
          <a:prstGeom prst="rect">
            <a:avLst/>
          </a:prstGeom>
          <a:noFill/>
          <a:ln w="9525">
            <a:noFill/>
            <a:miter lim="800000"/>
            <a:headEnd/>
            <a:tailEnd/>
          </a:ln>
        </p:spPr>
        <p:txBody>
          <a:bodyPr wrap="none">
            <a:spAutoFit/>
          </a:bodyPr>
          <a:lstStyle/>
          <a:p>
            <a:pPr algn="ctr"/>
            <a:r>
              <a:rPr lang="en-US" sz="3000" dirty="0" smtClean="0">
                <a:latin typeface="Palatino Linotype" pitchFamily="18" charset="0"/>
              </a:rPr>
              <a:t>http://ufdc.ufl.edu/fald</a:t>
            </a:r>
            <a:endParaRPr lang="en-US" sz="3000" dirty="0">
              <a:latin typeface="Palatino Linotype" pitchFamily="18" charset="0"/>
            </a:endParaRPr>
          </a:p>
        </p:txBody>
      </p:sp>
      <p:sp>
        <p:nvSpPr>
          <p:cNvPr id="10" name="Text Box 6"/>
          <p:cNvSpPr txBox="1">
            <a:spLocks noChangeArrowheads="1"/>
          </p:cNvSpPr>
          <p:nvPr/>
        </p:nvSpPr>
        <p:spPr bwMode="auto">
          <a:xfrm>
            <a:off x="0" y="1143000"/>
            <a:ext cx="4501232" cy="1477328"/>
          </a:xfrm>
          <a:prstGeom prst="rect">
            <a:avLst/>
          </a:prstGeom>
          <a:noFill/>
          <a:ln w="9525">
            <a:noFill/>
            <a:miter lim="800000"/>
            <a:headEnd/>
            <a:tailEnd/>
          </a:ln>
        </p:spPr>
        <p:txBody>
          <a:bodyPr wrap="none">
            <a:spAutoFit/>
          </a:bodyPr>
          <a:lstStyle/>
          <a:p>
            <a:r>
              <a:rPr lang="en-US" sz="1800" dirty="0" smtClean="0">
                <a:latin typeface="Palatino Linotype" pitchFamily="18" charset="0"/>
              </a:rPr>
              <a:t>UF Architecture Archives</a:t>
            </a:r>
          </a:p>
          <a:p>
            <a:r>
              <a:rPr lang="en-US" sz="1800" dirty="0" smtClean="0">
                <a:latin typeface="Palatino Linotype" pitchFamily="18" charset="0"/>
              </a:rPr>
              <a:t>Alfred Browning Parker Collection</a:t>
            </a:r>
          </a:p>
          <a:p>
            <a:r>
              <a:rPr lang="en-US" sz="1800" dirty="0" smtClean="0">
                <a:latin typeface="Palatino Linotype" pitchFamily="18" charset="0"/>
              </a:rPr>
              <a:t>Kenneth </a:t>
            </a:r>
            <a:r>
              <a:rPr lang="en-US" sz="1800" dirty="0" err="1" smtClean="0">
                <a:latin typeface="Palatino Linotype" pitchFamily="18" charset="0"/>
              </a:rPr>
              <a:t>Treister</a:t>
            </a:r>
            <a:r>
              <a:rPr lang="en-US" sz="1800" dirty="0" smtClean="0">
                <a:latin typeface="Palatino Linotype" pitchFamily="18" charset="0"/>
              </a:rPr>
              <a:t> Collection</a:t>
            </a:r>
          </a:p>
          <a:p>
            <a:r>
              <a:rPr lang="en-US" sz="1800" dirty="0" err="1" smtClean="0">
                <a:latin typeface="Palatino Linotype" pitchFamily="18" charset="0"/>
              </a:rPr>
              <a:t>Carrère</a:t>
            </a:r>
            <a:r>
              <a:rPr lang="en-US" sz="1800" dirty="0" smtClean="0">
                <a:latin typeface="Palatino Linotype" pitchFamily="18" charset="0"/>
              </a:rPr>
              <a:t> &amp; Hastings  Collection</a:t>
            </a:r>
          </a:p>
          <a:p>
            <a:r>
              <a:rPr lang="en-US" sz="1800" dirty="0" smtClean="0">
                <a:latin typeface="Palatino Linotype" pitchFamily="18" charset="0"/>
              </a:rPr>
              <a:t>Florida Institute of Architects Publications</a:t>
            </a:r>
            <a:endParaRPr lang="en-US" sz="1800" dirty="0">
              <a:latin typeface="Palatino Linotype" pitchFamily="18" charset="0"/>
            </a:endParaRPr>
          </a:p>
        </p:txBody>
      </p:sp>
      <p:pic>
        <p:nvPicPr>
          <p:cNvPr id="1029" name="Picture 5" descr="S:\aggregations\fald\images\banners\coll.jpg"/>
          <p:cNvPicPr>
            <a:picLocks noChangeAspect="1" noChangeArrowheads="1"/>
          </p:cNvPicPr>
          <p:nvPr/>
        </p:nvPicPr>
        <p:blipFill>
          <a:blip r:embed="rId6" cstate="print"/>
          <a:srcRect/>
          <a:stretch>
            <a:fillRect/>
          </a:stretch>
        </p:blipFill>
        <p:spPr bwMode="auto">
          <a:xfrm>
            <a:off x="76200" y="76200"/>
            <a:ext cx="8988552" cy="998728"/>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ctrTitle"/>
          </p:nvPr>
        </p:nvSpPr>
        <p:spPr/>
        <p:txBody>
          <a:bodyPr/>
          <a:lstStyle/>
          <a:p>
            <a:pPr eaLnBrk="1" hangingPunct="1"/>
            <a:endParaRPr 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a:p>
        </p:txBody>
      </p:sp>
      <p:pic>
        <p:nvPicPr>
          <p:cNvPr id="45059" name="Picture 3" descr="Caha_preschurch.jpg"/>
          <p:cNvPicPr>
            <a:picLocks noChangeAspect="1"/>
          </p:cNvPicPr>
          <p:nvPr/>
        </p:nvPicPr>
        <p:blipFill>
          <a:blip r:embed="rId3" cstate="print"/>
          <a:srcRect/>
          <a:stretch>
            <a:fillRect/>
          </a:stretch>
        </p:blipFill>
        <p:spPr bwMode="auto">
          <a:xfrm>
            <a:off x="-388938" y="-23813"/>
            <a:ext cx="10066338" cy="6958013"/>
          </a:xfrm>
          <a:prstGeom prst="rect">
            <a:avLst/>
          </a:prstGeom>
          <a:noFill/>
          <a:ln w="9525">
            <a:noFill/>
            <a:miter lim="800000"/>
            <a:headEnd/>
            <a:tailEnd/>
          </a:ln>
        </p:spPr>
      </p:pic>
      <p:sp>
        <p:nvSpPr>
          <p:cNvPr id="45060" name="Text Box 5"/>
          <p:cNvSpPr txBox="1">
            <a:spLocks noChangeArrowheads="1"/>
          </p:cNvSpPr>
          <p:nvPr/>
        </p:nvSpPr>
        <p:spPr bwMode="auto">
          <a:xfrm>
            <a:off x="4191000" y="6629400"/>
            <a:ext cx="4424362" cy="1152525"/>
          </a:xfrm>
          <a:prstGeom prst="rect">
            <a:avLst/>
          </a:prstGeom>
          <a:noFill/>
          <a:ln w="9525">
            <a:noFill/>
            <a:miter lim="800000"/>
            <a:headEnd/>
            <a:tailEnd/>
          </a:ln>
        </p:spPr>
        <p:txBody>
          <a:bodyPr wrap="none">
            <a:spAutoFit/>
          </a:bodyPr>
          <a:lstStyle/>
          <a:p>
            <a:pPr lvl="1">
              <a:lnSpc>
                <a:spcPct val="80000"/>
              </a:lnSpc>
            </a:pPr>
            <a:r>
              <a:rPr lang="en-US" sz="1200" dirty="0">
                <a:solidFill>
                  <a:schemeClr val="bg1"/>
                </a:solidFill>
                <a:latin typeface="Palatino Linotype" pitchFamily="18" charset="0"/>
              </a:rPr>
              <a:t>Memorial Presbyterian Church (St. Augustine, Fl) - 1889</a:t>
            </a:r>
          </a:p>
          <a:p>
            <a:endParaRPr lang="en-US"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ctrTitle"/>
          </p:nvPr>
        </p:nvSpPr>
        <p:spPr/>
        <p:txBody>
          <a:bodyPr/>
          <a:lstStyle/>
          <a:p>
            <a:pPr eaLnBrk="1" hangingPunct="1"/>
            <a:endParaRPr 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a:p>
        </p:txBody>
      </p:sp>
      <p:pic>
        <p:nvPicPr>
          <p:cNvPr id="47107" name="Picture 3" descr="Caha_preschurch_zoom.jpg"/>
          <p:cNvPicPr>
            <a:picLocks noChangeAspect="1"/>
          </p:cNvPicPr>
          <p:nvPr/>
        </p:nvPicPr>
        <p:blipFill>
          <a:blip r:embed="rId3" cstate="print"/>
          <a:srcRect/>
          <a:stretch>
            <a:fillRect/>
          </a:stretch>
        </p:blipFill>
        <p:spPr bwMode="auto">
          <a:xfrm>
            <a:off x="-2590800" y="-1143000"/>
            <a:ext cx="14478000" cy="1447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descr="mapit"/>
          <p:cNvPicPr>
            <a:picLocks noChangeAspect="1" noChangeArrowheads="1"/>
          </p:cNvPicPr>
          <p:nvPr/>
        </p:nvPicPr>
        <p:blipFill>
          <a:blip r:embed="rId3" cstate="print"/>
          <a:srcRect/>
          <a:stretch>
            <a:fillRect/>
          </a:stretch>
        </p:blipFill>
        <p:spPr bwMode="auto">
          <a:xfrm>
            <a:off x="685800" y="201613"/>
            <a:ext cx="7772400" cy="6427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pPr eaLnBrk="1" hangingPunct="1"/>
            <a:endParaRPr lang="en-US" smtClean="0"/>
          </a:p>
        </p:txBody>
      </p:sp>
      <p:pic>
        <p:nvPicPr>
          <p:cNvPr id="55298" name="Picture 5" descr="zoom">
            <a:hlinkClick r:id="rId3"/>
          </p:cNvPr>
          <p:cNvPicPr>
            <a:picLocks noChangeAspect="1" noChangeArrowheads="1"/>
          </p:cNvPicPr>
          <p:nvPr/>
        </p:nvPicPr>
        <p:blipFill>
          <a:blip r:embed="rId4" cstate="print"/>
          <a:srcRect/>
          <a:stretch>
            <a:fillRect/>
          </a:stretch>
        </p:blipFill>
        <p:spPr bwMode="auto">
          <a:xfrm>
            <a:off x="-76200" y="-92075"/>
            <a:ext cx="9372600" cy="7331075"/>
          </a:xfrm>
          <a:prstGeom prst="rect">
            <a:avLst/>
          </a:prstGeom>
          <a:noFill/>
          <a:ln w="9525">
            <a:noFill/>
            <a:miter lim="800000"/>
            <a:headEnd/>
            <a:tailEnd/>
          </a:ln>
        </p:spPr>
      </p:pic>
      <p:pic>
        <p:nvPicPr>
          <p:cNvPr id="55299" name="Picture 6" descr="UF00083074">
            <a:hlinkClick r:id="rId3"/>
          </p:cNvPr>
          <p:cNvPicPr>
            <a:picLocks noChangeAspect="1" noChangeArrowheads="1"/>
          </p:cNvPicPr>
          <p:nvPr/>
        </p:nvPicPr>
        <p:blipFill>
          <a:blip r:embed="rId5" cstate="print"/>
          <a:srcRect/>
          <a:stretch>
            <a:fillRect/>
          </a:stretch>
        </p:blipFill>
        <p:spPr bwMode="auto">
          <a:xfrm>
            <a:off x="-47625" y="-76200"/>
            <a:ext cx="2028825" cy="2667000"/>
          </a:xfrm>
          <a:prstGeom prst="rect">
            <a:avLst/>
          </a:prstGeom>
          <a:noFill/>
          <a:ln w="50800">
            <a:solidFill>
              <a:schemeClr val="bg1"/>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5" descr="homepage"/>
          <p:cNvPicPr>
            <a:picLocks noChangeAspect="1" noChangeArrowheads="1"/>
          </p:cNvPicPr>
          <p:nvPr/>
        </p:nvPicPr>
        <p:blipFill>
          <a:blip r:embed="rId3" cstate="print"/>
          <a:srcRect/>
          <a:stretch>
            <a:fillRect/>
          </a:stretch>
        </p:blipFill>
        <p:spPr bwMode="auto">
          <a:xfrm>
            <a:off x="685800" y="685800"/>
            <a:ext cx="7853363" cy="9486900"/>
          </a:xfrm>
          <a:prstGeom prst="rect">
            <a:avLst/>
          </a:prstGeom>
          <a:noFill/>
          <a:ln w="9525">
            <a:noFill/>
            <a:miter lim="800000"/>
            <a:headEnd/>
            <a:tailEnd/>
          </a:ln>
        </p:spPr>
      </p:pic>
      <p:sp>
        <p:nvSpPr>
          <p:cNvPr id="28674" name="Text Box 6"/>
          <p:cNvSpPr txBox="1">
            <a:spLocks noChangeArrowheads="1"/>
          </p:cNvSpPr>
          <p:nvPr/>
        </p:nvSpPr>
        <p:spPr bwMode="auto">
          <a:xfrm>
            <a:off x="2593012" y="0"/>
            <a:ext cx="4357283" cy="707886"/>
          </a:xfrm>
          <a:prstGeom prst="rect">
            <a:avLst/>
          </a:prstGeom>
          <a:noFill/>
          <a:ln w="9525">
            <a:noFill/>
            <a:miter lim="800000"/>
            <a:headEnd/>
            <a:tailEnd/>
          </a:ln>
        </p:spPr>
        <p:txBody>
          <a:bodyPr wrap="none">
            <a:spAutoFit/>
          </a:bodyPr>
          <a:lstStyle/>
          <a:p>
            <a:pPr algn="ctr"/>
            <a:r>
              <a:rPr lang="en-US" sz="4000" dirty="0" smtClean="0">
                <a:latin typeface="Palatino Linotype" pitchFamily="18" charset="0"/>
              </a:rPr>
              <a:t>http://ufdc.ufl.edu</a:t>
            </a:r>
            <a:endParaRPr lang="en-US" sz="4000" dirty="0">
              <a:latin typeface="Palatino Linotype"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6"/>
          <p:cNvSpPr txBox="1">
            <a:spLocks noChangeArrowheads="1"/>
          </p:cNvSpPr>
          <p:nvPr/>
        </p:nvSpPr>
        <p:spPr bwMode="auto">
          <a:xfrm>
            <a:off x="4305816" y="0"/>
            <a:ext cx="4838184" cy="1754326"/>
          </a:xfrm>
          <a:prstGeom prst="rect">
            <a:avLst/>
          </a:prstGeom>
          <a:noFill/>
          <a:ln w="9525">
            <a:noFill/>
            <a:miter lim="800000"/>
            <a:headEnd/>
            <a:tailEnd/>
          </a:ln>
        </p:spPr>
        <p:txBody>
          <a:bodyPr wrap="none">
            <a:spAutoFit/>
          </a:bodyPr>
          <a:lstStyle/>
          <a:p>
            <a:pPr algn="ctr"/>
            <a:r>
              <a:rPr lang="en-US" sz="3200" dirty="0">
                <a:latin typeface="Palatino Linotype" pitchFamily="18" charset="0"/>
              </a:rPr>
              <a:t>Partners </a:t>
            </a:r>
          </a:p>
          <a:p>
            <a:pPr algn="ctr"/>
            <a:r>
              <a:rPr lang="en-US" sz="3200" dirty="0">
                <a:latin typeface="Palatino Linotype" pitchFamily="18" charset="0"/>
              </a:rPr>
              <a:t>&amp; </a:t>
            </a:r>
          </a:p>
          <a:p>
            <a:pPr algn="ctr"/>
            <a:r>
              <a:rPr lang="en-US" sz="3200" dirty="0">
                <a:latin typeface="Palatino Linotype" pitchFamily="18" charset="0"/>
              </a:rPr>
              <a:t>Contributing Institutions </a:t>
            </a:r>
          </a:p>
          <a:p>
            <a:pPr algn="ctr"/>
            <a:r>
              <a:rPr lang="en-US" sz="1200" dirty="0">
                <a:latin typeface="Palatino Linotype" pitchFamily="18" charset="0"/>
              </a:rPr>
              <a:t>(as of </a:t>
            </a:r>
            <a:r>
              <a:rPr lang="en-US" sz="1200" dirty="0" smtClean="0">
                <a:latin typeface="Palatino Linotype" pitchFamily="18" charset="0"/>
              </a:rPr>
              <a:t>April 2011)</a:t>
            </a:r>
            <a:endParaRPr lang="en-US" sz="1200" dirty="0">
              <a:latin typeface="Palatino Linotype" pitchFamily="18" charset="0"/>
            </a:endParaRPr>
          </a:p>
        </p:txBody>
      </p:sp>
      <p:pic>
        <p:nvPicPr>
          <p:cNvPr id="2050" name="Picture 2" descr="A:\Scan\lousant\PR material\partners.jpg"/>
          <p:cNvPicPr>
            <a:picLocks noChangeAspect="1" noChangeArrowheads="1"/>
          </p:cNvPicPr>
          <p:nvPr/>
        </p:nvPicPr>
        <p:blipFill>
          <a:blip r:embed="rId3" cstate="print"/>
          <a:srcRect/>
          <a:stretch>
            <a:fillRect/>
          </a:stretch>
        </p:blipFill>
        <p:spPr bwMode="auto">
          <a:xfrm>
            <a:off x="990600" y="0"/>
            <a:ext cx="2753398" cy="6858000"/>
          </a:xfrm>
          <a:prstGeom prst="rect">
            <a:avLst/>
          </a:prstGeom>
          <a:noFill/>
        </p:spPr>
      </p:pic>
      <p:sp>
        <p:nvSpPr>
          <p:cNvPr id="6" name="TextBox 5"/>
          <p:cNvSpPr txBox="1"/>
          <p:nvPr/>
        </p:nvSpPr>
        <p:spPr>
          <a:xfrm>
            <a:off x="3901346" y="2133600"/>
            <a:ext cx="5242654" cy="4524315"/>
          </a:xfrm>
          <a:prstGeom prst="rect">
            <a:avLst/>
          </a:prstGeom>
          <a:noFill/>
        </p:spPr>
        <p:txBody>
          <a:bodyPr wrap="none" rtlCol="0">
            <a:spAutoFit/>
          </a:bodyPr>
          <a:lstStyle/>
          <a:p>
            <a:pPr>
              <a:buFont typeface="Arial" pitchFamily="34" charset="0"/>
              <a:buChar char="•"/>
            </a:pPr>
            <a:r>
              <a:rPr lang="en-US" sz="1800" dirty="0" smtClean="0">
                <a:latin typeface="Palatino Linotype" pitchFamily="18" charset="0"/>
              </a:rPr>
              <a:t> Archives </a:t>
            </a:r>
            <a:r>
              <a:rPr lang="en-US" sz="1800" dirty="0" err="1" smtClean="0">
                <a:latin typeface="Palatino Linotype" pitchFamily="18" charset="0"/>
              </a:rPr>
              <a:t>Nationales</a:t>
            </a:r>
            <a:r>
              <a:rPr lang="en-US" sz="1800" dirty="0" smtClean="0">
                <a:latin typeface="Palatino Linotype" pitchFamily="18" charset="0"/>
              </a:rPr>
              <a:t> </a:t>
            </a:r>
            <a:r>
              <a:rPr lang="en-US" sz="1800" dirty="0" err="1" smtClean="0">
                <a:latin typeface="Palatino Linotype" pitchFamily="18" charset="0"/>
              </a:rPr>
              <a:t>d’Haïti</a:t>
            </a:r>
            <a:endParaRPr lang="en-US" sz="1800" dirty="0" smtClean="0">
              <a:latin typeface="Palatino Linotype" pitchFamily="18" charset="0"/>
            </a:endParaRPr>
          </a:p>
          <a:p>
            <a:pPr>
              <a:buFont typeface="Arial" pitchFamily="34" charset="0"/>
              <a:buChar char="•"/>
            </a:pPr>
            <a:r>
              <a:rPr lang="en-US" sz="1800" dirty="0" smtClean="0">
                <a:latin typeface="Palatino Linotype" pitchFamily="18" charset="0"/>
              </a:rPr>
              <a:t> Caribbean Studies Association</a:t>
            </a:r>
          </a:p>
          <a:p>
            <a:pPr>
              <a:buFont typeface="Arial" pitchFamily="34" charset="0"/>
              <a:buChar char="•"/>
            </a:pPr>
            <a:r>
              <a:rPr lang="en-US" sz="1800" dirty="0" smtClean="0">
                <a:latin typeface="Palatino Linotype" pitchFamily="18" charset="0"/>
              </a:rPr>
              <a:t> Flagler College</a:t>
            </a:r>
          </a:p>
          <a:p>
            <a:pPr>
              <a:buFont typeface="Arial" pitchFamily="34" charset="0"/>
              <a:buChar char="•"/>
            </a:pPr>
            <a:r>
              <a:rPr lang="en-US" sz="1800" dirty="0" smtClean="0">
                <a:latin typeface="Palatino Linotype" pitchFamily="18" charset="0"/>
              </a:rPr>
              <a:t> Florida Agricultural and Mechanical University </a:t>
            </a:r>
          </a:p>
          <a:p>
            <a:pPr>
              <a:buFont typeface="Arial" pitchFamily="34" charset="0"/>
              <a:buChar char="•"/>
            </a:pPr>
            <a:r>
              <a:rPr lang="en-US" sz="1800" dirty="0" smtClean="0">
                <a:latin typeface="Palatino Linotype" pitchFamily="18" charset="0"/>
              </a:rPr>
              <a:t> Florida International University</a:t>
            </a:r>
          </a:p>
          <a:p>
            <a:pPr>
              <a:buFont typeface="Arial" pitchFamily="34" charset="0"/>
              <a:buChar char="•"/>
            </a:pPr>
            <a:r>
              <a:rPr lang="en-US" sz="1800" dirty="0" smtClean="0">
                <a:latin typeface="Palatino Linotype" pitchFamily="18" charset="0"/>
              </a:rPr>
              <a:t> Florida Museum of Natural History</a:t>
            </a:r>
          </a:p>
          <a:p>
            <a:pPr>
              <a:buFont typeface="Arial" pitchFamily="34" charset="0"/>
              <a:buChar char="•"/>
            </a:pPr>
            <a:r>
              <a:rPr lang="en-US" sz="1800" dirty="0" smtClean="0">
                <a:latin typeface="Palatino Linotype" pitchFamily="18" charset="0"/>
              </a:rPr>
              <a:t> Florida State House of Representatives</a:t>
            </a:r>
          </a:p>
          <a:p>
            <a:pPr>
              <a:buFont typeface="Arial" pitchFamily="34" charset="0"/>
              <a:buChar char="•"/>
            </a:pPr>
            <a:r>
              <a:rPr lang="en-US" sz="1800" dirty="0" smtClean="0">
                <a:latin typeface="Palatino Linotype" pitchFamily="18" charset="0"/>
              </a:rPr>
              <a:t> Florida State University</a:t>
            </a:r>
          </a:p>
          <a:p>
            <a:pPr>
              <a:buFont typeface="Arial" pitchFamily="34" charset="0"/>
              <a:buChar char="•"/>
            </a:pPr>
            <a:r>
              <a:rPr lang="en-US" sz="1800" dirty="0" smtClean="0">
                <a:latin typeface="Palatino Linotype" pitchFamily="18" charset="0"/>
              </a:rPr>
              <a:t> Samuel P. Harn Museum of Art</a:t>
            </a:r>
          </a:p>
          <a:p>
            <a:pPr>
              <a:buFont typeface="Arial" pitchFamily="34" charset="0"/>
              <a:buChar char="•"/>
            </a:pPr>
            <a:r>
              <a:rPr lang="en-US" sz="1800" dirty="0" smtClean="0">
                <a:latin typeface="Palatino Linotype" pitchFamily="18" charset="0"/>
              </a:rPr>
              <a:t> History Miami</a:t>
            </a:r>
          </a:p>
          <a:p>
            <a:pPr>
              <a:buFont typeface="Arial" pitchFamily="34" charset="0"/>
              <a:buChar char="•"/>
            </a:pPr>
            <a:r>
              <a:rPr lang="en-US" sz="1800" dirty="0" smtClean="0">
                <a:latin typeface="Palatino Linotype" pitchFamily="18" charset="0"/>
              </a:rPr>
              <a:t> Jacksonville Public Library</a:t>
            </a:r>
          </a:p>
          <a:p>
            <a:pPr>
              <a:buFont typeface="Arial" pitchFamily="34" charset="0"/>
              <a:buChar char="•"/>
            </a:pPr>
            <a:r>
              <a:rPr lang="en-US" sz="1800" dirty="0" smtClean="0">
                <a:latin typeface="Palatino Linotype" pitchFamily="18" charset="0"/>
              </a:rPr>
              <a:t> Matheson Museum</a:t>
            </a:r>
          </a:p>
          <a:p>
            <a:pPr>
              <a:buFont typeface="Arial" pitchFamily="34" charset="0"/>
              <a:buChar char="•"/>
            </a:pPr>
            <a:r>
              <a:rPr lang="en-US" sz="1800" dirty="0" smtClean="0">
                <a:latin typeface="Palatino Linotype" pitchFamily="18" charset="0"/>
              </a:rPr>
              <a:t> National Library of Jamaica</a:t>
            </a:r>
          </a:p>
          <a:p>
            <a:pPr>
              <a:buFont typeface="Arial" pitchFamily="34" charset="0"/>
              <a:buChar char="•"/>
            </a:pPr>
            <a:r>
              <a:rPr lang="en-US" sz="1800" dirty="0" smtClean="0">
                <a:latin typeface="Palatino Linotype" pitchFamily="18" charset="0"/>
              </a:rPr>
              <a:t> Panama Canal Museum</a:t>
            </a:r>
          </a:p>
          <a:p>
            <a:pPr>
              <a:buFont typeface="Arial" pitchFamily="34" charset="0"/>
              <a:buChar char="•"/>
            </a:pPr>
            <a:r>
              <a:rPr lang="en-US" sz="1800" dirty="0" smtClean="0">
                <a:latin typeface="Palatino Linotype" pitchFamily="18" charset="0"/>
              </a:rPr>
              <a:t> Universidad de </a:t>
            </a:r>
            <a:r>
              <a:rPr lang="en-US" sz="1800" dirty="0" err="1" smtClean="0">
                <a:latin typeface="Palatino Linotype" pitchFamily="18" charset="0"/>
              </a:rPr>
              <a:t>Oriente</a:t>
            </a:r>
            <a:r>
              <a:rPr lang="en-US" sz="1800" dirty="0" smtClean="0">
                <a:latin typeface="Palatino Linotype" pitchFamily="18" charset="0"/>
              </a:rPr>
              <a:t> (Venezuela)</a:t>
            </a:r>
          </a:p>
          <a:p>
            <a:pPr>
              <a:buFont typeface="Arial" pitchFamily="34" charset="0"/>
              <a:buChar char="•"/>
            </a:pPr>
            <a:r>
              <a:rPr lang="en-US" sz="1800" dirty="0" smtClean="0">
                <a:latin typeface="Palatino Linotype" pitchFamily="18" charset="0"/>
              </a:rPr>
              <a:t> University of Miami</a:t>
            </a:r>
            <a:endParaRPr lang="en-US" sz="1800" dirty="0">
              <a:latin typeface="Palatino Linotype"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baldwin"/>
          <p:cNvPicPr>
            <a:picLocks noChangeAspect="1" noChangeArrowheads="1"/>
          </p:cNvPicPr>
          <p:nvPr/>
        </p:nvPicPr>
        <p:blipFill>
          <a:blip r:embed="rId3" cstate="print"/>
          <a:srcRect/>
          <a:stretch>
            <a:fillRect/>
          </a:stretch>
        </p:blipFill>
        <p:spPr bwMode="auto">
          <a:xfrm>
            <a:off x="152400" y="88900"/>
            <a:ext cx="8915400" cy="1358900"/>
          </a:xfrm>
          <a:prstGeom prst="rect">
            <a:avLst/>
          </a:prstGeom>
          <a:noFill/>
        </p:spPr>
      </p:pic>
      <p:pic>
        <p:nvPicPr>
          <p:cNvPr id="58374" name="Picture 6" descr="abc"/>
          <p:cNvPicPr>
            <a:picLocks noChangeAspect="1" noChangeArrowheads="1"/>
          </p:cNvPicPr>
          <p:nvPr/>
        </p:nvPicPr>
        <p:blipFill>
          <a:blip r:embed="rId4" cstate="print"/>
          <a:srcRect/>
          <a:stretch>
            <a:fillRect/>
          </a:stretch>
        </p:blipFill>
        <p:spPr bwMode="auto">
          <a:xfrm rot="183546">
            <a:off x="2403475" y="2292350"/>
            <a:ext cx="2473325" cy="3194050"/>
          </a:xfrm>
          <a:prstGeom prst="rect">
            <a:avLst/>
          </a:prstGeom>
          <a:noFill/>
          <a:effectLst>
            <a:outerShdw blurRad="50800" dist="38100" dir="2700000" algn="tl" rotWithShape="0">
              <a:prstClr val="black">
                <a:alpha val="40000"/>
              </a:prstClr>
            </a:outerShdw>
          </a:effectLst>
        </p:spPr>
      </p:pic>
      <p:pic>
        <p:nvPicPr>
          <p:cNvPr id="58375" name="Picture 7" descr="alice"/>
          <p:cNvPicPr>
            <a:picLocks noChangeAspect="1" noChangeArrowheads="1"/>
          </p:cNvPicPr>
          <p:nvPr/>
        </p:nvPicPr>
        <p:blipFill>
          <a:blip r:embed="rId5" cstate="print"/>
          <a:srcRect/>
          <a:stretch>
            <a:fillRect/>
          </a:stretch>
        </p:blipFill>
        <p:spPr bwMode="auto">
          <a:xfrm>
            <a:off x="4735513" y="2581275"/>
            <a:ext cx="2122487" cy="3209925"/>
          </a:xfrm>
          <a:prstGeom prst="rect">
            <a:avLst/>
          </a:prstGeom>
          <a:noFill/>
          <a:effectLst>
            <a:outerShdw blurRad="50800" dist="38100" dir="2700000" algn="tl" rotWithShape="0">
              <a:prstClr val="black">
                <a:alpha val="40000"/>
              </a:prstClr>
            </a:outerShdw>
          </a:effectLst>
        </p:spPr>
      </p:pic>
      <p:pic>
        <p:nvPicPr>
          <p:cNvPr id="58373" name="Picture 5" descr="crusoe"/>
          <p:cNvPicPr>
            <a:picLocks noChangeAspect="1" noChangeArrowheads="1"/>
          </p:cNvPicPr>
          <p:nvPr/>
        </p:nvPicPr>
        <p:blipFill>
          <a:blip r:embed="rId6" cstate="print"/>
          <a:srcRect/>
          <a:stretch>
            <a:fillRect/>
          </a:stretch>
        </p:blipFill>
        <p:spPr bwMode="auto">
          <a:xfrm rot="-144315">
            <a:off x="6729413" y="2284413"/>
            <a:ext cx="2338387" cy="3430587"/>
          </a:xfrm>
          <a:prstGeom prst="rect">
            <a:avLst/>
          </a:prstGeom>
          <a:noFill/>
          <a:effectLst>
            <a:outerShdw blurRad="50800" dist="38100" dir="2700000" algn="tl" rotWithShape="0">
              <a:prstClr val="black">
                <a:alpha val="40000"/>
              </a:prstClr>
            </a:outerShdw>
          </a:effectLst>
        </p:spPr>
      </p:pic>
      <p:pic>
        <p:nvPicPr>
          <p:cNvPr id="58376" name="Picture 8" descr="elfin"/>
          <p:cNvPicPr>
            <a:picLocks noChangeAspect="1" noChangeArrowheads="1"/>
          </p:cNvPicPr>
          <p:nvPr/>
        </p:nvPicPr>
        <p:blipFill>
          <a:blip r:embed="rId7" cstate="print"/>
          <a:srcRect/>
          <a:stretch>
            <a:fillRect/>
          </a:stretch>
        </p:blipFill>
        <p:spPr bwMode="auto">
          <a:xfrm rot="-244419">
            <a:off x="180975" y="2359025"/>
            <a:ext cx="2257425" cy="3279775"/>
          </a:xfrm>
          <a:prstGeom prst="rect">
            <a:avLst/>
          </a:prstGeom>
          <a:noFill/>
          <a:effectLst>
            <a:outerShdw blurRad="50800" dist="38100" dir="2700000" algn="tl" rotWithShape="0">
              <a:prstClr val="black">
                <a:alpha val="40000"/>
              </a:prstClr>
            </a:outerShdw>
          </a:effectLst>
        </p:spPr>
      </p:pic>
      <p:sp>
        <p:nvSpPr>
          <p:cNvPr id="7" name="Text Box 6"/>
          <p:cNvSpPr txBox="1">
            <a:spLocks noChangeArrowheads="1"/>
          </p:cNvSpPr>
          <p:nvPr/>
        </p:nvSpPr>
        <p:spPr bwMode="auto">
          <a:xfrm>
            <a:off x="2233990" y="6304002"/>
            <a:ext cx="4852610" cy="553998"/>
          </a:xfrm>
          <a:prstGeom prst="rect">
            <a:avLst/>
          </a:prstGeom>
          <a:noFill/>
          <a:ln w="9525">
            <a:noFill/>
            <a:miter lim="800000"/>
            <a:headEnd/>
            <a:tailEnd/>
          </a:ln>
        </p:spPr>
        <p:txBody>
          <a:bodyPr wrap="none">
            <a:spAutoFit/>
          </a:bodyPr>
          <a:lstStyle/>
          <a:p>
            <a:pPr algn="ctr"/>
            <a:r>
              <a:rPr lang="en-US" sz="3000" dirty="0" smtClean="0">
                <a:latin typeface="Palatino Linotype" pitchFamily="18" charset="0"/>
              </a:rPr>
              <a:t>http://ufdc.ufl.edu/baldwin</a:t>
            </a:r>
            <a:endParaRPr lang="en-US" sz="3000" dirty="0">
              <a:latin typeface="Palatino Linotype"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Content Placeholder 3" descr="20100708_baldwin_thm.jpg"/>
          <p:cNvPicPr>
            <a:picLocks noGrp="1" noChangeAspect="1"/>
          </p:cNvPicPr>
          <p:nvPr>
            <p:ph idx="1"/>
          </p:nvPr>
        </p:nvPicPr>
        <p:blipFill>
          <a:blip r:embed="rId3" cstate="print"/>
          <a:srcRect/>
          <a:stretch>
            <a:fillRect/>
          </a:stretch>
        </p:blipFill>
        <p:spPr>
          <a:xfrm>
            <a:off x="661988" y="0"/>
            <a:ext cx="7867650" cy="12431713"/>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A:\Scan\lousant\PR material\pageturner.jpg"/>
          <p:cNvPicPr>
            <a:picLocks noChangeAspect="1" noChangeArrowheads="1"/>
          </p:cNvPicPr>
          <p:nvPr/>
        </p:nvPicPr>
        <p:blipFill>
          <a:blip r:embed="rId3" cstate="print"/>
          <a:srcRect/>
          <a:stretch>
            <a:fillRect/>
          </a:stretch>
        </p:blipFill>
        <p:spPr bwMode="auto">
          <a:xfrm>
            <a:off x="0" y="914400"/>
            <a:ext cx="9157467" cy="52578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Content Placeholder 3" descr="20100708_baldwin_zoom.jpg"/>
          <p:cNvPicPr>
            <a:picLocks noGrp="1" noChangeAspect="1"/>
          </p:cNvPicPr>
          <p:nvPr>
            <p:ph idx="1"/>
          </p:nvPr>
        </p:nvPicPr>
        <p:blipFill>
          <a:blip r:embed="rId3" cstate="print"/>
          <a:srcRect/>
          <a:stretch>
            <a:fillRect/>
          </a:stretch>
        </p:blipFill>
        <p:spPr>
          <a:xfrm>
            <a:off x="671513" y="0"/>
            <a:ext cx="7832725" cy="9782175"/>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6" descr="drewfield"/>
          <p:cNvPicPr>
            <a:picLocks noChangeAspect="1" noChangeArrowheads="1"/>
          </p:cNvPicPr>
          <p:nvPr/>
        </p:nvPicPr>
        <p:blipFill>
          <a:blip r:embed="rId3" cstate="print"/>
          <a:srcRect/>
          <a:stretch>
            <a:fillRect/>
          </a:stretch>
        </p:blipFill>
        <p:spPr bwMode="auto">
          <a:xfrm>
            <a:off x="3048000" y="1295400"/>
            <a:ext cx="3233738" cy="4953000"/>
          </a:xfrm>
          <a:prstGeom prst="rect">
            <a:avLst/>
          </a:prstGeom>
          <a:noFill/>
          <a:ln w="9525">
            <a:noFill/>
            <a:miter lim="800000"/>
            <a:headEnd/>
            <a:tailEnd/>
          </a:ln>
        </p:spPr>
      </p:pic>
      <p:pic>
        <p:nvPicPr>
          <p:cNvPr id="38914" name="Picture 5" descr="Picture2"/>
          <p:cNvPicPr>
            <a:picLocks noChangeAspect="1" noChangeArrowheads="1"/>
          </p:cNvPicPr>
          <p:nvPr/>
        </p:nvPicPr>
        <p:blipFill>
          <a:blip r:embed="rId4" cstate="print"/>
          <a:srcRect/>
          <a:stretch>
            <a:fillRect/>
          </a:stretch>
        </p:blipFill>
        <p:spPr bwMode="auto">
          <a:xfrm rot="-266567">
            <a:off x="-76200" y="1143000"/>
            <a:ext cx="3286125" cy="4481513"/>
          </a:xfrm>
          <a:prstGeom prst="rect">
            <a:avLst/>
          </a:prstGeom>
          <a:noFill/>
          <a:ln w="9525">
            <a:noFill/>
            <a:miter lim="800000"/>
            <a:headEnd/>
            <a:tailEnd/>
          </a:ln>
        </p:spPr>
      </p:pic>
      <p:pic>
        <p:nvPicPr>
          <p:cNvPr id="38915" name="Picture 4" descr="FDNL"/>
          <p:cNvPicPr>
            <a:picLocks noChangeAspect="1" noChangeArrowheads="1"/>
          </p:cNvPicPr>
          <p:nvPr/>
        </p:nvPicPr>
        <p:blipFill>
          <a:blip r:embed="rId5" cstate="print"/>
          <a:srcRect/>
          <a:stretch>
            <a:fillRect/>
          </a:stretch>
        </p:blipFill>
        <p:spPr bwMode="auto">
          <a:xfrm>
            <a:off x="152400" y="34925"/>
            <a:ext cx="8839200" cy="879475"/>
          </a:xfrm>
          <a:prstGeom prst="rect">
            <a:avLst/>
          </a:prstGeom>
          <a:noFill/>
          <a:ln w="9525">
            <a:noFill/>
            <a:miter lim="800000"/>
            <a:headEnd/>
            <a:tailEnd/>
          </a:ln>
        </p:spPr>
      </p:pic>
      <p:pic>
        <p:nvPicPr>
          <p:cNvPr id="38916" name="Picture 7" descr="keywest"/>
          <p:cNvPicPr>
            <a:picLocks noChangeAspect="1" noChangeArrowheads="1"/>
          </p:cNvPicPr>
          <p:nvPr/>
        </p:nvPicPr>
        <p:blipFill>
          <a:blip r:embed="rId6" cstate="print"/>
          <a:srcRect/>
          <a:stretch>
            <a:fillRect/>
          </a:stretch>
        </p:blipFill>
        <p:spPr bwMode="auto">
          <a:xfrm rot="233865">
            <a:off x="6172200" y="1219200"/>
            <a:ext cx="3313113" cy="4343400"/>
          </a:xfrm>
          <a:prstGeom prst="rect">
            <a:avLst/>
          </a:prstGeom>
          <a:noFill/>
          <a:ln w="9525">
            <a:noFill/>
            <a:miter lim="800000"/>
            <a:headEnd/>
            <a:tailEnd/>
          </a:ln>
        </p:spPr>
      </p:pic>
      <p:sp>
        <p:nvSpPr>
          <p:cNvPr id="7" name="Text Box 6"/>
          <p:cNvSpPr txBox="1">
            <a:spLocks noChangeArrowheads="1"/>
          </p:cNvSpPr>
          <p:nvPr/>
        </p:nvSpPr>
        <p:spPr bwMode="auto">
          <a:xfrm>
            <a:off x="2514600" y="6304002"/>
            <a:ext cx="4142481" cy="553998"/>
          </a:xfrm>
          <a:prstGeom prst="rect">
            <a:avLst/>
          </a:prstGeom>
          <a:noFill/>
          <a:ln w="9525">
            <a:noFill/>
            <a:miter lim="800000"/>
            <a:headEnd/>
            <a:tailEnd/>
          </a:ln>
        </p:spPr>
        <p:txBody>
          <a:bodyPr wrap="none">
            <a:spAutoFit/>
          </a:bodyPr>
          <a:lstStyle/>
          <a:p>
            <a:pPr algn="ctr"/>
            <a:r>
              <a:rPr lang="en-US" sz="3000" dirty="0" smtClean="0">
                <a:latin typeface="Palatino Linotype" pitchFamily="18" charset="0"/>
              </a:rPr>
              <a:t>http://ufdc.ufl.edu/fdnl</a:t>
            </a:r>
            <a:endParaRPr lang="en-US" sz="3000" dirty="0">
              <a:latin typeface="Palatino Linotype"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Scan\lousant\PR material\mapsearch.jpg"/>
          <p:cNvPicPr>
            <a:picLocks noChangeAspect="1" noChangeArrowheads="1"/>
          </p:cNvPicPr>
          <p:nvPr/>
        </p:nvPicPr>
        <p:blipFill>
          <a:blip r:embed="rId3" cstate="print"/>
          <a:srcRect/>
          <a:stretch>
            <a:fillRect/>
          </a:stretch>
        </p:blipFill>
        <p:spPr bwMode="auto">
          <a:xfrm>
            <a:off x="990600" y="76200"/>
            <a:ext cx="7543800" cy="66310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2">
      <a:dk1>
        <a:srgbClr val="333333"/>
      </a:dk1>
      <a:lt1>
        <a:srgbClr val="FFFFFF"/>
      </a:lt1>
      <a:dk2>
        <a:srgbClr val="221013"/>
      </a:dk2>
      <a:lt2>
        <a:srgbClr val="FFFFFF"/>
      </a:lt2>
      <a:accent1>
        <a:srgbClr val="FF6600"/>
      </a:accent1>
      <a:accent2>
        <a:srgbClr val="CC9900"/>
      </a:accent2>
      <a:accent3>
        <a:srgbClr val="ABAAAA"/>
      </a:accent3>
      <a:accent4>
        <a:srgbClr val="DADADA"/>
      </a:accent4>
      <a:accent5>
        <a:srgbClr val="FFB8AA"/>
      </a:accent5>
      <a:accent6>
        <a:srgbClr val="B98A00"/>
      </a:accent6>
      <a:hlink>
        <a:srgbClr val="808080"/>
      </a:hlink>
      <a:folHlink>
        <a:srgbClr val="6666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2">
        <a:dk1>
          <a:srgbClr val="333333"/>
        </a:dk1>
        <a:lt1>
          <a:srgbClr val="FFFFFF"/>
        </a:lt1>
        <a:dk2>
          <a:srgbClr val="221013"/>
        </a:dk2>
        <a:lt2>
          <a:srgbClr val="FFFFFF"/>
        </a:lt2>
        <a:accent1>
          <a:srgbClr val="FF6600"/>
        </a:accent1>
        <a:accent2>
          <a:srgbClr val="CC9900"/>
        </a:accent2>
        <a:accent3>
          <a:srgbClr val="ABAAAA"/>
        </a:accent3>
        <a:accent4>
          <a:srgbClr val="DADADA"/>
        </a:accent4>
        <a:accent5>
          <a:srgbClr val="FFB8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dge">
  <a:themeElements>
    <a:clrScheme name="Edge 10">
      <a:dk1>
        <a:srgbClr val="333333"/>
      </a:dk1>
      <a:lt1>
        <a:srgbClr val="FFFFFF"/>
      </a:lt1>
      <a:dk2>
        <a:srgbClr val="221013"/>
      </a:dk2>
      <a:lt2>
        <a:srgbClr val="FFFFFF"/>
      </a:lt2>
      <a:accent1>
        <a:srgbClr val="FF6600"/>
      </a:accent1>
      <a:accent2>
        <a:srgbClr val="CC9900"/>
      </a:accent2>
      <a:accent3>
        <a:srgbClr val="ABAAAA"/>
      </a:accent3>
      <a:accent4>
        <a:srgbClr val="DADADA"/>
      </a:accent4>
      <a:accent5>
        <a:srgbClr val="FFB8AA"/>
      </a:accent5>
      <a:accent6>
        <a:srgbClr val="B98A00"/>
      </a:accent6>
      <a:hlink>
        <a:srgbClr val="808080"/>
      </a:hlink>
      <a:folHlink>
        <a:srgbClr val="666633"/>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10">
        <a:dk1>
          <a:srgbClr val="333333"/>
        </a:dk1>
        <a:lt1>
          <a:srgbClr val="FFFFFF"/>
        </a:lt1>
        <a:dk2>
          <a:srgbClr val="221013"/>
        </a:dk2>
        <a:lt2>
          <a:srgbClr val="FFFFFF"/>
        </a:lt2>
        <a:accent1>
          <a:srgbClr val="FF6600"/>
        </a:accent1>
        <a:accent2>
          <a:srgbClr val="CC9900"/>
        </a:accent2>
        <a:accent3>
          <a:srgbClr val="ABAAAA"/>
        </a:accent3>
        <a:accent4>
          <a:srgbClr val="DADADA"/>
        </a:accent4>
        <a:accent5>
          <a:srgbClr val="FFB8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Refined</Template>
  <TotalTime>699</TotalTime>
  <Words>785</Words>
  <Application>Microsoft Office PowerPoint</Application>
  <PresentationFormat>On-screen Show (4:3)</PresentationFormat>
  <Paragraphs>136</Paragraphs>
  <Slides>19</Slides>
  <Notes>19</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Edge</vt:lpstr>
      <vt:lpstr>The University of Florida  Digital Library Center  &amp;  UF Digital Collections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vector>
  </TitlesOfParts>
  <Company>University of Florida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laurien</dc:creator>
  <cp:lastModifiedBy>Lourdes Santamaría-Wheeler</cp:lastModifiedBy>
  <cp:revision>71</cp:revision>
  <dcterms:created xsi:type="dcterms:W3CDTF">2010-07-08T17:39:32Z</dcterms:created>
  <dcterms:modified xsi:type="dcterms:W3CDTF">2011-10-04T15:51:39Z</dcterms:modified>
</cp:coreProperties>
</file>