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43891200" cy="32918400"/>
  <p:notesSz cx="7023100" cy="9309100"/>
  <p:defaultTextStyle>
    <a:defPPr>
      <a:defRPr lang="en-US"/>
    </a:defPPr>
    <a:lvl1pPr marL="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69B"/>
    <a:srgbClr val="594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0" autoAdjust="0"/>
    <p:restoredTop sz="96433" autoAdjust="0"/>
  </p:normalViewPr>
  <p:slideViewPr>
    <p:cSldViewPr snapToGrid="0">
      <p:cViewPr>
        <p:scale>
          <a:sx n="30" d="100"/>
          <a:sy n="30" d="100"/>
        </p:scale>
        <p:origin x="-2346" y="1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7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0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0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2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7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4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2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6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4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A57F-12A1-4BD8-9FF3-4617A863895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4DE3-D840-4ECE-BAE6-EC9C5B42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6151840" y="5438512"/>
            <a:ext cx="17282160" cy="7315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1828800" y="274320"/>
            <a:ext cx="40233600" cy="34027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Discoverability to ETDs through Machine Assisted Indexing: A UF Case </a:t>
            </a:r>
            <a:r>
              <a:rPr lang="en-US" dirty="0" smtClean="0"/>
              <a:t>Study</a:t>
            </a:r>
          </a:p>
          <a:p>
            <a:pPr algn="just"/>
            <a:r>
              <a:rPr lang="en-US" sz="4000" dirty="0"/>
              <a:t> </a:t>
            </a:r>
            <a:r>
              <a:rPr lang="en-US" sz="4000" dirty="0" smtClean="0"/>
              <a:t>  By Christy Shorey and Chelsea </a:t>
            </a:r>
            <a:r>
              <a:rPr lang="en-US" sz="4000" dirty="0"/>
              <a:t>Dinsmore </a:t>
            </a:r>
            <a:r>
              <a:rPr lang="en-US" sz="4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000" dirty="0" smtClean="0"/>
              <a:t> </a:t>
            </a:r>
            <a:r>
              <a:rPr lang="en-US" sz="4000" dirty="0" smtClean="0"/>
              <a:t>September 13, 2018 </a:t>
            </a:r>
          </a:p>
          <a:p>
            <a:pPr algn="just"/>
            <a:r>
              <a:rPr lang="en-US" sz="4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4000" dirty="0"/>
              <a:t> </a:t>
            </a:r>
            <a:r>
              <a:rPr lang="en-US" sz="4000" dirty="0" smtClean="0"/>
              <a:t>         USETDA 2018, Denver, CO  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1352801" y="32127829"/>
            <a:ext cx="2505075" cy="747712"/>
            <a:chOff x="40686041" y="32089725"/>
            <a:chExt cx="2505075" cy="747712"/>
          </a:xfrm>
        </p:grpSpPr>
        <p:sp>
          <p:nvSpPr>
            <p:cNvPr id="4" name="Rounded Rectangle 3"/>
            <p:cNvSpPr/>
            <p:nvPr/>
          </p:nvSpPr>
          <p:spPr>
            <a:xfrm>
              <a:off x="40686041" y="32089725"/>
              <a:ext cx="2505075" cy="74771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77290" y="32209439"/>
              <a:ext cx="2322576" cy="588264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457199" y="5438512"/>
            <a:ext cx="11338560" cy="7315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The University of Florida Libraries began working with Access Innovations in 2016 to build a Machine Assisted Indexing (MAI) tool for use on UF’s digital collections. </a:t>
            </a:r>
            <a:r>
              <a:rPr lang="en-US" sz="3600" dirty="0" smtClean="0"/>
              <a:t>Beginning with full-text scans, the system uses word </a:t>
            </a:r>
            <a:r>
              <a:rPr lang="en-US" sz="3600" dirty="0"/>
              <a:t>frequency </a:t>
            </a:r>
            <a:r>
              <a:rPr lang="en-US" sz="3600" dirty="0" smtClean="0"/>
              <a:t>to suggest </a:t>
            </a:r>
            <a:r>
              <a:rPr lang="en-US" sz="3600" dirty="0"/>
              <a:t>keywords </a:t>
            </a:r>
            <a:r>
              <a:rPr lang="en-US" sz="3600" dirty="0" smtClean="0"/>
              <a:t>for titles</a:t>
            </a:r>
            <a:r>
              <a:rPr lang="en-US" sz="3600" dirty="0"/>
              <a:t>. A rules set prioritizes </a:t>
            </a:r>
            <a:r>
              <a:rPr lang="en-US" sz="3600" dirty="0" smtClean="0"/>
              <a:t>words </a:t>
            </a:r>
            <a:r>
              <a:rPr lang="en-US" sz="3600" dirty="0"/>
              <a:t>and </a:t>
            </a:r>
            <a:r>
              <a:rPr lang="en-US" sz="3600" dirty="0" smtClean="0"/>
              <a:t>redirects </a:t>
            </a:r>
            <a:r>
              <a:rPr lang="en-US" sz="3600" dirty="0"/>
              <a:t>to preferred terms, with </a:t>
            </a:r>
            <a:r>
              <a:rPr lang="en-US" sz="3600" dirty="0" smtClean="0"/>
              <a:t>human review as the final step. </a:t>
            </a:r>
            <a:r>
              <a:rPr lang="en-US" sz="3600" dirty="0"/>
              <a:t>MAI helps </a:t>
            </a:r>
            <a:r>
              <a:rPr lang="en-US" sz="3600" dirty="0" smtClean="0"/>
              <a:t>minimize the </a:t>
            </a:r>
            <a:r>
              <a:rPr lang="en-US" sz="3600" dirty="0"/>
              <a:t>time needed to identify relevant keywords, and </a:t>
            </a:r>
            <a:r>
              <a:rPr lang="en-US" sz="3600" dirty="0" smtClean="0"/>
              <a:t>enables us to use </a:t>
            </a:r>
            <a:r>
              <a:rPr lang="en-US" sz="3600" dirty="0"/>
              <a:t>more </a:t>
            </a:r>
            <a:r>
              <a:rPr lang="en-US" sz="3600" dirty="0" smtClean="0"/>
              <a:t>natural language </a:t>
            </a:r>
            <a:r>
              <a:rPr lang="en-US" sz="3600" dirty="0"/>
              <a:t>terms than </a:t>
            </a:r>
            <a:r>
              <a:rPr lang="en-US" sz="3600" dirty="0" smtClean="0"/>
              <a:t>are typical </a:t>
            </a:r>
            <a:r>
              <a:rPr lang="en-US" sz="3600" dirty="0"/>
              <a:t>in traditional cataloging. </a:t>
            </a:r>
            <a:r>
              <a:rPr lang="en-US" sz="3600" dirty="0" smtClean="0"/>
              <a:t>We chose our ETD collection as our pilot project for </a:t>
            </a:r>
            <a:r>
              <a:rPr lang="en-US" sz="3600" dirty="0"/>
              <a:t>this process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4869179" y="4297680"/>
            <a:ext cx="25146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Overview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861" y="5677472"/>
            <a:ext cx="6381486" cy="395538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617545" y="4297680"/>
            <a:ext cx="8712509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Pilot Project: Digital Theses and Dissertations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396231" y="5438512"/>
            <a:ext cx="11155137" cy="7315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82880"/>
            <a:r>
              <a:rPr lang="en-US" sz="3400" dirty="0" smtClean="0">
                <a:solidFill>
                  <a:schemeClr val="accent5"/>
                </a:solidFill>
              </a:rPr>
              <a:t>Why ETDs?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5"/>
                </a:solidFill>
              </a:rPr>
              <a:t>UFETD collection good size for test (25,000 titles)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5"/>
                </a:solidFill>
              </a:rPr>
              <a:t>Both digitized and born digital files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5"/>
                </a:solidFill>
              </a:rPr>
              <a:t>Good variation in quality and formatting over the years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5"/>
                </a:solidFill>
              </a:rPr>
              <a:t>1934-2016 (at time of pilot) </a:t>
            </a:r>
            <a:endParaRPr lang="en-US" sz="3000" dirty="0">
              <a:solidFill>
                <a:schemeClr val="accent5"/>
              </a:solidFill>
            </a:endParaRPr>
          </a:p>
          <a:p>
            <a:endParaRPr lang="en-US" sz="2000" dirty="0" smtClean="0">
              <a:solidFill>
                <a:schemeClr val="accent5"/>
              </a:solidFill>
            </a:endParaRPr>
          </a:p>
          <a:p>
            <a:pPr marL="182880"/>
            <a:r>
              <a:rPr lang="en-US" sz="3400" dirty="0" smtClean="0">
                <a:solidFill>
                  <a:schemeClr val="accent5"/>
                </a:solidFill>
              </a:rPr>
              <a:t>How did we start?</a:t>
            </a:r>
          </a:p>
          <a:p>
            <a:pPr marL="640080" indent="-457200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5"/>
                </a:solidFill>
              </a:rPr>
              <a:t>Training with Access Innovations, Oct. 12-18, 2017:</a:t>
            </a:r>
          </a:p>
          <a:p>
            <a:pPr marL="1371600" lvl="1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5"/>
                </a:solidFill>
              </a:rPr>
              <a:t>Theory of Knowledge</a:t>
            </a:r>
          </a:p>
          <a:p>
            <a:pPr marL="1371600" lvl="1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5"/>
                </a:solidFill>
              </a:rPr>
              <a:t>Taxonomy Fundamentals</a:t>
            </a:r>
          </a:p>
          <a:p>
            <a:pPr marL="1371600" lvl="1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5"/>
                </a:solidFill>
              </a:rPr>
              <a:t>How does Search Work</a:t>
            </a:r>
          </a:p>
          <a:p>
            <a:pPr marL="1371600" lvl="1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5"/>
                </a:solidFill>
              </a:rPr>
              <a:t>What can I do with a Taxonomy</a:t>
            </a:r>
          </a:p>
          <a:p>
            <a:pPr marL="1371600" lvl="1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5"/>
                </a:solidFill>
              </a:rPr>
              <a:t>Introduction to Data Harmony (the MAI tool)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006761" y="5759075"/>
            <a:ext cx="3868297" cy="2700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terms found in the UFETD collection.</a:t>
            </a:r>
          </a:p>
          <a:p>
            <a:pPr algn="ctr"/>
            <a:r>
              <a:rPr lang="en-US" sz="2400" dirty="0" smtClean="0"/>
              <a:t>“Cans” is a noise term that we can remove by defining  more rules around the contexts where it appears.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30906720" y="4297680"/>
            <a:ext cx="77724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Building the Thesaurus and Rules Base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1795757" y="8410312"/>
            <a:ext cx="1600473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24579614" y="8410312"/>
            <a:ext cx="1554480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33594575" y="13302353"/>
            <a:ext cx="2468880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6932345" y="14100048"/>
            <a:ext cx="2926080" cy="9098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Challenges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7198" y="15244297"/>
            <a:ext cx="11338560" cy="168835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As we incorporate MAI into our daily routine, </a:t>
            </a:r>
          </a:p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we must decide where it will best fit in the workflow.</a:t>
            </a:r>
          </a:p>
          <a:p>
            <a:pPr algn="ctr"/>
            <a:endParaRPr lang="en-US" sz="3600" dirty="0">
              <a:solidFill>
                <a:schemeClr val="accent5"/>
              </a:solidFill>
            </a:endParaRPr>
          </a:p>
          <a:p>
            <a:pPr algn="ctr"/>
            <a:endParaRPr lang="en-US" sz="3600" dirty="0" smtClean="0">
              <a:solidFill>
                <a:schemeClr val="accent5"/>
              </a:solidFill>
            </a:endParaRPr>
          </a:p>
          <a:p>
            <a:pPr algn="ctr"/>
            <a:endParaRPr lang="en-US" sz="3600" dirty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  <a:p>
            <a:pPr algn="ctr"/>
            <a:endParaRPr lang="en-US" sz="3200" dirty="0" smtClean="0">
              <a:solidFill>
                <a:schemeClr val="accent5"/>
              </a:solidFill>
            </a:endParaRPr>
          </a:p>
          <a:p>
            <a:pPr algn="ctr"/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3358" y="14100048"/>
            <a:ext cx="420624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Establish Workflows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0800000">
            <a:off x="11817567" y="18353845"/>
            <a:ext cx="1463040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11816522" y="26712076"/>
            <a:ext cx="1463040" cy="144379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3258799" y="24348748"/>
            <a:ext cx="10891949" cy="7315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/>
              <a:t>Success in this project is the process, not the final product.</a:t>
            </a:r>
          </a:p>
          <a:p>
            <a:r>
              <a:rPr lang="en-US" sz="3200" dirty="0" smtClean="0"/>
              <a:t>The pilot exposed areas of our system that need more attention: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Quality changes </a:t>
            </a:r>
            <a:r>
              <a:rPr lang="en-US" sz="3200" dirty="0" smtClean="0"/>
              <a:t>of OCR over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Flaws in system, such as bad field mapping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Areas that need to be updated to reflect new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Metadata inconsistencies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MAI is just that, machine </a:t>
            </a:r>
            <a:r>
              <a:rPr lang="en-US" sz="3200" i="1" u="sng" dirty="0" smtClean="0"/>
              <a:t>assisted</a:t>
            </a:r>
            <a:r>
              <a:rPr lang="en-US" sz="3200" dirty="0" smtClean="0"/>
              <a:t> </a:t>
            </a:r>
            <a:r>
              <a:rPr lang="en-US" sz="3200" dirty="0" smtClean="0"/>
              <a:t>indexing, requiring humans to: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 dirty="0" smtClean="0"/>
              <a:t>Validate selected terms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3200" dirty="0" smtClean="0"/>
              <a:t>Create rules relevant to our collection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75973" y="23203994"/>
            <a:ext cx="36576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Lessons Learned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946822" y="24348748"/>
            <a:ext cx="7863840" cy="7315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5"/>
              </a:solidFill>
            </a:endParaRPr>
          </a:p>
          <a:p>
            <a:endParaRPr lang="en-US" sz="3600" dirty="0" smtClean="0">
              <a:solidFill>
                <a:schemeClr val="accent5"/>
              </a:solidFill>
            </a:endParaRPr>
          </a:p>
          <a:p>
            <a:r>
              <a:rPr lang="en-US" sz="3600" b="1" dirty="0" smtClean="0">
                <a:solidFill>
                  <a:schemeClr val="accent5"/>
                </a:solidFill>
              </a:rPr>
              <a:t>    </a:t>
            </a:r>
            <a:r>
              <a:rPr lang="en-US" sz="3400" b="1" dirty="0" smtClean="0">
                <a:solidFill>
                  <a:schemeClr val="accent5"/>
                </a:solidFill>
              </a:rPr>
              <a:t>After assessing the results of our   </a:t>
            </a:r>
          </a:p>
          <a:p>
            <a:r>
              <a:rPr lang="en-US" sz="3400" b="1" dirty="0">
                <a:solidFill>
                  <a:schemeClr val="accent5"/>
                </a:solidFill>
              </a:rPr>
              <a:t> </a:t>
            </a:r>
            <a:r>
              <a:rPr lang="en-US" sz="3400" b="1" dirty="0" smtClean="0">
                <a:solidFill>
                  <a:schemeClr val="accent5"/>
                </a:solidFill>
              </a:rPr>
              <a:t>   </a:t>
            </a:r>
            <a:r>
              <a:rPr lang="en-US" sz="3400" b="1" dirty="0" smtClean="0">
                <a:solidFill>
                  <a:schemeClr val="accent5"/>
                </a:solidFill>
              </a:rPr>
              <a:t>pilot project, we plan to:</a:t>
            </a:r>
          </a:p>
          <a:p>
            <a:endParaRPr lang="en-US" sz="3000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Apply </a:t>
            </a:r>
            <a:r>
              <a:rPr lang="en-US" sz="3200" dirty="0" smtClean="0">
                <a:solidFill>
                  <a:schemeClr val="accent5"/>
                </a:solidFill>
              </a:rPr>
              <a:t>MAI to more UFDC collections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Use MAW to transfer content between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Finalize workflow for enhancing existing digital records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Develop workflow for newly digitized </a:t>
            </a:r>
            <a:r>
              <a:rPr lang="en-US" sz="3200" dirty="0" smtClean="0">
                <a:solidFill>
                  <a:schemeClr val="accent5"/>
                </a:solidFill>
              </a:rPr>
              <a:t>items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accent5"/>
              </a:solidFill>
            </a:endParaRPr>
          </a:p>
          <a:p>
            <a:r>
              <a:rPr lang="en-US" sz="3600" dirty="0" smtClean="0">
                <a:solidFill>
                  <a:schemeClr val="accent5"/>
                </a:solidFill>
              </a:rPr>
              <a:t>		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7958502" y="23203994"/>
            <a:ext cx="384048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5"/>
                </a:solidFill>
              </a:rPr>
              <a:t>Future Directions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24192988" y="26748171"/>
            <a:ext cx="1753834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>
            <a:off x="33842461" y="26748171"/>
            <a:ext cx="1722035" cy="13716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1168017" y="17041082"/>
            <a:ext cx="3201157" cy="14359318"/>
          </a:xfrm>
          <a:custGeom>
            <a:avLst/>
            <a:gdLst>
              <a:gd name="connsiteX0" fmla="*/ 0 w 3201157"/>
              <a:gd name="connsiteY0" fmla="*/ 320116 h 14359318"/>
              <a:gd name="connsiteX1" fmla="*/ 320116 w 3201157"/>
              <a:gd name="connsiteY1" fmla="*/ 0 h 14359318"/>
              <a:gd name="connsiteX2" fmla="*/ 2881041 w 3201157"/>
              <a:gd name="connsiteY2" fmla="*/ 0 h 14359318"/>
              <a:gd name="connsiteX3" fmla="*/ 3201157 w 3201157"/>
              <a:gd name="connsiteY3" fmla="*/ 320116 h 14359318"/>
              <a:gd name="connsiteX4" fmla="*/ 3201157 w 3201157"/>
              <a:gd name="connsiteY4" fmla="*/ 14039202 h 14359318"/>
              <a:gd name="connsiteX5" fmla="*/ 2881041 w 3201157"/>
              <a:gd name="connsiteY5" fmla="*/ 14359318 h 14359318"/>
              <a:gd name="connsiteX6" fmla="*/ 320116 w 3201157"/>
              <a:gd name="connsiteY6" fmla="*/ 14359318 h 14359318"/>
              <a:gd name="connsiteX7" fmla="*/ 0 w 3201157"/>
              <a:gd name="connsiteY7" fmla="*/ 14039202 h 14359318"/>
              <a:gd name="connsiteX8" fmla="*/ 0 w 3201157"/>
              <a:gd name="connsiteY8" fmla="*/ 320116 h 1435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1157" h="14359318">
                <a:moveTo>
                  <a:pt x="0" y="320116"/>
                </a:moveTo>
                <a:cubicBezTo>
                  <a:pt x="0" y="143321"/>
                  <a:pt x="143321" y="0"/>
                  <a:pt x="320116" y="0"/>
                </a:cubicBezTo>
                <a:lnTo>
                  <a:pt x="2881041" y="0"/>
                </a:lnTo>
                <a:cubicBezTo>
                  <a:pt x="3057836" y="0"/>
                  <a:pt x="3201157" y="143321"/>
                  <a:pt x="3201157" y="320116"/>
                </a:cubicBezTo>
                <a:lnTo>
                  <a:pt x="3201157" y="14039202"/>
                </a:lnTo>
                <a:cubicBezTo>
                  <a:pt x="3201157" y="14215997"/>
                  <a:pt x="3057836" y="14359318"/>
                  <a:pt x="2881041" y="14359318"/>
                </a:cubicBezTo>
                <a:lnTo>
                  <a:pt x="320116" y="14359318"/>
                </a:lnTo>
                <a:cubicBezTo>
                  <a:pt x="143321" y="14359318"/>
                  <a:pt x="0" y="14215997"/>
                  <a:pt x="0" y="14039202"/>
                </a:cubicBezTo>
                <a:lnTo>
                  <a:pt x="0" y="32011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82880" rIns="182880" bIns="10234403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 smtClean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smtClean="0"/>
              <a:t>Current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 smtClean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/>
          </a:p>
        </p:txBody>
      </p:sp>
      <p:sp>
        <p:nvSpPr>
          <p:cNvPr id="40" name="Freeform 39"/>
          <p:cNvSpPr/>
          <p:nvPr/>
        </p:nvSpPr>
        <p:spPr>
          <a:xfrm>
            <a:off x="4609261" y="17041082"/>
            <a:ext cx="3201157" cy="14359318"/>
          </a:xfrm>
          <a:custGeom>
            <a:avLst/>
            <a:gdLst>
              <a:gd name="connsiteX0" fmla="*/ 0 w 3201157"/>
              <a:gd name="connsiteY0" fmla="*/ 320116 h 14359318"/>
              <a:gd name="connsiteX1" fmla="*/ 320116 w 3201157"/>
              <a:gd name="connsiteY1" fmla="*/ 0 h 14359318"/>
              <a:gd name="connsiteX2" fmla="*/ 2881041 w 3201157"/>
              <a:gd name="connsiteY2" fmla="*/ 0 h 14359318"/>
              <a:gd name="connsiteX3" fmla="*/ 3201157 w 3201157"/>
              <a:gd name="connsiteY3" fmla="*/ 320116 h 14359318"/>
              <a:gd name="connsiteX4" fmla="*/ 3201157 w 3201157"/>
              <a:gd name="connsiteY4" fmla="*/ 14039202 h 14359318"/>
              <a:gd name="connsiteX5" fmla="*/ 2881041 w 3201157"/>
              <a:gd name="connsiteY5" fmla="*/ 14359318 h 14359318"/>
              <a:gd name="connsiteX6" fmla="*/ 320116 w 3201157"/>
              <a:gd name="connsiteY6" fmla="*/ 14359318 h 14359318"/>
              <a:gd name="connsiteX7" fmla="*/ 0 w 3201157"/>
              <a:gd name="connsiteY7" fmla="*/ 14039202 h 14359318"/>
              <a:gd name="connsiteX8" fmla="*/ 0 w 3201157"/>
              <a:gd name="connsiteY8" fmla="*/ 320116 h 1435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1157" h="14359318">
                <a:moveTo>
                  <a:pt x="0" y="320116"/>
                </a:moveTo>
                <a:cubicBezTo>
                  <a:pt x="0" y="143321"/>
                  <a:pt x="143321" y="0"/>
                  <a:pt x="320116" y="0"/>
                </a:cubicBezTo>
                <a:lnTo>
                  <a:pt x="2881041" y="0"/>
                </a:lnTo>
                <a:cubicBezTo>
                  <a:pt x="3057836" y="0"/>
                  <a:pt x="3201157" y="143321"/>
                  <a:pt x="3201157" y="320116"/>
                </a:cubicBezTo>
                <a:lnTo>
                  <a:pt x="3201157" y="14039202"/>
                </a:lnTo>
                <a:cubicBezTo>
                  <a:pt x="3201157" y="14215997"/>
                  <a:pt x="3057836" y="14359318"/>
                  <a:pt x="2881041" y="14359318"/>
                </a:cubicBezTo>
                <a:lnTo>
                  <a:pt x="320116" y="14359318"/>
                </a:lnTo>
                <a:cubicBezTo>
                  <a:pt x="143321" y="14359318"/>
                  <a:pt x="0" y="14215997"/>
                  <a:pt x="0" y="14039202"/>
                </a:cubicBezTo>
                <a:lnTo>
                  <a:pt x="0" y="32011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82880" rIns="182880" bIns="10234403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smtClean="0"/>
              <a:t>Option 1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 smtClean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41" name="Freeform 40"/>
          <p:cNvSpPr/>
          <p:nvPr/>
        </p:nvSpPr>
        <p:spPr>
          <a:xfrm>
            <a:off x="4896664" y="18739003"/>
            <a:ext cx="2560925" cy="1828800"/>
          </a:xfrm>
          <a:custGeom>
            <a:avLst/>
            <a:gdLst>
              <a:gd name="connsiteX0" fmla="*/ 0 w 2560925"/>
              <a:gd name="connsiteY0" fmla="*/ 256093 h 4329530"/>
              <a:gd name="connsiteX1" fmla="*/ 256093 w 2560925"/>
              <a:gd name="connsiteY1" fmla="*/ 0 h 4329530"/>
              <a:gd name="connsiteX2" fmla="*/ 2304833 w 2560925"/>
              <a:gd name="connsiteY2" fmla="*/ 0 h 4329530"/>
              <a:gd name="connsiteX3" fmla="*/ 2560926 w 2560925"/>
              <a:gd name="connsiteY3" fmla="*/ 256093 h 4329530"/>
              <a:gd name="connsiteX4" fmla="*/ 2560925 w 2560925"/>
              <a:gd name="connsiteY4" fmla="*/ 4073438 h 4329530"/>
              <a:gd name="connsiteX5" fmla="*/ 2304832 w 2560925"/>
              <a:gd name="connsiteY5" fmla="*/ 4329531 h 4329530"/>
              <a:gd name="connsiteX6" fmla="*/ 256093 w 2560925"/>
              <a:gd name="connsiteY6" fmla="*/ 4329530 h 4329530"/>
              <a:gd name="connsiteX7" fmla="*/ 0 w 2560925"/>
              <a:gd name="connsiteY7" fmla="*/ 4073437 h 4329530"/>
              <a:gd name="connsiteX8" fmla="*/ 0 w 2560925"/>
              <a:gd name="connsiteY8" fmla="*/ 256093 h 432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432953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528541"/>
                  <a:pt x="2560925" y="2800990"/>
                  <a:pt x="2560925" y="4073438"/>
                </a:cubicBezTo>
                <a:cubicBezTo>
                  <a:pt x="2560925" y="4214874"/>
                  <a:pt x="2446268" y="4329531"/>
                  <a:pt x="2304832" y="4329531"/>
                </a:cubicBezTo>
                <a:lnTo>
                  <a:pt x="256093" y="4329530"/>
                </a:lnTo>
                <a:cubicBezTo>
                  <a:pt x="114657" y="4329530"/>
                  <a:pt x="0" y="4214873"/>
                  <a:pt x="0" y="407343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Scan or upload item</a:t>
            </a:r>
            <a:endParaRPr lang="en-US" sz="3600" kern="1200" dirty="0"/>
          </a:p>
        </p:txBody>
      </p:sp>
      <p:sp>
        <p:nvSpPr>
          <p:cNvPr id="42" name="Freeform 41"/>
          <p:cNvSpPr/>
          <p:nvPr/>
        </p:nvSpPr>
        <p:spPr>
          <a:xfrm>
            <a:off x="4899667" y="20762040"/>
            <a:ext cx="2560925" cy="1828800"/>
          </a:xfrm>
          <a:custGeom>
            <a:avLst/>
            <a:gdLst>
              <a:gd name="connsiteX0" fmla="*/ 0 w 2560925"/>
              <a:gd name="connsiteY0" fmla="*/ 256093 h 4329530"/>
              <a:gd name="connsiteX1" fmla="*/ 256093 w 2560925"/>
              <a:gd name="connsiteY1" fmla="*/ 0 h 4329530"/>
              <a:gd name="connsiteX2" fmla="*/ 2304833 w 2560925"/>
              <a:gd name="connsiteY2" fmla="*/ 0 h 4329530"/>
              <a:gd name="connsiteX3" fmla="*/ 2560926 w 2560925"/>
              <a:gd name="connsiteY3" fmla="*/ 256093 h 4329530"/>
              <a:gd name="connsiteX4" fmla="*/ 2560925 w 2560925"/>
              <a:gd name="connsiteY4" fmla="*/ 4073438 h 4329530"/>
              <a:gd name="connsiteX5" fmla="*/ 2304832 w 2560925"/>
              <a:gd name="connsiteY5" fmla="*/ 4329531 h 4329530"/>
              <a:gd name="connsiteX6" fmla="*/ 256093 w 2560925"/>
              <a:gd name="connsiteY6" fmla="*/ 4329530 h 4329530"/>
              <a:gd name="connsiteX7" fmla="*/ 0 w 2560925"/>
              <a:gd name="connsiteY7" fmla="*/ 4073437 h 4329530"/>
              <a:gd name="connsiteX8" fmla="*/ 0 w 2560925"/>
              <a:gd name="connsiteY8" fmla="*/ 256093 h 432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432953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528541"/>
                  <a:pt x="2560925" y="2800990"/>
                  <a:pt x="2560925" y="4073438"/>
                </a:cubicBezTo>
                <a:cubicBezTo>
                  <a:pt x="2560925" y="4214874"/>
                  <a:pt x="2446268" y="4329531"/>
                  <a:pt x="2304832" y="4329531"/>
                </a:cubicBezTo>
                <a:lnTo>
                  <a:pt x="256093" y="4329530"/>
                </a:lnTo>
                <a:cubicBezTo>
                  <a:pt x="114657" y="4329530"/>
                  <a:pt x="0" y="4214873"/>
                  <a:pt x="0" y="4073437"/>
                </a:cubicBezTo>
                <a:lnTo>
                  <a:pt x="0" y="256093"/>
                </a:lnTo>
                <a:close/>
              </a:path>
            </a:pathLst>
          </a:custGeom>
          <a:solidFill>
            <a:srgbClr val="5940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Send through MAI</a:t>
            </a:r>
            <a:endParaRPr lang="en-US" sz="3600" kern="1200" dirty="0"/>
          </a:p>
        </p:txBody>
      </p:sp>
      <p:sp>
        <p:nvSpPr>
          <p:cNvPr id="43" name="Freeform 42"/>
          <p:cNvSpPr/>
          <p:nvPr/>
        </p:nvSpPr>
        <p:spPr>
          <a:xfrm>
            <a:off x="8050505" y="17041082"/>
            <a:ext cx="3201157" cy="14359318"/>
          </a:xfrm>
          <a:custGeom>
            <a:avLst/>
            <a:gdLst>
              <a:gd name="connsiteX0" fmla="*/ 0 w 3201157"/>
              <a:gd name="connsiteY0" fmla="*/ 320116 h 14359318"/>
              <a:gd name="connsiteX1" fmla="*/ 320116 w 3201157"/>
              <a:gd name="connsiteY1" fmla="*/ 0 h 14359318"/>
              <a:gd name="connsiteX2" fmla="*/ 2881041 w 3201157"/>
              <a:gd name="connsiteY2" fmla="*/ 0 h 14359318"/>
              <a:gd name="connsiteX3" fmla="*/ 3201157 w 3201157"/>
              <a:gd name="connsiteY3" fmla="*/ 320116 h 14359318"/>
              <a:gd name="connsiteX4" fmla="*/ 3201157 w 3201157"/>
              <a:gd name="connsiteY4" fmla="*/ 14039202 h 14359318"/>
              <a:gd name="connsiteX5" fmla="*/ 2881041 w 3201157"/>
              <a:gd name="connsiteY5" fmla="*/ 14359318 h 14359318"/>
              <a:gd name="connsiteX6" fmla="*/ 320116 w 3201157"/>
              <a:gd name="connsiteY6" fmla="*/ 14359318 h 14359318"/>
              <a:gd name="connsiteX7" fmla="*/ 0 w 3201157"/>
              <a:gd name="connsiteY7" fmla="*/ 14039202 h 14359318"/>
              <a:gd name="connsiteX8" fmla="*/ 0 w 3201157"/>
              <a:gd name="connsiteY8" fmla="*/ 320116 h 1435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1157" h="14359318">
                <a:moveTo>
                  <a:pt x="0" y="320116"/>
                </a:moveTo>
                <a:cubicBezTo>
                  <a:pt x="0" y="143321"/>
                  <a:pt x="143321" y="0"/>
                  <a:pt x="320116" y="0"/>
                </a:cubicBezTo>
                <a:lnTo>
                  <a:pt x="2881041" y="0"/>
                </a:lnTo>
                <a:cubicBezTo>
                  <a:pt x="3057836" y="0"/>
                  <a:pt x="3201157" y="143321"/>
                  <a:pt x="3201157" y="320116"/>
                </a:cubicBezTo>
                <a:lnTo>
                  <a:pt x="3201157" y="14039202"/>
                </a:lnTo>
                <a:cubicBezTo>
                  <a:pt x="3201157" y="14215997"/>
                  <a:pt x="3057836" y="14359318"/>
                  <a:pt x="2881041" y="14359318"/>
                </a:cubicBezTo>
                <a:lnTo>
                  <a:pt x="320116" y="14359318"/>
                </a:lnTo>
                <a:cubicBezTo>
                  <a:pt x="143321" y="14359318"/>
                  <a:pt x="0" y="14215997"/>
                  <a:pt x="0" y="14039202"/>
                </a:cubicBezTo>
                <a:lnTo>
                  <a:pt x="0" y="32011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82880" rIns="182880" bIns="10234403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smtClean="0"/>
              <a:t>Option 2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 smtClean="0"/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/>
          </a:p>
        </p:txBody>
      </p:sp>
      <p:sp>
        <p:nvSpPr>
          <p:cNvPr id="44" name="Freeform 43"/>
          <p:cNvSpPr/>
          <p:nvPr/>
        </p:nvSpPr>
        <p:spPr>
          <a:xfrm>
            <a:off x="8370621" y="18739003"/>
            <a:ext cx="2560925" cy="4046074"/>
          </a:xfrm>
          <a:custGeom>
            <a:avLst/>
            <a:gdLst>
              <a:gd name="connsiteX0" fmla="*/ 0 w 2560925"/>
              <a:gd name="connsiteY0" fmla="*/ 256093 h 4329530"/>
              <a:gd name="connsiteX1" fmla="*/ 256093 w 2560925"/>
              <a:gd name="connsiteY1" fmla="*/ 0 h 4329530"/>
              <a:gd name="connsiteX2" fmla="*/ 2304833 w 2560925"/>
              <a:gd name="connsiteY2" fmla="*/ 0 h 4329530"/>
              <a:gd name="connsiteX3" fmla="*/ 2560926 w 2560925"/>
              <a:gd name="connsiteY3" fmla="*/ 256093 h 4329530"/>
              <a:gd name="connsiteX4" fmla="*/ 2560925 w 2560925"/>
              <a:gd name="connsiteY4" fmla="*/ 4073438 h 4329530"/>
              <a:gd name="connsiteX5" fmla="*/ 2304832 w 2560925"/>
              <a:gd name="connsiteY5" fmla="*/ 4329531 h 4329530"/>
              <a:gd name="connsiteX6" fmla="*/ 256093 w 2560925"/>
              <a:gd name="connsiteY6" fmla="*/ 4329530 h 4329530"/>
              <a:gd name="connsiteX7" fmla="*/ 0 w 2560925"/>
              <a:gd name="connsiteY7" fmla="*/ 4073437 h 4329530"/>
              <a:gd name="connsiteX8" fmla="*/ 0 w 2560925"/>
              <a:gd name="connsiteY8" fmla="*/ 256093 h 432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432953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528541"/>
                  <a:pt x="2560925" y="2800990"/>
                  <a:pt x="2560925" y="4073438"/>
                </a:cubicBezTo>
                <a:cubicBezTo>
                  <a:pt x="2560925" y="4214874"/>
                  <a:pt x="2446268" y="4329531"/>
                  <a:pt x="2304832" y="4329531"/>
                </a:cubicBezTo>
                <a:lnTo>
                  <a:pt x="256093" y="4329530"/>
                </a:lnTo>
                <a:cubicBezTo>
                  <a:pt x="114657" y="4329530"/>
                  <a:pt x="0" y="4214873"/>
                  <a:pt x="0" y="4073437"/>
                </a:cubicBezTo>
                <a:lnTo>
                  <a:pt x="0" y="2560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</a:pPr>
            <a:r>
              <a:rPr lang="en-US" sz="3600" dirty="0"/>
              <a:t>Create METS XML from existing metadata (MARC or XML) </a:t>
            </a:r>
          </a:p>
        </p:txBody>
      </p:sp>
      <p:sp>
        <p:nvSpPr>
          <p:cNvPr id="48" name="Freeform 47"/>
          <p:cNvSpPr/>
          <p:nvPr/>
        </p:nvSpPr>
        <p:spPr>
          <a:xfrm>
            <a:off x="1561820" y="18739003"/>
            <a:ext cx="2560925" cy="5029200"/>
          </a:xfrm>
          <a:custGeom>
            <a:avLst/>
            <a:gdLst>
              <a:gd name="connsiteX0" fmla="*/ 0 w 2560925"/>
              <a:gd name="connsiteY0" fmla="*/ 256093 h 5587373"/>
              <a:gd name="connsiteX1" fmla="*/ 256093 w 2560925"/>
              <a:gd name="connsiteY1" fmla="*/ 0 h 5587373"/>
              <a:gd name="connsiteX2" fmla="*/ 2304833 w 2560925"/>
              <a:gd name="connsiteY2" fmla="*/ 0 h 5587373"/>
              <a:gd name="connsiteX3" fmla="*/ 2560926 w 2560925"/>
              <a:gd name="connsiteY3" fmla="*/ 256093 h 5587373"/>
              <a:gd name="connsiteX4" fmla="*/ 2560925 w 2560925"/>
              <a:gd name="connsiteY4" fmla="*/ 5331281 h 5587373"/>
              <a:gd name="connsiteX5" fmla="*/ 2304832 w 2560925"/>
              <a:gd name="connsiteY5" fmla="*/ 5587374 h 5587373"/>
              <a:gd name="connsiteX6" fmla="*/ 256093 w 2560925"/>
              <a:gd name="connsiteY6" fmla="*/ 5587373 h 5587373"/>
              <a:gd name="connsiteX7" fmla="*/ 0 w 2560925"/>
              <a:gd name="connsiteY7" fmla="*/ 5331280 h 5587373"/>
              <a:gd name="connsiteX8" fmla="*/ 0 w 2560925"/>
              <a:gd name="connsiteY8" fmla="*/ 256093 h 558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5587373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947822"/>
                  <a:pt x="2560925" y="3639552"/>
                  <a:pt x="2560925" y="5331281"/>
                </a:cubicBezTo>
                <a:cubicBezTo>
                  <a:pt x="2560925" y="5472717"/>
                  <a:pt x="2446268" y="5587374"/>
                  <a:pt x="2304832" y="5587374"/>
                </a:cubicBezTo>
                <a:lnTo>
                  <a:pt x="256093" y="5587373"/>
                </a:lnTo>
                <a:cubicBezTo>
                  <a:pt x="114657" y="5587373"/>
                  <a:pt x="0" y="5472716"/>
                  <a:pt x="0" y="5331280"/>
                </a:cubicBezTo>
                <a:lnTo>
                  <a:pt x="0" y="2560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447" tIns="143587" rIns="166447" bIns="14358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smtClean="0"/>
              <a:t>Create METS XML from existing metadata (MARC </a:t>
            </a:r>
            <a:r>
              <a:rPr lang="en-US" sz="3600" dirty="0" smtClean="0"/>
              <a:t>or XML</a:t>
            </a:r>
            <a:r>
              <a:rPr lang="en-US" sz="3600" kern="1200" dirty="0" smtClean="0"/>
              <a:t>) </a:t>
            </a:r>
            <a:endParaRPr lang="en-US" sz="3600" kern="1200" dirty="0"/>
          </a:p>
        </p:txBody>
      </p:sp>
      <p:sp>
        <p:nvSpPr>
          <p:cNvPr id="49" name="Freeform 48"/>
          <p:cNvSpPr/>
          <p:nvPr/>
        </p:nvSpPr>
        <p:spPr>
          <a:xfrm>
            <a:off x="1561820" y="25001476"/>
            <a:ext cx="2560925" cy="1828800"/>
          </a:xfrm>
          <a:custGeom>
            <a:avLst/>
            <a:gdLst>
              <a:gd name="connsiteX0" fmla="*/ 0 w 2560925"/>
              <a:gd name="connsiteY0" fmla="*/ 256093 h 2885710"/>
              <a:gd name="connsiteX1" fmla="*/ 256093 w 2560925"/>
              <a:gd name="connsiteY1" fmla="*/ 0 h 2885710"/>
              <a:gd name="connsiteX2" fmla="*/ 2304833 w 2560925"/>
              <a:gd name="connsiteY2" fmla="*/ 0 h 2885710"/>
              <a:gd name="connsiteX3" fmla="*/ 2560926 w 2560925"/>
              <a:gd name="connsiteY3" fmla="*/ 256093 h 2885710"/>
              <a:gd name="connsiteX4" fmla="*/ 2560925 w 2560925"/>
              <a:gd name="connsiteY4" fmla="*/ 2629618 h 2885710"/>
              <a:gd name="connsiteX5" fmla="*/ 2304832 w 2560925"/>
              <a:gd name="connsiteY5" fmla="*/ 2885711 h 2885710"/>
              <a:gd name="connsiteX6" fmla="*/ 256093 w 2560925"/>
              <a:gd name="connsiteY6" fmla="*/ 2885710 h 2885710"/>
              <a:gd name="connsiteX7" fmla="*/ 0 w 2560925"/>
              <a:gd name="connsiteY7" fmla="*/ 2629617 h 2885710"/>
              <a:gd name="connsiteX8" fmla="*/ 0 w 2560925"/>
              <a:gd name="connsiteY8" fmla="*/ 256093 h 2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288571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047268"/>
                  <a:pt x="2560925" y="1838443"/>
                  <a:pt x="2560925" y="2629618"/>
                </a:cubicBezTo>
                <a:cubicBezTo>
                  <a:pt x="2560925" y="2771054"/>
                  <a:pt x="2446268" y="2885711"/>
                  <a:pt x="2304832" y="2885711"/>
                </a:cubicBezTo>
                <a:lnTo>
                  <a:pt x="256093" y="2885710"/>
                </a:lnTo>
                <a:cubicBezTo>
                  <a:pt x="114657" y="2885710"/>
                  <a:pt x="0" y="2771053"/>
                  <a:pt x="0" y="262961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Scan or upload item</a:t>
            </a:r>
            <a:endParaRPr lang="en-US" sz="3600" kern="1200" dirty="0"/>
          </a:p>
        </p:txBody>
      </p:sp>
      <p:sp>
        <p:nvSpPr>
          <p:cNvPr id="46" name="Freeform 45"/>
          <p:cNvSpPr/>
          <p:nvPr/>
        </p:nvSpPr>
        <p:spPr>
          <a:xfrm>
            <a:off x="1543028" y="28562286"/>
            <a:ext cx="2560925" cy="2560320"/>
          </a:xfrm>
          <a:custGeom>
            <a:avLst/>
            <a:gdLst>
              <a:gd name="connsiteX0" fmla="*/ 0 w 2560925"/>
              <a:gd name="connsiteY0" fmla="*/ 256093 h 2885710"/>
              <a:gd name="connsiteX1" fmla="*/ 256093 w 2560925"/>
              <a:gd name="connsiteY1" fmla="*/ 0 h 2885710"/>
              <a:gd name="connsiteX2" fmla="*/ 2304833 w 2560925"/>
              <a:gd name="connsiteY2" fmla="*/ 0 h 2885710"/>
              <a:gd name="connsiteX3" fmla="*/ 2560926 w 2560925"/>
              <a:gd name="connsiteY3" fmla="*/ 256093 h 2885710"/>
              <a:gd name="connsiteX4" fmla="*/ 2560925 w 2560925"/>
              <a:gd name="connsiteY4" fmla="*/ 2629618 h 2885710"/>
              <a:gd name="connsiteX5" fmla="*/ 2304832 w 2560925"/>
              <a:gd name="connsiteY5" fmla="*/ 2885711 h 2885710"/>
              <a:gd name="connsiteX6" fmla="*/ 256093 w 2560925"/>
              <a:gd name="connsiteY6" fmla="*/ 2885710 h 2885710"/>
              <a:gd name="connsiteX7" fmla="*/ 0 w 2560925"/>
              <a:gd name="connsiteY7" fmla="*/ 2629617 h 2885710"/>
              <a:gd name="connsiteX8" fmla="*/ 0 w 2560925"/>
              <a:gd name="connsiteY8" fmla="*/ 256093 h 2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288571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047268"/>
                  <a:pt x="2560925" y="1838443"/>
                  <a:pt x="2560925" y="2629618"/>
                </a:cubicBezTo>
                <a:cubicBezTo>
                  <a:pt x="2560925" y="2771054"/>
                  <a:pt x="2446268" y="2885711"/>
                  <a:pt x="2304832" y="2885711"/>
                </a:cubicBezTo>
                <a:lnTo>
                  <a:pt x="256093" y="2885710"/>
                </a:lnTo>
                <a:cubicBezTo>
                  <a:pt x="114657" y="2885710"/>
                  <a:pt x="0" y="2771053"/>
                  <a:pt x="0" y="262961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Enhance</a:t>
            </a:r>
            <a:r>
              <a:rPr lang="en-US" sz="5600" kern="1200" dirty="0" smtClean="0"/>
              <a:t> </a:t>
            </a:r>
            <a:r>
              <a:rPr lang="en-US" sz="3600" kern="1200" dirty="0" smtClean="0"/>
              <a:t>Metadata as needed</a:t>
            </a:r>
          </a:p>
        </p:txBody>
      </p:sp>
      <p:sp>
        <p:nvSpPr>
          <p:cNvPr id="47" name="Freeform 46"/>
          <p:cNvSpPr/>
          <p:nvPr/>
        </p:nvSpPr>
        <p:spPr>
          <a:xfrm>
            <a:off x="4926207" y="22785077"/>
            <a:ext cx="2560925" cy="5577840"/>
          </a:xfrm>
          <a:custGeom>
            <a:avLst/>
            <a:gdLst>
              <a:gd name="connsiteX0" fmla="*/ 0 w 2560925"/>
              <a:gd name="connsiteY0" fmla="*/ 256093 h 5587373"/>
              <a:gd name="connsiteX1" fmla="*/ 256093 w 2560925"/>
              <a:gd name="connsiteY1" fmla="*/ 0 h 5587373"/>
              <a:gd name="connsiteX2" fmla="*/ 2304833 w 2560925"/>
              <a:gd name="connsiteY2" fmla="*/ 0 h 5587373"/>
              <a:gd name="connsiteX3" fmla="*/ 2560926 w 2560925"/>
              <a:gd name="connsiteY3" fmla="*/ 256093 h 5587373"/>
              <a:gd name="connsiteX4" fmla="*/ 2560925 w 2560925"/>
              <a:gd name="connsiteY4" fmla="*/ 5331281 h 5587373"/>
              <a:gd name="connsiteX5" fmla="*/ 2304832 w 2560925"/>
              <a:gd name="connsiteY5" fmla="*/ 5587374 h 5587373"/>
              <a:gd name="connsiteX6" fmla="*/ 256093 w 2560925"/>
              <a:gd name="connsiteY6" fmla="*/ 5587373 h 5587373"/>
              <a:gd name="connsiteX7" fmla="*/ 0 w 2560925"/>
              <a:gd name="connsiteY7" fmla="*/ 5331280 h 5587373"/>
              <a:gd name="connsiteX8" fmla="*/ 0 w 2560925"/>
              <a:gd name="connsiteY8" fmla="*/ 256093 h 558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5587373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947822"/>
                  <a:pt x="2560925" y="3639552"/>
                  <a:pt x="2560925" y="5331281"/>
                </a:cubicBezTo>
                <a:cubicBezTo>
                  <a:pt x="2560925" y="5472717"/>
                  <a:pt x="2446268" y="5587374"/>
                  <a:pt x="2304832" y="5587374"/>
                </a:cubicBezTo>
                <a:lnTo>
                  <a:pt x="256093" y="5587373"/>
                </a:lnTo>
                <a:cubicBezTo>
                  <a:pt x="114657" y="5587373"/>
                  <a:pt x="0" y="5472716"/>
                  <a:pt x="0" y="5331280"/>
                </a:cubicBezTo>
                <a:lnTo>
                  <a:pt x="0" y="2560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447" tIns="143587" rIns="166447" bIns="14358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</a:pPr>
            <a:r>
              <a:rPr lang="en-US" sz="3600" dirty="0"/>
              <a:t>Create METS XML from existing metadata (MARC or XML) 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</a:pPr>
            <a:r>
              <a:rPr lang="en-US" sz="3600" b="1" kern="1200" dirty="0" smtClean="0">
                <a:solidFill>
                  <a:srgbClr val="594074"/>
                </a:solidFill>
              </a:rPr>
              <a:t>+ MAI subject terms      </a:t>
            </a:r>
            <a:endParaRPr lang="en-US" sz="3600" b="1" kern="1200" dirty="0">
              <a:solidFill>
                <a:srgbClr val="59407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8370621" y="23040532"/>
            <a:ext cx="2560925" cy="1828800"/>
          </a:xfrm>
          <a:custGeom>
            <a:avLst/>
            <a:gdLst>
              <a:gd name="connsiteX0" fmla="*/ 0 w 2560925"/>
              <a:gd name="connsiteY0" fmla="*/ 256093 h 4329530"/>
              <a:gd name="connsiteX1" fmla="*/ 256093 w 2560925"/>
              <a:gd name="connsiteY1" fmla="*/ 0 h 4329530"/>
              <a:gd name="connsiteX2" fmla="*/ 2304833 w 2560925"/>
              <a:gd name="connsiteY2" fmla="*/ 0 h 4329530"/>
              <a:gd name="connsiteX3" fmla="*/ 2560926 w 2560925"/>
              <a:gd name="connsiteY3" fmla="*/ 256093 h 4329530"/>
              <a:gd name="connsiteX4" fmla="*/ 2560925 w 2560925"/>
              <a:gd name="connsiteY4" fmla="*/ 4073438 h 4329530"/>
              <a:gd name="connsiteX5" fmla="*/ 2304832 w 2560925"/>
              <a:gd name="connsiteY5" fmla="*/ 4329531 h 4329530"/>
              <a:gd name="connsiteX6" fmla="*/ 256093 w 2560925"/>
              <a:gd name="connsiteY6" fmla="*/ 4329530 h 4329530"/>
              <a:gd name="connsiteX7" fmla="*/ 0 w 2560925"/>
              <a:gd name="connsiteY7" fmla="*/ 4073437 h 4329530"/>
              <a:gd name="connsiteX8" fmla="*/ 0 w 2560925"/>
              <a:gd name="connsiteY8" fmla="*/ 256093 h 432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432953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528541"/>
                  <a:pt x="2560925" y="2800990"/>
                  <a:pt x="2560925" y="4073438"/>
                </a:cubicBezTo>
                <a:cubicBezTo>
                  <a:pt x="2560925" y="4214874"/>
                  <a:pt x="2446268" y="4329531"/>
                  <a:pt x="2304832" y="4329531"/>
                </a:cubicBezTo>
                <a:lnTo>
                  <a:pt x="256093" y="4329530"/>
                </a:lnTo>
                <a:cubicBezTo>
                  <a:pt x="114657" y="4329530"/>
                  <a:pt x="0" y="4214873"/>
                  <a:pt x="0" y="407343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Scan or upload item</a:t>
            </a:r>
            <a:endParaRPr lang="en-US" sz="3600" kern="1200" dirty="0"/>
          </a:p>
        </p:txBody>
      </p:sp>
      <p:sp>
        <p:nvSpPr>
          <p:cNvPr id="51" name="Freeform 50"/>
          <p:cNvSpPr/>
          <p:nvPr/>
        </p:nvSpPr>
        <p:spPr>
          <a:xfrm>
            <a:off x="8391657" y="25124787"/>
            <a:ext cx="2560320" cy="1828800"/>
          </a:xfrm>
          <a:custGeom>
            <a:avLst/>
            <a:gdLst>
              <a:gd name="connsiteX0" fmla="*/ 0 w 2560925"/>
              <a:gd name="connsiteY0" fmla="*/ 256093 h 4329530"/>
              <a:gd name="connsiteX1" fmla="*/ 256093 w 2560925"/>
              <a:gd name="connsiteY1" fmla="*/ 0 h 4329530"/>
              <a:gd name="connsiteX2" fmla="*/ 2304833 w 2560925"/>
              <a:gd name="connsiteY2" fmla="*/ 0 h 4329530"/>
              <a:gd name="connsiteX3" fmla="*/ 2560926 w 2560925"/>
              <a:gd name="connsiteY3" fmla="*/ 256093 h 4329530"/>
              <a:gd name="connsiteX4" fmla="*/ 2560925 w 2560925"/>
              <a:gd name="connsiteY4" fmla="*/ 4073438 h 4329530"/>
              <a:gd name="connsiteX5" fmla="*/ 2304832 w 2560925"/>
              <a:gd name="connsiteY5" fmla="*/ 4329531 h 4329530"/>
              <a:gd name="connsiteX6" fmla="*/ 256093 w 2560925"/>
              <a:gd name="connsiteY6" fmla="*/ 4329530 h 4329530"/>
              <a:gd name="connsiteX7" fmla="*/ 0 w 2560925"/>
              <a:gd name="connsiteY7" fmla="*/ 4073437 h 4329530"/>
              <a:gd name="connsiteX8" fmla="*/ 0 w 2560925"/>
              <a:gd name="connsiteY8" fmla="*/ 256093 h 432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432953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528541"/>
                  <a:pt x="2560925" y="2800990"/>
                  <a:pt x="2560925" y="4073438"/>
                </a:cubicBezTo>
                <a:cubicBezTo>
                  <a:pt x="2560925" y="4214874"/>
                  <a:pt x="2446268" y="4329531"/>
                  <a:pt x="2304832" y="4329531"/>
                </a:cubicBezTo>
                <a:lnTo>
                  <a:pt x="256093" y="4329530"/>
                </a:lnTo>
                <a:cubicBezTo>
                  <a:pt x="114657" y="4329530"/>
                  <a:pt x="0" y="4214873"/>
                  <a:pt x="0" y="4073437"/>
                </a:cubicBezTo>
                <a:lnTo>
                  <a:pt x="0" y="256093"/>
                </a:lnTo>
                <a:close/>
              </a:path>
            </a:pathLst>
          </a:custGeom>
          <a:solidFill>
            <a:srgbClr val="5940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Send through MAI</a:t>
            </a:r>
            <a:endParaRPr lang="en-US" sz="3600" kern="1200" dirty="0"/>
          </a:p>
        </p:txBody>
      </p:sp>
      <p:sp>
        <p:nvSpPr>
          <p:cNvPr id="52" name="Freeform 51"/>
          <p:cNvSpPr/>
          <p:nvPr/>
        </p:nvSpPr>
        <p:spPr>
          <a:xfrm>
            <a:off x="8349585" y="27209043"/>
            <a:ext cx="2560925" cy="3913563"/>
          </a:xfrm>
          <a:custGeom>
            <a:avLst/>
            <a:gdLst>
              <a:gd name="connsiteX0" fmla="*/ 0 w 2560925"/>
              <a:gd name="connsiteY0" fmla="*/ 256093 h 2885710"/>
              <a:gd name="connsiteX1" fmla="*/ 256093 w 2560925"/>
              <a:gd name="connsiteY1" fmla="*/ 0 h 2885710"/>
              <a:gd name="connsiteX2" fmla="*/ 2304833 w 2560925"/>
              <a:gd name="connsiteY2" fmla="*/ 0 h 2885710"/>
              <a:gd name="connsiteX3" fmla="*/ 2560926 w 2560925"/>
              <a:gd name="connsiteY3" fmla="*/ 256093 h 2885710"/>
              <a:gd name="connsiteX4" fmla="*/ 2560925 w 2560925"/>
              <a:gd name="connsiteY4" fmla="*/ 2629618 h 2885710"/>
              <a:gd name="connsiteX5" fmla="*/ 2304832 w 2560925"/>
              <a:gd name="connsiteY5" fmla="*/ 2885711 h 2885710"/>
              <a:gd name="connsiteX6" fmla="*/ 256093 w 2560925"/>
              <a:gd name="connsiteY6" fmla="*/ 2885710 h 2885710"/>
              <a:gd name="connsiteX7" fmla="*/ 0 w 2560925"/>
              <a:gd name="connsiteY7" fmla="*/ 2629617 h 2885710"/>
              <a:gd name="connsiteX8" fmla="*/ 0 w 2560925"/>
              <a:gd name="connsiteY8" fmla="*/ 256093 h 2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288571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047268"/>
                  <a:pt x="2560925" y="1838443"/>
                  <a:pt x="2560925" y="2629618"/>
                </a:cubicBezTo>
                <a:cubicBezTo>
                  <a:pt x="2560925" y="2771054"/>
                  <a:pt x="2446268" y="2885711"/>
                  <a:pt x="2304832" y="2885711"/>
                </a:cubicBezTo>
                <a:lnTo>
                  <a:pt x="256093" y="2885710"/>
                </a:lnTo>
                <a:cubicBezTo>
                  <a:pt x="114657" y="2885710"/>
                  <a:pt x="0" y="2771053"/>
                  <a:pt x="0" y="262961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Enhance</a:t>
            </a:r>
            <a:r>
              <a:rPr lang="en-US" sz="5600" kern="1200" dirty="0" smtClean="0"/>
              <a:t> </a:t>
            </a:r>
            <a:r>
              <a:rPr lang="en-US" sz="3600" kern="1200" dirty="0" smtClean="0"/>
              <a:t>Metadata with </a:t>
            </a:r>
            <a:r>
              <a:rPr lang="en-US" sz="3600" b="1" kern="1200" dirty="0" smtClean="0">
                <a:solidFill>
                  <a:srgbClr val="594074"/>
                </a:solidFill>
              </a:rPr>
              <a:t>MAI subject terms</a:t>
            </a:r>
            <a:r>
              <a:rPr lang="en-US" sz="3600" kern="1200" dirty="0" smtClean="0">
                <a:solidFill>
                  <a:srgbClr val="594074"/>
                </a:solidFill>
              </a:rPr>
              <a:t>,</a:t>
            </a:r>
            <a:r>
              <a:rPr lang="en-US" sz="3600" kern="1200" dirty="0" smtClean="0">
                <a:solidFill>
                  <a:schemeClr val="bg1"/>
                </a:solidFill>
              </a:rPr>
              <a:t> then as needed</a:t>
            </a:r>
            <a:endParaRPr lang="en-US" sz="3600" kern="1200" dirty="0" smtClean="0"/>
          </a:p>
        </p:txBody>
      </p:sp>
      <p:sp>
        <p:nvSpPr>
          <p:cNvPr id="53" name="Freeform 52"/>
          <p:cNvSpPr/>
          <p:nvPr/>
        </p:nvSpPr>
        <p:spPr>
          <a:xfrm>
            <a:off x="4943238" y="28557153"/>
            <a:ext cx="2560925" cy="2560320"/>
          </a:xfrm>
          <a:custGeom>
            <a:avLst/>
            <a:gdLst>
              <a:gd name="connsiteX0" fmla="*/ 0 w 2560925"/>
              <a:gd name="connsiteY0" fmla="*/ 256093 h 2885710"/>
              <a:gd name="connsiteX1" fmla="*/ 256093 w 2560925"/>
              <a:gd name="connsiteY1" fmla="*/ 0 h 2885710"/>
              <a:gd name="connsiteX2" fmla="*/ 2304833 w 2560925"/>
              <a:gd name="connsiteY2" fmla="*/ 0 h 2885710"/>
              <a:gd name="connsiteX3" fmla="*/ 2560926 w 2560925"/>
              <a:gd name="connsiteY3" fmla="*/ 256093 h 2885710"/>
              <a:gd name="connsiteX4" fmla="*/ 2560925 w 2560925"/>
              <a:gd name="connsiteY4" fmla="*/ 2629618 h 2885710"/>
              <a:gd name="connsiteX5" fmla="*/ 2304832 w 2560925"/>
              <a:gd name="connsiteY5" fmla="*/ 2885711 h 2885710"/>
              <a:gd name="connsiteX6" fmla="*/ 256093 w 2560925"/>
              <a:gd name="connsiteY6" fmla="*/ 2885710 h 2885710"/>
              <a:gd name="connsiteX7" fmla="*/ 0 w 2560925"/>
              <a:gd name="connsiteY7" fmla="*/ 2629617 h 2885710"/>
              <a:gd name="connsiteX8" fmla="*/ 0 w 2560925"/>
              <a:gd name="connsiteY8" fmla="*/ 256093 h 2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925" h="2885710">
                <a:moveTo>
                  <a:pt x="0" y="256093"/>
                </a:moveTo>
                <a:cubicBezTo>
                  <a:pt x="0" y="114657"/>
                  <a:pt x="114657" y="0"/>
                  <a:pt x="256093" y="0"/>
                </a:cubicBezTo>
                <a:lnTo>
                  <a:pt x="2304833" y="0"/>
                </a:lnTo>
                <a:cubicBezTo>
                  <a:pt x="2446269" y="0"/>
                  <a:pt x="2560926" y="114657"/>
                  <a:pt x="2560926" y="256093"/>
                </a:cubicBezTo>
                <a:cubicBezTo>
                  <a:pt x="2560926" y="1047268"/>
                  <a:pt x="2560925" y="1838443"/>
                  <a:pt x="2560925" y="2629618"/>
                </a:cubicBezTo>
                <a:cubicBezTo>
                  <a:pt x="2560925" y="2771054"/>
                  <a:pt x="2446268" y="2885711"/>
                  <a:pt x="2304832" y="2885711"/>
                </a:cubicBezTo>
                <a:lnTo>
                  <a:pt x="256093" y="2885710"/>
                </a:lnTo>
                <a:cubicBezTo>
                  <a:pt x="114657" y="2885710"/>
                  <a:pt x="0" y="2771053"/>
                  <a:pt x="0" y="2629617"/>
                </a:cubicBezTo>
                <a:lnTo>
                  <a:pt x="0" y="256093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17247" tIns="181687" rIns="217247" bIns="181687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/>
              <a:t>Enhance</a:t>
            </a:r>
            <a:r>
              <a:rPr lang="en-US" sz="5600" kern="1200" dirty="0" smtClean="0"/>
              <a:t> </a:t>
            </a:r>
            <a:r>
              <a:rPr lang="en-US" sz="3600" kern="1200" dirty="0" smtClean="0"/>
              <a:t>Metadata as needed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7429205" y="18432012"/>
            <a:ext cx="454497" cy="246221"/>
            <a:chOff x="24972169" y="26224646"/>
            <a:chExt cx="751247" cy="406983"/>
          </a:xfrm>
          <a:solidFill>
            <a:schemeClr val="bg1">
              <a:lumMod val="85000"/>
              <a:alpha val="22000"/>
            </a:schemeClr>
          </a:solidFill>
        </p:grpSpPr>
        <p:cxnSp>
          <p:nvCxnSpPr>
            <p:cNvPr id="60" name="Straight Connector 59"/>
            <p:cNvCxnSpPr/>
            <p:nvPr/>
          </p:nvCxnSpPr>
          <p:spPr>
            <a:xfrm>
              <a:off x="24972169" y="26234736"/>
              <a:ext cx="99185" cy="8408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72169" y="26278664"/>
              <a:ext cx="64501" cy="248874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5049662" y="26238512"/>
              <a:ext cx="570361" cy="8030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24972169" y="26224646"/>
              <a:ext cx="751247" cy="406983"/>
              <a:chOff x="24972169" y="26224646"/>
              <a:chExt cx="751247" cy="406983"/>
            </a:xfrm>
            <a:grpFill/>
          </p:grpSpPr>
          <p:sp>
            <p:nvSpPr>
              <p:cNvPr id="64" name="Rectangle 63"/>
              <p:cNvSpPr/>
              <p:nvPr/>
            </p:nvSpPr>
            <p:spPr>
              <a:xfrm>
                <a:off x="25036670" y="26318817"/>
                <a:ext cx="596347" cy="20872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4972169" y="26224646"/>
                <a:ext cx="751247" cy="40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2006</a:t>
                </a: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24972169" y="26238512"/>
                <a:ext cx="90487" cy="80305"/>
              </a:xfrm>
              <a:prstGeom prst="roundRect">
                <a:avLst>
                  <a:gd name="adj" fmla="val 7770"/>
                </a:avLst>
              </a:prstGeom>
              <a:grpFill/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1770" y="8620603"/>
            <a:ext cx="5801547" cy="398901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6649203" y="6120844"/>
            <a:ext cx="10978510" cy="6200017"/>
            <a:chOff x="26649203" y="5990216"/>
            <a:chExt cx="10978510" cy="6200017"/>
          </a:xfrm>
        </p:grpSpPr>
        <p:sp>
          <p:nvSpPr>
            <p:cNvPr id="33" name="TextBox 32"/>
            <p:cNvSpPr txBox="1"/>
            <p:nvPr/>
          </p:nvSpPr>
          <p:spPr>
            <a:xfrm>
              <a:off x="26649203" y="5990216"/>
              <a:ext cx="650544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/>
                <a:t>Our </a:t>
              </a:r>
              <a:r>
                <a:rPr lang="en-US" sz="3800" b="1" dirty="0" smtClean="0"/>
                <a:t>Thesauri Work</a:t>
              </a:r>
              <a:endParaRPr lang="en-US" sz="38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Began with a thesaurus </a:t>
              </a:r>
              <a:r>
                <a:rPr lang="en-US" sz="3600" dirty="0"/>
                <a:t>developed </a:t>
              </a:r>
              <a:r>
                <a:rPr lang="en-US" sz="3600" dirty="0" smtClean="0"/>
                <a:t>for Social </a:t>
              </a:r>
              <a:r>
                <a:rPr lang="en-US" sz="3600" dirty="0"/>
                <a:t>Studies and Humanities </a:t>
              </a:r>
              <a:r>
                <a:rPr lang="en-US" sz="3600" dirty="0" smtClean="0"/>
                <a:t>content</a:t>
              </a:r>
              <a:endParaRPr lang="en-US" sz="36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/>
                <a:t>Enhanced </a:t>
              </a:r>
              <a:r>
                <a:rPr lang="en-US" sz="3600" dirty="0" smtClean="0"/>
                <a:t>an existing </a:t>
              </a:r>
              <a:r>
                <a:rPr lang="en-US" sz="3600" dirty="0"/>
                <a:t>Geographical thesaurus to </a:t>
              </a:r>
              <a:r>
                <a:rPr lang="en-US" sz="3600" dirty="0" smtClean="0"/>
                <a:t>cover more Florida </a:t>
              </a:r>
              <a:r>
                <a:rPr lang="en-US" sz="3600" dirty="0"/>
                <a:t>terms</a:t>
              </a:r>
            </a:p>
            <a:p>
              <a:endParaRPr lang="en-US" sz="3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649203" y="9943464"/>
              <a:ext cx="1097851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Developed </a:t>
              </a:r>
              <a:r>
                <a:rPr lang="en-US" sz="3600" dirty="0"/>
                <a:t>a Florida Name Authority set to better identify relevant subject terms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Will continue as an </a:t>
              </a:r>
              <a:r>
                <a:rPr lang="en-US" sz="3600" dirty="0" smtClean="0"/>
                <a:t>ongoing, iterative </a:t>
              </a:r>
              <a:r>
                <a:rPr lang="en-US" sz="3600" dirty="0"/>
                <a:t>process</a:t>
              </a:r>
            </a:p>
            <a:p>
              <a:endParaRPr lang="en-US" sz="3200" dirty="0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3258799" y="15244297"/>
            <a:ext cx="30273172" cy="731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099" y="16642080"/>
            <a:ext cx="2663526" cy="385182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7"/>
          <a:srcRect r="-364" b="27926"/>
          <a:stretch/>
        </p:blipFill>
        <p:spPr>
          <a:xfrm>
            <a:off x="28757028" y="16642080"/>
            <a:ext cx="2377162" cy="456008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</p:pic>
      <p:sp>
        <p:nvSpPr>
          <p:cNvPr id="73" name="Rounded Rectangle 72"/>
          <p:cNvSpPr/>
          <p:nvPr/>
        </p:nvSpPr>
        <p:spPr>
          <a:xfrm>
            <a:off x="18142667" y="15544800"/>
            <a:ext cx="4971330" cy="8229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Inconsistent Metadata</a:t>
            </a:r>
            <a:endParaRPr lang="en-US" sz="36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13340057" y="16642080"/>
            <a:ext cx="12234542" cy="5707764"/>
            <a:chOff x="13516460" y="16642667"/>
            <a:chExt cx="12155390" cy="5707764"/>
          </a:xfrm>
        </p:grpSpPr>
        <p:grpSp>
          <p:nvGrpSpPr>
            <p:cNvPr id="74" name="Group 73"/>
            <p:cNvGrpSpPr/>
            <p:nvPr/>
          </p:nvGrpSpPr>
          <p:grpSpPr>
            <a:xfrm>
              <a:off x="18090773" y="16642667"/>
              <a:ext cx="7581077" cy="5707764"/>
              <a:chOff x="18090773" y="16669909"/>
              <a:chExt cx="7581077" cy="5707764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/>
              <a:srcRect t="6249" r="448"/>
              <a:stretch/>
            </p:blipFill>
            <p:spPr>
              <a:xfrm>
                <a:off x="18090773" y="16669909"/>
                <a:ext cx="7540697" cy="5707764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18450224" y="16767436"/>
                <a:ext cx="722162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accent2"/>
                    </a:solidFill>
                  </a:rPr>
                  <a:t>Full Metadata Fields               Standards Vary Over Years</a:t>
                </a: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13946939" y="20937132"/>
              <a:ext cx="3575474" cy="97184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2"/>
                  </a:solidFill>
                </a:rPr>
                <a:t> Metadata Mapped to </a:t>
              </a:r>
              <a:r>
                <a:rPr lang="en-US" sz="2400" dirty="0">
                  <a:solidFill>
                    <a:schemeClr val="accent2"/>
                  </a:solidFill>
                </a:rPr>
                <a:t>Wrong Fields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3516460" y="17041082"/>
              <a:ext cx="4553330" cy="3390244"/>
              <a:chOff x="13516460" y="17041082"/>
              <a:chExt cx="4553330" cy="3390244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16460" y="17041082"/>
                <a:ext cx="4490003" cy="3347406"/>
              </a:xfrm>
              <a:prstGeom prst="rect">
                <a:avLst/>
              </a:prstGeom>
              <a:solidFill>
                <a:schemeClr val="bg1">
                  <a:lumMod val="85000"/>
                  <a:alpha val="22000"/>
                </a:schemeClr>
              </a:solidFill>
            </p:spPr>
          </p:pic>
          <p:sp>
            <p:nvSpPr>
              <p:cNvPr id="58" name="Rounded Rectangle 57"/>
              <p:cNvSpPr/>
              <p:nvPr/>
            </p:nvSpPr>
            <p:spPr>
              <a:xfrm>
                <a:off x="14741052" y="18039250"/>
                <a:ext cx="222484" cy="84183"/>
              </a:xfrm>
              <a:prstGeom prst="roundRect">
                <a:avLst/>
              </a:prstGeom>
              <a:solidFill>
                <a:srgbClr val="FFFF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651436" y="19723440"/>
                <a:ext cx="24183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/>
                    </a:solidFill>
                  </a:rPr>
                  <a:t>Missing &amp; Incorrect Metadata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7476087" y="18497373"/>
                <a:ext cx="345063" cy="110580"/>
              </a:xfrm>
              <a:prstGeom prst="rect">
                <a:avLst/>
              </a:prstGeom>
              <a:solidFill>
                <a:srgbClr val="FFFF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4" name="Rounded Rectangle 83"/>
          <p:cNvSpPr/>
          <p:nvPr/>
        </p:nvSpPr>
        <p:spPr>
          <a:xfrm>
            <a:off x="25744637" y="20505509"/>
            <a:ext cx="2829844" cy="1876184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85" name="Rounded Rectangle 4"/>
          <p:cNvSpPr/>
          <p:nvPr/>
        </p:nvSpPr>
        <p:spPr>
          <a:xfrm>
            <a:off x="25798588" y="20512782"/>
            <a:ext cx="2888441" cy="1792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sng" kern="1200" dirty="0" smtClean="0"/>
              <a:t>Original Scan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Scans of older works vary in quality, based on factors like paper type and typist skill</a:t>
            </a:r>
            <a:endParaRPr lang="en-US" sz="2000" kern="1200"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0"/>
          <a:srcRect r="19840" b="2419"/>
          <a:stretch/>
        </p:blipFill>
        <p:spPr>
          <a:xfrm>
            <a:off x="31276593" y="16642080"/>
            <a:ext cx="3588900" cy="453576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6" name="Rounded Rectangle 95"/>
          <p:cNvSpPr/>
          <p:nvPr/>
        </p:nvSpPr>
        <p:spPr>
          <a:xfrm>
            <a:off x="29002847" y="15497174"/>
            <a:ext cx="2669027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OCR Quality</a:t>
            </a:r>
            <a:endParaRPr lang="en-US" sz="3600" dirty="0">
              <a:solidFill>
                <a:schemeClr val="accent2"/>
              </a:solidFill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28687029" y="20827211"/>
            <a:ext cx="4050517" cy="1554482"/>
            <a:chOff x="8739569" y="6979641"/>
            <a:chExt cx="6636109" cy="1794679"/>
          </a:xfrm>
        </p:grpSpPr>
        <p:sp>
          <p:nvSpPr>
            <p:cNvPr id="89" name="Rounded Rectangle 88"/>
            <p:cNvSpPr/>
            <p:nvPr/>
          </p:nvSpPr>
          <p:spPr>
            <a:xfrm>
              <a:off x="8739569" y="6979641"/>
              <a:ext cx="6636109" cy="1794679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90" name="Rounded Rectangle 4"/>
            <p:cNvSpPr/>
            <p:nvPr/>
          </p:nvSpPr>
          <p:spPr>
            <a:xfrm>
              <a:off x="8802350" y="7005936"/>
              <a:ext cx="6510545" cy="168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kern="1200" dirty="0" smtClean="0"/>
                <a:t>OCR quality</a:t>
              </a:r>
              <a:endParaRPr lang="en-US" sz="2400" u="sng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Poor scans can result in poor OCR</a:t>
              </a:r>
              <a:endParaRPr lang="en-US" sz="20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Poor OCR means the full text search for terms is ineffective</a:t>
              </a:r>
              <a:endParaRPr lang="en-US" sz="2000" kern="1200" dirty="0"/>
            </a:p>
          </p:txBody>
        </p:sp>
      </p:grpSp>
      <p:sp>
        <p:nvSpPr>
          <p:cNvPr id="95" name="Rounded Rectangle 4"/>
          <p:cNvSpPr/>
          <p:nvPr/>
        </p:nvSpPr>
        <p:spPr>
          <a:xfrm>
            <a:off x="32919081" y="20123450"/>
            <a:ext cx="2163669" cy="21951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i="0" u="sng" kern="1200" dirty="0" smtClean="0"/>
          </a:p>
          <a:p>
            <a:pPr lvl="0" algn="l" defTabSz="1244600">
              <a:lnSpc>
                <a:spcPct val="90000"/>
              </a:lnSpc>
              <a:spcBef>
                <a:spcPct val="0"/>
              </a:spcBef>
            </a:pPr>
            <a:endParaRPr lang="en-US" sz="800" i="0" u="sng" kern="1200" dirty="0" smtClean="0"/>
          </a:p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0" u="sng" kern="1200" dirty="0" smtClean="0"/>
              <a:t>Improved OCR</a:t>
            </a:r>
            <a:endParaRPr lang="en-US" sz="2400" i="0" u="sng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Access Innovations recreated OCR for many ETD titles</a:t>
            </a:r>
            <a:endParaRPr lang="en-US" sz="2000" kern="1200" dirty="0"/>
          </a:p>
        </p:txBody>
      </p:sp>
      <p:sp>
        <p:nvSpPr>
          <p:cNvPr id="82" name="Rounded Rectangle 81"/>
          <p:cNvSpPr/>
          <p:nvPr/>
        </p:nvSpPr>
        <p:spPr>
          <a:xfrm>
            <a:off x="36386237" y="15451454"/>
            <a:ext cx="5833876" cy="10058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Cross System Communication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5338761" y="16642080"/>
            <a:ext cx="7928828" cy="573961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Need: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Crosswalk from UFDC fields to Access Innovations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Mechanism to send XML, txt and PDF files to AI, and receive enhanced XML to ingest</a:t>
            </a:r>
          </a:p>
          <a:p>
            <a:r>
              <a:rPr lang="en-US" sz="3200" b="1" dirty="0" smtClean="0">
                <a:solidFill>
                  <a:schemeClr val="accent5"/>
                </a:solidFill>
              </a:rPr>
              <a:t>Solution: </a:t>
            </a:r>
            <a:r>
              <a:rPr lang="en-US" sz="3200" dirty="0" smtClean="0">
                <a:solidFill>
                  <a:schemeClr val="accent5"/>
                </a:solidFill>
              </a:rPr>
              <a:t>Marshaling </a:t>
            </a:r>
            <a:r>
              <a:rPr lang="en-US" sz="3200" dirty="0">
                <a:solidFill>
                  <a:schemeClr val="accent5"/>
                </a:solidFill>
              </a:rPr>
              <a:t>Applications Website </a:t>
            </a:r>
            <a:r>
              <a:rPr lang="en-US" sz="3200" dirty="0" smtClean="0">
                <a:solidFill>
                  <a:schemeClr val="accent5"/>
                </a:solidFill>
              </a:rPr>
              <a:t>(MAW)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5"/>
                </a:solidFill>
              </a:rPr>
              <a:t>In-house tool connecting UFDC and Access Innovations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606736" y="24348748"/>
            <a:ext cx="7822737" cy="7315200"/>
          </a:xfrm>
          <a:prstGeom prst="roundRect">
            <a:avLst/>
          </a:prstGeom>
          <a:solidFill>
            <a:srgbClr val="F6B69B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We can measure how many records we enhanced by: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chemeClr val="tx1"/>
                </a:solidFill>
              </a:rPr>
              <a:t>Improving subject terms based on full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chemeClr val="tx1"/>
                </a:solidFill>
              </a:rPr>
              <a:t>Adding “human readable” subject headings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How do we measure impact on users?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chemeClr val="tx1"/>
                </a:solidFill>
              </a:rPr>
              <a:t>Number of views and downloads?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chemeClr val="tx1"/>
                </a:solidFill>
              </a:rPr>
              <a:t>Increased citations?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chemeClr val="tx1"/>
                </a:solidFill>
              </a:rPr>
              <a:t>Other?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8055064" y="23207472"/>
            <a:ext cx="292608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Evaluation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97192" y="24741981"/>
            <a:ext cx="3894851" cy="156528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9757357" y="24942822"/>
            <a:ext cx="36318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What is it?</a:t>
            </a:r>
          </a:p>
          <a:p>
            <a:r>
              <a:rPr lang="en-US" sz="3400" dirty="0" smtClean="0"/>
              <a:t>Can we measure it?</a:t>
            </a:r>
            <a:endParaRPr lang="en-US" sz="3400" dirty="0"/>
          </a:p>
        </p:txBody>
      </p:sp>
      <p:sp>
        <p:nvSpPr>
          <p:cNvPr id="97" name="Rounded Rectangle 96"/>
          <p:cNvSpPr/>
          <p:nvPr/>
        </p:nvSpPr>
        <p:spPr>
          <a:xfrm>
            <a:off x="32887674" y="20049973"/>
            <a:ext cx="2195730" cy="2331720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99" name="Rounded Rectangle 4"/>
          <p:cNvSpPr/>
          <p:nvPr/>
        </p:nvSpPr>
        <p:spPr>
          <a:xfrm>
            <a:off x="32873567" y="20053211"/>
            <a:ext cx="2149671" cy="21951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0" u="sng" kern="1200" dirty="0" smtClean="0"/>
              <a:t>Improved OCR</a:t>
            </a:r>
            <a:endParaRPr lang="en-US" sz="2400" i="0" u="sng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Access Innovations had to regenerate OCR for many ETD titles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39929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</TotalTime>
  <Words>702</Words>
  <Application>Microsoft Office PowerPoint</Application>
  <PresentationFormat>Custom</PresentationFormat>
  <Paragraphs>147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Courier New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Shorey, Christy</dc:creator>
  <cp:lastModifiedBy>Shorey, Christy</cp:lastModifiedBy>
  <cp:revision>78</cp:revision>
  <cp:lastPrinted>2018-09-04T16:37:28Z</cp:lastPrinted>
  <dcterms:created xsi:type="dcterms:W3CDTF">2018-08-07T19:11:30Z</dcterms:created>
  <dcterms:modified xsi:type="dcterms:W3CDTF">2018-09-05T20:03:08Z</dcterms:modified>
</cp:coreProperties>
</file>