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56" r:id="rId2"/>
    <p:sldId id="259" r:id="rId3"/>
    <p:sldId id="265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7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713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04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07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34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76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878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2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6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1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2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5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6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fdc.ufl.edu/IR00010086/00002" TargetMode="External"/><Relationship Id="rId3" Type="http://schemas.openxmlformats.org/officeDocument/2006/relationships/hyperlink" Target="mailto:ETDExtensions@uflib.ufl.edu" TargetMode="External"/><Relationship Id="rId7" Type="http://schemas.openxmlformats.org/officeDocument/2006/relationships/hyperlink" Target="http://ufdc.ufl.edu/IR00010086/00001" TargetMode="External"/><Relationship Id="rId2" Type="http://schemas.openxmlformats.org/officeDocument/2006/relationships/hyperlink" Target="mailto:IRManager@uflib.uf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chrshor@uflib.ufl.edu" TargetMode="External"/><Relationship Id="rId4" Type="http://schemas.openxmlformats.org/officeDocument/2006/relationships/hyperlink" Target="http://guides.uflib.ufl.edu/ufi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fdc.ufl.edu/l/ufet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ETDExtensions@uflib.ufl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IR@UF Primer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 to the Institutional Repository and ETDs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2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168" y="3801979"/>
            <a:ext cx="7443538" cy="2780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42" y="1540042"/>
            <a:ext cx="10956758" cy="2261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Restrictions on Dissertation Submission Form are applied AFTER restrictions from IR@UF expire.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Immediate Release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6-month, 1 year or 2 year embargo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41" y="509337"/>
            <a:ext cx="10784157" cy="103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IR@UF and ETDs </a:t>
            </a:r>
            <a:br>
              <a:rPr lang="en-US" dirty="0" smtClean="0"/>
            </a:br>
            <a:r>
              <a:rPr lang="en-US" sz="3300" dirty="0" smtClean="0"/>
              <a:t>Restrictions: UMI Publishing Agreement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34" y="2240897"/>
            <a:ext cx="5427009" cy="129406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155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512064"/>
            <a:ext cx="9584742" cy="757989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798" y="1601387"/>
            <a:ext cx="4310376" cy="43409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IRManager@uflib.ufl.edu</a:t>
            </a:r>
            <a:endParaRPr lang="en-US" dirty="0" smtClean="0"/>
          </a:p>
          <a:p>
            <a:endParaRPr lang="en-US" sz="1900" dirty="0"/>
          </a:p>
          <a:p>
            <a:r>
              <a:rPr lang="en-US" dirty="0" smtClean="0">
                <a:hlinkClick r:id="rId3"/>
              </a:rPr>
              <a:t>ETDExtensions@uflib.ufl.edu</a:t>
            </a:r>
            <a:r>
              <a:rPr lang="en-US" dirty="0" smtClean="0"/>
              <a:t> </a:t>
            </a:r>
          </a:p>
          <a:p>
            <a:endParaRPr lang="en-US" sz="1900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guides.uflib.ufl.edu/ufir</a:t>
            </a:r>
            <a:endParaRPr lang="en-US" dirty="0"/>
          </a:p>
          <a:p>
            <a:endParaRPr lang="en-US" sz="2100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http://ufdc.ufl.edu/ir</a:t>
            </a:r>
            <a:r>
              <a:rPr lang="en-US" dirty="0" smtClean="0"/>
              <a:t> </a:t>
            </a:r>
          </a:p>
          <a:p>
            <a:endParaRPr lang="en-US" sz="1800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http://bit.ly/IRUFVideo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Christy Shorey                (352) </a:t>
            </a:r>
            <a:r>
              <a:rPr lang="en-US" dirty="0" smtClean="0"/>
              <a:t>294-3785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5"/>
              </a:rPr>
              <a:t>chrshor@uflib.ufl.edu</a:t>
            </a:r>
            <a:r>
              <a:rPr lang="en-US" dirty="0" smtClean="0"/>
              <a:t>	</a:t>
            </a:r>
            <a:r>
              <a:rPr lang="en-US" dirty="0"/>
              <a:t>	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38" y="1803170"/>
            <a:ext cx="7376603" cy="37702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0800000">
            <a:off x="7719798" y="3237034"/>
            <a:ext cx="870660" cy="2714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57251" y="5970350"/>
            <a:ext cx="567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slide show can be found in the IR@UF </a:t>
            </a:r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 smtClean="0">
                <a:hlinkClick r:id="rId7"/>
              </a:rPr>
              <a:t>://</a:t>
            </a:r>
            <a:r>
              <a:rPr lang="en-US" sz="2400" dirty="0" smtClean="0">
                <a:hlinkClick r:id="rId8"/>
              </a:rPr>
              <a:t>ufdc.ufl.edu/IR00010086/00002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0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12064"/>
            <a:ext cx="10018713" cy="803389"/>
          </a:xfrm>
        </p:spPr>
        <p:txBody>
          <a:bodyPr/>
          <a:lstStyle/>
          <a:p>
            <a:r>
              <a:rPr lang="en-US" dirty="0" smtClean="0"/>
              <a:t>What is the IR@UF?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72389"/>
            <a:ext cx="10531227" cy="44236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dirty="0" smtClean="0"/>
              <a:t>The </a:t>
            </a:r>
            <a:r>
              <a:rPr lang="en-US" sz="4200" b="1" i="1" dirty="0"/>
              <a:t>Institutional Repository at the University of Florida</a:t>
            </a:r>
            <a:r>
              <a:rPr lang="en-US" sz="4200" i="1" dirty="0"/>
              <a:t> (IR@UF)</a:t>
            </a:r>
            <a:r>
              <a:rPr lang="en-US" sz="4200" dirty="0"/>
              <a:t> is the digital archive for the intellectual output of the University of Florida community, and includes research, news, outreach, and educational materials.</a:t>
            </a:r>
          </a:p>
          <a:p>
            <a:endParaRPr lang="en-US" sz="4200" i="1" dirty="0" smtClean="0"/>
          </a:p>
          <a:p>
            <a:pPr marL="0" indent="0" algn="ctr">
              <a:buNone/>
            </a:pPr>
            <a:r>
              <a:rPr lang="en-US" sz="4200" i="1" dirty="0" smtClean="0"/>
              <a:t>A </a:t>
            </a:r>
            <a:r>
              <a:rPr lang="en-US" sz="4200" i="1" dirty="0"/>
              <a:t>place for an institution and its members to put their stuff for access and preservation</a:t>
            </a:r>
            <a:r>
              <a:rPr lang="en-US" sz="4200" dirty="0" smtClean="0"/>
              <a:t>.</a:t>
            </a:r>
          </a:p>
          <a:p>
            <a:pPr marL="0" indent="0" algn="ctr">
              <a:buNone/>
            </a:pPr>
            <a:endParaRPr lang="en-US" sz="4200" dirty="0"/>
          </a:p>
          <a:p>
            <a:r>
              <a:rPr lang="en-US" sz="4200" dirty="0" smtClean="0"/>
              <a:t>A </a:t>
            </a:r>
            <a:r>
              <a:rPr lang="en-US" sz="4200" b="1" dirty="0"/>
              <a:t>place</a:t>
            </a:r>
            <a:r>
              <a:rPr lang="en-US" sz="4200" dirty="0"/>
              <a:t> (IR@UF) </a:t>
            </a:r>
          </a:p>
          <a:p>
            <a:r>
              <a:rPr lang="en-US" sz="4200" dirty="0"/>
              <a:t>for an </a:t>
            </a:r>
            <a:r>
              <a:rPr lang="en-US" sz="4200" b="1" dirty="0"/>
              <a:t>institution</a:t>
            </a:r>
            <a:r>
              <a:rPr lang="en-US" sz="4200" dirty="0"/>
              <a:t> (University of Florida) </a:t>
            </a:r>
          </a:p>
          <a:p>
            <a:r>
              <a:rPr lang="en-US" sz="4200" dirty="0"/>
              <a:t>and its </a:t>
            </a:r>
            <a:r>
              <a:rPr lang="en-US" sz="4200" b="1" dirty="0"/>
              <a:t>members</a:t>
            </a:r>
            <a:r>
              <a:rPr lang="en-US" sz="4200" dirty="0"/>
              <a:t> </a:t>
            </a:r>
            <a:r>
              <a:rPr lang="en-US" sz="4200" dirty="0" smtClean="0"/>
              <a:t>(students, faculty</a:t>
            </a:r>
            <a:r>
              <a:rPr lang="en-US" sz="4200" dirty="0"/>
              <a:t>, </a:t>
            </a:r>
            <a:r>
              <a:rPr lang="en-US" sz="4200" dirty="0" smtClean="0"/>
              <a:t>staff) </a:t>
            </a:r>
            <a:endParaRPr lang="en-US" sz="4200" dirty="0"/>
          </a:p>
          <a:p>
            <a:r>
              <a:rPr lang="en-US" sz="4200" dirty="0"/>
              <a:t>to put their </a:t>
            </a:r>
            <a:r>
              <a:rPr lang="en-US" sz="4200" b="1" dirty="0"/>
              <a:t>stuff </a:t>
            </a:r>
            <a:r>
              <a:rPr lang="en-US" sz="4200" dirty="0"/>
              <a:t>(research, news, outreach, educational materials, other intellectual output) </a:t>
            </a:r>
          </a:p>
          <a:p>
            <a:r>
              <a:rPr lang="en-US" sz="4200" dirty="0"/>
              <a:t>for </a:t>
            </a:r>
            <a:r>
              <a:rPr lang="en-US" sz="4200" b="1" dirty="0"/>
              <a:t>access</a:t>
            </a:r>
            <a:r>
              <a:rPr lang="en-US" sz="4200" dirty="0"/>
              <a:t> and </a:t>
            </a:r>
            <a:r>
              <a:rPr lang="en-US" sz="4200" b="1" dirty="0"/>
              <a:t>preservation</a:t>
            </a:r>
            <a:r>
              <a:rPr lang="en-US" sz="4200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34" y="355172"/>
            <a:ext cx="10438702" cy="5644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4125" y="1491916"/>
            <a:ext cx="57270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Theses and Dissertations</a:t>
            </a:r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ETD Supplemental Materials</a:t>
            </a:r>
          </a:p>
          <a:p>
            <a:pPr marL="27432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and Datasets </a:t>
            </a:r>
          </a:p>
          <a:p>
            <a:r>
              <a:rPr lang="en-US" sz="2000" dirty="0" smtClean="0"/>
              <a:t>      (standalone or with publications)</a:t>
            </a:r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Conference </a:t>
            </a:r>
            <a:r>
              <a:rPr lang="en-US" sz="2400" dirty="0" smtClean="0"/>
              <a:t>Materials (posters, presentations, papers, proceedings)</a:t>
            </a:r>
            <a:endParaRPr lang="en-US" sz="2400" dirty="0" smtClean="0"/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Journal </a:t>
            </a:r>
            <a:r>
              <a:rPr lang="en-US" sz="2400" dirty="0" smtClean="0"/>
              <a:t>Articles</a:t>
            </a:r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Book Chapters</a:t>
            </a:r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White Papers</a:t>
            </a:r>
          </a:p>
          <a:p>
            <a:pPr marL="27432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Grant Proposals</a:t>
            </a:r>
          </a:p>
        </p:txBody>
      </p:sp>
    </p:spTree>
    <p:extLst>
      <p:ext uri="{BB962C8B-B14F-4D97-AF65-F5344CB8AC3E}">
        <p14:creationId xmlns:p14="http://schemas.microsoft.com/office/powerpoint/2010/main" val="1235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67" y="2385652"/>
            <a:ext cx="3549121" cy="8018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Guidelines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968" y="2971800"/>
            <a:ext cx="3549121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 criteria to determine if something belongs in the IR@UF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14849" y="393353"/>
          <a:ext cx="7115176" cy="5364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7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7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2255">
                <a:tc>
                  <a:txBody>
                    <a:bodyPr/>
                    <a:lstStyle/>
                    <a:p>
                      <a:pPr marL="0" lvl="1" algn="ctr">
                        <a:buFont typeface="Courier New" panose="02070309020205020404" pitchFamily="49" charset="0"/>
                        <a:buNone/>
                      </a:pPr>
                      <a:r>
                        <a:rPr lang="en-US" sz="2400" dirty="0" smtClean="0"/>
                        <a:t>Is the item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/>
                        <a:t>complete</a:t>
                      </a:r>
                      <a:r>
                        <a:rPr lang="en-US" sz="2400" dirty="0" smtClean="0"/>
                        <a:t>?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Is it </a:t>
                      </a:r>
                      <a:r>
                        <a:rPr lang="en-US" sz="2400" b="1" dirty="0" smtClean="0"/>
                        <a:t>scholarly content</a:t>
                      </a:r>
                      <a:r>
                        <a:rPr lang="en-US" sz="2400" dirty="0" smtClean="0"/>
                        <a:t>?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Was it created by </a:t>
                      </a:r>
                      <a:r>
                        <a:rPr lang="en-US" sz="2400" b="1" dirty="0" smtClean="0"/>
                        <a:t>member(s) of the UF community?</a:t>
                      </a:r>
                      <a:endParaRPr lang="en-US" sz="2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 you retain the </a:t>
                      </a:r>
                      <a:r>
                        <a:rPr lang="en-US" sz="2400" b="1" dirty="0" smtClean="0"/>
                        <a:t>rights</a:t>
                      </a:r>
                      <a:r>
                        <a:rPr lang="en-US" sz="2400" dirty="0" smtClean="0"/>
                        <a:t>  to post the material?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7" y="898368"/>
            <a:ext cx="1271587" cy="1271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11" y="1100884"/>
            <a:ext cx="1268249" cy="93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11" y="3316445"/>
            <a:ext cx="1268249" cy="1127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7" y="3279070"/>
            <a:ext cx="1371600" cy="11651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43374" y="5943088"/>
            <a:ext cx="785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can’t </a:t>
            </a:r>
            <a:r>
              <a:rPr lang="en-US" dirty="0" smtClean="0"/>
              <a:t>answer </a:t>
            </a:r>
            <a:r>
              <a:rPr lang="en-US" dirty="0"/>
              <a:t>“yes” to all </a:t>
            </a:r>
            <a:r>
              <a:rPr lang="en-US" dirty="0" smtClean="0"/>
              <a:t>of the above, </a:t>
            </a:r>
            <a:r>
              <a:rPr lang="en-US" dirty="0"/>
              <a:t>additional research may be required.</a:t>
            </a:r>
          </a:p>
        </p:txBody>
      </p:sp>
    </p:spTree>
    <p:extLst>
      <p:ext uri="{BB962C8B-B14F-4D97-AF65-F5344CB8AC3E}">
        <p14:creationId xmlns:p14="http://schemas.microsoft.com/office/powerpoint/2010/main" val="37347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85221" y="1828800"/>
            <a:ext cx="331034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Usage Statistics</a:t>
            </a:r>
          </a:p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Permanence</a:t>
            </a:r>
          </a:p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Safe Storage</a:t>
            </a:r>
          </a:p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Credibility</a:t>
            </a:r>
          </a:p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Visibility</a:t>
            </a:r>
          </a:p>
          <a:p>
            <a:pPr marL="27432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Findability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73" y="-401053"/>
            <a:ext cx="9804095" cy="68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512064"/>
            <a:ext cx="9344110" cy="1030705"/>
          </a:xfrm>
        </p:spPr>
        <p:txBody>
          <a:bodyPr/>
          <a:lstStyle/>
          <a:p>
            <a:r>
              <a:rPr lang="en-US" dirty="0" smtClean="0"/>
              <a:t>IR@UF and ETDs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95496"/>
            <a:ext cx="3607335" cy="369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</a:t>
            </a:r>
            <a:r>
              <a:rPr lang="en-US" dirty="0"/>
              <a:t>the editorial process is complete, all ETDs are validated and transferred </a:t>
            </a:r>
            <a:r>
              <a:rPr lang="en-US" dirty="0" smtClean="0"/>
              <a:t>by the Graduate School Editorial Office staff to </a:t>
            </a:r>
            <a:r>
              <a:rPr lang="en-US" dirty="0"/>
              <a:t>the library </a:t>
            </a:r>
            <a:r>
              <a:rPr lang="en-US" dirty="0" smtClean="0"/>
              <a:t>for publication.</a:t>
            </a:r>
          </a:p>
          <a:p>
            <a:pPr marL="0" indent="0">
              <a:buNone/>
            </a:pPr>
            <a:r>
              <a:rPr lang="en-US" dirty="0" smtClean="0"/>
              <a:t>Publication is within </a:t>
            </a:r>
            <a:r>
              <a:rPr lang="en-US" dirty="0"/>
              <a:t>the IR@UF: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ufdc.ufl.edu/l/ufetd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46" y="1700560"/>
            <a:ext cx="6923891" cy="44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913" y="512064"/>
            <a:ext cx="6777498" cy="103070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IR@UF and ETDs</a:t>
            </a:r>
            <a:br>
              <a:rPr lang="en-US" dirty="0" smtClean="0"/>
            </a:br>
            <a:r>
              <a:rPr lang="en-US" sz="3300" dirty="0"/>
              <a:t>Supplemental Materials </a:t>
            </a:r>
            <a:r>
              <a:rPr lang="en-US" sz="3300" dirty="0" smtClean="0"/>
              <a:t>&amp;Appendices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683" y="1812758"/>
            <a:ext cx="6079958" cy="3561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Some materials that are important for your ETD do not fit in the regular ETD format.</a:t>
            </a:r>
          </a:p>
          <a:p>
            <a:pPr marL="0" indent="0">
              <a:buNone/>
            </a:pPr>
            <a:r>
              <a:rPr lang="en-US" sz="2200" dirty="0" smtClean="0"/>
              <a:t>These can be loaded into the IR@UF prior to ETD submissions. </a:t>
            </a:r>
          </a:p>
          <a:p>
            <a:pPr marL="0" indent="0">
              <a:buNone/>
            </a:pPr>
            <a:r>
              <a:rPr lang="en-US" sz="2200" dirty="0" smtClean="0"/>
              <a:t>You get a permanent URL you can reference in your thesis or dissertation.</a:t>
            </a:r>
          </a:p>
          <a:p>
            <a:pPr marL="0" indent="0">
              <a:buNone/>
            </a:pPr>
            <a:r>
              <a:rPr lang="en-US" sz="2200" dirty="0" smtClean="0"/>
              <a:t>Great for large tables, videos, audio recordings, etc</a:t>
            </a:r>
            <a:r>
              <a:rPr lang="en-US" sz="2000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8" y="239224"/>
            <a:ext cx="4042486" cy="62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982" y="512064"/>
            <a:ext cx="6340497" cy="103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IR@UF and ETDs </a:t>
            </a:r>
            <a:br>
              <a:rPr lang="en-US" dirty="0" smtClean="0"/>
            </a:br>
            <a:r>
              <a:rPr lang="en-US" sz="3300" dirty="0" smtClean="0"/>
              <a:t>Restrictions: UF Publishing Agreement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27" y="1610004"/>
            <a:ext cx="6529137" cy="3868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Submitted to department at time of defense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Required for master’s thesis or doctorial dissertation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Restrictions are for IR@UF version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Immediate Release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6-month, 1 year or 2 year campus restriction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 smtClean="0"/>
              <a:t>Limits access to UF IP ranges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Secret for 2 years (great for patent seekers)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Restriction extensions available term before restriction expires.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ETDExtensions@uflib.ufl.edu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8" t="-1" r="2909" b="79014"/>
          <a:stretch/>
        </p:blipFill>
        <p:spPr>
          <a:xfrm>
            <a:off x="7129308" y="2604521"/>
            <a:ext cx="4919256" cy="1254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262"/>
          <a:stretch/>
        </p:blipFill>
        <p:spPr>
          <a:xfrm>
            <a:off x="5544414" y="4679577"/>
            <a:ext cx="6504150" cy="2017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89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42" y="1540042"/>
            <a:ext cx="10956758" cy="3705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UMI = ProQuest</a:t>
            </a:r>
          </a:p>
          <a:p>
            <a:r>
              <a:rPr lang="en-US" dirty="0" smtClean="0"/>
              <a:t>Submission </a:t>
            </a:r>
            <a:r>
              <a:rPr lang="en-US" dirty="0" smtClean="0"/>
              <a:t>required for doctorial dissertation</a:t>
            </a:r>
          </a:p>
          <a:p>
            <a:r>
              <a:rPr lang="en-US" dirty="0"/>
              <a:t>Submitted to Grad Editorial at or after defense </a:t>
            </a:r>
            <a:r>
              <a:rPr lang="en-US" dirty="0" smtClean="0"/>
              <a:t>*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submission types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Doctoral Dissertations Publish Abstract Only </a:t>
            </a:r>
            <a:r>
              <a:rPr lang="en-US" sz="2100" dirty="0" smtClean="0"/>
              <a:t>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Dissertation / Masters Thesis  Submission Form / UMI Publishing Agreement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21" y="5245768"/>
            <a:ext cx="5106706" cy="1239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41" y="509337"/>
            <a:ext cx="10784157" cy="103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IR@UF and ETDs </a:t>
            </a:r>
            <a:br>
              <a:rPr lang="en-US" dirty="0" smtClean="0"/>
            </a:br>
            <a:r>
              <a:rPr lang="en-US" sz="3300" dirty="0" smtClean="0"/>
              <a:t>Restrictions: UMI Publishing Agreement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2026621" y="5403820"/>
            <a:ext cx="431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This process switched to online submission August 2018; process is still being finalized.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336</TotalTime>
  <Words>460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Corbel</vt:lpstr>
      <vt:lpstr>Courier New</vt:lpstr>
      <vt:lpstr>Wingdings</vt:lpstr>
      <vt:lpstr>Parallax</vt:lpstr>
      <vt:lpstr>IR@UF Primer</vt:lpstr>
      <vt:lpstr>What is the IR@UF?</vt:lpstr>
      <vt:lpstr>PowerPoint Presentation</vt:lpstr>
      <vt:lpstr>Basic Guidelines</vt:lpstr>
      <vt:lpstr>PowerPoint Presentation</vt:lpstr>
      <vt:lpstr>IR@UF and ETDs</vt:lpstr>
      <vt:lpstr>IR@UF and ETDs Supplemental Materials &amp;Appendices</vt:lpstr>
      <vt:lpstr>IR@UF and ETDs  Restrictions: UF Publishing Agreement </vt:lpstr>
      <vt:lpstr>IR@UF and ETDs  Restrictions: UMI Publishing Agreement</vt:lpstr>
      <vt:lpstr>IR@UF and ETDs  Restrictions: UMI Publishing Agreement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IR@UF Primer</dc:title>
  <dc:creator>Shorey, Christy</dc:creator>
  <cp:lastModifiedBy>Shorey, Christy</cp:lastModifiedBy>
  <cp:revision>17</cp:revision>
  <dcterms:created xsi:type="dcterms:W3CDTF">2017-09-18T15:06:16Z</dcterms:created>
  <dcterms:modified xsi:type="dcterms:W3CDTF">2018-09-06T12:23:28Z</dcterms:modified>
</cp:coreProperties>
</file>