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409" r:id="rId2"/>
    <p:sldId id="400" r:id="rId3"/>
    <p:sldId id="475" r:id="rId4"/>
    <p:sldId id="391" r:id="rId5"/>
    <p:sldId id="483" r:id="rId6"/>
    <p:sldId id="482" r:id="rId7"/>
    <p:sldId id="484" r:id="rId8"/>
    <p:sldId id="324" r:id="rId9"/>
    <p:sldId id="404" r:id="rId10"/>
    <p:sldId id="497" r:id="rId11"/>
    <p:sldId id="489" r:id="rId12"/>
    <p:sldId id="491" r:id="rId13"/>
    <p:sldId id="488" r:id="rId14"/>
    <p:sldId id="498" r:id="rId15"/>
    <p:sldId id="348" r:id="rId16"/>
    <p:sldId id="492" r:id="rId17"/>
    <p:sldId id="477" r:id="rId18"/>
    <p:sldId id="445" r:id="rId19"/>
    <p:sldId id="500" r:id="rId20"/>
    <p:sldId id="373" r:id="rId21"/>
    <p:sldId id="499" r:id="rId22"/>
    <p:sldId id="495" r:id="rId23"/>
    <p:sldId id="379" r:id="rId24"/>
    <p:sldId id="327" r:id="rId25"/>
    <p:sldId id="496" r:id="rId26"/>
    <p:sldId id="357" r:id="rId27"/>
    <p:sldId id="384" r:id="rId28"/>
    <p:sldId id="328" r:id="rId29"/>
    <p:sldId id="376" r:id="rId30"/>
    <p:sldId id="366" r:id="rId31"/>
    <p:sldId id="377" r:id="rId32"/>
    <p:sldId id="375" r:id="rId33"/>
    <p:sldId id="380" r:id="rId34"/>
    <p:sldId id="358" r:id="rId35"/>
    <p:sldId id="349" r:id="rId36"/>
    <p:sldId id="363" r:id="rId37"/>
    <p:sldId id="493" r:id="rId38"/>
    <p:sldId id="494" r:id="rId39"/>
    <p:sldId id="354" r:id="rId40"/>
    <p:sldId id="501" r:id="rId41"/>
    <p:sldId id="453" r:id="rId42"/>
    <p:sldId id="449" r:id="rId43"/>
    <p:sldId id="345" r:id="rId44"/>
    <p:sldId id="465" r:id="rId45"/>
    <p:sldId id="444" r:id="rId46"/>
    <p:sldId id="342" r:id="rId47"/>
    <p:sldId id="443" r:id="rId48"/>
    <p:sldId id="460" r:id="rId49"/>
    <p:sldId id="462" r:id="rId50"/>
    <p:sldId id="442" r:id="rId51"/>
    <p:sldId id="463" r:id="rId52"/>
    <p:sldId id="326" r:id="rId53"/>
    <p:sldId id="325" r:id="rId54"/>
    <p:sldId id="318" r:id="rId55"/>
    <p:sldId id="466" r:id="rId56"/>
    <p:sldId id="468" r:id="rId57"/>
    <p:sldId id="469" r:id="rId58"/>
    <p:sldId id="470" r:id="rId59"/>
    <p:sldId id="297" r:id="rId60"/>
    <p:sldId id="329" r:id="rId61"/>
    <p:sldId id="471" r:id="rId62"/>
    <p:sldId id="472" r:id="rId63"/>
    <p:sldId id="402" r:id="rId64"/>
    <p:sldId id="393" r:id="rId65"/>
    <p:sldId id="485" r:id="rId66"/>
    <p:sldId id="406" r:id="rId67"/>
    <p:sldId id="435" r:id="rId68"/>
    <p:sldId id="437" r:id="rId69"/>
    <p:sldId id="451" r:id="rId70"/>
    <p:sldId id="448" r:id="rId71"/>
    <p:sldId id="434" r:id="rId72"/>
    <p:sldId id="440" r:id="rId73"/>
    <p:sldId id="439" r:id="rId74"/>
    <p:sldId id="431" r:id="rId75"/>
    <p:sldId id="446" r:id="rId76"/>
    <p:sldId id="438" r:id="rId77"/>
    <p:sldId id="490" r:id="rId78"/>
  </p:sldIdLst>
  <p:sldSz cx="9144000" cy="6858000" type="screen4x3"/>
  <p:notesSz cx="7315200" cy="96012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erson, Rebecca" initials="JR" lastIdx="2" clrIdx="0">
    <p:extLst>
      <p:ext uri="{19B8F6BF-5375-455C-9EA6-DF929625EA0E}">
        <p15:presenceInfo xmlns:p15="http://schemas.microsoft.com/office/powerpoint/2012/main" userId="S-1-5-21-1308237860-4193317556-336787646-7816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0D67"/>
    <a:srgbClr val="FFFFFF"/>
    <a:srgbClr val="000000"/>
    <a:srgbClr val="D74707"/>
    <a:srgbClr val="969696"/>
    <a:srgbClr val="003E72"/>
    <a:srgbClr val="6AADE4"/>
    <a:srgbClr val="003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540" autoAdjust="0"/>
    <p:restoredTop sz="91351" autoAdjust="0"/>
  </p:normalViewPr>
  <p:slideViewPr>
    <p:cSldViewPr>
      <p:cViewPr varScale="1">
        <p:scale>
          <a:sx n="84" d="100"/>
          <a:sy n="84" d="100"/>
        </p:scale>
        <p:origin x="96" y="4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9" d="100"/>
          <a:sy n="79" d="100"/>
        </p:scale>
        <p:origin x="1992" y="96"/>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cs typeface="+mn-cs"/>
              </a:defRPr>
            </a:lvl1pPr>
          </a:lstStyle>
          <a:p>
            <a:pPr>
              <a:defRPr/>
            </a:pPr>
            <a:endParaRPr lang="en-GB"/>
          </a:p>
        </p:txBody>
      </p:sp>
      <p:sp>
        <p:nvSpPr>
          <p:cNvPr id="9219"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cs typeface="+mn-cs"/>
              </a:defRPr>
            </a:lvl1pPr>
          </a:lstStyle>
          <a:p>
            <a:pPr>
              <a:defRPr/>
            </a:pPr>
            <a:endParaRPr lang="en-GB"/>
          </a:p>
        </p:txBody>
      </p:sp>
      <p:sp>
        <p:nvSpPr>
          <p:cNvPr id="9220"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cs typeface="+mn-cs"/>
              </a:defRPr>
            </a:lvl1pPr>
          </a:lstStyle>
          <a:p>
            <a:pPr>
              <a:defRPr/>
            </a:pPr>
            <a:endParaRPr lang="en-GB"/>
          </a:p>
        </p:txBody>
      </p:sp>
      <p:sp>
        <p:nvSpPr>
          <p:cNvPr id="9221"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cs typeface="+mn-cs"/>
              </a:defRPr>
            </a:lvl1pPr>
          </a:lstStyle>
          <a:p>
            <a:pPr>
              <a:defRPr/>
            </a:pPr>
            <a:fld id="{B400ABB9-B135-4DDD-BCBA-B2825161A725}" type="slidenum">
              <a:rPr lang="en-GB"/>
              <a:pPr>
                <a:defRPr/>
              </a:pPr>
              <a:t>‹#›</a:t>
            </a:fld>
            <a:endParaRPr lang="en-GB"/>
          </a:p>
        </p:txBody>
      </p:sp>
    </p:spTree>
    <p:extLst>
      <p:ext uri="{BB962C8B-B14F-4D97-AF65-F5344CB8AC3E}">
        <p14:creationId xmlns:p14="http://schemas.microsoft.com/office/powerpoint/2010/main" val="2187008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a:defRPr sz="1300">
                <a:cs typeface="+mn-cs"/>
              </a:defRPr>
            </a:lvl1pPr>
          </a:lstStyle>
          <a:p>
            <a:pPr>
              <a:defRPr/>
            </a:pPr>
            <a:endParaRPr lang="en-GB"/>
          </a:p>
        </p:txBody>
      </p:sp>
      <p:sp>
        <p:nvSpPr>
          <p:cNvPr id="8195"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a:defRPr sz="1300">
                <a:cs typeface="+mn-cs"/>
              </a:defRPr>
            </a:lvl1pPr>
          </a:lstStyle>
          <a:p>
            <a:pPr>
              <a:defRPr/>
            </a:pPr>
            <a:endParaRPr lang="en-GB"/>
          </a:p>
        </p:txBody>
      </p:sp>
      <p:sp>
        <p:nvSpPr>
          <p:cNvPr id="6861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1219200" y="4560888"/>
            <a:ext cx="4859338"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8198"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a:defRPr sz="1300">
                <a:cs typeface="+mn-cs"/>
              </a:defRPr>
            </a:lvl1pPr>
          </a:lstStyle>
          <a:p>
            <a:pPr>
              <a:defRPr/>
            </a:pPr>
            <a:endParaRPr lang="en-GB"/>
          </a:p>
        </p:txBody>
      </p:sp>
      <p:sp>
        <p:nvSpPr>
          <p:cNvPr id="8199"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a:defRPr sz="1300">
                <a:cs typeface="+mn-cs"/>
              </a:defRPr>
            </a:lvl1pPr>
          </a:lstStyle>
          <a:p>
            <a:pPr>
              <a:defRPr/>
            </a:pPr>
            <a:fld id="{0F039EA5-C81E-48B4-869F-08DABC2698C3}" type="slidenum">
              <a:rPr lang="en-GB"/>
              <a:pPr>
                <a:defRPr/>
              </a:pPr>
              <a:t>‹#›</a:t>
            </a:fld>
            <a:endParaRPr lang="en-GB"/>
          </a:p>
        </p:txBody>
      </p:sp>
    </p:spTree>
    <p:extLst>
      <p:ext uri="{BB962C8B-B14F-4D97-AF65-F5344CB8AC3E}">
        <p14:creationId xmlns:p14="http://schemas.microsoft.com/office/powerpoint/2010/main" val="3427999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1</a:t>
            </a:fld>
            <a:endParaRPr lang="en-GB"/>
          </a:p>
        </p:txBody>
      </p:sp>
    </p:spTree>
    <p:extLst>
      <p:ext uri="{BB962C8B-B14F-4D97-AF65-F5344CB8AC3E}">
        <p14:creationId xmlns:p14="http://schemas.microsoft.com/office/powerpoint/2010/main" val="3591740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4DEBE723-1046-4799-A073-2E02154BA51A}" type="slidenum">
              <a:rPr lang="en-GB" smtClean="0"/>
              <a:pPr>
                <a:defRPr/>
              </a:pPr>
              <a:t>10</a:t>
            </a:fld>
            <a:endParaRPr lang="en-GB"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27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4DEBE723-1046-4799-A073-2E02154BA51A}" type="slidenum">
              <a:rPr lang="en-GB" smtClean="0"/>
              <a:pPr>
                <a:defRPr/>
              </a:pPr>
              <a:t>11</a:t>
            </a:fld>
            <a:endParaRPr lang="en-GB"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227384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4DEBE723-1046-4799-A073-2E02154BA51A}" type="slidenum">
              <a:rPr lang="en-GB" smtClean="0"/>
              <a:pPr>
                <a:defRPr/>
              </a:pPr>
              <a:t>12</a:t>
            </a:fld>
            <a:endParaRPr lang="en-GB"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17283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4DEBE723-1046-4799-A073-2E02154BA51A}" type="slidenum">
              <a:rPr lang="en-GB" smtClean="0"/>
              <a:pPr>
                <a:defRPr/>
              </a:pPr>
              <a:t>13</a:t>
            </a:fld>
            <a:endParaRPr lang="en-GB"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40702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F492311B-1FF7-434B-A5BD-CA413341258C}" type="slidenum">
              <a:rPr lang="en-GB" smtClean="0"/>
              <a:pPr>
                <a:defRPr/>
              </a:pPr>
              <a:t>14</a:t>
            </a:fld>
            <a:endParaRPr lang="en-GB"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9972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4DEBE723-1046-4799-A073-2E02154BA51A}" type="slidenum">
              <a:rPr lang="en-GB" smtClean="0"/>
              <a:pPr>
                <a:defRPr/>
              </a:pPr>
              <a:t>15</a:t>
            </a:fld>
            <a:endParaRPr lang="en-GB"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23419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p>
            <a:pPr>
              <a:defRPr/>
            </a:pPr>
            <a:fld id="{4DEBE723-1046-4799-A073-2E02154BA51A}" type="slidenum">
              <a:rPr lang="en-GB" smtClean="0"/>
              <a:pPr>
                <a:defRPr/>
              </a:pPr>
              <a:t>16</a:t>
            </a:fld>
            <a:endParaRPr lang="en-GB"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315802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17</a:t>
            </a:fld>
            <a:endParaRPr lang="en-GB"/>
          </a:p>
        </p:txBody>
      </p:sp>
    </p:spTree>
    <p:extLst>
      <p:ext uri="{BB962C8B-B14F-4D97-AF65-F5344CB8AC3E}">
        <p14:creationId xmlns:p14="http://schemas.microsoft.com/office/powerpoint/2010/main" val="2385022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18</a:t>
            </a:fld>
            <a:endParaRPr lang="en-GB"/>
          </a:p>
        </p:txBody>
      </p:sp>
    </p:spTree>
    <p:extLst>
      <p:ext uri="{BB962C8B-B14F-4D97-AF65-F5344CB8AC3E}">
        <p14:creationId xmlns:p14="http://schemas.microsoft.com/office/powerpoint/2010/main" val="2071042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19</a:t>
            </a:fld>
            <a:endParaRPr lang="en-GB"/>
          </a:p>
        </p:txBody>
      </p:sp>
    </p:spTree>
    <p:extLst>
      <p:ext uri="{BB962C8B-B14F-4D97-AF65-F5344CB8AC3E}">
        <p14:creationId xmlns:p14="http://schemas.microsoft.com/office/powerpoint/2010/main" val="24156862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p:cNvSpPr>
          <p:nvPr>
            <p:ph type="sldNum" sz="quarter" idx="5"/>
          </p:nvPr>
        </p:nvSpPr>
        <p:spPr/>
        <p:txBody>
          <a:bodyPr/>
          <a:lstStyle/>
          <a:p>
            <a:pPr>
              <a:defRPr/>
            </a:pPr>
            <a:fld id="{02BBEE78-780B-46EF-92FA-994FBE7ED37D}" type="slidenum">
              <a:rPr lang="en-US" smtClean="0"/>
              <a:pPr>
                <a:defRPr/>
              </a:pPr>
              <a:t>2</a:t>
            </a:fld>
            <a:endParaRPr lang="en-US" smtClean="0"/>
          </a:p>
        </p:txBody>
      </p:sp>
      <p:sp>
        <p:nvSpPr>
          <p:cNvPr id="70659" name="Rectangle 1"/>
          <p:cNvSpPr>
            <a:spLocks noGrp="1" noRot="1" noChangeAspect="1" noChangeArrowheads="1" noTextEdit="1"/>
          </p:cNvSpPr>
          <p:nvPr>
            <p:ph type="sldImg"/>
          </p:nvPr>
        </p:nvSpPr>
        <p:spPr>
          <a:solidFill>
            <a:srgbClr val="FFFFFF"/>
          </a:solidFill>
          <a:ln/>
        </p:spPr>
      </p:sp>
      <p:sp>
        <p:nvSpPr>
          <p:cNvPr id="70660" name="Rectangle 2"/>
          <p:cNvSpPr>
            <a:spLocks noGrp="1" noChangeArrowheads="1"/>
          </p:cNvSpPr>
          <p:nvPr>
            <p:ph type="body" idx="1"/>
          </p:nvPr>
        </p:nvSpPr>
        <p:spPr>
          <a:xfrm>
            <a:off x="731838" y="4560888"/>
            <a:ext cx="5851525" cy="4319587"/>
          </a:xfrm>
          <a:noFill/>
          <a:ln/>
        </p:spPr>
        <p:txBody>
          <a:bodyPr/>
          <a:lstStyle/>
          <a:p>
            <a:pPr marL="41275" eaLnBrk="1" hangingPunct="1"/>
            <a:endParaRPr lang="en-US" dirty="0" smtClean="0">
              <a:solidFill>
                <a:srgbClr val="000000"/>
              </a:solidFill>
              <a:cs typeface="Times" pitchFamily="1" charset="0"/>
              <a:sym typeface="Times" pitchFamily="1" charset="0"/>
            </a:endParaRPr>
          </a:p>
        </p:txBody>
      </p:sp>
    </p:spTree>
    <p:extLst>
      <p:ext uri="{BB962C8B-B14F-4D97-AF65-F5344CB8AC3E}">
        <p14:creationId xmlns:p14="http://schemas.microsoft.com/office/powerpoint/2010/main" val="25021629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20</a:t>
            </a:fld>
            <a:endParaRPr lang="en-GB"/>
          </a:p>
        </p:txBody>
      </p:sp>
    </p:spTree>
    <p:extLst>
      <p:ext uri="{BB962C8B-B14F-4D97-AF65-F5344CB8AC3E}">
        <p14:creationId xmlns:p14="http://schemas.microsoft.com/office/powerpoint/2010/main" val="3940357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21</a:t>
            </a:fld>
            <a:endParaRPr lang="en-GB"/>
          </a:p>
        </p:txBody>
      </p:sp>
    </p:spTree>
    <p:extLst>
      <p:ext uri="{BB962C8B-B14F-4D97-AF65-F5344CB8AC3E}">
        <p14:creationId xmlns:p14="http://schemas.microsoft.com/office/powerpoint/2010/main" val="2212179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22</a:t>
            </a:fld>
            <a:endParaRPr lang="en-GB"/>
          </a:p>
        </p:txBody>
      </p:sp>
    </p:spTree>
    <p:extLst>
      <p:ext uri="{BB962C8B-B14F-4D97-AF65-F5344CB8AC3E}">
        <p14:creationId xmlns:p14="http://schemas.microsoft.com/office/powerpoint/2010/main" val="33697073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23</a:t>
            </a:fld>
            <a:endParaRPr lang="en-GB"/>
          </a:p>
        </p:txBody>
      </p:sp>
    </p:spTree>
    <p:extLst>
      <p:ext uri="{BB962C8B-B14F-4D97-AF65-F5344CB8AC3E}">
        <p14:creationId xmlns:p14="http://schemas.microsoft.com/office/powerpoint/2010/main" val="1110328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p>
            <a:pPr>
              <a:defRPr/>
            </a:pPr>
            <a:fld id="{57428198-5D14-4541-90B7-966D54586DFA}" type="slidenum">
              <a:rPr lang="en-GB" smtClean="0"/>
              <a:pPr>
                <a:defRPr/>
              </a:pPr>
              <a:t>24</a:t>
            </a:fld>
            <a:endParaRPr lang="en-GB"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521544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p:txBody>
          <a:bodyPr/>
          <a:lstStyle/>
          <a:p>
            <a:pPr>
              <a:defRPr/>
            </a:pPr>
            <a:fld id="{57428198-5D14-4541-90B7-966D54586DFA}" type="slidenum">
              <a:rPr lang="en-GB" smtClean="0"/>
              <a:pPr>
                <a:defRPr/>
              </a:pPr>
              <a:t>25</a:t>
            </a:fld>
            <a:endParaRPr lang="en-GB"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15574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DC75DB1C-4C40-4C83-99BE-0E74F6435112}" type="slidenum">
              <a:rPr lang="en-GB" smtClean="0"/>
              <a:pPr>
                <a:defRPr/>
              </a:pPr>
              <a:t>26</a:t>
            </a:fld>
            <a:endParaRPr lang="en-GB"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44218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27</a:t>
            </a:fld>
            <a:endParaRPr lang="en-GB"/>
          </a:p>
        </p:txBody>
      </p:sp>
    </p:spTree>
    <p:extLst>
      <p:ext uri="{BB962C8B-B14F-4D97-AF65-F5344CB8AC3E}">
        <p14:creationId xmlns:p14="http://schemas.microsoft.com/office/powerpoint/2010/main" val="2117259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A6ECB043-1A4C-45D1-88A2-B5A891D38474}" type="slidenum">
              <a:rPr lang="en-GB" smtClean="0"/>
              <a:pPr>
                <a:defRPr/>
              </a:pPr>
              <a:t>28</a:t>
            </a:fld>
            <a:endParaRPr lang="en-GB"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129069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29</a:t>
            </a:fld>
            <a:endParaRPr lang="en-GB"/>
          </a:p>
        </p:txBody>
      </p:sp>
    </p:spTree>
    <p:extLst>
      <p:ext uri="{BB962C8B-B14F-4D97-AF65-F5344CB8AC3E}">
        <p14:creationId xmlns:p14="http://schemas.microsoft.com/office/powerpoint/2010/main" val="679428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3</a:t>
            </a:fld>
            <a:endParaRPr lang="en-GB"/>
          </a:p>
        </p:txBody>
      </p:sp>
    </p:spTree>
    <p:extLst>
      <p:ext uri="{BB962C8B-B14F-4D97-AF65-F5344CB8AC3E}">
        <p14:creationId xmlns:p14="http://schemas.microsoft.com/office/powerpoint/2010/main" val="3838355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p:txBody>
          <a:bodyPr/>
          <a:lstStyle/>
          <a:p>
            <a:pPr>
              <a:defRPr/>
            </a:pPr>
            <a:fld id="{3A987E0C-544C-4409-9AF9-5DF7E773A9B8}" type="slidenum">
              <a:rPr lang="en-GB" smtClean="0"/>
              <a:pPr>
                <a:defRPr/>
              </a:pPr>
              <a:t>30</a:t>
            </a:fld>
            <a:endParaRPr lang="en-GB"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916294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31</a:t>
            </a:fld>
            <a:endParaRPr lang="en-GB"/>
          </a:p>
        </p:txBody>
      </p:sp>
    </p:spTree>
    <p:extLst>
      <p:ext uri="{BB962C8B-B14F-4D97-AF65-F5344CB8AC3E}">
        <p14:creationId xmlns:p14="http://schemas.microsoft.com/office/powerpoint/2010/main" val="40421722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pPr eaLnBrk="1" hangingPunct="1"/>
            <a:endParaRPr lang="en-US" smtClean="0"/>
          </a:p>
        </p:txBody>
      </p:sp>
      <p:sp>
        <p:nvSpPr>
          <p:cNvPr id="89092" name="Slide Number Placeholder 3"/>
          <p:cNvSpPr>
            <a:spLocks noGrp="1"/>
          </p:cNvSpPr>
          <p:nvPr>
            <p:ph type="sldNum" sz="quarter" idx="5"/>
          </p:nvPr>
        </p:nvSpPr>
        <p:spPr/>
        <p:txBody>
          <a:bodyPr/>
          <a:lstStyle/>
          <a:p>
            <a:pPr>
              <a:defRPr/>
            </a:pPr>
            <a:fld id="{8EE8FE40-52CE-4373-A240-CF6E313B29A8}" type="slidenum">
              <a:rPr lang="en-GB" smtClean="0"/>
              <a:pPr>
                <a:defRPr/>
              </a:pPr>
              <a:t>32</a:t>
            </a:fld>
            <a:endParaRPr lang="en-GB" smtClean="0"/>
          </a:p>
        </p:txBody>
      </p:sp>
    </p:spTree>
    <p:extLst>
      <p:ext uri="{BB962C8B-B14F-4D97-AF65-F5344CB8AC3E}">
        <p14:creationId xmlns:p14="http://schemas.microsoft.com/office/powerpoint/2010/main" val="264579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33</a:t>
            </a:fld>
            <a:endParaRPr lang="en-GB"/>
          </a:p>
        </p:txBody>
      </p:sp>
    </p:spTree>
    <p:extLst>
      <p:ext uri="{BB962C8B-B14F-4D97-AF65-F5344CB8AC3E}">
        <p14:creationId xmlns:p14="http://schemas.microsoft.com/office/powerpoint/2010/main" val="39244308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p:txBody>
          <a:bodyPr/>
          <a:lstStyle/>
          <a:p>
            <a:pPr>
              <a:defRPr/>
            </a:pPr>
            <a:fld id="{1B1814CE-E0DA-41BD-BB7D-F87FC2B158AA}" type="slidenum">
              <a:rPr lang="en-GB" smtClean="0"/>
              <a:pPr>
                <a:defRPr/>
              </a:pPr>
              <a:t>34</a:t>
            </a:fld>
            <a:endParaRPr lang="en-GB"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1088263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p:txBody>
          <a:bodyPr/>
          <a:lstStyle/>
          <a:p>
            <a:pPr>
              <a:defRPr/>
            </a:pPr>
            <a:fld id="{DCE3C181-F008-4A60-97EA-CB56765262D5}" type="slidenum">
              <a:rPr lang="en-GB" smtClean="0"/>
              <a:pPr>
                <a:defRPr/>
              </a:pPr>
              <a:t>35</a:t>
            </a:fld>
            <a:endParaRPr lang="en-GB"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117921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911015C8-4620-4A41-81F3-47B6F723950C}" type="slidenum">
              <a:rPr lang="en-GB" smtClean="0"/>
              <a:pPr>
                <a:defRPr/>
              </a:pPr>
              <a:t>36</a:t>
            </a:fld>
            <a:endParaRPr lang="en-GB"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57855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911015C8-4620-4A41-81F3-47B6F723950C}" type="slidenum">
              <a:rPr lang="en-GB" smtClean="0"/>
              <a:pPr>
                <a:defRPr/>
              </a:pPr>
              <a:t>37</a:t>
            </a:fld>
            <a:endParaRPr lang="en-GB"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76336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p>
            <a:pPr>
              <a:defRPr/>
            </a:pPr>
            <a:fld id="{911015C8-4620-4A41-81F3-47B6F723950C}" type="slidenum">
              <a:rPr lang="en-GB" smtClean="0"/>
              <a:pPr>
                <a:defRPr/>
              </a:pPr>
              <a:t>38</a:t>
            </a:fld>
            <a:endParaRPr lang="en-GB"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326863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663A0856-EEC1-45E7-8B41-C50E6F2FFE81}" type="slidenum">
              <a:rPr lang="en-GB" smtClean="0"/>
              <a:pPr>
                <a:defRPr/>
              </a:pPr>
              <a:t>39</a:t>
            </a:fld>
            <a:endParaRPr lang="en-GB"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737597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4</a:t>
            </a:fld>
            <a:endParaRPr lang="en-GB"/>
          </a:p>
        </p:txBody>
      </p:sp>
    </p:spTree>
    <p:extLst>
      <p:ext uri="{BB962C8B-B14F-4D97-AF65-F5344CB8AC3E}">
        <p14:creationId xmlns:p14="http://schemas.microsoft.com/office/powerpoint/2010/main" val="32522151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p:txBody>
          <a:bodyPr/>
          <a:lstStyle/>
          <a:p>
            <a:pPr>
              <a:defRPr/>
            </a:pPr>
            <a:fld id="{663A0856-EEC1-45E7-8B41-C50E6F2FFE81}" type="slidenum">
              <a:rPr lang="en-GB" smtClean="0"/>
              <a:pPr>
                <a:defRPr/>
              </a:pPr>
              <a:t>40</a:t>
            </a:fld>
            <a:endParaRPr lang="en-GB"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537523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41</a:t>
            </a:fld>
            <a:endParaRPr lang="en-GB"/>
          </a:p>
        </p:txBody>
      </p:sp>
    </p:spTree>
    <p:extLst>
      <p:ext uri="{BB962C8B-B14F-4D97-AF65-F5344CB8AC3E}">
        <p14:creationId xmlns:p14="http://schemas.microsoft.com/office/powerpoint/2010/main" val="2461320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42</a:t>
            </a:fld>
            <a:endParaRPr lang="en-GB"/>
          </a:p>
        </p:txBody>
      </p:sp>
    </p:spTree>
    <p:extLst>
      <p:ext uri="{BB962C8B-B14F-4D97-AF65-F5344CB8AC3E}">
        <p14:creationId xmlns:p14="http://schemas.microsoft.com/office/powerpoint/2010/main" val="143038141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p:txBody>
          <a:bodyPr/>
          <a:lstStyle/>
          <a:p>
            <a:pPr>
              <a:defRPr/>
            </a:pPr>
            <a:fld id="{31B5EEE8-2E0F-43A0-82F0-F8A466912809}" type="slidenum">
              <a:rPr lang="en-GB" smtClean="0"/>
              <a:pPr>
                <a:defRPr/>
              </a:pPr>
              <a:t>43</a:t>
            </a:fld>
            <a:endParaRPr lang="en-GB" smtClean="0"/>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1517083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44</a:t>
            </a:fld>
            <a:endParaRPr lang="en-GB"/>
          </a:p>
        </p:txBody>
      </p:sp>
    </p:spTree>
    <p:extLst>
      <p:ext uri="{BB962C8B-B14F-4D97-AF65-F5344CB8AC3E}">
        <p14:creationId xmlns:p14="http://schemas.microsoft.com/office/powerpoint/2010/main" val="32481257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45</a:t>
            </a:fld>
            <a:endParaRPr lang="en-GB"/>
          </a:p>
        </p:txBody>
      </p:sp>
    </p:spTree>
    <p:extLst>
      <p:ext uri="{BB962C8B-B14F-4D97-AF65-F5344CB8AC3E}">
        <p14:creationId xmlns:p14="http://schemas.microsoft.com/office/powerpoint/2010/main" val="24973804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p:txBody>
          <a:bodyPr/>
          <a:lstStyle/>
          <a:p>
            <a:pPr>
              <a:defRPr/>
            </a:pPr>
            <a:fld id="{314010E2-EBA1-44C0-8A59-AB78B7FA8BC5}" type="slidenum">
              <a:rPr lang="en-GB" smtClean="0"/>
              <a:pPr>
                <a:defRPr/>
              </a:pPr>
              <a:t>46</a:t>
            </a:fld>
            <a:endParaRPr lang="en-GB" smtClean="0"/>
          </a:p>
        </p:txBody>
      </p:sp>
      <p:sp>
        <p:nvSpPr>
          <p:cNvPr id="73731" name="Rectangle 1026"/>
          <p:cNvSpPr>
            <a:spLocks noGrp="1" noRot="1" noChangeAspect="1" noChangeArrowheads="1" noTextEdit="1"/>
          </p:cNvSpPr>
          <p:nvPr>
            <p:ph type="sldImg"/>
          </p:nvPr>
        </p:nvSpPr>
        <p:spPr>
          <a:ln/>
        </p:spPr>
      </p:sp>
      <p:sp>
        <p:nvSpPr>
          <p:cNvPr id="73732" name="Rectangle 1027"/>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1337574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p>
            <a:pPr>
              <a:defRPr/>
            </a:pPr>
            <a:fld id="{09278D54-8A96-4264-8D21-19687684E81F}" type="slidenum">
              <a:rPr lang="en-GB" smtClean="0"/>
              <a:pPr>
                <a:defRPr/>
              </a:pPr>
              <a:t>47</a:t>
            </a:fld>
            <a:endParaRPr lang="en-GB" smtClean="0"/>
          </a:p>
        </p:txBody>
      </p:sp>
      <p:sp>
        <p:nvSpPr>
          <p:cNvPr id="74755" name="Rectangle 1026"/>
          <p:cNvSpPr>
            <a:spLocks noGrp="1" noRot="1" noChangeAspect="1" noChangeArrowheads="1" noTextEdit="1"/>
          </p:cNvSpPr>
          <p:nvPr>
            <p:ph type="sldImg"/>
          </p:nvPr>
        </p:nvSpPr>
        <p:spPr>
          <a:ln/>
        </p:spPr>
      </p:sp>
      <p:sp>
        <p:nvSpPr>
          <p:cNvPr id="74756" name="Rectangle 1027"/>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7664796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48</a:t>
            </a:fld>
            <a:endParaRPr lang="en-GB"/>
          </a:p>
        </p:txBody>
      </p:sp>
    </p:spTree>
    <p:extLst>
      <p:ext uri="{BB962C8B-B14F-4D97-AF65-F5344CB8AC3E}">
        <p14:creationId xmlns:p14="http://schemas.microsoft.com/office/powerpoint/2010/main" val="33809101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49</a:t>
            </a:fld>
            <a:endParaRPr lang="en-GB"/>
          </a:p>
        </p:txBody>
      </p:sp>
    </p:spTree>
    <p:extLst>
      <p:ext uri="{BB962C8B-B14F-4D97-AF65-F5344CB8AC3E}">
        <p14:creationId xmlns:p14="http://schemas.microsoft.com/office/powerpoint/2010/main" val="1340337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5</a:t>
            </a:fld>
            <a:endParaRPr lang="en-GB"/>
          </a:p>
        </p:txBody>
      </p:sp>
    </p:spTree>
    <p:extLst>
      <p:ext uri="{BB962C8B-B14F-4D97-AF65-F5344CB8AC3E}">
        <p14:creationId xmlns:p14="http://schemas.microsoft.com/office/powerpoint/2010/main" val="3971005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50</a:t>
            </a:fld>
            <a:endParaRPr lang="en-GB"/>
          </a:p>
        </p:txBody>
      </p:sp>
    </p:spTree>
    <p:extLst>
      <p:ext uri="{BB962C8B-B14F-4D97-AF65-F5344CB8AC3E}">
        <p14:creationId xmlns:p14="http://schemas.microsoft.com/office/powerpoint/2010/main" val="40008380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51</a:t>
            </a:fld>
            <a:endParaRPr lang="en-GB"/>
          </a:p>
        </p:txBody>
      </p:sp>
    </p:spTree>
    <p:extLst>
      <p:ext uri="{BB962C8B-B14F-4D97-AF65-F5344CB8AC3E}">
        <p14:creationId xmlns:p14="http://schemas.microsoft.com/office/powerpoint/2010/main" val="21419001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E010B55E-2DF1-4AD7-8BF6-DCE2DEAACA30}" type="slidenum">
              <a:rPr lang="en-GB" smtClean="0"/>
              <a:pPr>
                <a:defRPr/>
              </a:pPr>
              <a:t>52</a:t>
            </a:fld>
            <a:endParaRPr lang="en-GB"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0939937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p:txBody>
          <a:bodyPr/>
          <a:lstStyle/>
          <a:p>
            <a:pPr>
              <a:defRPr/>
            </a:pPr>
            <a:fld id="{F492311B-1FF7-434B-A5BD-CA413341258C}" type="slidenum">
              <a:rPr lang="en-GB" smtClean="0"/>
              <a:pPr>
                <a:defRPr/>
              </a:pPr>
              <a:t>53</a:t>
            </a:fld>
            <a:endParaRPr lang="en-GB"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426056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pPr>
              <a:defRPr/>
            </a:pPr>
            <a:fld id="{E8A304AA-5CBC-4E40-97C2-1B95E196CA0F}" type="slidenum">
              <a:rPr lang="en-GB" smtClean="0"/>
              <a:pPr>
                <a:defRPr/>
              </a:pPr>
              <a:t>54</a:t>
            </a:fld>
            <a:endParaRPr lang="en-GB"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097231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55</a:t>
            </a:fld>
            <a:endParaRPr lang="en-GB"/>
          </a:p>
        </p:txBody>
      </p:sp>
    </p:spTree>
    <p:extLst>
      <p:ext uri="{BB962C8B-B14F-4D97-AF65-F5344CB8AC3E}">
        <p14:creationId xmlns:p14="http://schemas.microsoft.com/office/powerpoint/2010/main" val="9852792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56</a:t>
            </a:fld>
            <a:endParaRPr lang="en-GB"/>
          </a:p>
        </p:txBody>
      </p:sp>
    </p:spTree>
    <p:extLst>
      <p:ext uri="{BB962C8B-B14F-4D97-AF65-F5344CB8AC3E}">
        <p14:creationId xmlns:p14="http://schemas.microsoft.com/office/powerpoint/2010/main" val="32769299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57</a:t>
            </a:fld>
            <a:endParaRPr lang="en-GB"/>
          </a:p>
        </p:txBody>
      </p:sp>
    </p:spTree>
    <p:extLst>
      <p:ext uri="{BB962C8B-B14F-4D97-AF65-F5344CB8AC3E}">
        <p14:creationId xmlns:p14="http://schemas.microsoft.com/office/powerpoint/2010/main" val="40521203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58</a:t>
            </a:fld>
            <a:endParaRPr lang="en-GB"/>
          </a:p>
        </p:txBody>
      </p:sp>
    </p:spTree>
    <p:extLst>
      <p:ext uri="{BB962C8B-B14F-4D97-AF65-F5344CB8AC3E}">
        <p14:creationId xmlns:p14="http://schemas.microsoft.com/office/powerpoint/2010/main" val="4581314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p:txBody>
          <a:bodyPr/>
          <a:lstStyle/>
          <a:p>
            <a:pPr>
              <a:defRPr/>
            </a:pPr>
            <a:fld id="{446E6363-3CDC-465E-846A-417D5B0C7BD1}" type="slidenum">
              <a:rPr lang="en-GB" smtClean="0"/>
              <a:pPr>
                <a:defRPr/>
              </a:pPr>
              <a:t>59</a:t>
            </a:fld>
            <a:endParaRPr lang="en-GB"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06285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6</a:t>
            </a:fld>
            <a:endParaRPr lang="en-GB"/>
          </a:p>
        </p:txBody>
      </p:sp>
    </p:spTree>
    <p:extLst>
      <p:ext uri="{BB962C8B-B14F-4D97-AF65-F5344CB8AC3E}">
        <p14:creationId xmlns:p14="http://schemas.microsoft.com/office/powerpoint/2010/main" val="3598322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p:txBody>
          <a:bodyPr/>
          <a:lstStyle/>
          <a:p>
            <a:pPr>
              <a:defRPr/>
            </a:pPr>
            <a:fld id="{88A85CDC-F504-4A60-953F-2B7A6BA28C6E}" type="slidenum">
              <a:rPr lang="en-GB" smtClean="0"/>
              <a:pPr>
                <a:defRPr/>
              </a:pPr>
              <a:t>60</a:t>
            </a:fld>
            <a:endParaRPr lang="en-GB"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43276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61</a:t>
            </a:fld>
            <a:endParaRPr lang="en-GB"/>
          </a:p>
        </p:txBody>
      </p:sp>
    </p:spTree>
    <p:extLst>
      <p:ext uri="{BB962C8B-B14F-4D97-AF65-F5344CB8AC3E}">
        <p14:creationId xmlns:p14="http://schemas.microsoft.com/office/powerpoint/2010/main" val="34418241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62</a:t>
            </a:fld>
            <a:endParaRPr lang="en-GB"/>
          </a:p>
        </p:txBody>
      </p:sp>
    </p:spTree>
    <p:extLst>
      <p:ext uri="{BB962C8B-B14F-4D97-AF65-F5344CB8AC3E}">
        <p14:creationId xmlns:p14="http://schemas.microsoft.com/office/powerpoint/2010/main" val="26471372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p:cNvSpPr>
          <p:nvPr>
            <p:ph type="sldNum" sz="quarter" idx="5"/>
          </p:nvPr>
        </p:nvSpPr>
        <p:spPr/>
        <p:txBody>
          <a:bodyPr/>
          <a:lstStyle/>
          <a:p>
            <a:pPr>
              <a:defRPr/>
            </a:pPr>
            <a:fld id="{D5F979AF-ABBE-492E-B98E-1BAAD524D721}" type="slidenum">
              <a:rPr lang="en-US" smtClean="0"/>
              <a:pPr>
                <a:defRPr/>
              </a:pPr>
              <a:t>63</a:t>
            </a:fld>
            <a:endParaRPr lang="en-US" smtClean="0"/>
          </a:p>
        </p:txBody>
      </p:sp>
      <p:sp>
        <p:nvSpPr>
          <p:cNvPr id="79875" name="Rectangle 1"/>
          <p:cNvSpPr>
            <a:spLocks noGrp="1" noRot="1" noChangeAspect="1" noChangeArrowheads="1" noTextEdit="1"/>
          </p:cNvSpPr>
          <p:nvPr>
            <p:ph type="sldImg"/>
          </p:nvPr>
        </p:nvSpPr>
        <p:spPr>
          <a:solidFill>
            <a:srgbClr val="FFFFFF"/>
          </a:solidFill>
          <a:ln/>
        </p:spPr>
      </p:sp>
      <p:sp>
        <p:nvSpPr>
          <p:cNvPr id="79876" name="Rectangle 2"/>
          <p:cNvSpPr>
            <a:spLocks noGrp="1" noChangeArrowheads="1"/>
          </p:cNvSpPr>
          <p:nvPr>
            <p:ph type="body" idx="1"/>
          </p:nvPr>
        </p:nvSpPr>
        <p:spPr>
          <a:xfrm>
            <a:off x="731838" y="4560888"/>
            <a:ext cx="5851525" cy="4319587"/>
          </a:xfrm>
          <a:noFill/>
          <a:ln/>
        </p:spPr>
        <p:txBody>
          <a:bodyPr/>
          <a:lstStyle/>
          <a:p>
            <a:pPr eaLnBrk="1" hangingPunct="1"/>
            <a:endParaRPr lang="en-US" sz="1100" dirty="0" smtClean="0">
              <a:cs typeface="Times" pitchFamily="1" charset="0"/>
              <a:sym typeface="Times" pitchFamily="1" charset="0"/>
            </a:endParaRPr>
          </a:p>
        </p:txBody>
      </p:sp>
    </p:spTree>
    <p:extLst>
      <p:ext uri="{BB962C8B-B14F-4D97-AF65-F5344CB8AC3E}">
        <p14:creationId xmlns:p14="http://schemas.microsoft.com/office/powerpoint/2010/main" val="20306495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64</a:t>
            </a:fld>
            <a:endParaRPr lang="en-GB"/>
          </a:p>
        </p:txBody>
      </p:sp>
    </p:spTree>
    <p:extLst>
      <p:ext uri="{BB962C8B-B14F-4D97-AF65-F5344CB8AC3E}">
        <p14:creationId xmlns:p14="http://schemas.microsoft.com/office/powerpoint/2010/main" val="17637946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65</a:t>
            </a:fld>
            <a:endParaRPr lang="en-GB"/>
          </a:p>
        </p:txBody>
      </p:sp>
    </p:spTree>
    <p:extLst>
      <p:ext uri="{BB962C8B-B14F-4D97-AF65-F5344CB8AC3E}">
        <p14:creationId xmlns:p14="http://schemas.microsoft.com/office/powerpoint/2010/main" val="21958039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p:cNvSpPr>
          <p:nvPr>
            <p:ph type="sldNum" sz="quarter" idx="5"/>
          </p:nvPr>
        </p:nvSpPr>
        <p:spPr/>
        <p:txBody>
          <a:bodyPr/>
          <a:lstStyle/>
          <a:p>
            <a:pPr>
              <a:defRPr/>
            </a:pPr>
            <a:fld id="{04ABD1BD-0C47-4FE8-8C4A-B83B070A64F9}" type="slidenum">
              <a:rPr lang="en-US" smtClean="0"/>
              <a:pPr>
                <a:defRPr/>
              </a:pPr>
              <a:t>66</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1500595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67</a:t>
            </a:fld>
            <a:endParaRPr lang="en-GB"/>
          </a:p>
        </p:txBody>
      </p:sp>
    </p:spTree>
    <p:extLst>
      <p:ext uri="{BB962C8B-B14F-4D97-AF65-F5344CB8AC3E}">
        <p14:creationId xmlns:p14="http://schemas.microsoft.com/office/powerpoint/2010/main" val="424880505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68</a:t>
            </a:fld>
            <a:endParaRPr lang="en-GB"/>
          </a:p>
        </p:txBody>
      </p:sp>
    </p:spTree>
    <p:extLst>
      <p:ext uri="{BB962C8B-B14F-4D97-AF65-F5344CB8AC3E}">
        <p14:creationId xmlns:p14="http://schemas.microsoft.com/office/powerpoint/2010/main" val="40309367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69</a:t>
            </a:fld>
            <a:endParaRPr lang="en-GB"/>
          </a:p>
        </p:txBody>
      </p:sp>
    </p:spTree>
    <p:extLst>
      <p:ext uri="{BB962C8B-B14F-4D97-AF65-F5344CB8AC3E}">
        <p14:creationId xmlns:p14="http://schemas.microsoft.com/office/powerpoint/2010/main" val="233109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7</a:t>
            </a:fld>
            <a:endParaRPr lang="en-GB"/>
          </a:p>
        </p:txBody>
      </p:sp>
    </p:spTree>
    <p:extLst>
      <p:ext uri="{BB962C8B-B14F-4D97-AF65-F5344CB8AC3E}">
        <p14:creationId xmlns:p14="http://schemas.microsoft.com/office/powerpoint/2010/main" val="21876845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70</a:t>
            </a:fld>
            <a:endParaRPr lang="en-GB"/>
          </a:p>
        </p:txBody>
      </p:sp>
    </p:spTree>
    <p:extLst>
      <p:ext uri="{BB962C8B-B14F-4D97-AF65-F5344CB8AC3E}">
        <p14:creationId xmlns:p14="http://schemas.microsoft.com/office/powerpoint/2010/main" val="254597249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71</a:t>
            </a:fld>
            <a:endParaRPr lang="en-GB"/>
          </a:p>
        </p:txBody>
      </p:sp>
    </p:spTree>
    <p:extLst>
      <p:ext uri="{BB962C8B-B14F-4D97-AF65-F5344CB8AC3E}">
        <p14:creationId xmlns:p14="http://schemas.microsoft.com/office/powerpoint/2010/main" val="16502850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72</a:t>
            </a:fld>
            <a:endParaRPr lang="en-GB"/>
          </a:p>
        </p:txBody>
      </p:sp>
    </p:spTree>
    <p:extLst>
      <p:ext uri="{BB962C8B-B14F-4D97-AF65-F5344CB8AC3E}">
        <p14:creationId xmlns:p14="http://schemas.microsoft.com/office/powerpoint/2010/main" val="28789955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73</a:t>
            </a:fld>
            <a:endParaRPr lang="en-GB"/>
          </a:p>
        </p:txBody>
      </p:sp>
    </p:spTree>
    <p:extLst>
      <p:ext uri="{BB962C8B-B14F-4D97-AF65-F5344CB8AC3E}">
        <p14:creationId xmlns:p14="http://schemas.microsoft.com/office/powerpoint/2010/main" val="866192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74</a:t>
            </a:fld>
            <a:endParaRPr lang="en-GB"/>
          </a:p>
        </p:txBody>
      </p:sp>
    </p:spTree>
    <p:extLst>
      <p:ext uri="{BB962C8B-B14F-4D97-AF65-F5344CB8AC3E}">
        <p14:creationId xmlns:p14="http://schemas.microsoft.com/office/powerpoint/2010/main" val="20020487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75</a:t>
            </a:fld>
            <a:endParaRPr lang="en-GB"/>
          </a:p>
        </p:txBody>
      </p:sp>
    </p:spTree>
    <p:extLst>
      <p:ext uri="{BB962C8B-B14F-4D97-AF65-F5344CB8AC3E}">
        <p14:creationId xmlns:p14="http://schemas.microsoft.com/office/powerpoint/2010/main" val="11082957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76</a:t>
            </a:fld>
            <a:endParaRPr lang="en-GB"/>
          </a:p>
        </p:txBody>
      </p:sp>
    </p:spTree>
    <p:extLst>
      <p:ext uri="{BB962C8B-B14F-4D97-AF65-F5344CB8AC3E}">
        <p14:creationId xmlns:p14="http://schemas.microsoft.com/office/powerpoint/2010/main" val="36977390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0F039EA5-C81E-48B4-869F-08DABC2698C3}" type="slidenum">
              <a:rPr lang="en-GB" smtClean="0"/>
              <a:pPr>
                <a:defRPr/>
              </a:pPr>
              <a:t>77</a:t>
            </a:fld>
            <a:endParaRPr lang="en-GB"/>
          </a:p>
        </p:txBody>
      </p:sp>
    </p:spTree>
    <p:extLst>
      <p:ext uri="{BB962C8B-B14F-4D97-AF65-F5344CB8AC3E}">
        <p14:creationId xmlns:p14="http://schemas.microsoft.com/office/powerpoint/2010/main" val="39933183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p:txBody>
          <a:bodyPr/>
          <a:lstStyle/>
          <a:p>
            <a:pPr>
              <a:defRPr/>
            </a:pPr>
            <a:fld id="{952A8167-8C50-4B19-A77D-999F7E33DE9A}" type="slidenum">
              <a:rPr lang="en-GB" smtClean="0"/>
              <a:pPr>
                <a:defRPr/>
              </a:pPr>
              <a:t>8</a:t>
            </a:fld>
            <a:endParaRPr lang="en-GB"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910368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p:cNvSpPr>
          <p:nvPr>
            <p:ph type="sldNum" sz="quarter" idx="5"/>
          </p:nvPr>
        </p:nvSpPr>
        <p:spPr/>
        <p:txBody>
          <a:bodyPr/>
          <a:lstStyle/>
          <a:p>
            <a:pPr>
              <a:defRPr/>
            </a:pPr>
            <a:fld id="{1E751993-173F-4CB3-9DCD-BA6418A91E40}" type="slidenum">
              <a:rPr lang="en-US" smtClean="0"/>
              <a:pPr>
                <a:defRPr/>
              </a:pPr>
              <a:t>9</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758398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3"/>
          <p:cNvSpPr>
            <a:spLocks noChangeArrowheads="1"/>
          </p:cNvSpPr>
          <p:nvPr/>
        </p:nvSpPr>
        <p:spPr bwMode="auto">
          <a:xfrm>
            <a:off x="0" y="5365750"/>
            <a:ext cx="9140825" cy="665163"/>
          </a:xfrm>
          <a:prstGeom prst="rect">
            <a:avLst/>
          </a:prstGeom>
          <a:solidFill>
            <a:srgbClr val="003E72"/>
          </a:solidFill>
          <a:ln w="127">
            <a:noFill/>
            <a:miter lim="800000"/>
            <a:headEnd/>
            <a:tailEnd/>
          </a:ln>
          <a:effectLst/>
        </p:spPr>
        <p:txBody>
          <a:bodyPr wrap="none" anchor="ctr"/>
          <a:lstStyle/>
          <a:p>
            <a:pPr>
              <a:defRPr/>
            </a:pPr>
            <a:endParaRPr lang="en-US">
              <a:cs typeface="+mn-cs"/>
            </a:endParaRPr>
          </a:p>
        </p:txBody>
      </p:sp>
      <p:sp>
        <p:nvSpPr>
          <p:cNvPr id="5" name="Rectangle 14"/>
          <p:cNvSpPr>
            <a:spLocks noChangeArrowheads="1"/>
          </p:cNvSpPr>
          <p:nvPr/>
        </p:nvSpPr>
        <p:spPr bwMode="auto">
          <a:xfrm>
            <a:off x="0" y="6030913"/>
            <a:ext cx="9140825" cy="173037"/>
          </a:xfrm>
          <a:prstGeom prst="rect">
            <a:avLst/>
          </a:prstGeom>
          <a:solidFill>
            <a:srgbClr val="6AADE4"/>
          </a:solidFill>
          <a:ln w="127">
            <a:noFill/>
            <a:miter lim="800000"/>
            <a:headEnd/>
            <a:tailEnd/>
          </a:ln>
          <a:effectLst/>
        </p:spPr>
        <p:txBody>
          <a:bodyPr wrap="none" anchor="ctr"/>
          <a:lstStyle/>
          <a:p>
            <a:pPr>
              <a:defRPr/>
            </a:pPr>
            <a:endParaRPr lang="en-US">
              <a:cs typeface="+mn-cs"/>
            </a:endParaRPr>
          </a:p>
        </p:txBody>
      </p:sp>
      <p:pic>
        <p:nvPicPr>
          <p:cNvPr id="6" name="Picture 25" descr="LibraryLogo"/>
          <p:cNvPicPr>
            <a:picLocks noChangeAspect="1" noChangeArrowheads="1"/>
          </p:cNvPicPr>
          <p:nvPr/>
        </p:nvPicPr>
        <p:blipFill>
          <a:blip r:embed="rId2" cstate="print"/>
          <a:srcRect/>
          <a:stretch>
            <a:fillRect/>
          </a:stretch>
        </p:blipFill>
        <p:spPr bwMode="auto">
          <a:xfrm>
            <a:off x="6705600" y="254000"/>
            <a:ext cx="2209800" cy="785813"/>
          </a:xfrm>
          <a:prstGeom prst="rect">
            <a:avLst/>
          </a:prstGeom>
          <a:noFill/>
          <a:ln w="9525">
            <a:noFill/>
            <a:miter lim="800000"/>
            <a:headEnd/>
            <a:tailEnd/>
          </a:ln>
        </p:spPr>
      </p:pic>
      <p:sp>
        <p:nvSpPr>
          <p:cNvPr id="7" name="Text Box 26"/>
          <p:cNvSpPr txBox="1">
            <a:spLocks noChangeArrowheads="1"/>
          </p:cNvSpPr>
          <p:nvPr/>
        </p:nvSpPr>
        <p:spPr bwMode="auto">
          <a:xfrm>
            <a:off x="6629400" y="1066800"/>
            <a:ext cx="2362200" cy="274638"/>
          </a:xfrm>
          <a:prstGeom prst="rect">
            <a:avLst/>
          </a:prstGeom>
          <a:noFill/>
          <a:ln w="9525">
            <a:noFill/>
            <a:miter lim="800000"/>
            <a:headEnd/>
            <a:tailEnd/>
          </a:ln>
          <a:effectLst/>
        </p:spPr>
        <p:txBody>
          <a:bodyPr>
            <a:spAutoFit/>
          </a:bodyPr>
          <a:lstStyle/>
          <a:p>
            <a:pPr>
              <a:spcBef>
                <a:spcPct val="50000"/>
              </a:spcBef>
              <a:defRPr/>
            </a:pPr>
            <a:r>
              <a:rPr lang="en-GB" sz="1200" b="1">
                <a:solidFill>
                  <a:srgbClr val="000000"/>
                </a:solidFill>
                <a:cs typeface="+mn-cs"/>
              </a:rPr>
              <a:t>Cambridge University Library</a:t>
            </a:r>
          </a:p>
        </p:txBody>
      </p:sp>
      <p:sp>
        <p:nvSpPr>
          <p:cNvPr id="5122" name="Rectangle 2"/>
          <p:cNvSpPr>
            <a:spLocks noGrp="1" noChangeArrowheads="1"/>
          </p:cNvSpPr>
          <p:nvPr>
            <p:ph type="ctrTitle"/>
          </p:nvPr>
        </p:nvSpPr>
        <p:spPr>
          <a:xfrm>
            <a:off x="384175" y="2016125"/>
            <a:ext cx="8374063" cy="576263"/>
          </a:xfrm>
        </p:spPr>
        <p:txBody>
          <a:bodyPr/>
          <a:lstStyle>
            <a:lvl1pPr>
              <a:defRPr sz="3600"/>
            </a:lvl1pPr>
          </a:lstStyle>
          <a:p>
            <a:r>
              <a:rPr lang="en-GB"/>
              <a:t>Click to edit Master title style</a:t>
            </a:r>
          </a:p>
        </p:txBody>
      </p:sp>
      <p:sp>
        <p:nvSpPr>
          <p:cNvPr id="5123" name="Rectangle 3"/>
          <p:cNvSpPr>
            <a:spLocks noGrp="1" noChangeArrowheads="1"/>
          </p:cNvSpPr>
          <p:nvPr>
            <p:ph type="subTitle" idx="1"/>
          </p:nvPr>
        </p:nvSpPr>
        <p:spPr>
          <a:xfrm>
            <a:off x="384175" y="2774950"/>
            <a:ext cx="8374063" cy="539750"/>
          </a:xfrm>
        </p:spPr>
        <p:txBody>
          <a:bodyPr/>
          <a:lstStyle>
            <a:lvl1pPr marL="0" indent="0">
              <a:buFontTx/>
              <a:buNone/>
              <a:defRPr sz="1800" b="1">
                <a:solidFill>
                  <a:schemeClr val="tx2"/>
                </a:solidFill>
              </a:defRPr>
            </a:lvl1pPr>
          </a:lstStyle>
          <a:p>
            <a:r>
              <a:rPr lang="en-GB"/>
              <a:t>Click to edit Master subtitle style</a:t>
            </a:r>
          </a:p>
        </p:txBody>
      </p:sp>
      <p:sp>
        <p:nvSpPr>
          <p:cNvPr id="8" name="Rectangle 10"/>
          <p:cNvSpPr>
            <a:spLocks noGrp="1" noChangeArrowheads="1"/>
          </p:cNvSpPr>
          <p:nvPr>
            <p:ph type="sldNum" sz="quarter" idx="10"/>
          </p:nvPr>
        </p:nvSpPr>
        <p:spPr>
          <a:xfrm>
            <a:off x="7862888" y="6448425"/>
            <a:ext cx="900112" cy="179388"/>
          </a:xfrm>
        </p:spPr>
        <p:txBody>
          <a:bodyPr/>
          <a:lstStyle>
            <a:lvl1pPr>
              <a:defRPr>
                <a:solidFill>
                  <a:schemeClr val="tx1"/>
                </a:solidFill>
              </a:defRPr>
            </a:lvl1pPr>
          </a:lstStyle>
          <a:p>
            <a:pPr>
              <a:defRPr/>
            </a:pPr>
            <a:fld id="{7ABFCF63-EAE5-4B96-8C66-190F6FD17E78}"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2DA1C37-5C30-46F5-9164-A9B5732BB00C}"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5913" y="398463"/>
            <a:ext cx="2092325" cy="53768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4175" y="398463"/>
            <a:ext cx="6129338" cy="53768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E2455A4-4072-4DB8-91CE-E55C3C8AF06D}"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4175" y="398463"/>
            <a:ext cx="6092825" cy="42386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84175" y="1708150"/>
            <a:ext cx="4110038" cy="1957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6613" y="1708150"/>
            <a:ext cx="4111625" cy="1957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84175" y="3817938"/>
            <a:ext cx="4110038" cy="195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6613" y="3817938"/>
            <a:ext cx="4111625" cy="195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F42260DF-E54C-43AD-893B-95179FE0C125}"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205962D-EE0E-4D8B-A2EA-71ABACE77C5F}"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6351A04A-0DDE-4B45-AFB7-EDF73807B698}"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4175" y="1708150"/>
            <a:ext cx="4110038" cy="406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708150"/>
            <a:ext cx="4111625" cy="40671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E320EB97-8EBA-4CC5-9FEA-B1F102D449C3}"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54C51FC6-2515-4147-BA3D-CB2059389E36}"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65393B6F-2BB5-4B7D-A1B1-A04FEB25253D}"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B1174BE-954B-4582-BEDF-5E0CD041B8D2}"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3114C7C-AD1A-4226-8193-32CE11D79123}"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C820B37-E6EB-4C4A-ACE3-4C4C1C9AA0FF}"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tx1">
            <a:lumMod val="5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4175" y="398463"/>
            <a:ext cx="6092825" cy="4238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384175" y="1708150"/>
            <a:ext cx="8374063" cy="40671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30" name="Rectangle 6"/>
          <p:cNvSpPr>
            <a:spLocks noGrp="1" noChangeArrowheads="1"/>
          </p:cNvSpPr>
          <p:nvPr>
            <p:ph type="sldNum" sz="quarter" idx="4"/>
          </p:nvPr>
        </p:nvSpPr>
        <p:spPr bwMode="auto">
          <a:xfrm>
            <a:off x="7862888" y="6451600"/>
            <a:ext cx="900112" cy="1793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000">
                <a:solidFill>
                  <a:schemeClr val="tx2"/>
                </a:solidFill>
                <a:cs typeface="+mn-cs"/>
              </a:defRPr>
            </a:lvl1pPr>
          </a:lstStyle>
          <a:p>
            <a:pPr>
              <a:defRPr/>
            </a:pPr>
            <a:fld id="{505A70CD-22F1-4BF4-9D19-49E0486F7077}" type="slidenum">
              <a:rPr lang="en-GB"/>
              <a:pPr>
                <a:defRPr/>
              </a:pPr>
              <a:t>‹#›</a:t>
            </a:fld>
            <a:endParaRPr lang="en-GB"/>
          </a:p>
        </p:txBody>
      </p:sp>
      <p:pic>
        <p:nvPicPr>
          <p:cNvPr id="1029" name="Picture 23" descr="LibraryLogo_whiteonblue"/>
          <p:cNvPicPr>
            <a:picLocks noChangeAspect="1" noChangeArrowheads="1"/>
          </p:cNvPicPr>
          <p:nvPr userDrawn="1"/>
        </p:nvPicPr>
        <p:blipFill>
          <a:blip r:embed="rId14" cstate="print"/>
          <a:srcRect/>
          <a:stretch>
            <a:fillRect/>
          </a:stretch>
        </p:blipFill>
        <p:spPr bwMode="auto">
          <a:xfrm>
            <a:off x="6629400" y="228600"/>
            <a:ext cx="2286000" cy="81438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5"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l" rtl="0" eaLnBrk="0" fontAlgn="base" hangingPunct="0">
        <a:spcBef>
          <a:spcPct val="0"/>
        </a:spcBef>
        <a:spcAft>
          <a:spcPct val="0"/>
        </a:spcAft>
        <a:defRPr sz="2600" b="1">
          <a:solidFill>
            <a:schemeClr val="tx2"/>
          </a:solidFill>
          <a:latin typeface="+mj-lt"/>
          <a:ea typeface="+mj-ea"/>
          <a:cs typeface="+mj-cs"/>
        </a:defRPr>
      </a:lvl1pPr>
      <a:lvl2pPr algn="l" rtl="0" eaLnBrk="0" fontAlgn="base" hangingPunct="0">
        <a:spcBef>
          <a:spcPct val="0"/>
        </a:spcBef>
        <a:spcAft>
          <a:spcPct val="0"/>
        </a:spcAft>
        <a:defRPr sz="2600" b="1">
          <a:solidFill>
            <a:schemeClr val="tx2"/>
          </a:solidFill>
          <a:latin typeface="Arial" charset="0"/>
        </a:defRPr>
      </a:lvl2pPr>
      <a:lvl3pPr algn="l" rtl="0" eaLnBrk="0" fontAlgn="base" hangingPunct="0">
        <a:spcBef>
          <a:spcPct val="0"/>
        </a:spcBef>
        <a:spcAft>
          <a:spcPct val="0"/>
        </a:spcAft>
        <a:defRPr sz="2600" b="1">
          <a:solidFill>
            <a:schemeClr val="tx2"/>
          </a:solidFill>
          <a:latin typeface="Arial" charset="0"/>
        </a:defRPr>
      </a:lvl3pPr>
      <a:lvl4pPr algn="l" rtl="0" eaLnBrk="0" fontAlgn="base" hangingPunct="0">
        <a:spcBef>
          <a:spcPct val="0"/>
        </a:spcBef>
        <a:spcAft>
          <a:spcPct val="0"/>
        </a:spcAft>
        <a:defRPr sz="2600" b="1">
          <a:solidFill>
            <a:schemeClr val="tx2"/>
          </a:solidFill>
          <a:latin typeface="Arial" charset="0"/>
        </a:defRPr>
      </a:lvl4pPr>
      <a:lvl5pPr algn="l" rtl="0" eaLnBrk="0" fontAlgn="base" hangingPunct="0">
        <a:spcBef>
          <a:spcPct val="0"/>
        </a:spcBef>
        <a:spcAft>
          <a:spcPct val="0"/>
        </a:spcAft>
        <a:defRPr sz="2600" b="1">
          <a:solidFill>
            <a:schemeClr val="tx2"/>
          </a:solidFill>
          <a:latin typeface="Arial" charset="0"/>
        </a:defRPr>
      </a:lvl5pPr>
      <a:lvl6pPr marL="457200" algn="l" rtl="0" fontAlgn="base">
        <a:spcBef>
          <a:spcPct val="0"/>
        </a:spcBef>
        <a:spcAft>
          <a:spcPct val="0"/>
        </a:spcAft>
        <a:defRPr sz="2600" b="1">
          <a:solidFill>
            <a:schemeClr val="tx2"/>
          </a:solidFill>
          <a:latin typeface="Arial" charset="0"/>
        </a:defRPr>
      </a:lvl6pPr>
      <a:lvl7pPr marL="914400" algn="l" rtl="0" fontAlgn="base">
        <a:spcBef>
          <a:spcPct val="0"/>
        </a:spcBef>
        <a:spcAft>
          <a:spcPct val="0"/>
        </a:spcAft>
        <a:defRPr sz="2600" b="1">
          <a:solidFill>
            <a:schemeClr val="tx2"/>
          </a:solidFill>
          <a:latin typeface="Arial" charset="0"/>
        </a:defRPr>
      </a:lvl7pPr>
      <a:lvl8pPr marL="1371600" algn="l" rtl="0" fontAlgn="base">
        <a:spcBef>
          <a:spcPct val="0"/>
        </a:spcBef>
        <a:spcAft>
          <a:spcPct val="0"/>
        </a:spcAft>
        <a:defRPr sz="2600" b="1">
          <a:solidFill>
            <a:schemeClr val="tx2"/>
          </a:solidFill>
          <a:latin typeface="Arial" charset="0"/>
        </a:defRPr>
      </a:lvl8pPr>
      <a:lvl9pPr marL="1828800" algn="l" rtl="0" fontAlgn="base">
        <a:spcBef>
          <a:spcPct val="0"/>
        </a:spcBef>
        <a:spcAft>
          <a:spcPct val="0"/>
        </a:spcAft>
        <a:defRPr sz="2600" b="1">
          <a:solidFill>
            <a:schemeClr val="tx2"/>
          </a:solidFill>
          <a:latin typeface="Arial" charset="0"/>
        </a:defRPr>
      </a:lvl9pPr>
    </p:titleStyle>
    <p:bodyStyle>
      <a:lvl1pPr marL="269875" indent="-269875" algn="l" rtl="0" eaLnBrk="0" fontAlgn="base" hangingPunct="0">
        <a:spcBef>
          <a:spcPct val="0"/>
        </a:spcBef>
        <a:spcAft>
          <a:spcPct val="75000"/>
        </a:spcAft>
        <a:buChar char="•"/>
        <a:defRPr sz="2000">
          <a:solidFill>
            <a:schemeClr val="tx1"/>
          </a:solidFill>
          <a:latin typeface="+mn-lt"/>
          <a:ea typeface="+mn-ea"/>
          <a:cs typeface="+mn-cs"/>
        </a:defRPr>
      </a:lvl1pPr>
      <a:lvl2pPr marL="538163" indent="-266700" algn="l" rtl="0" eaLnBrk="0" fontAlgn="base" hangingPunct="0">
        <a:spcBef>
          <a:spcPct val="0"/>
        </a:spcBef>
        <a:spcAft>
          <a:spcPct val="75000"/>
        </a:spcAft>
        <a:buChar char="•"/>
        <a:defRPr sz="2000">
          <a:solidFill>
            <a:schemeClr val="tx1"/>
          </a:solidFill>
          <a:latin typeface="+mn-lt"/>
        </a:defRPr>
      </a:lvl2pPr>
      <a:lvl3pPr marL="809625" indent="-269875" algn="l" rtl="0" eaLnBrk="0" fontAlgn="base" hangingPunct="0">
        <a:spcBef>
          <a:spcPct val="0"/>
        </a:spcBef>
        <a:spcAft>
          <a:spcPct val="75000"/>
        </a:spcAft>
        <a:buChar char="•"/>
        <a:defRPr sz="2000">
          <a:solidFill>
            <a:schemeClr val="tx1"/>
          </a:solidFill>
          <a:latin typeface="+mn-lt"/>
        </a:defRPr>
      </a:lvl3pPr>
      <a:lvl4pPr marL="1079500" indent="-268288" algn="l" rtl="0" eaLnBrk="0" fontAlgn="base" hangingPunct="0">
        <a:spcBef>
          <a:spcPct val="0"/>
        </a:spcBef>
        <a:spcAft>
          <a:spcPct val="75000"/>
        </a:spcAft>
        <a:buChar char="•"/>
        <a:defRPr sz="2000">
          <a:solidFill>
            <a:schemeClr val="tx1"/>
          </a:solidFill>
          <a:latin typeface="+mn-lt"/>
        </a:defRPr>
      </a:lvl4pPr>
      <a:lvl5pPr marL="1350963" indent="-269875" algn="l" rtl="0" eaLnBrk="0" fontAlgn="base" hangingPunct="0">
        <a:spcBef>
          <a:spcPct val="0"/>
        </a:spcBef>
        <a:spcAft>
          <a:spcPct val="75000"/>
        </a:spcAft>
        <a:buChar char="•"/>
        <a:defRPr sz="2000">
          <a:solidFill>
            <a:schemeClr val="tx1"/>
          </a:solidFill>
          <a:latin typeface="+mn-lt"/>
        </a:defRPr>
      </a:lvl5pPr>
      <a:lvl6pPr marL="1808163" indent="-269875" algn="l" rtl="0" fontAlgn="base">
        <a:spcBef>
          <a:spcPct val="0"/>
        </a:spcBef>
        <a:spcAft>
          <a:spcPct val="75000"/>
        </a:spcAft>
        <a:buChar char="•"/>
        <a:defRPr sz="2000">
          <a:solidFill>
            <a:schemeClr val="tx1"/>
          </a:solidFill>
          <a:latin typeface="+mn-lt"/>
        </a:defRPr>
      </a:lvl6pPr>
      <a:lvl7pPr marL="2265363" indent="-269875" algn="l" rtl="0" fontAlgn="base">
        <a:spcBef>
          <a:spcPct val="0"/>
        </a:spcBef>
        <a:spcAft>
          <a:spcPct val="75000"/>
        </a:spcAft>
        <a:buChar char="•"/>
        <a:defRPr sz="2000">
          <a:solidFill>
            <a:schemeClr val="tx1"/>
          </a:solidFill>
          <a:latin typeface="+mn-lt"/>
        </a:defRPr>
      </a:lvl7pPr>
      <a:lvl8pPr marL="2722563" indent="-269875" algn="l" rtl="0" fontAlgn="base">
        <a:spcBef>
          <a:spcPct val="0"/>
        </a:spcBef>
        <a:spcAft>
          <a:spcPct val="75000"/>
        </a:spcAft>
        <a:buChar char="•"/>
        <a:defRPr sz="2000">
          <a:solidFill>
            <a:schemeClr val="tx1"/>
          </a:solidFill>
          <a:latin typeface="+mn-lt"/>
        </a:defRPr>
      </a:lvl8pPr>
      <a:lvl9pPr marL="3179763" indent="-269875" algn="l" rtl="0" fontAlgn="base">
        <a:spcBef>
          <a:spcPct val="0"/>
        </a:spcBef>
        <a:spcAft>
          <a:spcPct val="7500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6.gif"/></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5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76.jpeg"/><Relationship Id="rId4" Type="http://schemas.openxmlformats.org/officeDocument/2006/relationships/image" Target="../media/image66.jpeg"/></Relationships>
</file>

<file path=ppt/slides/_rels/slide5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79.tiff"/></Relationships>
</file>

<file path=ppt/slides/_rels/slide5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2.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85.jpg"/><Relationship Id="rId4" Type="http://schemas.openxmlformats.org/officeDocument/2006/relationships/image" Target="../media/image84.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6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muslimheritage.com/topics/default.cfm?ArticleID=1309"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11.jpg"/></Relationships>
</file>

<file path=ppt/slides/_rels/slide7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7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102.gif"/><Relationship Id="rId4" Type="http://schemas.openxmlformats.org/officeDocument/2006/relationships/image" Target="../media/image101.jpeg"/></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TextBox 1"/>
          <p:cNvSpPr txBox="1">
            <a:spLocks noChangeArrowheads="1"/>
          </p:cNvSpPr>
          <p:nvPr/>
        </p:nvSpPr>
        <p:spPr bwMode="auto">
          <a:xfrm>
            <a:off x="228600" y="304800"/>
            <a:ext cx="8763000" cy="6401753"/>
          </a:xfrm>
          <a:prstGeom prst="rect">
            <a:avLst/>
          </a:prstGeom>
          <a:noFill/>
          <a:ln w="9525">
            <a:noFill/>
            <a:miter lim="800000"/>
            <a:headEnd/>
            <a:tailEnd/>
          </a:ln>
        </p:spPr>
        <p:txBody>
          <a:bodyPr wrap="square">
            <a:spAutoFit/>
          </a:bodyPr>
          <a:lstStyle/>
          <a:p>
            <a:pPr algn="ctr"/>
            <a:r>
              <a:rPr lang="en-US" sz="4400" b="1" dirty="0" smtClean="0">
                <a:solidFill>
                  <a:schemeClr val="bg1"/>
                </a:solidFill>
                <a:latin typeface="Arial" panose="020B0604020202020204" pitchFamily="34" charset="0"/>
                <a:cs typeface="Arial" panose="020B0604020202020204" pitchFamily="34" charset="0"/>
              </a:rPr>
              <a:t>THE CAIRO GENIZAH:</a:t>
            </a:r>
          </a:p>
          <a:p>
            <a:pPr algn="ctr">
              <a:lnSpc>
                <a:spcPct val="150000"/>
              </a:lnSpc>
            </a:pPr>
            <a:r>
              <a:rPr lang="en-US" sz="3200" b="1" dirty="0" smtClean="0">
                <a:solidFill>
                  <a:schemeClr val="bg1"/>
                </a:solidFill>
                <a:latin typeface="Arial" panose="020B0604020202020204" pitchFamily="34" charset="0"/>
                <a:cs typeface="Arial" panose="020B0604020202020204" pitchFamily="34" charset="0"/>
              </a:rPr>
              <a:t>Contents and Discovery</a:t>
            </a:r>
          </a:p>
          <a:p>
            <a:pPr algn="ctr">
              <a:lnSpc>
                <a:spcPct val="200000"/>
              </a:lnSpc>
            </a:pPr>
            <a:endParaRPr lang="en-US" sz="4800" b="1" dirty="0" smtClean="0">
              <a:solidFill>
                <a:schemeClr val="bg1"/>
              </a:solidFill>
              <a:latin typeface="Arial" panose="020B0604020202020204" pitchFamily="34" charset="0"/>
              <a:cs typeface="Arial" panose="020B0604020202020204" pitchFamily="34" charset="0"/>
            </a:endParaRPr>
          </a:p>
          <a:p>
            <a:pPr algn="ctr"/>
            <a:endParaRPr lang="en-US" sz="2400" b="1" dirty="0" smtClean="0">
              <a:solidFill>
                <a:schemeClr val="bg1"/>
              </a:solidFill>
              <a:latin typeface="Arial" panose="020B0604020202020204" pitchFamily="34" charset="0"/>
              <a:cs typeface="Arial" panose="020B0604020202020204" pitchFamily="34" charset="0"/>
            </a:endParaRPr>
          </a:p>
          <a:p>
            <a:pPr algn="ctr"/>
            <a:endParaRPr lang="en-US" sz="2400" b="1" dirty="0">
              <a:solidFill>
                <a:schemeClr val="bg1"/>
              </a:solidFill>
              <a:latin typeface="Arial" panose="020B0604020202020204" pitchFamily="34" charset="0"/>
              <a:cs typeface="Arial" panose="020B0604020202020204" pitchFamily="34" charset="0"/>
            </a:endParaRPr>
          </a:p>
          <a:p>
            <a:pPr algn="ctr"/>
            <a:endParaRPr lang="en-US" sz="2400" b="1" dirty="0" smtClean="0">
              <a:solidFill>
                <a:schemeClr val="bg1"/>
              </a:solidFill>
              <a:latin typeface="Arial" panose="020B0604020202020204" pitchFamily="34" charset="0"/>
              <a:cs typeface="Arial" panose="020B0604020202020204" pitchFamily="34" charset="0"/>
            </a:endParaRPr>
          </a:p>
          <a:p>
            <a:pPr algn="ctr"/>
            <a:endParaRPr lang="en-US" sz="2400" b="1" dirty="0">
              <a:solidFill>
                <a:schemeClr val="bg1"/>
              </a:solidFill>
              <a:latin typeface="Arial" panose="020B0604020202020204" pitchFamily="34" charset="0"/>
              <a:cs typeface="Arial" panose="020B0604020202020204" pitchFamily="34" charset="0"/>
            </a:endParaRPr>
          </a:p>
          <a:p>
            <a:pPr algn="ctr"/>
            <a:endParaRPr lang="en-US" sz="2400" b="1" dirty="0" smtClean="0">
              <a:solidFill>
                <a:schemeClr val="bg1"/>
              </a:solidFill>
              <a:latin typeface="Arial" panose="020B0604020202020204" pitchFamily="34" charset="0"/>
              <a:cs typeface="Arial" panose="020B0604020202020204" pitchFamily="34" charset="0"/>
            </a:endParaRPr>
          </a:p>
          <a:p>
            <a:pPr algn="ctr"/>
            <a:endParaRPr lang="en-US" sz="2400" b="1" dirty="0" smtClean="0">
              <a:solidFill>
                <a:schemeClr val="bg1"/>
              </a:solidFill>
              <a:latin typeface="Arial" panose="020B0604020202020204" pitchFamily="34" charset="0"/>
              <a:cs typeface="Arial" panose="020B0604020202020204" pitchFamily="34" charset="0"/>
            </a:endParaRPr>
          </a:p>
          <a:p>
            <a:pPr algn="ctr"/>
            <a:r>
              <a:rPr lang="en-US" b="1" dirty="0" smtClean="0">
                <a:solidFill>
                  <a:schemeClr val="bg1"/>
                </a:solidFill>
                <a:latin typeface="Arial" panose="020B0604020202020204" pitchFamily="34" charset="0"/>
                <a:cs typeface="Arial" panose="020B0604020202020204" pitchFamily="34" charset="0"/>
              </a:rPr>
              <a:t>Rebecca J. W. Jefferson</a:t>
            </a:r>
          </a:p>
          <a:p>
            <a:pPr algn="ctr"/>
            <a:r>
              <a:rPr lang="en-US" sz="1400" b="1" dirty="0" smtClean="0">
                <a:solidFill>
                  <a:schemeClr val="bg1"/>
                </a:solidFill>
                <a:latin typeface="Arial" panose="020B0604020202020204" pitchFamily="34" charset="0"/>
                <a:cs typeface="Arial" panose="020B0604020202020204" pitchFamily="34" charset="0"/>
              </a:rPr>
              <a:t>University of Florida</a:t>
            </a:r>
          </a:p>
          <a:p>
            <a:pPr algn="ctr"/>
            <a:endParaRPr lang="en-US" sz="1000" b="1" dirty="0">
              <a:solidFill>
                <a:schemeClr val="bg1"/>
              </a:solidFill>
              <a:latin typeface="Arial" panose="020B0604020202020204" pitchFamily="34" charset="0"/>
              <a:cs typeface="Arial" panose="020B0604020202020204" pitchFamily="34" charset="0"/>
            </a:endParaRPr>
          </a:p>
          <a:p>
            <a:pPr algn="ctr"/>
            <a:endParaRPr lang="en-US" sz="1000" b="1" dirty="0" smtClean="0">
              <a:solidFill>
                <a:schemeClr val="bg1"/>
              </a:solidFill>
              <a:latin typeface="Arial" panose="020B0604020202020204" pitchFamily="34" charset="0"/>
              <a:cs typeface="Arial" panose="020B0604020202020204" pitchFamily="34" charset="0"/>
            </a:endParaRPr>
          </a:p>
          <a:p>
            <a:pPr algn="ctr"/>
            <a:endParaRPr lang="en-US" sz="1000" b="1" dirty="0">
              <a:solidFill>
                <a:schemeClr val="bg1"/>
              </a:solidFill>
              <a:latin typeface="Arial" panose="020B0604020202020204" pitchFamily="34" charset="0"/>
              <a:cs typeface="Arial" panose="020B0604020202020204" pitchFamily="34" charset="0"/>
            </a:endParaRPr>
          </a:p>
          <a:p>
            <a:pPr algn="ctr"/>
            <a:r>
              <a:rPr lang="en-US" sz="1000" i="1" dirty="0" smtClean="0">
                <a:solidFill>
                  <a:srgbClr val="FFFFFF"/>
                </a:solidFill>
                <a:latin typeface="Arial" panose="020B0604020202020204" pitchFamily="34" charset="0"/>
                <a:cs typeface="Arial" panose="020B0604020202020204" pitchFamily="34" charset="0"/>
              </a:rPr>
              <a:t>Francis </a:t>
            </a:r>
            <a:r>
              <a:rPr lang="en-US" sz="1000" i="1" dirty="0" err="1">
                <a:solidFill>
                  <a:srgbClr val="FFFFFF"/>
                </a:solidFill>
                <a:latin typeface="Arial" panose="020B0604020202020204" pitchFamily="34" charset="0"/>
                <a:cs typeface="Arial" panose="020B0604020202020204" pitchFamily="34" charset="0"/>
              </a:rPr>
              <a:t>Frith</a:t>
            </a:r>
            <a:r>
              <a:rPr lang="en-US" sz="1000" i="1" dirty="0">
                <a:solidFill>
                  <a:srgbClr val="FFFFFF"/>
                </a:solidFill>
                <a:latin typeface="Arial" panose="020B0604020202020204" pitchFamily="34" charset="0"/>
                <a:cs typeface="Arial" panose="020B0604020202020204" pitchFamily="34" charset="0"/>
              </a:rPr>
              <a:t>, </a:t>
            </a:r>
            <a:r>
              <a:rPr lang="en-US" sz="1000" i="1" dirty="0" smtClean="0">
                <a:solidFill>
                  <a:srgbClr val="FFFFFF"/>
                </a:solidFill>
                <a:latin typeface="Arial" panose="020B0604020202020204" pitchFamily="34" charset="0"/>
                <a:cs typeface="Arial" panose="020B0604020202020204" pitchFamily="34" charset="0"/>
              </a:rPr>
              <a:t>View of Cairo from the East, 1857; image courtesy </a:t>
            </a:r>
            <a:r>
              <a:rPr lang="en-US" sz="1000" i="1" dirty="0">
                <a:solidFill>
                  <a:srgbClr val="FFFFFF"/>
                </a:solidFill>
                <a:latin typeface="Arial" panose="020B0604020202020204" pitchFamily="34" charset="0"/>
                <a:cs typeface="Arial" panose="020B0604020202020204" pitchFamily="34" charset="0"/>
              </a:rPr>
              <a:t>of the V&amp;A</a:t>
            </a:r>
            <a:endParaRPr lang="en-US" sz="1000" dirty="0" smtClean="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0" y="2286000"/>
            <a:ext cx="3516940" cy="267542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4" name="TextBox 3"/>
          <p:cNvSpPr txBox="1">
            <a:spLocks noChangeArrowheads="1"/>
          </p:cNvSpPr>
          <p:nvPr/>
        </p:nvSpPr>
        <p:spPr bwMode="auto">
          <a:xfrm>
            <a:off x="483973"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Genizah Research Unit and the Syndics of Cambridge University Library</a:t>
            </a:r>
          </a:p>
        </p:txBody>
      </p:sp>
      <p:sp>
        <p:nvSpPr>
          <p:cNvPr id="2" name="TextBox 1"/>
          <p:cNvSpPr txBox="1"/>
          <p:nvPr/>
        </p:nvSpPr>
        <p:spPr>
          <a:xfrm>
            <a:off x="942584" y="201649"/>
            <a:ext cx="6821311" cy="461665"/>
          </a:xfrm>
          <a:prstGeom prst="rect">
            <a:avLst/>
          </a:prstGeom>
          <a:noFill/>
        </p:spPr>
        <p:txBody>
          <a:bodyPr wrap="square" rtlCol="0">
            <a:spAutoFit/>
          </a:bodyPr>
          <a:lstStyle/>
          <a:p>
            <a:r>
              <a:rPr lang="en-US" sz="2400" dirty="0" smtClean="0">
                <a:solidFill>
                  <a:schemeClr val="bg1"/>
                </a:solidFill>
              </a:rPr>
              <a:t>Typical </a:t>
            </a:r>
            <a:r>
              <a:rPr lang="en-US" sz="2400" dirty="0" err="1" smtClean="0">
                <a:solidFill>
                  <a:schemeClr val="bg1"/>
                </a:solidFill>
              </a:rPr>
              <a:t>Genizah</a:t>
            </a:r>
            <a:r>
              <a:rPr lang="en-US" sz="2400" dirty="0" smtClean="0">
                <a:solidFill>
                  <a:schemeClr val="bg1"/>
                </a:solidFill>
              </a:rPr>
              <a:t> contents: sacred texts</a:t>
            </a:r>
            <a:endParaRPr lang="en-US" sz="2400" dirty="0">
              <a:solidFill>
                <a:schemeClr val="bg1"/>
              </a:solidFill>
            </a:endParaRPr>
          </a:p>
        </p:txBody>
      </p:sp>
      <p:sp>
        <p:nvSpPr>
          <p:cNvPr id="3" name="TextBox 2"/>
          <p:cNvSpPr txBox="1"/>
          <p:nvPr/>
        </p:nvSpPr>
        <p:spPr>
          <a:xfrm>
            <a:off x="979273" y="5410200"/>
            <a:ext cx="7086600" cy="646331"/>
          </a:xfrm>
          <a:prstGeom prst="rect">
            <a:avLst/>
          </a:prstGeom>
          <a:noFill/>
        </p:spPr>
        <p:txBody>
          <a:bodyPr wrap="square" rtlCol="0">
            <a:spAutoFit/>
          </a:bodyPr>
          <a:lstStyle/>
          <a:p>
            <a:r>
              <a:rPr lang="en-US" dirty="0" smtClean="0">
                <a:solidFill>
                  <a:schemeClr val="bg1"/>
                </a:solidFill>
              </a:rPr>
              <a:t>CUL MS T-S A39.19: A fragment of the Book of Ruth on vellum with Babylonian </a:t>
            </a:r>
            <a:r>
              <a:rPr lang="en-US" dirty="0" err="1" smtClean="0">
                <a:solidFill>
                  <a:schemeClr val="bg1"/>
                </a:solidFill>
              </a:rPr>
              <a:t>supralinear</a:t>
            </a:r>
            <a:r>
              <a:rPr lang="en-US" dirty="0" smtClean="0">
                <a:solidFill>
                  <a:schemeClr val="bg1"/>
                </a:solidFill>
              </a:rPr>
              <a:t> vocalization.</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128" y="984106"/>
            <a:ext cx="3546272" cy="4426094"/>
          </a:xfrm>
          <a:prstGeom prst="rect">
            <a:avLst/>
          </a:prstGeom>
        </p:spPr>
      </p:pic>
    </p:spTree>
    <p:extLst>
      <p:ext uri="{BB962C8B-B14F-4D97-AF65-F5344CB8AC3E}">
        <p14:creationId xmlns:p14="http://schemas.microsoft.com/office/powerpoint/2010/main" val="2189166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4" name="TextBox 3"/>
          <p:cNvSpPr txBox="1">
            <a:spLocks noChangeArrowheads="1"/>
          </p:cNvSpPr>
          <p:nvPr/>
        </p:nvSpPr>
        <p:spPr bwMode="auto">
          <a:xfrm>
            <a:off x="483973" y="6402723"/>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Genizah Research Unit and the Syndics of Cambridge University Library</a:t>
            </a:r>
          </a:p>
        </p:txBody>
      </p:sp>
      <p:sp>
        <p:nvSpPr>
          <p:cNvPr id="2" name="TextBox 1"/>
          <p:cNvSpPr txBox="1"/>
          <p:nvPr/>
        </p:nvSpPr>
        <p:spPr>
          <a:xfrm>
            <a:off x="464217" y="267855"/>
            <a:ext cx="6917725" cy="461665"/>
          </a:xfrm>
          <a:prstGeom prst="rect">
            <a:avLst/>
          </a:prstGeom>
          <a:noFill/>
        </p:spPr>
        <p:txBody>
          <a:bodyPr wrap="square" rtlCol="0">
            <a:spAutoFit/>
          </a:bodyPr>
          <a:lstStyle/>
          <a:p>
            <a:r>
              <a:rPr lang="en-US" sz="2400" dirty="0" smtClean="0">
                <a:solidFill>
                  <a:schemeClr val="bg1"/>
                </a:solidFill>
              </a:rPr>
              <a:t>Typical </a:t>
            </a:r>
            <a:r>
              <a:rPr lang="en-US" sz="2400" dirty="0" err="1" smtClean="0">
                <a:solidFill>
                  <a:schemeClr val="bg1"/>
                </a:solidFill>
              </a:rPr>
              <a:t>Genizah</a:t>
            </a:r>
            <a:r>
              <a:rPr lang="en-US" sz="2400" dirty="0" smtClean="0">
                <a:solidFill>
                  <a:schemeClr val="bg1"/>
                </a:solidFill>
              </a:rPr>
              <a:t> contents: </a:t>
            </a:r>
            <a:r>
              <a:rPr lang="en-US" sz="2400" dirty="0">
                <a:solidFill>
                  <a:schemeClr val="bg1"/>
                </a:solidFill>
              </a:rPr>
              <a:t>s</a:t>
            </a:r>
            <a:r>
              <a:rPr lang="en-US" sz="2400" dirty="0" smtClean="0">
                <a:solidFill>
                  <a:schemeClr val="bg1"/>
                </a:solidFill>
              </a:rPr>
              <a:t>acred texts</a:t>
            </a:r>
            <a:endParaRPr lang="en-US" sz="2400" dirty="0">
              <a:solidFill>
                <a:schemeClr val="bg1"/>
              </a:solidFill>
            </a:endParaRPr>
          </a:p>
        </p:txBody>
      </p:sp>
      <p:sp>
        <p:nvSpPr>
          <p:cNvPr id="3" name="TextBox 2"/>
          <p:cNvSpPr txBox="1"/>
          <p:nvPr/>
        </p:nvSpPr>
        <p:spPr>
          <a:xfrm>
            <a:off x="483973" y="4928779"/>
            <a:ext cx="7086600" cy="369332"/>
          </a:xfrm>
          <a:prstGeom prst="rect">
            <a:avLst/>
          </a:prstGeom>
          <a:noFill/>
        </p:spPr>
        <p:txBody>
          <a:bodyPr wrap="square" rtlCol="0">
            <a:spAutoFit/>
          </a:bodyPr>
          <a:lstStyle/>
          <a:p>
            <a:r>
              <a:rPr lang="en-US" dirty="0" smtClean="0">
                <a:solidFill>
                  <a:schemeClr val="bg1"/>
                </a:solidFill>
              </a:rPr>
              <a:t>CUL MS T-S A42.2: </a:t>
            </a:r>
            <a:r>
              <a:rPr lang="en-US" dirty="0" err="1" smtClean="0">
                <a:solidFill>
                  <a:schemeClr val="bg1"/>
                </a:solidFill>
              </a:rPr>
              <a:t>Haftorot</a:t>
            </a:r>
            <a:r>
              <a:rPr lang="en-US" dirty="0" smtClean="0">
                <a:solidFill>
                  <a:schemeClr val="bg1"/>
                </a:solidFill>
              </a:rPr>
              <a:t> and liturgy dated 926 CE.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066800"/>
            <a:ext cx="5381917" cy="3544455"/>
          </a:xfrm>
          <a:prstGeom prst="rect">
            <a:avLst/>
          </a:prstGeom>
        </p:spPr>
      </p:pic>
    </p:spTree>
    <p:extLst>
      <p:ext uri="{BB962C8B-B14F-4D97-AF65-F5344CB8AC3E}">
        <p14:creationId xmlns:p14="http://schemas.microsoft.com/office/powerpoint/2010/main" val="28076240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4" name="TextBox 3"/>
          <p:cNvSpPr txBox="1">
            <a:spLocks noChangeArrowheads="1"/>
          </p:cNvSpPr>
          <p:nvPr/>
        </p:nvSpPr>
        <p:spPr bwMode="auto">
          <a:xfrm>
            <a:off x="483973" y="6402723"/>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Genizah Research Unit and the Syndics of Cambridge University Library</a:t>
            </a:r>
          </a:p>
        </p:txBody>
      </p:sp>
      <p:sp>
        <p:nvSpPr>
          <p:cNvPr id="2" name="TextBox 1"/>
          <p:cNvSpPr txBox="1"/>
          <p:nvPr/>
        </p:nvSpPr>
        <p:spPr>
          <a:xfrm>
            <a:off x="498084" y="207042"/>
            <a:ext cx="6573795" cy="461665"/>
          </a:xfrm>
          <a:prstGeom prst="rect">
            <a:avLst/>
          </a:prstGeom>
          <a:noFill/>
        </p:spPr>
        <p:txBody>
          <a:bodyPr wrap="square" rtlCol="0">
            <a:spAutoFit/>
          </a:bodyPr>
          <a:lstStyle/>
          <a:p>
            <a:r>
              <a:rPr lang="en-US" sz="2400" dirty="0" smtClean="0">
                <a:solidFill>
                  <a:schemeClr val="bg1"/>
                </a:solidFill>
              </a:rPr>
              <a:t>The development of the </a:t>
            </a:r>
            <a:r>
              <a:rPr lang="en-US" sz="2400" i="1" dirty="0" smtClean="0">
                <a:solidFill>
                  <a:schemeClr val="bg1"/>
                </a:solidFill>
              </a:rPr>
              <a:t>siddur</a:t>
            </a:r>
            <a:r>
              <a:rPr lang="en-US" sz="2400" dirty="0" smtClean="0">
                <a:solidFill>
                  <a:schemeClr val="bg1"/>
                </a:solidFill>
              </a:rPr>
              <a:t> (</a:t>
            </a:r>
            <a:r>
              <a:rPr lang="en-US" sz="2400" dirty="0" err="1" smtClean="0">
                <a:solidFill>
                  <a:schemeClr val="bg1"/>
                </a:solidFill>
              </a:rPr>
              <a:t>prayerbook</a:t>
            </a:r>
            <a:r>
              <a:rPr lang="en-US" sz="2400" dirty="0" smtClean="0">
                <a:solidFill>
                  <a:schemeClr val="bg1"/>
                </a:solidFill>
              </a:rPr>
              <a:t>) </a:t>
            </a:r>
            <a:endParaRPr lang="en-US" sz="2400" dirty="0">
              <a:solidFill>
                <a:schemeClr val="bg1"/>
              </a:solidFill>
            </a:endParaRPr>
          </a:p>
        </p:txBody>
      </p:sp>
      <p:sp>
        <p:nvSpPr>
          <p:cNvPr id="3" name="TextBox 2"/>
          <p:cNvSpPr txBox="1"/>
          <p:nvPr/>
        </p:nvSpPr>
        <p:spPr>
          <a:xfrm>
            <a:off x="512804" y="5574788"/>
            <a:ext cx="7086600" cy="369332"/>
          </a:xfrm>
          <a:prstGeom prst="rect">
            <a:avLst/>
          </a:prstGeom>
          <a:noFill/>
        </p:spPr>
        <p:txBody>
          <a:bodyPr wrap="square" rtlCol="0">
            <a:spAutoFit/>
          </a:bodyPr>
          <a:lstStyle/>
          <a:p>
            <a:r>
              <a:rPr lang="en-US" dirty="0" smtClean="0">
                <a:solidFill>
                  <a:schemeClr val="bg1"/>
                </a:solidFill>
              </a:rPr>
              <a:t>CUL MS K27.33: </a:t>
            </a:r>
            <a:r>
              <a:rPr lang="en-US" i="1" dirty="0" smtClean="0">
                <a:solidFill>
                  <a:schemeClr val="bg1"/>
                </a:solidFill>
              </a:rPr>
              <a:t>Amidah </a:t>
            </a:r>
            <a:r>
              <a:rPr lang="en-US" dirty="0" smtClean="0">
                <a:solidFill>
                  <a:schemeClr val="bg1"/>
                </a:solidFill>
              </a:rPr>
              <a:t>(</a:t>
            </a:r>
            <a:r>
              <a:rPr lang="en-US" dirty="0" err="1" smtClean="0">
                <a:solidFill>
                  <a:schemeClr val="bg1"/>
                </a:solidFill>
              </a:rPr>
              <a:t>Nusah</a:t>
            </a:r>
            <a:r>
              <a:rPr lang="en-US" dirty="0" smtClean="0">
                <a:solidFill>
                  <a:schemeClr val="bg1"/>
                </a:solidFill>
              </a:rPr>
              <a:t> </a:t>
            </a:r>
            <a:r>
              <a:rPr lang="en-US" dirty="0" err="1" smtClean="0">
                <a:solidFill>
                  <a:schemeClr val="bg1"/>
                </a:solidFill>
              </a:rPr>
              <a:t>Eretz</a:t>
            </a:r>
            <a:r>
              <a:rPr lang="en-US" dirty="0" smtClean="0">
                <a:solidFill>
                  <a:schemeClr val="bg1"/>
                </a:solidFill>
              </a:rPr>
              <a:t> Israel – Palestinian rite)</a:t>
            </a:r>
            <a:endParaRPr lang="en-US"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898009"/>
            <a:ext cx="5486400" cy="4584446"/>
          </a:xfrm>
          <a:prstGeom prst="rect">
            <a:avLst/>
          </a:prstGeom>
        </p:spPr>
      </p:pic>
    </p:spTree>
    <p:extLst>
      <p:ext uri="{BB962C8B-B14F-4D97-AF65-F5344CB8AC3E}">
        <p14:creationId xmlns:p14="http://schemas.microsoft.com/office/powerpoint/2010/main" val="14222173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4" name="TextBox 3"/>
          <p:cNvSpPr txBox="1">
            <a:spLocks noChangeArrowheads="1"/>
          </p:cNvSpPr>
          <p:nvPr/>
        </p:nvSpPr>
        <p:spPr bwMode="auto">
          <a:xfrm>
            <a:off x="483973" y="6402723"/>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Genizah Research Unit and the Syndics of Cambridge University Library</a:t>
            </a:r>
          </a:p>
        </p:txBody>
      </p:sp>
      <p:sp>
        <p:nvSpPr>
          <p:cNvPr id="2" name="TextBox 1"/>
          <p:cNvSpPr txBox="1"/>
          <p:nvPr/>
        </p:nvSpPr>
        <p:spPr>
          <a:xfrm>
            <a:off x="512805" y="436344"/>
            <a:ext cx="5562600" cy="461665"/>
          </a:xfrm>
          <a:prstGeom prst="rect">
            <a:avLst/>
          </a:prstGeom>
          <a:noFill/>
        </p:spPr>
        <p:txBody>
          <a:bodyPr wrap="square" rtlCol="0">
            <a:spAutoFit/>
          </a:bodyPr>
          <a:lstStyle/>
          <a:p>
            <a:r>
              <a:rPr lang="en-US" sz="2400" dirty="0" smtClean="0">
                <a:solidFill>
                  <a:schemeClr val="bg1"/>
                </a:solidFill>
              </a:rPr>
              <a:t>Preserving lost editions of the Talmud</a:t>
            </a:r>
            <a:endParaRPr lang="en-US" sz="2400" dirty="0">
              <a:solidFill>
                <a:schemeClr val="bg1"/>
              </a:solidFill>
            </a:endParaRPr>
          </a:p>
        </p:txBody>
      </p:sp>
      <p:pic>
        <p:nvPicPr>
          <p:cNvPr id="5" name="Picture 3" descr="talmud                                                         00035723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91484"/>
            <a:ext cx="7063276" cy="40684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52600" y="5368762"/>
            <a:ext cx="7086600" cy="369332"/>
          </a:xfrm>
          <a:prstGeom prst="rect">
            <a:avLst/>
          </a:prstGeom>
          <a:noFill/>
        </p:spPr>
        <p:txBody>
          <a:bodyPr wrap="square" rtlCol="0">
            <a:spAutoFit/>
          </a:bodyPr>
          <a:lstStyle/>
          <a:p>
            <a:r>
              <a:rPr lang="en-US" dirty="0" smtClean="0">
                <a:solidFill>
                  <a:schemeClr val="bg1"/>
                </a:solidFill>
              </a:rPr>
              <a:t>CUL MS T-S F17.20: leaves of the Jerusalem Talmud</a:t>
            </a:r>
            <a:endParaRPr lang="en-US" dirty="0">
              <a:solidFill>
                <a:schemeClr val="bg1"/>
              </a:solidFill>
            </a:endParaRPr>
          </a:p>
        </p:txBody>
      </p:sp>
    </p:spTree>
    <p:extLst>
      <p:ext uri="{BB962C8B-B14F-4D97-AF65-F5344CB8AC3E}">
        <p14:creationId xmlns:p14="http://schemas.microsoft.com/office/powerpoint/2010/main" val="36584340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Or"/>
          <p:cNvPicPr>
            <a:picLocks noChangeAspect="1" noChangeArrowheads="1"/>
          </p:cNvPicPr>
          <p:nvPr/>
        </p:nvPicPr>
        <p:blipFill>
          <a:blip r:embed="rId3" cstate="print"/>
          <a:srcRect/>
          <a:stretch>
            <a:fillRect/>
          </a:stretch>
        </p:blipFill>
        <p:spPr bwMode="auto">
          <a:xfrm>
            <a:off x="2362200" y="1137746"/>
            <a:ext cx="4611867" cy="4826270"/>
          </a:xfrm>
          <a:prstGeom prst="rect">
            <a:avLst/>
          </a:prstGeom>
          <a:noFill/>
          <a:ln w="9525">
            <a:noFill/>
            <a:miter lim="800000"/>
            <a:headEnd/>
            <a:tailEnd/>
          </a:ln>
        </p:spPr>
      </p:pic>
      <p:sp>
        <p:nvSpPr>
          <p:cNvPr id="6" name="TextBox 4"/>
          <p:cNvSpPr txBox="1">
            <a:spLocks noChangeArrowheads="1"/>
          </p:cNvSpPr>
          <p:nvPr/>
        </p:nvSpPr>
        <p:spPr bwMode="auto">
          <a:xfrm>
            <a:off x="3352800" y="5964016"/>
            <a:ext cx="4578916" cy="276999"/>
          </a:xfrm>
          <a:prstGeom prst="rect">
            <a:avLst/>
          </a:prstGeom>
          <a:noFill/>
          <a:ln w="9525">
            <a:noFill/>
            <a:miter lim="800000"/>
            <a:headEnd/>
            <a:tailEnd/>
          </a:ln>
        </p:spPr>
        <p:txBody>
          <a:bodyPr wrap="square">
            <a:spAutoFit/>
          </a:bodyPr>
          <a:lstStyle/>
          <a:p>
            <a:r>
              <a:rPr lang="en-US" sz="1200" dirty="0" smtClean="0">
                <a:solidFill>
                  <a:srgbClr val="FFFFFF"/>
                </a:solidFill>
                <a:latin typeface="Calibri" pitchFamily="34" charset="0"/>
              </a:rPr>
              <a:t>Ben </a:t>
            </a:r>
            <a:r>
              <a:rPr lang="en-US" sz="1200" dirty="0" err="1" smtClean="0">
                <a:solidFill>
                  <a:srgbClr val="FFFFFF"/>
                </a:solidFill>
                <a:latin typeface="Calibri" pitchFamily="34" charset="0"/>
              </a:rPr>
              <a:t>Sira</a:t>
            </a:r>
            <a:r>
              <a:rPr lang="en-US" sz="1200" dirty="0" smtClean="0">
                <a:solidFill>
                  <a:srgbClr val="FFFFFF"/>
                </a:solidFill>
                <a:latin typeface="Calibri" pitchFamily="34" charset="0"/>
              </a:rPr>
              <a:t> fragment, MS  CUL, Or.1102</a:t>
            </a:r>
          </a:p>
        </p:txBody>
      </p:sp>
      <p:sp>
        <p:nvSpPr>
          <p:cNvPr id="3" name="TextBox 2"/>
          <p:cNvSpPr txBox="1"/>
          <p:nvPr/>
        </p:nvSpPr>
        <p:spPr>
          <a:xfrm>
            <a:off x="1333500" y="6592742"/>
            <a:ext cx="6477000" cy="400110"/>
          </a:xfrm>
          <a:prstGeom prst="rect">
            <a:avLst/>
          </a:prstGeom>
          <a:noFill/>
        </p:spPr>
        <p:txBody>
          <a:bodyPr wrap="square" rtlCol="0">
            <a:spAutoFit/>
          </a:bodyPr>
          <a:lstStyle/>
          <a:p>
            <a:r>
              <a:rPr lang="en-US" sz="1000" dirty="0" smtClean="0">
                <a:solidFill>
                  <a:srgbClr val="FFFFFF"/>
                </a:solidFill>
                <a:latin typeface="Calibri" pitchFamily="34" charset="0"/>
              </a:rPr>
              <a:t>Image </a:t>
            </a:r>
            <a:r>
              <a:rPr lang="en-US" sz="1000" dirty="0">
                <a:solidFill>
                  <a:srgbClr val="FFFFFF"/>
                </a:solidFill>
                <a:latin typeface="Calibri" pitchFamily="34" charset="0"/>
              </a:rPr>
              <a:t>courtesy of the Taylor-Schechter Genizah Research Unit and the Syndics of Cambridge University Library</a:t>
            </a:r>
          </a:p>
          <a:p>
            <a:endParaRPr lang="en-US" sz="1000" dirty="0"/>
          </a:p>
        </p:txBody>
      </p:sp>
      <p:sp>
        <p:nvSpPr>
          <p:cNvPr id="7" name="Title 6"/>
          <p:cNvSpPr txBox="1">
            <a:spLocks noGrp="1"/>
          </p:cNvSpPr>
          <p:nvPr>
            <p:ph type="title"/>
          </p:nvPr>
        </p:nvSpPr>
        <p:spPr>
          <a:xfrm>
            <a:off x="384175" y="398463"/>
            <a:ext cx="8226425" cy="423862"/>
          </a:xfrm>
          <a:prstGeom prst="rect">
            <a:avLst/>
          </a:prstGeom>
          <a:noFill/>
        </p:spPr>
        <p:txBody>
          <a:bodyPr wrap="square" rtlCol="0">
            <a:spAutoFit/>
          </a:bodyPr>
          <a:lstStyle/>
          <a:p>
            <a:r>
              <a:rPr lang="en-US" sz="2400" dirty="0" smtClean="0">
                <a:solidFill>
                  <a:schemeClr val="bg1"/>
                </a:solidFill>
              </a:rPr>
              <a:t>Momentous discoveries</a:t>
            </a:r>
            <a:endParaRPr lang="en-US" sz="2400" dirty="0">
              <a:solidFill>
                <a:schemeClr val="bg1"/>
              </a:solidFill>
            </a:endParaRPr>
          </a:p>
        </p:txBody>
      </p:sp>
    </p:spTree>
    <p:extLst>
      <p:ext uri="{BB962C8B-B14F-4D97-AF65-F5344CB8AC3E}">
        <p14:creationId xmlns:p14="http://schemas.microsoft.com/office/powerpoint/2010/main" val="31173692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793388" y="5465326"/>
            <a:ext cx="3214817" cy="542736"/>
          </a:xfrm>
        </p:spPr>
        <p:txBody>
          <a:bodyPr/>
          <a:lstStyle/>
          <a:p>
            <a:pPr eaLnBrk="1" hangingPunct="1"/>
            <a:r>
              <a:rPr lang="en-US" sz="1800" b="0" dirty="0" smtClean="0">
                <a:solidFill>
                  <a:schemeClr val="bg1"/>
                </a:solidFill>
                <a:latin typeface="Calibri" pitchFamily="34" charset="0"/>
              </a:rPr>
              <a:t>CUL MS T-S 10K6: a medieval copy of a Dead Sea Scroll</a:t>
            </a:r>
          </a:p>
        </p:txBody>
      </p:sp>
      <p:pic>
        <p:nvPicPr>
          <p:cNvPr id="46083" name="Picture 4"/>
          <p:cNvPicPr>
            <a:picLocks noGrp="1" noChangeAspect="1" noChangeArrowheads="1"/>
          </p:cNvPicPr>
          <p:nvPr>
            <p:ph idx="1"/>
          </p:nvPr>
        </p:nvPicPr>
        <p:blipFill>
          <a:blip r:embed="rId3" cstate="print"/>
          <a:srcRect/>
          <a:stretch>
            <a:fillRect/>
          </a:stretch>
        </p:blipFill>
        <p:spPr>
          <a:xfrm>
            <a:off x="4631722" y="821682"/>
            <a:ext cx="3538151" cy="4499618"/>
          </a:xfrm>
        </p:spPr>
      </p:pic>
      <p:sp>
        <p:nvSpPr>
          <p:cNvPr id="46084" name="TextBox 3"/>
          <p:cNvSpPr txBox="1">
            <a:spLocks noChangeArrowheads="1"/>
          </p:cNvSpPr>
          <p:nvPr/>
        </p:nvSpPr>
        <p:spPr bwMode="auto">
          <a:xfrm>
            <a:off x="483973" y="6402723"/>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Genizah Research Unit and the Syndics of Cambridge University Library</a:t>
            </a:r>
          </a:p>
        </p:txBody>
      </p:sp>
      <p:pic>
        <p:nvPicPr>
          <p:cNvPr id="46085" name="Picture 4" descr="damasc-b.jpg"/>
          <p:cNvPicPr>
            <a:picLocks noChangeAspect="1"/>
          </p:cNvPicPr>
          <p:nvPr/>
        </p:nvPicPr>
        <p:blipFill>
          <a:blip r:embed="rId4" cstate="print"/>
          <a:srcRect/>
          <a:stretch>
            <a:fillRect/>
          </a:stretch>
        </p:blipFill>
        <p:spPr bwMode="auto">
          <a:xfrm>
            <a:off x="640492" y="1600200"/>
            <a:ext cx="2819400" cy="3322499"/>
          </a:xfrm>
          <a:prstGeom prst="rect">
            <a:avLst/>
          </a:prstGeom>
          <a:noFill/>
          <a:ln w="9525">
            <a:noFill/>
            <a:miter lim="800000"/>
            <a:headEnd/>
            <a:tailEnd/>
          </a:ln>
        </p:spPr>
      </p:pic>
      <p:sp>
        <p:nvSpPr>
          <p:cNvPr id="46086" name="TextBox 5"/>
          <p:cNvSpPr txBox="1">
            <a:spLocks noChangeArrowheads="1"/>
          </p:cNvSpPr>
          <p:nvPr/>
        </p:nvSpPr>
        <p:spPr bwMode="auto">
          <a:xfrm>
            <a:off x="609600" y="5029200"/>
            <a:ext cx="2895600" cy="584200"/>
          </a:xfrm>
          <a:prstGeom prst="rect">
            <a:avLst/>
          </a:prstGeom>
          <a:noFill/>
          <a:ln w="9525">
            <a:noFill/>
            <a:miter lim="800000"/>
            <a:headEnd/>
            <a:tailEnd/>
          </a:ln>
        </p:spPr>
        <p:txBody>
          <a:bodyPr>
            <a:spAutoFit/>
          </a:bodyPr>
          <a:lstStyle/>
          <a:p>
            <a:pPr algn="ctr"/>
            <a:r>
              <a:rPr lang="en-US" dirty="0">
                <a:solidFill>
                  <a:schemeClr val="bg1"/>
                </a:solidFill>
                <a:latin typeface="Calibri" pitchFamily="34" charset="0"/>
              </a:rPr>
              <a:t>Dead Sea Scroll, 4Q271 </a:t>
            </a:r>
            <a:r>
              <a:rPr lang="en-US" sz="1400" dirty="0">
                <a:solidFill>
                  <a:schemeClr val="bg1"/>
                </a:solidFill>
                <a:latin typeface="Calibri" pitchFamily="34" charset="0"/>
              </a:rPr>
              <a:t>(www.archaeology.org.il)</a:t>
            </a:r>
          </a:p>
        </p:txBody>
      </p:sp>
      <p:sp>
        <p:nvSpPr>
          <p:cNvPr id="2" name="TextBox 1"/>
          <p:cNvSpPr txBox="1"/>
          <p:nvPr/>
        </p:nvSpPr>
        <p:spPr>
          <a:xfrm>
            <a:off x="512805" y="436344"/>
            <a:ext cx="5562600" cy="461665"/>
          </a:xfrm>
          <a:prstGeom prst="rect">
            <a:avLst/>
          </a:prstGeom>
          <a:noFill/>
        </p:spPr>
        <p:txBody>
          <a:bodyPr wrap="square" rtlCol="0">
            <a:spAutoFit/>
          </a:bodyPr>
          <a:lstStyle/>
          <a:p>
            <a:r>
              <a:rPr lang="en-US" sz="2400" dirty="0" smtClean="0">
                <a:solidFill>
                  <a:schemeClr val="bg1"/>
                </a:solidFill>
              </a:rPr>
              <a:t>Momentous discoveries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4" name="TextBox 3"/>
          <p:cNvSpPr txBox="1">
            <a:spLocks noChangeArrowheads="1"/>
          </p:cNvSpPr>
          <p:nvPr/>
        </p:nvSpPr>
        <p:spPr bwMode="auto">
          <a:xfrm>
            <a:off x="483973" y="6402723"/>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Genizah Research Unit and the Syndics of Cambridge University Library</a:t>
            </a:r>
          </a:p>
        </p:txBody>
      </p:sp>
      <p:sp>
        <p:nvSpPr>
          <p:cNvPr id="2" name="TextBox 1"/>
          <p:cNvSpPr txBox="1"/>
          <p:nvPr/>
        </p:nvSpPr>
        <p:spPr>
          <a:xfrm>
            <a:off x="498084" y="207042"/>
            <a:ext cx="6573795" cy="461665"/>
          </a:xfrm>
          <a:prstGeom prst="rect">
            <a:avLst/>
          </a:prstGeom>
          <a:noFill/>
        </p:spPr>
        <p:txBody>
          <a:bodyPr wrap="square" rtlCol="0">
            <a:spAutoFit/>
          </a:bodyPr>
          <a:lstStyle/>
          <a:p>
            <a:r>
              <a:rPr lang="en-US" sz="2400" dirty="0" smtClean="0">
                <a:solidFill>
                  <a:schemeClr val="bg1"/>
                </a:solidFill>
              </a:rPr>
              <a:t>Moses Maimonides (</a:t>
            </a:r>
            <a:r>
              <a:rPr lang="en-US" sz="2400" dirty="0" err="1" smtClean="0">
                <a:solidFill>
                  <a:schemeClr val="bg1"/>
                </a:solidFill>
              </a:rPr>
              <a:t>Rambam</a:t>
            </a:r>
            <a:r>
              <a:rPr lang="en-US" sz="2400" dirty="0" smtClean="0">
                <a:solidFill>
                  <a:schemeClr val="bg1"/>
                </a:solidFill>
              </a:rPr>
              <a:t>)</a:t>
            </a:r>
            <a:endParaRPr lang="en-US" sz="2400" dirty="0">
              <a:solidFill>
                <a:schemeClr val="bg1"/>
              </a:solidFill>
            </a:endParaRPr>
          </a:p>
        </p:txBody>
      </p:sp>
      <p:sp>
        <p:nvSpPr>
          <p:cNvPr id="3" name="TextBox 2"/>
          <p:cNvSpPr txBox="1"/>
          <p:nvPr/>
        </p:nvSpPr>
        <p:spPr>
          <a:xfrm>
            <a:off x="3390143" y="5698869"/>
            <a:ext cx="2494004" cy="307777"/>
          </a:xfrm>
          <a:prstGeom prst="rect">
            <a:avLst/>
          </a:prstGeom>
          <a:noFill/>
        </p:spPr>
        <p:txBody>
          <a:bodyPr wrap="square" rtlCol="0">
            <a:spAutoFit/>
          </a:bodyPr>
          <a:lstStyle/>
          <a:p>
            <a:r>
              <a:rPr lang="en-US" sz="1400" dirty="0" smtClean="0">
                <a:solidFill>
                  <a:schemeClr val="bg1"/>
                </a:solidFill>
              </a:rPr>
              <a:t>CUL MS T-S 12.202</a:t>
            </a:r>
            <a:endParaRPr lang="en-US" sz="14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412" y="897788"/>
            <a:ext cx="1760375" cy="4572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473" y="899441"/>
            <a:ext cx="3057670" cy="4572000"/>
          </a:xfrm>
          <a:prstGeom prst="rect">
            <a:avLst/>
          </a:prstGeom>
        </p:spPr>
      </p:pic>
      <p:sp>
        <p:nvSpPr>
          <p:cNvPr id="6" name="TextBox 5"/>
          <p:cNvSpPr txBox="1"/>
          <p:nvPr/>
        </p:nvSpPr>
        <p:spPr>
          <a:xfrm>
            <a:off x="685800" y="5711976"/>
            <a:ext cx="3276600" cy="307777"/>
          </a:xfrm>
          <a:prstGeom prst="rect">
            <a:avLst/>
          </a:prstGeom>
          <a:noFill/>
        </p:spPr>
        <p:txBody>
          <a:bodyPr wrap="square" rtlCol="0">
            <a:spAutoFit/>
          </a:bodyPr>
          <a:lstStyle/>
          <a:p>
            <a:r>
              <a:rPr lang="en-US" sz="1400" dirty="0" err="1" smtClean="0">
                <a:solidFill>
                  <a:schemeClr val="bg1"/>
                </a:solidFill>
              </a:rPr>
              <a:t>Responsa</a:t>
            </a:r>
            <a:r>
              <a:rPr lang="en-US" sz="1400" dirty="0" smtClean="0">
                <a:solidFill>
                  <a:schemeClr val="bg1"/>
                </a:solidFill>
              </a:rPr>
              <a:t>: CUL  MS T-S 12.192</a:t>
            </a:r>
            <a:endParaRPr lang="en-US" sz="1400" dirty="0">
              <a:solidFill>
                <a:schemeClr val="bg1"/>
              </a:solidFill>
            </a:endParaRPr>
          </a:p>
        </p:txBody>
      </p:sp>
      <p:pic>
        <p:nvPicPr>
          <p:cNvPr id="8" name="Picture 2"/>
          <p:cNvPicPr>
            <a:picLocks noChangeAspect="1" noChangeArrowheads="1"/>
          </p:cNvPicPr>
          <p:nvPr/>
        </p:nvPicPr>
        <p:blipFill>
          <a:blip r:embed="rId5" cstate="print"/>
          <a:srcRect/>
          <a:stretch>
            <a:fillRect/>
          </a:stretch>
        </p:blipFill>
        <p:spPr bwMode="auto">
          <a:xfrm>
            <a:off x="5454091" y="1216320"/>
            <a:ext cx="3289515" cy="2635998"/>
          </a:xfrm>
          <a:prstGeom prst="rect">
            <a:avLst/>
          </a:prstGeom>
          <a:noFill/>
          <a:ln w="9525">
            <a:noFill/>
            <a:miter lim="800000"/>
            <a:headEnd/>
            <a:tailEnd/>
          </a:ln>
        </p:spPr>
      </p:pic>
      <p:sp>
        <p:nvSpPr>
          <p:cNvPr id="9" name="TextBox 8"/>
          <p:cNvSpPr txBox="1"/>
          <p:nvPr/>
        </p:nvSpPr>
        <p:spPr>
          <a:xfrm>
            <a:off x="5562600" y="4036468"/>
            <a:ext cx="2743200" cy="1169551"/>
          </a:xfrm>
          <a:prstGeom prst="rect">
            <a:avLst/>
          </a:prstGeom>
          <a:noFill/>
        </p:spPr>
        <p:txBody>
          <a:bodyPr wrap="square" rtlCol="0">
            <a:spAutoFit/>
          </a:bodyPr>
          <a:lstStyle/>
          <a:p>
            <a:r>
              <a:rPr lang="en-US" sz="1400" dirty="0" smtClean="0">
                <a:solidFill>
                  <a:schemeClr val="bg1"/>
                </a:solidFill>
              </a:rPr>
              <a:t>CUL T-S 10Ka4.1: Moses Maimonides draft of his major philosophical work </a:t>
            </a:r>
            <a:r>
              <a:rPr lang="en-US" sz="1400" i="1" dirty="0" err="1" smtClean="0">
                <a:solidFill>
                  <a:schemeClr val="bg1"/>
                </a:solidFill>
              </a:rPr>
              <a:t>Moreh</a:t>
            </a:r>
            <a:r>
              <a:rPr lang="en-US" sz="1400" i="1" dirty="0" smtClean="0">
                <a:solidFill>
                  <a:schemeClr val="bg1"/>
                </a:solidFill>
              </a:rPr>
              <a:t> </a:t>
            </a:r>
            <a:r>
              <a:rPr lang="en-US" sz="1400" i="1" dirty="0" err="1" smtClean="0">
                <a:solidFill>
                  <a:schemeClr val="bg1"/>
                </a:solidFill>
              </a:rPr>
              <a:t>Nevukhim</a:t>
            </a:r>
            <a:r>
              <a:rPr lang="en-US" sz="1400" i="1" dirty="0" smtClean="0">
                <a:solidFill>
                  <a:schemeClr val="bg1"/>
                </a:solidFill>
              </a:rPr>
              <a:t> </a:t>
            </a:r>
            <a:r>
              <a:rPr lang="en-US" sz="1400" dirty="0" smtClean="0">
                <a:solidFill>
                  <a:schemeClr val="bg1"/>
                </a:solidFill>
              </a:rPr>
              <a:t>(Guide for the Perplexed)</a:t>
            </a:r>
            <a:endParaRPr lang="en-US" sz="1400" dirty="0">
              <a:solidFill>
                <a:schemeClr val="bg1"/>
              </a:solidFill>
            </a:endParaRPr>
          </a:p>
        </p:txBody>
      </p:sp>
    </p:spTree>
    <p:extLst>
      <p:ext uri="{BB962C8B-B14F-4D97-AF65-F5344CB8AC3E}">
        <p14:creationId xmlns:p14="http://schemas.microsoft.com/office/powerpoint/2010/main" val="14584856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4654" y="1371600"/>
            <a:ext cx="5030733" cy="4776305"/>
          </a:xfrm>
          <a:prstGeom prst="rect">
            <a:avLst/>
          </a:prstGeom>
        </p:spPr>
      </p:pic>
      <p:sp>
        <p:nvSpPr>
          <p:cNvPr id="4" name="TextBox 3"/>
          <p:cNvSpPr txBox="1"/>
          <p:nvPr/>
        </p:nvSpPr>
        <p:spPr>
          <a:xfrm>
            <a:off x="6019800" y="1409700"/>
            <a:ext cx="2971800" cy="4247317"/>
          </a:xfrm>
          <a:prstGeom prst="rect">
            <a:avLst/>
          </a:prstGeom>
          <a:noFill/>
        </p:spPr>
        <p:txBody>
          <a:bodyPr wrap="square" rtlCol="0">
            <a:spAutoFit/>
          </a:bodyPr>
          <a:lstStyle/>
          <a:p>
            <a:r>
              <a:rPr lang="en-US" dirty="0">
                <a:solidFill>
                  <a:schemeClr val="bg1"/>
                </a:solidFill>
              </a:rPr>
              <a:t>CUL MS T-S AS 146.3</a:t>
            </a:r>
          </a:p>
          <a:p>
            <a:endParaRPr lang="en-US" dirty="0" smtClean="0">
              <a:solidFill>
                <a:schemeClr val="bg1"/>
              </a:solidFill>
            </a:endParaRPr>
          </a:p>
          <a:p>
            <a:r>
              <a:rPr lang="en-US" dirty="0" smtClean="0">
                <a:solidFill>
                  <a:schemeClr val="bg1"/>
                </a:solidFill>
              </a:rPr>
              <a:t>Letter </a:t>
            </a:r>
            <a:r>
              <a:rPr lang="en-US" dirty="0">
                <a:solidFill>
                  <a:schemeClr val="bg1"/>
                </a:solidFill>
              </a:rPr>
              <a:t>from the communities in </a:t>
            </a:r>
            <a:r>
              <a:rPr lang="en-US" dirty="0" smtClean="0">
                <a:solidFill>
                  <a:schemeClr val="bg1"/>
                </a:solidFill>
              </a:rPr>
              <a:t>Cairo </a:t>
            </a:r>
            <a:r>
              <a:rPr lang="en-US" dirty="0">
                <a:solidFill>
                  <a:schemeClr val="bg1"/>
                </a:solidFill>
              </a:rPr>
              <a:t>to the community in </a:t>
            </a:r>
            <a:r>
              <a:rPr lang="en-US" dirty="0" err="1">
                <a:solidFill>
                  <a:schemeClr val="bg1"/>
                </a:solidFill>
              </a:rPr>
              <a:t>Ascalon</a:t>
            </a:r>
            <a:r>
              <a:rPr lang="en-US" dirty="0">
                <a:solidFill>
                  <a:schemeClr val="bg1"/>
                </a:solidFill>
              </a:rPr>
              <a:t>, </a:t>
            </a:r>
            <a:r>
              <a:rPr lang="en-US" dirty="0" smtClean="0">
                <a:solidFill>
                  <a:schemeClr val="bg1"/>
                </a:solidFill>
              </a:rPr>
              <a:t>Palestine, dated </a:t>
            </a:r>
            <a:r>
              <a:rPr lang="en-US" dirty="0">
                <a:solidFill>
                  <a:schemeClr val="bg1"/>
                </a:solidFill>
              </a:rPr>
              <a:t>April 1100 </a:t>
            </a:r>
            <a:r>
              <a:rPr lang="en-US" dirty="0" smtClean="0">
                <a:solidFill>
                  <a:schemeClr val="bg1"/>
                </a:solidFill>
              </a:rPr>
              <a:t>CE. Mentions </a:t>
            </a:r>
            <a:r>
              <a:rPr lang="en-US" dirty="0">
                <a:solidFill>
                  <a:schemeClr val="bg1"/>
                </a:solidFill>
              </a:rPr>
              <a:t>that at the instigation of the </a:t>
            </a:r>
            <a:r>
              <a:rPr lang="en-US" dirty="0" err="1">
                <a:solidFill>
                  <a:schemeClr val="bg1"/>
                </a:solidFill>
              </a:rPr>
              <a:t>Nagid</a:t>
            </a:r>
            <a:r>
              <a:rPr lang="en-US" dirty="0">
                <a:solidFill>
                  <a:schemeClr val="bg1"/>
                </a:solidFill>
              </a:rPr>
              <a:t> </a:t>
            </a:r>
            <a:r>
              <a:rPr lang="en-US" dirty="0" err="1">
                <a:solidFill>
                  <a:schemeClr val="bg1"/>
                </a:solidFill>
              </a:rPr>
              <a:t>Mevoraḵ</a:t>
            </a:r>
            <a:r>
              <a:rPr lang="en-US" dirty="0">
                <a:solidFill>
                  <a:schemeClr val="bg1"/>
                </a:solidFill>
              </a:rPr>
              <a:t> 123 dinars were collected and sent to </a:t>
            </a:r>
            <a:r>
              <a:rPr lang="en-US" dirty="0" err="1">
                <a:solidFill>
                  <a:schemeClr val="bg1"/>
                </a:solidFill>
              </a:rPr>
              <a:t>Ascalon</a:t>
            </a:r>
            <a:r>
              <a:rPr lang="en-US" dirty="0">
                <a:solidFill>
                  <a:schemeClr val="bg1"/>
                </a:solidFill>
              </a:rPr>
              <a:t> for ransoming the Torah scrolls and the captives after the invasion of the Crusaders (in 1099 </a:t>
            </a:r>
            <a:r>
              <a:rPr lang="en-US" dirty="0" smtClean="0">
                <a:solidFill>
                  <a:schemeClr val="bg1"/>
                </a:solidFill>
              </a:rPr>
              <a:t>CE)</a:t>
            </a:r>
            <a:endParaRPr lang="en-US" dirty="0">
              <a:solidFill>
                <a:schemeClr val="bg1"/>
              </a:solidFill>
            </a:endParaRPr>
          </a:p>
        </p:txBody>
      </p:sp>
      <p:sp>
        <p:nvSpPr>
          <p:cNvPr id="2" name="TextBox 1"/>
          <p:cNvSpPr txBox="1"/>
          <p:nvPr/>
        </p:nvSpPr>
        <p:spPr>
          <a:xfrm>
            <a:off x="762000" y="361736"/>
            <a:ext cx="4648200" cy="461665"/>
          </a:xfrm>
          <a:prstGeom prst="rect">
            <a:avLst/>
          </a:prstGeom>
          <a:noFill/>
        </p:spPr>
        <p:txBody>
          <a:bodyPr wrap="square" rtlCol="0">
            <a:spAutoFit/>
          </a:bodyPr>
          <a:lstStyle/>
          <a:p>
            <a:r>
              <a:rPr lang="en-US" sz="2400" dirty="0" smtClean="0">
                <a:solidFill>
                  <a:schemeClr val="bg1"/>
                </a:solidFill>
              </a:rPr>
              <a:t>Historical documents</a:t>
            </a:r>
            <a:endParaRPr lang="en-US" sz="2400" dirty="0">
              <a:solidFill>
                <a:schemeClr val="bg1"/>
              </a:solidFill>
            </a:endParaRPr>
          </a:p>
        </p:txBody>
      </p:sp>
      <p:sp>
        <p:nvSpPr>
          <p:cNvPr id="5" name="TextBox 3"/>
          <p:cNvSpPr txBox="1">
            <a:spLocks noChangeArrowheads="1"/>
          </p:cNvSpPr>
          <p:nvPr/>
        </p:nvSpPr>
        <p:spPr bwMode="auto">
          <a:xfrm>
            <a:off x="483973" y="6402723"/>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Genizah Research Unit and the Syndics of Cambridge University Library</a:t>
            </a:r>
          </a:p>
        </p:txBody>
      </p:sp>
    </p:spTree>
    <p:extLst>
      <p:ext uri="{BB962C8B-B14F-4D97-AF65-F5344CB8AC3E}">
        <p14:creationId xmlns:p14="http://schemas.microsoft.com/office/powerpoint/2010/main" val="714908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09600" y="1244600"/>
            <a:ext cx="3810000" cy="5080000"/>
          </a:xfrm>
          <a:prstGeom prst="rect">
            <a:avLst/>
          </a:prstGeom>
          <a:noFill/>
          <a:ln w="9525">
            <a:noFill/>
            <a:miter lim="800000"/>
            <a:headEnd/>
            <a:tailEnd/>
          </a:ln>
        </p:spPr>
      </p:pic>
      <p:sp>
        <p:nvSpPr>
          <p:cNvPr id="3" name="TextBox 2"/>
          <p:cNvSpPr txBox="1"/>
          <p:nvPr/>
        </p:nvSpPr>
        <p:spPr>
          <a:xfrm>
            <a:off x="4686300" y="1263650"/>
            <a:ext cx="3810000" cy="646331"/>
          </a:xfrm>
          <a:prstGeom prst="rect">
            <a:avLst/>
          </a:prstGeom>
          <a:noFill/>
        </p:spPr>
        <p:txBody>
          <a:bodyPr wrap="square" rtlCol="0">
            <a:spAutoFit/>
          </a:bodyPr>
          <a:lstStyle/>
          <a:p>
            <a:r>
              <a:rPr lang="en-US" dirty="0" smtClean="0">
                <a:solidFill>
                  <a:schemeClr val="bg1"/>
                </a:solidFill>
              </a:rPr>
              <a:t>CUL MS T-S 13J23.5: a letter from a mother to son, Syria, 1067 CE.</a:t>
            </a:r>
            <a:endParaRPr lang="en-US" dirty="0">
              <a:solidFill>
                <a:schemeClr val="bg1"/>
              </a:solidFill>
            </a:endParaRPr>
          </a:p>
        </p:txBody>
      </p:sp>
      <p:sp>
        <p:nvSpPr>
          <p:cNvPr id="4" name="TextBox 3"/>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Genizah Research Unit and the Syndics of Cambridge University Library</a:t>
            </a:r>
          </a:p>
        </p:txBody>
      </p:sp>
      <p:sp>
        <p:nvSpPr>
          <p:cNvPr id="2" name="TextBox 1"/>
          <p:cNvSpPr txBox="1"/>
          <p:nvPr/>
        </p:nvSpPr>
        <p:spPr>
          <a:xfrm>
            <a:off x="609600" y="525760"/>
            <a:ext cx="5029200" cy="461665"/>
          </a:xfrm>
          <a:prstGeom prst="rect">
            <a:avLst/>
          </a:prstGeom>
          <a:noFill/>
        </p:spPr>
        <p:txBody>
          <a:bodyPr wrap="square" rtlCol="0">
            <a:spAutoFit/>
          </a:bodyPr>
          <a:lstStyle/>
          <a:p>
            <a:r>
              <a:rPr lang="en-US" sz="2400" dirty="0" smtClean="0">
                <a:solidFill>
                  <a:schemeClr val="bg1"/>
                </a:solidFill>
              </a:rPr>
              <a:t>Correspondence</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686472"/>
            <a:ext cx="6092825" cy="423862"/>
          </a:xfrm>
        </p:spPr>
        <p:txBody>
          <a:bodyPr/>
          <a:lstStyle/>
          <a:p>
            <a:pPr eaLnBrk="1" hangingPunct="1">
              <a:defRPr/>
            </a:pPr>
            <a:r>
              <a:rPr lang="en-US" sz="1800" b="0" dirty="0" smtClean="0">
                <a:solidFill>
                  <a:schemeClr val="bg1"/>
                </a:solidFill>
                <a:latin typeface="Calibri" pitchFamily="34" charset="0"/>
              </a:rPr>
              <a:t>CUL MS T-S AS  159.248: UNIDENTIFIED INDIAN LANGUAGE</a:t>
            </a:r>
            <a:endParaRPr lang="en-US" sz="1800" b="0" dirty="0">
              <a:solidFill>
                <a:schemeClr val="bg1"/>
              </a:solidFill>
              <a:latin typeface="Calibri" pitchFamily="34" charset="0"/>
            </a:endParaRPr>
          </a:p>
        </p:txBody>
      </p:sp>
      <p:sp>
        <p:nvSpPr>
          <p:cNvPr id="49156"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Genizah Research Unit and the Syndics of Cambridge University Library</a:t>
            </a:r>
          </a:p>
        </p:txBody>
      </p:sp>
      <p:sp>
        <p:nvSpPr>
          <p:cNvPr id="3" name="TextBox 2"/>
          <p:cNvSpPr txBox="1"/>
          <p:nvPr/>
        </p:nvSpPr>
        <p:spPr>
          <a:xfrm>
            <a:off x="838200" y="343145"/>
            <a:ext cx="5638800" cy="461665"/>
          </a:xfrm>
          <a:prstGeom prst="rect">
            <a:avLst/>
          </a:prstGeom>
          <a:noFill/>
        </p:spPr>
        <p:txBody>
          <a:bodyPr wrap="square" rtlCol="0">
            <a:spAutoFit/>
          </a:bodyPr>
          <a:lstStyle/>
          <a:p>
            <a:r>
              <a:rPr lang="en-US" sz="2400" dirty="0" smtClean="0">
                <a:solidFill>
                  <a:schemeClr val="bg1"/>
                </a:solidFill>
              </a:rPr>
              <a:t>Trade</a:t>
            </a:r>
            <a:endParaRPr lang="en-US" sz="2400" dirty="0">
              <a:solidFill>
                <a:schemeClr val="bg1"/>
              </a:solidFill>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04900" y="1138647"/>
            <a:ext cx="5105400" cy="4441698"/>
          </a:xfrm>
        </p:spPr>
      </p:pic>
    </p:spTree>
    <p:extLst>
      <p:ext uri="{BB962C8B-B14F-4D97-AF65-F5344CB8AC3E}">
        <p14:creationId xmlns:p14="http://schemas.microsoft.com/office/powerpoint/2010/main" val="23290267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648195" y="381000"/>
            <a:ext cx="7772400" cy="1752600"/>
          </a:xfrm>
        </p:spPr>
        <p:txBody>
          <a:bodyPr rIns="132080"/>
          <a:lstStyle/>
          <a:p>
            <a:pPr indent="0" algn="ctr" eaLnBrk="1" hangingPunct="1">
              <a:defRPr/>
            </a:pPr>
            <a:r>
              <a:rPr lang="en-US" sz="4400" dirty="0" smtClean="0">
                <a:solidFill>
                  <a:schemeClr val="bg1"/>
                </a:solidFill>
              </a:rPr>
              <a:t>WHAT IS A GENIZAH?</a:t>
            </a:r>
          </a:p>
        </p:txBody>
      </p:sp>
      <p:sp>
        <p:nvSpPr>
          <p:cNvPr id="4098" name="Rectangle 2"/>
          <p:cNvSpPr>
            <a:spLocks noGrp="1" noChangeArrowheads="1"/>
          </p:cNvSpPr>
          <p:nvPr>
            <p:ph idx="1"/>
          </p:nvPr>
        </p:nvSpPr>
        <p:spPr>
          <a:xfrm>
            <a:off x="685800" y="1600200"/>
            <a:ext cx="7772400" cy="4495800"/>
          </a:xfrm>
        </p:spPr>
        <p:txBody>
          <a:bodyPr rIns="132080"/>
          <a:lstStyle/>
          <a:p>
            <a:pPr eaLnBrk="1" hangingPunct="1">
              <a:buFont typeface="Wingdings" pitchFamily="1" charset="2"/>
              <a:buChar char="§"/>
              <a:defRPr/>
            </a:pPr>
            <a:r>
              <a:rPr lang="en-US" dirty="0" smtClean="0">
                <a:solidFill>
                  <a:schemeClr val="bg1"/>
                </a:solidFill>
              </a:rPr>
              <a:t>The word “Genizah” is derived from a Persian word </a:t>
            </a:r>
            <a:r>
              <a:rPr lang="en-US" i="1" dirty="0" err="1" smtClean="0">
                <a:solidFill>
                  <a:schemeClr val="bg1"/>
                </a:solidFill>
              </a:rPr>
              <a:t>ganj</a:t>
            </a:r>
            <a:r>
              <a:rPr lang="en-US" i="1" dirty="0" smtClean="0">
                <a:solidFill>
                  <a:schemeClr val="bg1"/>
                </a:solidFill>
              </a:rPr>
              <a:t> </a:t>
            </a:r>
            <a:r>
              <a:rPr lang="en-US" dirty="0" smtClean="0">
                <a:solidFill>
                  <a:schemeClr val="bg1"/>
                </a:solidFill>
              </a:rPr>
              <a:t>meaning “treasure”. </a:t>
            </a:r>
          </a:p>
          <a:p>
            <a:pPr eaLnBrk="1" hangingPunct="1">
              <a:buFont typeface="Wingdings" pitchFamily="1" charset="2"/>
              <a:buChar char="§"/>
              <a:defRPr/>
            </a:pPr>
            <a:r>
              <a:rPr lang="en-US" dirty="0" smtClean="0">
                <a:solidFill>
                  <a:schemeClr val="bg1"/>
                </a:solidFill>
              </a:rPr>
              <a:t>The Hebrew word is first used in the Book of Esther 3:9 to refer to the King’s “treasury” (</a:t>
            </a:r>
            <a:r>
              <a:rPr lang="he-IL" dirty="0" smtClean="0">
                <a:solidFill>
                  <a:schemeClr val="bg1"/>
                </a:solidFill>
              </a:rPr>
              <a:t>גנזי-המלך</a:t>
            </a:r>
            <a:r>
              <a:rPr lang="en-US" dirty="0" smtClean="0">
                <a:solidFill>
                  <a:schemeClr val="bg1"/>
                </a:solidFill>
              </a:rPr>
              <a:t> </a:t>
            </a:r>
            <a:r>
              <a:rPr lang="en-US" i="1" dirty="0" err="1" smtClean="0">
                <a:solidFill>
                  <a:schemeClr val="bg1"/>
                </a:solidFill>
              </a:rPr>
              <a:t>ginze</a:t>
            </a:r>
            <a:r>
              <a:rPr lang="en-US" i="1" dirty="0" smtClean="0">
                <a:solidFill>
                  <a:schemeClr val="bg1"/>
                </a:solidFill>
              </a:rPr>
              <a:t> ha-</a:t>
            </a:r>
            <a:r>
              <a:rPr lang="en-US" i="1" dirty="0" err="1" smtClean="0">
                <a:solidFill>
                  <a:schemeClr val="bg1"/>
                </a:solidFill>
              </a:rPr>
              <a:t>melekh</a:t>
            </a:r>
            <a:r>
              <a:rPr lang="en-US" dirty="0" smtClean="0">
                <a:solidFill>
                  <a:schemeClr val="bg1"/>
                </a:solidFill>
              </a:rPr>
              <a:t>)</a:t>
            </a:r>
          </a:p>
          <a:p>
            <a:pPr eaLnBrk="1" hangingPunct="1">
              <a:buFont typeface="Wingdings" pitchFamily="1" charset="2"/>
              <a:buChar char="§"/>
              <a:defRPr/>
            </a:pPr>
            <a:r>
              <a:rPr lang="en-US" dirty="0" smtClean="0">
                <a:solidFill>
                  <a:schemeClr val="bg1"/>
                </a:solidFill>
              </a:rPr>
              <a:t>The Talmud, </a:t>
            </a:r>
            <a:r>
              <a:rPr lang="en-US" dirty="0" err="1" smtClean="0">
                <a:solidFill>
                  <a:schemeClr val="bg1"/>
                </a:solidFill>
              </a:rPr>
              <a:t>Megillah</a:t>
            </a:r>
            <a:r>
              <a:rPr lang="en-US" dirty="0" smtClean="0">
                <a:solidFill>
                  <a:schemeClr val="bg1"/>
                </a:solidFill>
              </a:rPr>
              <a:t> 26b, states that “a book of the Law in a state of decay should be hidden/buried (</a:t>
            </a:r>
            <a:r>
              <a:rPr lang="en-US" i="1" dirty="0" err="1" smtClean="0">
                <a:solidFill>
                  <a:schemeClr val="bg1"/>
                </a:solidFill>
              </a:rPr>
              <a:t>gonzin</a:t>
            </a:r>
            <a:r>
              <a:rPr lang="en-US" i="1" dirty="0" smtClean="0">
                <a:solidFill>
                  <a:schemeClr val="bg1"/>
                </a:solidFill>
              </a:rPr>
              <a:t> </a:t>
            </a:r>
            <a:r>
              <a:rPr lang="en-US" i="1" dirty="0" err="1" smtClean="0">
                <a:solidFill>
                  <a:schemeClr val="bg1"/>
                </a:solidFill>
              </a:rPr>
              <a:t>oto</a:t>
            </a:r>
            <a:r>
              <a:rPr lang="en-US" dirty="0" smtClean="0">
                <a:solidFill>
                  <a:schemeClr val="bg1"/>
                </a:solidFill>
              </a:rPr>
              <a:t>)”</a:t>
            </a:r>
          </a:p>
          <a:p>
            <a:pPr eaLnBrk="1" hangingPunct="1">
              <a:buFont typeface="Wingdings" pitchFamily="1" charset="2"/>
              <a:buChar char="§"/>
              <a:defRPr/>
            </a:pPr>
            <a:r>
              <a:rPr lang="en-US" dirty="0" smtClean="0">
                <a:solidFill>
                  <a:schemeClr val="bg1"/>
                </a:solidFill>
              </a:rPr>
              <a:t>The noun Genizah came to denote a special place to store worn out or defunct scrolls, manuscripts and books of the Hebrew Bible or any other  sacred Jewish writings</a:t>
            </a:r>
          </a:p>
          <a:p>
            <a:pPr eaLnBrk="1" hangingPunct="1">
              <a:buFont typeface="Wingdings" pitchFamily="1" charset="2"/>
              <a:buChar char="§"/>
              <a:defRPr/>
            </a:pPr>
            <a:r>
              <a:rPr lang="en-US" dirty="0" smtClean="0">
                <a:solidFill>
                  <a:schemeClr val="bg1"/>
                </a:solidFill>
              </a:rPr>
              <a:t>The material set aside in a Genizah is usually buried at some point later, either together with a deceased person or in a separate ritual burial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5686472"/>
            <a:ext cx="6092825" cy="423862"/>
          </a:xfrm>
        </p:spPr>
        <p:txBody>
          <a:bodyPr/>
          <a:lstStyle/>
          <a:p>
            <a:pPr eaLnBrk="1" hangingPunct="1">
              <a:defRPr/>
            </a:pPr>
            <a:r>
              <a:rPr lang="en-US" sz="1800" b="0" dirty="0" smtClean="0">
                <a:solidFill>
                  <a:schemeClr val="bg1"/>
                </a:solidFill>
                <a:latin typeface="Calibri" pitchFamily="34" charset="0"/>
              </a:rPr>
              <a:t>CUL MS T-S AR.30.184: one of the earliest known checks</a:t>
            </a:r>
            <a:endParaRPr lang="en-US" sz="1800" b="0" dirty="0">
              <a:solidFill>
                <a:schemeClr val="bg1"/>
              </a:solidFill>
              <a:latin typeface="Calibri" pitchFamily="34" charset="0"/>
            </a:endParaRPr>
          </a:p>
        </p:txBody>
      </p:sp>
      <p:pic>
        <p:nvPicPr>
          <p:cNvPr id="49155" name="Content Placeholder 3" descr="cheque.jpg"/>
          <p:cNvPicPr>
            <a:picLocks noGrp="1" noChangeAspect="1"/>
          </p:cNvPicPr>
          <p:nvPr>
            <p:ph idx="1"/>
          </p:nvPr>
        </p:nvPicPr>
        <p:blipFill>
          <a:blip r:embed="rId3" cstate="print"/>
          <a:srcRect/>
          <a:stretch>
            <a:fillRect/>
          </a:stretch>
        </p:blipFill>
        <p:spPr>
          <a:xfrm>
            <a:off x="1447800" y="1295400"/>
            <a:ext cx="5715000" cy="4287648"/>
          </a:xfrm>
        </p:spPr>
      </p:pic>
      <p:sp>
        <p:nvSpPr>
          <p:cNvPr id="49156"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Genizah Research Unit and the Syndics of Cambridge University Library</a:t>
            </a:r>
          </a:p>
        </p:txBody>
      </p:sp>
      <p:sp>
        <p:nvSpPr>
          <p:cNvPr id="3" name="TextBox 2"/>
          <p:cNvSpPr txBox="1"/>
          <p:nvPr/>
        </p:nvSpPr>
        <p:spPr>
          <a:xfrm>
            <a:off x="838200" y="494655"/>
            <a:ext cx="5638800" cy="461665"/>
          </a:xfrm>
          <a:prstGeom prst="rect">
            <a:avLst/>
          </a:prstGeom>
          <a:noFill/>
        </p:spPr>
        <p:txBody>
          <a:bodyPr wrap="square" rtlCol="0">
            <a:spAutoFit/>
          </a:bodyPr>
          <a:lstStyle/>
          <a:p>
            <a:r>
              <a:rPr lang="en-US" sz="2400" dirty="0" smtClean="0">
                <a:solidFill>
                  <a:schemeClr val="bg1"/>
                </a:solidFill>
              </a:rPr>
              <a:t>Commerce</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Jewish-Muslim relations</a:t>
            </a:r>
            <a:endParaRPr lang="en-US" dirty="0"/>
          </a:p>
        </p:txBody>
      </p:sp>
      <p:pic>
        <p:nvPicPr>
          <p:cNvPr id="4" name="Content Placeholder 3" descr="megillat.mizrayim.jpg"/>
          <p:cNvPicPr>
            <a:picLocks noGrp="1" noChangeAspect="1"/>
          </p:cNvPicPr>
          <p:nvPr>
            <p:ph idx="1"/>
          </p:nvPr>
        </p:nvPicPr>
        <p:blipFill>
          <a:blip r:embed="rId3" cstate="print"/>
          <a:stretch>
            <a:fillRect/>
          </a:stretch>
        </p:blipFill>
        <p:spPr>
          <a:xfrm>
            <a:off x="609600" y="1219200"/>
            <a:ext cx="3733800" cy="4978400"/>
          </a:xfrm>
          <a:prstGeom prst="rect">
            <a:avLst/>
          </a:prstGeom>
        </p:spPr>
      </p:pic>
      <p:sp>
        <p:nvSpPr>
          <p:cNvPr id="5" name="TextBox 4"/>
          <p:cNvSpPr txBox="1"/>
          <p:nvPr/>
        </p:nvSpPr>
        <p:spPr>
          <a:xfrm>
            <a:off x="4953000" y="1371600"/>
            <a:ext cx="2971800" cy="2554545"/>
          </a:xfrm>
          <a:prstGeom prst="rect">
            <a:avLst/>
          </a:prstGeom>
          <a:noFill/>
        </p:spPr>
        <p:txBody>
          <a:bodyPr wrap="square" rtlCol="0">
            <a:spAutoFit/>
          </a:bodyPr>
          <a:lstStyle/>
          <a:p>
            <a:r>
              <a:rPr lang="en-US" sz="2000" dirty="0" smtClean="0">
                <a:solidFill>
                  <a:schemeClr val="bg1"/>
                </a:solidFill>
                <a:latin typeface="+mj-lt"/>
              </a:rPr>
              <a:t>CUL MS T-S 8K10: </a:t>
            </a:r>
          </a:p>
          <a:p>
            <a:endParaRPr lang="en-US" sz="2000" dirty="0">
              <a:solidFill>
                <a:schemeClr val="bg1"/>
              </a:solidFill>
              <a:latin typeface="+mj-lt"/>
            </a:endParaRPr>
          </a:p>
          <a:p>
            <a:r>
              <a:rPr lang="en-US" sz="2000" dirty="0" err="1" smtClean="0">
                <a:solidFill>
                  <a:schemeClr val="bg1"/>
                </a:solidFill>
                <a:latin typeface="+mj-lt"/>
              </a:rPr>
              <a:t>Megillat</a:t>
            </a:r>
            <a:r>
              <a:rPr lang="en-US" sz="2000" dirty="0" smtClean="0">
                <a:solidFill>
                  <a:schemeClr val="bg1"/>
                </a:solidFill>
                <a:latin typeface="+mj-lt"/>
              </a:rPr>
              <a:t> </a:t>
            </a:r>
            <a:r>
              <a:rPr lang="en-US" sz="2000" dirty="0" err="1">
                <a:solidFill>
                  <a:schemeClr val="bg1"/>
                </a:solidFill>
                <a:latin typeface="+mj-lt"/>
              </a:rPr>
              <a:t>Misrayim</a:t>
            </a:r>
            <a:r>
              <a:rPr lang="en-US" sz="2000" dirty="0">
                <a:solidFill>
                  <a:schemeClr val="bg1"/>
                </a:solidFill>
                <a:latin typeface="+mj-lt"/>
              </a:rPr>
              <a:t> (the Egyptian Scroll): an account of attacks on the Jews of </a:t>
            </a:r>
            <a:r>
              <a:rPr lang="en-US" sz="2000" dirty="0" err="1">
                <a:solidFill>
                  <a:schemeClr val="bg1"/>
                </a:solidFill>
                <a:latin typeface="+mj-lt"/>
              </a:rPr>
              <a:t>Fustat</a:t>
            </a:r>
            <a:r>
              <a:rPr lang="en-US" sz="2000" dirty="0">
                <a:solidFill>
                  <a:schemeClr val="bg1"/>
                </a:solidFill>
                <a:latin typeface="+mj-lt"/>
              </a:rPr>
              <a:t> in 1011-1012; Egypt; 11th </a:t>
            </a:r>
            <a:r>
              <a:rPr lang="en-US" sz="2000" dirty="0" smtClean="0">
                <a:solidFill>
                  <a:schemeClr val="bg1"/>
                </a:solidFill>
                <a:latin typeface="+mj-lt"/>
              </a:rPr>
              <a:t>century</a:t>
            </a:r>
            <a:endParaRPr lang="en-US" sz="2000" dirty="0">
              <a:solidFill>
                <a:schemeClr val="bg1"/>
              </a:solidFill>
              <a:latin typeface="+mj-lt"/>
            </a:endParaRPr>
          </a:p>
        </p:txBody>
      </p:sp>
    </p:spTree>
    <p:extLst>
      <p:ext uri="{BB962C8B-B14F-4D97-AF65-F5344CB8AC3E}">
        <p14:creationId xmlns:p14="http://schemas.microsoft.com/office/powerpoint/2010/main" val="1087151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3" name="TextBox 4"/>
          <p:cNvSpPr txBox="1">
            <a:spLocks noChangeArrowheads="1"/>
          </p:cNvSpPr>
          <p:nvPr/>
        </p:nvSpPr>
        <p:spPr bwMode="auto">
          <a:xfrm>
            <a:off x="1066800" y="5410200"/>
            <a:ext cx="6781800" cy="646331"/>
          </a:xfrm>
          <a:prstGeom prst="rect">
            <a:avLst/>
          </a:prstGeom>
          <a:noFill/>
          <a:ln w="9525">
            <a:noFill/>
            <a:miter lim="800000"/>
            <a:headEnd/>
            <a:tailEnd/>
          </a:ln>
        </p:spPr>
        <p:txBody>
          <a:bodyPr wrap="square">
            <a:spAutoFit/>
          </a:bodyPr>
          <a:lstStyle/>
          <a:p>
            <a:r>
              <a:rPr lang="en-US" dirty="0">
                <a:solidFill>
                  <a:schemeClr val="bg1"/>
                </a:solidFill>
                <a:latin typeface="Calibri" pitchFamily="34" charset="0"/>
              </a:rPr>
              <a:t>CUL MS T-S </a:t>
            </a:r>
            <a:r>
              <a:rPr lang="en-US" dirty="0" smtClean="0">
                <a:solidFill>
                  <a:schemeClr val="bg1"/>
                </a:solidFill>
                <a:latin typeface="Calibri" pitchFamily="34" charset="0"/>
              </a:rPr>
              <a:t>Misc.35.45: copy of a letter from the Jewish community of Provence describing the persecution of Jews in Toulouse</a:t>
            </a:r>
            <a:endParaRPr lang="en-US" dirty="0">
              <a:solidFill>
                <a:schemeClr val="bg1"/>
              </a:solidFill>
              <a:latin typeface="Calibri" pitchFamily="34" charset="0"/>
            </a:endParaRPr>
          </a:p>
        </p:txBody>
      </p:sp>
      <p:sp>
        <p:nvSpPr>
          <p:cNvPr id="61444" name="TextBox 5"/>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
        <p:nvSpPr>
          <p:cNvPr id="2" name="TextBox 1"/>
          <p:cNvSpPr txBox="1"/>
          <p:nvPr/>
        </p:nvSpPr>
        <p:spPr>
          <a:xfrm>
            <a:off x="381000" y="304800"/>
            <a:ext cx="3276600" cy="954107"/>
          </a:xfrm>
          <a:prstGeom prst="rect">
            <a:avLst/>
          </a:prstGeom>
          <a:noFill/>
        </p:spPr>
        <p:txBody>
          <a:bodyPr wrap="square" rtlCol="0">
            <a:spAutoFit/>
          </a:bodyPr>
          <a:lstStyle/>
          <a:p>
            <a:r>
              <a:rPr lang="en-US" sz="2800" dirty="0" smtClean="0">
                <a:solidFill>
                  <a:schemeClr val="bg1"/>
                </a:solidFill>
              </a:rPr>
              <a:t>Jewish-Christian relations</a:t>
            </a:r>
            <a:endParaRPr lang="en-US" sz="2800" dirty="0">
              <a:solidFill>
                <a:schemeClr val="bg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86200" y="457200"/>
            <a:ext cx="3530541" cy="4871086"/>
          </a:xfrm>
        </p:spPr>
      </p:pic>
    </p:spTree>
    <p:extLst>
      <p:ext uri="{BB962C8B-B14F-4D97-AF65-F5344CB8AC3E}">
        <p14:creationId xmlns:p14="http://schemas.microsoft.com/office/powerpoint/2010/main" val="34104592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42" name="Content Placeholder 3" descr="obadiah.jpg"/>
          <p:cNvPicPr>
            <a:picLocks noGrp="1" noChangeAspect="1"/>
          </p:cNvPicPr>
          <p:nvPr>
            <p:ph idx="1"/>
          </p:nvPr>
        </p:nvPicPr>
        <p:blipFill>
          <a:blip r:embed="rId3" cstate="print"/>
          <a:srcRect/>
          <a:stretch>
            <a:fillRect/>
          </a:stretch>
        </p:blipFill>
        <p:spPr>
          <a:xfrm>
            <a:off x="4495800" y="558800"/>
            <a:ext cx="4114800" cy="5486400"/>
          </a:xfrm>
        </p:spPr>
      </p:pic>
      <p:sp>
        <p:nvSpPr>
          <p:cNvPr id="61443" name="TextBox 4"/>
          <p:cNvSpPr txBox="1">
            <a:spLocks noChangeArrowheads="1"/>
          </p:cNvSpPr>
          <p:nvPr/>
        </p:nvSpPr>
        <p:spPr bwMode="auto">
          <a:xfrm>
            <a:off x="417688" y="2750790"/>
            <a:ext cx="3773311" cy="646331"/>
          </a:xfrm>
          <a:prstGeom prst="rect">
            <a:avLst/>
          </a:prstGeom>
          <a:noFill/>
          <a:ln w="9525">
            <a:noFill/>
            <a:miter lim="800000"/>
            <a:headEnd/>
            <a:tailEnd/>
          </a:ln>
        </p:spPr>
        <p:txBody>
          <a:bodyPr wrap="square">
            <a:spAutoFit/>
          </a:bodyPr>
          <a:lstStyle/>
          <a:p>
            <a:r>
              <a:rPr lang="en-US" dirty="0">
                <a:solidFill>
                  <a:schemeClr val="bg1"/>
                </a:solidFill>
                <a:latin typeface="Calibri" pitchFamily="34" charset="0"/>
              </a:rPr>
              <a:t>CUL MS T-S K5.41: early </a:t>
            </a:r>
            <a:r>
              <a:rPr lang="en-US" dirty="0" smtClean="0">
                <a:solidFill>
                  <a:schemeClr val="bg1"/>
                </a:solidFill>
                <a:latin typeface="Calibri" pitchFamily="34" charset="0"/>
              </a:rPr>
              <a:t>music by Obadiah ha-</a:t>
            </a:r>
            <a:r>
              <a:rPr lang="en-US" dirty="0" err="1" smtClean="0">
                <a:solidFill>
                  <a:schemeClr val="bg1"/>
                </a:solidFill>
                <a:latin typeface="Calibri" pitchFamily="34" charset="0"/>
              </a:rPr>
              <a:t>Ger</a:t>
            </a:r>
            <a:r>
              <a:rPr lang="en-US" dirty="0" smtClean="0">
                <a:solidFill>
                  <a:schemeClr val="bg1"/>
                </a:solidFill>
                <a:latin typeface="Calibri" pitchFamily="34" charset="0"/>
              </a:rPr>
              <a:t> (Johannes the Priest) </a:t>
            </a:r>
            <a:endParaRPr lang="en-US" dirty="0">
              <a:solidFill>
                <a:schemeClr val="bg1"/>
              </a:solidFill>
              <a:latin typeface="Calibri" pitchFamily="34" charset="0"/>
            </a:endParaRPr>
          </a:p>
        </p:txBody>
      </p:sp>
      <p:sp>
        <p:nvSpPr>
          <p:cNvPr id="61444" name="TextBox 5"/>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
        <p:nvSpPr>
          <p:cNvPr id="2" name="TextBox 1"/>
          <p:cNvSpPr txBox="1"/>
          <p:nvPr/>
        </p:nvSpPr>
        <p:spPr>
          <a:xfrm>
            <a:off x="381000" y="304800"/>
            <a:ext cx="3276600" cy="1384995"/>
          </a:xfrm>
          <a:prstGeom prst="rect">
            <a:avLst/>
          </a:prstGeom>
          <a:noFill/>
        </p:spPr>
        <p:txBody>
          <a:bodyPr wrap="square" rtlCol="0">
            <a:spAutoFit/>
          </a:bodyPr>
          <a:lstStyle/>
          <a:p>
            <a:r>
              <a:rPr lang="en-US" sz="2800" dirty="0" smtClean="0">
                <a:solidFill>
                  <a:schemeClr val="bg1"/>
                </a:solidFill>
              </a:rPr>
              <a:t>Jewish-Christian cultural engagement </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306387" y="366713"/>
            <a:ext cx="6092825" cy="423862"/>
          </a:xfrm>
        </p:spPr>
        <p:txBody>
          <a:bodyPr/>
          <a:lstStyle/>
          <a:p>
            <a:pPr eaLnBrk="1" hangingPunct="1"/>
            <a:r>
              <a:rPr lang="en-GB" b="0" dirty="0" smtClean="0"/>
              <a:t>Illuminated texts</a:t>
            </a:r>
          </a:p>
        </p:txBody>
      </p:sp>
      <p:sp>
        <p:nvSpPr>
          <p:cNvPr id="50179" name="Text Box 6"/>
          <p:cNvSpPr txBox="1">
            <a:spLocks noChangeArrowheads="1"/>
          </p:cNvSpPr>
          <p:nvPr/>
        </p:nvSpPr>
        <p:spPr bwMode="auto">
          <a:xfrm>
            <a:off x="152400" y="1828800"/>
            <a:ext cx="3200400" cy="1200329"/>
          </a:xfrm>
          <a:prstGeom prst="rect">
            <a:avLst/>
          </a:prstGeom>
          <a:noFill/>
          <a:ln w="9525">
            <a:noFill/>
            <a:miter lim="800000"/>
            <a:headEnd/>
            <a:tailEnd/>
          </a:ln>
        </p:spPr>
        <p:txBody>
          <a:bodyPr wrap="square">
            <a:spAutoFit/>
          </a:bodyPr>
          <a:lstStyle/>
          <a:p>
            <a:pPr>
              <a:spcBef>
                <a:spcPct val="50000"/>
              </a:spcBef>
            </a:pPr>
            <a:r>
              <a:rPr lang="en-US" dirty="0">
                <a:solidFill>
                  <a:schemeClr val="bg1"/>
                </a:solidFill>
                <a:latin typeface="Calibri" pitchFamily="34" charset="0"/>
              </a:rPr>
              <a:t>CUL MS T-S </a:t>
            </a:r>
            <a:r>
              <a:rPr lang="en-US" dirty="0" smtClean="0">
                <a:solidFill>
                  <a:schemeClr val="bg1"/>
                </a:solidFill>
                <a:latin typeface="Calibri" pitchFamily="34" charset="0"/>
              </a:rPr>
              <a:t>K10.1: Passover </a:t>
            </a:r>
            <a:r>
              <a:rPr lang="en-US" dirty="0" err="1" smtClean="0">
                <a:solidFill>
                  <a:schemeClr val="bg1"/>
                </a:solidFill>
                <a:latin typeface="Calibri" pitchFamily="34" charset="0"/>
              </a:rPr>
              <a:t>Haggadah</a:t>
            </a:r>
            <a:r>
              <a:rPr lang="en-US" dirty="0" smtClean="0">
                <a:solidFill>
                  <a:schemeClr val="bg1"/>
                </a:solidFill>
                <a:latin typeface="Calibri" pitchFamily="34" charset="0"/>
              </a:rPr>
              <a:t> illuminated with zoomorphic figures, Spain, 14</a:t>
            </a:r>
            <a:r>
              <a:rPr lang="en-US" baseline="30000" dirty="0" smtClean="0">
                <a:solidFill>
                  <a:schemeClr val="bg1"/>
                </a:solidFill>
                <a:latin typeface="Calibri" pitchFamily="34" charset="0"/>
              </a:rPr>
              <a:t>th</a:t>
            </a:r>
            <a:r>
              <a:rPr lang="en-US" dirty="0" smtClean="0">
                <a:solidFill>
                  <a:schemeClr val="bg1"/>
                </a:solidFill>
                <a:latin typeface="Calibri" pitchFamily="34" charset="0"/>
              </a:rPr>
              <a:t> century</a:t>
            </a:r>
            <a:endParaRPr lang="en-US" dirty="0">
              <a:solidFill>
                <a:schemeClr val="bg1"/>
              </a:solidFill>
              <a:latin typeface="Calibri" pitchFamily="34" charset="0"/>
            </a:endParaRPr>
          </a:p>
        </p:txBody>
      </p:sp>
      <p:sp>
        <p:nvSpPr>
          <p:cNvPr id="50181"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212" y="578644"/>
            <a:ext cx="4251360" cy="510540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685800" y="366713"/>
            <a:ext cx="6092825" cy="423862"/>
          </a:xfrm>
        </p:spPr>
        <p:txBody>
          <a:bodyPr/>
          <a:lstStyle/>
          <a:p>
            <a:pPr eaLnBrk="1" hangingPunct="1"/>
            <a:r>
              <a:rPr lang="en-GB" b="0" dirty="0" smtClean="0"/>
              <a:t>Education</a:t>
            </a:r>
          </a:p>
        </p:txBody>
      </p:sp>
      <p:sp>
        <p:nvSpPr>
          <p:cNvPr id="50179" name="Text Box 6"/>
          <p:cNvSpPr txBox="1">
            <a:spLocks noChangeArrowheads="1"/>
          </p:cNvSpPr>
          <p:nvPr/>
        </p:nvSpPr>
        <p:spPr bwMode="auto">
          <a:xfrm>
            <a:off x="3048000" y="5943600"/>
            <a:ext cx="3962400" cy="369888"/>
          </a:xfrm>
          <a:prstGeom prst="rect">
            <a:avLst/>
          </a:prstGeom>
          <a:noFill/>
          <a:ln w="9525">
            <a:noFill/>
            <a:miter lim="800000"/>
            <a:headEnd/>
            <a:tailEnd/>
          </a:ln>
        </p:spPr>
        <p:txBody>
          <a:bodyPr>
            <a:spAutoFit/>
          </a:bodyPr>
          <a:lstStyle/>
          <a:p>
            <a:pPr algn="ctr">
              <a:spcBef>
                <a:spcPct val="50000"/>
              </a:spcBef>
            </a:pPr>
            <a:r>
              <a:rPr lang="en-US" dirty="0">
                <a:solidFill>
                  <a:schemeClr val="bg1"/>
                </a:solidFill>
                <a:latin typeface="Calibri" pitchFamily="34" charset="0"/>
              </a:rPr>
              <a:t>CUL MS T-S K5.10: Alphabet primer</a:t>
            </a:r>
          </a:p>
        </p:txBody>
      </p:sp>
      <p:pic>
        <p:nvPicPr>
          <p:cNvPr id="50180" name="Picture 7" descr="k5"/>
          <p:cNvPicPr>
            <a:picLocks noChangeAspect="1" noChangeArrowheads="1"/>
          </p:cNvPicPr>
          <p:nvPr/>
        </p:nvPicPr>
        <p:blipFill>
          <a:blip r:embed="rId3" cstate="print"/>
          <a:srcRect/>
          <a:stretch>
            <a:fillRect/>
          </a:stretch>
        </p:blipFill>
        <p:spPr bwMode="auto">
          <a:xfrm>
            <a:off x="1600200" y="1058862"/>
            <a:ext cx="6197600" cy="4648200"/>
          </a:xfrm>
          <a:prstGeom prst="rect">
            <a:avLst/>
          </a:prstGeom>
          <a:noFill/>
          <a:ln w="9525">
            <a:noFill/>
            <a:miter lim="800000"/>
            <a:headEnd/>
            <a:tailEnd/>
          </a:ln>
        </p:spPr>
      </p:pic>
      <p:sp>
        <p:nvSpPr>
          <p:cNvPr id="50181"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Tree>
    <p:extLst>
      <p:ext uri="{BB962C8B-B14F-4D97-AF65-F5344CB8AC3E}">
        <p14:creationId xmlns:p14="http://schemas.microsoft.com/office/powerpoint/2010/main" val="157972357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472031"/>
            <a:ext cx="6092825" cy="423862"/>
          </a:xfrm>
        </p:spPr>
        <p:txBody>
          <a:bodyPr/>
          <a:lstStyle/>
          <a:p>
            <a:pPr eaLnBrk="1" hangingPunct="1"/>
            <a:r>
              <a:rPr lang="en-US" dirty="0" smtClean="0"/>
              <a:t> </a:t>
            </a:r>
            <a:r>
              <a:rPr lang="en-US" sz="2400" b="0" dirty="0" smtClean="0"/>
              <a:t>Teachers</a:t>
            </a:r>
          </a:p>
        </p:txBody>
      </p:sp>
      <p:pic>
        <p:nvPicPr>
          <p:cNvPr id="52227" name="Picture 4"/>
          <p:cNvPicPr>
            <a:picLocks noGrp="1" noChangeAspect="1" noChangeArrowheads="1"/>
          </p:cNvPicPr>
          <p:nvPr>
            <p:ph idx="1"/>
          </p:nvPr>
        </p:nvPicPr>
        <p:blipFill>
          <a:blip r:embed="rId3" cstate="print"/>
          <a:srcRect/>
          <a:stretch>
            <a:fillRect/>
          </a:stretch>
        </p:blipFill>
        <p:spPr>
          <a:xfrm>
            <a:off x="609600" y="1319186"/>
            <a:ext cx="3581400" cy="4765725"/>
          </a:xfrm>
        </p:spPr>
      </p:pic>
      <p:sp>
        <p:nvSpPr>
          <p:cNvPr id="52228" name="Text Box 5"/>
          <p:cNvSpPr txBox="1">
            <a:spLocks noChangeArrowheads="1"/>
          </p:cNvSpPr>
          <p:nvPr/>
        </p:nvSpPr>
        <p:spPr bwMode="auto">
          <a:xfrm>
            <a:off x="4267200" y="5676924"/>
            <a:ext cx="3886200" cy="815975"/>
          </a:xfrm>
          <a:prstGeom prst="rect">
            <a:avLst/>
          </a:prstGeom>
          <a:noFill/>
          <a:ln w="9525">
            <a:noFill/>
            <a:miter lim="800000"/>
            <a:headEnd/>
            <a:tailEnd/>
          </a:ln>
        </p:spPr>
        <p:txBody>
          <a:bodyPr>
            <a:spAutoFit/>
          </a:bodyPr>
          <a:lstStyle/>
          <a:p>
            <a:pPr>
              <a:spcBef>
                <a:spcPct val="50000"/>
              </a:spcBef>
            </a:pPr>
            <a:r>
              <a:rPr lang="en-US" sz="2000" dirty="0">
                <a:solidFill>
                  <a:schemeClr val="bg1"/>
                </a:solidFill>
                <a:latin typeface="Calibri" pitchFamily="34" charset="0"/>
                <a:ea typeface="ヒラギノ明朝 Pro W3" pitchFamily="1" charset="-128"/>
              </a:rPr>
              <a:t>CUL MS T-S 8J28.7: teacher’s report</a:t>
            </a:r>
          </a:p>
          <a:p>
            <a:pPr>
              <a:spcBef>
                <a:spcPct val="50000"/>
              </a:spcBef>
            </a:pPr>
            <a:endParaRPr lang="en-US" dirty="0"/>
          </a:p>
        </p:txBody>
      </p:sp>
      <p:sp>
        <p:nvSpPr>
          <p:cNvPr id="52229"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a:latin typeface="Calibri" pitchFamily="34" charset="0"/>
              </a:rPr>
              <a:t>Image: courtesy of the Taylor-Schechter Genizah Research Unit and the Syndics of Cambridge University Library</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1" descr="doodle.jpg"/>
          <p:cNvPicPr>
            <a:picLocks noChangeAspect="1"/>
          </p:cNvPicPr>
          <p:nvPr/>
        </p:nvPicPr>
        <p:blipFill>
          <a:blip r:embed="rId3" cstate="print"/>
          <a:srcRect/>
          <a:stretch>
            <a:fillRect/>
          </a:stretch>
        </p:blipFill>
        <p:spPr bwMode="auto">
          <a:xfrm>
            <a:off x="1371600" y="1361400"/>
            <a:ext cx="5881688" cy="3878479"/>
          </a:xfrm>
          <a:prstGeom prst="rect">
            <a:avLst/>
          </a:prstGeom>
          <a:noFill/>
          <a:ln w="9525">
            <a:noFill/>
            <a:miter lim="800000"/>
            <a:headEnd/>
            <a:tailEnd/>
          </a:ln>
        </p:spPr>
      </p:pic>
      <p:sp>
        <p:nvSpPr>
          <p:cNvPr id="51203" name="TextBox 2"/>
          <p:cNvSpPr txBox="1">
            <a:spLocks noChangeArrowheads="1"/>
          </p:cNvSpPr>
          <p:nvPr/>
        </p:nvSpPr>
        <p:spPr bwMode="auto">
          <a:xfrm>
            <a:off x="1334530" y="5387336"/>
            <a:ext cx="6065044" cy="400110"/>
          </a:xfrm>
          <a:prstGeom prst="rect">
            <a:avLst/>
          </a:prstGeom>
          <a:noFill/>
          <a:ln w="9525">
            <a:noFill/>
            <a:miter lim="800000"/>
            <a:headEnd/>
            <a:tailEnd/>
          </a:ln>
        </p:spPr>
        <p:txBody>
          <a:bodyPr wrap="square" anchor="ctr">
            <a:spAutoFit/>
          </a:bodyPr>
          <a:lstStyle/>
          <a:p>
            <a:pPr algn="ctr"/>
            <a:r>
              <a:rPr lang="en-US" sz="2000" dirty="0" smtClean="0">
                <a:solidFill>
                  <a:schemeClr val="bg1"/>
                </a:solidFill>
                <a:latin typeface="Calibri" pitchFamily="34" charset="0"/>
              </a:rPr>
              <a:t>Bored child? CUL </a:t>
            </a:r>
            <a:r>
              <a:rPr lang="en-US" sz="2000" dirty="0">
                <a:solidFill>
                  <a:schemeClr val="bg1"/>
                </a:solidFill>
                <a:latin typeface="Calibri" pitchFamily="34" charset="0"/>
              </a:rPr>
              <a:t>MS T-S K5.19: </a:t>
            </a:r>
            <a:r>
              <a:rPr lang="en-US" sz="2000" dirty="0" err="1" smtClean="0">
                <a:solidFill>
                  <a:schemeClr val="bg1"/>
                </a:solidFill>
                <a:latin typeface="Calibri" pitchFamily="34" charset="0"/>
              </a:rPr>
              <a:t>scribblings</a:t>
            </a:r>
            <a:r>
              <a:rPr lang="en-US" sz="2000" dirty="0" smtClean="0">
                <a:solidFill>
                  <a:schemeClr val="bg1"/>
                </a:solidFill>
                <a:latin typeface="Calibri" pitchFamily="34" charset="0"/>
              </a:rPr>
              <a:t> and doodles</a:t>
            </a:r>
            <a:endParaRPr lang="en-US" sz="2000" dirty="0">
              <a:solidFill>
                <a:schemeClr val="bg1"/>
              </a:solidFill>
              <a:latin typeface="Calibri" pitchFamily="34" charset="0"/>
            </a:endParaRPr>
          </a:p>
        </p:txBody>
      </p:sp>
      <p:sp>
        <p:nvSpPr>
          <p:cNvPr id="51204" name="TextBox 3"/>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
        <p:nvSpPr>
          <p:cNvPr id="3" name="TextBox 2"/>
          <p:cNvSpPr txBox="1"/>
          <p:nvPr/>
        </p:nvSpPr>
        <p:spPr>
          <a:xfrm>
            <a:off x="685800" y="381000"/>
            <a:ext cx="3886200" cy="461665"/>
          </a:xfrm>
          <a:prstGeom prst="rect">
            <a:avLst/>
          </a:prstGeom>
          <a:noFill/>
        </p:spPr>
        <p:txBody>
          <a:bodyPr wrap="square" rtlCol="0">
            <a:spAutoFit/>
          </a:bodyPr>
          <a:lstStyle/>
          <a:p>
            <a:r>
              <a:rPr lang="en-US" sz="2400" dirty="0" smtClean="0">
                <a:solidFill>
                  <a:schemeClr val="bg1"/>
                </a:solidFill>
              </a:rPr>
              <a:t>Students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103870" y="2801199"/>
            <a:ext cx="3429000" cy="488684"/>
          </a:xfrm>
        </p:spPr>
        <p:txBody>
          <a:bodyPr/>
          <a:lstStyle/>
          <a:p>
            <a:pPr eaLnBrk="1" hangingPunct="1"/>
            <a:r>
              <a:rPr lang="en-US" sz="1600" b="0" dirty="0" smtClean="0">
                <a:solidFill>
                  <a:schemeClr val="bg1"/>
                </a:solidFill>
                <a:latin typeface="+mn-lt"/>
              </a:rPr>
              <a:t>CUL MS T-S 13J20.3: man writes about teaching his son reading skills</a:t>
            </a:r>
          </a:p>
        </p:txBody>
      </p:sp>
      <p:sp>
        <p:nvSpPr>
          <p:cNvPr id="53251" name="Text Box 8"/>
          <p:cNvSpPr txBox="1">
            <a:spLocks noChangeArrowheads="1"/>
          </p:cNvSpPr>
          <p:nvPr/>
        </p:nvSpPr>
        <p:spPr bwMode="auto">
          <a:xfrm>
            <a:off x="3810000" y="4114800"/>
            <a:ext cx="2286000" cy="336550"/>
          </a:xfrm>
          <a:prstGeom prst="rect">
            <a:avLst/>
          </a:prstGeom>
          <a:noFill/>
          <a:ln w="9525">
            <a:noFill/>
            <a:miter lim="800000"/>
            <a:headEnd/>
            <a:tailEnd/>
          </a:ln>
        </p:spPr>
        <p:txBody>
          <a:bodyPr>
            <a:spAutoFit/>
          </a:bodyPr>
          <a:lstStyle/>
          <a:p>
            <a:pPr>
              <a:spcBef>
                <a:spcPct val="50000"/>
              </a:spcBef>
            </a:pPr>
            <a:r>
              <a:rPr lang="en-US" sz="1600"/>
              <a:t>MS T-S 13J20.3</a:t>
            </a:r>
          </a:p>
        </p:txBody>
      </p:sp>
      <p:pic>
        <p:nvPicPr>
          <p:cNvPr id="53252" name="Picture 2"/>
          <p:cNvPicPr>
            <a:picLocks noChangeAspect="1" noChangeArrowheads="1"/>
          </p:cNvPicPr>
          <p:nvPr/>
        </p:nvPicPr>
        <p:blipFill>
          <a:blip r:embed="rId3" cstate="print"/>
          <a:srcRect/>
          <a:stretch>
            <a:fillRect/>
          </a:stretch>
        </p:blipFill>
        <p:spPr bwMode="auto">
          <a:xfrm>
            <a:off x="4724400" y="533400"/>
            <a:ext cx="4000500" cy="5334000"/>
          </a:xfrm>
          <a:prstGeom prst="rect">
            <a:avLst/>
          </a:prstGeom>
          <a:noFill/>
          <a:ln w="9525">
            <a:noFill/>
            <a:miter lim="800000"/>
            <a:headEnd/>
            <a:tailEnd/>
          </a:ln>
        </p:spPr>
      </p:pic>
      <p:pic>
        <p:nvPicPr>
          <p:cNvPr id="53253" name="Picture 5" descr="13j20"/>
          <p:cNvPicPr>
            <a:picLocks noChangeAspect="1" noChangeArrowheads="1"/>
          </p:cNvPicPr>
          <p:nvPr/>
        </p:nvPicPr>
        <p:blipFill>
          <a:blip r:embed="rId4" cstate="print"/>
          <a:srcRect/>
          <a:stretch>
            <a:fillRect/>
          </a:stretch>
        </p:blipFill>
        <p:spPr bwMode="auto">
          <a:xfrm>
            <a:off x="1371600" y="3657600"/>
            <a:ext cx="6477000" cy="1842083"/>
          </a:xfrm>
          <a:prstGeom prst="rect">
            <a:avLst/>
          </a:prstGeom>
          <a:noFill/>
          <a:ln w="12700">
            <a:solidFill>
              <a:schemeClr val="tx1"/>
            </a:solidFill>
            <a:miter lim="800000"/>
            <a:headEnd/>
            <a:tailEnd/>
          </a:ln>
        </p:spPr>
      </p:pic>
      <p:sp>
        <p:nvSpPr>
          <p:cNvPr id="53254" name="TextBox 5"/>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Genizah Research Unit and the Syndics of Cambridge University Library</a:t>
            </a:r>
          </a:p>
        </p:txBody>
      </p:sp>
      <p:sp>
        <p:nvSpPr>
          <p:cNvPr id="2" name="TextBox 1"/>
          <p:cNvSpPr txBox="1"/>
          <p:nvPr/>
        </p:nvSpPr>
        <p:spPr>
          <a:xfrm>
            <a:off x="457200" y="533400"/>
            <a:ext cx="3657600" cy="461665"/>
          </a:xfrm>
          <a:prstGeom prst="rect">
            <a:avLst/>
          </a:prstGeom>
          <a:noFill/>
        </p:spPr>
        <p:txBody>
          <a:bodyPr wrap="square" rtlCol="0">
            <a:spAutoFit/>
          </a:bodyPr>
          <a:lstStyle/>
          <a:p>
            <a:r>
              <a:rPr lang="en-US" sz="2400" dirty="0" smtClean="0">
                <a:solidFill>
                  <a:schemeClr val="bg1"/>
                </a:solidFill>
              </a:rPr>
              <a:t>Books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1" descr="book.list.jpg"/>
          <p:cNvPicPr>
            <a:picLocks noChangeAspect="1"/>
          </p:cNvPicPr>
          <p:nvPr/>
        </p:nvPicPr>
        <p:blipFill>
          <a:blip r:embed="rId3" cstate="print"/>
          <a:srcRect/>
          <a:stretch>
            <a:fillRect/>
          </a:stretch>
        </p:blipFill>
        <p:spPr bwMode="auto">
          <a:xfrm>
            <a:off x="488092" y="990600"/>
            <a:ext cx="3794135" cy="5058847"/>
          </a:xfrm>
          <a:prstGeom prst="rect">
            <a:avLst/>
          </a:prstGeom>
          <a:noFill/>
          <a:ln w="9525">
            <a:noFill/>
            <a:miter lim="800000"/>
            <a:headEnd/>
            <a:tailEnd/>
          </a:ln>
        </p:spPr>
      </p:pic>
      <p:sp>
        <p:nvSpPr>
          <p:cNvPr id="54275" name="TextBox 2"/>
          <p:cNvSpPr txBox="1">
            <a:spLocks noChangeArrowheads="1"/>
          </p:cNvSpPr>
          <p:nvPr/>
        </p:nvSpPr>
        <p:spPr bwMode="auto">
          <a:xfrm>
            <a:off x="4518454" y="5181600"/>
            <a:ext cx="4038600" cy="369888"/>
          </a:xfrm>
          <a:prstGeom prst="rect">
            <a:avLst/>
          </a:prstGeom>
          <a:noFill/>
          <a:ln w="9525">
            <a:noFill/>
            <a:miter lim="800000"/>
            <a:headEnd/>
            <a:tailEnd/>
          </a:ln>
        </p:spPr>
        <p:txBody>
          <a:bodyPr>
            <a:spAutoFit/>
          </a:bodyPr>
          <a:lstStyle/>
          <a:p>
            <a:r>
              <a:rPr lang="en-US" dirty="0">
                <a:solidFill>
                  <a:schemeClr val="bg1"/>
                </a:solidFill>
                <a:latin typeface="Calibri" pitchFamily="34" charset="0"/>
              </a:rPr>
              <a:t>CUL MS T-S 20.44: record of sale of books</a:t>
            </a:r>
          </a:p>
        </p:txBody>
      </p:sp>
      <p:sp>
        <p:nvSpPr>
          <p:cNvPr id="54276" name="TextBox 3"/>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
        <p:nvSpPr>
          <p:cNvPr id="2" name="TextBox 1"/>
          <p:cNvSpPr txBox="1"/>
          <p:nvPr/>
        </p:nvSpPr>
        <p:spPr>
          <a:xfrm>
            <a:off x="457200" y="152400"/>
            <a:ext cx="5334000" cy="523220"/>
          </a:xfrm>
          <a:prstGeom prst="rect">
            <a:avLst/>
          </a:prstGeom>
          <a:noFill/>
        </p:spPr>
        <p:txBody>
          <a:bodyPr wrap="square" rtlCol="0">
            <a:spAutoFit/>
          </a:bodyPr>
          <a:lstStyle/>
          <a:p>
            <a:r>
              <a:rPr lang="en-US" sz="2800" dirty="0" smtClean="0">
                <a:solidFill>
                  <a:schemeClr val="bg1"/>
                </a:solidFill>
              </a:rPr>
              <a:t>Genizah libraries</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6228" y="1994437"/>
            <a:ext cx="3849240" cy="2886930"/>
          </a:xfrm>
          <a:prstGeom prst="rect">
            <a:avLst/>
          </a:prstGeom>
        </p:spPr>
      </p:pic>
      <p:sp>
        <p:nvSpPr>
          <p:cNvPr id="8" name="TextBox 7"/>
          <p:cNvSpPr txBox="1"/>
          <p:nvPr/>
        </p:nvSpPr>
        <p:spPr>
          <a:xfrm>
            <a:off x="304800" y="418237"/>
            <a:ext cx="6172200" cy="1384995"/>
          </a:xfrm>
          <a:prstGeom prst="rect">
            <a:avLst/>
          </a:prstGeom>
          <a:noFill/>
        </p:spPr>
        <p:txBody>
          <a:bodyPr wrap="square" rtlCol="0">
            <a:spAutoFit/>
          </a:bodyPr>
          <a:lstStyle/>
          <a:p>
            <a:r>
              <a:rPr lang="en-US" sz="4400" dirty="0" smtClean="0">
                <a:solidFill>
                  <a:schemeClr val="bg1"/>
                </a:solidFill>
              </a:rPr>
              <a:t>The Dead Sea Scrolls: </a:t>
            </a:r>
          </a:p>
          <a:p>
            <a:r>
              <a:rPr lang="en-US" sz="2000" dirty="0" smtClean="0">
                <a:solidFill>
                  <a:schemeClr val="bg1"/>
                </a:solidFill>
              </a:rPr>
              <a:t>the earliest known surviving Biblical documents and an early example of a “Genizah”?</a:t>
            </a:r>
            <a:endParaRPr lang="en-US" sz="2000" dirty="0">
              <a:solidFill>
                <a:schemeClr val="bg1"/>
              </a:solidFill>
            </a:endParaRPr>
          </a:p>
        </p:txBody>
      </p:sp>
      <p:pic>
        <p:nvPicPr>
          <p:cNvPr id="3" name="Picture 2"/>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09600" y="2595367"/>
            <a:ext cx="3048000" cy="2286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1800" y="3962400"/>
            <a:ext cx="2066838" cy="2752726"/>
          </a:xfrm>
          <a:prstGeom prst="rect">
            <a:avLst/>
          </a:prstGeom>
        </p:spPr>
      </p:pic>
    </p:spTree>
    <p:extLst>
      <p:ext uri="{BB962C8B-B14F-4D97-AF65-F5344CB8AC3E}">
        <p14:creationId xmlns:p14="http://schemas.microsoft.com/office/powerpoint/2010/main" val="9506041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dirty="0" smtClean="0"/>
              <a:t>Marriage contracts</a:t>
            </a:r>
          </a:p>
        </p:txBody>
      </p:sp>
      <p:sp>
        <p:nvSpPr>
          <p:cNvPr id="55299" name="TextBox 5"/>
          <p:cNvSpPr txBox="1">
            <a:spLocks noChangeArrowheads="1"/>
          </p:cNvSpPr>
          <p:nvPr/>
        </p:nvSpPr>
        <p:spPr bwMode="auto">
          <a:xfrm>
            <a:off x="1905000" y="6086475"/>
            <a:ext cx="7239000" cy="369332"/>
          </a:xfrm>
          <a:prstGeom prst="rect">
            <a:avLst/>
          </a:prstGeom>
          <a:noFill/>
          <a:ln w="9525">
            <a:noFill/>
            <a:miter lim="800000"/>
            <a:headEnd/>
            <a:tailEnd/>
          </a:ln>
        </p:spPr>
        <p:txBody>
          <a:bodyPr wrap="square">
            <a:spAutoFit/>
          </a:bodyPr>
          <a:lstStyle/>
          <a:p>
            <a:r>
              <a:rPr lang="en-US" dirty="0">
                <a:solidFill>
                  <a:schemeClr val="bg1"/>
                </a:solidFill>
              </a:rPr>
              <a:t>CUL MS T-S 20.60: marriage </a:t>
            </a:r>
            <a:r>
              <a:rPr lang="en-US" dirty="0" smtClean="0">
                <a:solidFill>
                  <a:schemeClr val="bg1"/>
                </a:solidFill>
              </a:rPr>
              <a:t>contract with a prenuptial agreement</a:t>
            </a:r>
            <a:endParaRPr lang="en-US" dirty="0">
              <a:solidFill>
                <a:schemeClr val="bg1"/>
              </a:solidFill>
            </a:endParaRPr>
          </a:p>
        </p:txBody>
      </p:sp>
      <p:pic>
        <p:nvPicPr>
          <p:cNvPr id="55300" name="Picture 9" descr="ketubbah.JPG"/>
          <p:cNvPicPr>
            <a:picLocks noChangeAspect="1"/>
          </p:cNvPicPr>
          <p:nvPr/>
        </p:nvPicPr>
        <p:blipFill>
          <a:blip r:embed="rId3" cstate="print"/>
          <a:srcRect/>
          <a:stretch>
            <a:fillRect/>
          </a:stretch>
        </p:blipFill>
        <p:spPr bwMode="auto">
          <a:xfrm>
            <a:off x="228600" y="1089579"/>
            <a:ext cx="4191000" cy="4871484"/>
          </a:xfrm>
          <a:prstGeom prst="rect">
            <a:avLst/>
          </a:prstGeom>
          <a:noFill/>
          <a:ln w="9525">
            <a:noFill/>
            <a:miter lim="800000"/>
            <a:headEnd/>
            <a:tailEnd/>
          </a:ln>
        </p:spPr>
      </p:pic>
      <p:pic>
        <p:nvPicPr>
          <p:cNvPr id="55301" name="Picture 8" descr="ketubbah.detail.JPG"/>
          <p:cNvPicPr>
            <a:picLocks noChangeAspect="1"/>
          </p:cNvPicPr>
          <p:nvPr/>
        </p:nvPicPr>
        <p:blipFill>
          <a:blip r:embed="rId4" cstate="print"/>
          <a:srcRect/>
          <a:stretch>
            <a:fillRect/>
          </a:stretch>
        </p:blipFill>
        <p:spPr bwMode="auto">
          <a:xfrm>
            <a:off x="2209800" y="3352800"/>
            <a:ext cx="6496050" cy="2322513"/>
          </a:xfrm>
          <a:prstGeom prst="rect">
            <a:avLst/>
          </a:prstGeom>
          <a:noFill/>
          <a:ln w="12700">
            <a:solidFill>
              <a:schemeClr val="tx1"/>
            </a:solidFill>
            <a:miter lim="800000"/>
            <a:headEnd/>
            <a:tailEnd/>
          </a:ln>
        </p:spPr>
      </p:pic>
      <p:sp>
        <p:nvSpPr>
          <p:cNvPr id="55302" name="TextBox 6"/>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Genizah Research Unit and the Syndics of Cambridge University Library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1" descr="dowry.jpg"/>
          <p:cNvPicPr>
            <a:picLocks noChangeAspect="1"/>
          </p:cNvPicPr>
          <p:nvPr/>
        </p:nvPicPr>
        <p:blipFill>
          <a:blip r:embed="rId3" cstate="print"/>
          <a:srcRect/>
          <a:stretch>
            <a:fillRect/>
          </a:stretch>
        </p:blipFill>
        <p:spPr bwMode="auto">
          <a:xfrm>
            <a:off x="304800" y="1019820"/>
            <a:ext cx="4038600" cy="5384800"/>
          </a:xfrm>
          <a:prstGeom prst="rect">
            <a:avLst/>
          </a:prstGeom>
          <a:noFill/>
          <a:ln w="9525">
            <a:noFill/>
            <a:miter lim="800000"/>
            <a:headEnd/>
            <a:tailEnd/>
          </a:ln>
        </p:spPr>
      </p:pic>
      <p:sp>
        <p:nvSpPr>
          <p:cNvPr id="56323" name="TextBox 2"/>
          <p:cNvSpPr txBox="1">
            <a:spLocks noChangeArrowheads="1"/>
          </p:cNvSpPr>
          <p:nvPr/>
        </p:nvSpPr>
        <p:spPr bwMode="auto">
          <a:xfrm>
            <a:off x="4495800" y="5715000"/>
            <a:ext cx="3886200" cy="369332"/>
          </a:xfrm>
          <a:prstGeom prst="rect">
            <a:avLst/>
          </a:prstGeom>
          <a:noFill/>
          <a:ln w="9525">
            <a:noFill/>
            <a:miter lim="800000"/>
            <a:headEnd/>
            <a:tailEnd/>
          </a:ln>
        </p:spPr>
        <p:txBody>
          <a:bodyPr wrap="square">
            <a:spAutoFit/>
          </a:bodyPr>
          <a:lstStyle/>
          <a:p>
            <a:r>
              <a:rPr lang="en-US" dirty="0">
                <a:solidFill>
                  <a:schemeClr val="bg1"/>
                </a:solidFill>
                <a:latin typeface="Calibri" pitchFamily="34" charset="0"/>
              </a:rPr>
              <a:t>CUL MS T-S J1.29: </a:t>
            </a:r>
            <a:r>
              <a:rPr lang="en-US" dirty="0" smtClean="0">
                <a:solidFill>
                  <a:schemeClr val="bg1"/>
                </a:solidFill>
                <a:latin typeface="Calibri" pitchFamily="34" charset="0"/>
              </a:rPr>
              <a:t>dowry of a rich bride</a:t>
            </a:r>
            <a:endParaRPr lang="en-US" dirty="0">
              <a:solidFill>
                <a:schemeClr val="bg1"/>
              </a:solidFill>
              <a:latin typeface="Calibri" pitchFamily="34" charset="0"/>
            </a:endParaRPr>
          </a:p>
        </p:txBody>
      </p:sp>
      <p:sp>
        <p:nvSpPr>
          <p:cNvPr id="56324" name="TextBox 3"/>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
        <p:nvSpPr>
          <p:cNvPr id="2" name="TextBox 1"/>
          <p:cNvSpPr txBox="1"/>
          <p:nvPr/>
        </p:nvSpPr>
        <p:spPr>
          <a:xfrm>
            <a:off x="457200" y="381000"/>
            <a:ext cx="5029200" cy="461665"/>
          </a:xfrm>
          <a:prstGeom prst="rect">
            <a:avLst/>
          </a:prstGeom>
          <a:noFill/>
        </p:spPr>
        <p:txBody>
          <a:bodyPr wrap="square" rtlCol="0">
            <a:spAutoFit/>
          </a:bodyPr>
          <a:lstStyle/>
          <a:p>
            <a:r>
              <a:rPr lang="en-US" sz="2400" dirty="0" smtClean="0">
                <a:solidFill>
                  <a:schemeClr val="bg1"/>
                </a:solidFill>
              </a:rPr>
              <a:t>Genizah dowries</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3" descr="divorce.jpg"/>
          <p:cNvPicPr>
            <a:picLocks noChangeAspect="1"/>
          </p:cNvPicPr>
          <p:nvPr/>
        </p:nvPicPr>
        <p:blipFill>
          <a:blip r:embed="rId3" cstate="print"/>
          <a:srcRect/>
          <a:stretch>
            <a:fillRect/>
          </a:stretch>
        </p:blipFill>
        <p:spPr bwMode="auto">
          <a:xfrm>
            <a:off x="1600200" y="1059983"/>
            <a:ext cx="5772149" cy="4329112"/>
          </a:xfrm>
          <a:prstGeom prst="rect">
            <a:avLst/>
          </a:prstGeom>
          <a:noFill/>
          <a:ln w="9525">
            <a:noFill/>
            <a:miter lim="800000"/>
            <a:headEnd/>
            <a:tailEnd/>
          </a:ln>
        </p:spPr>
      </p:pic>
      <p:sp>
        <p:nvSpPr>
          <p:cNvPr id="57347" name="TextBox 2"/>
          <p:cNvSpPr txBox="1">
            <a:spLocks noChangeArrowheads="1"/>
          </p:cNvSpPr>
          <p:nvPr/>
        </p:nvSpPr>
        <p:spPr bwMode="auto">
          <a:xfrm>
            <a:off x="1600200" y="5550693"/>
            <a:ext cx="6134100" cy="707886"/>
          </a:xfrm>
          <a:prstGeom prst="rect">
            <a:avLst/>
          </a:prstGeom>
          <a:noFill/>
          <a:ln w="9525">
            <a:noFill/>
            <a:miter lim="800000"/>
            <a:headEnd/>
            <a:tailEnd/>
          </a:ln>
        </p:spPr>
        <p:txBody>
          <a:bodyPr wrap="square">
            <a:spAutoFit/>
          </a:bodyPr>
          <a:lstStyle/>
          <a:p>
            <a:r>
              <a:rPr lang="en-US" sz="2000" dirty="0">
                <a:solidFill>
                  <a:schemeClr val="bg1"/>
                </a:solidFill>
                <a:latin typeface="Calibri" pitchFamily="34" charset="0"/>
              </a:rPr>
              <a:t>CUL MS T-S 24.68: </a:t>
            </a:r>
            <a:r>
              <a:rPr lang="en-US" sz="2000" dirty="0" smtClean="0">
                <a:solidFill>
                  <a:schemeClr val="bg1"/>
                </a:solidFill>
                <a:latin typeface="Calibri" pitchFamily="34" charset="0"/>
              </a:rPr>
              <a:t>fragment of a marriage contract containing the divorce </a:t>
            </a:r>
            <a:r>
              <a:rPr lang="en-US" sz="2000" dirty="0">
                <a:solidFill>
                  <a:schemeClr val="bg1"/>
                </a:solidFill>
                <a:latin typeface="Calibri" pitchFamily="34" charset="0"/>
              </a:rPr>
              <a:t>clause</a:t>
            </a:r>
          </a:p>
        </p:txBody>
      </p:sp>
      <p:sp>
        <p:nvSpPr>
          <p:cNvPr id="57348"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
        <p:nvSpPr>
          <p:cNvPr id="2" name="TextBox 1"/>
          <p:cNvSpPr txBox="1"/>
          <p:nvPr/>
        </p:nvSpPr>
        <p:spPr>
          <a:xfrm>
            <a:off x="381000" y="304800"/>
            <a:ext cx="3581400" cy="461665"/>
          </a:xfrm>
          <a:prstGeom prst="rect">
            <a:avLst/>
          </a:prstGeom>
          <a:noFill/>
        </p:spPr>
        <p:txBody>
          <a:bodyPr wrap="square" rtlCol="0">
            <a:spAutoFit/>
          </a:bodyPr>
          <a:lstStyle/>
          <a:p>
            <a:r>
              <a:rPr lang="en-US" sz="2400" dirty="0" smtClean="0">
                <a:solidFill>
                  <a:schemeClr val="bg1"/>
                </a:solidFill>
              </a:rPr>
              <a:t>Divorce</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Content Placeholder 3" descr="wuhsha.jpg"/>
          <p:cNvPicPr>
            <a:picLocks noGrp="1" noChangeAspect="1"/>
          </p:cNvPicPr>
          <p:nvPr>
            <p:ph idx="1"/>
          </p:nvPr>
        </p:nvPicPr>
        <p:blipFill>
          <a:blip r:embed="rId3" cstate="print"/>
          <a:srcRect/>
          <a:stretch>
            <a:fillRect/>
          </a:stretch>
        </p:blipFill>
        <p:spPr>
          <a:xfrm>
            <a:off x="1295400" y="1219200"/>
            <a:ext cx="6248400" cy="4686300"/>
          </a:xfrm>
        </p:spPr>
      </p:pic>
      <p:sp>
        <p:nvSpPr>
          <p:cNvPr id="58371" name="TextBox 4"/>
          <p:cNvSpPr txBox="1">
            <a:spLocks noChangeArrowheads="1"/>
          </p:cNvSpPr>
          <p:nvPr/>
        </p:nvSpPr>
        <p:spPr bwMode="auto">
          <a:xfrm>
            <a:off x="457200" y="6118953"/>
            <a:ext cx="8229600" cy="369332"/>
          </a:xfrm>
          <a:prstGeom prst="rect">
            <a:avLst/>
          </a:prstGeom>
          <a:noFill/>
          <a:ln w="9525">
            <a:noFill/>
            <a:miter lim="800000"/>
            <a:headEnd/>
            <a:tailEnd/>
          </a:ln>
        </p:spPr>
        <p:txBody>
          <a:bodyPr wrap="square" anchor="ctr">
            <a:spAutoFit/>
          </a:bodyPr>
          <a:lstStyle/>
          <a:p>
            <a:r>
              <a:rPr lang="en-US" dirty="0">
                <a:solidFill>
                  <a:schemeClr val="bg1"/>
                </a:solidFill>
                <a:latin typeface="Calibri" pitchFamily="34" charset="0"/>
              </a:rPr>
              <a:t>CUL MS T-S 10J7.10: </a:t>
            </a:r>
            <a:r>
              <a:rPr lang="en-US" dirty="0" smtClean="0">
                <a:solidFill>
                  <a:schemeClr val="bg1"/>
                </a:solidFill>
                <a:latin typeface="Calibri" pitchFamily="34" charset="0"/>
              </a:rPr>
              <a:t>Court document concerning </a:t>
            </a:r>
            <a:r>
              <a:rPr lang="en-US" dirty="0" err="1" smtClean="0">
                <a:solidFill>
                  <a:schemeClr val="bg1"/>
                </a:solidFill>
                <a:latin typeface="Calibri" pitchFamily="34" charset="0"/>
              </a:rPr>
              <a:t>Wuhsha</a:t>
            </a:r>
            <a:r>
              <a:rPr lang="en-US" dirty="0" smtClean="0">
                <a:solidFill>
                  <a:schemeClr val="bg1"/>
                </a:solidFill>
                <a:latin typeface="Calibri" pitchFamily="34" charset="0"/>
              </a:rPr>
              <a:t> </a:t>
            </a:r>
            <a:r>
              <a:rPr lang="en-US" dirty="0">
                <a:solidFill>
                  <a:schemeClr val="bg1"/>
                </a:solidFill>
                <a:latin typeface="Calibri" pitchFamily="34" charset="0"/>
              </a:rPr>
              <a:t>the businesswoman</a:t>
            </a:r>
          </a:p>
        </p:txBody>
      </p:sp>
      <p:sp>
        <p:nvSpPr>
          <p:cNvPr id="58372" name="TextBox 5"/>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
        <p:nvSpPr>
          <p:cNvPr id="2" name="TextBox 1"/>
          <p:cNvSpPr txBox="1"/>
          <p:nvPr/>
        </p:nvSpPr>
        <p:spPr>
          <a:xfrm>
            <a:off x="533400" y="381000"/>
            <a:ext cx="4648200" cy="523220"/>
          </a:xfrm>
          <a:prstGeom prst="rect">
            <a:avLst/>
          </a:prstGeom>
          <a:noFill/>
        </p:spPr>
        <p:txBody>
          <a:bodyPr wrap="square" rtlCol="0">
            <a:spAutoFit/>
          </a:bodyPr>
          <a:lstStyle/>
          <a:p>
            <a:r>
              <a:rPr lang="en-US" sz="2800" dirty="0" smtClean="0">
                <a:solidFill>
                  <a:schemeClr val="bg1"/>
                </a:solidFill>
              </a:rPr>
              <a:t>Women’s roles </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r>
              <a:rPr lang="en-US" smtClean="0"/>
              <a:t>Koran in Hebrew; Bible in Arabic!</a:t>
            </a:r>
          </a:p>
        </p:txBody>
      </p:sp>
      <p:pic>
        <p:nvPicPr>
          <p:cNvPr id="59395" name="Picture 4"/>
          <p:cNvPicPr>
            <a:picLocks noGrp="1" noChangeArrowheads="1"/>
          </p:cNvPicPr>
          <p:nvPr>
            <p:ph idx="1"/>
          </p:nvPr>
        </p:nvPicPr>
        <p:blipFill>
          <a:blip r:embed="rId3" cstate="print"/>
          <a:srcRect/>
          <a:stretch>
            <a:fillRect/>
          </a:stretch>
        </p:blipFill>
        <p:spPr>
          <a:xfrm>
            <a:off x="762000" y="1266568"/>
            <a:ext cx="3048000" cy="3657600"/>
          </a:xfrm>
        </p:spPr>
      </p:pic>
      <p:pic>
        <p:nvPicPr>
          <p:cNvPr id="59396" name="Picture 5"/>
          <p:cNvPicPr>
            <a:picLocks noChangeArrowheads="1"/>
          </p:cNvPicPr>
          <p:nvPr/>
        </p:nvPicPr>
        <p:blipFill>
          <a:blip r:embed="rId4" cstate="print"/>
          <a:srcRect/>
          <a:stretch>
            <a:fillRect/>
          </a:stretch>
        </p:blipFill>
        <p:spPr bwMode="auto">
          <a:xfrm>
            <a:off x="4610100" y="1299519"/>
            <a:ext cx="3733800" cy="3686432"/>
          </a:xfrm>
          <a:prstGeom prst="rect">
            <a:avLst/>
          </a:prstGeom>
          <a:noFill/>
          <a:ln w="9525">
            <a:noFill/>
            <a:miter lim="800000"/>
            <a:headEnd/>
            <a:tailEnd/>
          </a:ln>
        </p:spPr>
      </p:pic>
      <p:sp>
        <p:nvSpPr>
          <p:cNvPr id="59397" name="Text Box 6"/>
          <p:cNvSpPr txBox="1">
            <a:spLocks noChangeArrowheads="1"/>
          </p:cNvSpPr>
          <p:nvPr/>
        </p:nvSpPr>
        <p:spPr bwMode="auto">
          <a:xfrm>
            <a:off x="304800" y="5105400"/>
            <a:ext cx="4038600" cy="784225"/>
          </a:xfrm>
          <a:prstGeom prst="rect">
            <a:avLst/>
          </a:prstGeom>
          <a:noFill/>
          <a:ln w="9525">
            <a:noFill/>
            <a:miter lim="800000"/>
            <a:headEnd/>
            <a:tailEnd/>
          </a:ln>
        </p:spPr>
        <p:txBody>
          <a:bodyPr anchor="ctr">
            <a:spAutoFit/>
          </a:bodyPr>
          <a:lstStyle/>
          <a:p>
            <a:pPr>
              <a:spcBef>
                <a:spcPct val="50000"/>
              </a:spcBef>
            </a:pPr>
            <a:r>
              <a:rPr lang="en-US" dirty="0">
                <a:solidFill>
                  <a:schemeClr val="bg1"/>
                </a:solidFill>
                <a:latin typeface="Calibri" pitchFamily="34" charset="0"/>
                <a:ea typeface="ヒラギノ明朝 Pro W3" pitchFamily="1" charset="-128"/>
              </a:rPr>
              <a:t>CUL MS T-S Ar.51.62: Koran in Hebrew</a:t>
            </a:r>
          </a:p>
          <a:p>
            <a:pPr>
              <a:spcBef>
                <a:spcPct val="50000"/>
              </a:spcBef>
            </a:pPr>
            <a:endParaRPr lang="en-US" dirty="0"/>
          </a:p>
        </p:txBody>
      </p:sp>
      <p:sp>
        <p:nvSpPr>
          <p:cNvPr id="59398" name="Text Box 7"/>
          <p:cNvSpPr txBox="1">
            <a:spLocks noChangeArrowheads="1"/>
          </p:cNvSpPr>
          <p:nvPr/>
        </p:nvSpPr>
        <p:spPr bwMode="auto">
          <a:xfrm>
            <a:off x="4343400" y="5119816"/>
            <a:ext cx="4648200" cy="784225"/>
          </a:xfrm>
          <a:prstGeom prst="rect">
            <a:avLst/>
          </a:prstGeom>
          <a:noFill/>
          <a:ln w="9525">
            <a:noFill/>
            <a:miter lim="800000"/>
            <a:headEnd/>
            <a:tailEnd/>
          </a:ln>
        </p:spPr>
        <p:txBody>
          <a:bodyPr anchor="ctr">
            <a:spAutoFit/>
          </a:bodyPr>
          <a:lstStyle/>
          <a:p>
            <a:pPr>
              <a:spcBef>
                <a:spcPct val="50000"/>
              </a:spcBef>
            </a:pPr>
            <a:r>
              <a:rPr lang="en-US" dirty="0">
                <a:solidFill>
                  <a:schemeClr val="bg1"/>
                </a:solidFill>
                <a:latin typeface="Calibri" pitchFamily="34" charset="0"/>
                <a:ea typeface="ヒラギノ明朝 Pro W3" pitchFamily="1" charset="-128"/>
              </a:rPr>
              <a:t>CUL MS T-S Ar.52.242: Hebrew Bible in Arabic</a:t>
            </a:r>
          </a:p>
          <a:p>
            <a:pPr>
              <a:spcBef>
                <a:spcPct val="50000"/>
              </a:spcBef>
            </a:pPr>
            <a:endParaRPr lang="en-US" dirty="0"/>
          </a:p>
        </p:txBody>
      </p:sp>
      <p:sp>
        <p:nvSpPr>
          <p:cNvPr id="59399" name="TextBox 6"/>
          <p:cNvSpPr txBox="1">
            <a:spLocks noChangeArrowheads="1"/>
          </p:cNvSpPr>
          <p:nvPr/>
        </p:nvSpPr>
        <p:spPr bwMode="auto">
          <a:xfrm>
            <a:off x="5334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Images: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n-US" smtClean="0"/>
              <a:t>Yiddish</a:t>
            </a:r>
          </a:p>
        </p:txBody>
      </p:sp>
      <p:pic>
        <p:nvPicPr>
          <p:cNvPr id="60419" name="Picture 6" descr="yiddish"/>
          <p:cNvPicPr>
            <a:picLocks noGrp="1" noChangeAspect="1" noChangeArrowheads="1"/>
          </p:cNvPicPr>
          <p:nvPr>
            <p:ph idx="1"/>
          </p:nvPr>
        </p:nvPicPr>
        <p:blipFill>
          <a:blip r:embed="rId3" cstate="print"/>
          <a:srcRect/>
          <a:stretch>
            <a:fillRect/>
          </a:stretch>
        </p:blipFill>
        <p:spPr>
          <a:xfrm>
            <a:off x="1008982" y="1066800"/>
            <a:ext cx="2747043" cy="5181600"/>
          </a:xfrm>
        </p:spPr>
      </p:pic>
      <p:sp>
        <p:nvSpPr>
          <p:cNvPr id="60420" name="Text Box 10"/>
          <p:cNvSpPr txBox="1">
            <a:spLocks noChangeArrowheads="1"/>
          </p:cNvSpPr>
          <p:nvPr/>
        </p:nvSpPr>
        <p:spPr bwMode="auto">
          <a:xfrm>
            <a:off x="3886200" y="1828800"/>
            <a:ext cx="5029200" cy="400050"/>
          </a:xfrm>
          <a:prstGeom prst="rect">
            <a:avLst/>
          </a:prstGeom>
          <a:noFill/>
          <a:ln w="9525">
            <a:noFill/>
            <a:miter lim="800000"/>
            <a:headEnd/>
            <a:tailEnd/>
          </a:ln>
        </p:spPr>
        <p:txBody>
          <a:bodyPr>
            <a:spAutoFit/>
          </a:bodyPr>
          <a:lstStyle/>
          <a:p>
            <a:pPr>
              <a:spcBef>
                <a:spcPct val="50000"/>
              </a:spcBef>
            </a:pPr>
            <a:r>
              <a:rPr lang="en-US" sz="2000" dirty="0">
                <a:solidFill>
                  <a:schemeClr val="bg1"/>
                </a:solidFill>
                <a:latin typeface="Calibri" pitchFamily="34" charset="0"/>
              </a:rPr>
              <a:t>CUL MS T-S Misc.36L.1: a letter in Yiddish</a:t>
            </a:r>
          </a:p>
        </p:txBody>
      </p:sp>
      <p:sp>
        <p:nvSpPr>
          <p:cNvPr id="60421"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a:t>
            </a:r>
            <a:r>
              <a:rPr lang="en-US" sz="1200" dirty="0">
                <a:latin typeface="Calibri" pitchFamily="34" charset="0"/>
              </a:rPr>
              <a:t>y</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09600" y="5410200"/>
            <a:ext cx="4114800" cy="378468"/>
          </a:xfrm>
        </p:spPr>
        <p:txBody>
          <a:bodyPr/>
          <a:lstStyle/>
          <a:p>
            <a:pPr eaLnBrk="1" hangingPunct="1"/>
            <a:r>
              <a:rPr lang="en-US" sz="2000" b="0" dirty="0" smtClean="0">
                <a:solidFill>
                  <a:schemeClr val="bg1"/>
                </a:solidFill>
                <a:latin typeface="Calibri" pitchFamily="34" charset="0"/>
              </a:rPr>
              <a:t>CUL MS T-S Ar.30.305:prescription</a:t>
            </a:r>
          </a:p>
        </p:txBody>
      </p:sp>
      <p:pic>
        <p:nvPicPr>
          <p:cNvPr id="62467" name="Picture 4" descr="T-S_Ar"/>
          <p:cNvPicPr>
            <a:picLocks noGrp="1" noChangeAspect="1" noChangeArrowheads="1"/>
          </p:cNvPicPr>
          <p:nvPr>
            <p:ph idx="1"/>
          </p:nvPr>
        </p:nvPicPr>
        <p:blipFill>
          <a:blip r:embed="rId3" cstate="print"/>
          <a:srcRect/>
          <a:stretch>
            <a:fillRect/>
          </a:stretch>
        </p:blipFill>
        <p:spPr>
          <a:xfrm>
            <a:off x="4876800" y="609600"/>
            <a:ext cx="3657600" cy="5467350"/>
          </a:xfrm>
        </p:spPr>
      </p:pic>
      <p:sp>
        <p:nvSpPr>
          <p:cNvPr id="62468" name="TextBox 3"/>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
        <p:nvSpPr>
          <p:cNvPr id="2" name="TextBox 1"/>
          <p:cNvSpPr txBox="1"/>
          <p:nvPr/>
        </p:nvSpPr>
        <p:spPr>
          <a:xfrm>
            <a:off x="228600" y="381000"/>
            <a:ext cx="4648200" cy="523220"/>
          </a:xfrm>
          <a:prstGeom prst="rect">
            <a:avLst/>
          </a:prstGeom>
          <a:noFill/>
        </p:spPr>
        <p:txBody>
          <a:bodyPr wrap="square" rtlCol="0">
            <a:spAutoFit/>
          </a:bodyPr>
          <a:lstStyle/>
          <a:p>
            <a:r>
              <a:rPr lang="en-US" sz="2800" dirty="0" smtClean="0">
                <a:solidFill>
                  <a:schemeClr val="bg1"/>
                </a:solidFill>
              </a:rPr>
              <a:t>Medicine</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029200" y="1524000"/>
            <a:ext cx="2584531" cy="2819400"/>
          </a:xfrm>
        </p:spPr>
        <p:txBody>
          <a:bodyPr/>
          <a:lstStyle/>
          <a:p>
            <a:r>
              <a:rPr lang="en-US" sz="2000" b="0" dirty="0" smtClean="0">
                <a:solidFill>
                  <a:schemeClr val="bg1"/>
                </a:solidFill>
                <a:latin typeface="+mn-lt"/>
              </a:rPr>
              <a:t>CUL MS T-S NS 98.73: </a:t>
            </a:r>
            <a:r>
              <a:rPr lang="en-US" sz="2000" b="0" dirty="0">
                <a:latin typeface="+mn-lt"/>
              </a:rPr>
              <a:t>Calendrical work on the </a:t>
            </a:r>
            <a:r>
              <a:rPr lang="en-US" sz="2000" b="0" i="1" dirty="0" err="1" smtClean="0">
                <a:latin typeface="+mn-lt"/>
              </a:rPr>
              <a:t>tequfa</a:t>
            </a:r>
            <a:r>
              <a:rPr lang="en-US" sz="2000" b="0" i="1" dirty="0" smtClean="0">
                <a:latin typeface="+mn-lt"/>
              </a:rPr>
              <a:t> </a:t>
            </a:r>
            <a:r>
              <a:rPr lang="en-US" sz="2000" b="0" dirty="0" smtClean="0">
                <a:latin typeface="+mn-lt"/>
              </a:rPr>
              <a:t>in Ashkenazi script. The manuscript </a:t>
            </a:r>
            <a:r>
              <a:rPr lang="en-US" sz="2000" b="0" dirty="0">
                <a:latin typeface="+mn-lt"/>
              </a:rPr>
              <a:t>i</a:t>
            </a:r>
            <a:r>
              <a:rPr lang="en-US" sz="2000" b="0" dirty="0" smtClean="0">
                <a:latin typeface="+mn-lt"/>
              </a:rPr>
              <a:t>ncludes </a:t>
            </a:r>
            <a:r>
              <a:rPr lang="en-US" sz="2000" b="0" dirty="0">
                <a:latin typeface="+mn-lt"/>
              </a:rPr>
              <a:t>a hand-shaped chart with instructions for calendar-calculations using the fingers. </a:t>
            </a:r>
            <a:endParaRPr lang="en-US" sz="2000" b="0" dirty="0">
              <a:effectLst/>
              <a:latin typeface="+mn-lt"/>
            </a:endParaRPr>
          </a:p>
        </p:txBody>
      </p:sp>
      <p:sp>
        <p:nvSpPr>
          <p:cNvPr id="62468" name="TextBox 3"/>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
        <p:nvSpPr>
          <p:cNvPr id="2" name="TextBox 1"/>
          <p:cNvSpPr txBox="1"/>
          <p:nvPr/>
        </p:nvSpPr>
        <p:spPr>
          <a:xfrm>
            <a:off x="228600" y="381000"/>
            <a:ext cx="4648200" cy="523220"/>
          </a:xfrm>
          <a:prstGeom prst="rect">
            <a:avLst/>
          </a:prstGeom>
          <a:noFill/>
        </p:spPr>
        <p:txBody>
          <a:bodyPr wrap="square" rtlCol="0">
            <a:spAutoFit/>
          </a:bodyPr>
          <a:lstStyle/>
          <a:p>
            <a:r>
              <a:rPr lang="en-US" sz="2800" dirty="0" smtClean="0">
                <a:solidFill>
                  <a:schemeClr val="bg1"/>
                </a:solidFill>
              </a:rPr>
              <a:t>Calendars</a:t>
            </a:r>
            <a:endParaRPr lang="en-US" sz="2800" dirty="0">
              <a:solidFill>
                <a:schemeClr val="bg1"/>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90600" y="1022184"/>
            <a:ext cx="3651331" cy="5441627"/>
          </a:xfrm>
        </p:spPr>
      </p:pic>
    </p:spTree>
    <p:extLst>
      <p:ext uri="{BB962C8B-B14F-4D97-AF65-F5344CB8AC3E}">
        <p14:creationId xmlns:p14="http://schemas.microsoft.com/office/powerpoint/2010/main" val="21214799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16647" y="2561916"/>
            <a:ext cx="3064753" cy="1933884"/>
          </a:xfrm>
        </p:spPr>
        <p:txBody>
          <a:bodyPr/>
          <a:lstStyle/>
          <a:p>
            <a:pPr eaLnBrk="1" hangingPunct="1"/>
            <a:r>
              <a:rPr lang="en-US" sz="2000" b="0" dirty="0" smtClean="0">
                <a:solidFill>
                  <a:schemeClr val="bg1"/>
                </a:solidFill>
                <a:latin typeface="Calibri" pitchFamily="34" charset="0"/>
              </a:rPr>
              <a:t>CUL MS T-S Ar.42.130: Arabic text containing the rules for various mathematical and board games</a:t>
            </a:r>
          </a:p>
        </p:txBody>
      </p:sp>
      <p:sp>
        <p:nvSpPr>
          <p:cNvPr id="62468" name="TextBox 3"/>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
        <p:nvSpPr>
          <p:cNvPr id="2" name="TextBox 1"/>
          <p:cNvSpPr txBox="1"/>
          <p:nvPr/>
        </p:nvSpPr>
        <p:spPr>
          <a:xfrm>
            <a:off x="228600" y="381000"/>
            <a:ext cx="4648200" cy="523220"/>
          </a:xfrm>
          <a:prstGeom prst="rect">
            <a:avLst/>
          </a:prstGeom>
          <a:noFill/>
        </p:spPr>
        <p:txBody>
          <a:bodyPr wrap="square" rtlCol="0">
            <a:spAutoFit/>
          </a:bodyPr>
          <a:lstStyle/>
          <a:p>
            <a:r>
              <a:rPr lang="en-US" sz="2800" dirty="0" smtClean="0">
                <a:solidFill>
                  <a:schemeClr val="bg1"/>
                </a:solidFill>
              </a:rPr>
              <a:t>Games/pastimes</a:t>
            </a:r>
            <a:endParaRPr lang="en-US" sz="2800" dirty="0">
              <a:solidFill>
                <a:schemeClr val="bg1"/>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31447" y="655310"/>
            <a:ext cx="3902953" cy="5422338"/>
          </a:xfrm>
        </p:spPr>
      </p:pic>
    </p:spTree>
    <p:extLst>
      <p:ext uri="{BB962C8B-B14F-4D97-AF65-F5344CB8AC3E}">
        <p14:creationId xmlns:p14="http://schemas.microsoft.com/office/powerpoint/2010/main" val="30930050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dirty="0" smtClean="0"/>
              <a:t>Magic</a:t>
            </a:r>
          </a:p>
        </p:txBody>
      </p:sp>
      <p:pic>
        <p:nvPicPr>
          <p:cNvPr id="63491" name="Picture 4" descr="scorpion"/>
          <p:cNvPicPr>
            <a:picLocks noGrp="1" noChangeAspect="1" noChangeArrowheads="1"/>
          </p:cNvPicPr>
          <p:nvPr>
            <p:ph idx="1"/>
          </p:nvPr>
        </p:nvPicPr>
        <p:blipFill>
          <a:blip r:embed="rId3" cstate="print"/>
          <a:srcRect/>
          <a:stretch>
            <a:fillRect/>
          </a:stretch>
        </p:blipFill>
        <p:spPr>
          <a:xfrm>
            <a:off x="457200" y="1139031"/>
            <a:ext cx="4236859" cy="4564062"/>
          </a:xfrm>
        </p:spPr>
      </p:pic>
      <p:sp>
        <p:nvSpPr>
          <p:cNvPr id="63492" name="Text Box 5"/>
          <p:cNvSpPr txBox="1">
            <a:spLocks noChangeArrowheads="1"/>
          </p:cNvSpPr>
          <p:nvPr/>
        </p:nvSpPr>
        <p:spPr bwMode="auto">
          <a:xfrm>
            <a:off x="304800" y="6019800"/>
            <a:ext cx="4191000" cy="369888"/>
          </a:xfrm>
          <a:prstGeom prst="rect">
            <a:avLst/>
          </a:prstGeom>
          <a:noFill/>
          <a:ln w="9525">
            <a:noFill/>
            <a:miter lim="800000"/>
            <a:headEnd/>
            <a:tailEnd/>
          </a:ln>
        </p:spPr>
        <p:txBody>
          <a:bodyPr>
            <a:spAutoFit/>
          </a:bodyPr>
          <a:lstStyle/>
          <a:p>
            <a:pPr>
              <a:spcBef>
                <a:spcPct val="50000"/>
              </a:spcBef>
            </a:pPr>
            <a:r>
              <a:rPr lang="en-US" dirty="0">
                <a:solidFill>
                  <a:schemeClr val="bg1"/>
                </a:solidFill>
                <a:latin typeface="Calibri" pitchFamily="34" charset="0"/>
              </a:rPr>
              <a:t>CUL MS T-S AS 143.26: amulets</a:t>
            </a:r>
          </a:p>
        </p:txBody>
      </p:sp>
      <p:pic>
        <p:nvPicPr>
          <p:cNvPr id="63493" name="Picture 6" descr="amulet case"/>
          <p:cNvPicPr>
            <a:picLocks noChangeAspect="1" noChangeArrowheads="1"/>
          </p:cNvPicPr>
          <p:nvPr/>
        </p:nvPicPr>
        <p:blipFill>
          <a:blip r:embed="rId4" cstate="print"/>
          <a:srcRect/>
          <a:stretch>
            <a:fillRect/>
          </a:stretch>
        </p:blipFill>
        <p:spPr bwMode="auto">
          <a:xfrm>
            <a:off x="6657975" y="3392487"/>
            <a:ext cx="1949450" cy="2438400"/>
          </a:xfrm>
          <a:prstGeom prst="rect">
            <a:avLst/>
          </a:prstGeom>
          <a:noFill/>
          <a:ln w="9525">
            <a:noFill/>
            <a:miter lim="800000"/>
            <a:headEnd/>
            <a:tailEnd/>
          </a:ln>
        </p:spPr>
      </p:pic>
      <p:pic>
        <p:nvPicPr>
          <p:cNvPr id="63494" name="Picture 7" descr="Fayyum boy portrait"/>
          <p:cNvPicPr>
            <a:picLocks noChangeAspect="1" noChangeArrowheads="1"/>
          </p:cNvPicPr>
          <p:nvPr/>
        </p:nvPicPr>
        <p:blipFill>
          <a:blip r:embed="rId5" cstate="print"/>
          <a:srcRect/>
          <a:stretch>
            <a:fillRect/>
          </a:stretch>
        </p:blipFill>
        <p:spPr bwMode="auto">
          <a:xfrm>
            <a:off x="6553200" y="228600"/>
            <a:ext cx="2159000" cy="2971800"/>
          </a:xfrm>
          <a:prstGeom prst="rect">
            <a:avLst/>
          </a:prstGeom>
          <a:noFill/>
          <a:ln w="9525">
            <a:noFill/>
            <a:miter lim="800000"/>
            <a:headEnd/>
            <a:tailEnd/>
          </a:ln>
        </p:spPr>
      </p:pic>
      <p:sp>
        <p:nvSpPr>
          <p:cNvPr id="63495" name="TextBox 6"/>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340" y="741328"/>
            <a:ext cx="6855321" cy="5034858"/>
          </a:xfrm>
          <a:prstGeom prst="rect">
            <a:avLst/>
          </a:prstGeom>
        </p:spPr>
      </p:pic>
      <p:sp>
        <p:nvSpPr>
          <p:cNvPr id="4" name="TextBox 3"/>
          <p:cNvSpPr txBox="1"/>
          <p:nvPr/>
        </p:nvSpPr>
        <p:spPr>
          <a:xfrm>
            <a:off x="-190500" y="5999292"/>
            <a:ext cx="9525000" cy="400110"/>
          </a:xfrm>
          <a:prstGeom prst="rect">
            <a:avLst/>
          </a:prstGeom>
          <a:noFill/>
        </p:spPr>
        <p:txBody>
          <a:bodyPr wrap="square" rtlCol="0">
            <a:spAutoFit/>
          </a:bodyPr>
          <a:lstStyle/>
          <a:p>
            <a:pPr algn="ctr"/>
            <a:r>
              <a:rPr lang="en-US" sz="2000" dirty="0" smtClean="0">
                <a:solidFill>
                  <a:srgbClr val="FFFFFF"/>
                </a:solidFill>
              </a:rPr>
              <a:t>Map of Cairo: Old Cairo is on the lower right side adjacent to the mountain</a:t>
            </a:r>
            <a:endParaRPr lang="en-US" sz="2000" dirty="0">
              <a:solidFill>
                <a:srgbClr val="FFFFFF"/>
              </a:solidFill>
            </a:endParaRPr>
          </a:p>
        </p:txBody>
      </p:sp>
      <p:sp>
        <p:nvSpPr>
          <p:cNvPr id="5" name="TextBox 4"/>
          <p:cNvSpPr txBox="1"/>
          <p:nvPr/>
        </p:nvSpPr>
        <p:spPr>
          <a:xfrm>
            <a:off x="2667000" y="6622509"/>
            <a:ext cx="3810000" cy="246221"/>
          </a:xfrm>
          <a:prstGeom prst="rect">
            <a:avLst/>
          </a:prstGeom>
          <a:noFill/>
        </p:spPr>
        <p:txBody>
          <a:bodyPr wrap="square" rtlCol="0">
            <a:spAutoFit/>
          </a:bodyPr>
          <a:lstStyle/>
          <a:p>
            <a:r>
              <a:rPr lang="en-US" sz="1000" dirty="0" smtClean="0">
                <a:solidFill>
                  <a:srgbClr val="FFFFFF"/>
                </a:solidFill>
              </a:rPr>
              <a:t>Image courtesy </a:t>
            </a:r>
            <a:r>
              <a:rPr lang="en-US" sz="1000" dirty="0">
                <a:solidFill>
                  <a:srgbClr val="FFFFFF"/>
                </a:solidFill>
              </a:rPr>
              <a:t>of http://</a:t>
            </a:r>
            <a:r>
              <a:rPr lang="en-US" sz="1000" dirty="0" smtClean="0">
                <a:solidFill>
                  <a:srgbClr val="FFFFFF"/>
                </a:solidFill>
              </a:rPr>
              <a:t>www.turkey-visit.com/map/cairo-map </a:t>
            </a:r>
            <a:endParaRPr lang="en-US" sz="1000" dirty="0">
              <a:solidFill>
                <a:srgbClr val="FFFFFF"/>
              </a:solidFill>
            </a:endParaRPr>
          </a:p>
        </p:txBody>
      </p:sp>
      <p:sp>
        <p:nvSpPr>
          <p:cNvPr id="6" name="TextBox 5"/>
          <p:cNvSpPr txBox="1"/>
          <p:nvPr/>
        </p:nvSpPr>
        <p:spPr>
          <a:xfrm>
            <a:off x="1581820" y="279725"/>
            <a:ext cx="5980360" cy="677108"/>
          </a:xfrm>
          <a:prstGeom prst="rect">
            <a:avLst/>
          </a:prstGeom>
          <a:noFill/>
        </p:spPr>
        <p:txBody>
          <a:bodyPr wrap="square" rtlCol="0">
            <a:spAutoFit/>
          </a:bodyPr>
          <a:lstStyle/>
          <a:p>
            <a:r>
              <a:rPr lang="en-US" sz="2000" dirty="0">
                <a:solidFill>
                  <a:srgbClr val="FFFFFF"/>
                </a:solidFill>
              </a:rPr>
              <a:t>The most famous Genizah </a:t>
            </a:r>
            <a:r>
              <a:rPr lang="en-US" sz="2000" dirty="0" smtClean="0">
                <a:solidFill>
                  <a:srgbClr val="FFFFFF"/>
                </a:solidFill>
              </a:rPr>
              <a:t>was </a:t>
            </a:r>
            <a:r>
              <a:rPr lang="en-US" sz="2000" dirty="0">
                <a:solidFill>
                  <a:srgbClr val="FFFFFF"/>
                </a:solidFill>
              </a:rPr>
              <a:t>found in Old Cairo</a:t>
            </a:r>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dirty="0" smtClean="0"/>
              <a:t>Later manuscripts</a:t>
            </a:r>
          </a:p>
        </p:txBody>
      </p:sp>
      <p:sp>
        <p:nvSpPr>
          <p:cNvPr id="63495" name="TextBox 6"/>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1684" y="822325"/>
            <a:ext cx="4735007" cy="5290724"/>
          </a:xfrm>
          <a:prstGeom prst="rect">
            <a:avLst/>
          </a:prstGeom>
        </p:spPr>
      </p:pic>
      <p:sp>
        <p:nvSpPr>
          <p:cNvPr id="6" name="TextBox 5"/>
          <p:cNvSpPr txBox="1"/>
          <p:nvPr/>
        </p:nvSpPr>
        <p:spPr>
          <a:xfrm>
            <a:off x="685800" y="1752600"/>
            <a:ext cx="2438400" cy="3046988"/>
          </a:xfrm>
          <a:prstGeom prst="rect">
            <a:avLst/>
          </a:prstGeom>
          <a:noFill/>
        </p:spPr>
        <p:txBody>
          <a:bodyPr wrap="square" rtlCol="0">
            <a:spAutoFit/>
          </a:bodyPr>
          <a:lstStyle/>
          <a:p>
            <a:r>
              <a:rPr lang="en-US" sz="2400" dirty="0" smtClean="0">
                <a:solidFill>
                  <a:schemeClr val="bg1"/>
                </a:solidFill>
              </a:rPr>
              <a:t>CUL MS T-S K21.69: List </a:t>
            </a:r>
            <a:r>
              <a:rPr lang="en-US" sz="2400" dirty="0">
                <a:solidFill>
                  <a:schemeClr val="bg1"/>
                </a:solidFill>
              </a:rPr>
              <a:t>of holy places in </a:t>
            </a:r>
            <a:r>
              <a:rPr lang="en-US" sz="2400" dirty="0" err="1">
                <a:solidFill>
                  <a:schemeClr val="bg1"/>
                </a:solidFill>
              </a:rPr>
              <a:t>Eretz</a:t>
            </a:r>
            <a:r>
              <a:rPr lang="en-US" sz="2400" dirty="0">
                <a:solidFill>
                  <a:schemeClr val="bg1"/>
                </a:solidFill>
              </a:rPr>
              <a:t> Israel; </a:t>
            </a:r>
            <a:r>
              <a:rPr lang="en-US" sz="2400" dirty="0" err="1">
                <a:solidFill>
                  <a:schemeClr val="bg1"/>
                </a:solidFill>
              </a:rPr>
              <a:t>Eretz</a:t>
            </a:r>
            <a:r>
              <a:rPr lang="en-US" sz="2400" dirty="0">
                <a:solidFill>
                  <a:schemeClr val="bg1"/>
                </a:solidFill>
              </a:rPr>
              <a:t> Israel and its environs</a:t>
            </a:r>
            <a:r>
              <a:rPr lang="en-US" sz="2400" dirty="0" smtClean="0">
                <a:solidFill>
                  <a:schemeClr val="bg1"/>
                </a:solidFill>
              </a:rPr>
              <a:t>; c.16th century.</a:t>
            </a:r>
          </a:p>
          <a:p>
            <a:endParaRPr lang="en-US" sz="2400" dirty="0">
              <a:solidFill>
                <a:schemeClr val="bg1"/>
              </a:solidFill>
            </a:endParaRPr>
          </a:p>
        </p:txBody>
      </p:sp>
    </p:spTree>
    <p:extLst>
      <p:ext uri="{BB962C8B-B14F-4D97-AF65-F5344CB8AC3E}">
        <p14:creationId xmlns:p14="http://schemas.microsoft.com/office/powerpoint/2010/main" val="225878287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609600"/>
            <a:ext cx="3148752" cy="4555803"/>
          </a:xfrm>
          <a:prstGeom prst="rect">
            <a:avLst/>
          </a:prstGeom>
        </p:spPr>
      </p:pic>
      <p:sp>
        <p:nvSpPr>
          <p:cNvPr id="3" name="TextBox 2"/>
          <p:cNvSpPr txBox="1"/>
          <p:nvPr/>
        </p:nvSpPr>
        <p:spPr>
          <a:xfrm>
            <a:off x="4267200" y="1195780"/>
            <a:ext cx="3810000" cy="3785652"/>
          </a:xfrm>
          <a:prstGeom prst="rect">
            <a:avLst/>
          </a:prstGeom>
          <a:noFill/>
        </p:spPr>
        <p:txBody>
          <a:bodyPr wrap="square" rtlCol="0">
            <a:spAutoFit/>
          </a:bodyPr>
          <a:lstStyle/>
          <a:p>
            <a:r>
              <a:rPr lang="en-US" sz="2000" dirty="0" smtClean="0">
                <a:solidFill>
                  <a:srgbClr val="FFFFFF"/>
                </a:solidFill>
              </a:rPr>
              <a:t>Simon Von </a:t>
            </a:r>
            <a:r>
              <a:rPr lang="en-US" sz="2000" dirty="0" err="1" smtClean="0">
                <a:solidFill>
                  <a:srgbClr val="FFFFFF"/>
                </a:solidFill>
              </a:rPr>
              <a:t>Geldern</a:t>
            </a:r>
            <a:r>
              <a:rPr lang="en-US" sz="2000" dirty="0" smtClean="0">
                <a:solidFill>
                  <a:srgbClr val="FFFFFF"/>
                </a:solidFill>
              </a:rPr>
              <a:t>, 1720-1774, great-uncle of Heinrich Heine (one of the most significant German poets of the 19</a:t>
            </a:r>
            <a:r>
              <a:rPr lang="en-US" sz="2000" baseline="30000" dirty="0" smtClean="0">
                <a:solidFill>
                  <a:srgbClr val="FFFFFF"/>
                </a:solidFill>
              </a:rPr>
              <a:t>th</a:t>
            </a:r>
            <a:r>
              <a:rPr lang="en-US" sz="2000" dirty="0" smtClean="0">
                <a:solidFill>
                  <a:srgbClr val="FFFFFF"/>
                </a:solidFill>
              </a:rPr>
              <a:t> century), travelled to the Orient. The first allusive mention of the Genizah in the Ben Ezra Synagogue is found in his travel diary: </a:t>
            </a:r>
            <a:r>
              <a:rPr lang="en-US" sz="2000" i="1" dirty="0" smtClean="0">
                <a:solidFill>
                  <a:srgbClr val="FFFFFF"/>
                </a:solidFill>
              </a:rPr>
              <a:t>I was in the Elijah Synagogue and searched in the Genizah. I gave 5: -</a:t>
            </a:r>
          </a:p>
          <a:p>
            <a:endParaRPr lang="en-US" sz="2000" dirty="0">
              <a:solidFill>
                <a:srgbClr val="FFFFFF"/>
              </a:solidFill>
            </a:endParaRPr>
          </a:p>
        </p:txBody>
      </p:sp>
      <p:sp>
        <p:nvSpPr>
          <p:cNvPr id="4" name="TextBox 3"/>
          <p:cNvSpPr txBox="1"/>
          <p:nvPr/>
        </p:nvSpPr>
        <p:spPr>
          <a:xfrm>
            <a:off x="723900" y="5257800"/>
            <a:ext cx="3377352" cy="646331"/>
          </a:xfrm>
          <a:prstGeom prst="rect">
            <a:avLst/>
          </a:prstGeom>
          <a:noFill/>
        </p:spPr>
        <p:txBody>
          <a:bodyPr wrap="square" rtlCol="0">
            <a:spAutoFit/>
          </a:bodyPr>
          <a:lstStyle/>
          <a:p>
            <a:r>
              <a:rPr lang="en-US" sz="1200" dirty="0" smtClean="0">
                <a:solidFill>
                  <a:srgbClr val="FFFFFF"/>
                </a:solidFill>
              </a:rPr>
              <a:t>Drawing of the globe from the travel diary of Simon Von </a:t>
            </a:r>
            <a:r>
              <a:rPr lang="en-US" sz="1200" dirty="0" err="1" smtClean="0">
                <a:solidFill>
                  <a:srgbClr val="FFFFFF"/>
                </a:solidFill>
              </a:rPr>
              <a:t>Geldern</a:t>
            </a:r>
            <a:r>
              <a:rPr lang="en-US" sz="1200" dirty="0" smtClean="0">
                <a:solidFill>
                  <a:srgbClr val="FFFFFF"/>
                </a:solidFill>
              </a:rPr>
              <a:t>, Photo of an exhibit at the Diaspora Museum, Tel Aviv</a:t>
            </a:r>
            <a:endParaRPr lang="en-US" sz="1200" dirty="0">
              <a:solidFill>
                <a:srgbClr val="FFFFFF"/>
              </a:solidFill>
            </a:endParaRPr>
          </a:p>
        </p:txBody>
      </p:sp>
    </p:spTree>
    <p:extLst>
      <p:ext uri="{BB962C8B-B14F-4D97-AF65-F5344CB8AC3E}">
        <p14:creationId xmlns:p14="http://schemas.microsoft.com/office/powerpoint/2010/main" val="29132833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220px-Abraham_ben_Samuel_Firkovich[1].jpg"/>
          <p:cNvPicPr>
            <a:picLocks noChangeAspect="1"/>
          </p:cNvPicPr>
          <p:nvPr/>
        </p:nvPicPr>
        <p:blipFill>
          <a:blip r:embed="rId3" cstate="print"/>
          <a:stretch>
            <a:fillRect/>
          </a:stretch>
        </p:blipFill>
        <p:spPr>
          <a:xfrm>
            <a:off x="895865" y="856360"/>
            <a:ext cx="3202112" cy="3886200"/>
          </a:xfrm>
          <a:prstGeom prst="rect">
            <a:avLst/>
          </a:prstGeom>
        </p:spPr>
      </p:pic>
      <p:sp>
        <p:nvSpPr>
          <p:cNvPr id="3" name="TextBox 2"/>
          <p:cNvSpPr txBox="1"/>
          <p:nvPr/>
        </p:nvSpPr>
        <p:spPr>
          <a:xfrm>
            <a:off x="4378411" y="856360"/>
            <a:ext cx="4073611" cy="2800767"/>
          </a:xfrm>
          <a:prstGeom prst="rect">
            <a:avLst/>
          </a:prstGeom>
          <a:noFill/>
        </p:spPr>
        <p:txBody>
          <a:bodyPr wrap="square" rtlCol="0">
            <a:spAutoFit/>
          </a:bodyPr>
          <a:lstStyle/>
          <a:p>
            <a:r>
              <a:rPr lang="en-US" sz="1600" dirty="0" smtClean="0">
                <a:solidFill>
                  <a:srgbClr val="FFFFFF"/>
                </a:solidFill>
              </a:rPr>
              <a:t>Abraham </a:t>
            </a:r>
            <a:r>
              <a:rPr lang="en-US" sz="1600" dirty="0" err="1" smtClean="0">
                <a:solidFill>
                  <a:srgbClr val="FFFFFF"/>
                </a:solidFill>
              </a:rPr>
              <a:t>Firkovich</a:t>
            </a:r>
            <a:r>
              <a:rPr lang="en-US" sz="1600" dirty="0" smtClean="0">
                <a:solidFill>
                  <a:srgbClr val="FFFFFF"/>
                </a:solidFill>
              </a:rPr>
              <a:t> (1786-1874</a:t>
            </a:r>
            <a:r>
              <a:rPr lang="en-US" sz="1600" dirty="0">
                <a:solidFill>
                  <a:srgbClr val="FFFFFF"/>
                </a:solidFill>
              </a:rPr>
              <a:t>)</a:t>
            </a:r>
            <a:r>
              <a:rPr lang="en-US" sz="1600" dirty="0" smtClean="0">
                <a:solidFill>
                  <a:srgbClr val="FFFFFF"/>
                </a:solidFill>
              </a:rPr>
              <a:t> amassed an important Hebrew manuscript collection (including the Leningrad Codex) now in St Petersburg Library. He visited the </a:t>
            </a:r>
            <a:r>
              <a:rPr lang="en-US" sz="1600" i="1" dirty="0" smtClean="0">
                <a:solidFill>
                  <a:srgbClr val="FFFFFF"/>
                </a:solidFill>
              </a:rPr>
              <a:t>genizot</a:t>
            </a:r>
            <a:r>
              <a:rPr lang="en-US" sz="1600" dirty="0" smtClean="0">
                <a:solidFill>
                  <a:srgbClr val="FFFFFF"/>
                </a:solidFill>
              </a:rPr>
              <a:t> of Old Cairo in 1863 at the age of 77 and recovered over 15,000 manuscripts (</a:t>
            </a:r>
            <a:r>
              <a:rPr lang="en-US" sz="1600" dirty="0" err="1" smtClean="0">
                <a:solidFill>
                  <a:srgbClr val="FFFFFF"/>
                </a:solidFill>
              </a:rPr>
              <a:t>Firkovich</a:t>
            </a:r>
            <a:r>
              <a:rPr lang="en-US" sz="1600" dirty="0" smtClean="0">
                <a:solidFill>
                  <a:srgbClr val="FFFFFF"/>
                </a:solidFill>
              </a:rPr>
              <a:t> II collection). The bulk of the collection came from the </a:t>
            </a:r>
            <a:r>
              <a:rPr lang="en-US" sz="1600" dirty="0" err="1" smtClean="0">
                <a:solidFill>
                  <a:srgbClr val="FFFFFF"/>
                </a:solidFill>
              </a:rPr>
              <a:t>Karaite</a:t>
            </a:r>
            <a:r>
              <a:rPr lang="en-US" sz="1600" dirty="0" smtClean="0">
                <a:solidFill>
                  <a:srgbClr val="FFFFFF"/>
                </a:solidFill>
              </a:rPr>
              <a:t> synagogue, the Dar </a:t>
            </a:r>
            <a:r>
              <a:rPr lang="en-US" sz="1600" dirty="0" err="1" smtClean="0">
                <a:solidFill>
                  <a:srgbClr val="FFFFFF"/>
                </a:solidFill>
              </a:rPr>
              <a:t>Simha</a:t>
            </a:r>
            <a:r>
              <a:rPr lang="en-US" sz="1600" dirty="0" smtClean="0">
                <a:solidFill>
                  <a:srgbClr val="FFFFFF"/>
                </a:solidFill>
              </a:rPr>
              <a:t> Synagogue. There is no mention of the Ben Ezra Synagogue in </a:t>
            </a:r>
            <a:r>
              <a:rPr lang="en-US" sz="1600" dirty="0" err="1" smtClean="0">
                <a:solidFill>
                  <a:srgbClr val="FFFFFF"/>
                </a:solidFill>
              </a:rPr>
              <a:t>Firkovich’s</a:t>
            </a:r>
            <a:r>
              <a:rPr lang="en-US" sz="1600" dirty="0" smtClean="0">
                <a:solidFill>
                  <a:srgbClr val="FFFFFF"/>
                </a:solidFill>
              </a:rPr>
              <a:t> correspondence. </a:t>
            </a:r>
            <a:endParaRPr lang="en-US" sz="1600" dirty="0">
              <a:solidFill>
                <a:srgbClr val="FFFFFF"/>
              </a:solidFill>
            </a:endParaRPr>
          </a:p>
        </p:txBody>
      </p:sp>
      <p:sp>
        <p:nvSpPr>
          <p:cNvPr id="4" name="TextBox 3"/>
          <p:cNvSpPr txBox="1"/>
          <p:nvPr/>
        </p:nvSpPr>
        <p:spPr>
          <a:xfrm>
            <a:off x="762000" y="89422"/>
            <a:ext cx="5181600" cy="461665"/>
          </a:xfrm>
          <a:prstGeom prst="rect">
            <a:avLst/>
          </a:prstGeom>
          <a:noFill/>
        </p:spPr>
        <p:txBody>
          <a:bodyPr wrap="square" rtlCol="0">
            <a:spAutoFit/>
          </a:bodyPr>
          <a:lstStyle/>
          <a:p>
            <a:r>
              <a:rPr lang="en-US" sz="2400" dirty="0" smtClean="0">
                <a:solidFill>
                  <a:srgbClr val="FFFFFF"/>
                </a:solidFill>
              </a:rPr>
              <a:t>Another Genizah in Cairo</a:t>
            </a:r>
            <a:endParaRPr lang="en-US" sz="2400" dirty="0">
              <a:solidFill>
                <a:srgbClr val="FFFFFF"/>
              </a:solidFill>
            </a:endParaRPr>
          </a:p>
        </p:txBody>
      </p:sp>
      <p:sp>
        <p:nvSpPr>
          <p:cNvPr id="6" name="TextBox 5"/>
          <p:cNvSpPr txBox="1"/>
          <p:nvPr/>
        </p:nvSpPr>
        <p:spPr>
          <a:xfrm>
            <a:off x="914400" y="4926898"/>
            <a:ext cx="3202112" cy="461665"/>
          </a:xfrm>
          <a:prstGeom prst="rect">
            <a:avLst/>
          </a:prstGeom>
          <a:noFill/>
        </p:spPr>
        <p:txBody>
          <a:bodyPr wrap="square" rtlCol="0">
            <a:spAutoFit/>
          </a:bodyPr>
          <a:lstStyle/>
          <a:p>
            <a:r>
              <a:rPr lang="en-US" sz="1200" dirty="0" smtClean="0">
                <a:solidFill>
                  <a:srgbClr val="FFFFFF"/>
                </a:solidFill>
              </a:rPr>
              <a:t>Image of </a:t>
            </a:r>
            <a:r>
              <a:rPr lang="en-US" sz="1200" dirty="0" err="1" smtClean="0">
                <a:solidFill>
                  <a:srgbClr val="FFFFFF"/>
                </a:solidFill>
              </a:rPr>
              <a:t>Firkovich</a:t>
            </a:r>
            <a:r>
              <a:rPr lang="en-US" sz="1200" dirty="0" smtClean="0">
                <a:solidFill>
                  <a:srgbClr val="FFFFFF"/>
                </a:solidFill>
              </a:rPr>
              <a:t> published in the 1901-1906 </a:t>
            </a:r>
            <a:r>
              <a:rPr lang="en-US" sz="1200" i="1" dirty="0" smtClean="0">
                <a:solidFill>
                  <a:srgbClr val="FFFFFF"/>
                </a:solidFill>
              </a:rPr>
              <a:t>Jewish Encyclopedia</a:t>
            </a:r>
            <a:endParaRPr lang="en-US" sz="1200" i="1" dirty="0">
              <a:solidFill>
                <a:srgbClr val="FFFFFF"/>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47461" y="4193232"/>
            <a:ext cx="2354868" cy="2390662"/>
          </a:xfrm>
          <a:prstGeom prst="rect">
            <a:avLst/>
          </a:prstGeom>
        </p:spPr>
      </p:pic>
      <p:sp>
        <p:nvSpPr>
          <p:cNvPr id="8" name="TextBox 7"/>
          <p:cNvSpPr txBox="1"/>
          <p:nvPr/>
        </p:nvSpPr>
        <p:spPr>
          <a:xfrm>
            <a:off x="6620864" y="4511400"/>
            <a:ext cx="2236871" cy="1754326"/>
          </a:xfrm>
          <a:prstGeom prst="rect">
            <a:avLst/>
          </a:prstGeom>
          <a:noFill/>
        </p:spPr>
        <p:txBody>
          <a:bodyPr wrap="square" rtlCol="0">
            <a:spAutoFit/>
          </a:bodyPr>
          <a:lstStyle/>
          <a:p>
            <a:r>
              <a:rPr lang="en-US" sz="1200" dirty="0" smtClean="0">
                <a:solidFill>
                  <a:srgbClr val="FFFFFF"/>
                </a:solidFill>
              </a:rPr>
              <a:t>The Leningrad Codex (1008-1009 CE): the oldest complete manuscript of the Hebrew Bible in Hebrew together with the </a:t>
            </a:r>
            <a:r>
              <a:rPr lang="en-US" sz="1200" dirty="0" err="1" smtClean="0">
                <a:solidFill>
                  <a:srgbClr val="FFFFFF"/>
                </a:solidFill>
              </a:rPr>
              <a:t>Tiberian</a:t>
            </a:r>
            <a:r>
              <a:rPr lang="en-US" sz="1200" dirty="0" smtClean="0">
                <a:solidFill>
                  <a:srgbClr val="FFFFFF"/>
                </a:solidFill>
              </a:rPr>
              <a:t> </a:t>
            </a:r>
            <a:r>
              <a:rPr lang="en-US" sz="1200" i="1" dirty="0" err="1" smtClean="0">
                <a:solidFill>
                  <a:srgbClr val="FFFFFF"/>
                </a:solidFill>
              </a:rPr>
              <a:t>masorah</a:t>
            </a:r>
            <a:r>
              <a:rPr lang="en-US" sz="1200" dirty="0" smtClean="0">
                <a:solidFill>
                  <a:srgbClr val="FFFFFF"/>
                </a:solidFill>
              </a:rPr>
              <a:t> (the accompanying explanatory text, vowels and accents). Image courtesy of: http</a:t>
            </a:r>
            <a:r>
              <a:rPr lang="en-US" sz="1200" dirty="0">
                <a:solidFill>
                  <a:srgbClr val="FFFFFF"/>
                </a:solidFill>
              </a:rPr>
              <a:t>://</a:t>
            </a:r>
            <a:r>
              <a:rPr lang="en-US" sz="1200" dirty="0" smtClean="0">
                <a:solidFill>
                  <a:srgbClr val="FFFFFF"/>
                </a:solidFill>
              </a:rPr>
              <a:t>www.bibliahebraica.com</a:t>
            </a:r>
            <a:endParaRPr lang="en-US" sz="1200" dirty="0">
              <a:solidFill>
                <a:srgbClr val="FFFFFF"/>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a:xfrm>
            <a:off x="419100" y="402089"/>
            <a:ext cx="5753099" cy="359911"/>
          </a:xfrm>
        </p:spPr>
        <p:txBody>
          <a:bodyPr/>
          <a:lstStyle/>
          <a:p>
            <a:pPr eaLnBrk="1" hangingPunct="1"/>
            <a:r>
              <a:rPr lang="en-US" sz="2000" dirty="0" smtClean="0"/>
              <a:t>The first extensive account of the Genizah in the </a:t>
            </a:r>
            <a:r>
              <a:rPr lang="en-US" sz="2000" i="1" dirty="0" smtClean="0"/>
              <a:t>Elijah</a:t>
            </a:r>
            <a:r>
              <a:rPr lang="en-US" sz="2000" dirty="0" smtClean="0"/>
              <a:t> (Ben Ezra) Synagogue</a:t>
            </a:r>
          </a:p>
        </p:txBody>
      </p:sp>
      <p:pic>
        <p:nvPicPr>
          <p:cNvPr id="34819" name="Picture 4" descr="120px-Jacob_Saphir_portrait"/>
          <p:cNvPicPr>
            <a:picLocks noChangeAspect="1" noChangeArrowheads="1"/>
          </p:cNvPicPr>
          <p:nvPr/>
        </p:nvPicPr>
        <p:blipFill>
          <a:blip r:embed="rId3" cstate="print"/>
          <a:srcRect/>
          <a:stretch>
            <a:fillRect/>
          </a:stretch>
        </p:blipFill>
        <p:spPr bwMode="auto">
          <a:xfrm>
            <a:off x="419100" y="1351700"/>
            <a:ext cx="2753833" cy="4229100"/>
          </a:xfrm>
          <a:prstGeom prst="rect">
            <a:avLst/>
          </a:prstGeom>
          <a:noFill/>
          <a:ln w="9525">
            <a:noFill/>
            <a:miter lim="800000"/>
            <a:headEnd/>
            <a:tailEnd/>
          </a:ln>
        </p:spPr>
      </p:pic>
      <p:pic>
        <p:nvPicPr>
          <p:cNvPr id="34820" name="Picture 3" descr="Sapir.JPG"/>
          <p:cNvPicPr>
            <a:picLocks noChangeAspect="1"/>
          </p:cNvPicPr>
          <p:nvPr/>
        </p:nvPicPr>
        <p:blipFill>
          <a:blip r:embed="rId4" cstate="print"/>
          <a:srcRect/>
          <a:stretch>
            <a:fillRect/>
          </a:stretch>
        </p:blipFill>
        <p:spPr bwMode="auto">
          <a:xfrm>
            <a:off x="5562600" y="836311"/>
            <a:ext cx="2971800" cy="4867844"/>
          </a:xfrm>
          <a:prstGeom prst="rect">
            <a:avLst/>
          </a:prstGeom>
          <a:noFill/>
          <a:ln w="9525">
            <a:noFill/>
            <a:miter lim="800000"/>
            <a:headEnd/>
            <a:tailEnd/>
          </a:ln>
        </p:spPr>
      </p:pic>
      <p:sp>
        <p:nvSpPr>
          <p:cNvPr id="5" name="TextBox 4"/>
          <p:cNvSpPr txBox="1"/>
          <p:nvPr/>
        </p:nvSpPr>
        <p:spPr>
          <a:xfrm>
            <a:off x="3453623" y="1828800"/>
            <a:ext cx="1815930" cy="2462213"/>
          </a:xfrm>
          <a:prstGeom prst="rect">
            <a:avLst/>
          </a:prstGeom>
          <a:noFill/>
        </p:spPr>
        <p:txBody>
          <a:bodyPr wrap="square" rtlCol="0">
            <a:spAutoFit/>
          </a:bodyPr>
          <a:lstStyle/>
          <a:p>
            <a:r>
              <a:rPr lang="en-US" sz="1400" dirty="0" smtClean="0">
                <a:solidFill>
                  <a:srgbClr val="FFFFFF"/>
                </a:solidFill>
              </a:rPr>
              <a:t>A page from </a:t>
            </a:r>
            <a:r>
              <a:rPr lang="en-US" sz="1400" dirty="0" err="1" smtClean="0">
                <a:solidFill>
                  <a:srgbClr val="FFFFFF"/>
                </a:solidFill>
              </a:rPr>
              <a:t>Saphir’s</a:t>
            </a:r>
            <a:r>
              <a:rPr lang="en-US" sz="1400" dirty="0" smtClean="0">
                <a:solidFill>
                  <a:srgbClr val="FFFFFF"/>
                </a:solidFill>
              </a:rPr>
              <a:t> travelogue which recounts his visit to the Ben Ezra Synagogue in 1864. He writes about his foray into the Genizah chamber which he accessed from the synagogue roof. </a:t>
            </a:r>
            <a:endParaRPr lang="en-US" sz="1400" dirty="0">
              <a:solidFill>
                <a:srgbClr val="FFFFFF"/>
              </a:solidFill>
            </a:endParaRPr>
          </a:p>
        </p:txBody>
      </p:sp>
      <p:sp>
        <p:nvSpPr>
          <p:cNvPr id="2" name="TextBox 1"/>
          <p:cNvSpPr txBox="1"/>
          <p:nvPr/>
        </p:nvSpPr>
        <p:spPr>
          <a:xfrm>
            <a:off x="306941" y="5715000"/>
            <a:ext cx="2865992" cy="646331"/>
          </a:xfrm>
          <a:prstGeom prst="rect">
            <a:avLst/>
          </a:prstGeom>
          <a:noFill/>
        </p:spPr>
        <p:txBody>
          <a:bodyPr wrap="square" rtlCol="0">
            <a:spAutoFit/>
          </a:bodyPr>
          <a:lstStyle/>
          <a:p>
            <a:r>
              <a:rPr lang="en-US" dirty="0">
                <a:solidFill>
                  <a:srgbClr val="FFFFFF"/>
                </a:solidFill>
              </a:rPr>
              <a:t>Jacob </a:t>
            </a:r>
            <a:r>
              <a:rPr lang="en-US" dirty="0" err="1" smtClean="0">
                <a:solidFill>
                  <a:srgbClr val="FFFFFF"/>
                </a:solidFill>
              </a:rPr>
              <a:t>Saphir</a:t>
            </a:r>
            <a:r>
              <a:rPr lang="en-US" dirty="0">
                <a:solidFill>
                  <a:srgbClr val="FFFFFF"/>
                </a:solidFill>
              </a:rPr>
              <a:t>, 1822-1886: </a:t>
            </a:r>
            <a:r>
              <a:rPr lang="en-US" dirty="0" err="1">
                <a:solidFill>
                  <a:srgbClr val="FFFFFF"/>
                </a:solidFill>
              </a:rPr>
              <a:t>traveller</a:t>
            </a:r>
            <a:r>
              <a:rPr lang="en-US" dirty="0">
                <a:solidFill>
                  <a:srgbClr val="FFFFFF"/>
                </a:solidFill>
              </a:rPr>
              <a:t> and </a:t>
            </a:r>
            <a:r>
              <a:rPr lang="en-US" dirty="0" smtClean="0">
                <a:solidFill>
                  <a:srgbClr val="FFFFFF"/>
                </a:solidFill>
              </a:rPr>
              <a:t>emissary</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 y="1295400"/>
            <a:ext cx="2920608" cy="4067175"/>
          </a:xfrm>
        </p:spPr>
      </p:pic>
      <p:sp>
        <p:nvSpPr>
          <p:cNvPr id="5" name="TextBox 4"/>
          <p:cNvSpPr txBox="1"/>
          <p:nvPr/>
        </p:nvSpPr>
        <p:spPr>
          <a:xfrm>
            <a:off x="3962400" y="1330702"/>
            <a:ext cx="4572000" cy="3046988"/>
          </a:xfrm>
          <a:prstGeom prst="rect">
            <a:avLst/>
          </a:prstGeom>
          <a:noFill/>
        </p:spPr>
        <p:txBody>
          <a:bodyPr wrap="square" rtlCol="0">
            <a:spAutoFit/>
          </a:bodyPr>
          <a:lstStyle/>
          <a:p>
            <a:r>
              <a:rPr lang="en-US" sz="2400" dirty="0" err="1" smtClean="0">
                <a:solidFill>
                  <a:srgbClr val="FFFFFF"/>
                </a:solidFill>
                <a:latin typeface="+mj-lt"/>
              </a:rPr>
              <a:t>Elkan</a:t>
            </a:r>
            <a:r>
              <a:rPr lang="en-US" sz="2400" dirty="0" smtClean="0">
                <a:solidFill>
                  <a:srgbClr val="FFFFFF"/>
                </a:solidFill>
                <a:latin typeface="+mj-lt"/>
              </a:rPr>
              <a:t> Nathan Adler, 1861-1946, author, lawyer, historian and collector of books. Alder visited the Genizah in 1888; one year before it was due to be torn down …He is told that there is no Genizah and that the Jewish community bury their </a:t>
            </a:r>
            <a:r>
              <a:rPr lang="en-US" sz="2400" i="1" dirty="0" err="1" smtClean="0">
                <a:solidFill>
                  <a:srgbClr val="FFFFFF"/>
                </a:solidFill>
                <a:latin typeface="+mj-lt"/>
              </a:rPr>
              <a:t>shemot</a:t>
            </a:r>
            <a:endParaRPr lang="en-US" sz="2400" dirty="0">
              <a:solidFill>
                <a:srgbClr val="FFFFFF"/>
              </a:solidFill>
              <a:latin typeface="+mj-lt"/>
            </a:endParaRPr>
          </a:p>
        </p:txBody>
      </p:sp>
    </p:spTree>
    <p:extLst>
      <p:ext uri="{BB962C8B-B14F-4D97-AF65-F5344CB8AC3E}">
        <p14:creationId xmlns:p14="http://schemas.microsoft.com/office/powerpoint/2010/main" val="265455043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descr="d'hulst"/>
          <p:cNvPicPr>
            <a:picLocks noGrp="1" noChangeAspect="1" noChangeArrowheads="1"/>
          </p:cNvPicPr>
          <p:nvPr>
            <p:ph idx="1"/>
          </p:nvPr>
        </p:nvPicPr>
        <p:blipFill>
          <a:blip r:embed="rId3" cstate="print"/>
          <a:srcRect/>
          <a:stretch>
            <a:fillRect/>
          </a:stretch>
        </p:blipFill>
        <p:spPr bwMode="auto">
          <a:xfrm>
            <a:off x="609600" y="609600"/>
            <a:ext cx="4201733" cy="4572000"/>
          </a:xfrm>
          <a:prstGeom prst="rect">
            <a:avLst/>
          </a:prstGeom>
          <a:noFill/>
          <a:ln w="9525">
            <a:noFill/>
            <a:miter lim="800000"/>
            <a:headEnd/>
            <a:tailEnd/>
          </a:ln>
        </p:spPr>
      </p:pic>
      <p:sp>
        <p:nvSpPr>
          <p:cNvPr id="8" name="TextBox 7"/>
          <p:cNvSpPr txBox="1"/>
          <p:nvPr/>
        </p:nvSpPr>
        <p:spPr>
          <a:xfrm>
            <a:off x="5074693" y="762000"/>
            <a:ext cx="2743200" cy="3970318"/>
          </a:xfrm>
          <a:prstGeom prst="rect">
            <a:avLst/>
          </a:prstGeom>
          <a:noFill/>
        </p:spPr>
        <p:txBody>
          <a:bodyPr wrap="square" rtlCol="0">
            <a:spAutoFit/>
          </a:bodyPr>
          <a:lstStyle/>
          <a:p>
            <a:r>
              <a:rPr lang="en-US" dirty="0" smtClean="0">
                <a:solidFill>
                  <a:srgbClr val="FFFFFF"/>
                </a:solidFill>
              </a:rPr>
              <a:t>Count </a:t>
            </a:r>
            <a:r>
              <a:rPr lang="en-US" dirty="0" err="1" smtClean="0">
                <a:solidFill>
                  <a:srgbClr val="FFFFFF"/>
                </a:solidFill>
              </a:rPr>
              <a:t>Riamo</a:t>
            </a:r>
            <a:r>
              <a:rPr lang="en-US" dirty="0" smtClean="0">
                <a:solidFill>
                  <a:srgbClr val="FFFFFF"/>
                </a:solidFill>
              </a:rPr>
              <a:t> d’Hulst (?), c.1855-1920; excavated the rubbish mounds around Old Cairo in 1889 for the Egypt Exploration Fund. D’Hulst found some of the manuscripts tossed out of the synagogue during the renovation. He shipped several boxes of Hebrew manuscripts to the Egypt Exploration Fund in London.</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382587" y="288651"/>
            <a:ext cx="6092825" cy="423862"/>
          </a:xfrm>
        </p:spPr>
        <p:txBody>
          <a:bodyPr/>
          <a:lstStyle/>
          <a:p>
            <a:pPr eaLnBrk="1" hangingPunct="1"/>
            <a:r>
              <a:rPr lang="en-US" sz="2400" b="0" dirty="0" smtClean="0"/>
              <a:t>A Genizah chamber laid open ...</a:t>
            </a:r>
          </a:p>
        </p:txBody>
      </p:sp>
      <p:pic>
        <p:nvPicPr>
          <p:cNvPr id="35843" name="Picture 4" descr="chester"/>
          <p:cNvPicPr>
            <a:picLocks noChangeAspect="1" noChangeArrowheads="1"/>
          </p:cNvPicPr>
          <p:nvPr/>
        </p:nvPicPr>
        <p:blipFill>
          <a:blip r:embed="rId3" cstate="print"/>
          <a:srcRect/>
          <a:stretch>
            <a:fillRect/>
          </a:stretch>
        </p:blipFill>
        <p:spPr bwMode="auto">
          <a:xfrm>
            <a:off x="762000" y="1063207"/>
            <a:ext cx="2438400" cy="4054883"/>
          </a:xfrm>
          <a:prstGeom prst="rect">
            <a:avLst/>
          </a:prstGeom>
          <a:noFill/>
          <a:ln w="9525">
            <a:noFill/>
            <a:miter lim="800000"/>
            <a:headEnd/>
            <a:tailEnd/>
          </a:ln>
        </p:spPr>
      </p:pic>
      <p:pic>
        <p:nvPicPr>
          <p:cNvPr id="35844" name="Picture 6" descr="chester.jpg"/>
          <p:cNvPicPr>
            <a:picLocks noChangeAspect="1"/>
          </p:cNvPicPr>
          <p:nvPr/>
        </p:nvPicPr>
        <p:blipFill>
          <a:blip r:embed="rId4" cstate="print"/>
          <a:srcRect/>
          <a:stretch>
            <a:fillRect/>
          </a:stretch>
        </p:blipFill>
        <p:spPr bwMode="auto">
          <a:xfrm>
            <a:off x="4675072" y="1044672"/>
            <a:ext cx="3600680" cy="5638800"/>
          </a:xfrm>
          <a:prstGeom prst="rect">
            <a:avLst/>
          </a:prstGeom>
          <a:noFill/>
          <a:ln w="9525">
            <a:noFill/>
            <a:miter lim="800000"/>
            <a:headEnd/>
            <a:tailEnd/>
          </a:ln>
        </p:spPr>
      </p:pic>
      <p:sp>
        <p:nvSpPr>
          <p:cNvPr id="5" name="TextBox 4"/>
          <p:cNvSpPr txBox="1"/>
          <p:nvPr/>
        </p:nvSpPr>
        <p:spPr>
          <a:xfrm>
            <a:off x="533400" y="5334000"/>
            <a:ext cx="3733800" cy="738664"/>
          </a:xfrm>
          <a:prstGeom prst="rect">
            <a:avLst/>
          </a:prstGeom>
          <a:noFill/>
        </p:spPr>
        <p:txBody>
          <a:bodyPr wrap="square" rtlCol="0">
            <a:spAutoFit/>
          </a:bodyPr>
          <a:lstStyle/>
          <a:p>
            <a:r>
              <a:rPr lang="en-US" sz="1400" dirty="0" smtClean="0">
                <a:solidFill>
                  <a:srgbClr val="FFFFFF"/>
                </a:solidFill>
              </a:rPr>
              <a:t>Rev. Greville John Chester, 1830-1892; collector; visited the Ben Ezra Synagogue in 1899 as it was being torn down. </a:t>
            </a:r>
            <a:endParaRPr lang="en-US" sz="1400" dirty="0">
              <a:solidFill>
                <a:srgbClr val="FFFFFF"/>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b="0" dirty="0" smtClean="0"/>
              <a:t>Manuscripts on the market …</a:t>
            </a:r>
          </a:p>
        </p:txBody>
      </p:sp>
      <p:sp>
        <p:nvSpPr>
          <p:cNvPr id="36867" name="Text Box 5"/>
          <p:cNvSpPr txBox="1">
            <a:spLocks noChangeArrowheads="1"/>
          </p:cNvSpPr>
          <p:nvPr/>
        </p:nvSpPr>
        <p:spPr bwMode="auto">
          <a:xfrm>
            <a:off x="4495800" y="1828800"/>
            <a:ext cx="3276600" cy="366713"/>
          </a:xfrm>
          <a:prstGeom prst="rect">
            <a:avLst/>
          </a:prstGeom>
          <a:noFill/>
          <a:ln w="9525">
            <a:noFill/>
            <a:miter lim="800000"/>
            <a:headEnd/>
            <a:tailEnd/>
          </a:ln>
        </p:spPr>
        <p:txBody>
          <a:bodyPr>
            <a:spAutoFit/>
          </a:bodyPr>
          <a:lstStyle/>
          <a:p>
            <a:pPr>
              <a:spcBef>
                <a:spcPct val="50000"/>
              </a:spcBef>
            </a:pPr>
            <a:endParaRPr lang="en-US"/>
          </a:p>
        </p:txBody>
      </p:sp>
      <p:pic>
        <p:nvPicPr>
          <p:cNvPr id="36869" name="Picture 5" descr="415"/>
          <p:cNvPicPr>
            <a:picLocks noChangeAspect="1" noChangeArrowheads="1"/>
          </p:cNvPicPr>
          <p:nvPr/>
        </p:nvPicPr>
        <p:blipFill>
          <a:blip r:embed="rId3" cstate="print"/>
          <a:srcRect/>
          <a:stretch>
            <a:fillRect/>
          </a:stretch>
        </p:blipFill>
        <p:spPr bwMode="auto">
          <a:xfrm>
            <a:off x="838200" y="1074767"/>
            <a:ext cx="2819400" cy="4496943"/>
          </a:xfrm>
          <a:prstGeom prst="rect">
            <a:avLst/>
          </a:prstGeom>
          <a:noFill/>
          <a:ln w="9525">
            <a:noFill/>
            <a:miter lim="800000"/>
            <a:headEnd/>
            <a:tailEnd/>
          </a:ln>
        </p:spPr>
      </p:pic>
      <p:sp>
        <p:nvSpPr>
          <p:cNvPr id="9" name="TextBox 8"/>
          <p:cNvSpPr txBox="1"/>
          <p:nvPr/>
        </p:nvSpPr>
        <p:spPr>
          <a:xfrm>
            <a:off x="304800" y="5734887"/>
            <a:ext cx="4648200" cy="738664"/>
          </a:xfrm>
          <a:prstGeom prst="rect">
            <a:avLst/>
          </a:prstGeom>
          <a:noFill/>
        </p:spPr>
        <p:txBody>
          <a:bodyPr wrap="square" rtlCol="0">
            <a:spAutoFit/>
          </a:bodyPr>
          <a:lstStyle/>
          <a:p>
            <a:r>
              <a:rPr lang="en-US" sz="1400" dirty="0" smtClean="0">
                <a:solidFill>
                  <a:srgbClr val="FFFFFF"/>
                </a:solidFill>
              </a:rPr>
              <a:t>Rabbi Solomon Wertheimer (1866-1935), scholar and bookseller, acquired fragments before 1890 and sold them to British institutions between 1892 and 1897. </a:t>
            </a:r>
            <a:endParaRPr lang="en-US" sz="1400" dirty="0">
              <a:solidFill>
                <a:srgbClr val="FFFFFF"/>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79403">
            <a:off x="4222742" y="1518143"/>
            <a:ext cx="4226132" cy="3577237"/>
          </a:xfrm>
          <a:prstGeom prst="rect">
            <a:avLst/>
          </a:prstGeom>
        </p:spPr>
      </p:pic>
      <p:sp>
        <p:nvSpPr>
          <p:cNvPr id="3" name="TextBox 2"/>
          <p:cNvSpPr txBox="1"/>
          <p:nvPr/>
        </p:nvSpPr>
        <p:spPr>
          <a:xfrm>
            <a:off x="4953000" y="5317232"/>
            <a:ext cx="2819400" cy="523220"/>
          </a:xfrm>
          <a:prstGeom prst="rect">
            <a:avLst/>
          </a:prstGeom>
          <a:noFill/>
        </p:spPr>
        <p:txBody>
          <a:bodyPr wrap="square" rtlCol="0">
            <a:spAutoFit/>
          </a:bodyPr>
          <a:lstStyle/>
          <a:p>
            <a:r>
              <a:rPr lang="en-US" sz="1400" dirty="0" smtClean="0">
                <a:solidFill>
                  <a:schemeClr val="bg1"/>
                </a:solidFill>
              </a:rPr>
              <a:t>One of Wertheimer’s letters to the Cambridge Librarian, 1893</a:t>
            </a:r>
            <a:endParaRPr lang="en-US" sz="1400" dirty="0">
              <a:solidFill>
                <a:schemeClr val="bg1"/>
              </a:solidFill>
            </a:endParaRPr>
          </a:p>
        </p:txBody>
      </p:sp>
      <p:sp>
        <p:nvSpPr>
          <p:cNvPr id="8"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smtClean="0">
                <a:solidFill>
                  <a:schemeClr val="bg1"/>
                </a:solidFill>
                <a:latin typeface="Calibri" pitchFamily="34" charset="0"/>
              </a:rPr>
              <a:t>Image of letter: </a:t>
            </a:r>
            <a:r>
              <a:rPr lang="en-US" sz="1200" dirty="0">
                <a:solidFill>
                  <a:schemeClr val="bg1"/>
                </a:solidFill>
                <a:latin typeface="Calibri" pitchFamily="34" charset="0"/>
              </a:rPr>
              <a:t>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Adolf_neubauer_portrait.jpg"/>
          <p:cNvPicPr>
            <a:picLocks noChangeAspect="1"/>
          </p:cNvPicPr>
          <p:nvPr/>
        </p:nvPicPr>
        <p:blipFill>
          <a:blip r:embed="rId3" cstate="print"/>
          <a:srcRect/>
          <a:stretch>
            <a:fillRect/>
          </a:stretch>
        </p:blipFill>
        <p:spPr bwMode="auto">
          <a:xfrm>
            <a:off x="762000" y="1066800"/>
            <a:ext cx="3199696" cy="4724400"/>
          </a:xfrm>
          <a:prstGeom prst="rect">
            <a:avLst/>
          </a:prstGeom>
          <a:noFill/>
          <a:ln w="9525">
            <a:noFill/>
            <a:miter lim="800000"/>
            <a:headEnd/>
            <a:tailEnd/>
          </a:ln>
        </p:spPr>
      </p:pic>
      <p:sp>
        <p:nvSpPr>
          <p:cNvPr id="3" name="TextBox 2"/>
          <p:cNvSpPr txBox="1"/>
          <p:nvPr/>
        </p:nvSpPr>
        <p:spPr>
          <a:xfrm>
            <a:off x="4495800" y="1295400"/>
            <a:ext cx="4038600" cy="4278094"/>
          </a:xfrm>
          <a:prstGeom prst="rect">
            <a:avLst/>
          </a:prstGeom>
          <a:noFill/>
        </p:spPr>
        <p:txBody>
          <a:bodyPr wrap="square" rtlCol="0">
            <a:spAutoFit/>
          </a:bodyPr>
          <a:lstStyle/>
          <a:p>
            <a:r>
              <a:rPr lang="en-US" sz="1600" dirty="0" smtClean="0">
                <a:solidFill>
                  <a:srgbClr val="FFFFFF"/>
                </a:solidFill>
              </a:rPr>
              <a:t>Dr. Adolf </a:t>
            </a:r>
            <a:r>
              <a:rPr lang="en-US" sz="1600" dirty="0" err="1" smtClean="0">
                <a:solidFill>
                  <a:srgbClr val="FFFFFF"/>
                </a:solidFill>
              </a:rPr>
              <a:t>Neubauer</a:t>
            </a:r>
            <a:r>
              <a:rPr lang="en-US" sz="1600" dirty="0" smtClean="0">
                <a:solidFill>
                  <a:srgbClr val="FFFFFF"/>
                </a:solidFill>
              </a:rPr>
              <a:t>, 1831-1907, Bodleian Sub-Librarian for Hebraica</a:t>
            </a:r>
          </a:p>
          <a:p>
            <a:endParaRPr lang="en-US" sz="1600" dirty="0" smtClean="0">
              <a:solidFill>
                <a:srgbClr val="FFFFFF"/>
              </a:solidFill>
            </a:endParaRPr>
          </a:p>
          <a:p>
            <a:r>
              <a:rPr lang="en-US" sz="1600" dirty="0">
                <a:solidFill>
                  <a:srgbClr val="FFFFFF"/>
                </a:solidFill>
              </a:rPr>
              <a:t>In 1890, </a:t>
            </a:r>
            <a:r>
              <a:rPr lang="en-US" sz="1600" dirty="0" err="1" smtClean="0">
                <a:solidFill>
                  <a:srgbClr val="FFFFFF"/>
                </a:solidFill>
              </a:rPr>
              <a:t>Neubauer</a:t>
            </a:r>
            <a:r>
              <a:rPr lang="en-US" sz="1600" dirty="0" smtClean="0">
                <a:solidFill>
                  <a:srgbClr val="FFFFFF"/>
                </a:solidFill>
              </a:rPr>
              <a:t> </a:t>
            </a:r>
            <a:r>
              <a:rPr lang="en-US" sz="1600" dirty="0">
                <a:solidFill>
                  <a:srgbClr val="FFFFFF"/>
                </a:solidFill>
              </a:rPr>
              <a:t>received some batches of Hebrew MSS from the </a:t>
            </a:r>
            <a:r>
              <a:rPr lang="en-US" sz="1600" dirty="0" smtClean="0">
                <a:solidFill>
                  <a:srgbClr val="FFFFFF"/>
                </a:solidFill>
              </a:rPr>
              <a:t>Count d’Hulst via the Egypt </a:t>
            </a:r>
            <a:r>
              <a:rPr lang="en-US" sz="1600" dirty="0">
                <a:solidFill>
                  <a:srgbClr val="FFFFFF"/>
                </a:solidFill>
              </a:rPr>
              <a:t>Exploration Fund</a:t>
            </a:r>
            <a:r>
              <a:rPr lang="en-US" sz="1600" dirty="0" smtClean="0">
                <a:solidFill>
                  <a:srgbClr val="FFFFFF"/>
                </a:solidFill>
              </a:rPr>
              <a:t>.</a:t>
            </a:r>
          </a:p>
          <a:p>
            <a:endParaRPr lang="en-US" sz="1600" dirty="0">
              <a:solidFill>
                <a:srgbClr val="FFFFFF"/>
              </a:solidFill>
            </a:endParaRPr>
          </a:p>
          <a:p>
            <a:r>
              <a:rPr lang="en-US" sz="1600" dirty="0">
                <a:solidFill>
                  <a:srgbClr val="FFFFFF"/>
                </a:solidFill>
              </a:rPr>
              <a:t>Between 1890-1892, he was sent secret shipments of Hebrew manuscripts from Old Cairo by </a:t>
            </a:r>
            <a:r>
              <a:rPr lang="en-US" sz="1600" dirty="0" err="1" smtClean="0">
                <a:solidFill>
                  <a:srgbClr val="FFFFFF"/>
                </a:solidFill>
              </a:rPr>
              <a:t>Greville</a:t>
            </a:r>
            <a:r>
              <a:rPr lang="en-US" sz="1600" dirty="0" smtClean="0">
                <a:solidFill>
                  <a:srgbClr val="FFFFFF"/>
                </a:solidFill>
              </a:rPr>
              <a:t> John Chester.</a:t>
            </a:r>
          </a:p>
          <a:p>
            <a:endParaRPr lang="en-US" sz="1600" dirty="0">
              <a:solidFill>
                <a:srgbClr val="FFFFFF"/>
              </a:solidFill>
            </a:endParaRPr>
          </a:p>
          <a:p>
            <a:r>
              <a:rPr lang="en-US" sz="1600" dirty="0" smtClean="0">
                <a:solidFill>
                  <a:srgbClr val="FFFFFF"/>
                </a:solidFill>
              </a:rPr>
              <a:t>And between 1892-1894, he was sent Hebrew manuscripts from Old Cairo by Solomon Wertheimer.</a:t>
            </a:r>
          </a:p>
          <a:p>
            <a:endParaRPr lang="en-US" sz="1600" dirty="0">
              <a:solidFill>
                <a:srgbClr val="FFFFFF"/>
              </a:solidFill>
            </a:endParaRPr>
          </a:p>
          <a:p>
            <a:r>
              <a:rPr lang="en-US" sz="1600" dirty="0" smtClean="0">
                <a:solidFill>
                  <a:srgbClr val="FFFFFF"/>
                </a:solidFill>
              </a:rPr>
              <a:t>Oxford was carefully and quietly building a “select” collection of Genizah manuscripts</a:t>
            </a:r>
            <a:endParaRPr lang="en-US" sz="1600" dirty="0">
              <a:solidFill>
                <a:srgbClr val="FFFFFF"/>
              </a:solidFill>
            </a:endParaRPr>
          </a:p>
        </p:txBody>
      </p:sp>
      <p:sp>
        <p:nvSpPr>
          <p:cNvPr id="4" name="TextBox 3"/>
          <p:cNvSpPr txBox="1"/>
          <p:nvPr/>
        </p:nvSpPr>
        <p:spPr>
          <a:xfrm>
            <a:off x="762000" y="381000"/>
            <a:ext cx="6553200" cy="461665"/>
          </a:xfrm>
          <a:prstGeom prst="rect">
            <a:avLst/>
          </a:prstGeom>
          <a:noFill/>
        </p:spPr>
        <p:txBody>
          <a:bodyPr wrap="square" rtlCol="0">
            <a:spAutoFit/>
          </a:bodyPr>
          <a:lstStyle/>
          <a:p>
            <a:r>
              <a:rPr lang="en-US" sz="2400" dirty="0">
                <a:solidFill>
                  <a:srgbClr val="FFFFFF"/>
                </a:solidFill>
              </a:rPr>
              <a:t>C</a:t>
            </a:r>
            <a:r>
              <a:rPr lang="en-US" sz="2400" dirty="0" smtClean="0">
                <a:solidFill>
                  <a:srgbClr val="FFFFFF"/>
                </a:solidFill>
              </a:rPr>
              <a:t>ollecting Genizah manuscripts at Oxford</a:t>
            </a:r>
            <a:endParaRPr lang="en-US" sz="2400" dirty="0">
              <a:solidFill>
                <a:srgbClr val="FFFFFF"/>
              </a:solidFill>
            </a:endParaRPr>
          </a:p>
        </p:txBody>
      </p:sp>
    </p:spTree>
    <p:extLst>
      <p:ext uri="{BB962C8B-B14F-4D97-AF65-F5344CB8AC3E}">
        <p14:creationId xmlns:p14="http://schemas.microsoft.com/office/powerpoint/2010/main" val="137216561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7" descr="308"/>
          <p:cNvPicPr>
            <a:picLocks noChangeAspect="1" noChangeArrowheads="1"/>
          </p:cNvPicPr>
          <p:nvPr/>
        </p:nvPicPr>
        <p:blipFill>
          <a:blip r:embed="rId3" cstate="print"/>
          <a:srcRect/>
          <a:stretch>
            <a:fillRect/>
          </a:stretch>
        </p:blipFill>
        <p:spPr bwMode="auto">
          <a:xfrm>
            <a:off x="662848" y="1066800"/>
            <a:ext cx="2589111" cy="3581400"/>
          </a:xfrm>
          <a:prstGeom prst="rect">
            <a:avLst/>
          </a:prstGeom>
          <a:noFill/>
          <a:ln w="9525">
            <a:noFill/>
            <a:miter lim="800000"/>
            <a:headEnd/>
            <a:tailEnd/>
          </a:ln>
        </p:spPr>
      </p:pic>
      <p:sp>
        <p:nvSpPr>
          <p:cNvPr id="5" name="TextBox 4"/>
          <p:cNvSpPr txBox="1"/>
          <p:nvPr/>
        </p:nvSpPr>
        <p:spPr>
          <a:xfrm>
            <a:off x="523777" y="4876800"/>
            <a:ext cx="3962400" cy="1384995"/>
          </a:xfrm>
          <a:prstGeom prst="rect">
            <a:avLst/>
          </a:prstGeom>
          <a:noFill/>
        </p:spPr>
        <p:txBody>
          <a:bodyPr wrap="square" rtlCol="0">
            <a:spAutoFit/>
          </a:bodyPr>
          <a:lstStyle/>
          <a:p>
            <a:r>
              <a:rPr lang="en-US" sz="1400" dirty="0" smtClean="0">
                <a:solidFill>
                  <a:srgbClr val="FFFFFF"/>
                </a:solidFill>
              </a:rPr>
              <a:t>Genizah manuscripts were also being received at Cambridge University. They were sent from Solomon Wertheimer and examined by Dr. Solomon Schechter (1847-1915), the Reader in </a:t>
            </a:r>
            <a:r>
              <a:rPr lang="en-US" sz="1400" dirty="0" err="1" smtClean="0">
                <a:solidFill>
                  <a:srgbClr val="FFFFFF"/>
                </a:solidFill>
              </a:rPr>
              <a:t>Rabbinics</a:t>
            </a:r>
            <a:r>
              <a:rPr lang="en-US" sz="1400" dirty="0" smtClean="0">
                <a:solidFill>
                  <a:srgbClr val="FFFFFF"/>
                </a:solidFill>
              </a:rPr>
              <a:t> at Cambridge University and consultant to Cambridge University Library</a:t>
            </a:r>
            <a:endParaRPr lang="en-US" sz="1400" dirty="0">
              <a:solidFill>
                <a:srgbClr val="FFFFFF"/>
              </a:solidFill>
            </a:endParaRPr>
          </a:p>
        </p:txBody>
      </p:sp>
      <p:sp>
        <p:nvSpPr>
          <p:cNvPr id="3" name="TextBox 2"/>
          <p:cNvSpPr txBox="1"/>
          <p:nvPr/>
        </p:nvSpPr>
        <p:spPr>
          <a:xfrm>
            <a:off x="104677" y="260003"/>
            <a:ext cx="8763000" cy="461665"/>
          </a:xfrm>
          <a:prstGeom prst="rect">
            <a:avLst/>
          </a:prstGeom>
          <a:noFill/>
        </p:spPr>
        <p:txBody>
          <a:bodyPr wrap="square" rtlCol="0">
            <a:spAutoFit/>
          </a:bodyPr>
          <a:lstStyle/>
          <a:p>
            <a:r>
              <a:rPr lang="en-US" sz="2400" b="1" dirty="0" smtClean="0">
                <a:solidFill>
                  <a:srgbClr val="FFFFFF"/>
                </a:solidFill>
              </a:rPr>
              <a:t>Genizah manuscripts were being sent to Cambridge too …</a:t>
            </a:r>
            <a:endParaRPr lang="en-US" sz="2400" b="1" dirty="0">
              <a:solidFill>
                <a:srgbClr val="FFFFFF"/>
              </a:solidFill>
            </a:endParaRPr>
          </a:p>
        </p:txBody>
      </p:sp>
      <p:pic>
        <p:nvPicPr>
          <p:cNvPr id="7" name="Picture 6" descr="Wertheimer.list.1.jpg"/>
          <p:cNvPicPr>
            <a:picLocks noChangeAspect="1"/>
          </p:cNvPicPr>
          <p:nvPr/>
        </p:nvPicPr>
        <p:blipFill>
          <a:blip r:embed="rId4" cstate="print"/>
          <a:stretch>
            <a:fillRect/>
          </a:stretch>
        </p:blipFill>
        <p:spPr>
          <a:xfrm>
            <a:off x="4582021" y="1066800"/>
            <a:ext cx="3362423" cy="5395680"/>
          </a:xfrm>
          <a:prstGeom prst="rect">
            <a:avLst/>
          </a:prstGeom>
        </p:spPr>
      </p:pic>
      <p:sp>
        <p:nvSpPr>
          <p:cNvPr id="6"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Tree>
    <p:extLst>
      <p:ext uri="{BB962C8B-B14F-4D97-AF65-F5344CB8AC3E}">
        <p14:creationId xmlns:p14="http://schemas.microsoft.com/office/powerpoint/2010/main" val="38720314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419600" y="304800"/>
            <a:ext cx="4571999" cy="5509200"/>
          </a:xfrm>
          <a:prstGeom prst="rect">
            <a:avLst/>
          </a:prstGeom>
          <a:noFill/>
        </p:spPr>
        <p:txBody>
          <a:bodyPr wrap="square" rtlCol="0">
            <a:spAutoFit/>
          </a:bodyPr>
          <a:lstStyle/>
          <a:p>
            <a:r>
              <a:rPr lang="en-US" sz="1600" dirty="0" smtClean="0">
                <a:solidFill>
                  <a:srgbClr val="FFFFFF"/>
                </a:solidFill>
              </a:rPr>
              <a:t>Cairo was first settled in </a:t>
            </a:r>
            <a:r>
              <a:rPr lang="en-US" sz="1600" dirty="0">
                <a:solidFill>
                  <a:srgbClr val="FFFFFF"/>
                </a:solidFill>
              </a:rPr>
              <a:t>the 7</a:t>
            </a:r>
            <a:r>
              <a:rPr lang="en-US" sz="1600" baseline="30000" dirty="0">
                <a:solidFill>
                  <a:srgbClr val="FFFFFF"/>
                </a:solidFill>
              </a:rPr>
              <a:t>th</a:t>
            </a:r>
            <a:r>
              <a:rPr lang="en-US" sz="1600" dirty="0">
                <a:solidFill>
                  <a:srgbClr val="FFFFFF"/>
                </a:solidFill>
              </a:rPr>
              <a:t> century BCE. </a:t>
            </a:r>
            <a:r>
              <a:rPr lang="en-US" sz="1600" dirty="0" smtClean="0">
                <a:solidFill>
                  <a:srgbClr val="FFFFFF"/>
                </a:solidFill>
              </a:rPr>
              <a:t>Under Roman occupation, the city was surrounded by a wall and fortress. Egypt’s oldest churches were built close by. The city came under Muslim rule in the 7</a:t>
            </a:r>
            <a:r>
              <a:rPr lang="en-US" sz="1600" baseline="30000" dirty="0" smtClean="0">
                <a:solidFill>
                  <a:srgbClr val="FFFFFF"/>
                </a:solidFill>
              </a:rPr>
              <a:t>th</a:t>
            </a:r>
            <a:r>
              <a:rPr lang="en-US" sz="1600" dirty="0" smtClean="0">
                <a:solidFill>
                  <a:srgbClr val="FFFFFF"/>
                </a:solidFill>
              </a:rPr>
              <a:t> century CE and served as the administrative capital of Egypt. The city’s highpoint was in the early 12</a:t>
            </a:r>
            <a:r>
              <a:rPr lang="en-US" sz="1600" baseline="30000" dirty="0" smtClean="0">
                <a:solidFill>
                  <a:srgbClr val="FFFFFF"/>
                </a:solidFill>
              </a:rPr>
              <a:t>th</a:t>
            </a:r>
            <a:r>
              <a:rPr lang="en-US" sz="1600" dirty="0" smtClean="0">
                <a:solidFill>
                  <a:srgbClr val="FFFFFF"/>
                </a:solidFill>
              </a:rPr>
              <a:t> century when its population reached nearly 200,000</a:t>
            </a:r>
            <a:r>
              <a:rPr lang="en-US" sz="1600" dirty="0">
                <a:solidFill>
                  <a:srgbClr val="FFFFFF"/>
                </a:solidFill>
              </a:rPr>
              <a:t>. </a:t>
            </a:r>
            <a:endParaRPr lang="en-US" sz="1600" dirty="0" smtClean="0">
              <a:solidFill>
                <a:srgbClr val="FFFFFF"/>
              </a:solidFill>
            </a:endParaRPr>
          </a:p>
          <a:p>
            <a:endParaRPr lang="en-US" sz="1600" dirty="0">
              <a:solidFill>
                <a:srgbClr val="FFFFFF"/>
              </a:solidFill>
            </a:endParaRPr>
          </a:p>
          <a:p>
            <a:r>
              <a:rPr lang="en-US" sz="1600" dirty="0" smtClean="0">
                <a:solidFill>
                  <a:srgbClr val="FFFFFF"/>
                </a:solidFill>
              </a:rPr>
              <a:t>In 1168 the vizier </a:t>
            </a:r>
            <a:r>
              <a:rPr lang="en-US" sz="1600" dirty="0">
                <a:solidFill>
                  <a:srgbClr val="FFFFFF"/>
                </a:solidFill>
              </a:rPr>
              <a:t>ordered the </a:t>
            </a:r>
            <a:r>
              <a:rPr lang="en-US" sz="1600" dirty="0" smtClean="0">
                <a:solidFill>
                  <a:srgbClr val="FFFFFF"/>
                </a:solidFill>
              </a:rPr>
              <a:t>city to </a:t>
            </a:r>
            <a:r>
              <a:rPr lang="en-US" sz="1600" dirty="0">
                <a:solidFill>
                  <a:srgbClr val="FFFFFF"/>
                </a:solidFill>
              </a:rPr>
              <a:t>be burned </a:t>
            </a:r>
            <a:r>
              <a:rPr lang="en-US" sz="1600" dirty="0" smtClean="0">
                <a:solidFill>
                  <a:srgbClr val="FFFFFF"/>
                </a:solidFill>
              </a:rPr>
              <a:t>down in an attempt to thwart the Crusaders. The </a:t>
            </a:r>
            <a:r>
              <a:rPr lang="en-US" sz="1600" dirty="0">
                <a:solidFill>
                  <a:srgbClr val="FFFFFF"/>
                </a:solidFill>
              </a:rPr>
              <a:t>administrative center shifted </a:t>
            </a:r>
            <a:r>
              <a:rPr lang="en-US" sz="1600" dirty="0" smtClean="0">
                <a:solidFill>
                  <a:srgbClr val="FFFFFF"/>
                </a:solidFill>
              </a:rPr>
              <a:t>northwards to the area that is now modern Cairo. The old city was rebuilt in part. That same year, the Jewish traveler, Benjamin of </a:t>
            </a:r>
            <a:r>
              <a:rPr lang="en-US" sz="1600" dirty="0" err="1" smtClean="0">
                <a:solidFill>
                  <a:srgbClr val="FFFFFF"/>
                </a:solidFill>
              </a:rPr>
              <a:t>Tudela</a:t>
            </a:r>
            <a:r>
              <a:rPr lang="en-US" sz="1600" dirty="0">
                <a:solidFill>
                  <a:srgbClr val="FFFFFF"/>
                </a:solidFill>
              </a:rPr>
              <a:t> </a:t>
            </a:r>
            <a:r>
              <a:rPr lang="en-US" sz="1600" dirty="0" smtClean="0">
                <a:solidFill>
                  <a:srgbClr val="FFFFFF"/>
                </a:solidFill>
              </a:rPr>
              <a:t>noted a thriving, well-healed Jewish community of 7,000 people. </a:t>
            </a:r>
          </a:p>
          <a:p>
            <a:endParaRPr lang="en-US" sz="1600" dirty="0">
              <a:solidFill>
                <a:srgbClr val="FFFFFF"/>
              </a:solidFill>
            </a:endParaRPr>
          </a:p>
          <a:p>
            <a:r>
              <a:rPr lang="en-US" sz="1600" dirty="0" smtClean="0">
                <a:solidFill>
                  <a:srgbClr val="FFFFFF"/>
                </a:solidFill>
              </a:rPr>
              <a:t>In the Middle Ages, three synagogues served the Jewish community of Cairo: the Babylonian Synagogue, the </a:t>
            </a:r>
            <a:r>
              <a:rPr lang="en-US" sz="1600" dirty="0" err="1" smtClean="0">
                <a:solidFill>
                  <a:srgbClr val="FFFFFF"/>
                </a:solidFill>
              </a:rPr>
              <a:t>Karaite</a:t>
            </a:r>
            <a:r>
              <a:rPr lang="en-US" sz="1600" dirty="0" smtClean="0">
                <a:solidFill>
                  <a:srgbClr val="FFFFFF"/>
                </a:solidFill>
              </a:rPr>
              <a:t> Synagogue and the Palestinian Synagogue (each congregation adhered to separate practices).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04800"/>
            <a:ext cx="3727633" cy="4495800"/>
          </a:xfrm>
          <a:prstGeom prst="rect">
            <a:avLst/>
          </a:prstGeom>
        </p:spPr>
      </p:pic>
      <p:sp>
        <p:nvSpPr>
          <p:cNvPr id="6" name="TextBox 5"/>
          <p:cNvSpPr txBox="1"/>
          <p:nvPr/>
        </p:nvSpPr>
        <p:spPr>
          <a:xfrm>
            <a:off x="685800" y="6248400"/>
            <a:ext cx="7467600" cy="246221"/>
          </a:xfrm>
          <a:prstGeom prst="rect">
            <a:avLst/>
          </a:prstGeom>
          <a:noFill/>
        </p:spPr>
        <p:txBody>
          <a:bodyPr wrap="square" rtlCol="0">
            <a:spAutoFit/>
          </a:bodyPr>
          <a:lstStyle/>
          <a:p>
            <a:r>
              <a:rPr lang="en-US" sz="1000" dirty="0">
                <a:solidFill>
                  <a:srgbClr val="FFFFFF"/>
                </a:solidFill>
              </a:rPr>
              <a:t>Image courtesy of: http://www.touregypt.net/cairo/map10.htm</a:t>
            </a:r>
          </a:p>
        </p:txBody>
      </p:sp>
      <p:sp>
        <p:nvSpPr>
          <p:cNvPr id="7" name="TextBox 6"/>
          <p:cNvSpPr txBox="1"/>
          <p:nvPr/>
        </p:nvSpPr>
        <p:spPr>
          <a:xfrm>
            <a:off x="533400" y="5029200"/>
            <a:ext cx="3727633" cy="738664"/>
          </a:xfrm>
          <a:prstGeom prst="rect">
            <a:avLst/>
          </a:prstGeom>
          <a:noFill/>
        </p:spPr>
        <p:txBody>
          <a:bodyPr wrap="square" rtlCol="0">
            <a:spAutoFit/>
          </a:bodyPr>
          <a:lstStyle/>
          <a:p>
            <a:r>
              <a:rPr lang="en-US" sz="1400" dirty="0" smtClean="0">
                <a:solidFill>
                  <a:srgbClr val="FFFFFF"/>
                </a:solidFill>
              </a:rPr>
              <a:t>A modern map of Old Cairo showing the location of the Palestinian Synagogue, known today as the Ben Ezra Synagogue</a:t>
            </a:r>
            <a:endParaRPr lang="en-US" sz="1400" dirty="0">
              <a:solidFill>
                <a:srgbClr val="FFFFFF"/>
              </a:solidFill>
            </a:endParaRPr>
          </a:p>
        </p:txBody>
      </p:sp>
    </p:spTree>
    <p:extLst>
      <p:ext uri="{BB962C8B-B14F-4D97-AF65-F5344CB8AC3E}">
        <p14:creationId xmlns:p14="http://schemas.microsoft.com/office/powerpoint/2010/main" val="18903104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Sayce.letter.JPG"/>
          <p:cNvPicPr>
            <a:picLocks noChangeAspect="1"/>
          </p:cNvPicPr>
          <p:nvPr/>
        </p:nvPicPr>
        <p:blipFill>
          <a:blip r:embed="rId3" cstate="print"/>
          <a:stretch>
            <a:fillRect/>
          </a:stretch>
        </p:blipFill>
        <p:spPr>
          <a:xfrm>
            <a:off x="4267200" y="990600"/>
            <a:ext cx="2895600" cy="3702334"/>
          </a:xfrm>
          <a:prstGeom prst="rect">
            <a:avLst/>
          </a:prstGeom>
        </p:spPr>
      </p:pic>
      <p:sp>
        <p:nvSpPr>
          <p:cNvPr id="9" name="TextBox 8"/>
          <p:cNvSpPr txBox="1"/>
          <p:nvPr/>
        </p:nvSpPr>
        <p:spPr>
          <a:xfrm>
            <a:off x="4114800" y="4876800"/>
            <a:ext cx="4419600" cy="1600438"/>
          </a:xfrm>
          <a:prstGeom prst="rect">
            <a:avLst/>
          </a:prstGeom>
          <a:noFill/>
        </p:spPr>
        <p:txBody>
          <a:bodyPr wrap="square" rtlCol="0">
            <a:spAutoFit/>
          </a:bodyPr>
          <a:lstStyle/>
          <a:p>
            <a:r>
              <a:rPr lang="en-US" sz="1400" i="1" dirty="0" smtClean="0">
                <a:solidFill>
                  <a:srgbClr val="FFFFFF"/>
                </a:solidFill>
              </a:rPr>
              <a:t>I have just heard from my Cairo friend (</a:t>
            </a:r>
            <a:r>
              <a:rPr lang="en-US" sz="1400" i="1" dirty="0" err="1" smtClean="0">
                <a:solidFill>
                  <a:srgbClr val="FFFFFF"/>
                </a:solidFill>
              </a:rPr>
              <a:t>d’Hulst</a:t>
            </a:r>
            <a:r>
              <a:rPr lang="en-US" sz="1400" i="1" dirty="0" smtClean="0">
                <a:solidFill>
                  <a:srgbClr val="FFFFFF"/>
                </a:solidFill>
              </a:rPr>
              <a:t>) that he has succeeded in discovering and entering the old subterranean place from which the Hebrew MSS have all come. It is still filled with MSS &amp; books … </a:t>
            </a:r>
          </a:p>
          <a:p>
            <a:endParaRPr lang="en-US" sz="1400" i="1" dirty="0" smtClean="0">
              <a:solidFill>
                <a:srgbClr val="FFFFFF"/>
              </a:solidFill>
            </a:endParaRPr>
          </a:p>
          <a:p>
            <a:r>
              <a:rPr lang="en-US" sz="1400" dirty="0" smtClean="0">
                <a:solidFill>
                  <a:srgbClr val="FFFFFF"/>
                </a:solidFill>
              </a:rPr>
              <a:t>Letter from Archibald Henry </a:t>
            </a:r>
            <a:r>
              <a:rPr lang="en-US" sz="1400" dirty="0" err="1" smtClean="0">
                <a:solidFill>
                  <a:srgbClr val="FFFFFF"/>
                </a:solidFill>
              </a:rPr>
              <a:t>Sayce</a:t>
            </a:r>
            <a:r>
              <a:rPr lang="en-US" sz="1400" dirty="0" smtClean="0">
                <a:solidFill>
                  <a:srgbClr val="FFFFFF"/>
                </a:solidFill>
              </a:rPr>
              <a:t> to Adolf </a:t>
            </a:r>
            <a:r>
              <a:rPr lang="en-US" sz="1400" dirty="0" err="1" smtClean="0">
                <a:solidFill>
                  <a:srgbClr val="FFFFFF"/>
                </a:solidFill>
              </a:rPr>
              <a:t>Neubauer</a:t>
            </a:r>
            <a:r>
              <a:rPr lang="en-US" sz="1400" dirty="0" smtClean="0">
                <a:solidFill>
                  <a:srgbClr val="FFFFFF"/>
                </a:solidFill>
              </a:rPr>
              <a:t>, March 26, 1895</a:t>
            </a:r>
            <a:endParaRPr lang="en-US" sz="1400" i="1" dirty="0">
              <a:solidFill>
                <a:srgbClr val="FFFFFF"/>
              </a:solidFill>
            </a:endParaRPr>
          </a:p>
        </p:txBody>
      </p:sp>
      <p:pic>
        <p:nvPicPr>
          <p:cNvPr id="6" name="Picture 4" descr="sayce"/>
          <p:cNvPicPr>
            <a:picLocks noChangeAspect="1" noChangeArrowheads="1"/>
          </p:cNvPicPr>
          <p:nvPr/>
        </p:nvPicPr>
        <p:blipFill>
          <a:blip r:embed="rId4" cstate="print"/>
          <a:srcRect/>
          <a:stretch>
            <a:fillRect/>
          </a:stretch>
        </p:blipFill>
        <p:spPr bwMode="auto">
          <a:xfrm>
            <a:off x="646670" y="990600"/>
            <a:ext cx="3264182" cy="4403446"/>
          </a:xfrm>
          <a:prstGeom prst="rect">
            <a:avLst/>
          </a:prstGeom>
          <a:noFill/>
          <a:ln w="9525">
            <a:noFill/>
            <a:miter lim="800000"/>
            <a:headEnd/>
            <a:tailEnd/>
          </a:ln>
        </p:spPr>
      </p:pic>
      <p:sp>
        <p:nvSpPr>
          <p:cNvPr id="13" name="TextBox 12"/>
          <p:cNvSpPr txBox="1"/>
          <p:nvPr/>
        </p:nvSpPr>
        <p:spPr>
          <a:xfrm>
            <a:off x="609600" y="5486400"/>
            <a:ext cx="3083634" cy="523220"/>
          </a:xfrm>
          <a:prstGeom prst="rect">
            <a:avLst/>
          </a:prstGeom>
          <a:noFill/>
        </p:spPr>
        <p:txBody>
          <a:bodyPr wrap="square" rtlCol="0">
            <a:spAutoFit/>
          </a:bodyPr>
          <a:lstStyle/>
          <a:p>
            <a:r>
              <a:rPr lang="en-US" sz="1400" dirty="0" smtClean="0">
                <a:solidFill>
                  <a:srgbClr val="FFFFFF"/>
                </a:solidFill>
              </a:rPr>
              <a:t>Professor Archibald Henry </a:t>
            </a:r>
            <a:r>
              <a:rPr lang="en-US" sz="1400" dirty="0" err="1" smtClean="0">
                <a:solidFill>
                  <a:srgbClr val="FFFFFF"/>
                </a:solidFill>
              </a:rPr>
              <a:t>Sayce</a:t>
            </a:r>
            <a:r>
              <a:rPr lang="en-US" sz="1400" dirty="0" smtClean="0">
                <a:solidFill>
                  <a:srgbClr val="FFFFFF"/>
                </a:solidFill>
              </a:rPr>
              <a:t>, 1846-1933, </a:t>
            </a:r>
            <a:r>
              <a:rPr lang="en-US" sz="1400" dirty="0" err="1" smtClean="0">
                <a:solidFill>
                  <a:srgbClr val="FFFFFF"/>
                </a:solidFill>
              </a:rPr>
              <a:t>Assyriologist</a:t>
            </a:r>
            <a:endParaRPr lang="en-US" sz="1400" dirty="0">
              <a:solidFill>
                <a:srgbClr val="FFFFFF"/>
              </a:solidFill>
            </a:endParaRPr>
          </a:p>
        </p:txBody>
      </p:sp>
      <p:sp>
        <p:nvSpPr>
          <p:cNvPr id="4" name="TextBox 3"/>
          <p:cNvSpPr txBox="1"/>
          <p:nvPr/>
        </p:nvSpPr>
        <p:spPr>
          <a:xfrm>
            <a:off x="646670" y="252336"/>
            <a:ext cx="8040130" cy="646331"/>
          </a:xfrm>
          <a:prstGeom prst="rect">
            <a:avLst/>
          </a:prstGeom>
          <a:noFill/>
        </p:spPr>
        <p:txBody>
          <a:bodyPr wrap="square" rtlCol="0">
            <a:spAutoFit/>
          </a:bodyPr>
          <a:lstStyle/>
          <a:p>
            <a:r>
              <a:rPr lang="en-US" b="1" dirty="0" smtClean="0">
                <a:solidFill>
                  <a:srgbClr val="FFFFFF"/>
                </a:solidFill>
              </a:rPr>
              <a:t>Evidence that some Genizah materials were being stored underground in the Synagogue basement</a:t>
            </a:r>
            <a:endParaRPr lang="en-US" b="1" dirty="0">
              <a:solidFill>
                <a:srgbClr val="FFFFFF"/>
              </a:solidFill>
            </a:endParaRPr>
          </a:p>
        </p:txBody>
      </p:sp>
      <p:sp>
        <p:nvSpPr>
          <p:cNvPr id="7"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a:t>
            </a:r>
            <a:r>
              <a:rPr lang="en-US" sz="1200" dirty="0" smtClean="0">
                <a:solidFill>
                  <a:schemeClr val="bg1"/>
                </a:solidFill>
                <a:latin typeface="Calibri" pitchFamily="34" charset="0"/>
              </a:rPr>
              <a:t>the Bodleian Library</a:t>
            </a:r>
            <a:endParaRPr lang="en-US" sz="1200" dirty="0">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914400"/>
          </a:xfrm>
        </p:spPr>
        <p:txBody>
          <a:bodyPr/>
          <a:lstStyle/>
          <a:p>
            <a:r>
              <a:rPr lang="en-US" sz="2000" b="0" dirty="0" smtClean="0"/>
              <a:t>The first known collector to be granted access to the Genizah chamber above the </a:t>
            </a:r>
            <a:r>
              <a:rPr lang="en-US" sz="2000" b="0" dirty="0"/>
              <a:t>w</a:t>
            </a:r>
            <a:r>
              <a:rPr lang="en-US" sz="2000" b="0" dirty="0" smtClean="0"/>
              <a:t>omen’s gallery in the Ben Ezra Synagogue</a:t>
            </a:r>
            <a:endParaRPr lang="en-US" sz="2000" b="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2000" y="1676400"/>
            <a:ext cx="2920608" cy="4067175"/>
          </a:xfrm>
        </p:spPr>
      </p:pic>
      <p:sp>
        <p:nvSpPr>
          <p:cNvPr id="5" name="TextBox 4"/>
          <p:cNvSpPr txBox="1"/>
          <p:nvPr/>
        </p:nvSpPr>
        <p:spPr>
          <a:xfrm>
            <a:off x="4114800" y="2286000"/>
            <a:ext cx="4267200" cy="1754326"/>
          </a:xfrm>
          <a:prstGeom prst="rect">
            <a:avLst/>
          </a:prstGeom>
          <a:noFill/>
        </p:spPr>
        <p:txBody>
          <a:bodyPr wrap="square" rtlCol="0">
            <a:spAutoFit/>
          </a:bodyPr>
          <a:lstStyle/>
          <a:p>
            <a:r>
              <a:rPr lang="en-US" dirty="0" smtClean="0">
                <a:solidFill>
                  <a:srgbClr val="FFFFFF"/>
                </a:solidFill>
              </a:rPr>
              <a:t>The bibliophile and collector, </a:t>
            </a:r>
            <a:r>
              <a:rPr lang="en-US" dirty="0" err="1" smtClean="0">
                <a:solidFill>
                  <a:srgbClr val="FFFFFF"/>
                </a:solidFill>
              </a:rPr>
              <a:t>Elkan</a:t>
            </a:r>
            <a:r>
              <a:rPr lang="en-US" dirty="0" smtClean="0">
                <a:solidFill>
                  <a:srgbClr val="FFFFFF"/>
                </a:solidFill>
              </a:rPr>
              <a:t> Nathan Adler visited the Genizah again in January 1896. This time he was shown the Genizah chamber and allowed to remove a sack of manuscripts. </a:t>
            </a:r>
            <a:endParaRPr lang="en-US" dirty="0">
              <a:solidFill>
                <a:srgbClr val="FFFFFF"/>
              </a:solidFill>
            </a:endParaRPr>
          </a:p>
        </p:txBody>
      </p:sp>
    </p:spTree>
    <p:extLst>
      <p:ext uri="{BB962C8B-B14F-4D97-AF65-F5344CB8AC3E}">
        <p14:creationId xmlns:p14="http://schemas.microsoft.com/office/powerpoint/2010/main" val="1824103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Grp="1" noChangeArrowheads="1"/>
          </p:cNvSpPr>
          <p:nvPr>
            <p:ph type="title" sz="quarter"/>
          </p:nvPr>
        </p:nvSpPr>
        <p:spPr>
          <a:xfrm>
            <a:off x="430427" y="130175"/>
            <a:ext cx="6781800" cy="457200"/>
          </a:xfrm>
        </p:spPr>
        <p:txBody>
          <a:bodyPr/>
          <a:lstStyle/>
          <a:p>
            <a:pPr eaLnBrk="1" hangingPunct="1"/>
            <a:r>
              <a:rPr lang="en-GB" sz="2000" dirty="0" smtClean="0"/>
              <a:t>Two intrepid ladies hunt for manuscripts</a:t>
            </a:r>
          </a:p>
        </p:txBody>
      </p:sp>
      <p:pic>
        <p:nvPicPr>
          <p:cNvPr id="37891" name="Picture 10" descr="gibson"/>
          <p:cNvPicPr>
            <a:picLocks noGrp="1" noChangeAspect="1" noChangeArrowheads="1"/>
          </p:cNvPicPr>
          <p:nvPr>
            <p:ph sz="quarter" idx="1"/>
          </p:nvPr>
        </p:nvPicPr>
        <p:blipFill>
          <a:blip r:embed="rId3" cstate="print"/>
          <a:srcRect/>
          <a:stretch>
            <a:fillRect/>
          </a:stretch>
        </p:blipFill>
        <p:spPr>
          <a:xfrm>
            <a:off x="228600" y="685800"/>
            <a:ext cx="3417888" cy="4648200"/>
          </a:xfrm>
        </p:spPr>
      </p:pic>
      <p:pic>
        <p:nvPicPr>
          <p:cNvPr id="37892" name="Picture 14" descr="004"/>
          <p:cNvPicPr>
            <a:picLocks noChangeAspect="1" noChangeArrowheads="1"/>
          </p:cNvPicPr>
          <p:nvPr/>
        </p:nvPicPr>
        <p:blipFill>
          <a:blip r:embed="rId4" cstate="print"/>
          <a:srcRect/>
          <a:stretch>
            <a:fillRect/>
          </a:stretch>
        </p:blipFill>
        <p:spPr bwMode="auto">
          <a:xfrm>
            <a:off x="3886200" y="762000"/>
            <a:ext cx="2136775" cy="2819400"/>
          </a:xfrm>
          <a:prstGeom prst="rect">
            <a:avLst/>
          </a:prstGeom>
          <a:noFill/>
          <a:ln w="9525">
            <a:noFill/>
            <a:miter lim="800000"/>
            <a:headEnd/>
            <a:tailEnd/>
          </a:ln>
        </p:spPr>
      </p:pic>
      <p:pic>
        <p:nvPicPr>
          <p:cNvPr id="37893" name="Picture 16" descr="005"/>
          <p:cNvPicPr>
            <a:picLocks noChangeAspect="1" noChangeArrowheads="1"/>
          </p:cNvPicPr>
          <p:nvPr/>
        </p:nvPicPr>
        <p:blipFill>
          <a:blip r:embed="rId5" cstate="print"/>
          <a:srcRect/>
          <a:stretch>
            <a:fillRect/>
          </a:stretch>
        </p:blipFill>
        <p:spPr bwMode="auto">
          <a:xfrm>
            <a:off x="6248400" y="762000"/>
            <a:ext cx="2165350" cy="2895600"/>
          </a:xfrm>
          <a:prstGeom prst="rect">
            <a:avLst/>
          </a:prstGeom>
          <a:noFill/>
          <a:ln w="9525">
            <a:noFill/>
            <a:miter lim="800000"/>
            <a:headEnd/>
            <a:tailEnd/>
          </a:ln>
        </p:spPr>
      </p:pic>
      <p:pic>
        <p:nvPicPr>
          <p:cNvPr id="37894" name="Picture 26" descr="hexapla"/>
          <p:cNvPicPr>
            <a:picLocks noChangeAspect="1" noChangeArrowheads="1"/>
          </p:cNvPicPr>
          <p:nvPr/>
        </p:nvPicPr>
        <p:blipFill>
          <a:blip r:embed="rId6" cstate="print"/>
          <a:srcRect/>
          <a:stretch>
            <a:fillRect/>
          </a:stretch>
        </p:blipFill>
        <p:spPr bwMode="auto">
          <a:xfrm>
            <a:off x="3886200" y="3886200"/>
            <a:ext cx="4724400" cy="1501775"/>
          </a:xfrm>
          <a:prstGeom prst="rect">
            <a:avLst/>
          </a:prstGeom>
          <a:noFill/>
          <a:ln w="9525">
            <a:noFill/>
            <a:miter lim="800000"/>
            <a:headEnd/>
            <a:tailEnd/>
          </a:ln>
        </p:spPr>
      </p:pic>
      <p:sp>
        <p:nvSpPr>
          <p:cNvPr id="2" name="TextBox 1"/>
          <p:cNvSpPr txBox="1"/>
          <p:nvPr/>
        </p:nvSpPr>
        <p:spPr>
          <a:xfrm>
            <a:off x="457200" y="5715000"/>
            <a:ext cx="7315200" cy="830997"/>
          </a:xfrm>
          <a:prstGeom prst="rect">
            <a:avLst/>
          </a:prstGeom>
          <a:noFill/>
        </p:spPr>
        <p:txBody>
          <a:bodyPr wrap="square" rtlCol="0">
            <a:spAutoFit/>
          </a:bodyPr>
          <a:lstStyle/>
          <a:p>
            <a:r>
              <a:rPr lang="en-US" sz="1600" dirty="0" smtClean="0">
                <a:solidFill>
                  <a:srgbClr val="FFFFFF"/>
                </a:solidFill>
              </a:rPr>
              <a:t>Agnes Lewis, 1843-1926, and Margaret Gibson, 1843-1920; twin sisters; travellers, </a:t>
            </a:r>
            <a:r>
              <a:rPr lang="en-US" sz="1600" dirty="0" err="1" smtClean="0">
                <a:solidFill>
                  <a:srgbClr val="FFFFFF"/>
                </a:solidFill>
              </a:rPr>
              <a:t>semitic</a:t>
            </a:r>
            <a:r>
              <a:rPr lang="en-US" sz="1600" dirty="0" smtClean="0">
                <a:solidFill>
                  <a:srgbClr val="FFFFFF"/>
                </a:solidFill>
              </a:rPr>
              <a:t> scholars, discoverers of Sinai Palimpsest, the oldest copy of the gospels in </a:t>
            </a:r>
            <a:r>
              <a:rPr lang="en-US" sz="1600" dirty="0" err="1" smtClean="0">
                <a:solidFill>
                  <a:srgbClr val="FFFFFF"/>
                </a:solidFill>
              </a:rPr>
              <a:t>Syriac</a:t>
            </a:r>
            <a:r>
              <a:rPr lang="en-US" sz="1600" dirty="0" smtClean="0">
                <a:solidFill>
                  <a:srgbClr val="FFFFFF"/>
                </a:solidFill>
              </a:rPr>
              <a:t>.</a:t>
            </a:r>
            <a:endParaRPr lang="en-US" sz="1600" dirty="0">
              <a:solidFill>
                <a:srgbClr val="FFFFFF"/>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6" descr="Or"/>
          <p:cNvPicPr>
            <a:picLocks noChangeAspect="1" noChangeArrowheads="1"/>
          </p:cNvPicPr>
          <p:nvPr/>
        </p:nvPicPr>
        <p:blipFill>
          <a:blip r:embed="rId3" cstate="print"/>
          <a:srcRect/>
          <a:stretch>
            <a:fillRect/>
          </a:stretch>
        </p:blipFill>
        <p:spPr bwMode="auto">
          <a:xfrm>
            <a:off x="2362200" y="1137746"/>
            <a:ext cx="4611867" cy="4826270"/>
          </a:xfrm>
          <a:prstGeom prst="rect">
            <a:avLst/>
          </a:prstGeom>
          <a:noFill/>
          <a:ln w="9525">
            <a:noFill/>
            <a:miter lim="800000"/>
            <a:headEnd/>
            <a:tailEnd/>
          </a:ln>
        </p:spPr>
      </p:pic>
      <p:sp>
        <p:nvSpPr>
          <p:cNvPr id="6" name="TextBox 4"/>
          <p:cNvSpPr txBox="1">
            <a:spLocks noChangeArrowheads="1"/>
          </p:cNvSpPr>
          <p:nvPr/>
        </p:nvSpPr>
        <p:spPr bwMode="auto">
          <a:xfrm>
            <a:off x="3733800" y="5922648"/>
            <a:ext cx="4578916" cy="276999"/>
          </a:xfrm>
          <a:prstGeom prst="rect">
            <a:avLst/>
          </a:prstGeom>
          <a:noFill/>
          <a:ln w="9525">
            <a:noFill/>
            <a:miter lim="800000"/>
            <a:headEnd/>
            <a:tailEnd/>
          </a:ln>
        </p:spPr>
        <p:txBody>
          <a:bodyPr wrap="square">
            <a:spAutoFit/>
          </a:bodyPr>
          <a:lstStyle/>
          <a:p>
            <a:r>
              <a:rPr lang="en-US" sz="1200" dirty="0" smtClean="0">
                <a:solidFill>
                  <a:srgbClr val="FFFFFF"/>
                </a:solidFill>
                <a:latin typeface="Calibri" pitchFamily="34" charset="0"/>
              </a:rPr>
              <a:t>Ben </a:t>
            </a:r>
            <a:r>
              <a:rPr lang="en-US" sz="1200" dirty="0" err="1" smtClean="0">
                <a:solidFill>
                  <a:srgbClr val="FFFFFF"/>
                </a:solidFill>
                <a:latin typeface="Calibri" pitchFamily="34" charset="0"/>
              </a:rPr>
              <a:t>Sira</a:t>
            </a:r>
            <a:r>
              <a:rPr lang="en-US" sz="1200" dirty="0" smtClean="0">
                <a:solidFill>
                  <a:srgbClr val="FFFFFF"/>
                </a:solidFill>
                <a:latin typeface="Calibri" pitchFamily="34" charset="0"/>
              </a:rPr>
              <a:t> fragment, CUL, Or.1102</a:t>
            </a:r>
          </a:p>
        </p:txBody>
      </p:sp>
      <p:sp>
        <p:nvSpPr>
          <p:cNvPr id="2" name="Title 1"/>
          <p:cNvSpPr>
            <a:spLocks noGrp="1"/>
          </p:cNvSpPr>
          <p:nvPr>
            <p:ph type="title"/>
          </p:nvPr>
        </p:nvSpPr>
        <p:spPr>
          <a:xfrm>
            <a:off x="384175" y="398463"/>
            <a:ext cx="8226425" cy="423862"/>
          </a:xfrm>
        </p:spPr>
        <p:txBody>
          <a:bodyPr/>
          <a:lstStyle/>
          <a:p>
            <a:r>
              <a:rPr lang="en-US" sz="2000" b="0" dirty="0" smtClean="0"/>
              <a:t>The twin sisters show one of their manuscripts to Solomon Schechter</a:t>
            </a:r>
            <a:endParaRPr lang="en-US" sz="2000" b="0" dirty="0"/>
          </a:p>
        </p:txBody>
      </p:sp>
      <p:sp>
        <p:nvSpPr>
          <p:cNvPr id="3" name="TextBox 2"/>
          <p:cNvSpPr txBox="1"/>
          <p:nvPr/>
        </p:nvSpPr>
        <p:spPr>
          <a:xfrm>
            <a:off x="1333500" y="6592742"/>
            <a:ext cx="6477000" cy="400110"/>
          </a:xfrm>
          <a:prstGeom prst="rect">
            <a:avLst/>
          </a:prstGeom>
          <a:noFill/>
        </p:spPr>
        <p:txBody>
          <a:bodyPr wrap="square" rtlCol="0">
            <a:spAutoFit/>
          </a:bodyPr>
          <a:lstStyle/>
          <a:p>
            <a:r>
              <a:rPr lang="en-US" sz="1000" dirty="0" smtClean="0">
                <a:solidFill>
                  <a:srgbClr val="FFFFFF"/>
                </a:solidFill>
                <a:latin typeface="Calibri" pitchFamily="34" charset="0"/>
              </a:rPr>
              <a:t>Image </a:t>
            </a:r>
            <a:r>
              <a:rPr lang="en-US" sz="1000" dirty="0">
                <a:solidFill>
                  <a:srgbClr val="FFFFFF"/>
                </a:solidFill>
                <a:latin typeface="Calibri" pitchFamily="34" charset="0"/>
              </a:rPr>
              <a:t>courtesy of the Taylor-Schechter Genizah Research Unit and the Syndics of Cambridge University Library</a:t>
            </a:r>
          </a:p>
          <a:p>
            <a:endParaRPr lang="en-US" sz="1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9939" name="Picture 8" descr="letterr"/>
          <p:cNvPicPr>
            <a:picLocks noChangeAspect="1" noChangeArrowheads="1"/>
          </p:cNvPicPr>
          <p:nvPr/>
        </p:nvPicPr>
        <p:blipFill>
          <a:blip r:embed="rId3" cstate="print"/>
          <a:srcRect/>
          <a:stretch>
            <a:fillRect/>
          </a:stretch>
        </p:blipFill>
        <p:spPr bwMode="auto">
          <a:xfrm>
            <a:off x="1066800" y="999138"/>
            <a:ext cx="6545263" cy="5181600"/>
          </a:xfrm>
          <a:prstGeom prst="rect">
            <a:avLst/>
          </a:prstGeom>
          <a:noFill/>
          <a:ln w="9525">
            <a:noFill/>
            <a:miter lim="800000"/>
            <a:headEnd/>
            <a:tailEnd/>
          </a:ln>
        </p:spPr>
      </p:pic>
      <p:sp>
        <p:nvSpPr>
          <p:cNvPr id="39941" name="TextBox 4"/>
          <p:cNvSpPr txBox="1">
            <a:spLocks noChangeArrowheads="1"/>
          </p:cNvSpPr>
          <p:nvPr/>
        </p:nvSpPr>
        <p:spPr bwMode="auto">
          <a:xfrm>
            <a:off x="300831" y="6219438"/>
            <a:ext cx="8077200" cy="276225"/>
          </a:xfrm>
          <a:prstGeom prst="rect">
            <a:avLst/>
          </a:prstGeom>
          <a:noFill/>
          <a:ln w="9525">
            <a:noFill/>
            <a:miter lim="800000"/>
            <a:headEnd/>
            <a:tailEnd/>
          </a:ln>
        </p:spPr>
        <p:txBody>
          <a:bodyPr>
            <a:spAutoFit/>
          </a:bodyPr>
          <a:lstStyle/>
          <a:p>
            <a:pPr algn="ctr"/>
            <a:r>
              <a:rPr lang="en-US" sz="1200" dirty="0" smtClean="0">
                <a:solidFill>
                  <a:srgbClr val="FFFFFF"/>
                </a:solidFill>
                <a:latin typeface="Calibri" pitchFamily="34" charset="0"/>
              </a:rPr>
              <a:t>Image </a:t>
            </a:r>
            <a:r>
              <a:rPr lang="en-US" sz="1200" dirty="0">
                <a:solidFill>
                  <a:srgbClr val="FFFFFF"/>
                </a:solidFill>
                <a:latin typeface="Calibri" pitchFamily="34" charset="0"/>
              </a:rPr>
              <a:t>courtesy of the Taylor-Schechter Genizah Research Unit and the Syndics of Cambridge University Library</a:t>
            </a:r>
          </a:p>
        </p:txBody>
      </p:sp>
      <p:sp>
        <p:nvSpPr>
          <p:cNvPr id="2" name="Title 1"/>
          <p:cNvSpPr>
            <a:spLocks noGrp="1"/>
          </p:cNvSpPr>
          <p:nvPr>
            <p:ph type="title"/>
          </p:nvPr>
        </p:nvSpPr>
        <p:spPr/>
        <p:txBody>
          <a:bodyPr/>
          <a:lstStyle/>
          <a:p>
            <a:r>
              <a:rPr lang="en-US" sz="2000" b="0" dirty="0" smtClean="0">
                <a:solidFill>
                  <a:srgbClr val="FFFFFF"/>
                </a:solidFill>
              </a:rPr>
              <a:t>Schechter tells the twins that this is a momentous find</a:t>
            </a:r>
            <a:endParaRPr lang="en-US" sz="2000" b="0" dirty="0">
              <a:solidFill>
                <a:srgbClr val="FFFFFF"/>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5481" y="645464"/>
            <a:ext cx="6092825" cy="423862"/>
          </a:xfrm>
        </p:spPr>
        <p:txBody>
          <a:bodyPr/>
          <a:lstStyle/>
          <a:p>
            <a:r>
              <a:rPr lang="en-US" sz="2000" dirty="0" smtClean="0"/>
              <a:t>Oxford discovers its own Ben </a:t>
            </a:r>
            <a:r>
              <a:rPr lang="en-US" sz="2000" dirty="0" err="1" smtClean="0"/>
              <a:t>Sira</a:t>
            </a:r>
            <a:r>
              <a:rPr lang="en-US" sz="2000" dirty="0" smtClean="0"/>
              <a:t> fragment</a:t>
            </a:r>
            <a:endParaRPr lang="en-US" sz="2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76600" y="1447800"/>
            <a:ext cx="5387098" cy="3447743"/>
          </a:xfrm>
        </p:spPr>
      </p:pic>
      <p:pic>
        <p:nvPicPr>
          <p:cNvPr id="4" name="Picture 5" descr="Adolf_neubauer_portrait.jpg"/>
          <p:cNvPicPr>
            <a:picLocks noChangeAspect="1"/>
          </p:cNvPicPr>
          <p:nvPr/>
        </p:nvPicPr>
        <p:blipFill>
          <a:blip r:embed="rId4" cstate="print"/>
          <a:srcRect/>
          <a:stretch>
            <a:fillRect/>
          </a:stretch>
        </p:blipFill>
        <p:spPr bwMode="auto">
          <a:xfrm>
            <a:off x="609600" y="1447800"/>
            <a:ext cx="2270752" cy="3352800"/>
          </a:xfrm>
          <a:prstGeom prst="rect">
            <a:avLst/>
          </a:prstGeom>
          <a:noFill/>
          <a:ln w="9525">
            <a:noFill/>
            <a:miter lim="800000"/>
            <a:headEnd/>
            <a:tailEnd/>
          </a:ln>
        </p:spPr>
      </p:pic>
      <p:sp>
        <p:nvSpPr>
          <p:cNvPr id="6" name="TextBox 5"/>
          <p:cNvSpPr txBox="1"/>
          <p:nvPr/>
        </p:nvSpPr>
        <p:spPr>
          <a:xfrm>
            <a:off x="3810000" y="5228630"/>
            <a:ext cx="4724400" cy="584775"/>
          </a:xfrm>
          <a:prstGeom prst="rect">
            <a:avLst/>
          </a:prstGeom>
          <a:noFill/>
        </p:spPr>
        <p:txBody>
          <a:bodyPr wrap="square" rtlCol="0">
            <a:spAutoFit/>
          </a:bodyPr>
          <a:lstStyle/>
          <a:p>
            <a:r>
              <a:rPr lang="en-US" sz="1600" dirty="0" smtClean="0">
                <a:solidFill>
                  <a:srgbClr val="FFFFFF"/>
                </a:solidFill>
              </a:rPr>
              <a:t>Heb.e.62; pages of Ben </a:t>
            </a:r>
            <a:r>
              <a:rPr lang="en-US" sz="1600" dirty="0" err="1" smtClean="0">
                <a:solidFill>
                  <a:srgbClr val="FFFFFF"/>
                </a:solidFill>
              </a:rPr>
              <a:t>Sira</a:t>
            </a:r>
            <a:r>
              <a:rPr lang="en-US" sz="1600" dirty="0" smtClean="0">
                <a:solidFill>
                  <a:srgbClr val="FFFFFF"/>
                </a:solidFill>
              </a:rPr>
              <a:t> in the Oxford Genizah collection; discovered ‘simultaneously’ (?) </a:t>
            </a:r>
            <a:endParaRPr lang="en-US" sz="1600" dirty="0">
              <a:solidFill>
                <a:srgbClr val="FFFFFF"/>
              </a:solidFill>
            </a:endParaRPr>
          </a:p>
        </p:txBody>
      </p:sp>
      <p:sp>
        <p:nvSpPr>
          <p:cNvPr id="7"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a:t>
            </a:r>
            <a:r>
              <a:rPr lang="en-US" sz="1200" dirty="0" smtClean="0">
                <a:solidFill>
                  <a:schemeClr val="bg1"/>
                </a:solidFill>
                <a:latin typeface="Calibri" pitchFamily="34" charset="0"/>
              </a:rPr>
              <a:t>Bodleian Library</a:t>
            </a:r>
            <a:endParaRPr lang="en-US" sz="1200" dirty="0">
              <a:solidFill>
                <a:schemeClr val="bg1"/>
              </a:solidFill>
              <a:latin typeface="Calibri" pitchFamily="34" charset="0"/>
            </a:endParaRPr>
          </a:p>
        </p:txBody>
      </p:sp>
    </p:spTree>
    <p:extLst>
      <p:ext uri="{BB962C8B-B14F-4D97-AF65-F5344CB8AC3E}">
        <p14:creationId xmlns:p14="http://schemas.microsoft.com/office/powerpoint/2010/main" val="29931088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5" descr="Adolf_neubauer_portrait.jpg"/>
          <p:cNvPicPr>
            <a:picLocks noChangeAspect="1"/>
          </p:cNvPicPr>
          <p:nvPr/>
        </p:nvPicPr>
        <p:blipFill>
          <a:blip r:embed="rId3" cstate="print"/>
          <a:srcRect/>
          <a:stretch>
            <a:fillRect/>
          </a:stretch>
        </p:blipFill>
        <p:spPr bwMode="auto">
          <a:xfrm>
            <a:off x="650334" y="1669552"/>
            <a:ext cx="1836377" cy="2711439"/>
          </a:xfrm>
          <a:prstGeom prst="rect">
            <a:avLst/>
          </a:prstGeom>
          <a:noFill/>
          <a:ln w="9525">
            <a:noFill/>
            <a:miter lim="800000"/>
            <a:headEnd/>
            <a:tailEnd/>
          </a:ln>
        </p:spPr>
      </p:pic>
      <p:pic>
        <p:nvPicPr>
          <p:cNvPr id="4" name="Picture 7" descr="308"/>
          <p:cNvPicPr>
            <a:picLocks noChangeAspect="1" noChangeArrowheads="1"/>
          </p:cNvPicPr>
          <p:nvPr/>
        </p:nvPicPr>
        <p:blipFill>
          <a:blip r:embed="rId4" cstate="print"/>
          <a:srcRect/>
          <a:stretch>
            <a:fillRect/>
          </a:stretch>
        </p:blipFill>
        <p:spPr bwMode="auto">
          <a:xfrm>
            <a:off x="5644935" y="1615149"/>
            <a:ext cx="2038848" cy="2820246"/>
          </a:xfrm>
          <a:prstGeom prst="rect">
            <a:avLst/>
          </a:prstGeom>
          <a:noFill/>
          <a:ln w="9525">
            <a:noFill/>
            <a:miter lim="800000"/>
            <a:headEnd/>
            <a:tailEnd/>
          </a:ln>
        </p:spPr>
      </p:pic>
      <p:sp>
        <p:nvSpPr>
          <p:cNvPr id="5" name="TextBox 4"/>
          <p:cNvSpPr txBox="1"/>
          <p:nvPr/>
        </p:nvSpPr>
        <p:spPr>
          <a:xfrm>
            <a:off x="5562600" y="4500956"/>
            <a:ext cx="2819400" cy="307777"/>
          </a:xfrm>
          <a:prstGeom prst="rect">
            <a:avLst/>
          </a:prstGeom>
          <a:noFill/>
        </p:spPr>
        <p:txBody>
          <a:bodyPr wrap="square" rtlCol="0">
            <a:spAutoFit/>
          </a:bodyPr>
          <a:lstStyle/>
          <a:p>
            <a:r>
              <a:rPr lang="en-US" sz="1400" dirty="0" smtClean="0">
                <a:solidFill>
                  <a:srgbClr val="FFFFFF"/>
                </a:solidFill>
              </a:rPr>
              <a:t>Dr. Solomon Schechter</a:t>
            </a:r>
            <a:endParaRPr lang="en-US" sz="1400" dirty="0">
              <a:solidFill>
                <a:srgbClr val="FFFFFF"/>
              </a:solidFill>
            </a:endParaRPr>
          </a:p>
        </p:txBody>
      </p:sp>
      <p:sp>
        <p:nvSpPr>
          <p:cNvPr id="6" name="Rectangle 5"/>
          <p:cNvSpPr/>
          <p:nvPr/>
        </p:nvSpPr>
        <p:spPr>
          <a:xfrm>
            <a:off x="568361" y="4420368"/>
            <a:ext cx="2018270" cy="307777"/>
          </a:xfrm>
          <a:prstGeom prst="rect">
            <a:avLst/>
          </a:prstGeom>
        </p:spPr>
        <p:txBody>
          <a:bodyPr wrap="square">
            <a:spAutoFit/>
          </a:bodyPr>
          <a:lstStyle/>
          <a:p>
            <a:r>
              <a:rPr lang="en-US" sz="1400" dirty="0">
                <a:solidFill>
                  <a:srgbClr val="FFFFFF"/>
                </a:solidFill>
              </a:rPr>
              <a:t>Dr. Adolf </a:t>
            </a:r>
            <a:r>
              <a:rPr lang="en-US" sz="1400" dirty="0" err="1" smtClean="0">
                <a:solidFill>
                  <a:srgbClr val="FFFFFF"/>
                </a:solidFill>
              </a:rPr>
              <a:t>Neubauer</a:t>
            </a:r>
            <a:endParaRPr lang="en-US" sz="1400" dirty="0">
              <a:solidFill>
                <a:srgbClr val="FFFFFF"/>
              </a:solidFill>
            </a:endParaRPr>
          </a:p>
        </p:txBody>
      </p:sp>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5892" y="1580984"/>
            <a:ext cx="2615950" cy="3642914"/>
          </a:xfrm>
          <a:prstGeom prst="rect">
            <a:avLst/>
          </a:prstGeom>
        </p:spPr>
      </p:pic>
      <p:sp>
        <p:nvSpPr>
          <p:cNvPr id="8" name="TextBox 7"/>
          <p:cNvSpPr txBox="1"/>
          <p:nvPr/>
        </p:nvSpPr>
        <p:spPr>
          <a:xfrm>
            <a:off x="1889122" y="5546163"/>
            <a:ext cx="4874404" cy="1077218"/>
          </a:xfrm>
          <a:prstGeom prst="rect">
            <a:avLst/>
          </a:prstGeom>
          <a:noFill/>
        </p:spPr>
        <p:txBody>
          <a:bodyPr wrap="square" rtlCol="0">
            <a:spAutoFit/>
          </a:bodyPr>
          <a:lstStyle/>
          <a:p>
            <a:r>
              <a:rPr lang="en-US" sz="1600" dirty="0" err="1" smtClean="0">
                <a:solidFill>
                  <a:srgbClr val="FFFFFF"/>
                </a:solidFill>
              </a:rPr>
              <a:t>Neubauer</a:t>
            </a:r>
            <a:r>
              <a:rPr lang="en-US" sz="1600" dirty="0" smtClean="0">
                <a:solidFill>
                  <a:srgbClr val="FFFFFF"/>
                </a:solidFill>
              </a:rPr>
              <a:t> and Schechter examined </a:t>
            </a:r>
            <a:r>
              <a:rPr lang="en-US" sz="1600" dirty="0" err="1" smtClean="0">
                <a:solidFill>
                  <a:srgbClr val="FFFFFF"/>
                </a:solidFill>
              </a:rPr>
              <a:t>Elkan</a:t>
            </a:r>
            <a:r>
              <a:rPr lang="en-US" sz="1600" dirty="0" smtClean="0">
                <a:solidFill>
                  <a:srgbClr val="FFFFFF"/>
                </a:solidFill>
              </a:rPr>
              <a:t> Nathan Adler’s Genizah collection in November 1896. </a:t>
            </a:r>
            <a:r>
              <a:rPr lang="en-US" sz="1600" dirty="0" err="1" smtClean="0">
                <a:solidFill>
                  <a:srgbClr val="FFFFFF"/>
                </a:solidFill>
              </a:rPr>
              <a:t>Neubauer</a:t>
            </a:r>
            <a:r>
              <a:rPr lang="en-US" sz="1600" dirty="0" smtClean="0">
                <a:solidFill>
                  <a:srgbClr val="FFFFFF"/>
                </a:solidFill>
              </a:rPr>
              <a:t> later described it as “worthless rubbish” and delayed a trip to Cairo to see the Genizah</a:t>
            </a:r>
            <a:endParaRPr lang="en-US" sz="1600" dirty="0">
              <a:solidFill>
                <a:srgbClr val="FFFFFF"/>
              </a:solidFill>
            </a:endParaRPr>
          </a:p>
        </p:txBody>
      </p:sp>
      <p:cxnSp>
        <p:nvCxnSpPr>
          <p:cNvPr id="9" name="Straight Arrow Connector 8"/>
          <p:cNvCxnSpPr/>
          <p:nvPr/>
        </p:nvCxnSpPr>
        <p:spPr>
          <a:xfrm>
            <a:off x="1470133" y="4808733"/>
            <a:ext cx="671311" cy="60392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6324600" y="4861654"/>
            <a:ext cx="596868" cy="55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304800" y="609600"/>
            <a:ext cx="8077200" cy="707886"/>
          </a:xfrm>
          <a:prstGeom prst="rect">
            <a:avLst/>
          </a:prstGeom>
          <a:noFill/>
        </p:spPr>
        <p:txBody>
          <a:bodyPr wrap="square" rtlCol="0">
            <a:spAutoFit/>
          </a:bodyPr>
          <a:lstStyle/>
          <a:p>
            <a:r>
              <a:rPr lang="en-US" sz="2000" dirty="0" err="1" smtClean="0">
                <a:solidFill>
                  <a:srgbClr val="FFFFFF"/>
                </a:solidFill>
              </a:rPr>
              <a:t>Elkan</a:t>
            </a:r>
            <a:r>
              <a:rPr lang="en-US" sz="2000" dirty="0" smtClean="0">
                <a:solidFill>
                  <a:srgbClr val="FFFFFF"/>
                </a:solidFill>
              </a:rPr>
              <a:t> Nathan Adler shows </a:t>
            </a:r>
            <a:r>
              <a:rPr lang="en-US" sz="2000" dirty="0" err="1" smtClean="0">
                <a:solidFill>
                  <a:srgbClr val="FFFFFF"/>
                </a:solidFill>
              </a:rPr>
              <a:t>Neubauer</a:t>
            </a:r>
            <a:r>
              <a:rPr lang="en-US" sz="2000" dirty="0" smtClean="0">
                <a:solidFill>
                  <a:srgbClr val="FFFFFF"/>
                </a:solidFill>
              </a:rPr>
              <a:t> and Schechter his sack of manuscripts from the Genizah</a:t>
            </a:r>
            <a:endParaRPr lang="en-US" sz="2000" dirty="0">
              <a:solidFill>
                <a:srgbClr val="FFFFFF"/>
              </a:solidFill>
            </a:endParaRPr>
          </a:p>
        </p:txBody>
      </p:sp>
    </p:spTree>
    <p:extLst>
      <p:ext uri="{BB962C8B-B14F-4D97-AF65-F5344CB8AC3E}">
        <p14:creationId xmlns:p14="http://schemas.microsoft.com/office/powerpoint/2010/main" val="30888685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1" y="0"/>
            <a:ext cx="5029200" cy="6858000"/>
          </a:xfrm>
          <a:prstGeom prst="rect">
            <a:avLst/>
          </a:prstGeom>
        </p:spPr>
      </p:pic>
      <p:sp>
        <p:nvSpPr>
          <p:cNvPr id="4" name="TextBox 3"/>
          <p:cNvSpPr txBox="1"/>
          <p:nvPr/>
        </p:nvSpPr>
        <p:spPr>
          <a:xfrm>
            <a:off x="6515100" y="4495800"/>
            <a:ext cx="1828800" cy="1384995"/>
          </a:xfrm>
          <a:prstGeom prst="rect">
            <a:avLst/>
          </a:prstGeom>
          <a:noFill/>
        </p:spPr>
        <p:txBody>
          <a:bodyPr wrap="square" rtlCol="0">
            <a:spAutoFit/>
          </a:bodyPr>
          <a:lstStyle/>
          <a:p>
            <a:r>
              <a:rPr lang="en-US" sz="1400" dirty="0" smtClean="0">
                <a:solidFill>
                  <a:srgbClr val="FFFFFF"/>
                </a:solidFill>
              </a:rPr>
              <a:t>Rev. Charles Taylor, 1840-1908; Master of St John’s College, Cambridge; Mathematician and Hebraist</a:t>
            </a:r>
            <a:endParaRPr lang="en-US" sz="1400" dirty="0">
              <a:solidFill>
                <a:srgbClr val="FFFFFF"/>
              </a:solidFill>
            </a:endParaRPr>
          </a:p>
        </p:txBody>
      </p:sp>
      <p:sp>
        <p:nvSpPr>
          <p:cNvPr id="2" name="TextBox 1"/>
          <p:cNvSpPr txBox="1"/>
          <p:nvPr/>
        </p:nvSpPr>
        <p:spPr>
          <a:xfrm>
            <a:off x="6248400" y="762000"/>
            <a:ext cx="2667000" cy="2585323"/>
          </a:xfrm>
          <a:prstGeom prst="rect">
            <a:avLst/>
          </a:prstGeom>
          <a:noFill/>
        </p:spPr>
        <p:txBody>
          <a:bodyPr wrap="square" rtlCol="0">
            <a:spAutoFit/>
          </a:bodyPr>
          <a:lstStyle/>
          <a:p>
            <a:r>
              <a:rPr lang="en-US" dirty="0" smtClean="0">
                <a:solidFill>
                  <a:srgbClr val="FFFFFF"/>
                </a:solidFill>
              </a:rPr>
              <a:t>In the meantime, Schechter was planning a secret trip to Cairo. His supporter, Charles Taylor, supplied personal funds to allow Schechter to go without alerting anyone to his mission</a:t>
            </a:r>
            <a:endParaRPr lang="en-US" dirty="0">
              <a:solidFill>
                <a:srgbClr val="FFFFFF"/>
              </a:solidFill>
            </a:endParaRPr>
          </a:p>
        </p:txBody>
      </p:sp>
      <p:sp>
        <p:nvSpPr>
          <p:cNvPr id="5"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Tree>
    <p:extLst>
      <p:ext uri="{BB962C8B-B14F-4D97-AF65-F5344CB8AC3E}">
        <p14:creationId xmlns:p14="http://schemas.microsoft.com/office/powerpoint/2010/main" val="5892021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371600"/>
            <a:ext cx="2785009" cy="4191000"/>
          </a:xfrm>
          <a:prstGeom prst="rect">
            <a:avLst/>
          </a:prstGeom>
        </p:spPr>
      </p:pic>
      <p:sp>
        <p:nvSpPr>
          <p:cNvPr id="3" name="TextBox 2"/>
          <p:cNvSpPr txBox="1"/>
          <p:nvPr/>
        </p:nvSpPr>
        <p:spPr>
          <a:xfrm>
            <a:off x="457200" y="5663184"/>
            <a:ext cx="4648200" cy="523220"/>
          </a:xfrm>
          <a:prstGeom prst="rect">
            <a:avLst/>
          </a:prstGeom>
          <a:noFill/>
        </p:spPr>
        <p:txBody>
          <a:bodyPr wrap="square" rtlCol="0">
            <a:spAutoFit/>
          </a:bodyPr>
          <a:lstStyle/>
          <a:p>
            <a:r>
              <a:rPr lang="en-US" sz="1400" dirty="0" smtClean="0">
                <a:solidFill>
                  <a:srgbClr val="FFFFFF"/>
                </a:solidFill>
              </a:rPr>
              <a:t>Joseph </a:t>
            </a:r>
            <a:r>
              <a:rPr lang="en-US" sz="1400" dirty="0" err="1" smtClean="0">
                <a:solidFill>
                  <a:srgbClr val="FFFFFF"/>
                </a:solidFill>
              </a:rPr>
              <a:t>Cattaui</a:t>
            </a:r>
            <a:r>
              <a:rPr lang="en-US" sz="1400" dirty="0" smtClean="0">
                <a:solidFill>
                  <a:srgbClr val="FFFFFF"/>
                </a:solidFill>
              </a:rPr>
              <a:t>, 1861-1942, politician and leading Jewish figure in Old Cairo at the end of the 19</a:t>
            </a:r>
            <a:r>
              <a:rPr lang="en-US" sz="1400" baseline="30000" dirty="0" smtClean="0">
                <a:solidFill>
                  <a:srgbClr val="FFFFFF"/>
                </a:solidFill>
              </a:rPr>
              <a:t>th</a:t>
            </a:r>
            <a:r>
              <a:rPr lang="en-US" sz="1400" dirty="0" smtClean="0">
                <a:solidFill>
                  <a:srgbClr val="FFFFFF"/>
                </a:solidFill>
              </a:rPr>
              <a:t> century</a:t>
            </a:r>
            <a:endParaRPr lang="en-US" sz="1400" dirty="0">
              <a:solidFill>
                <a:srgbClr val="FFFFFF"/>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39868" y="2351532"/>
            <a:ext cx="4062984" cy="2560320"/>
          </a:xfrm>
          <a:prstGeom prst="rect">
            <a:avLst/>
          </a:prstGeom>
        </p:spPr>
      </p:pic>
      <p:sp>
        <p:nvSpPr>
          <p:cNvPr id="5" name="TextBox 4"/>
          <p:cNvSpPr txBox="1"/>
          <p:nvPr/>
        </p:nvSpPr>
        <p:spPr>
          <a:xfrm>
            <a:off x="5638800" y="5791200"/>
            <a:ext cx="3074771" cy="523220"/>
          </a:xfrm>
          <a:prstGeom prst="rect">
            <a:avLst/>
          </a:prstGeom>
          <a:noFill/>
        </p:spPr>
        <p:txBody>
          <a:bodyPr wrap="square" rtlCol="0">
            <a:spAutoFit/>
          </a:bodyPr>
          <a:lstStyle/>
          <a:p>
            <a:r>
              <a:rPr lang="en-US" sz="1400" dirty="0" smtClean="0">
                <a:solidFill>
                  <a:srgbClr val="FFFFFF"/>
                </a:solidFill>
              </a:rPr>
              <a:t>Grand Rabbi of Cairo, Aaron Raphael Ben </a:t>
            </a:r>
            <a:r>
              <a:rPr lang="en-US" sz="1400" dirty="0" err="1" smtClean="0">
                <a:solidFill>
                  <a:srgbClr val="FFFFFF"/>
                </a:solidFill>
              </a:rPr>
              <a:t>Shim’on</a:t>
            </a:r>
            <a:r>
              <a:rPr lang="en-US" sz="1400" dirty="0" smtClean="0">
                <a:solidFill>
                  <a:srgbClr val="FFFFFF"/>
                </a:solidFill>
              </a:rPr>
              <a:t>, 1848-1928</a:t>
            </a:r>
            <a:endParaRPr lang="en-US" sz="1400" dirty="0">
              <a:solidFill>
                <a:srgbClr val="FFFFFF"/>
              </a:solidFill>
            </a:endParaRPr>
          </a:p>
        </p:txBody>
      </p:sp>
      <p:sp>
        <p:nvSpPr>
          <p:cNvPr id="6" name="TextBox 5"/>
          <p:cNvSpPr txBox="1"/>
          <p:nvPr/>
        </p:nvSpPr>
        <p:spPr>
          <a:xfrm>
            <a:off x="838200" y="312016"/>
            <a:ext cx="7513320" cy="923330"/>
          </a:xfrm>
          <a:prstGeom prst="rect">
            <a:avLst/>
          </a:prstGeom>
          <a:noFill/>
        </p:spPr>
        <p:txBody>
          <a:bodyPr wrap="square" rtlCol="0">
            <a:spAutoFit/>
          </a:bodyPr>
          <a:lstStyle/>
          <a:p>
            <a:r>
              <a:rPr lang="en-US" dirty="0" smtClean="0">
                <a:solidFill>
                  <a:srgbClr val="FFFFFF"/>
                </a:solidFill>
              </a:rPr>
              <a:t>Schechter went to Cairo armed with letters of introduction to the leading members of the Community. He spent several days charming the Grand Rabbi until he was finally taken to see the Genizah</a:t>
            </a:r>
            <a:endParaRPr lang="en-US" dirty="0">
              <a:solidFill>
                <a:srgbClr val="FFFFFF"/>
              </a:solidFill>
            </a:endParaRPr>
          </a:p>
        </p:txBody>
      </p:sp>
    </p:spTree>
    <p:extLst>
      <p:ext uri="{BB962C8B-B14F-4D97-AF65-F5344CB8AC3E}">
        <p14:creationId xmlns:p14="http://schemas.microsoft.com/office/powerpoint/2010/main" val="263988146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65364" y="4953000"/>
            <a:ext cx="4226328" cy="762000"/>
          </a:xfrm>
        </p:spPr>
        <p:txBody>
          <a:bodyPr/>
          <a:lstStyle/>
          <a:p>
            <a:pPr eaLnBrk="1" hangingPunct="1"/>
            <a:r>
              <a:rPr lang="en-GB" sz="1400" b="0" dirty="0" smtClean="0"/>
              <a:t>A diorama showing the synagogue officials  placing the materials into the Genizah created by the Museum of the Diaspora in Tel Aviv</a:t>
            </a:r>
          </a:p>
        </p:txBody>
      </p:sp>
      <p:pic>
        <p:nvPicPr>
          <p:cNvPr id="32771" name="Picture 4" descr="196"/>
          <p:cNvPicPr>
            <a:picLocks noChangeAspect="1" noChangeArrowheads="1"/>
          </p:cNvPicPr>
          <p:nvPr/>
        </p:nvPicPr>
        <p:blipFill>
          <a:blip r:embed="rId3" cstate="print"/>
          <a:srcRect/>
          <a:stretch>
            <a:fillRect/>
          </a:stretch>
        </p:blipFill>
        <p:spPr bwMode="auto">
          <a:xfrm>
            <a:off x="533400" y="762000"/>
            <a:ext cx="4490256" cy="4038600"/>
          </a:xfrm>
          <a:prstGeom prst="rect">
            <a:avLst/>
          </a:prstGeom>
          <a:noFill/>
          <a:ln w="9525">
            <a:noFill/>
            <a:miter lim="800000"/>
            <a:headEnd/>
            <a:tailEnd/>
          </a:ln>
        </p:spPr>
      </p:pic>
      <p:sp>
        <p:nvSpPr>
          <p:cNvPr id="4" name="TextBox 3"/>
          <p:cNvSpPr txBox="1"/>
          <p:nvPr/>
        </p:nvSpPr>
        <p:spPr>
          <a:xfrm>
            <a:off x="5410200" y="1219200"/>
            <a:ext cx="3276600" cy="2308324"/>
          </a:xfrm>
          <a:prstGeom prst="rect">
            <a:avLst/>
          </a:prstGeom>
          <a:noFill/>
        </p:spPr>
        <p:txBody>
          <a:bodyPr wrap="square" rtlCol="0">
            <a:spAutoFit/>
          </a:bodyPr>
          <a:lstStyle/>
          <a:p>
            <a:r>
              <a:rPr lang="en-US" dirty="0" smtClean="0">
                <a:solidFill>
                  <a:srgbClr val="FFFFFF"/>
                </a:solidFill>
              </a:rPr>
              <a:t>Schechter was allowed to spend as long as he liked in the Genizah chamber and to take as much as he liked away with him. Letters found later reveal that he paid several hundred pounds sterling for the collection</a:t>
            </a:r>
            <a:endParaRPr lang="en-US" dirty="0">
              <a:solidFill>
                <a:srgbClr val="FFFFFF"/>
              </a:solidFill>
            </a:endParaRPr>
          </a:p>
        </p:txBody>
      </p:sp>
      <p:sp>
        <p:nvSpPr>
          <p:cNvPr id="5"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33400" y="3849031"/>
            <a:ext cx="3886200" cy="1754326"/>
          </a:xfrm>
          <a:prstGeom prst="rect">
            <a:avLst/>
          </a:prstGeom>
          <a:noFill/>
        </p:spPr>
        <p:txBody>
          <a:bodyPr wrap="square" rtlCol="0">
            <a:spAutoFit/>
          </a:bodyPr>
          <a:lstStyle/>
          <a:p>
            <a:r>
              <a:rPr lang="en-US" dirty="0" smtClean="0">
                <a:solidFill>
                  <a:srgbClr val="FFFFFF"/>
                </a:solidFill>
              </a:rPr>
              <a:t>Between the 11</a:t>
            </a:r>
            <a:r>
              <a:rPr lang="en-US" baseline="30000" dirty="0" smtClean="0">
                <a:solidFill>
                  <a:srgbClr val="FFFFFF"/>
                </a:solidFill>
              </a:rPr>
              <a:t>th</a:t>
            </a:r>
            <a:r>
              <a:rPr lang="en-US" dirty="0" smtClean="0">
                <a:solidFill>
                  <a:srgbClr val="FFFFFF"/>
                </a:solidFill>
              </a:rPr>
              <a:t> and 13</a:t>
            </a:r>
            <a:r>
              <a:rPr lang="en-US" baseline="30000" dirty="0" smtClean="0">
                <a:solidFill>
                  <a:srgbClr val="FFFFFF"/>
                </a:solidFill>
              </a:rPr>
              <a:t>th</a:t>
            </a:r>
            <a:r>
              <a:rPr lang="en-US" dirty="0" smtClean="0">
                <a:solidFill>
                  <a:srgbClr val="FFFFFF"/>
                </a:solidFill>
              </a:rPr>
              <a:t> centuries trade came from and through Cairo and out along the silk route and east into India. It also went up the Nile into Alexandria and out to the countries of  the Mediterranean</a:t>
            </a:r>
            <a:endParaRPr lang="en-US" dirty="0">
              <a:solidFill>
                <a:srgbClr val="FFFFFF"/>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04800"/>
            <a:ext cx="4488287" cy="318668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2959234"/>
            <a:ext cx="4267200" cy="3001671"/>
          </a:xfrm>
          <a:prstGeom prst="rect">
            <a:avLst/>
          </a:prstGeom>
        </p:spPr>
      </p:pic>
      <p:sp>
        <p:nvSpPr>
          <p:cNvPr id="9" name="TextBox 8"/>
          <p:cNvSpPr txBox="1"/>
          <p:nvPr/>
        </p:nvSpPr>
        <p:spPr>
          <a:xfrm>
            <a:off x="5257800" y="533400"/>
            <a:ext cx="3657600" cy="1015663"/>
          </a:xfrm>
          <a:prstGeom prst="rect">
            <a:avLst/>
          </a:prstGeom>
          <a:noFill/>
        </p:spPr>
        <p:txBody>
          <a:bodyPr wrap="square" rtlCol="0">
            <a:spAutoFit/>
          </a:bodyPr>
          <a:lstStyle/>
          <a:p>
            <a:r>
              <a:rPr lang="en-US" sz="2000" dirty="0" smtClean="0">
                <a:solidFill>
                  <a:srgbClr val="FFFFFF"/>
                </a:solidFill>
              </a:rPr>
              <a:t>Maps showing the medieval trade routes (</a:t>
            </a:r>
            <a:r>
              <a:rPr lang="en-US" sz="2000" i="1" dirty="0" smtClean="0">
                <a:solidFill>
                  <a:srgbClr val="FFFFFF"/>
                </a:solidFill>
              </a:rPr>
              <a:t>The Penguin Atlas of Medieval History</a:t>
            </a:r>
            <a:r>
              <a:rPr lang="en-US" sz="2000" dirty="0" smtClean="0">
                <a:solidFill>
                  <a:srgbClr val="FFFFFF"/>
                </a:solidFill>
              </a:rPr>
              <a:t>)</a:t>
            </a:r>
            <a:endParaRPr lang="en-US" sz="2000" dirty="0">
              <a:solidFill>
                <a:srgbClr val="FFFFFF"/>
              </a:solidFill>
            </a:endParaRPr>
          </a:p>
        </p:txBody>
      </p:sp>
      <p:sp>
        <p:nvSpPr>
          <p:cNvPr id="10" name="TextBox 9"/>
          <p:cNvSpPr txBox="1"/>
          <p:nvPr/>
        </p:nvSpPr>
        <p:spPr>
          <a:xfrm>
            <a:off x="1371600" y="6552069"/>
            <a:ext cx="7086600" cy="246221"/>
          </a:xfrm>
          <a:prstGeom prst="rect">
            <a:avLst/>
          </a:prstGeom>
          <a:noFill/>
        </p:spPr>
        <p:txBody>
          <a:bodyPr wrap="square" rtlCol="0">
            <a:spAutoFit/>
          </a:bodyPr>
          <a:lstStyle/>
          <a:p>
            <a:r>
              <a:rPr lang="en-US" sz="1000" dirty="0">
                <a:solidFill>
                  <a:srgbClr val="FFFFFF"/>
                </a:solidFill>
              </a:rPr>
              <a:t>Images courtesy of http://www.learn.columbia.edu/courses/medmil/pages/non-mma-pages/maps/penguin.html</a:t>
            </a:r>
          </a:p>
        </p:txBody>
      </p:sp>
    </p:spTree>
    <p:extLst>
      <p:ext uri="{BB962C8B-B14F-4D97-AF65-F5344CB8AC3E}">
        <p14:creationId xmlns:p14="http://schemas.microsoft.com/office/powerpoint/2010/main" val="28924509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381000" y="0"/>
            <a:ext cx="6092825" cy="423863"/>
          </a:xfrm>
        </p:spPr>
        <p:txBody>
          <a:bodyPr/>
          <a:lstStyle/>
          <a:p>
            <a:pPr eaLnBrk="1" hangingPunct="1"/>
            <a:r>
              <a:rPr lang="en-GB" smtClean="0"/>
              <a:t/>
            </a:r>
            <a:br>
              <a:rPr lang="en-GB" smtClean="0"/>
            </a:br>
            <a:r>
              <a:rPr lang="en-GB" smtClean="0"/>
              <a:t> “A battlefield of books”</a:t>
            </a:r>
            <a:r>
              <a:rPr lang="en-GB" sz="3000" smtClean="0"/>
              <a:t> </a:t>
            </a:r>
          </a:p>
        </p:txBody>
      </p:sp>
      <p:pic>
        <p:nvPicPr>
          <p:cNvPr id="40963" name="Picture 7" descr="015"/>
          <p:cNvPicPr>
            <a:picLocks noChangeAspect="1" noChangeArrowheads="1"/>
          </p:cNvPicPr>
          <p:nvPr/>
        </p:nvPicPr>
        <p:blipFill>
          <a:blip r:embed="rId3" cstate="print"/>
          <a:srcRect/>
          <a:stretch>
            <a:fillRect/>
          </a:stretch>
        </p:blipFill>
        <p:spPr bwMode="auto">
          <a:xfrm>
            <a:off x="0" y="0"/>
            <a:ext cx="9144000" cy="7000875"/>
          </a:xfrm>
          <a:prstGeom prst="rect">
            <a:avLst/>
          </a:prstGeom>
          <a:noFill/>
          <a:ln w="9525">
            <a:noFill/>
            <a:miter lim="800000"/>
            <a:headEnd/>
            <a:tailEnd/>
          </a:ln>
        </p:spPr>
      </p:pic>
      <p:sp>
        <p:nvSpPr>
          <p:cNvPr id="4"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p:cNvSpPr txBox="1"/>
          <p:nvPr/>
        </p:nvSpPr>
        <p:spPr>
          <a:xfrm>
            <a:off x="261552" y="5222021"/>
            <a:ext cx="7543800" cy="1323439"/>
          </a:xfrm>
          <a:prstGeom prst="rect">
            <a:avLst/>
          </a:prstGeom>
          <a:noFill/>
        </p:spPr>
        <p:txBody>
          <a:bodyPr wrap="square" rtlCol="0">
            <a:spAutoFit/>
          </a:bodyPr>
          <a:lstStyle/>
          <a:p>
            <a:r>
              <a:rPr lang="en-US" sz="1600" dirty="0" err="1" smtClean="0">
                <a:solidFill>
                  <a:srgbClr val="FFFFFF"/>
                </a:solidFill>
              </a:rPr>
              <a:t>Neubauer</a:t>
            </a:r>
            <a:r>
              <a:rPr lang="en-US" sz="1600" dirty="0" smtClean="0">
                <a:solidFill>
                  <a:srgbClr val="FFFFFF"/>
                </a:solidFill>
              </a:rPr>
              <a:t> continued to look for Genizah manuscripts after Schechter had seemingly exhausted the supply. In 1898, the Count d’Hulst was asked to carry out excavations around the Synagogue grounds for the Bodleian Library. The sacks full of fragments that d’Hulst discovered would later be sold as “rubbish” by the Bodleian and secretly bought by </a:t>
            </a:r>
            <a:r>
              <a:rPr lang="en-US" sz="1600" dirty="0" err="1" smtClean="0">
                <a:solidFill>
                  <a:srgbClr val="FFFFFF"/>
                </a:solidFill>
              </a:rPr>
              <a:t>Elkan</a:t>
            </a:r>
            <a:r>
              <a:rPr lang="en-US" sz="1600" dirty="0" smtClean="0">
                <a:solidFill>
                  <a:srgbClr val="FFFFFF"/>
                </a:solidFill>
              </a:rPr>
              <a:t> Nathan Adler!</a:t>
            </a:r>
            <a:endParaRPr lang="en-US" sz="1600" dirty="0">
              <a:solidFill>
                <a:srgbClr val="FFFFFF"/>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1" y="533401"/>
            <a:ext cx="5476920" cy="4419600"/>
          </a:xfrm>
          <a:prstGeom prst="rect">
            <a:avLst/>
          </a:prstGeom>
        </p:spPr>
      </p:pic>
      <p:pic>
        <p:nvPicPr>
          <p:cNvPr id="5" name="Picture 4" descr="d'hulst"/>
          <p:cNvPicPr>
            <a:picLocks noChangeAspect="1" noChangeArrowheads="1"/>
          </p:cNvPicPr>
          <p:nvPr/>
        </p:nvPicPr>
        <p:blipFill>
          <a:blip r:embed="rId4" cstate="print"/>
          <a:srcRect/>
          <a:stretch>
            <a:fillRect/>
          </a:stretch>
        </p:blipFill>
        <p:spPr bwMode="auto">
          <a:xfrm>
            <a:off x="6019800" y="685800"/>
            <a:ext cx="1785552" cy="1942901"/>
          </a:xfrm>
          <a:prstGeom prst="rect">
            <a:avLst/>
          </a:prstGeom>
          <a:noFill/>
          <a:ln w="9525">
            <a:noFill/>
            <a:miter lim="800000"/>
            <a:headEnd/>
            <a:tailEnd/>
          </a:ln>
        </p:spPr>
      </p:pic>
      <p:sp>
        <p:nvSpPr>
          <p:cNvPr id="8" name="TextBox 7"/>
          <p:cNvSpPr txBox="1"/>
          <p:nvPr/>
        </p:nvSpPr>
        <p:spPr>
          <a:xfrm>
            <a:off x="5867400" y="2905959"/>
            <a:ext cx="2667000" cy="954107"/>
          </a:xfrm>
          <a:prstGeom prst="rect">
            <a:avLst/>
          </a:prstGeom>
          <a:noFill/>
        </p:spPr>
        <p:txBody>
          <a:bodyPr wrap="square" rtlCol="0">
            <a:spAutoFit/>
          </a:bodyPr>
          <a:lstStyle/>
          <a:p>
            <a:r>
              <a:rPr lang="en-US" sz="1400" dirty="0" smtClean="0">
                <a:solidFill>
                  <a:srgbClr val="FFFFFF"/>
                </a:solidFill>
              </a:rPr>
              <a:t>A letter from d’Hulst in Cairo to </a:t>
            </a:r>
            <a:r>
              <a:rPr lang="en-US" sz="1400" dirty="0" err="1" smtClean="0">
                <a:solidFill>
                  <a:srgbClr val="FFFFFF"/>
                </a:solidFill>
              </a:rPr>
              <a:t>Neubauer</a:t>
            </a:r>
            <a:r>
              <a:rPr lang="en-US" sz="1400" dirty="0" smtClean="0">
                <a:solidFill>
                  <a:srgbClr val="FFFFFF"/>
                </a:solidFill>
              </a:rPr>
              <a:t> in Oxford describing the excavation work, dated February 17, 1898</a:t>
            </a:r>
            <a:endParaRPr lang="en-US" sz="1400" dirty="0">
              <a:solidFill>
                <a:srgbClr val="FFFFFF"/>
              </a:solidFill>
            </a:endParaRPr>
          </a:p>
        </p:txBody>
      </p:sp>
      <p:sp>
        <p:nvSpPr>
          <p:cNvPr id="6"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a:t>
            </a:r>
            <a:r>
              <a:rPr lang="en-US" sz="1200" dirty="0" smtClean="0">
                <a:solidFill>
                  <a:schemeClr val="bg1"/>
                </a:solidFill>
                <a:latin typeface="Calibri" pitchFamily="34" charset="0"/>
              </a:rPr>
              <a:t>Bodleian Library</a:t>
            </a:r>
            <a:endParaRPr lang="en-US" sz="1200" dirty="0">
              <a:solidFill>
                <a:schemeClr val="bg1"/>
              </a:solidFill>
              <a:latin typeface="Calibri" pitchFamily="34" charset="0"/>
            </a:endParaRPr>
          </a:p>
        </p:txBody>
      </p:sp>
    </p:spTree>
    <p:extLst>
      <p:ext uri="{BB962C8B-B14F-4D97-AF65-F5344CB8AC3E}">
        <p14:creationId xmlns:p14="http://schemas.microsoft.com/office/powerpoint/2010/main" val="20940690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28015" y="481049"/>
            <a:ext cx="6092825" cy="423862"/>
          </a:xfrm>
        </p:spPr>
        <p:txBody>
          <a:bodyPr/>
          <a:lstStyle/>
          <a:p>
            <a:r>
              <a:rPr lang="en-US" dirty="0" smtClean="0">
                <a:solidFill>
                  <a:srgbClr val="FFFFFF"/>
                </a:solidFill>
              </a:rPr>
              <a:t>Other Collectors and dealers …</a:t>
            </a:r>
            <a:endParaRPr lang="en-US" dirty="0">
              <a:solidFill>
                <a:srgbClr val="FFFFFF"/>
              </a:solidFill>
            </a:endParaRPr>
          </a:p>
        </p:txBody>
      </p:sp>
      <p:sp>
        <p:nvSpPr>
          <p:cNvPr id="3" name="Content Placeholder 2"/>
          <p:cNvSpPr>
            <a:spLocks noGrp="1"/>
          </p:cNvSpPr>
          <p:nvPr>
            <p:ph idx="1"/>
          </p:nvPr>
        </p:nvSpPr>
        <p:spPr>
          <a:xfrm>
            <a:off x="304800" y="1219200"/>
            <a:ext cx="8374063" cy="4067175"/>
          </a:xfrm>
        </p:spPr>
        <p:txBody>
          <a:bodyPr/>
          <a:lstStyle/>
          <a:p>
            <a:pPr indent="17463"/>
            <a:r>
              <a:rPr lang="en-US" dirty="0" smtClean="0">
                <a:solidFill>
                  <a:srgbClr val="FFFFFF"/>
                </a:solidFill>
              </a:rPr>
              <a:t>Cyrus Adler</a:t>
            </a:r>
          </a:p>
          <a:p>
            <a:pPr indent="17463"/>
            <a:r>
              <a:rPr lang="en-US" dirty="0" smtClean="0">
                <a:solidFill>
                  <a:srgbClr val="FFFFFF"/>
                </a:solidFill>
              </a:rPr>
              <a:t>Moses </a:t>
            </a:r>
            <a:r>
              <a:rPr lang="en-US" dirty="0" err="1" smtClean="0">
                <a:solidFill>
                  <a:srgbClr val="FFFFFF"/>
                </a:solidFill>
              </a:rPr>
              <a:t>Gaster</a:t>
            </a:r>
            <a:endParaRPr lang="en-US" dirty="0" smtClean="0">
              <a:solidFill>
                <a:srgbClr val="FFFFFF"/>
              </a:solidFill>
            </a:endParaRPr>
          </a:p>
          <a:p>
            <a:pPr indent="17463"/>
            <a:r>
              <a:rPr lang="en-US" dirty="0" smtClean="0">
                <a:solidFill>
                  <a:srgbClr val="FFFFFF"/>
                </a:solidFill>
              </a:rPr>
              <a:t>David Kaufmann</a:t>
            </a:r>
          </a:p>
          <a:p>
            <a:pPr indent="17463"/>
            <a:r>
              <a:rPr lang="en-US" dirty="0" smtClean="0">
                <a:solidFill>
                  <a:srgbClr val="FFFFFF"/>
                </a:solidFill>
              </a:rPr>
              <a:t>Samuel </a:t>
            </a:r>
            <a:r>
              <a:rPr lang="en-US" dirty="0" err="1" smtClean="0">
                <a:solidFill>
                  <a:srgbClr val="FFFFFF"/>
                </a:solidFill>
              </a:rPr>
              <a:t>Raffalovich</a:t>
            </a:r>
            <a:endParaRPr lang="en-US" dirty="0" smtClean="0">
              <a:solidFill>
                <a:srgbClr val="FFFFFF"/>
              </a:solidFill>
            </a:endParaRPr>
          </a:p>
          <a:p>
            <a:pPr indent="17463"/>
            <a:r>
              <a:rPr lang="en-US" dirty="0" smtClean="0">
                <a:solidFill>
                  <a:srgbClr val="FFFFFF"/>
                </a:solidFill>
              </a:rPr>
              <a:t>Reginald </a:t>
            </a:r>
            <a:r>
              <a:rPr lang="en-US" dirty="0" err="1" smtClean="0">
                <a:solidFill>
                  <a:srgbClr val="FFFFFF"/>
                </a:solidFill>
              </a:rPr>
              <a:t>Henriques</a:t>
            </a:r>
            <a:endParaRPr lang="en-US" dirty="0" smtClean="0">
              <a:solidFill>
                <a:srgbClr val="FFFFFF"/>
              </a:solidFill>
            </a:endParaRPr>
          </a:p>
          <a:p>
            <a:pPr indent="17463"/>
            <a:r>
              <a:rPr lang="en-US" dirty="0" smtClean="0">
                <a:solidFill>
                  <a:srgbClr val="FFFFFF"/>
                </a:solidFill>
              </a:rPr>
              <a:t>Israel Abrahams</a:t>
            </a:r>
          </a:p>
          <a:p>
            <a:pPr indent="17463"/>
            <a:r>
              <a:rPr lang="en-US" dirty="0" smtClean="0">
                <a:solidFill>
                  <a:srgbClr val="FFFFFF"/>
                </a:solidFill>
              </a:rPr>
              <a:t>Israel Levi</a:t>
            </a:r>
          </a:p>
          <a:p>
            <a:pPr indent="17463"/>
            <a:r>
              <a:rPr lang="en-US" dirty="0" smtClean="0">
                <a:solidFill>
                  <a:srgbClr val="FFFFFF"/>
                </a:solidFill>
              </a:rPr>
              <a:t>David </a:t>
            </a:r>
            <a:r>
              <a:rPr lang="en-US" dirty="0" err="1" smtClean="0">
                <a:solidFill>
                  <a:srgbClr val="FFFFFF"/>
                </a:solidFill>
              </a:rPr>
              <a:t>Gunzberg</a:t>
            </a:r>
            <a:endParaRPr lang="en-US" dirty="0" smtClean="0">
              <a:solidFill>
                <a:srgbClr val="FFFFFF"/>
              </a:solidFill>
            </a:endParaRPr>
          </a:p>
          <a:p>
            <a:pPr indent="17463"/>
            <a:r>
              <a:rPr lang="en-US" dirty="0" smtClean="0">
                <a:solidFill>
                  <a:srgbClr val="FFFFFF"/>
                </a:solidFill>
              </a:rPr>
              <a:t>Charles Freer</a:t>
            </a:r>
          </a:p>
          <a:p>
            <a:pPr indent="17463"/>
            <a:r>
              <a:rPr lang="en-US" dirty="0" smtClean="0">
                <a:solidFill>
                  <a:srgbClr val="FFFFFF"/>
                </a:solidFill>
              </a:rPr>
              <a:t>Jacques Mosseri</a:t>
            </a:r>
          </a:p>
          <a:p>
            <a:pPr indent="17463"/>
            <a:endParaRPr lang="en-US" dirty="0">
              <a:solidFill>
                <a:srgbClr val="FFFFFF"/>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0" y="1905000"/>
            <a:ext cx="3048000" cy="2286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3837932"/>
            <a:ext cx="2065142" cy="25146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5000" y="990600"/>
            <a:ext cx="2011680" cy="2642616"/>
          </a:xfrm>
          <a:prstGeom prst="rect">
            <a:avLst/>
          </a:prstGeom>
        </p:spPr>
      </p:pic>
    </p:spTree>
    <p:extLst>
      <p:ext uri="{BB962C8B-B14F-4D97-AF65-F5344CB8AC3E}">
        <p14:creationId xmlns:p14="http://schemas.microsoft.com/office/powerpoint/2010/main" val="33683156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a:xfrm>
            <a:off x="-646907" y="487171"/>
            <a:ext cx="10056813" cy="1354137"/>
          </a:xfrm>
        </p:spPr>
        <p:txBody>
          <a:bodyPr rIns="132080"/>
          <a:lstStyle/>
          <a:p>
            <a:pPr indent="0" algn="ctr" eaLnBrk="1" hangingPunct="1">
              <a:defRPr/>
            </a:pPr>
            <a:r>
              <a:rPr lang="en-US" sz="3600" b="0" dirty="0" smtClean="0">
                <a:solidFill>
                  <a:srgbClr val="FFFFFF"/>
                </a:solidFill>
              </a:rPr>
              <a:t>Genizah collections around the world</a:t>
            </a:r>
          </a:p>
        </p:txBody>
      </p:sp>
      <p:sp>
        <p:nvSpPr>
          <p:cNvPr id="41988" name="Rectangle 3"/>
          <p:cNvSpPr>
            <a:spLocks/>
          </p:cNvSpPr>
          <p:nvPr/>
        </p:nvSpPr>
        <p:spPr bwMode="auto">
          <a:xfrm>
            <a:off x="3263900" y="1955800"/>
            <a:ext cx="1056378" cy="276999"/>
          </a:xfrm>
          <a:prstGeom prst="rect">
            <a:avLst/>
          </a:prstGeom>
          <a:noFill/>
          <a:ln w="9525">
            <a:noFill/>
            <a:miter lim="800000"/>
            <a:headEnd/>
            <a:tailEnd/>
          </a:ln>
        </p:spPr>
        <p:txBody>
          <a:bodyPr wrap="none" lIns="0" tIns="0" rIns="40639" bIns="0">
            <a:spAutoFit/>
          </a:bodyPr>
          <a:lstStyle/>
          <a:p>
            <a:pPr marL="39688"/>
            <a:r>
              <a:rPr lang="en-US" dirty="0">
                <a:solidFill>
                  <a:srgbClr val="FFFFFF"/>
                </a:solidFill>
                <a:cs typeface="Times" pitchFamily="1" charset="0"/>
              </a:rPr>
              <a:t>New York</a:t>
            </a:r>
          </a:p>
        </p:txBody>
      </p:sp>
      <p:sp>
        <p:nvSpPr>
          <p:cNvPr id="41989" name="Rectangle 4"/>
          <p:cNvSpPr>
            <a:spLocks/>
          </p:cNvSpPr>
          <p:nvPr/>
        </p:nvSpPr>
        <p:spPr bwMode="auto">
          <a:xfrm>
            <a:off x="6458215" y="1992160"/>
            <a:ext cx="1286890" cy="276999"/>
          </a:xfrm>
          <a:prstGeom prst="rect">
            <a:avLst/>
          </a:prstGeom>
          <a:noFill/>
          <a:ln w="9525">
            <a:noFill/>
            <a:miter lim="800000"/>
            <a:headEnd/>
            <a:tailEnd/>
          </a:ln>
        </p:spPr>
        <p:txBody>
          <a:bodyPr wrap="none" lIns="0" tIns="0" rIns="40639" bIns="0">
            <a:spAutoFit/>
          </a:bodyPr>
          <a:lstStyle/>
          <a:p>
            <a:pPr marL="39688"/>
            <a:r>
              <a:rPr lang="en-US" dirty="0">
                <a:solidFill>
                  <a:srgbClr val="FFFFFF"/>
                </a:solidFill>
                <a:cs typeface="Times" pitchFamily="1" charset="0"/>
              </a:rPr>
              <a:t>Manchester</a:t>
            </a:r>
          </a:p>
        </p:txBody>
      </p:sp>
      <p:sp>
        <p:nvSpPr>
          <p:cNvPr id="41990" name="Rectangle 5"/>
          <p:cNvSpPr>
            <a:spLocks/>
          </p:cNvSpPr>
          <p:nvPr/>
        </p:nvSpPr>
        <p:spPr bwMode="auto">
          <a:xfrm>
            <a:off x="6123887" y="2927866"/>
            <a:ext cx="850873" cy="276999"/>
          </a:xfrm>
          <a:prstGeom prst="rect">
            <a:avLst/>
          </a:prstGeom>
          <a:noFill/>
          <a:ln w="9525">
            <a:noFill/>
            <a:miter lim="800000"/>
            <a:headEnd/>
            <a:tailEnd/>
          </a:ln>
        </p:spPr>
        <p:txBody>
          <a:bodyPr wrap="none" lIns="0" tIns="0" rIns="40639" bIns="0">
            <a:spAutoFit/>
          </a:bodyPr>
          <a:lstStyle/>
          <a:p>
            <a:pPr marL="39688"/>
            <a:r>
              <a:rPr lang="en-US" dirty="0">
                <a:solidFill>
                  <a:srgbClr val="FFFFFF"/>
                </a:solidFill>
                <a:cs typeface="Times" pitchFamily="1" charset="0"/>
              </a:rPr>
              <a:t>London</a:t>
            </a:r>
          </a:p>
        </p:txBody>
      </p:sp>
      <p:sp>
        <p:nvSpPr>
          <p:cNvPr id="41991" name="Rectangle 6"/>
          <p:cNvSpPr>
            <a:spLocks/>
          </p:cNvSpPr>
          <p:nvPr/>
        </p:nvSpPr>
        <p:spPr bwMode="auto">
          <a:xfrm>
            <a:off x="1300868" y="3087204"/>
            <a:ext cx="773929" cy="276999"/>
          </a:xfrm>
          <a:prstGeom prst="rect">
            <a:avLst/>
          </a:prstGeom>
          <a:noFill/>
          <a:ln w="9525">
            <a:noFill/>
            <a:miter lim="800000"/>
            <a:headEnd/>
            <a:tailEnd/>
          </a:ln>
        </p:spPr>
        <p:txBody>
          <a:bodyPr wrap="none" lIns="0" tIns="0" rIns="40639" bIns="0">
            <a:spAutoFit/>
          </a:bodyPr>
          <a:lstStyle/>
          <a:p>
            <a:pPr marL="39688"/>
            <a:r>
              <a:rPr lang="en-US" dirty="0">
                <a:solidFill>
                  <a:srgbClr val="FFFFFF"/>
                </a:solidFill>
                <a:cs typeface="Times" pitchFamily="1" charset="0"/>
              </a:rPr>
              <a:t>Oxford</a:t>
            </a:r>
          </a:p>
        </p:txBody>
      </p:sp>
      <p:sp>
        <p:nvSpPr>
          <p:cNvPr id="41992" name="Rectangle 7"/>
          <p:cNvSpPr>
            <a:spLocks/>
          </p:cNvSpPr>
          <p:nvPr/>
        </p:nvSpPr>
        <p:spPr bwMode="auto">
          <a:xfrm>
            <a:off x="1358900" y="4368800"/>
            <a:ext cx="607217" cy="276999"/>
          </a:xfrm>
          <a:prstGeom prst="rect">
            <a:avLst/>
          </a:prstGeom>
          <a:noFill/>
          <a:ln w="9525">
            <a:noFill/>
            <a:miter lim="800000"/>
            <a:headEnd/>
            <a:tailEnd/>
          </a:ln>
        </p:spPr>
        <p:txBody>
          <a:bodyPr wrap="none" lIns="0" tIns="0" rIns="40639" bIns="0">
            <a:spAutoFit/>
          </a:bodyPr>
          <a:lstStyle/>
          <a:p>
            <a:pPr marL="39688"/>
            <a:r>
              <a:rPr lang="en-US" dirty="0">
                <a:solidFill>
                  <a:srgbClr val="FFFFFF"/>
                </a:solidFill>
                <a:cs typeface="Times" pitchFamily="1" charset="0"/>
              </a:rPr>
              <a:t>Paris</a:t>
            </a:r>
          </a:p>
        </p:txBody>
      </p:sp>
      <p:sp>
        <p:nvSpPr>
          <p:cNvPr id="41993" name="Rectangle 8"/>
          <p:cNvSpPr>
            <a:spLocks/>
          </p:cNvSpPr>
          <p:nvPr/>
        </p:nvSpPr>
        <p:spPr bwMode="auto">
          <a:xfrm>
            <a:off x="1981200" y="5143500"/>
            <a:ext cx="1492074" cy="276999"/>
          </a:xfrm>
          <a:prstGeom prst="rect">
            <a:avLst/>
          </a:prstGeom>
          <a:noFill/>
          <a:ln w="9525">
            <a:noFill/>
            <a:miter lim="800000"/>
            <a:headEnd/>
            <a:tailEnd/>
          </a:ln>
        </p:spPr>
        <p:txBody>
          <a:bodyPr wrap="none" lIns="0" tIns="0" rIns="40639" bIns="0">
            <a:spAutoFit/>
          </a:bodyPr>
          <a:lstStyle/>
          <a:p>
            <a:pPr marL="39688"/>
            <a:r>
              <a:rPr lang="en-US" dirty="0">
                <a:solidFill>
                  <a:srgbClr val="FFFFFF"/>
                </a:solidFill>
                <a:cs typeface="Times" pitchFamily="1" charset="0"/>
              </a:rPr>
              <a:t>St Petersburg</a:t>
            </a:r>
          </a:p>
        </p:txBody>
      </p:sp>
      <p:sp>
        <p:nvSpPr>
          <p:cNvPr id="41994" name="Rectangle 9"/>
          <p:cNvSpPr>
            <a:spLocks/>
          </p:cNvSpPr>
          <p:nvPr/>
        </p:nvSpPr>
        <p:spPr bwMode="auto">
          <a:xfrm>
            <a:off x="6369787" y="4091801"/>
            <a:ext cx="1209946" cy="276999"/>
          </a:xfrm>
          <a:prstGeom prst="rect">
            <a:avLst/>
          </a:prstGeom>
          <a:noFill/>
          <a:ln w="9525">
            <a:noFill/>
            <a:miter lim="800000"/>
            <a:headEnd/>
            <a:tailEnd/>
          </a:ln>
        </p:spPr>
        <p:txBody>
          <a:bodyPr wrap="none" lIns="0" tIns="0" rIns="40639" bIns="0">
            <a:spAutoFit/>
          </a:bodyPr>
          <a:lstStyle/>
          <a:p>
            <a:pPr marL="39688"/>
            <a:r>
              <a:rPr lang="en-US" dirty="0">
                <a:solidFill>
                  <a:srgbClr val="FFFFFF"/>
                </a:solidFill>
                <a:cs typeface="Times" pitchFamily="1" charset="0"/>
              </a:rPr>
              <a:t>Strasbourg</a:t>
            </a:r>
          </a:p>
        </p:txBody>
      </p:sp>
      <p:sp>
        <p:nvSpPr>
          <p:cNvPr id="41995" name="Rectangle 10"/>
          <p:cNvSpPr>
            <a:spLocks/>
          </p:cNvSpPr>
          <p:nvPr/>
        </p:nvSpPr>
        <p:spPr bwMode="auto">
          <a:xfrm>
            <a:off x="4914900" y="5600700"/>
            <a:ext cx="1145825" cy="276999"/>
          </a:xfrm>
          <a:prstGeom prst="rect">
            <a:avLst/>
          </a:prstGeom>
          <a:noFill/>
          <a:ln w="9525">
            <a:noFill/>
            <a:miter lim="800000"/>
            <a:headEnd/>
            <a:tailEnd/>
          </a:ln>
        </p:spPr>
        <p:txBody>
          <a:bodyPr wrap="none" lIns="0" tIns="0" rIns="40639" bIns="0">
            <a:spAutoFit/>
          </a:bodyPr>
          <a:lstStyle/>
          <a:p>
            <a:pPr marL="39688"/>
            <a:r>
              <a:rPr lang="en-US" dirty="0">
                <a:solidFill>
                  <a:srgbClr val="FFFFFF"/>
                </a:solidFill>
                <a:cs typeface="Times" pitchFamily="1" charset="0"/>
              </a:rPr>
              <a:t>Jerusalem</a:t>
            </a:r>
          </a:p>
        </p:txBody>
      </p:sp>
      <p:sp>
        <p:nvSpPr>
          <p:cNvPr id="41996" name="Rectangle 11"/>
          <p:cNvSpPr>
            <a:spLocks/>
          </p:cNvSpPr>
          <p:nvPr/>
        </p:nvSpPr>
        <p:spPr bwMode="auto">
          <a:xfrm>
            <a:off x="965200" y="6019800"/>
            <a:ext cx="671337" cy="276999"/>
          </a:xfrm>
          <a:prstGeom prst="rect">
            <a:avLst/>
          </a:prstGeom>
          <a:noFill/>
          <a:ln w="9525">
            <a:noFill/>
            <a:miter lim="800000"/>
            <a:headEnd/>
            <a:tailEnd/>
          </a:ln>
        </p:spPr>
        <p:txBody>
          <a:bodyPr wrap="none" lIns="0" tIns="0" rIns="40639" bIns="0">
            <a:spAutoFit/>
          </a:bodyPr>
          <a:lstStyle/>
          <a:p>
            <a:pPr marL="39688"/>
            <a:r>
              <a:rPr lang="en-US" dirty="0">
                <a:solidFill>
                  <a:srgbClr val="FFFFFF"/>
                </a:solidFill>
                <a:cs typeface="Times" pitchFamily="1" charset="0"/>
              </a:rPr>
              <a:t>Berlin</a:t>
            </a:r>
          </a:p>
        </p:txBody>
      </p:sp>
      <p:sp>
        <p:nvSpPr>
          <p:cNvPr id="41997" name="Rectangle 12"/>
          <p:cNvSpPr>
            <a:spLocks/>
          </p:cNvSpPr>
          <p:nvPr/>
        </p:nvSpPr>
        <p:spPr bwMode="auto">
          <a:xfrm>
            <a:off x="6604000" y="6019800"/>
            <a:ext cx="1676400" cy="469900"/>
          </a:xfrm>
          <a:prstGeom prst="rect">
            <a:avLst/>
          </a:prstGeom>
          <a:noFill/>
          <a:ln w="9525">
            <a:noFill/>
            <a:miter lim="800000"/>
            <a:headEnd/>
            <a:tailEnd/>
          </a:ln>
        </p:spPr>
        <p:txBody>
          <a:bodyPr lIns="0" tIns="0" rIns="40639" bIns="0"/>
          <a:lstStyle/>
          <a:p>
            <a:pPr marL="39688"/>
            <a:r>
              <a:rPr lang="en-US" dirty="0">
                <a:solidFill>
                  <a:srgbClr val="FFFFFF"/>
                </a:solidFill>
                <a:cs typeface="Times" pitchFamily="1" charset="0"/>
              </a:rPr>
              <a:t>Washington</a:t>
            </a:r>
          </a:p>
        </p:txBody>
      </p:sp>
      <p:sp>
        <p:nvSpPr>
          <p:cNvPr id="41998" name="Rectangle 13"/>
          <p:cNvSpPr>
            <a:spLocks/>
          </p:cNvSpPr>
          <p:nvPr/>
        </p:nvSpPr>
        <p:spPr bwMode="auto">
          <a:xfrm>
            <a:off x="520990" y="2130659"/>
            <a:ext cx="1209946" cy="276999"/>
          </a:xfrm>
          <a:prstGeom prst="rect">
            <a:avLst/>
          </a:prstGeom>
          <a:noFill/>
          <a:ln w="9525">
            <a:noFill/>
            <a:miter lim="800000"/>
            <a:headEnd/>
            <a:tailEnd/>
          </a:ln>
        </p:spPr>
        <p:txBody>
          <a:bodyPr wrap="none" lIns="0" tIns="0" rIns="40639" bIns="0">
            <a:spAutoFit/>
          </a:bodyPr>
          <a:lstStyle/>
          <a:p>
            <a:pPr marL="39688"/>
            <a:r>
              <a:rPr lang="en-US" dirty="0">
                <a:solidFill>
                  <a:srgbClr val="FFFFFF"/>
                </a:solidFill>
                <a:cs typeface="Times" pitchFamily="1" charset="0"/>
              </a:rPr>
              <a:t>Cambridge</a:t>
            </a:r>
          </a:p>
        </p:txBody>
      </p:sp>
      <p:sp>
        <p:nvSpPr>
          <p:cNvPr id="41999" name="Rectangle 14"/>
          <p:cNvSpPr>
            <a:spLocks/>
          </p:cNvSpPr>
          <p:nvPr/>
        </p:nvSpPr>
        <p:spPr bwMode="auto">
          <a:xfrm>
            <a:off x="4229100" y="4610100"/>
            <a:ext cx="1056057" cy="276999"/>
          </a:xfrm>
          <a:prstGeom prst="rect">
            <a:avLst/>
          </a:prstGeom>
          <a:noFill/>
          <a:ln w="9525">
            <a:noFill/>
            <a:miter lim="800000"/>
            <a:headEnd/>
            <a:tailEnd/>
          </a:ln>
        </p:spPr>
        <p:txBody>
          <a:bodyPr wrap="none" lIns="0" tIns="0" rIns="40639" bIns="0">
            <a:spAutoFit/>
          </a:bodyPr>
          <a:lstStyle/>
          <a:p>
            <a:pPr marL="39688"/>
            <a:r>
              <a:rPr lang="en-US" dirty="0">
                <a:solidFill>
                  <a:srgbClr val="FFFFFF"/>
                </a:solidFill>
                <a:cs typeface="Times" pitchFamily="1" charset="0"/>
              </a:rPr>
              <a:t>Budapest</a:t>
            </a:r>
          </a:p>
        </p:txBody>
      </p:sp>
      <p:sp>
        <p:nvSpPr>
          <p:cNvPr id="42000" name="Rectangle 15"/>
          <p:cNvSpPr>
            <a:spLocks/>
          </p:cNvSpPr>
          <p:nvPr/>
        </p:nvSpPr>
        <p:spPr bwMode="auto">
          <a:xfrm>
            <a:off x="3606800" y="6019800"/>
            <a:ext cx="795410" cy="276999"/>
          </a:xfrm>
          <a:prstGeom prst="rect">
            <a:avLst/>
          </a:prstGeom>
          <a:noFill/>
          <a:ln w="9525">
            <a:noFill/>
            <a:miter lim="800000"/>
            <a:headEnd/>
            <a:tailEnd/>
          </a:ln>
        </p:spPr>
        <p:txBody>
          <a:bodyPr wrap="none" lIns="0" tIns="0" rIns="40639" bIns="0">
            <a:spAutoFit/>
          </a:bodyPr>
          <a:lstStyle/>
          <a:p>
            <a:pPr marL="39688"/>
            <a:r>
              <a:rPr lang="en-US" dirty="0">
                <a:solidFill>
                  <a:srgbClr val="FFFFFF"/>
                </a:solidFill>
                <a:cs typeface="Times" pitchFamily="1" charset="0"/>
              </a:rPr>
              <a:t>Vienna</a:t>
            </a:r>
          </a:p>
        </p:txBody>
      </p:sp>
      <p:sp>
        <p:nvSpPr>
          <p:cNvPr id="42001" name="Rectangle 16"/>
          <p:cNvSpPr>
            <a:spLocks/>
          </p:cNvSpPr>
          <p:nvPr/>
        </p:nvSpPr>
        <p:spPr bwMode="auto">
          <a:xfrm>
            <a:off x="3340100" y="3771900"/>
            <a:ext cx="889345" cy="276999"/>
          </a:xfrm>
          <a:prstGeom prst="rect">
            <a:avLst/>
          </a:prstGeom>
          <a:noFill/>
          <a:ln w="9525">
            <a:noFill/>
            <a:miter lim="800000"/>
            <a:headEnd/>
            <a:tailEnd/>
          </a:ln>
        </p:spPr>
        <p:txBody>
          <a:bodyPr wrap="none" lIns="0" tIns="0" rIns="40639" bIns="0">
            <a:spAutoFit/>
          </a:bodyPr>
          <a:lstStyle/>
          <a:p>
            <a:pPr marL="39688"/>
            <a:r>
              <a:rPr lang="en-US" dirty="0">
                <a:solidFill>
                  <a:srgbClr val="FFFFFF"/>
                </a:solidFill>
                <a:cs typeface="Times" pitchFamily="1" charset="0"/>
              </a:rPr>
              <a:t>Geneva</a:t>
            </a:r>
          </a:p>
        </p:txBody>
      </p:sp>
      <p:sp>
        <p:nvSpPr>
          <p:cNvPr id="42002" name="Text Box 18"/>
          <p:cNvSpPr txBox="1">
            <a:spLocks/>
          </p:cNvSpPr>
          <p:nvPr/>
        </p:nvSpPr>
        <p:spPr bwMode="auto">
          <a:xfrm>
            <a:off x="3581400" y="2743200"/>
            <a:ext cx="1600200" cy="369332"/>
          </a:xfrm>
          <a:prstGeom prst="rect">
            <a:avLst/>
          </a:prstGeom>
          <a:noFill/>
          <a:ln w="12700">
            <a:noFill/>
            <a:miter lim="800000"/>
            <a:headEnd/>
            <a:tailEnd/>
          </a:ln>
        </p:spPr>
        <p:txBody>
          <a:bodyPr>
            <a:spAutoFit/>
          </a:bodyPr>
          <a:lstStyle/>
          <a:p>
            <a:pPr>
              <a:spcBef>
                <a:spcPct val="50000"/>
              </a:spcBef>
            </a:pPr>
            <a:r>
              <a:rPr lang="en-US" dirty="0">
                <a:solidFill>
                  <a:srgbClr val="FFFFFF"/>
                </a:solidFill>
              </a:rPr>
              <a:t>Heidelberg</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10" name="Picture 1" descr="rylans_t-s.resized.jpg"/>
          <p:cNvPicPr>
            <a:picLocks noChangeAspect="1"/>
          </p:cNvPicPr>
          <p:nvPr/>
        </p:nvPicPr>
        <p:blipFill>
          <a:blip r:embed="rId3" cstate="print"/>
          <a:srcRect/>
          <a:stretch>
            <a:fillRect/>
          </a:stretch>
        </p:blipFill>
        <p:spPr bwMode="auto">
          <a:xfrm>
            <a:off x="2273300" y="0"/>
            <a:ext cx="4432300" cy="6611938"/>
          </a:xfrm>
          <a:prstGeom prst="rect">
            <a:avLst/>
          </a:prstGeom>
          <a:noFill/>
          <a:ln w="9525">
            <a:noFill/>
            <a:miter lim="800000"/>
            <a:headEnd/>
            <a:tailEnd/>
          </a:ln>
        </p:spPr>
      </p:pic>
      <p:sp>
        <p:nvSpPr>
          <p:cNvPr id="4"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488" y="1123046"/>
            <a:ext cx="5907024" cy="4280452"/>
          </a:xfrm>
          <a:prstGeom prst="rect">
            <a:avLst/>
          </a:prstGeom>
        </p:spPr>
      </p:pic>
      <p:sp>
        <p:nvSpPr>
          <p:cNvPr id="7" name="TextBox 6"/>
          <p:cNvSpPr txBox="1"/>
          <p:nvPr/>
        </p:nvSpPr>
        <p:spPr>
          <a:xfrm>
            <a:off x="1371600" y="5546124"/>
            <a:ext cx="6743700" cy="1015663"/>
          </a:xfrm>
          <a:prstGeom prst="rect">
            <a:avLst/>
          </a:prstGeom>
          <a:noFill/>
        </p:spPr>
        <p:txBody>
          <a:bodyPr wrap="square" rtlCol="0">
            <a:spAutoFit/>
          </a:bodyPr>
          <a:lstStyle/>
          <a:p>
            <a:r>
              <a:rPr lang="en-US" sz="1600" dirty="0" smtClean="0">
                <a:solidFill>
                  <a:schemeClr val="bg1"/>
                </a:solidFill>
              </a:rPr>
              <a:t>Q. What did scholars find in these dirty scraps of paper?  A. “The </a:t>
            </a:r>
            <a:r>
              <a:rPr lang="en-US" sz="1600" dirty="0">
                <a:solidFill>
                  <a:schemeClr val="bg1"/>
                </a:solidFill>
              </a:rPr>
              <a:t>single most complete archive of a society anywhere in the medieval world” </a:t>
            </a:r>
            <a:endParaRPr lang="en-US" sz="1600" dirty="0" smtClean="0">
              <a:solidFill>
                <a:schemeClr val="bg1"/>
              </a:solidFill>
            </a:endParaRPr>
          </a:p>
          <a:p>
            <a:endParaRPr lang="en-US" sz="1600" dirty="0">
              <a:solidFill>
                <a:schemeClr val="bg1"/>
              </a:solidFill>
            </a:endParaRPr>
          </a:p>
          <a:p>
            <a:pPr algn="ctr"/>
            <a:r>
              <a:rPr lang="en-US" sz="1200" dirty="0" smtClean="0">
                <a:solidFill>
                  <a:schemeClr val="bg1"/>
                </a:solidFill>
              </a:rPr>
              <a:t>Simon </a:t>
            </a:r>
            <a:r>
              <a:rPr lang="en-US" sz="1200" dirty="0" err="1">
                <a:solidFill>
                  <a:schemeClr val="bg1"/>
                </a:solidFill>
              </a:rPr>
              <a:t>Schama</a:t>
            </a:r>
            <a:r>
              <a:rPr lang="en-US" sz="1200" dirty="0">
                <a:solidFill>
                  <a:schemeClr val="bg1"/>
                </a:solidFill>
              </a:rPr>
              <a:t>, </a:t>
            </a:r>
            <a:r>
              <a:rPr lang="en-US" sz="1200" i="1" dirty="0">
                <a:solidFill>
                  <a:schemeClr val="bg1"/>
                </a:solidFill>
              </a:rPr>
              <a:t>The Story of the </a:t>
            </a:r>
            <a:r>
              <a:rPr lang="en-US" sz="1200" i="1" dirty="0" smtClean="0">
                <a:solidFill>
                  <a:schemeClr val="bg1"/>
                </a:solidFill>
              </a:rPr>
              <a:t>Jews </a:t>
            </a:r>
            <a:r>
              <a:rPr lang="en-US" sz="1200" dirty="0" smtClean="0">
                <a:solidFill>
                  <a:schemeClr val="bg1"/>
                </a:solidFill>
              </a:rPr>
              <a:t>(BBC documentary)</a:t>
            </a:r>
            <a:endParaRPr lang="en-US" sz="1200" dirty="0">
              <a:solidFill>
                <a:schemeClr val="bg1"/>
              </a:solidFill>
            </a:endParaRPr>
          </a:p>
        </p:txBody>
      </p:sp>
      <p:sp>
        <p:nvSpPr>
          <p:cNvPr id="8" name="TextBox 7"/>
          <p:cNvSpPr txBox="1"/>
          <p:nvPr/>
        </p:nvSpPr>
        <p:spPr>
          <a:xfrm>
            <a:off x="2209800" y="457200"/>
            <a:ext cx="4724400" cy="523220"/>
          </a:xfrm>
          <a:prstGeom prst="rect">
            <a:avLst/>
          </a:prstGeom>
          <a:noFill/>
        </p:spPr>
        <p:txBody>
          <a:bodyPr wrap="square" rtlCol="0">
            <a:spAutoFit/>
          </a:bodyPr>
          <a:lstStyle/>
          <a:p>
            <a:pPr algn="ctr"/>
            <a:r>
              <a:rPr lang="en-US" sz="2800" dirty="0" smtClean="0">
                <a:solidFill>
                  <a:schemeClr val="bg1"/>
                </a:solidFill>
              </a:rPr>
              <a:t>“The Living Sea Scrolls” </a:t>
            </a:r>
            <a:endParaRPr lang="en-US" sz="2800" dirty="0">
              <a:solidFill>
                <a:schemeClr val="bg1"/>
              </a:solidFill>
            </a:endParaRPr>
          </a:p>
        </p:txBody>
      </p:sp>
      <p:sp>
        <p:nvSpPr>
          <p:cNvPr id="5"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Tree>
    <p:extLst>
      <p:ext uri="{BB962C8B-B14F-4D97-AF65-F5344CB8AC3E}">
        <p14:creationId xmlns:p14="http://schemas.microsoft.com/office/powerpoint/2010/main" val="747805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3" name="Rectangle 1"/>
          <p:cNvSpPr>
            <a:spLocks noGrp="1" noChangeArrowheads="1"/>
          </p:cNvSpPr>
          <p:nvPr>
            <p:ph type="title"/>
          </p:nvPr>
        </p:nvSpPr>
        <p:spPr>
          <a:xfrm>
            <a:off x="442097" y="381000"/>
            <a:ext cx="8178800" cy="1143000"/>
          </a:xfrm>
        </p:spPr>
        <p:txBody>
          <a:bodyPr rIns="132080"/>
          <a:lstStyle/>
          <a:p>
            <a:pPr indent="0" algn="ctr" eaLnBrk="1" hangingPunct="1">
              <a:defRPr/>
            </a:pPr>
            <a:r>
              <a:rPr lang="en-US" sz="2400" b="0" dirty="0" smtClean="0">
                <a:solidFill>
                  <a:schemeClr val="bg1"/>
                </a:solidFill>
              </a:rPr>
              <a:t>Areas of knowledge transformed by the discovery </a:t>
            </a:r>
            <a:br>
              <a:rPr lang="en-US" sz="2400" b="0" dirty="0" smtClean="0">
                <a:solidFill>
                  <a:schemeClr val="bg1"/>
                </a:solidFill>
              </a:rPr>
            </a:br>
            <a:r>
              <a:rPr lang="en-US" sz="2400" b="0" dirty="0" smtClean="0">
                <a:solidFill>
                  <a:schemeClr val="bg1"/>
                </a:solidFill>
              </a:rPr>
              <a:t>of the Cairo Genizah</a:t>
            </a:r>
          </a:p>
        </p:txBody>
      </p:sp>
      <p:sp>
        <p:nvSpPr>
          <p:cNvPr id="110594" name="Rectangle 2"/>
          <p:cNvSpPr>
            <a:spLocks noGrp="1" noChangeArrowheads="1"/>
          </p:cNvSpPr>
          <p:nvPr>
            <p:ph idx="1"/>
          </p:nvPr>
        </p:nvSpPr>
        <p:spPr>
          <a:xfrm>
            <a:off x="696097" y="1828800"/>
            <a:ext cx="7924800" cy="4279900"/>
          </a:xfrm>
        </p:spPr>
        <p:txBody>
          <a:bodyPr rIns="132080"/>
          <a:lstStyle/>
          <a:p>
            <a:pPr eaLnBrk="1" hangingPunct="1">
              <a:spcBef>
                <a:spcPct val="0"/>
              </a:spcBef>
              <a:buFont typeface="Wingdings" pitchFamily="1" charset="2"/>
              <a:buChar char="§"/>
              <a:defRPr/>
            </a:pPr>
            <a:r>
              <a:rPr lang="en-US" sz="1600" dirty="0" smtClean="0">
                <a:solidFill>
                  <a:schemeClr val="bg1"/>
                </a:solidFill>
              </a:rPr>
              <a:t>The social, economic and religious aspects of the medieval Mediterranean</a:t>
            </a:r>
          </a:p>
          <a:p>
            <a:pPr eaLnBrk="1" hangingPunct="1">
              <a:spcBef>
                <a:spcPct val="0"/>
              </a:spcBef>
              <a:buFont typeface="Wingdings" pitchFamily="1" charset="2"/>
              <a:buChar char="§"/>
              <a:defRPr/>
            </a:pPr>
            <a:r>
              <a:rPr lang="en-US" sz="1600" dirty="0" smtClean="0">
                <a:solidFill>
                  <a:schemeClr val="bg1"/>
                </a:solidFill>
              </a:rPr>
              <a:t>Jewish law and medicine</a:t>
            </a:r>
          </a:p>
          <a:p>
            <a:pPr eaLnBrk="1" hangingPunct="1">
              <a:spcBef>
                <a:spcPct val="0"/>
              </a:spcBef>
              <a:buFont typeface="Wingdings" pitchFamily="1" charset="2"/>
              <a:buChar char="§"/>
              <a:defRPr/>
            </a:pPr>
            <a:r>
              <a:rPr lang="en-US" sz="1600" dirty="0" smtClean="0">
                <a:solidFill>
                  <a:schemeClr val="bg1"/>
                </a:solidFill>
              </a:rPr>
              <a:t>Rabbinic literature</a:t>
            </a:r>
          </a:p>
          <a:p>
            <a:pPr eaLnBrk="1" hangingPunct="1">
              <a:spcBef>
                <a:spcPct val="0"/>
              </a:spcBef>
              <a:buFont typeface="Wingdings" pitchFamily="1" charset="2"/>
              <a:buChar char="§"/>
              <a:defRPr/>
            </a:pPr>
            <a:r>
              <a:rPr lang="en-US" sz="1600" dirty="0" smtClean="0">
                <a:solidFill>
                  <a:schemeClr val="bg1"/>
                </a:solidFill>
              </a:rPr>
              <a:t>Famous Jewish scholars</a:t>
            </a:r>
          </a:p>
          <a:p>
            <a:pPr eaLnBrk="1" hangingPunct="1">
              <a:spcBef>
                <a:spcPct val="0"/>
              </a:spcBef>
              <a:buFont typeface="Wingdings" pitchFamily="1" charset="2"/>
              <a:buChar char="§"/>
              <a:defRPr/>
            </a:pPr>
            <a:r>
              <a:rPr lang="en-US" sz="1600" dirty="0" smtClean="0">
                <a:solidFill>
                  <a:schemeClr val="bg1"/>
                </a:solidFill>
              </a:rPr>
              <a:t>Languages</a:t>
            </a:r>
          </a:p>
          <a:p>
            <a:pPr eaLnBrk="1" hangingPunct="1">
              <a:spcBef>
                <a:spcPct val="0"/>
              </a:spcBef>
              <a:buFont typeface="Wingdings" pitchFamily="1" charset="2"/>
              <a:buChar char="§"/>
              <a:defRPr/>
            </a:pPr>
            <a:r>
              <a:rPr lang="en-US" sz="1600" dirty="0" smtClean="0">
                <a:solidFill>
                  <a:schemeClr val="bg1"/>
                </a:solidFill>
              </a:rPr>
              <a:t>Greek and </a:t>
            </a:r>
            <a:r>
              <a:rPr lang="en-US" sz="1600" dirty="0" err="1" smtClean="0">
                <a:solidFill>
                  <a:schemeClr val="bg1"/>
                </a:solidFill>
              </a:rPr>
              <a:t>Syriac</a:t>
            </a:r>
            <a:r>
              <a:rPr lang="en-US" sz="1600" dirty="0" smtClean="0">
                <a:solidFill>
                  <a:schemeClr val="bg1"/>
                </a:solidFill>
              </a:rPr>
              <a:t> texts </a:t>
            </a:r>
          </a:p>
          <a:p>
            <a:pPr eaLnBrk="1" hangingPunct="1">
              <a:spcBef>
                <a:spcPct val="0"/>
              </a:spcBef>
              <a:buFont typeface="Wingdings" pitchFamily="1" charset="2"/>
              <a:buChar char="§"/>
              <a:defRPr/>
            </a:pPr>
            <a:r>
              <a:rPr lang="en-US" sz="1600" dirty="0" smtClean="0">
                <a:solidFill>
                  <a:schemeClr val="bg1"/>
                </a:solidFill>
              </a:rPr>
              <a:t>Palestinian and Babylonian customs and rites</a:t>
            </a:r>
          </a:p>
          <a:p>
            <a:pPr eaLnBrk="1" hangingPunct="1">
              <a:spcBef>
                <a:spcPct val="0"/>
              </a:spcBef>
              <a:buFont typeface="Wingdings" pitchFamily="1" charset="2"/>
              <a:buChar char="§"/>
              <a:defRPr/>
            </a:pPr>
            <a:r>
              <a:rPr lang="en-US" sz="1600" dirty="0" smtClean="0">
                <a:solidFill>
                  <a:schemeClr val="bg1"/>
                </a:solidFill>
              </a:rPr>
              <a:t>Medieval Hebrew poetry </a:t>
            </a:r>
          </a:p>
          <a:p>
            <a:pPr eaLnBrk="1" hangingPunct="1">
              <a:spcBef>
                <a:spcPct val="0"/>
              </a:spcBef>
              <a:buFont typeface="Wingdings" pitchFamily="1" charset="2"/>
              <a:buChar char="§"/>
              <a:defRPr/>
            </a:pPr>
            <a:r>
              <a:rPr lang="en-US" sz="1600" dirty="0" smtClean="0">
                <a:solidFill>
                  <a:schemeClr val="bg1"/>
                </a:solidFill>
              </a:rPr>
              <a:t>Jewish artistic, musical and scientific efforts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239.jpeg"/>
          <p:cNvPicPr>
            <a:picLocks noChangeAspect="1"/>
          </p:cNvPicPr>
          <p:nvPr/>
        </p:nvPicPr>
        <p:blipFill>
          <a:blip r:embed="rId3" cstate="print"/>
          <a:stretch>
            <a:fillRect/>
          </a:stretch>
        </p:blipFill>
        <p:spPr>
          <a:xfrm>
            <a:off x="914400" y="228600"/>
            <a:ext cx="7391399" cy="6252410"/>
          </a:xfrm>
          <a:prstGeom prst="rect">
            <a:avLst/>
          </a:prstGeom>
        </p:spPr>
      </p:pic>
      <p:sp>
        <p:nvSpPr>
          <p:cNvPr id="3"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018.jpeg"/>
          <p:cNvPicPr>
            <a:picLocks noChangeAspect="1"/>
          </p:cNvPicPr>
          <p:nvPr/>
        </p:nvPicPr>
        <p:blipFill>
          <a:blip r:embed="rId3" cstate="print"/>
          <a:stretch>
            <a:fillRect/>
          </a:stretch>
        </p:blipFill>
        <p:spPr>
          <a:xfrm>
            <a:off x="381000" y="533399"/>
            <a:ext cx="4114800" cy="3652685"/>
          </a:xfrm>
          <a:prstGeom prst="rect">
            <a:avLst/>
          </a:prstGeom>
        </p:spPr>
      </p:pic>
      <p:pic>
        <p:nvPicPr>
          <p:cNvPr id="3" name="Picture 2" descr="123.jpeg"/>
          <p:cNvPicPr>
            <a:picLocks noChangeAspect="1"/>
          </p:cNvPicPr>
          <p:nvPr/>
        </p:nvPicPr>
        <p:blipFill>
          <a:blip r:embed="rId4" cstate="print"/>
          <a:stretch>
            <a:fillRect/>
          </a:stretch>
        </p:blipFill>
        <p:spPr>
          <a:xfrm>
            <a:off x="4038600" y="3352800"/>
            <a:ext cx="4663099" cy="3078375"/>
          </a:xfrm>
          <a:prstGeom prst="rect">
            <a:avLst/>
          </a:prstGeom>
        </p:spPr>
      </p:pic>
      <p:sp>
        <p:nvSpPr>
          <p:cNvPr id="4" name="TextBox 3"/>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Genizah Research Unit and the Syndics of Cambridge University Library</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genizah-111011.jpg"/>
          <p:cNvPicPr>
            <a:picLocks noChangeAspect="1"/>
          </p:cNvPicPr>
          <p:nvPr/>
        </p:nvPicPr>
        <p:blipFill>
          <a:blip r:embed="rId3" cstate="print"/>
          <a:stretch>
            <a:fillRect/>
          </a:stretch>
        </p:blipFill>
        <p:spPr>
          <a:xfrm>
            <a:off x="1066800" y="1295400"/>
            <a:ext cx="6858000" cy="3810000"/>
          </a:xfrm>
          <a:prstGeom prst="rect">
            <a:avLst/>
          </a:prstGeom>
        </p:spPr>
      </p:pic>
      <p:sp>
        <p:nvSpPr>
          <p:cNvPr id="4" name="TextBox 4"/>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a:t>
            </a:r>
            <a:r>
              <a:rPr lang="en-US" sz="1200" dirty="0" err="1">
                <a:solidFill>
                  <a:schemeClr val="bg1"/>
                </a:solidFill>
                <a:latin typeface="Calibri" pitchFamily="34" charset="0"/>
              </a:rPr>
              <a:t>Genizah</a:t>
            </a:r>
            <a:r>
              <a:rPr lang="en-US" sz="1200" dirty="0">
                <a:solidFill>
                  <a:schemeClr val="bg1"/>
                </a:solidFill>
                <a:latin typeface="Calibri" pitchFamily="34" charset="0"/>
              </a:rPr>
              <a:t> Research Unit and the Syndics of Cambridge University Library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extBox 9"/>
          <p:cNvSpPr txBox="1"/>
          <p:nvPr/>
        </p:nvSpPr>
        <p:spPr>
          <a:xfrm>
            <a:off x="1496318" y="6582391"/>
            <a:ext cx="7086600" cy="230832"/>
          </a:xfrm>
          <a:prstGeom prst="rect">
            <a:avLst/>
          </a:prstGeom>
          <a:noFill/>
        </p:spPr>
        <p:txBody>
          <a:bodyPr wrap="square" rtlCol="0">
            <a:spAutoFit/>
          </a:bodyPr>
          <a:lstStyle/>
          <a:p>
            <a:r>
              <a:rPr lang="en-US" sz="900" dirty="0">
                <a:solidFill>
                  <a:srgbClr val="FFFFFF"/>
                </a:solidFill>
              </a:rPr>
              <a:t>Images courtesy of: </a:t>
            </a:r>
            <a:r>
              <a:rPr lang="en-US" sz="900" dirty="0">
                <a:solidFill>
                  <a:srgbClr val="FFFFFF"/>
                </a:solidFill>
                <a:hlinkClick r:id="rId3"/>
              </a:rPr>
              <a:t>http://</a:t>
            </a:r>
            <a:r>
              <a:rPr lang="en-US" sz="900" dirty="0" smtClean="0">
                <a:solidFill>
                  <a:srgbClr val="FFFFFF"/>
                </a:solidFill>
                <a:hlinkClick r:id="rId3"/>
              </a:rPr>
              <a:t>muslimheritage.com/topics/default.cfm?ArticleID=1309</a:t>
            </a:r>
            <a:r>
              <a:rPr lang="en-US" sz="900" dirty="0" smtClean="0">
                <a:solidFill>
                  <a:srgbClr val="FFFFFF"/>
                </a:solidFill>
              </a:rPr>
              <a:t>, and the Walters Art Museum, Baltimore, MD</a:t>
            </a:r>
            <a:endParaRPr lang="en-US" sz="900" dirty="0">
              <a:solidFill>
                <a:srgbClr val="FFFFFF"/>
              </a:solidFill>
            </a:endParaRPr>
          </a:p>
        </p:txBody>
      </p:sp>
      <p:sp>
        <p:nvSpPr>
          <p:cNvPr id="3" name="TextBox 2"/>
          <p:cNvSpPr txBox="1"/>
          <p:nvPr/>
        </p:nvSpPr>
        <p:spPr>
          <a:xfrm>
            <a:off x="328626" y="4228372"/>
            <a:ext cx="8535218" cy="1969770"/>
          </a:xfrm>
          <a:prstGeom prst="rect">
            <a:avLst/>
          </a:prstGeom>
          <a:noFill/>
        </p:spPr>
        <p:txBody>
          <a:bodyPr wrap="square" rtlCol="0">
            <a:spAutoFit/>
          </a:bodyPr>
          <a:lstStyle/>
          <a:p>
            <a:r>
              <a:rPr lang="en-US" sz="1200" dirty="0" smtClean="0">
                <a:solidFill>
                  <a:srgbClr val="FFFFFF"/>
                </a:solidFill>
              </a:rPr>
              <a:t>Cairo’s oldest synagogue, known today as the Ben Ezra Synagogue, was first established in the 9</a:t>
            </a:r>
            <a:r>
              <a:rPr lang="en-US" sz="1200" baseline="30000" dirty="0" smtClean="0">
                <a:solidFill>
                  <a:srgbClr val="FFFFFF"/>
                </a:solidFill>
              </a:rPr>
              <a:t>th</a:t>
            </a:r>
            <a:r>
              <a:rPr lang="en-US" sz="1200" dirty="0" smtClean="0">
                <a:solidFill>
                  <a:srgbClr val="FFFFFF"/>
                </a:solidFill>
              </a:rPr>
              <a:t> century CE. It was called the Synagogue of the Jerusalemites (in reference to its congregants who originated from Palestine (the Land of Israel) and  adhered to the practices of the Jerusalem Talmud). </a:t>
            </a:r>
          </a:p>
          <a:p>
            <a:endParaRPr lang="en-US" sz="1200" dirty="0">
              <a:solidFill>
                <a:srgbClr val="FFFFFF"/>
              </a:solidFill>
            </a:endParaRPr>
          </a:p>
          <a:p>
            <a:r>
              <a:rPr lang="en-US" sz="1200" dirty="0" smtClean="0">
                <a:solidFill>
                  <a:srgbClr val="FFFFFF"/>
                </a:solidFill>
              </a:rPr>
              <a:t>The synagogue was demolished during the persecutions of the Fatimid Caliph al-Hakim in 1013 CE and rebuilt between 1039 and 1041 CE. It was damaged by a fire in 1473 but reconstructed soon after. Known thereafter as the Synagogue of Elijah, the building stood unchanged until 1889 when its poor state of repair led to a third rebuilding project. </a:t>
            </a:r>
          </a:p>
          <a:p>
            <a:endParaRPr lang="en-US" sz="1200" dirty="0">
              <a:solidFill>
                <a:srgbClr val="FFFFFF"/>
              </a:solidFill>
            </a:endParaRPr>
          </a:p>
          <a:p>
            <a:r>
              <a:rPr lang="en-US" sz="1200" dirty="0" smtClean="0">
                <a:solidFill>
                  <a:srgbClr val="FFFFFF"/>
                </a:solidFill>
              </a:rPr>
              <a:t>This third reconstruction became known as the Ben Ezra synagogue. There are no </a:t>
            </a:r>
            <a:r>
              <a:rPr lang="en-US" sz="1200" i="1" dirty="0" smtClean="0">
                <a:solidFill>
                  <a:srgbClr val="FFFFFF"/>
                </a:solidFill>
              </a:rPr>
              <a:t>known</a:t>
            </a:r>
            <a:r>
              <a:rPr lang="en-US" sz="1200" dirty="0" smtClean="0">
                <a:solidFill>
                  <a:srgbClr val="FFFFFF"/>
                </a:solidFill>
              </a:rPr>
              <a:t> images of this building and written eyewitness accounts </a:t>
            </a:r>
            <a:r>
              <a:rPr lang="en-US" sz="1400" dirty="0" smtClean="0">
                <a:solidFill>
                  <a:srgbClr val="FFFFFF"/>
                </a:solidFill>
              </a:rPr>
              <a:t>vary.</a:t>
            </a:r>
            <a:endParaRPr lang="en-US" sz="1400" dirty="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982" y="211672"/>
            <a:ext cx="2574191" cy="3659050"/>
          </a:xfrm>
          <a:prstGeom prst="rect">
            <a:avLst/>
          </a:prstGeom>
        </p:spPr>
      </p:pic>
      <p:sp>
        <p:nvSpPr>
          <p:cNvPr id="11" name="TextBox 10"/>
          <p:cNvSpPr txBox="1"/>
          <p:nvPr/>
        </p:nvSpPr>
        <p:spPr>
          <a:xfrm>
            <a:off x="2988733" y="306420"/>
            <a:ext cx="2514600" cy="553998"/>
          </a:xfrm>
          <a:prstGeom prst="rect">
            <a:avLst/>
          </a:prstGeom>
          <a:noFill/>
        </p:spPr>
        <p:txBody>
          <a:bodyPr wrap="square" rtlCol="0">
            <a:spAutoFit/>
          </a:bodyPr>
          <a:lstStyle/>
          <a:p>
            <a:r>
              <a:rPr lang="en-US" sz="1000" dirty="0" smtClean="0">
                <a:solidFill>
                  <a:srgbClr val="FFFFFF"/>
                </a:solidFill>
              </a:rPr>
              <a:t>Map of Old Cairo by Hartmann </a:t>
            </a:r>
            <a:r>
              <a:rPr lang="en-US" sz="1000" dirty="0" err="1" smtClean="0">
                <a:solidFill>
                  <a:srgbClr val="FFFFFF"/>
                </a:solidFill>
              </a:rPr>
              <a:t>Schedel</a:t>
            </a:r>
            <a:r>
              <a:rPr lang="en-US" sz="1000" dirty="0" smtClean="0">
                <a:solidFill>
                  <a:srgbClr val="FFFFFF"/>
                </a:solidFill>
              </a:rPr>
              <a:t> (cartographer and author of the Nuremberg Chronicle) in 1492-93. </a:t>
            </a:r>
            <a:endParaRPr lang="en-US" sz="1000" dirty="0">
              <a:solidFill>
                <a:srgbClr val="FFFFFF"/>
              </a:solidFill>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0648" y="228682"/>
            <a:ext cx="2472270" cy="3625030"/>
          </a:xfrm>
          <a:prstGeom prst="rect">
            <a:avLst/>
          </a:prstGeom>
        </p:spPr>
      </p:pic>
      <p:sp>
        <p:nvSpPr>
          <p:cNvPr id="7" name="TextBox 6"/>
          <p:cNvSpPr txBox="1"/>
          <p:nvPr/>
        </p:nvSpPr>
        <p:spPr>
          <a:xfrm>
            <a:off x="3779280" y="2202953"/>
            <a:ext cx="2286000" cy="553998"/>
          </a:xfrm>
          <a:prstGeom prst="rect">
            <a:avLst/>
          </a:prstGeom>
          <a:noFill/>
        </p:spPr>
        <p:txBody>
          <a:bodyPr wrap="square" rtlCol="0">
            <a:spAutoFit/>
          </a:bodyPr>
          <a:lstStyle/>
          <a:p>
            <a:r>
              <a:rPr lang="en-US" sz="1000" dirty="0" err="1" smtClean="0">
                <a:solidFill>
                  <a:schemeClr val="bg1"/>
                </a:solidFill>
              </a:rPr>
              <a:t>Piri</a:t>
            </a:r>
            <a:r>
              <a:rPr lang="en-US" sz="1000" dirty="0" smtClean="0">
                <a:solidFill>
                  <a:schemeClr val="bg1"/>
                </a:solidFill>
              </a:rPr>
              <a:t> Reis’ map of Cairo from the Book of Navigation presented to Sultan Suleiman the Magnificent (1525) </a:t>
            </a:r>
            <a:endParaRPr lang="en-US" sz="1000" dirty="0">
              <a:solidFill>
                <a:schemeClr val="bg1"/>
              </a:solidFill>
            </a:endParaRPr>
          </a:p>
        </p:txBody>
      </p:sp>
    </p:spTree>
    <p:extLst>
      <p:ext uri="{BB962C8B-B14F-4D97-AF65-F5344CB8AC3E}">
        <p14:creationId xmlns:p14="http://schemas.microsoft.com/office/powerpoint/2010/main" val="39415610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friedberg.JPG"/>
          <p:cNvPicPr>
            <a:picLocks noChangeAspect="1"/>
          </p:cNvPicPr>
          <p:nvPr/>
        </p:nvPicPr>
        <p:blipFill>
          <a:blip r:embed="rId3" cstate="print"/>
          <a:stretch>
            <a:fillRect/>
          </a:stretch>
        </p:blipFill>
        <p:spPr>
          <a:xfrm>
            <a:off x="0" y="0"/>
            <a:ext cx="9144000" cy="6076890"/>
          </a:xfrm>
          <a:prstGeom prst="rect">
            <a:avLst/>
          </a:prstGeom>
        </p:spPr>
      </p:pic>
      <p:sp>
        <p:nvSpPr>
          <p:cNvPr id="3" name="TextBox 2"/>
          <p:cNvSpPr txBox="1"/>
          <p:nvPr/>
        </p:nvSpPr>
        <p:spPr>
          <a:xfrm>
            <a:off x="762000" y="6211669"/>
            <a:ext cx="7924800" cy="738664"/>
          </a:xfrm>
          <a:prstGeom prst="rect">
            <a:avLst/>
          </a:prstGeom>
          <a:noFill/>
        </p:spPr>
        <p:txBody>
          <a:bodyPr wrap="square" rtlCol="0">
            <a:spAutoFit/>
          </a:bodyPr>
          <a:lstStyle/>
          <a:p>
            <a:pPr algn="ctr"/>
            <a:r>
              <a:rPr lang="en-US" sz="2400" b="1" dirty="0" smtClean="0">
                <a:solidFill>
                  <a:schemeClr val="bg1"/>
                </a:solidFill>
              </a:rPr>
              <a:t>The Friedberg Genizah Project</a:t>
            </a:r>
            <a:r>
              <a:rPr lang="en-US" sz="2400" dirty="0" smtClean="0">
                <a:solidFill>
                  <a:schemeClr val="bg1"/>
                </a:solidFill>
              </a:rPr>
              <a:t>: http://www.genizah.org</a:t>
            </a:r>
          </a:p>
          <a:p>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TS-AS-084-MINUTES-F.resize.jpg"/>
          <p:cNvPicPr>
            <a:picLocks noChangeAspect="1"/>
          </p:cNvPicPr>
          <p:nvPr/>
        </p:nvPicPr>
        <p:blipFill>
          <a:blip r:embed="rId3" cstate="print"/>
          <a:stretch>
            <a:fillRect/>
          </a:stretch>
        </p:blipFill>
        <p:spPr>
          <a:xfrm>
            <a:off x="448056" y="335280"/>
            <a:ext cx="8247888" cy="6187440"/>
          </a:xfrm>
          <a:prstGeom prst="rect">
            <a:avLst/>
          </a:prstGeom>
        </p:spPr>
      </p:pic>
      <p:sp>
        <p:nvSpPr>
          <p:cNvPr id="3" name="TextBox 3"/>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Genizah Research Unit and the Syndics of Cambridge University Library</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179855_182522591783646_125835514119021_361691_2033977_n.jpg"/>
          <p:cNvPicPr>
            <a:picLocks noChangeAspect="1"/>
          </p:cNvPicPr>
          <p:nvPr/>
        </p:nvPicPr>
        <p:blipFill>
          <a:blip r:embed="rId3" cstate="print"/>
          <a:stretch>
            <a:fillRect/>
          </a:stretch>
        </p:blipFill>
        <p:spPr>
          <a:xfrm>
            <a:off x="800100" y="304800"/>
            <a:ext cx="7543800" cy="6096000"/>
          </a:xfrm>
          <a:prstGeom prst="rect">
            <a:avLst/>
          </a:prstGeom>
        </p:spPr>
      </p:pic>
      <p:sp>
        <p:nvSpPr>
          <p:cNvPr id="3" name="TextBox 3"/>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Genizah Research Unit and the Syndics of Cambridge University Library</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Figure 2.Mosseri III.258.1-2.JPG"/>
          <p:cNvPicPr>
            <a:picLocks noChangeAspect="1"/>
          </p:cNvPicPr>
          <p:nvPr/>
        </p:nvPicPr>
        <p:blipFill>
          <a:blip r:embed="rId3" cstate="print"/>
          <a:stretch>
            <a:fillRect/>
          </a:stretch>
        </p:blipFill>
        <p:spPr>
          <a:xfrm>
            <a:off x="152400" y="152400"/>
            <a:ext cx="5370163" cy="3603356"/>
          </a:xfrm>
          <a:prstGeom prst="rect">
            <a:avLst/>
          </a:prstGeom>
        </p:spPr>
      </p:pic>
      <p:pic>
        <p:nvPicPr>
          <p:cNvPr id="2" name="Picture 1" descr="Figure 7.Mosseri IXa.2(64).JPG"/>
          <p:cNvPicPr>
            <a:picLocks noChangeAspect="1"/>
          </p:cNvPicPr>
          <p:nvPr/>
        </p:nvPicPr>
        <p:blipFill>
          <a:blip r:embed="rId4" cstate="print"/>
          <a:stretch>
            <a:fillRect/>
          </a:stretch>
        </p:blipFill>
        <p:spPr>
          <a:xfrm>
            <a:off x="3725333" y="3251200"/>
            <a:ext cx="5418667" cy="3606800"/>
          </a:xfrm>
          <a:prstGeom prst="rect">
            <a:avLst/>
          </a:prstGeom>
        </p:spPr>
      </p:pic>
      <p:sp>
        <p:nvSpPr>
          <p:cNvPr id="4" name="TextBox 3"/>
          <p:cNvSpPr txBox="1"/>
          <p:nvPr/>
        </p:nvSpPr>
        <p:spPr>
          <a:xfrm>
            <a:off x="5791200" y="990600"/>
            <a:ext cx="3124200" cy="923330"/>
          </a:xfrm>
          <a:prstGeom prst="rect">
            <a:avLst/>
          </a:prstGeom>
          <a:noFill/>
        </p:spPr>
        <p:txBody>
          <a:bodyPr wrap="square" rtlCol="0">
            <a:spAutoFit/>
          </a:bodyPr>
          <a:lstStyle/>
          <a:p>
            <a:r>
              <a:rPr lang="en-US" dirty="0" smtClean="0">
                <a:solidFill>
                  <a:schemeClr val="bg1"/>
                </a:solidFill>
              </a:rPr>
              <a:t>The Mosseri Collection: examples of treasures to unfold …</a:t>
            </a:r>
            <a:endParaRPr lang="en-US" dirty="0">
              <a:solidFill>
                <a:schemeClr val="bg1"/>
              </a:solidFill>
            </a:endParaRPr>
          </a:p>
        </p:txBody>
      </p:sp>
      <p:sp>
        <p:nvSpPr>
          <p:cNvPr id="5" name="TextBox 3"/>
          <p:cNvSpPr txBox="1">
            <a:spLocks noChangeArrowheads="1"/>
          </p:cNvSpPr>
          <p:nvPr/>
        </p:nvSpPr>
        <p:spPr bwMode="auto">
          <a:xfrm>
            <a:off x="457200" y="6581775"/>
            <a:ext cx="8077200" cy="276225"/>
          </a:xfrm>
          <a:prstGeom prst="rect">
            <a:avLst/>
          </a:prstGeom>
          <a:noFill/>
          <a:ln w="9525">
            <a:noFill/>
            <a:miter lim="800000"/>
            <a:headEnd/>
            <a:tailEnd/>
          </a:ln>
        </p:spPr>
        <p:txBody>
          <a:bodyPr>
            <a:spAutoFit/>
          </a:bodyPr>
          <a:lstStyle/>
          <a:p>
            <a:pPr algn="ctr"/>
            <a:r>
              <a:rPr lang="en-US" sz="1200" dirty="0">
                <a:solidFill>
                  <a:schemeClr val="bg1"/>
                </a:solidFill>
                <a:latin typeface="Calibri" pitchFamily="34" charset="0"/>
              </a:rPr>
              <a:t>Image: courtesy of the Taylor-Schechter Genizah Research Unit and the Syndics of Cambridge University Library</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14400" y="6096000"/>
            <a:ext cx="7467600" cy="369888"/>
          </a:xfrm>
          <a:prstGeom prst="rect">
            <a:avLst/>
          </a:prstGeom>
          <a:noFill/>
          <a:ln w="9525">
            <a:noFill/>
            <a:miter lim="800000"/>
            <a:headEnd/>
            <a:tailEnd/>
          </a:ln>
        </p:spPr>
        <p:txBody>
          <a:bodyPr>
            <a:spAutoFit/>
          </a:bodyPr>
          <a:lstStyle/>
          <a:p>
            <a:pPr algn="ctr"/>
            <a:r>
              <a:rPr lang="en-US" dirty="0">
                <a:solidFill>
                  <a:schemeClr val="bg1"/>
                </a:solidFill>
              </a:rPr>
              <a:t>http://</a:t>
            </a:r>
            <a:r>
              <a:rPr lang="en-US" dirty="0" smtClean="0">
                <a:solidFill>
                  <a:schemeClr val="bg1"/>
                </a:solidFill>
              </a:rPr>
              <a:t>www.lib.cam.ac.uk/Taylor-Schechter/fotm</a:t>
            </a:r>
            <a:endParaRPr lang="en-US" dirty="0">
              <a:solidFill>
                <a:schemeClr val="bg1"/>
              </a:solidFill>
            </a:endParaRPr>
          </a:p>
        </p:txBody>
      </p:sp>
      <p:sp>
        <p:nvSpPr>
          <p:cNvPr id="5" name="TextBox 4"/>
          <p:cNvSpPr txBox="1"/>
          <p:nvPr/>
        </p:nvSpPr>
        <p:spPr>
          <a:xfrm>
            <a:off x="762000" y="228600"/>
            <a:ext cx="7620000" cy="461665"/>
          </a:xfrm>
          <a:prstGeom prst="rect">
            <a:avLst/>
          </a:prstGeom>
          <a:noFill/>
        </p:spPr>
        <p:txBody>
          <a:bodyPr wrap="square" rtlCol="0">
            <a:spAutoFit/>
          </a:bodyPr>
          <a:lstStyle/>
          <a:p>
            <a:pPr algn="ctr"/>
            <a:r>
              <a:rPr lang="en-US" sz="2400" b="1" dirty="0" smtClean="0">
                <a:solidFill>
                  <a:schemeClr val="bg1"/>
                </a:solidFill>
              </a:rPr>
              <a:t>The Fragment of the Month </a:t>
            </a:r>
            <a:endParaRPr lang="en-US" sz="2400" b="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 y="792807"/>
            <a:ext cx="9144000" cy="5143500"/>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228600"/>
            <a:ext cx="4612308" cy="274764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38400" y="2957855"/>
            <a:ext cx="4612307" cy="3112436"/>
          </a:xfrm>
          <a:prstGeom prst="rect">
            <a:avLst/>
          </a:prstGeom>
        </p:spPr>
      </p:pic>
      <p:sp>
        <p:nvSpPr>
          <p:cNvPr id="5" name="TextBox 4"/>
          <p:cNvSpPr txBox="1"/>
          <p:nvPr/>
        </p:nvSpPr>
        <p:spPr>
          <a:xfrm>
            <a:off x="1219200" y="6086057"/>
            <a:ext cx="7315200" cy="646331"/>
          </a:xfrm>
          <a:prstGeom prst="rect">
            <a:avLst/>
          </a:prstGeom>
          <a:noFill/>
        </p:spPr>
        <p:txBody>
          <a:bodyPr wrap="square" rtlCol="0">
            <a:spAutoFit/>
          </a:bodyPr>
          <a:lstStyle/>
          <a:p>
            <a:pPr algn="ctr"/>
            <a:r>
              <a:rPr lang="en-US" dirty="0">
                <a:solidFill>
                  <a:schemeClr val="bg1"/>
                </a:solidFill>
              </a:rPr>
              <a:t>http://</a:t>
            </a:r>
            <a:r>
              <a:rPr lang="en-US" dirty="0" smtClean="0">
                <a:solidFill>
                  <a:schemeClr val="bg1"/>
                </a:solidFill>
              </a:rPr>
              <a:t>www.facebook.com/pages/Genizah-Research-Unit/</a:t>
            </a:r>
          </a:p>
          <a:p>
            <a:pPr algn="ct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57200" y="152400"/>
            <a:ext cx="8229600" cy="523220"/>
          </a:xfrm>
          <a:prstGeom prst="rect">
            <a:avLst/>
          </a:prstGeom>
          <a:noFill/>
        </p:spPr>
        <p:txBody>
          <a:bodyPr wrap="square" rtlCol="0">
            <a:spAutoFit/>
          </a:bodyPr>
          <a:lstStyle/>
          <a:p>
            <a:r>
              <a:rPr lang="en-US" sz="2800" dirty="0" smtClean="0">
                <a:solidFill>
                  <a:schemeClr val="bg1"/>
                </a:solidFill>
              </a:rPr>
              <a:t>Further reading …</a:t>
            </a:r>
            <a:endParaRPr lang="en-US" dirty="0">
              <a:solidFill>
                <a:schemeClr val="bg1"/>
              </a:solidFill>
            </a:endParaRPr>
          </a:p>
        </p:txBody>
      </p:sp>
      <p:pic>
        <p:nvPicPr>
          <p:cNvPr id="6" name="Picture 5" descr="71527200.JPG"/>
          <p:cNvPicPr>
            <a:picLocks noChangeAspect="1"/>
          </p:cNvPicPr>
          <p:nvPr/>
        </p:nvPicPr>
        <p:blipFill>
          <a:blip r:embed="rId3" cstate="print"/>
          <a:stretch>
            <a:fillRect/>
          </a:stretch>
        </p:blipFill>
        <p:spPr>
          <a:xfrm>
            <a:off x="1066800" y="1257300"/>
            <a:ext cx="2079054" cy="3124200"/>
          </a:xfrm>
          <a:prstGeom prst="rect">
            <a:avLst/>
          </a:prstGeom>
          <a:scene3d>
            <a:camera prst="orthographicFront"/>
            <a:lightRig rig="threePt" dir="t"/>
          </a:scene3d>
          <a:sp3d>
            <a:bevelT/>
          </a:sp3d>
        </p:spPr>
      </p:pic>
      <p:pic>
        <p:nvPicPr>
          <p:cNvPr id="2" name="Picture 1" descr="Sacred_Treasure[1].jpg"/>
          <p:cNvPicPr>
            <a:picLocks noChangeAspect="1"/>
          </p:cNvPicPr>
          <p:nvPr/>
        </p:nvPicPr>
        <p:blipFill>
          <a:blip r:embed="rId4" cstate="print"/>
          <a:stretch>
            <a:fillRect/>
          </a:stretch>
        </p:blipFill>
        <p:spPr>
          <a:xfrm>
            <a:off x="3507139" y="1752600"/>
            <a:ext cx="2129721" cy="3200400"/>
          </a:xfrm>
          <a:prstGeom prst="rect">
            <a:avLst/>
          </a:prstGeom>
          <a:scene3d>
            <a:camera prst="orthographicFront"/>
            <a:lightRig rig="threePt" dir="t"/>
          </a:scene3d>
          <a:sp3d>
            <a:bevelT/>
          </a:sp3d>
        </p:spPr>
      </p:pic>
      <p:pic>
        <p:nvPicPr>
          <p:cNvPr id="5" name="Picture 4" descr="Sacred-Trash-cover.gif"/>
          <p:cNvPicPr>
            <a:picLocks noChangeAspect="1"/>
          </p:cNvPicPr>
          <p:nvPr/>
        </p:nvPicPr>
        <p:blipFill>
          <a:blip r:embed="rId5" cstate="print"/>
          <a:stretch>
            <a:fillRect/>
          </a:stretch>
        </p:blipFill>
        <p:spPr>
          <a:xfrm>
            <a:off x="5867400" y="2819400"/>
            <a:ext cx="2082934" cy="2897741"/>
          </a:xfrm>
          <a:prstGeom prst="rect">
            <a:avLst/>
          </a:prstGeom>
          <a:scene3d>
            <a:camera prst="orthographicFront"/>
            <a:lightRig rig="threePt" dir="t"/>
          </a:scene3d>
          <a:sp3d>
            <a:bevelT/>
          </a:sp3d>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457200" y="152400"/>
            <a:ext cx="8229600" cy="523220"/>
          </a:xfrm>
          <a:prstGeom prst="rect">
            <a:avLst/>
          </a:prstGeom>
          <a:noFill/>
        </p:spPr>
        <p:txBody>
          <a:bodyPr wrap="square" rtlCol="0">
            <a:spAutoFit/>
          </a:bodyPr>
          <a:lstStyle/>
          <a:p>
            <a:r>
              <a:rPr lang="en-US" sz="2800" dirty="0" smtClean="0">
                <a:solidFill>
                  <a:schemeClr val="bg1"/>
                </a:solidFill>
              </a:rPr>
              <a:t>Further r</a:t>
            </a:r>
            <a:r>
              <a:rPr lang="en-US" sz="2800" dirty="0" smtClean="0">
                <a:solidFill>
                  <a:schemeClr val="bg1"/>
                </a:solidFill>
              </a:rPr>
              <a:t>eading </a:t>
            </a:r>
            <a:r>
              <a:rPr lang="en-US" sz="2800" dirty="0" smtClean="0">
                <a:solidFill>
                  <a:schemeClr val="bg1"/>
                </a:solidFill>
              </a:rPr>
              <a:t>for the real enthusiast </a:t>
            </a:r>
            <a:r>
              <a:rPr lang="en-US" sz="2800" dirty="0" smtClean="0">
                <a:solidFill>
                  <a:schemeClr val="bg1"/>
                </a:solidFill>
              </a:rPr>
              <a:t>…!</a:t>
            </a:r>
            <a:endParaRPr lang="en-US" dirty="0">
              <a:solidFill>
                <a:schemeClr val="bg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143000"/>
            <a:ext cx="3737204"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240513" y="6172200"/>
            <a:ext cx="3980577" cy="369332"/>
          </a:xfrm>
          <a:prstGeom prst="rect">
            <a:avLst/>
          </a:prstGeom>
        </p:spPr>
        <p:txBody>
          <a:bodyPr wrap="none">
            <a:spAutoFit/>
          </a:bodyPr>
          <a:lstStyle/>
          <a:p>
            <a:r>
              <a:rPr lang="en-US" dirty="0">
                <a:solidFill>
                  <a:schemeClr val="bg1"/>
                </a:solidFill>
              </a:rPr>
              <a:t>http://ufdc.ufl.edu/IR00000262/00001</a:t>
            </a:r>
          </a:p>
        </p:txBody>
      </p:sp>
    </p:spTree>
    <p:extLst>
      <p:ext uri="{BB962C8B-B14F-4D97-AF65-F5344CB8AC3E}">
        <p14:creationId xmlns:p14="http://schemas.microsoft.com/office/powerpoint/2010/main" val="302478531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33400" y="233380"/>
            <a:ext cx="8458200" cy="423863"/>
          </a:xfrm>
        </p:spPr>
        <p:txBody>
          <a:bodyPr/>
          <a:lstStyle/>
          <a:p>
            <a:pPr eaLnBrk="1" hangingPunct="1"/>
            <a:r>
              <a:rPr lang="en-GB" sz="2400" dirty="0" smtClean="0"/>
              <a:t>The Ben Ezra Synagogue and its Genizah</a:t>
            </a:r>
          </a:p>
        </p:txBody>
      </p:sp>
      <p:sp>
        <p:nvSpPr>
          <p:cNvPr id="29699" name="Rectangle 5"/>
          <p:cNvSpPr>
            <a:spLocks noChangeArrowheads="1"/>
          </p:cNvSpPr>
          <p:nvPr/>
        </p:nvSpPr>
        <p:spPr bwMode="auto">
          <a:xfrm>
            <a:off x="7699375" y="568325"/>
            <a:ext cx="184150" cy="366713"/>
          </a:xfrm>
          <a:prstGeom prst="rect">
            <a:avLst/>
          </a:prstGeom>
          <a:noFill/>
          <a:ln w="9525">
            <a:noFill/>
            <a:miter lim="800000"/>
            <a:headEnd/>
            <a:tailEnd/>
          </a:ln>
        </p:spPr>
        <p:txBody>
          <a:bodyPr wrap="none">
            <a:spAutoFit/>
          </a:bodyPr>
          <a:lstStyle/>
          <a:p>
            <a:endParaRPr lang="en-US"/>
          </a:p>
        </p:txBody>
      </p:sp>
      <p:sp>
        <p:nvSpPr>
          <p:cNvPr id="8" name="TextBox 7"/>
          <p:cNvSpPr txBox="1"/>
          <p:nvPr/>
        </p:nvSpPr>
        <p:spPr>
          <a:xfrm>
            <a:off x="4533900" y="5768543"/>
            <a:ext cx="3752850" cy="646331"/>
          </a:xfrm>
          <a:prstGeom prst="rect">
            <a:avLst/>
          </a:prstGeom>
          <a:noFill/>
        </p:spPr>
        <p:txBody>
          <a:bodyPr wrap="square" rtlCol="0">
            <a:spAutoFit/>
          </a:bodyPr>
          <a:lstStyle/>
          <a:p>
            <a:r>
              <a:rPr lang="en-US" sz="1200" dirty="0" smtClean="0">
                <a:solidFill>
                  <a:srgbClr val="FFFFFF"/>
                </a:solidFill>
              </a:rPr>
              <a:t>The Ben Ezra Synagogue restored in 1991 thanks to a Canadian project architect and philanthropist Phyllis Lambert and her brother Edgar Bronfman </a:t>
            </a:r>
            <a:endParaRPr lang="en-US" sz="1200" dirty="0">
              <a:solidFill>
                <a:srgbClr val="FFFFFF"/>
              </a:solidFill>
            </a:endParaRPr>
          </a:p>
        </p:txBody>
      </p:sp>
      <p:pic>
        <p:nvPicPr>
          <p:cNvPr id="6" name="Picture 5" descr="432.jpeg"/>
          <p:cNvPicPr>
            <a:picLocks noChangeAspect="1"/>
          </p:cNvPicPr>
          <p:nvPr/>
        </p:nvPicPr>
        <p:blipFill>
          <a:blip r:embed="rId3" cstate="print"/>
          <a:stretch>
            <a:fillRect/>
          </a:stretch>
        </p:blipFill>
        <p:spPr>
          <a:xfrm>
            <a:off x="533400" y="1295400"/>
            <a:ext cx="3686432" cy="2433622"/>
          </a:xfrm>
          <a:prstGeom prst="rect">
            <a:avLst/>
          </a:prstGeom>
        </p:spPr>
      </p:pic>
      <p:pic>
        <p:nvPicPr>
          <p:cNvPr id="7" name="Picture 6" descr="gf33pic2[1].jpg"/>
          <p:cNvPicPr>
            <a:picLocks noChangeAspect="1"/>
          </p:cNvPicPr>
          <p:nvPr/>
        </p:nvPicPr>
        <p:blipFill>
          <a:blip r:embed="rId4" cstate="print"/>
          <a:stretch>
            <a:fillRect/>
          </a:stretch>
        </p:blipFill>
        <p:spPr>
          <a:xfrm>
            <a:off x="4484473" y="3235322"/>
            <a:ext cx="3789405" cy="2573403"/>
          </a:xfrm>
          <a:prstGeom prst="rect">
            <a:avLst/>
          </a:prstGeom>
        </p:spPr>
      </p:pic>
      <p:sp>
        <p:nvSpPr>
          <p:cNvPr id="2" name="TextBox 1"/>
          <p:cNvSpPr txBox="1"/>
          <p:nvPr/>
        </p:nvSpPr>
        <p:spPr>
          <a:xfrm>
            <a:off x="838200" y="4134247"/>
            <a:ext cx="2209800" cy="461665"/>
          </a:xfrm>
          <a:prstGeom prst="rect">
            <a:avLst/>
          </a:prstGeom>
          <a:noFill/>
        </p:spPr>
        <p:txBody>
          <a:bodyPr wrap="square" rtlCol="0">
            <a:spAutoFit/>
          </a:bodyPr>
          <a:lstStyle/>
          <a:p>
            <a:r>
              <a:rPr lang="en-US" sz="1200" dirty="0" smtClean="0">
                <a:solidFill>
                  <a:srgbClr val="FFFFFF"/>
                </a:solidFill>
              </a:rPr>
              <a:t>By 1991, the synagogue was in need of further restoration</a:t>
            </a:r>
            <a:endParaRPr lang="en-US" sz="1200" dirty="0">
              <a:solidFill>
                <a:srgbClr val="FFFFFF"/>
              </a:solidFill>
            </a:endParaRPr>
          </a:p>
        </p:txBody>
      </p:sp>
      <p:sp>
        <p:nvSpPr>
          <p:cNvPr id="4" name="Rectangle 3"/>
          <p:cNvSpPr/>
          <p:nvPr/>
        </p:nvSpPr>
        <p:spPr>
          <a:xfrm>
            <a:off x="-1066800" y="6582208"/>
            <a:ext cx="8839200" cy="246221"/>
          </a:xfrm>
          <a:prstGeom prst="rect">
            <a:avLst/>
          </a:prstGeom>
        </p:spPr>
        <p:txBody>
          <a:bodyPr wrap="square">
            <a:spAutoFit/>
          </a:bodyPr>
          <a:lstStyle/>
          <a:p>
            <a:pPr algn="r"/>
            <a:r>
              <a:rPr lang="en-US" sz="1000" dirty="0" smtClean="0">
                <a:solidFill>
                  <a:srgbClr val="FFFFFF"/>
                </a:solidFill>
              </a:rPr>
              <a:t>Images from Phyllis Lambert (ed.), </a:t>
            </a:r>
            <a:r>
              <a:rPr lang="en-US" sz="1000" b="1" i="1" dirty="0" smtClean="0">
                <a:solidFill>
                  <a:srgbClr val="FFFFFF"/>
                </a:solidFill>
              </a:rPr>
              <a:t>Fortification </a:t>
            </a:r>
            <a:r>
              <a:rPr lang="en-US" sz="1000" b="1" i="1" dirty="0">
                <a:solidFill>
                  <a:srgbClr val="FFFFFF"/>
                </a:solidFill>
              </a:rPr>
              <a:t>and the Synagogue</a:t>
            </a:r>
            <a:r>
              <a:rPr lang="en-US" sz="1000" dirty="0">
                <a:solidFill>
                  <a:srgbClr val="FFFFFF"/>
                </a:solidFill>
              </a:rPr>
              <a:t>, </a:t>
            </a:r>
            <a:r>
              <a:rPr lang="en-US" sz="1000" dirty="0" err="1" smtClean="0">
                <a:solidFill>
                  <a:srgbClr val="FFFFFF"/>
                </a:solidFill>
              </a:rPr>
              <a:t>Weidenfeld</a:t>
            </a:r>
            <a:r>
              <a:rPr lang="en-US" sz="1000" dirty="0" smtClean="0">
                <a:solidFill>
                  <a:srgbClr val="FFFFFF"/>
                </a:solidFill>
              </a:rPr>
              <a:t> </a:t>
            </a:r>
            <a:r>
              <a:rPr lang="en-US" sz="1000" dirty="0">
                <a:solidFill>
                  <a:srgbClr val="FFFFFF"/>
                </a:solidFill>
              </a:rPr>
              <a:t>&amp; Nicholson, London, 1994</a:t>
            </a:r>
          </a:p>
        </p:txBody>
      </p:sp>
      <p:sp>
        <p:nvSpPr>
          <p:cNvPr id="5" name="TextBox 4"/>
          <p:cNvSpPr txBox="1"/>
          <p:nvPr/>
        </p:nvSpPr>
        <p:spPr>
          <a:xfrm>
            <a:off x="4437104" y="986831"/>
            <a:ext cx="4325895" cy="2031325"/>
          </a:xfrm>
          <a:prstGeom prst="rect">
            <a:avLst/>
          </a:prstGeom>
          <a:noFill/>
        </p:spPr>
        <p:txBody>
          <a:bodyPr wrap="square" rtlCol="0">
            <a:spAutoFit/>
          </a:bodyPr>
          <a:lstStyle/>
          <a:p>
            <a:r>
              <a:rPr lang="en-US" dirty="0" smtClean="0">
                <a:solidFill>
                  <a:srgbClr val="FFFFFF"/>
                </a:solidFill>
              </a:rPr>
              <a:t>The world’s most famous Genizah was discovered in the Ben Ezra Synagogue. Between 1860 and 1912, various explorers, visitors and collectors found over 300,000 manuscript fragments stored inside the synagogue and buried in its grounds</a:t>
            </a:r>
            <a:endParaRPr lang="en-US" dirty="0">
              <a:solidFill>
                <a:srgbClr val="FFFF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57150" y="474662"/>
            <a:ext cx="9258300" cy="1981200"/>
          </a:xfrm>
        </p:spPr>
        <p:txBody>
          <a:bodyPr rIns="132080"/>
          <a:lstStyle/>
          <a:p>
            <a:pPr indent="0" algn="ctr" eaLnBrk="1" hangingPunct="1">
              <a:defRPr/>
            </a:pPr>
            <a:r>
              <a:rPr lang="en-US" sz="4000" dirty="0" smtClean="0">
                <a:solidFill>
                  <a:srgbClr val="FFFFFF"/>
                </a:solidFill>
              </a:rPr>
              <a:t>Most of the material dates from </a:t>
            </a:r>
            <a:br>
              <a:rPr lang="en-US" sz="4000" dirty="0" smtClean="0">
                <a:solidFill>
                  <a:srgbClr val="FFFFFF"/>
                </a:solidFill>
              </a:rPr>
            </a:br>
            <a:r>
              <a:rPr lang="en-US" sz="4000" dirty="0" smtClean="0">
                <a:solidFill>
                  <a:srgbClr val="FFFFFF"/>
                </a:solidFill>
              </a:rPr>
              <a:t>the 10th–13th century: now known </a:t>
            </a:r>
            <a:br>
              <a:rPr lang="en-US" sz="4000" dirty="0" smtClean="0">
                <a:solidFill>
                  <a:srgbClr val="FFFFFF"/>
                </a:solidFill>
              </a:rPr>
            </a:br>
            <a:r>
              <a:rPr lang="en-US" sz="4000" dirty="0" smtClean="0">
                <a:solidFill>
                  <a:srgbClr val="FFFFFF"/>
                </a:solidFill>
              </a:rPr>
              <a:t>as the “classical </a:t>
            </a:r>
            <a:r>
              <a:rPr lang="en-US" sz="4000" dirty="0" err="1" smtClean="0">
                <a:solidFill>
                  <a:srgbClr val="FFFFFF"/>
                </a:solidFill>
              </a:rPr>
              <a:t>Genizah</a:t>
            </a:r>
            <a:r>
              <a:rPr lang="en-US" sz="4000" dirty="0" smtClean="0">
                <a:solidFill>
                  <a:srgbClr val="FFFFFF"/>
                </a:solidFill>
              </a:rPr>
              <a:t> period”</a:t>
            </a:r>
            <a:r>
              <a:rPr lang="en-US" sz="4000" b="1" dirty="0" smtClean="0">
                <a:solidFill>
                  <a:srgbClr val="FFFFFF"/>
                </a:solidFill>
                <a:ea typeface="ヒラギノ明朝 Pro W6" pitchFamily="1" charset="-128"/>
              </a:rPr>
              <a:t/>
            </a:r>
            <a:br>
              <a:rPr lang="en-US" sz="4000" b="1" dirty="0" smtClean="0">
                <a:solidFill>
                  <a:srgbClr val="FFFFFF"/>
                </a:solidFill>
                <a:ea typeface="ヒラギノ明朝 Pro W6" pitchFamily="1" charset="-128"/>
              </a:rPr>
            </a:br>
            <a:endParaRPr lang="en-US" sz="4000" b="1" dirty="0" smtClean="0">
              <a:solidFill>
                <a:srgbClr val="FFFFFF"/>
              </a:solidFill>
              <a:ea typeface="ヒラギノ明朝 Pro W6" pitchFamily="1" charset="-128"/>
            </a:endParaRPr>
          </a:p>
        </p:txBody>
      </p:sp>
      <p:sp>
        <p:nvSpPr>
          <p:cNvPr id="35842" name="Rectangle 2"/>
          <p:cNvSpPr>
            <a:spLocks noGrp="1" noChangeArrowheads="1"/>
          </p:cNvSpPr>
          <p:nvPr>
            <p:ph idx="1"/>
          </p:nvPr>
        </p:nvSpPr>
        <p:spPr>
          <a:xfrm>
            <a:off x="1371600" y="4092751"/>
            <a:ext cx="6400800" cy="1130300"/>
          </a:xfrm>
        </p:spPr>
        <p:txBody>
          <a:bodyPr rIns="132080"/>
          <a:lstStyle/>
          <a:p>
            <a:pPr marL="0" indent="0" algn="ctr" eaLnBrk="1" hangingPunct="1">
              <a:buNone/>
              <a:defRPr/>
            </a:pPr>
            <a:r>
              <a:rPr lang="en-US" sz="2400" dirty="0" smtClean="0">
                <a:solidFill>
                  <a:srgbClr val="FFFFFF"/>
                </a:solidFill>
              </a:rPr>
              <a:t>Another significant amount of material was added after the expulsion from Spain in 1492</a:t>
            </a:r>
          </a:p>
        </p:txBody>
      </p:sp>
      <p:sp>
        <p:nvSpPr>
          <p:cNvPr id="44036" name="Rectangle 3"/>
          <p:cNvSpPr>
            <a:spLocks/>
          </p:cNvSpPr>
          <p:nvPr/>
        </p:nvSpPr>
        <p:spPr bwMode="auto">
          <a:xfrm>
            <a:off x="1371600" y="2777331"/>
            <a:ext cx="6400800" cy="1193800"/>
          </a:xfrm>
          <a:prstGeom prst="rect">
            <a:avLst/>
          </a:prstGeom>
          <a:noFill/>
          <a:ln w="9525">
            <a:noFill/>
            <a:miter lim="800000"/>
            <a:headEnd/>
            <a:tailEnd/>
          </a:ln>
        </p:spPr>
        <p:txBody>
          <a:bodyPr lIns="0" tIns="0" rIns="40639" bIns="0"/>
          <a:lstStyle/>
          <a:p>
            <a:pPr marL="39688" algn="ctr"/>
            <a:r>
              <a:rPr lang="en-US" sz="2800" dirty="0">
                <a:solidFill>
                  <a:srgbClr val="FFFFFF"/>
                </a:solidFill>
                <a:cs typeface="Times" pitchFamily="1" charset="0"/>
              </a:rPr>
              <a:t>The earliest manuscripts are palimpsests from the 6th century</a:t>
            </a:r>
          </a:p>
        </p:txBody>
      </p:sp>
      <p:sp>
        <p:nvSpPr>
          <p:cNvPr id="44037" name="Rectangle 4"/>
          <p:cNvSpPr>
            <a:spLocks/>
          </p:cNvSpPr>
          <p:nvPr/>
        </p:nvSpPr>
        <p:spPr bwMode="auto">
          <a:xfrm>
            <a:off x="1035050" y="5486400"/>
            <a:ext cx="7073900" cy="427038"/>
          </a:xfrm>
          <a:prstGeom prst="rect">
            <a:avLst/>
          </a:prstGeom>
          <a:noFill/>
          <a:ln w="9525">
            <a:noFill/>
            <a:miter lim="800000"/>
            <a:headEnd/>
            <a:tailEnd/>
          </a:ln>
        </p:spPr>
        <p:txBody>
          <a:bodyPr lIns="0" tIns="0" rIns="40639" bIns="0"/>
          <a:lstStyle/>
          <a:p>
            <a:pPr marL="39688" algn="ctr"/>
            <a:r>
              <a:rPr lang="en-US" dirty="0">
                <a:solidFill>
                  <a:srgbClr val="FFFFFF"/>
                </a:solidFill>
                <a:cs typeface="Times" pitchFamily="1" charset="0"/>
              </a:rPr>
              <a:t>The latest dated document is a bill of divorce from Bombay in 1864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blank">
  <a:themeElements>
    <a:clrScheme name="blank 1">
      <a:dk1>
        <a:srgbClr val="003E72"/>
      </a:dk1>
      <a:lt1>
        <a:srgbClr val="FFFFFF"/>
      </a:lt1>
      <a:dk2>
        <a:srgbClr val="FFFFFF"/>
      </a:dk2>
      <a:lt2>
        <a:srgbClr val="00B3BE"/>
      </a:lt2>
      <a:accent1>
        <a:srgbClr val="0073CF"/>
      </a:accent1>
      <a:accent2>
        <a:srgbClr val="E37222"/>
      </a:accent2>
      <a:accent3>
        <a:srgbClr val="FFFFFF"/>
      </a:accent3>
      <a:accent4>
        <a:srgbClr val="003460"/>
      </a:accent4>
      <a:accent5>
        <a:srgbClr val="AABCE4"/>
      </a:accent5>
      <a:accent6>
        <a:srgbClr val="CE671E"/>
      </a:accent6>
      <a:hlink>
        <a:srgbClr val="58A618"/>
      </a:hlink>
      <a:folHlink>
        <a:srgbClr val="8E258D"/>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3E72"/>
        </a:dk1>
        <a:lt1>
          <a:srgbClr val="FFFFFF"/>
        </a:lt1>
        <a:dk2>
          <a:srgbClr val="FFFFFF"/>
        </a:dk2>
        <a:lt2>
          <a:srgbClr val="00B3BE"/>
        </a:lt2>
        <a:accent1>
          <a:srgbClr val="0073CF"/>
        </a:accent1>
        <a:accent2>
          <a:srgbClr val="E37222"/>
        </a:accent2>
        <a:accent3>
          <a:srgbClr val="FFFFFF"/>
        </a:accent3>
        <a:accent4>
          <a:srgbClr val="003460"/>
        </a:accent4>
        <a:accent5>
          <a:srgbClr val="AABCE4"/>
        </a:accent5>
        <a:accent6>
          <a:srgbClr val="CE671E"/>
        </a:accent6>
        <a:hlink>
          <a:srgbClr val="58A618"/>
        </a:hlink>
        <a:folHlink>
          <a:srgbClr val="8E258D"/>
        </a:folHlink>
      </a:clrScheme>
      <a:clrMap bg1="lt1" tx1="dk1" bg2="lt2" tx2="dk2" accent1="accent1" accent2="accent2" accent3="accent3" accent4="accent4" accent5="accent5" accent6="accent6" hlink="hlink" folHlink="folHlink"/>
    </a:extraClrScheme>
    <a:extraClrScheme>
      <a:clrScheme name="blank 2">
        <a:dk1>
          <a:srgbClr val="003E72"/>
        </a:dk1>
        <a:lt1>
          <a:srgbClr val="FFFFFF"/>
        </a:lt1>
        <a:dk2>
          <a:srgbClr val="FFFFFF"/>
        </a:dk2>
        <a:lt2>
          <a:srgbClr val="83AFB4"/>
        </a:lt2>
        <a:accent1>
          <a:srgbClr val="6AADE4"/>
        </a:accent1>
        <a:accent2>
          <a:srgbClr val="EFBD47"/>
        </a:accent2>
        <a:accent3>
          <a:srgbClr val="FFFFFF"/>
        </a:accent3>
        <a:accent4>
          <a:srgbClr val="003460"/>
        </a:accent4>
        <a:accent5>
          <a:srgbClr val="B9D3EF"/>
        </a:accent5>
        <a:accent6>
          <a:srgbClr val="D9AB3F"/>
        </a:accent6>
        <a:hlink>
          <a:srgbClr val="A8B400"/>
        </a:hlink>
        <a:folHlink>
          <a:srgbClr val="6A4061"/>
        </a:folHlink>
      </a:clrScheme>
      <a:clrMap bg1="lt1" tx1="dk1" bg2="lt2" tx2="dk2" accent1="accent1" accent2="accent2" accent3="accent3" accent4="accent4" accent5="accent5" accent6="accent6" hlink="hlink" folHlink="folHlink"/>
    </a:extraClrScheme>
    <a:extraClrScheme>
      <a:clrScheme name="blank 3">
        <a:dk1>
          <a:srgbClr val="003E72"/>
        </a:dk1>
        <a:lt1>
          <a:srgbClr val="FFFFFF"/>
        </a:lt1>
        <a:dk2>
          <a:srgbClr val="FFFFFF"/>
        </a:dk2>
        <a:lt2>
          <a:srgbClr val="156570"/>
        </a:lt2>
        <a:accent1>
          <a:srgbClr val="003E72"/>
        </a:accent1>
        <a:accent2>
          <a:srgbClr val="C84E00"/>
        </a:accent2>
        <a:accent3>
          <a:srgbClr val="FFFFFF"/>
        </a:accent3>
        <a:accent4>
          <a:srgbClr val="003460"/>
        </a:accent4>
        <a:accent5>
          <a:srgbClr val="AAAFBC"/>
        </a:accent5>
        <a:accent6>
          <a:srgbClr val="B54600"/>
        </a:accent6>
        <a:hlink>
          <a:srgbClr val="435125"/>
        </a:hlink>
        <a:folHlink>
          <a:srgbClr val="412D5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9374</TotalTime>
  <Words>3488</Words>
  <Application>Microsoft Office PowerPoint</Application>
  <PresentationFormat>On-screen Show (4:3)</PresentationFormat>
  <Paragraphs>354</Paragraphs>
  <Slides>77</Slides>
  <Notes>77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77</vt:i4>
      </vt:variant>
    </vt:vector>
  </HeadingPairs>
  <TitlesOfParts>
    <vt:vector size="84" baseType="lpstr">
      <vt:lpstr>Arial</vt:lpstr>
      <vt:lpstr>Calibri</vt:lpstr>
      <vt:lpstr>Times</vt:lpstr>
      <vt:lpstr>Wingdings</vt:lpstr>
      <vt:lpstr>ヒラギノ明朝 Pro W3</vt:lpstr>
      <vt:lpstr>ヒラギノ明朝 Pro W6</vt:lpstr>
      <vt:lpstr>blank</vt:lpstr>
      <vt:lpstr>PowerPoint Presentation</vt:lpstr>
      <vt:lpstr>WHAT IS A GENIZAH?</vt:lpstr>
      <vt:lpstr>PowerPoint Presentation</vt:lpstr>
      <vt:lpstr>PowerPoint Presentation</vt:lpstr>
      <vt:lpstr>PowerPoint Presentation</vt:lpstr>
      <vt:lpstr>PowerPoint Presentation</vt:lpstr>
      <vt:lpstr>PowerPoint Presentation</vt:lpstr>
      <vt:lpstr>The Ben Ezra Synagogue and its Genizah</vt:lpstr>
      <vt:lpstr>Most of the material dates from  the 10th–13th century: now known  as the “classical Genizah period” </vt:lpstr>
      <vt:lpstr>PowerPoint Presentation</vt:lpstr>
      <vt:lpstr>PowerPoint Presentation</vt:lpstr>
      <vt:lpstr>PowerPoint Presentation</vt:lpstr>
      <vt:lpstr>PowerPoint Presentation</vt:lpstr>
      <vt:lpstr>Momentous discoveries</vt:lpstr>
      <vt:lpstr>CUL MS T-S 10K6: a medieval copy of a Dead Sea Scroll</vt:lpstr>
      <vt:lpstr>PowerPoint Presentation</vt:lpstr>
      <vt:lpstr>PowerPoint Presentation</vt:lpstr>
      <vt:lpstr>PowerPoint Presentation</vt:lpstr>
      <vt:lpstr>CUL MS T-S AS  159.248: UNIDENTIFIED INDIAN LANGUAGE</vt:lpstr>
      <vt:lpstr>CUL MS T-S AR.30.184: one of the earliest known checks</vt:lpstr>
      <vt:lpstr>Jewish-Muslim relations</vt:lpstr>
      <vt:lpstr>PowerPoint Presentation</vt:lpstr>
      <vt:lpstr>PowerPoint Presentation</vt:lpstr>
      <vt:lpstr>Illuminated texts</vt:lpstr>
      <vt:lpstr>Education</vt:lpstr>
      <vt:lpstr> Teachers</vt:lpstr>
      <vt:lpstr>PowerPoint Presentation</vt:lpstr>
      <vt:lpstr>CUL MS T-S 13J20.3: man writes about teaching his son reading skills</vt:lpstr>
      <vt:lpstr>PowerPoint Presentation</vt:lpstr>
      <vt:lpstr>Marriage contracts</vt:lpstr>
      <vt:lpstr>PowerPoint Presentation</vt:lpstr>
      <vt:lpstr>PowerPoint Presentation</vt:lpstr>
      <vt:lpstr>PowerPoint Presentation</vt:lpstr>
      <vt:lpstr>Koran in Hebrew; Bible in Arabic!</vt:lpstr>
      <vt:lpstr>Yiddish</vt:lpstr>
      <vt:lpstr>CUL MS T-S Ar.30.305:prescription</vt:lpstr>
      <vt:lpstr>CUL MS T-S NS 98.73: Calendrical work on the tequfa in Ashkenazi script. The manuscript includes a hand-shaped chart with instructions for calendar-calculations using the fingers. </vt:lpstr>
      <vt:lpstr>CUL MS T-S Ar.42.130: Arabic text containing the rules for various mathematical and board games</vt:lpstr>
      <vt:lpstr>Magic</vt:lpstr>
      <vt:lpstr>Later manuscripts</vt:lpstr>
      <vt:lpstr>PowerPoint Presentation</vt:lpstr>
      <vt:lpstr>PowerPoint Presentation</vt:lpstr>
      <vt:lpstr>The first extensive account of the Genizah in the Elijah (Ben Ezra) Synagogue</vt:lpstr>
      <vt:lpstr>PowerPoint Presentation</vt:lpstr>
      <vt:lpstr>PowerPoint Presentation</vt:lpstr>
      <vt:lpstr>A Genizah chamber laid open ...</vt:lpstr>
      <vt:lpstr>Manuscripts on the market …</vt:lpstr>
      <vt:lpstr>PowerPoint Presentation</vt:lpstr>
      <vt:lpstr>PowerPoint Presentation</vt:lpstr>
      <vt:lpstr>PowerPoint Presentation</vt:lpstr>
      <vt:lpstr>The first known collector to be granted access to the Genizah chamber above the women’s gallery in the Ben Ezra Synagogue</vt:lpstr>
      <vt:lpstr>Two intrepid ladies hunt for manuscripts</vt:lpstr>
      <vt:lpstr>The twin sisters show one of their manuscripts to Solomon Schechter</vt:lpstr>
      <vt:lpstr>Schechter tells the twins that this is a momentous find</vt:lpstr>
      <vt:lpstr>Oxford discovers its own Ben Sira fragment</vt:lpstr>
      <vt:lpstr>PowerPoint Presentation</vt:lpstr>
      <vt:lpstr>PowerPoint Presentation</vt:lpstr>
      <vt:lpstr>PowerPoint Presentation</vt:lpstr>
      <vt:lpstr>A diorama showing the synagogue officials  placing the materials into the Genizah created by the Museum of the Diaspora in Tel Aviv</vt:lpstr>
      <vt:lpstr>  “A battlefield of books” </vt:lpstr>
      <vt:lpstr>PowerPoint Presentation</vt:lpstr>
      <vt:lpstr>Other Collectors and dealers …</vt:lpstr>
      <vt:lpstr>Genizah collections around the world</vt:lpstr>
      <vt:lpstr>PowerPoint Presentation</vt:lpstr>
      <vt:lpstr>PowerPoint Presentation</vt:lpstr>
      <vt:lpstr>Areas of knowledge transformed by the discovery  of the Cairo Genizah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Slide 1</dc:title>
  <dc:creator>..</dc:creator>
  <cp:lastModifiedBy>Jefferson, Rebecca</cp:lastModifiedBy>
  <cp:revision>507</cp:revision>
  <cp:lastPrinted>2009-10-08T15:32:59Z</cp:lastPrinted>
  <dcterms:created xsi:type="dcterms:W3CDTF">2008-03-27T10:29:55Z</dcterms:created>
  <dcterms:modified xsi:type="dcterms:W3CDTF">2014-10-21T14:50:23Z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