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87" r:id="rId1"/>
  </p:sldMasterIdLst>
  <p:notesMasterIdLst>
    <p:notesMasterId r:id="rId32"/>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70" r:id="rId15"/>
    <p:sldId id="269" r:id="rId16"/>
    <p:sldId id="271" r:id="rId17"/>
    <p:sldId id="272" r:id="rId18"/>
    <p:sldId id="275" r:id="rId19"/>
    <p:sldId id="273" r:id="rId20"/>
    <p:sldId id="274" r:id="rId21"/>
    <p:sldId id="276" r:id="rId22"/>
    <p:sldId id="277" r:id="rId23"/>
    <p:sldId id="278" r:id="rId24"/>
    <p:sldId id="279" r:id="rId25"/>
    <p:sldId id="280" r:id="rId26"/>
    <p:sldId id="281" r:id="rId27"/>
    <p:sldId id="283" r:id="rId28"/>
    <p:sldId id="282" r:id="rId29"/>
    <p:sldId id="284" r:id="rId30"/>
    <p:sldId id="28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0" autoAdjust="0"/>
    <p:restoredTop sz="97100" autoAdjust="0"/>
  </p:normalViewPr>
  <p:slideViewPr>
    <p:cSldViewPr snapToGrid="0">
      <p:cViewPr varScale="1">
        <p:scale>
          <a:sx n="47" d="100"/>
          <a:sy n="47" d="100"/>
        </p:scale>
        <p:origin x="66" y="2100"/>
      </p:cViewPr>
      <p:guideLst/>
    </p:cSldViewPr>
  </p:slideViewPr>
  <p:outlineViewPr>
    <p:cViewPr>
      <p:scale>
        <a:sx n="33" d="100"/>
        <a:sy n="33" d="100"/>
      </p:scale>
      <p:origin x="0" y="-10902"/>
    </p:cViewPr>
  </p:outlineViewPr>
  <p:notesTextViewPr>
    <p:cViewPr>
      <p:scale>
        <a:sx n="3" d="2"/>
        <a:sy n="3" d="2"/>
      </p:scale>
      <p:origin x="0" y="0"/>
    </p:cViewPr>
  </p:notesTextViewPr>
  <p:sorterViewPr>
    <p:cViewPr>
      <p:scale>
        <a:sx n="100" d="100"/>
        <a:sy n="100" d="100"/>
      </p:scale>
      <p:origin x="0" y="-4860"/>
    </p:cViewPr>
  </p:sorterViewPr>
  <p:notesViewPr>
    <p:cSldViewPr snapToGrid="0">
      <p:cViewPr varScale="1">
        <p:scale>
          <a:sx n="107" d="100"/>
          <a:sy n="107" d="100"/>
        </p:scale>
        <p:origin x="67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DC546D-20E0-4C5E-9669-F2F4E1BE758B}" type="datetimeFigureOut">
              <a:rPr lang="en-US" smtClean="0"/>
              <a:t>9/15/2014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3C07EF-4438-49B3-B17C-2422249922B6}" type="slidenum">
              <a:rPr lang="en-US" smtClean="0"/>
              <a:t>‹#›</a:t>
            </a:fld>
            <a:endParaRPr lang="en-US"/>
          </a:p>
        </p:txBody>
      </p:sp>
    </p:spTree>
    <p:extLst>
      <p:ext uri="{BB962C8B-B14F-4D97-AF65-F5344CB8AC3E}">
        <p14:creationId xmlns:p14="http://schemas.microsoft.com/office/powerpoint/2010/main" val="419350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fdc.ufl.edu/i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ufdc.ufl.edu/i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fdc.ufl.edu/ir"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ufdc.ufl.edu/facultybookshelf" TargetMode="External"/><Relationship Id="rId4" Type="http://schemas.openxmlformats.org/officeDocument/2006/relationships/hyperlink" Target="http://ufdc.ufl.edu/fla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a:t>
            </a:fld>
            <a:endParaRPr lang="en-US"/>
          </a:p>
        </p:txBody>
      </p:sp>
    </p:spTree>
    <p:extLst>
      <p:ext uri="{BB962C8B-B14F-4D97-AF65-F5344CB8AC3E}">
        <p14:creationId xmlns:p14="http://schemas.microsoft.com/office/powerpoint/2010/main" val="2603202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10</a:t>
            </a:fld>
            <a:endParaRPr lang="en-US"/>
          </a:p>
        </p:txBody>
      </p:sp>
    </p:spTree>
    <p:extLst>
      <p:ext uri="{BB962C8B-B14F-4D97-AF65-F5344CB8AC3E}">
        <p14:creationId xmlns:p14="http://schemas.microsoft.com/office/powerpoint/2010/main" val="20530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89038"/>
            <a:ext cx="5578475" cy="3138487"/>
          </a:xfrm>
        </p:spPr>
      </p:sp>
      <p:sp>
        <p:nvSpPr>
          <p:cNvPr id="3" name="Notes Placeholder 2"/>
          <p:cNvSpPr>
            <a:spLocks noGrp="1"/>
          </p:cNvSpPr>
          <p:nvPr>
            <p:ph type="body" idx="1"/>
          </p:nvPr>
        </p:nvSpPr>
        <p:spPr/>
        <p:txBody>
          <a:bodyPr/>
          <a:lstStyle/>
          <a:p>
            <a:r>
              <a:rPr lang="en-US" u="sng" dirty="0" smtClean="0"/>
              <a:t>Complete</a:t>
            </a:r>
            <a:r>
              <a:rPr lang="en-US" dirty="0" smtClean="0"/>
              <a:t> – does not necessarily mean</a:t>
            </a:r>
            <a:r>
              <a:rPr lang="en-US" baseline="0" dirty="0" smtClean="0"/>
              <a:t> the final copy. This could be a pre-print version, etc. It does mean that the copy you are posting is as done as it is going to be, with no more changes expected. Any updates to the item would result in a new version of the item, with it’s own record. The file itself, once uploaded, is designed to stay there.</a:t>
            </a:r>
          </a:p>
          <a:p>
            <a:r>
              <a:rPr lang="en-US" u="sng" baseline="0" dirty="0" smtClean="0"/>
              <a:t>Members of the </a:t>
            </a:r>
            <a:r>
              <a:rPr lang="en-US" u="sng" baseline="0" dirty="0" err="1" smtClean="0"/>
              <a:t>UF</a:t>
            </a:r>
            <a:r>
              <a:rPr lang="en-US" u="sng" baseline="0" dirty="0" smtClean="0"/>
              <a:t> community</a:t>
            </a:r>
            <a:r>
              <a:rPr lang="en-US" baseline="0" dirty="0" smtClean="0"/>
              <a:t>, include faculty, students and staff – as long as one of the content creators is of the </a:t>
            </a:r>
            <a:r>
              <a:rPr lang="en-US" baseline="0" dirty="0" err="1" smtClean="0"/>
              <a:t>UF</a:t>
            </a:r>
            <a:r>
              <a:rPr lang="en-US" baseline="0" dirty="0" smtClean="0"/>
              <a:t> community, the </a:t>
            </a:r>
            <a:r>
              <a:rPr lang="en-US" baseline="0" dirty="0" err="1" smtClean="0"/>
              <a:t>IR</a:t>
            </a:r>
            <a:r>
              <a:rPr lang="en-US" baseline="0" dirty="0" smtClean="0"/>
              <a:t> can be it’s home.</a:t>
            </a:r>
          </a:p>
          <a:p>
            <a:r>
              <a:rPr lang="en-US" u="sng" baseline="0" dirty="0" smtClean="0"/>
              <a:t>Scholarly content</a:t>
            </a:r>
            <a:r>
              <a:rPr lang="en-US" baseline="0" dirty="0" smtClean="0"/>
              <a:t> is a bit harder to define, but it is something that has scholarly value. Examples include articles, research, theses</a:t>
            </a:r>
            <a:r>
              <a:rPr lang="en-US" dirty="0" smtClean="0"/>
              <a:t> and dissertations, data sets, reports, conference proceedings, posters and grant proposals.</a:t>
            </a:r>
            <a:r>
              <a:rPr lang="en-US" baseline="0" dirty="0" smtClean="0"/>
              <a:t> Something like departmental meeting minutes or</a:t>
            </a:r>
            <a:r>
              <a:rPr lang="en-US" dirty="0" smtClean="0"/>
              <a:t> items mandated to be retained only for a certain period of time may have a better home in the University Archives.</a:t>
            </a:r>
          </a:p>
          <a:p>
            <a:r>
              <a:rPr lang="en-US" u="sng" dirty="0" smtClean="0"/>
              <a:t>Rights</a:t>
            </a:r>
            <a:r>
              <a:rPr lang="en-US" dirty="0"/>
              <a:t> </a:t>
            </a:r>
            <a:r>
              <a:rPr lang="en-US" dirty="0" smtClean="0"/>
              <a:t>Copyright could belong with the creator,  with the institution, or, depending on the contract terms, with a publisher. Certain items, like government publications (think </a:t>
            </a:r>
            <a:r>
              <a:rPr lang="en-US" dirty="0" err="1" smtClean="0"/>
              <a:t>IFAS</a:t>
            </a:r>
            <a:r>
              <a:rPr lang="en-US" dirty="0" smtClean="0"/>
              <a:t>) do not fall under copyright. Co-creator items, each creator has rights over the item. It is up to the submitter to verify they have the rights to post the material in a public, online form.</a:t>
            </a:r>
            <a:endParaRPr lang="en-US" u="sng" dirty="0"/>
          </a:p>
        </p:txBody>
      </p:sp>
      <p:sp>
        <p:nvSpPr>
          <p:cNvPr id="4" name="Slide Number Placeholder 3"/>
          <p:cNvSpPr>
            <a:spLocks noGrp="1"/>
          </p:cNvSpPr>
          <p:nvPr>
            <p:ph type="sldNum" sz="quarter" idx="10"/>
          </p:nvPr>
        </p:nvSpPr>
        <p:spPr/>
        <p:txBody>
          <a:bodyPr/>
          <a:lstStyle/>
          <a:p>
            <a:fld id="{323C07EF-4438-49B3-B17C-2422249922B6}" type="slidenum">
              <a:rPr lang="en-US" smtClean="0"/>
              <a:t>11</a:t>
            </a:fld>
            <a:endParaRPr lang="en-US"/>
          </a:p>
        </p:txBody>
      </p:sp>
    </p:spTree>
    <p:extLst>
      <p:ext uri="{BB962C8B-B14F-4D97-AF65-F5344CB8AC3E}">
        <p14:creationId xmlns:p14="http://schemas.microsoft.com/office/powerpoint/2010/main" val="310934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12</a:t>
            </a:fld>
            <a:endParaRPr lang="en-US"/>
          </a:p>
        </p:txBody>
      </p:sp>
    </p:spTree>
    <p:extLst>
      <p:ext uri="{BB962C8B-B14F-4D97-AF65-F5344CB8AC3E}">
        <p14:creationId xmlns:p14="http://schemas.microsoft.com/office/powerpoint/2010/main" val="64297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13</a:t>
            </a:fld>
            <a:endParaRPr lang="en-US"/>
          </a:p>
        </p:txBody>
      </p:sp>
    </p:spTree>
    <p:extLst>
      <p:ext uri="{BB962C8B-B14F-4D97-AF65-F5344CB8AC3E}">
        <p14:creationId xmlns:p14="http://schemas.microsoft.com/office/powerpoint/2010/main" val="192312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14</a:t>
            </a:fld>
            <a:endParaRPr lang="en-US"/>
          </a:p>
        </p:txBody>
      </p:sp>
    </p:spTree>
    <p:extLst>
      <p:ext uri="{BB962C8B-B14F-4D97-AF65-F5344CB8AC3E}">
        <p14:creationId xmlns:p14="http://schemas.microsoft.com/office/powerpoint/2010/main" val="3102127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15</a:t>
            </a:fld>
            <a:endParaRPr lang="en-US"/>
          </a:p>
        </p:txBody>
      </p:sp>
    </p:spTree>
    <p:extLst>
      <p:ext uri="{BB962C8B-B14F-4D97-AF65-F5344CB8AC3E}">
        <p14:creationId xmlns:p14="http://schemas.microsoft.com/office/powerpoint/2010/main" val="209035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currently see the screen on the right, please let me know, and I will update your permissions so you can submit new items.</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16</a:t>
            </a:fld>
            <a:endParaRPr lang="en-US"/>
          </a:p>
        </p:txBody>
      </p:sp>
    </p:spTree>
    <p:extLst>
      <p:ext uri="{BB962C8B-B14F-4D97-AF65-F5344CB8AC3E}">
        <p14:creationId xmlns:p14="http://schemas.microsoft.com/office/powerpoint/2010/main" val="58590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17</a:t>
            </a:fld>
            <a:endParaRPr lang="en-US"/>
          </a:p>
        </p:txBody>
      </p:sp>
    </p:spTree>
    <p:extLst>
      <p:ext uri="{BB962C8B-B14F-4D97-AF65-F5344CB8AC3E}">
        <p14:creationId xmlns:p14="http://schemas.microsoft.com/office/powerpoint/2010/main" val="300521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18</a:t>
            </a:fld>
            <a:endParaRPr lang="en-US"/>
          </a:p>
        </p:txBody>
      </p:sp>
    </p:spTree>
    <p:extLst>
      <p:ext uri="{BB962C8B-B14F-4D97-AF65-F5344CB8AC3E}">
        <p14:creationId xmlns:p14="http://schemas.microsoft.com/office/powerpoint/2010/main" val="326366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19</a:t>
            </a:fld>
            <a:endParaRPr lang="en-US"/>
          </a:p>
        </p:txBody>
      </p:sp>
    </p:spTree>
    <p:extLst>
      <p:ext uri="{BB962C8B-B14F-4D97-AF65-F5344CB8AC3E}">
        <p14:creationId xmlns:p14="http://schemas.microsoft.com/office/powerpoint/2010/main" val="35889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Inquire how many have uploaded item into </a:t>
            </a:r>
            <a:r>
              <a:rPr lang="en-US" dirty="0" err="1" smtClean="0"/>
              <a:t>UFDC</a:t>
            </a:r>
            <a:r>
              <a:rPr lang="en-US" dirty="0" smtClean="0"/>
              <a:t> before.</a:t>
            </a:r>
          </a:p>
          <a:p>
            <a:r>
              <a:rPr lang="en-US" dirty="0" smtClean="0"/>
              <a:t>How many uploaded to </a:t>
            </a:r>
            <a:r>
              <a:rPr lang="en-US" dirty="0" err="1" smtClean="0"/>
              <a:t>IR</a:t>
            </a:r>
            <a:r>
              <a:rPr lang="en-US" dirty="0" smtClean="0"/>
              <a:t> before?</a:t>
            </a:r>
          </a:p>
          <a:p>
            <a:r>
              <a:rPr lang="en-US" dirty="0" smtClean="0"/>
              <a:t>Never worked with the self-submittal tool?</a:t>
            </a:r>
          </a:p>
          <a:p>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2</a:t>
            </a:fld>
            <a:endParaRPr lang="en-US"/>
          </a:p>
        </p:txBody>
      </p:sp>
    </p:spTree>
    <p:extLst>
      <p:ext uri="{BB962C8B-B14F-4D97-AF65-F5344CB8AC3E}">
        <p14:creationId xmlns:p14="http://schemas.microsoft.com/office/powerpoint/2010/main" val="269925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20</a:t>
            </a:fld>
            <a:endParaRPr lang="en-US"/>
          </a:p>
        </p:txBody>
      </p:sp>
    </p:spTree>
    <p:extLst>
      <p:ext uri="{BB962C8B-B14F-4D97-AF65-F5344CB8AC3E}">
        <p14:creationId xmlns:p14="http://schemas.microsoft.com/office/powerpoint/2010/main" val="2887421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21</a:t>
            </a:fld>
            <a:endParaRPr lang="en-US"/>
          </a:p>
        </p:txBody>
      </p:sp>
    </p:spTree>
    <p:extLst>
      <p:ext uri="{BB962C8B-B14F-4D97-AF65-F5344CB8AC3E}">
        <p14:creationId xmlns:p14="http://schemas.microsoft.com/office/powerpoint/2010/main" val="193636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access the record from the gray bar at the top, or the “Manage” drop down list. We will be looking at Edit Metadata, Edit Behaviors, and Manage Files</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22</a:t>
            </a:fld>
            <a:endParaRPr lang="en-US"/>
          </a:p>
        </p:txBody>
      </p:sp>
    </p:spTree>
    <p:extLst>
      <p:ext uri="{BB962C8B-B14F-4D97-AF65-F5344CB8AC3E}">
        <p14:creationId xmlns:p14="http://schemas.microsoft.com/office/powerpoint/2010/main" val="180301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23</a:t>
            </a:fld>
            <a:endParaRPr lang="en-US"/>
          </a:p>
        </p:txBody>
      </p:sp>
    </p:spTree>
    <p:extLst>
      <p:ext uri="{BB962C8B-B14F-4D97-AF65-F5344CB8AC3E}">
        <p14:creationId xmlns:p14="http://schemas.microsoft.com/office/powerpoint/2010/main" val="20046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24</a:t>
            </a:fld>
            <a:endParaRPr lang="en-US"/>
          </a:p>
        </p:txBody>
      </p:sp>
    </p:spTree>
    <p:extLst>
      <p:ext uri="{BB962C8B-B14F-4D97-AF65-F5344CB8AC3E}">
        <p14:creationId xmlns:p14="http://schemas.microsoft.com/office/powerpoint/2010/main" val="147710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25</a:t>
            </a:fld>
            <a:endParaRPr lang="en-US"/>
          </a:p>
        </p:txBody>
      </p:sp>
    </p:spTree>
    <p:extLst>
      <p:ext uri="{BB962C8B-B14F-4D97-AF65-F5344CB8AC3E}">
        <p14:creationId xmlns:p14="http://schemas.microsoft.com/office/powerpoint/2010/main" val="105430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26</a:t>
            </a:fld>
            <a:endParaRPr lang="en-US"/>
          </a:p>
        </p:txBody>
      </p:sp>
    </p:spTree>
    <p:extLst>
      <p:ext uri="{BB962C8B-B14F-4D97-AF65-F5344CB8AC3E}">
        <p14:creationId xmlns:p14="http://schemas.microsoft.com/office/powerpoint/2010/main" val="3184857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27</a:t>
            </a:fld>
            <a:endParaRPr lang="en-US"/>
          </a:p>
        </p:txBody>
      </p:sp>
    </p:spTree>
    <p:extLst>
      <p:ext uri="{BB962C8B-B14F-4D97-AF65-F5344CB8AC3E}">
        <p14:creationId xmlns:p14="http://schemas.microsoft.com/office/powerpoint/2010/main" val="3538929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these fields do not apply to self-submitted items, or born digital items. The same form is used for all collections</a:t>
            </a:r>
            <a:r>
              <a:rPr lang="en-US" baseline="0" dirty="0" smtClean="0"/>
              <a:t> in the </a:t>
            </a:r>
            <a:r>
              <a:rPr lang="en-US" baseline="0" dirty="0" err="1" smtClean="0"/>
              <a:t>UFDC</a:t>
            </a:r>
            <a:r>
              <a:rPr lang="en-US" baseline="0" dirty="0" smtClean="0"/>
              <a:t> (University of Florida Digital Collections)</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28</a:t>
            </a:fld>
            <a:endParaRPr lang="en-US"/>
          </a:p>
        </p:txBody>
      </p:sp>
    </p:spTree>
    <p:extLst>
      <p:ext uri="{BB962C8B-B14F-4D97-AF65-F5344CB8AC3E}">
        <p14:creationId xmlns:p14="http://schemas.microsoft.com/office/powerpoint/2010/main" val="2936519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29</a:t>
            </a:fld>
            <a:endParaRPr lang="en-US"/>
          </a:p>
        </p:txBody>
      </p:sp>
    </p:spTree>
    <p:extLst>
      <p:ext uri="{BB962C8B-B14F-4D97-AF65-F5344CB8AC3E}">
        <p14:creationId xmlns:p14="http://schemas.microsoft.com/office/powerpoint/2010/main" val="403401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Bigger definition – set of services ; not just</a:t>
            </a:r>
            <a:r>
              <a:rPr lang="en-US" baseline="0" dirty="0" smtClean="0"/>
              <a:t> the thing</a:t>
            </a:r>
          </a:p>
          <a:p>
            <a:endParaRPr lang="en-US" dirty="0" smtClean="0"/>
          </a:p>
          <a:p>
            <a:endParaRPr lang="en-US" dirty="0"/>
          </a:p>
          <a:p>
            <a:r>
              <a:rPr lang="en-US" dirty="0" smtClean="0"/>
              <a:t>From recent article on Institutional Repositories; </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3</a:t>
            </a:fld>
            <a:endParaRPr lang="en-US"/>
          </a:p>
        </p:txBody>
      </p:sp>
    </p:spTree>
    <p:extLst>
      <p:ext uri="{BB962C8B-B14F-4D97-AF65-F5344CB8AC3E}">
        <p14:creationId xmlns:p14="http://schemas.microsoft.com/office/powerpoint/2010/main" val="119948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30</a:t>
            </a:fld>
            <a:endParaRPr lang="en-US"/>
          </a:p>
        </p:txBody>
      </p:sp>
    </p:spTree>
    <p:extLst>
      <p:ext uri="{BB962C8B-B14F-4D97-AF65-F5344CB8AC3E}">
        <p14:creationId xmlns:p14="http://schemas.microsoft.com/office/powerpoint/2010/main" val="205482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IR@UF</a:t>
            </a:r>
            <a:r>
              <a:rPr lang="en-US" dirty="0" smtClean="0"/>
              <a:t> is a collection within the </a:t>
            </a:r>
            <a:r>
              <a:rPr lang="en-US" dirty="0" err="1" smtClean="0"/>
              <a:t>UF</a:t>
            </a:r>
            <a:r>
              <a:rPr lang="en-US" dirty="0" smtClean="0"/>
              <a:t> Digital Collections (</a:t>
            </a:r>
            <a:r>
              <a:rPr lang="en-US" dirty="0" err="1" smtClean="0"/>
              <a:t>UFDC</a:t>
            </a:r>
            <a:r>
              <a:rPr lang="en-US" dirty="0" smtClean="0"/>
              <a:t>).</a:t>
            </a:r>
          </a:p>
          <a:p>
            <a:endParaRPr lang="en-US" dirty="0"/>
          </a:p>
          <a:p>
            <a:r>
              <a:rPr lang="en-US" dirty="0" smtClean="0"/>
              <a:t>For me, it here is a simpler understanding</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4</a:t>
            </a:fld>
            <a:endParaRPr lang="en-US"/>
          </a:p>
        </p:txBody>
      </p:sp>
    </p:spTree>
    <p:extLst>
      <p:ext uri="{BB962C8B-B14F-4D97-AF65-F5344CB8AC3E}">
        <p14:creationId xmlns:p14="http://schemas.microsoft.com/office/powerpoint/2010/main" val="286492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5</a:t>
            </a:fld>
            <a:endParaRPr lang="en-US"/>
          </a:p>
        </p:txBody>
      </p:sp>
    </p:spTree>
    <p:extLst>
      <p:ext uri="{BB962C8B-B14F-4D97-AF65-F5344CB8AC3E}">
        <p14:creationId xmlns:p14="http://schemas.microsoft.com/office/powerpoint/2010/main" val="125823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C07EF-4438-49B3-B17C-2422249922B6}" type="slidenum">
              <a:rPr lang="en-US" smtClean="0"/>
              <a:t>6</a:t>
            </a:fld>
            <a:endParaRPr lang="en-US"/>
          </a:p>
        </p:txBody>
      </p:sp>
    </p:spTree>
    <p:extLst>
      <p:ext uri="{BB962C8B-B14F-4D97-AF65-F5344CB8AC3E}">
        <p14:creationId xmlns:p14="http://schemas.microsoft.com/office/powerpoint/2010/main" val="248850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http://ufdc.ufl.edu/ir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7</a:t>
            </a:fld>
            <a:endParaRPr lang="en-US"/>
          </a:p>
        </p:txBody>
      </p:sp>
    </p:spTree>
    <p:extLst>
      <p:ext uri="{BB962C8B-B14F-4D97-AF65-F5344CB8AC3E}">
        <p14:creationId xmlns:p14="http://schemas.microsoft.com/office/powerpoint/2010/main" val="128775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http://ufdc.ufl.edu/ir</a:t>
            </a:r>
            <a:r>
              <a:rPr lang="en-US" dirty="0" smtClean="0"/>
              <a:t>	</a:t>
            </a:r>
          </a:p>
          <a:p>
            <a:r>
              <a:rPr lang="en-US" dirty="0" smtClean="0"/>
              <a:t>Based on item type, and a few select collections (ETD for theses and Dissertations; </a:t>
            </a:r>
            <a:r>
              <a:rPr lang="en-US" dirty="0" err="1" smtClean="0"/>
              <a:t>IRGrants</a:t>
            </a:r>
            <a:r>
              <a:rPr lang="en-US" baseline="0" dirty="0" smtClean="0"/>
              <a:t> for grant proposals) </a:t>
            </a:r>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8</a:t>
            </a:fld>
            <a:endParaRPr lang="en-US"/>
          </a:p>
        </p:txBody>
      </p:sp>
    </p:spTree>
    <p:extLst>
      <p:ext uri="{BB962C8B-B14F-4D97-AF65-F5344CB8AC3E}">
        <p14:creationId xmlns:p14="http://schemas.microsoft.com/office/powerpoint/2010/main" val="317238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http://ufdc.ufl.edu/ir</a:t>
            </a:r>
            <a:endParaRPr lang="en-US" dirty="0" smtClean="0"/>
          </a:p>
          <a:p>
            <a:r>
              <a:rPr lang="en-US" dirty="0" smtClean="0"/>
              <a:t>A separate collection – can have its’ own banner,</a:t>
            </a:r>
            <a:r>
              <a:rPr lang="en-US" baseline="0" dirty="0" smtClean="0"/>
              <a:t> and can be curated separately.</a:t>
            </a:r>
          </a:p>
          <a:p>
            <a:r>
              <a:rPr lang="en-US" baseline="0" dirty="0" smtClean="0"/>
              <a:t>Example: Florida Entomologist </a:t>
            </a:r>
            <a:r>
              <a:rPr lang="en-US" baseline="0" dirty="0" smtClean="0">
                <a:hlinkClick r:id="rId4"/>
              </a:rPr>
              <a:t>http://ufdc.ufl.edu/flaent</a:t>
            </a:r>
            <a:r>
              <a:rPr lang="en-US" baseline="0" dirty="0" smtClean="0"/>
              <a:t>  </a:t>
            </a:r>
          </a:p>
          <a:p>
            <a:r>
              <a:rPr lang="en-US" baseline="0" dirty="0" smtClean="0"/>
              <a:t>Authors @ </a:t>
            </a:r>
            <a:r>
              <a:rPr lang="en-US" baseline="0" dirty="0" err="1" smtClean="0"/>
              <a:t>UF</a:t>
            </a:r>
            <a:r>
              <a:rPr lang="en-US" baseline="0" dirty="0" smtClean="0"/>
              <a:t> Bookshelf - </a:t>
            </a:r>
            <a:r>
              <a:rPr lang="en-US" baseline="0" dirty="0" smtClean="0">
                <a:hlinkClick r:id="rId5"/>
              </a:rPr>
              <a:t>http://ufdc.ufl.edu/facultybookshelf</a:t>
            </a:r>
            <a:r>
              <a:rPr lang="en-US" baseline="0" dirty="0" smtClean="0"/>
              <a:t>  </a:t>
            </a:r>
          </a:p>
          <a:p>
            <a:endParaRPr lang="en-US" baseline="0"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23C07EF-4438-49B3-B17C-2422249922B6}" type="slidenum">
              <a:rPr lang="en-US" smtClean="0"/>
              <a:t>9</a:t>
            </a:fld>
            <a:endParaRPr lang="en-US"/>
          </a:p>
        </p:txBody>
      </p:sp>
    </p:spTree>
    <p:extLst>
      <p:ext uri="{BB962C8B-B14F-4D97-AF65-F5344CB8AC3E}">
        <p14:creationId xmlns:p14="http://schemas.microsoft.com/office/powerpoint/2010/main" val="384339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26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098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21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33836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9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686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9/15/2014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70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9/15/2014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002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230651-31F4-45D2-98AE-A2108F41BC07}" type="datetimeFigureOut">
              <a:rPr lang="en-US" smtClean="0"/>
              <a:t>9/15/2014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158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53789A-C914-4DB1-8815-80B5EC7335C5}" type="datetimeFigureOut">
              <a:rPr lang="en-US" smtClean="0"/>
              <a:t>9/15/2014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95271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988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59FD0C-5451-4CA0-86AF-E70AE3279989}" type="datetimeFigureOut">
              <a:rPr lang="en-US" smtClean="0"/>
              <a:t>9/15/2014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00704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shor@uflib.uf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IRManager@uflib.ufl.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fdc.ufl.edu/my/log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ufdc.ufl.edu/i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ufdc.ufl.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rl.org/storage/documents/publications/arl-br-22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rl.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apps.uflib.ufl.edu/staffdir/SubjectSpecialist.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christine.ross@ufl.edu" TargetMode="External"/><Relationship Id="rId5" Type="http://schemas.openxmlformats.org/officeDocument/2006/relationships/hyperlink" Target="mailto:chrshor@uflib.ufl.edu" TargetMode="External"/><Relationship Id="rId4" Type="http://schemas.openxmlformats.org/officeDocument/2006/relationships/hyperlink" Target="mailto:IRManager@uflib.ufl.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ufl.edu/ufi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ms.uflib.ufl.edu/" TargetMode="External"/><Relationship Id="rId4" Type="http://schemas.openxmlformats.org/officeDocument/2006/relationships/hyperlink" Target="http://ufdc.ufl.edu/i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835586"/>
          </a:xfrm>
        </p:spPr>
        <p:txBody>
          <a:bodyPr/>
          <a:lstStyle/>
          <a:p>
            <a:r>
              <a:rPr lang="en-US" dirty="0" err="1"/>
              <a:t>I</a:t>
            </a:r>
            <a:r>
              <a:rPr lang="en-US" dirty="0" err="1" smtClean="0"/>
              <a:t>R@UF</a:t>
            </a:r>
            <a:r>
              <a:rPr lang="en-US" dirty="0" smtClean="0"/>
              <a:t>:</a:t>
            </a:r>
            <a:br>
              <a:rPr lang="en-US" dirty="0" smtClean="0"/>
            </a:br>
            <a:r>
              <a:rPr lang="en-US" sz="6000" dirty="0" smtClean="0"/>
              <a:t>An Introduction to the Institutional Repository</a:t>
            </a:r>
            <a:endParaRPr lang="en-US" sz="6000" dirty="0"/>
          </a:p>
        </p:txBody>
      </p:sp>
      <p:sp>
        <p:nvSpPr>
          <p:cNvPr id="3" name="Subtitle 2"/>
          <p:cNvSpPr>
            <a:spLocks noGrp="1"/>
          </p:cNvSpPr>
          <p:nvPr>
            <p:ph type="subTitle" idx="1"/>
          </p:nvPr>
        </p:nvSpPr>
        <p:spPr>
          <a:xfrm>
            <a:off x="1097280" y="4477406"/>
            <a:ext cx="10058400" cy="1213945"/>
          </a:xfrm>
        </p:spPr>
        <p:txBody>
          <a:bodyPr>
            <a:normAutofit fontScale="77500" lnSpcReduction="20000"/>
          </a:bodyPr>
          <a:lstStyle/>
          <a:p>
            <a:r>
              <a:rPr lang="en-US" sz="3100" dirty="0" smtClean="0"/>
              <a:t>C</a:t>
            </a:r>
            <a:r>
              <a:rPr lang="en-US" sz="3100" cap="none" dirty="0" smtClean="0">
                <a:latin typeface="+mn-lt"/>
              </a:rPr>
              <a:t>hristy Shorey</a:t>
            </a:r>
          </a:p>
          <a:p>
            <a:r>
              <a:rPr lang="en-US" cap="none" dirty="0" smtClean="0">
                <a:latin typeface="+mn-lt"/>
              </a:rPr>
              <a:t>Manager of the </a:t>
            </a:r>
            <a:r>
              <a:rPr lang="en-US" cap="none" dirty="0" err="1" smtClean="0">
                <a:latin typeface="+mn-lt"/>
              </a:rPr>
              <a:t>UF</a:t>
            </a:r>
            <a:r>
              <a:rPr lang="en-US" cap="none" dirty="0" smtClean="0">
                <a:latin typeface="+mn-lt"/>
              </a:rPr>
              <a:t> Institutional Repository and Theses &amp; Dissertations Program</a:t>
            </a:r>
          </a:p>
          <a:p>
            <a:r>
              <a:rPr lang="en-US" cap="none" dirty="0" smtClean="0">
                <a:hlinkClick r:id="rId3"/>
              </a:rPr>
              <a:t>chrshor@uflib.ufl.edu</a:t>
            </a:r>
            <a:r>
              <a:rPr lang="en-US" cap="none" dirty="0" smtClean="0"/>
              <a:t> 					</a:t>
            </a:r>
            <a:r>
              <a:rPr lang="en-US" cap="none" dirty="0" smtClean="0">
                <a:latin typeface="+mn-lt"/>
                <a:hlinkClick r:id="rId4"/>
              </a:rPr>
              <a:t>IRManager@uflib.ufl.edu</a:t>
            </a:r>
            <a:endParaRPr lang="en-US" dirty="0"/>
          </a:p>
        </p:txBody>
      </p:sp>
    </p:spTree>
    <p:extLst>
      <p:ext uri="{BB962C8B-B14F-4D97-AF65-F5344CB8AC3E}">
        <p14:creationId xmlns:p14="http://schemas.microsoft.com/office/powerpoint/2010/main" val="223475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Search collections in </a:t>
            </a:r>
            <a:r>
              <a:rPr lang="en-US" dirty="0" err="1" smtClean="0"/>
              <a:t>IR@UF</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590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in to the </a:t>
            </a:r>
            <a:r>
              <a:rPr lang="en-US" dirty="0" err="1" smtClean="0"/>
              <a:t>IR@UF</a:t>
            </a:r>
            <a:r>
              <a:rPr lang="en-US" dirty="0" smtClean="0"/>
              <a:t>?</a:t>
            </a:r>
            <a:endParaRPr lang="en-US" dirty="0"/>
          </a:p>
        </p:txBody>
      </p:sp>
      <p:sp>
        <p:nvSpPr>
          <p:cNvPr id="5" name="Content Placeholder 4"/>
          <p:cNvSpPr>
            <a:spLocks noGrp="1"/>
          </p:cNvSpPr>
          <p:nvPr>
            <p:ph idx="1"/>
          </p:nvPr>
        </p:nvSpPr>
        <p:spPr>
          <a:xfrm>
            <a:off x="646386" y="1845734"/>
            <a:ext cx="8308428" cy="4023360"/>
          </a:xfrm>
        </p:spPr>
        <p:txBody>
          <a:bodyPr/>
          <a:lstStyle/>
          <a:p>
            <a:r>
              <a:rPr lang="en-US" b="1" dirty="0" smtClean="0"/>
              <a:t>If you can answer yes to all these questions, it is ok to be included in  </a:t>
            </a:r>
            <a:r>
              <a:rPr lang="en-US" b="1" dirty="0" err="1" smtClean="0"/>
              <a:t>IR@UF</a:t>
            </a:r>
            <a:r>
              <a:rPr lang="en-US" b="1" dirty="0" smtClean="0"/>
              <a:t>. </a:t>
            </a:r>
          </a:p>
          <a:p>
            <a:endParaRPr lang="en-US" dirty="0" smtClean="0"/>
          </a:p>
          <a:p>
            <a:pPr lvl="1">
              <a:buFont typeface="Courier New" panose="02070309020205020404" pitchFamily="49" charset="0"/>
              <a:buChar char="o"/>
            </a:pPr>
            <a:r>
              <a:rPr lang="en-US" dirty="0" smtClean="0"/>
              <a:t>Is the item </a:t>
            </a:r>
            <a:r>
              <a:rPr lang="en-US" b="1" dirty="0" smtClean="0"/>
              <a:t>complete</a:t>
            </a:r>
            <a:r>
              <a:rPr lang="en-US" dirty="0" smtClean="0"/>
              <a:t>?</a:t>
            </a:r>
          </a:p>
          <a:p>
            <a:pPr lvl="1">
              <a:buFont typeface="Courier New" panose="02070309020205020404" pitchFamily="49" charset="0"/>
              <a:buChar char="o"/>
            </a:pPr>
            <a:endParaRPr lang="en-US" dirty="0" smtClean="0"/>
          </a:p>
          <a:p>
            <a:pPr lvl="1">
              <a:buFont typeface="Courier New" panose="02070309020205020404" pitchFamily="49" charset="0"/>
              <a:buChar char="o"/>
            </a:pPr>
            <a:r>
              <a:rPr lang="en-US" dirty="0" smtClean="0"/>
              <a:t>Is it </a:t>
            </a:r>
            <a:r>
              <a:rPr lang="en-US" b="1" dirty="0" smtClean="0"/>
              <a:t>scholarly content </a:t>
            </a:r>
            <a:r>
              <a:rPr lang="en-US" dirty="0" smtClean="0"/>
              <a:t>created by </a:t>
            </a:r>
            <a:r>
              <a:rPr lang="en-US" b="1" dirty="0" smtClean="0"/>
              <a:t>member(s) of the </a:t>
            </a:r>
            <a:r>
              <a:rPr lang="en-US" b="1" dirty="0" err="1" smtClean="0"/>
              <a:t>UF</a:t>
            </a:r>
            <a:r>
              <a:rPr lang="en-US" b="1" dirty="0" smtClean="0"/>
              <a:t> community</a:t>
            </a:r>
            <a:r>
              <a:rPr lang="en-US" dirty="0" smtClean="0"/>
              <a:t>?</a:t>
            </a:r>
          </a:p>
          <a:p>
            <a:pPr lvl="1">
              <a:buFont typeface="Courier New" panose="02070309020205020404" pitchFamily="49" charset="0"/>
              <a:buChar char="o"/>
            </a:pPr>
            <a:endParaRPr lang="en-US" b="1" dirty="0"/>
          </a:p>
          <a:p>
            <a:pPr lvl="1">
              <a:buFont typeface="Courier New" panose="02070309020205020404" pitchFamily="49" charset="0"/>
              <a:buChar char="o"/>
            </a:pPr>
            <a:r>
              <a:rPr lang="en-US" dirty="0" smtClean="0"/>
              <a:t>Do you retain the </a:t>
            </a:r>
            <a:r>
              <a:rPr lang="en-US" b="1" dirty="0" smtClean="0"/>
              <a:t>rights </a:t>
            </a:r>
            <a:r>
              <a:rPr lang="en-US" dirty="0" smtClean="0"/>
              <a:t> to post the material?</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smtClean="0"/>
          </a:p>
          <a:p>
            <a:pPr marL="201168" lvl="1" indent="0">
              <a:buNone/>
            </a:pPr>
            <a:r>
              <a:rPr lang="en-US" dirty="0" smtClean="0"/>
              <a:t>These are not the ONLY things that can go in the </a:t>
            </a:r>
            <a:r>
              <a:rPr lang="en-US" dirty="0" err="1" smtClean="0"/>
              <a:t>IR@UF</a:t>
            </a:r>
            <a:r>
              <a:rPr lang="en-US" dirty="0" smtClean="0"/>
              <a:t>, however if you can’t </a:t>
            </a:r>
          </a:p>
          <a:p>
            <a:pPr marL="201168" lvl="1" indent="0">
              <a:buNone/>
            </a:pPr>
            <a:r>
              <a:rPr lang="en-US" dirty="0" smtClean="0"/>
              <a:t>answer “yes” to all these questions, additional research may be required.</a:t>
            </a:r>
          </a:p>
        </p:txBody>
      </p:sp>
      <p:sp>
        <p:nvSpPr>
          <p:cNvPr id="3" name="Cube 2"/>
          <p:cNvSpPr/>
          <p:nvPr/>
        </p:nvSpPr>
        <p:spPr>
          <a:xfrm>
            <a:off x="8781393" y="2286000"/>
            <a:ext cx="2784190" cy="26844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949" y="3030571"/>
            <a:ext cx="1102567" cy="93658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744" y="4125910"/>
            <a:ext cx="771525" cy="685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339" y="3849989"/>
            <a:ext cx="1078460" cy="107846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0921" y="3178289"/>
            <a:ext cx="807500" cy="592167"/>
          </a:xfrm>
          <a:prstGeom prst="rect">
            <a:avLst/>
          </a:prstGeom>
        </p:spPr>
      </p:pic>
    </p:spTree>
    <p:extLst>
      <p:ext uri="{BB962C8B-B14F-4D97-AF65-F5344CB8AC3E}">
        <p14:creationId xmlns:p14="http://schemas.microsoft.com/office/powerpoint/2010/main" val="11473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fade">
                                      <p:cBhvr>
                                        <p:cTn id="43" dur="500"/>
                                        <p:tgtEl>
                                          <p:spTgt spid="5">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fade">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my item is…</a:t>
            </a:r>
            <a:endParaRPr lang="en-US" dirty="0"/>
          </a:p>
        </p:txBody>
      </p:sp>
      <p:sp>
        <p:nvSpPr>
          <p:cNvPr id="5" name="Content Placeholder 4"/>
          <p:cNvSpPr>
            <a:spLocks noGrp="1"/>
          </p:cNvSpPr>
          <p:nvPr>
            <p:ph idx="1"/>
          </p:nvPr>
        </p:nvSpPr>
        <p:spPr/>
        <p:txBody>
          <a:bodyPr>
            <a:normAutofit/>
          </a:bodyPr>
          <a:lstStyle/>
          <a:p>
            <a:pPr>
              <a:buFont typeface="Courier New" panose="02070309020205020404" pitchFamily="49" charset="0"/>
              <a:buChar char="o"/>
            </a:pPr>
            <a:r>
              <a:rPr lang="en-US" dirty="0" smtClean="0"/>
              <a:t>Incomplete or “in process” ?</a:t>
            </a:r>
          </a:p>
          <a:p>
            <a:pPr>
              <a:buFont typeface="Courier New" panose="02070309020205020404" pitchFamily="49" charset="0"/>
              <a:buChar char="o"/>
            </a:pPr>
            <a:r>
              <a:rPr lang="en-US" dirty="0" smtClean="0"/>
              <a:t>Institutionally related, but a non educational item?</a:t>
            </a:r>
          </a:p>
          <a:p>
            <a:pPr>
              <a:buFont typeface="Courier New" panose="02070309020205020404" pitchFamily="49" charset="0"/>
              <a:buChar char="o"/>
            </a:pPr>
            <a:r>
              <a:rPr lang="en-US" dirty="0" smtClean="0"/>
              <a:t>Important to the institution, but is not created by members of the </a:t>
            </a:r>
            <a:r>
              <a:rPr lang="en-US" dirty="0" err="1" smtClean="0"/>
              <a:t>UF</a:t>
            </a:r>
            <a:r>
              <a:rPr lang="en-US" dirty="0" smtClean="0"/>
              <a:t> Community? </a:t>
            </a:r>
            <a:endParaRPr lang="en-US" dirty="0"/>
          </a:p>
          <a:p>
            <a:pPr>
              <a:buFont typeface="Courier New" panose="02070309020205020404" pitchFamily="49" charset="0"/>
              <a:buChar char="o"/>
            </a:pPr>
            <a:r>
              <a:rPr lang="en-US" dirty="0" smtClean="0"/>
              <a:t>Something I wrote, but I’m not sure I still have the rights to post it?</a:t>
            </a:r>
          </a:p>
          <a:p>
            <a:pPr>
              <a:buFont typeface="Wingdings" panose="05000000000000000000" pitchFamily="2" charset="2"/>
              <a:buChar char="Ø"/>
            </a:pPr>
            <a:endParaRPr lang="en-US" dirty="0"/>
          </a:p>
          <a:p>
            <a:pPr marL="0" indent="0">
              <a:buNone/>
            </a:pPr>
            <a:r>
              <a:rPr lang="en-US" b="1" dirty="0" smtClean="0"/>
              <a:t>Contact Us, we’ll help you figure out your options:</a:t>
            </a:r>
          </a:p>
          <a:p>
            <a:pPr>
              <a:buFont typeface="Courier New" panose="02070309020205020404" pitchFamily="49" charset="0"/>
              <a:buChar char="o"/>
            </a:pPr>
            <a:r>
              <a:rPr lang="en-US" dirty="0" smtClean="0"/>
              <a:t>Your library liaison		</a:t>
            </a:r>
          </a:p>
          <a:p>
            <a:pPr>
              <a:buFont typeface="Courier New" panose="02070309020205020404" pitchFamily="49" charset="0"/>
              <a:buChar char="o"/>
            </a:pPr>
            <a:r>
              <a:rPr lang="en-US" dirty="0" smtClean="0"/>
              <a:t>The </a:t>
            </a:r>
            <a:r>
              <a:rPr lang="en-US" dirty="0" err="1" smtClean="0"/>
              <a:t>IR</a:t>
            </a:r>
            <a:r>
              <a:rPr lang="en-US" dirty="0" smtClean="0"/>
              <a:t> Manager</a:t>
            </a:r>
          </a:p>
          <a:p>
            <a:pPr>
              <a:buFont typeface="Courier New" panose="02070309020205020404" pitchFamily="49" charset="0"/>
              <a:buChar char="o"/>
            </a:pPr>
            <a:r>
              <a:rPr lang="en-US" dirty="0" smtClean="0"/>
              <a:t>The Scholarly Communications Librarian </a:t>
            </a:r>
          </a:p>
          <a:p>
            <a:pPr>
              <a:buFont typeface="Wingdings" panose="05000000000000000000" pitchFamily="2" charset="2"/>
              <a:buChar char="Ø"/>
            </a:pPr>
            <a:endParaRPr lang="en-US" b="1" dirty="0" smtClean="0"/>
          </a:p>
        </p:txBody>
      </p:sp>
    </p:spTree>
    <p:extLst>
      <p:ext uri="{BB962C8B-B14F-4D97-AF65-F5344CB8AC3E}">
        <p14:creationId xmlns:p14="http://schemas.microsoft.com/office/powerpoint/2010/main" val="17285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additive="base">
                                        <p:cTn id="2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 calcmode="lin" valueType="num">
                                      <p:cBhvr additive="base">
                                        <p:cTn id="3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My item is ready to be included in </a:t>
            </a:r>
            <a:r>
              <a:rPr lang="en-US" sz="4000" dirty="0" err="1" smtClean="0"/>
              <a:t>IR@UF</a:t>
            </a:r>
            <a:r>
              <a:rPr lang="en-US" sz="4000" dirty="0" smtClean="0"/>
              <a:t>...</a:t>
            </a:r>
            <a:r>
              <a:rPr lang="en-US" dirty="0" smtClean="0"/>
              <a:t/>
            </a:r>
            <a:br>
              <a:rPr lang="en-US" dirty="0" smtClean="0"/>
            </a:br>
            <a:r>
              <a:rPr lang="en-US" sz="5400" dirty="0" smtClean="0"/>
              <a:t>Now What?</a:t>
            </a:r>
            <a:endParaRPr lang="en-US" sz="5400" dirty="0"/>
          </a:p>
        </p:txBody>
      </p:sp>
      <p:sp>
        <p:nvSpPr>
          <p:cNvPr id="3" name="Content Placeholder 2"/>
          <p:cNvSpPr>
            <a:spLocks noGrp="1"/>
          </p:cNvSpPr>
          <p:nvPr>
            <p:ph idx="1"/>
          </p:nvPr>
        </p:nvSpPr>
        <p:spPr/>
        <p:txBody>
          <a:bodyPr/>
          <a:lstStyle/>
          <a:p>
            <a:r>
              <a:rPr lang="en-US" sz="3200" dirty="0" smtClean="0"/>
              <a:t>To upload materials into the </a:t>
            </a:r>
            <a:r>
              <a:rPr lang="en-US" sz="3200" dirty="0" err="1" smtClean="0"/>
              <a:t>IR@UF</a:t>
            </a:r>
            <a:r>
              <a:rPr lang="en-US" sz="3200" dirty="0" smtClean="0"/>
              <a:t>, you need the following:</a:t>
            </a:r>
          </a:p>
          <a:p>
            <a:r>
              <a:rPr lang="en-US" dirty="0" smtClean="0"/>
              <a:t>Log-in to </a:t>
            </a:r>
            <a:r>
              <a:rPr lang="en-US" dirty="0" err="1" smtClean="0"/>
              <a:t>myUFDC</a:t>
            </a:r>
            <a:endParaRPr lang="en-US" dirty="0" smtClean="0"/>
          </a:p>
          <a:p>
            <a:r>
              <a:rPr lang="en-US" dirty="0" smtClean="0"/>
              <a:t>File(s) you are going to upload</a:t>
            </a:r>
          </a:p>
          <a:p>
            <a:r>
              <a:rPr lang="en-US" dirty="0" smtClean="0"/>
              <a:t>Description of item (Metadata)</a:t>
            </a:r>
          </a:p>
          <a:p>
            <a:pPr lvl="1"/>
            <a:r>
              <a:rPr lang="en-US" dirty="0" smtClean="0"/>
              <a:t>Creator</a:t>
            </a:r>
          </a:p>
          <a:p>
            <a:pPr lvl="1"/>
            <a:r>
              <a:rPr lang="en-US" dirty="0" smtClean="0"/>
              <a:t>Title</a:t>
            </a:r>
          </a:p>
          <a:p>
            <a:pPr lvl="1"/>
            <a:r>
              <a:rPr lang="en-US" dirty="0" smtClean="0"/>
              <a:t>Material Type</a:t>
            </a:r>
          </a:p>
          <a:p>
            <a:pPr lvl="1"/>
            <a:r>
              <a:rPr lang="en-US" dirty="0" smtClean="0"/>
              <a:t>Date</a:t>
            </a:r>
          </a:p>
          <a:p>
            <a:pPr lvl="1"/>
            <a:r>
              <a:rPr lang="en-US" dirty="0" smtClean="0"/>
              <a:t>Etc.</a:t>
            </a:r>
          </a:p>
          <a:p>
            <a:pPr lvl="1"/>
            <a:endParaRPr lang="en-US" dirty="0"/>
          </a:p>
        </p:txBody>
      </p:sp>
    </p:spTree>
    <p:extLst>
      <p:ext uri="{BB962C8B-B14F-4D97-AF65-F5344CB8AC3E}">
        <p14:creationId xmlns:p14="http://schemas.microsoft.com/office/powerpoint/2010/main" val="9709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log in to the </a:t>
            </a:r>
            <a:r>
              <a:rPr lang="en-US" dirty="0" err="1" smtClean="0"/>
              <a:t>IR@UF</a:t>
            </a:r>
            <a:r>
              <a:rPr lang="en-US" dirty="0" smtClean="0"/>
              <a:t>?</a:t>
            </a:r>
            <a:endParaRPr lang="en-US" dirty="0"/>
          </a:p>
        </p:txBody>
      </p:sp>
      <p:sp>
        <p:nvSpPr>
          <p:cNvPr id="3" name="Content Placeholder 2"/>
          <p:cNvSpPr>
            <a:spLocks noGrp="1"/>
          </p:cNvSpPr>
          <p:nvPr>
            <p:ph idx="1"/>
          </p:nvPr>
        </p:nvSpPr>
        <p:spPr>
          <a:xfrm>
            <a:off x="1097280" y="1737360"/>
            <a:ext cx="10058400" cy="4023360"/>
          </a:xfrm>
        </p:spPr>
        <p:txBody>
          <a:bodyPr>
            <a:normAutofit lnSpcReduction="10000"/>
          </a:bodyPr>
          <a:lstStyle/>
          <a:p>
            <a:r>
              <a:rPr lang="en-US" sz="2800" dirty="0" smtClean="0"/>
              <a:t>Direct Link to the </a:t>
            </a:r>
            <a:r>
              <a:rPr lang="en-US" sz="2800" dirty="0" err="1" smtClean="0"/>
              <a:t>IR@UF</a:t>
            </a:r>
            <a:r>
              <a:rPr lang="en-US" sz="2800" dirty="0" smtClean="0"/>
              <a:t> log in page</a:t>
            </a:r>
          </a:p>
          <a:p>
            <a:pPr lvl="1"/>
            <a:r>
              <a:rPr lang="en-US" sz="2600" dirty="0">
                <a:hlinkClick r:id="rId3"/>
              </a:rPr>
              <a:t>http://</a:t>
            </a:r>
            <a:r>
              <a:rPr lang="en-US" sz="2600" dirty="0" smtClean="0">
                <a:hlinkClick r:id="rId3"/>
              </a:rPr>
              <a:t>ufdc.ufl.edu/my/logon</a:t>
            </a:r>
            <a:r>
              <a:rPr lang="en-US" sz="2600" dirty="0" smtClean="0"/>
              <a:t> </a:t>
            </a:r>
          </a:p>
          <a:p>
            <a:pPr lvl="1"/>
            <a:endParaRPr lang="en-US" sz="2000" dirty="0" smtClean="0"/>
          </a:p>
          <a:p>
            <a:pPr marL="201168" lvl="1" indent="0">
              <a:buNone/>
            </a:pPr>
            <a:r>
              <a:rPr lang="en-US" sz="2800" dirty="0" smtClean="0"/>
              <a:t>From the </a:t>
            </a:r>
            <a:r>
              <a:rPr lang="en-US" sz="2800" dirty="0" err="1" smtClean="0"/>
              <a:t>IR@UF</a:t>
            </a:r>
            <a:r>
              <a:rPr lang="en-US" sz="2800" dirty="0" smtClean="0"/>
              <a:t> Main Page</a:t>
            </a:r>
          </a:p>
          <a:p>
            <a:pPr lvl="1"/>
            <a:r>
              <a:rPr lang="en-US" sz="2600" dirty="0" smtClean="0">
                <a:hlinkClick r:id="rId4"/>
              </a:rPr>
              <a:t>http://ufdc.ufl.edu/ir</a:t>
            </a:r>
            <a:r>
              <a:rPr lang="en-US" sz="2600" dirty="0" smtClean="0"/>
              <a:t> </a:t>
            </a:r>
          </a:p>
          <a:p>
            <a:pPr lvl="2"/>
            <a:r>
              <a:rPr lang="en-US" sz="2000" dirty="0" smtClean="0"/>
              <a:t>Click the “Publish” button</a:t>
            </a:r>
          </a:p>
          <a:p>
            <a:pPr lvl="2"/>
            <a:r>
              <a:rPr lang="en-US" sz="2000" dirty="0" smtClean="0"/>
              <a:t>Click the “Submit your research” link</a:t>
            </a:r>
          </a:p>
          <a:p>
            <a:pPr lvl="1"/>
            <a:endParaRPr lang="en-US" sz="2000" dirty="0" smtClean="0"/>
          </a:p>
          <a:p>
            <a:r>
              <a:rPr lang="en-US" sz="2800" dirty="0"/>
              <a:t>From </a:t>
            </a:r>
            <a:r>
              <a:rPr lang="en-US" sz="2800" dirty="0" smtClean="0"/>
              <a:t>any page in </a:t>
            </a:r>
            <a:r>
              <a:rPr lang="en-US" sz="2800" dirty="0" err="1" smtClean="0"/>
              <a:t>UFDC</a:t>
            </a:r>
            <a:r>
              <a:rPr lang="en-US" sz="2800" dirty="0" smtClean="0"/>
              <a:t> collection (including </a:t>
            </a:r>
            <a:r>
              <a:rPr lang="en-US" sz="2800" dirty="0" err="1" smtClean="0"/>
              <a:t>IR@UF</a:t>
            </a:r>
            <a:r>
              <a:rPr lang="en-US" sz="2800" dirty="0" smtClean="0"/>
              <a:t>) </a:t>
            </a:r>
          </a:p>
          <a:p>
            <a:pPr lvl="1"/>
            <a:r>
              <a:rPr lang="en-US" sz="2000" dirty="0" smtClean="0"/>
              <a:t>Click on  “</a:t>
            </a:r>
            <a:r>
              <a:rPr lang="en-US" sz="2000" dirty="0" err="1" smtClean="0"/>
              <a:t>myUFDC</a:t>
            </a:r>
            <a:r>
              <a:rPr lang="en-US" sz="2000" dirty="0" smtClean="0"/>
              <a:t>” </a:t>
            </a:r>
            <a:endParaRPr lang="en-US" sz="2400" dirty="0" smtClean="0"/>
          </a:p>
        </p:txBody>
      </p:sp>
    </p:spTree>
    <p:extLst>
      <p:ext uri="{BB962C8B-B14F-4D97-AF65-F5344CB8AC3E}">
        <p14:creationId xmlns:p14="http://schemas.microsoft.com/office/powerpoint/2010/main" val="42713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300" dirty="0" smtClean="0"/>
              <a:t>How to log in to </a:t>
            </a:r>
            <a:r>
              <a:rPr lang="en-US" sz="4300" dirty="0" err="1" smtClean="0"/>
              <a:t>IR@UF</a:t>
            </a:r>
            <a:r>
              <a:rPr lang="en-US" sz="4300" dirty="0" smtClean="0"/>
              <a:t>? </a:t>
            </a:r>
            <a:r>
              <a:rPr lang="en-US" sz="3600" dirty="0" smtClean="0"/>
              <a:t>From </a:t>
            </a:r>
            <a:r>
              <a:rPr lang="en-US" sz="3600" dirty="0" err="1" smtClean="0"/>
              <a:t>IR@UF</a:t>
            </a:r>
            <a:r>
              <a:rPr lang="en-US" sz="3600" dirty="0" smtClean="0"/>
              <a:t> main page</a:t>
            </a:r>
            <a:r>
              <a:rPr lang="en-US" dirty="0" smtClean="0"/>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345" y="1737360"/>
            <a:ext cx="7524590" cy="4918033"/>
          </a:xfrm>
        </p:spPr>
      </p:pic>
      <p:sp>
        <p:nvSpPr>
          <p:cNvPr id="6" name="Right Arrow 5"/>
          <p:cNvSpPr/>
          <p:nvPr/>
        </p:nvSpPr>
        <p:spPr>
          <a:xfrm rot="1704436">
            <a:off x="2993416" y="4398977"/>
            <a:ext cx="923228" cy="282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662700" y="5107466"/>
            <a:ext cx="727225" cy="2803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342148">
            <a:off x="7622280" y="2117057"/>
            <a:ext cx="923228" cy="282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6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IR@UF</a:t>
            </a:r>
            <a:r>
              <a:rPr lang="en-US" sz="4400" dirty="0" smtClean="0"/>
              <a:t> Welcome Screen: </a:t>
            </a:r>
            <a:r>
              <a:rPr lang="en-US" sz="3600" dirty="0" smtClean="0"/>
              <a:t>what to expect</a:t>
            </a:r>
            <a:endParaRPr lang="en-US" sz="36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76477" y="2001657"/>
            <a:ext cx="5622791" cy="4017006"/>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0014" y="2002188"/>
            <a:ext cx="5524391" cy="4016475"/>
          </a:xfrm>
        </p:spPr>
      </p:pic>
      <p:sp>
        <p:nvSpPr>
          <p:cNvPr id="7" name="Right Arrow 6"/>
          <p:cNvSpPr/>
          <p:nvPr/>
        </p:nvSpPr>
        <p:spPr>
          <a:xfrm rot="1704436">
            <a:off x="1829300" y="3075547"/>
            <a:ext cx="599297" cy="2478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231115">
            <a:off x="9796739" y="5441683"/>
            <a:ext cx="592026" cy="2815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0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to Upload Items: </a:t>
            </a:r>
            <a:br>
              <a:rPr lang="en-US" sz="3600" dirty="0" smtClean="0"/>
            </a:br>
            <a:r>
              <a:rPr lang="en-US" dirty="0" smtClean="0"/>
              <a:t>Step 1: Grant of Permissions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712" y="2497539"/>
            <a:ext cx="9908965" cy="2729553"/>
          </a:xfrm>
        </p:spPr>
      </p:pic>
    </p:spTree>
    <p:extLst>
      <p:ext uri="{BB962C8B-B14F-4D97-AF65-F5344CB8AC3E}">
        <p14:creationId xmlns:p14="http://schemas.microsoft.com/office/powerpoint/2010/main" val="82575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47563"/>
            <a:ext cx="6281342" cy="1450757"/>
          </a:xfrm>
        </p:spPr>
        <p:txBody>
          <a:bodyPr>
            <a:normAutofit/>
          </a:bodyPr>
          <a:lstStyle/>
          <a:p>
            <a:r>
              <a:rPr lang="en-US" sz="3600" dirty="0" smtClean="0"/>
              <a:t>How to Upload Items: </a:t>
            </a:r>
            <a:br>
              <a:rPr lang="en-US" sz="3600" dirty="0" smtClean="0"/>
            </a:br>
            <a:r>
              <a:rPr lang="en-US" sz="4600" dirty="0" smtClean="0"/>
              <a:t>Step 2: Item Description</a:t>
            </a:r>
            <a:endParaRPr lang="en-US" sz="460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13936" y="163200"/>
            <a:ext cx="6015504" cy="6515624"/>
          </a:xfrm>
        </p:spPr>
      </p:pic>
      <p:sp>
        <p:nvSpPr>
          <p:cNvPr id="6" name="Content Placeholder 5"/>
          <p:cNvSpPr>
            <a:spLocks noGrp="1"/>
          </p:cNvSpPr>
          <p:nvPr>
            <p:ph sz="half" idx="2"/>
          </p:nvPr>
        </p:nvSpPr>
        <p:spPr>
          <a:xfrm>
            <a:off x="528320" y="2053803"/>
            <a:ext cx="4937760" cy="4023360"/>
          </a:xfrm>
        </p:spPr>
        <p:txBody>
          <a:bodyPr/>
          <a:lstStyle/>
          <a:p>
            <a:pPr marL="0" indent="0">
              <a:buNone/>
            </a:pPr>
            <a:r>
              <a:rPr lang="en-US" dirty="0"/>
              <a:t>The only </a:t>
            </a:r>
            <a:r>
              <a:rPr lang="en-US" b="1" dirty="0"/>
              <a:t>required</a:t>
            </a:r>
            <a:r>
              <a:rPr lang="en-US" dirty="0"/>
              <a:t> fields are Title and Material Type</a:t>
            </a:r>
          </a:p>
          <a:p>
            <a:endParaRPr lang="en-US" dirty="0"/>
          </a:p>
          <a:p>
            <a:pPr marL="0" indent="0">
              <a:buNone/>
            </a:pPr>
            <a:r>
              <a:rPr lang="en-US" dirty="0"/>
              <a:t>However, as soon as you click “Submit” at the end of Step 3, your item is live, and available to the public</a:t>
            </a:r>
          </a:p>
          <a:p>
            <a:pPr marL="0" indent="0">
              <a:buNone/>
            </a:pPr>
            <a:endParaRPr lang="en-US" dirty="0"/>
          </a:p>
          <a:p>
            <a:pPr marL="0" indent="0">
              <a:buNone/>
            </a:pPr>
            <a:r>
              <a:rPr lang="en-US" dirty="0"/>
              <a:t>It is better to include as much description up front to aid people in finding your work</a:t>
            </a:r>
          </a:p>
          <a:p>
            <a:endParaRPr lang="en-US" dirty="0"/>
          </a:p>
        </p:txBody>
      </p:sp>
    </p:spTree>
    <p:extLst>
      <p:ext uri="{BB962C8B-B14F-4D97-AF65-F5344CB8AC3E}">
        <p14:creationId xmlns:p14="http://schemas.microsoft.com/office/powerpoint/2010/main" val="912155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to Upload Items: </a:t>
            </a:r>
            <a:br>
              <a:rPr lang="en-US" sz="3600" dirty="0" smtClean="0"/>
            </a:br>
            <a:r>
              <a:rPr lang="en-US" dirty="0" smtClean="0"/>
              <a:t>Step 2: Item Description  - </a:t>
            </a:r>
            <a:r>
              <a:rPr lang="en-US" sz="4000" dirty="0" smtClean="0"/>
              <a:t>some handy tips</a:t>
            </a:r>
            <a:endParaRPr lang="en-US" sz="4000" dirty="0"/>
          </a:p>
        </p:txBody>
      </p:sp>
      <p:sp>
        <p:nvSpPr>
          <p:cNvPr id="3" name="Content Placeholder 2"/>
          <p:cNvSpPr>
            <a:spLocks noGrp="1"/>
          </p:cNvSpPr>
          <p:nvPr>
            <p:ph idx="1"/>
          </p:nvPr>
        </p:nvSpPr>
        <p:spPr/>
        <p:txBody>
          <a:bodyPr>
            <a:normAutofit/>
          </a:bodyPr>
          <a:lstStyle/>
          <a:p>
            <a:r>
              <a:rPr lang="en-US" dirty="0" smtClean="0"/>
              <a:t>Material Type options include:   </a:t>
            </a:r>
            <a:r>
              <a:rPr lang="en-US" sz="1600" dirty="0" smtClean="0"/>
              <a:t>Book Chapter / Conference Papers / Conference Proceedings / Course Material / Data Set / Journal Article / Technical Reports</a:t>
            </a:r>
          </a:p>
          <a:p>
            <a:r>
              <a:rPr lang="en-US" dirty="0" smtClean="0"/>
              <a:t>If your work isn’t any of these, select “other” and use the “Specify Type” field. </a:t>
            </a:r>
          </a:p>
          <a:p>
            <a:r>
              <a:rPr lang="en-US" dirty="0" smtClean="0"/>
              <a:t>Material Type is required.</a:t>
            </a:r>
          </a:p>
          <a:p>
            <a:endParaRPr lang="en-US" dirty="0" smtClean="0"/>
          </a:p>
          <a:p>
            <a:r>
              <a:rPr lang="en-US" dirty="0" smtClean="0"/>
              <a:t>Publication Status options include: </a:t>
            </a:r>
            <a:r>
              <a:rPr lang="en-US" sz="1600" dirty="0" smtClean="0"/>
              <a:t>In Press/ Published / Unpublished</a:t>
            </a:r>
            <a:endParaRPr lang="en-US" dirty="0"/>
          </a:p>
          <a:p>
            <a:r>
              <a:rPr lang="en-US" dirty="0" smtClean="0"/>
              <a:t>Publication Status is optional</a:t>
            </a:r>
          </a:p>
          <a:p>
            <a:endParaRPr lang="en-US" dirty="0" smtClean="0"/>
          </a:p>
          <a:p>
            <a:r>
              <a:rPr lang="en-US" dirty="0" smtClean="0"/>
              <a:t>If you need an additional instance of a field, click the green plus next to it.  </a:t>
            </a:r>
          </a:p>
        </p:txBody>
      </p:sp>
      <p:pic>
        <p:nvPicPr>
          <p:cNvPr id="5" name="Picture 4"/>
          <p:cNvPicPr>
            <a:picLocks noChangeAspect="1"/>
          </p:cNvPicPr>
          <p:nvPr/>
        </p:nvPicPr>
        <p:blipFill>
          <a:blip r:embed="rId3"/>
          <a:stretch>
            <a:fillRect/>
          </a:stretch>
        </p:blipFill>
        <p:spPr>
          <a:xfrm>
            <a:off x="8938502" y="5132054"/>
            <a:ext cx="369271" cy="516979"/>
          </a:xfrm>
          <a:prstGeom prst="rect">
            <a:avLst/>
          </a:prstGeom>
        </p:spPr>
      </p:pic>
    </p:spTree>
    <p:extLst>
      <p:ext uri="{BB962C8B-B14F-4D97-AF65-F5344CB8AC3E}">
        <p14:creationId xmlns:p14="http://schemas.microsoft.com/office/powerpoint/2010/main" val="1654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learn today?</a:t>
            </a:r>
            <a:endParaRPr lang="en-US" dirty="0"/>
          </a:p>
        </p:txBody>
      </p:sp>
      <p:sp>
        <p:nvSpPr>
          <p:cNvPr id="3" name="Content Placeholder 2"/>
          <p:cNvSpPr>
            <a:spLocks noGrp="1"/>
          </p:cNvSpPr>
          <p:nvPr>
            <p:ph idx="1"/>
          </p:nvPr>
        </p:nvSpPr>
        <p:spPr/>
        <p:txBody>
          <a:bodyPr/>
          <a:lstStyle/>
          <a:p>
            <a:r>
              <a:rPr lang="en-US" dirty="0" smtClean="0"/>
              <a:t>Define Institutional Repository</a:t>
            </a:r>
          </a:p>
          <a:p>
            <a:r>
              <a:rPr lang="en-US" dirty="0" err="1" smtClean="0"/>
              <a:t>IR@UF</a:t>
            </a:r>
            <a:endParaRPr lang="en-US" dirty="0" smtClean="0"/>
          </a:p>
          <a:p>
            <a:pPr lvl="1"/>
            <a:r>
              <a:rPr lang="en-US" dirty="0" smtClean="0"/>
              <a:t>How to get there</a:t>
            </a:r>
          </a:p>
          <a:p>
            <a:pPr lvl="1"/>
            <a:r>
              <a:rPr lang="en-US" dirty="0" smtClean="0"/>
              <a:t>Different Collections</a:t>
            </a:r>
          </a:p>
          <a:p>
            <a:pPr lvl="1"/>
            <a:r>
              <a:rPr lang="en-US" dirty="0" smtClean="0"/>
              <a:t>What goes in the </a:t>
            </a:r>
            <a:r>
              <a:rPr lang="en-US" dirty="0" err="1" smtClean="0"/>
              <a:t>IR</a:t>
            </a:r>
            <a:r>
              <a:rPr lang="en-US" dirty="0" smtClean="0"/>
              <a:t>?</a:t>
            </a:r>
          </a:p>
          <a:p>
            <a:pPr lvl="1"/>
            <a:r>
              <a:rPr lang="en-US" dirty="0" smtClean="0"/>
              <a:t>What doesn’t go in the </a:t>
            </a:r>
            <a:r>
              <a:rPr lang="en-US" dirty="0" err="1" smtClean="0"/>
              <a:t>IR</a:t>
            </a:r>
            <a:r>
              <a:rPr lang="en-US" dirty="0" smtClean="0"/>
              <a:t>? </a:t>
            </a:r>
          </a:p>
          <a:p>
            <a:r>
              <a:rPr lang="en-US" dirty="0" smtClean="0"/>
              <a:t>How do I use </a:t>
            </a:r>
            <a:r>
              <a:rPr lang="en-US" dirty="0" err="1" smtClean="0"/>
              <a:t>IR@UF</a:t>
            </a:r>
            <a:endParaRPr lang="en-US" dirty="0" smtClean="0"/>
          </a:p>
          <a:p>
            <a:pPr lvl="1"/>
            <a:r>
              <a:rPr lang="en-US" dirty="0" smtClean="0"/>
              <a:t>How to log-in</a:t>
            </a:r>
          </a:p>
          <a:p>
            <a:pPr lvl="1"/>
            <a:r>
              <a:rPr lang="en-US" dirty="0" smtClean="0"/>
              <a:t>How to request permissions</a:t>
            </a:r>
          </a:p>
          <a:p>
            <a:pPr lvl="1"/>
            <a:r>
              <a:rPr lang="en-US" dirty="0" smtClean="0"/>
              <a:t>How to upload items into the </a:t>
            </a:r>
            <a:r>
              <a:rPr lang="en-US" dirty="0" err="1" smtClean="0"/>
              <a:t>IR</a:t>
            </a:r>
            <a:endParaRPr lang="en-US" dirty="0" smtClean="0"/>
          </a:p>
          <a:p>
            <a:pPr lvl="1"/>
            <a:r>
              <a:rPr lang="en-US" dirty="0" smtClean="0"/>
              <a:t>How to make changes to an item</a:t>
            </a:r>
            <a:endParaRPr lang="en-US" dirty="0"/>
          </a:p>
        </p:txBody>
      </p:sp>
    </p:spTree>
    <p:extLst>
      <p:ext uri="{BB962C8B-B14F-4D97-AF65-F5344CB8AC3E}">
        <p14:creationId xmlns:p14="http://schemas.microsoft.com/office/powerpoint/2010/main" val="304652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to Upload Items: </a:t>
            </a:r>
            <a:br>
              <a:rPr lang="en-US" sz="3600" dirty="0" smtClean="0"/>
            </a:br>
            <a:r>
              <a:rPr lang="en-US" dirty="0" smtClean="0"/>
              <a:t>Step 3: Upload Files (optional)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310" y="2197290"/>
            <a:ext cx="10052370" cy="2988858"/>
          </a:xfrm>
        </p:spPr>
      </p:pic>
    </p:spTree>
    <p:extLst>
      <p:ext uri="{BB962C8B-B14F-4D97-AF65-F5344CB8AC3E}">
        <p14:creationId xmlns:p14="http://schemas.microsoft.com/office/powerpoint/2010/main" val="2102029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make changes to my item?</a:t>
            </a:r>
            <a:endParaRPr lang="en-US" dirty="0"/>
          </a:p>
        </p:txBody>
      </p:sp>
      <p:sp>
        <p:nvSpPr>
          <p:cNvPr id="3" name="Content Placeholder 2"/>
          <p:cNvSpPr>
            <a:spLocks noGrp="1"/>
          </p:cNvSpPr>
          <p:nvPr>
            <p:ph idx="1"/>
          </p:nvPr>
        </p:nvSpPr>
        <p:spPr/>
        <p:txBody>
          <a:bodyPr/>
          <a:lstStyle/>
          <a:p>
            <a:r>
              <a:rPr lang="en-US" dirty="0" smtClean="0"/>
              <a:t>Log in to </a:t>
            </a:r>
            <a:r>
              <a:rPr lang="en-US" dirty="0" err="1" smtClean="0"/>
              <a:t>myUFDC</a:t>
            </a:r>
            <a:endParaRPr lang="en-US" dirty="0" smtClean="0"/>
          </a:p>
          <a:p>
            <a:r>
              <a:rPr lang="en-US" dirty="0" smtClean="0"/>
              <a:t>Open item</a:t>
            </a:r>
          </a:p>
          <a:p>
            <a:pPr lvl="1"/>
            <a:r>
              <a:rPr lang="en-US" dirty="0" smtClean="0"/>
              <a:t>“View all my submitted items”</a:t>
            </a:r>
          </a:p>
          <a:p>
            <a:pPr lvl="1"/>
            <a:r>
              <a:rPr lang="en-US" dirty="0" smtClean="0"/>
              <a:t>Use unique identifier after the base: </a:t>
            </a:r>
            <a:r>
              <a:rPr lang="en-US" dirty="0" smtClean="0">
                <a:hlinkClick r:id="rId3"/>
              </a:rPr>
              <a:t>http://ufdc.ufl.edu/</a:t>
            </a:r>
            <a:endParaRPr lang="en-US" dirty="0"/>
          </a:p>
          <a:p>
            <a:r>
              <a:rPr lang="en-US" dirty="0" smtClean="0"/>
              <a:t>Three areas to make changes</a:t>
            </a:r>
          </a:p>
          <a:p>
            <a:pPr lvl="1"/>
            <a:r>
              <a:rPr lang="en-US" dirty="0" smtClean="0"/>
              <a:t>Edit Metadata</a:t>
            </a:r>
          </a:p>
          <a:p>
            <a:pPr lvl="1"/>
            <a:r>
              <a:rPr lang="en-US" dirty="0" smtClean="0"/>
              <a:t>Edit Behaviors</a:t>
            </a:r>
          </a:p>
          <a:p>
            <a:pPr lvl="1"/>
            <a:r>
              <a:rPr lang="en-US" dirty="0" smtClean="0"/>
              <a:t>Manage Files</a:t>
            </a:r>
          </a:p>
          <a:p>
            <a:pPr lvl="1"/>
            <a:endParaRPr lang="en-US" dirty="0"/>
          </a:p>
          <a:p>
            <a:pPr marL="0">
              <a:buNone/>
            </a:pPr>
            <a:r>
              <a:rPr lang="en-US" dirty="0" smtClean="0"/>
              <a:t>Navigate to these selections using the gray bar at top, or drop down from “Manage” tab.</a:t>
            </a:r>
            <a:endParaRPr lang="en-US" dirty="0"/>
          </a:p>
        </p:txBody>
      </p:sp>
    </p:spTree>
    <p:extLst>
      <p:ext uri="{BB962C8B-B14F-4D97-AF65-F5344CB8AC3E}">
        <p14:creationId xmlns:p14="http://schemas.microsoft.com/office/powerpoint/2010/main" val="2752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8578" y="246007"/>
            <a:ext cx="9620250" cy="5924550"/>
          </a:xfrm>
          <a:prstGeom prst="rect">
            <a:avLst/>
          </a:prstGeom>
        </p:spPr>
      </p:pic>
      <p:sp>
        <p:nvSpPr>
          <p:cNvPr id="3" name="Right Arrow 2"/>
          <p:cNvSpPr/>
          <p:nvPr/>
        </p:nvSpPr>
        <p:spPr>
          <a:xfrm rot="20004472">
            <a:off x="1627452" y="968834"/>
            <a:ext cx="854886" cy="3319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6534263">
            <a:off x="3771470" y="1132811"/>
            <a:ext cx="829072" cy="3250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3787625">
            <a:off x="9105213" y="968833"/>
            <a:ext cx="854886" cy="3319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8988775">
            <a:off x="5807740" y="1912483"/>
            <a:ext cx="854886" cy="3856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5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Metadata:</a:t>
            </a:r>
            <a:r>
              <a:rPr lang="en-US" dirty="0" smtClean="0"/>
              <a:t> </a:t>
            </a:r>
            <a:r>
              <a:rPr lang="en-US" sz="3600" dirty="0" smtClean="0"/>
              <a:t>Material Information</a:t>
            </a:r>
            <a:endParaRPr lang="en-US" sz="3600" dirty="0"/>
          </a:p>
        </p:txBody>
      </p:sp>
      <p:pic>
        <p:nvPicPr>
          <p:cNvPr id="5" name="Picture 4"/>
          <p:cNvPicPr>
            <a:picLocks noChangeAspect="1"/>
          </p:cNvPicPr>
          <p:nvPr/>
        </p:nvPicPr>
        <p:blipFill>
          <a:blip r:embed="rId3"/>
          <a:stretch>
            <a:fillRect/>
          </a:stretch>
        </p:blipFill>
        <p:spPr>
          <a:xfrm>
            <a:off x="5394927" y="0"/>
            <a:ext cx="6485479" cy="6668814"/>
          </a:xfrm>
          <a:prstGeom prst="rect">
            <a:avLst/>
          </a:prstGeom>
        </p:spPr>
      </p:pic>
      <p:sp>
        <p:nvSpPr>
          <p:cNvPr id="6" name="Content Placeholder 5"/>
          <p:cNvSpPr>
            <a:spLocks noGrp="1"/>
          </p:cNvSpPr>
          <p:nvPr>
            <p:ph idx="1"/>
          </p:nvPr>
        </p:nvSpPr>
        <p:spPr>
          <a:xfrm>
            <a:off x="504498" y="1845734"/>
            <a:ext cx="4572000" cy="4023360"/>
          </a:xfrm>
        </p:spPr>
        <p:txBody>
          <a:bodyPr/>
          <a:lstStyle/>
          <a:p>
            <a:pPr marL="0" indent="0">
              <a:buNone/>
            </a:pPr>
            <a:r>
              <a:rPr lang="en-US" dirty="0" smtClean="0"/>
              <a:t>Describes the original work.</a:t>
            </a:r>
          </a:p>
          <a:p>
            <a:pPr marL="0" indent="0">
              <a:buNone/>
            </a:pPr>
            <a:r>
              <a:rPr lang="en-US" b="1" dirty="0" smtClean="0"/>
              <a:t>Some fields may </a:t>
            </a:r>
            <a:r>
              <a:rPr lang="en-US" b="1" dirty="0"/>
              <a:t>have been captured on original </a:t>
            </a:r>
            <a:r>
              <a:rPr lang="en-US" b="1" dirty="0" smtClean="0"/>
              <a:t>form: </a:t>
            </a:r>
            <a:r>
              <a:rPr lang="en-US" dirty="0" smtClean="0"/>
              <a:t>Title, Creator, Resource type, Publisher Name, Publisher Location and Publication date</a:t>
            </a:r>
            <a:endParaRPr lang="en-US" dirty="0"/>
          </a:p>
          <a:p>
            <a:pPr marL="0" indent="0">
              <a:buNone/>
            </a:pPr>
            <a:endParaRPr lang="en-US" dirty="0" smtClean="0"/>
          </a:p>
          <a:p>
            <a:pPr marL="0" indent="0">
              <a:buNone/>
            </a:pPr>
            <a:r>
              <a:rPr lang="en-US" b="1" dirty="0" smtClean="0"/>
              <a:t>Other fields are new</a:t>
            </a:r>
            <a:r>
              <a:rPr lang="en-US" dirty="0" smtClean="0"/>
              <a:t>: Language, Donor, Manufacturer Name, Manufacturer Location, Copyright Year, Edition</a:t>
            </a:r>
          </a:p>
          <a:p>
            <a:pPr marL="0" indent="0">
              <a:buNone/>
            </a:pPr>
            <a:endParaRPr lang="en-US" dirty="0"/>
          </a:p>
        </p:txBody>
      </p:sp>
    </p:spTree>
    <p:extLst>
      <p:ext uri="{BB962C8B-B14F-4D97-AF65-F5344CB8AC3E}">
        <p14:creationId xmlns:p14="http://schemas.microsoft.com/office/powerpoint/2010/main" val="2750139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Metadata:</a:t>
            </a:r>
            <a:r>
              <a:rPr lang="en-US" dirty="0" smtClean="0"/>
              <a:t> </a:t>
            </a:r>
            <a:r>
              <a:rPr lang="en-US" sz="3600" dirty="0" smtClean="0"/>
              <a:t>Subjects and Notes</a:t>
            </a:r>
            <a:endParaRPr lang="en-US" sz="3600" dirty="0"/>
          </a:p>
        </p:txBody>
      </p:sp>
      <p:sp>
        <p:nvSpPr>
          <p:cNvPr id="6" name="Content Placeholder 5"/>
          <p:cNvSpPr>
            <a:spLocks noGrp="1"/>
          </p:cNvSpPr>
          <p:nvPr>
            <p:ph idx="1"/>
          </p:nvPr>
        </p:nvSpPr>
        <p:spPr>
          <a:xfrm>
            <a:off x="504498" y="1861500"/>
            <a:ext cx="3988676" cy="4023360"/>
          </a:xfrm>
        </p:spPr>
        <p:txBody>
          <a:bodyPr/>
          <a:lstStyle/>
          <a:p>
            <a:pPr marL="0" indent="0">
              <a:buNone/>
            </a:pPr>
            <a:r>
              <a:rPr lang="en-US" dirty="0" smtClean="0"/>
              <a:t>Describes the content.</a:t>
            </a:r>
          </a:p>
          <a:p>
            <a:pPr marL="0" indent="0">
              <a:buNone/>
            </a:pPr>
            <a:r>
              <a:rPr lang="en-US" b="1" dirty="0" smtClean="0"/>
              <a:t>Some fields may </a:t>
            </a:r>
            <a:r>
              <a:rPr lang="en-US" b="1" dirty="0"/>
              <a:t>have been captured on original </a:t>
            </a:r>
            <a:r>
              <a:rPr lang="en-US" b="1" dirty="0" smtClean="0"/>
              <a:t>form: </a:t>
            </a:r>
            <a:r>
              <a:rPr lang="en-US" dirty="0" smtClean="0"/>
              <a:t>Abstract, Note</a:t>
            </a:r>
          </a:p>
          <a:p>
            <a:pPr marL="0" indent="0">
              <a:buNone/>
            </a:pPr>
            <a:r>
              <a:rPr lang="en-US" b="1" dirty="0" smtClean="0"/>
              <a:t>Some fields are filled in automatically: </a:t>
            </a:r>
            <a:r>
              <a:rPr lang="en-US" dirty="0" smtClean="0"/>
              <a:t>Acquisition Note</a:t>
            </a:r>
            <a:endParaRPr lang="en-US" dirty="0"/>
          </a:p>
          <a:p>
            <a:pPr marL="0" indent="0">
              <a:buNone/>
            </a:pPr>
            <a:r>
              <a:rPr lang="en-US" b="1" dirty="0" smtClean="0"/>
              <a:t>Other fields are new</a:t>
            </a:r>
            <a:r>
              <a:rPr lang="en-US" dirty="0" smtClean="0"/>
              <a:t>: Subject Keywords, Genre, Temporal Coverage, Spatial Coverage, Coordinates, Target Audience </a:t>
            </a:r>
          </a:p>
          <a:p>
            <a:pPr marL="0" indent="0">
              <a:buNone/>
            </a:pPr>
            <a:endParaRPr lang="en-US" dirty="0"/>
          </a:p>
        </p:txBody>
      </p:sp>
      <p:pic>
        <p:nvPicPr>
          <p:cNvPr id="3" name="Picture 2"/>
          <p:cNvPicPr>
            <a:picLocks noChangeAspect="1"/>
          </p:cNvPicPr>
          <p:nvPr/>
        </p:nvPicPr>
        <p:blipFill>
          <a:blip r:embed="rId3"/>
          <a:stretch>
            <a:fillRect/>
          </a:stretch>
        </p:blipFill>
        <p:spPr>
          <a:xfrm>
            <a:off x="4812817" y="176244"/>
            <a:ext cx="7237294" cy="6555334"/>
          </a:xfrm>
          <a:prstGeom prst="rect">
            <a:avLst/>
          </a:prstGeom>
        </p:spPr>
      </p:pic>
    </p:spTree>
    <p:extLst>
      <p:ext uri="{BB962C8B-B14F-4D97-AF65-F5344CB8AC3E}">
        <p14:creationId xmlns:p14="http://schemas.microsoft.com/office/powerpoint/2010/main" val="2173414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Metadata:</a:t>
            </a:r>
            <a:r>
              <a:rPr lang="en-US" dirty="0" smtClean="0"/>
              <a:t> </a:t>
            </a:r>
            <a:r>
              <a:rPr lang="en-US" sz="3600" dirty="0" smtClean="0"/>
              <a:t>Record Information</a:t>
            </a:r>
            <a:endParaRPr lang="en-US" sz="3600" dirty="0"/>
          </a:p>
        </p:txBody>
      </p:sp>
      <p:sp>
        <p:nvSpPr>
          <p:cNvPr id="6" name="Content Placeholder 5"/>
          <p:cNvSpPr>
            <a:spLocks noGrp="1"/>
          </p:cNvSpPr>
          <p:nvPr>
            <p:ph idx="1"/>
          </p:nvPr>
        </p:nvSpPr>
        <p:spPr>
          <a:xfrm>
            <a:off x="504498" y="1861500"/>
            <a:ext cx="3988676" cy="4023360"/>
          </a:xfrm>
        </p:spPr>
        <p:txBody>
          <a:bodyPr/>
          <a:lstStyle/>
          <a:p>
            <a:pPr marL="0" indent="0">
              <a:buNone/>
            </a:pPr>
            <a:r>
              <a:rPr lang="en-US" dirty="0" smtClean="0"/>
              <a:t>Describes the record.</a:t>
            </a:r>
          </a:p>
          <a:p>
            <a:pPr marL="0" indent="0">
              <a:buNone/>
            </a:pPr>
            <a:r>
              <a:rPr lang="en-US" b="1" dirty="0" smtClean="0"/>
              <a:t>Most of the Internal Record fields are filled in automatically</a:t>
            </a:r>
          </a:p>
          <a:p>
            <a:pPr marL="0" indent="0">
              <a:buNone/>
            </a:pPr>
            <a:endParaRPr lang="en-US" b="1" dirty="0"/>
          </a:p>
          <a:p>
            <a:pPr marL="0" indent="0">
              <a:buNone/>
            </a:pPr>
            <a:r>
              <a:rPr lang="en-US" b="1" dirty="0" smtClean="0"/>
              <a:t>Rights Management: </a:t>
            </a:r>
            <a:r>
              <a:rPr lang="en-US" dirty="0" smtClean="0"/>
              <a:t>Tells the user who owns the rights to the material, and how they can use it. A default is in place for self-submitted items, but you can change it to a Creative Commons statement, or other </a:t>
            </a:r>
            <a:r>
              <a:rPr lang="en-US" dirty="0" err="1" smtClean="0"/>
              <a:t>UF</a:t>
            </a:r>
            <a:r>
              <a:rPr lang="en-US" dirty="0" smtClean="0"/>
              <a:t> Rights Statement.</a:t>
            </a:r>
            <a:endParaRPr lang="en-US" dirty="0"/>
          </a:p>
        </p:txBody>
      </p:sp>
      <p:pic>
        <p:nvPicPr>
          <p:cNvPr id="4" name="Picture 3"/>
          <p:cNvPicPr>
            <a:picLocks noChangeAspect="1"/>
          </p:cNvPicPr>
          <p:nvPr/>
        </p:nvPicPr>
        <p:blipFill>
          <a:blip r:embed="rId3"/>
          <a:stretch>
            <a:fillRect/>
          </a:stretch>
        </p:blipFill>
        <p:spPr>
          <a:xfrm>
            <a:off x="5537147" y="176244"/>
            <a:ext cx="6509858" cy="6548653"/>
          </a:xfrm>
          <a:prstGeom prst="rect">
            <a:avLst/>
          </a:prstGeom>
        </p:spPr>
      </p:pic>
    </p:spTree>
    <p:extLst>
      <p:ext uri="{BB962C8B-B14F-4D97-AF65-F5344CB8AC3E}">
        <p14:creationId xmlns:p14="http://schemas.microsoft.com/office/powerpoint/2010/main" val="210062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Rights Management</a:t>
            </a:r>
            <a:endParaRPr lang="en-US" dirty="0"/>
          </a:p>
        </p:txBody>
      </p:sp>
      <p:sp>
        <p:nvSpPr>
          <p:cNvPr id="6" name="Text Placeholder 5"/>
          <p:cNvSpPr>
            <a:spLocks noGrp="1"/>
          </p:cNvSpPr>
          <p:nvPr>
            <p:ph type="body" idx="1"/>
          </p:nvPr>
        </p:nvSpPr>
        <p:spPr>
          <a:xfrm>
            <a:off x="914400" y="1757655"/>
            <a:ext cx="4937760" cy="736282"/>
          </a:xfrm>
        </p:spPr>
        <p:txBody>
          <a:bodyPr/>
          <a:lstStyle/>
          <a:p>
            <a:r>
              <a:rPr lang="en-US" dirty="0" smtClean="0"/>
              <a:t>Creative Commons</a:t>
            </a:r>
            <a:endParaRPr lang="en-US" dirty="0"/>
          </a:p>
        </p:txBody>
      </p:sp>
      <p:sp>
        <p:nvSpPr>
          <p:cNvPr id="8" name="Text Placeholder 7"/>
          <p:cNvSpPr>
            <a:spLocks noGrp="1"/>
          </p:cNvSpPr>
          <p:nvPr>
            <p:ph type="body" sz="quarter" idx="3"/>
          </p:nvPr>
        </p:nvSpPr>
        <p:spPr>
          <a:xfrm>
            <a:off x="5852160" y="1714928"/>
            <a:ext cx="4937760" cy="736282"/>
          </a:xfrm>
        </p:spPr>
        <p:txBody>
          <a:bodyPr/>
          <a:lstStyle/>
          <a:p>
            <a:r>
              <a:rPr lang="en-US" dirty="0" err="1" smtClean="0"/>
              <a:t>UF</a:t>
            </a:r>
            <a:r>
              <a:rPr lang="en-US" dirty="0" smtClean="0"/>
              <a:t> Rights Statements</a:t>
            </a:r>
            <a:endParaRPr lang="en-US" dirty="0"/>
          </a:p>
        </p:txBody>
      </p:sp>
      <p:pic>
        <p:nvPicPr>
          <p:cNvPr id="12" name="Picture 11"/>
          <p:cNvPicPr>
            <a:picLocks noChangeAspect="1"/>
          </p:cNvPicPr>
          <p:nvPr/>
        </p:nvPicPr>
        <p:blipFill>
          <a:blip r:embed="rId3"/>
          <a:stretch>
            <a:fillRect/>
          </a:stretch>
        </p:blipFill>
        <p:spPr>
          <a:xfrm>
            <a:off x="5850255" y="2424649"/>
            <a:ext cx="5305425" cy="3609975"/>
          </a:xfrm>
          <a:prstGeom prst="rect">
            <a:avLst/>
          </a:prstGeom>
        </p:spPr>
      </p:pic>
      <p:pic>
        <p:nvPicPr>
          <p:cNvPr id="15" name="Content Placeholder 14"/>
          <p:cNvPicPr>
            <a:picLocks noGrp="1" noChangeAspect="1"/>
          </p:cNvPicPr>
          <p:nvPr>
            <p:ph sz="half" idx="2"/>
          </p:nvPr>
        </p:nvPicPr>
        <p:blipFill>
          <a:blip r:embed="rId4"/>
          <a:stretch>
            <a:fillRect/>
          </a:stretch>
        </p:blipFill>
        <p:spPr>
          <a:xfrm>
            <a:off x="869993" y="2424649"/>
            <a:ext cx="4675453" cy="3583857"/>
          </a:xfrm>
          <a:prstGeom prst="rect">
            <a:avLst/>
          </a:prstGeom>
        </p:spPr>
      </p:pic>
    </p:spTree>
    <p:extLst>
      <p:ext uri="{BB962C8B-B14F-4D97-AF65-F5344CB8AC3E}">
        <p14:creationId xmlns:p14="http://schemas.microsoft.com/office/powerpoint/2010/main" val="3909494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Metadata:</a:t>
            </a:r>
            <a:r>
              <a:rPr lang="en-US" dirty="0" smtClean="0"/>
              <a:t> </a:t>
            </a:r>
            <a:r>
              <a:rPr lang="en-US" sz="3600" dirty="0" smtClean="0"/>
              <a:t>Preview</a:t>
            </a:r>
            <a:endParaRPr lang="en-US" sz="3600" dirty="0"/>
          </a:p>
        </p:txBody>
      </p:sp>
      <p:sp>
        <p:nvSpPr>
          <p:cNvPr id="6" name="Content Placeholder 5"/>
          <p:cNvSpPr>
            <a:spLocks noGrp="1"/>
          </p:cNvSpPr>
          <p:nvPr>
            <p:ph idx="1"/>
          </p:nvPr>
        </p:nvSpPr>
        <p:spPr>
          <a:xfrm>
            <a:off x="725215" y="1940328"/>
            <a:ext cx="3988676" cy="4023360"/>
          </a:xfrm>
        </p:spPr>
        <p:txBody>
          <a:bodyPr/>
          <a:lstStyle/>
          <a:p>
            <a:pPr marL="0" indent="0">
              <a:buNone/>
            </a:pPr>
            <a:r>
              <a:rPr lang="en-US" b="1" dirty="0" smtClean="0"/>
              <a:t>Allows you to see what the record looks like before you save any changes you’ve made to the metadata.</a:t>
            </a:r>
            <a:endParaRPr lang="en-US" b="1" dirty="0"/>
          </a:p>
        </p:txBody>
      </p:sp>
      <p:pic>
        <p:nvPicPr>
          <p:cNvPr id="3" name="Picture 2"/>
          <p:cNvPicPr>
            <a:picLocks noChangeAspect="1"/>
          </p:cNvPicPr>
          <p:nvPr/>
        </p:nvPicPr>
        <p:blipFill>
          <a:blip r:embed="rId3"/>
          <a:stretch>
            <a:fillRect/>
          </a:stretch>
        </p:blipFill>
        <p:spPr>
          <a:xfrm>
            <a:off x="4713891" y="176244"/>
            <a:ext cx="7198806" cy="6550572"/>
          </a:xfrm>
          <a:prstGeom prst="rect">
            <a:avLst/>
          </a:prstGeom>
        </p:spPr>
      </p:pic>
    </p:spTree>
    <p:extLst>
      <p:ext uri="{BB962C8B-B14F-4D97-AF65-F5344CB8AC3E}">
        <p14:creationId xmlns:p14="http://schemas.microsoft.com/office/powerpoint/2010/main" val="3482861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Behavior </a:t>
            </a:r>
            <a:endParaRPr lang="en-US" sz="3600" dirty="0"/>
          </a:p>
        </p:txBody>
      </p:sp>
      <p:sp>
        <p:nvSpPr>
          <p:cNvPr id="6" name="Content Placeholder 5"/>
          <p:cNvSpPr>
            <a:spLocks noGrp="1"/>
          </p:cNvSpPr>
          <p:nvPr>
            <p:ph idx="1"/>
          </p:nvPr>
        </p:nvSpPr>
        <p:spPr>
          <a:xfrm>
            <a:off x="504498" y="1861500"/>
            <a:ext cx="3988676" cy="4023360"/>
          </a:xfrm>
        </p:spPr>
        <p:txBody>
          <a:bodyPr>
            <a:normAutofit/>
          </a:bodyPr>
          <a:lstStyle/>
          <a:p>
            <a:pPr marL="0" indent="0">
              <a:buNone/>
            </a:pPr>
            <a:r>
              <a:rPr lang="en-US" dirty="0" smtClean="0"/>
              <a:t>Describes the how the item acts.</a:t>
            </a:r>
          </a:p>
          <a:p>
            <a:pPr marL="0" indent="0">
              <a:buNone/>
            </a:pPr>
            <a:r>
              <a:rPr lang="en-US" b="1" dirty="0" smtClean="0"/>
              <a:t>Aggregation </a:t>
            </a:r>
            <a:r>
              <a:rPr lang="en-US" dirty="0" smtClean="0"/>
              <a:t>– collections it belongs to</a:t>
            </a:r>
          </a:p>
          <a:p>
            <a:pPr marL="0" indent="0">
              <a:buNone/>
            </a:pPr>
            <a:r>
              <a:rPr lang="en-US" b="1" dirty="0" err="1" smtClean="0"/>
              <a:t>Wordmark</a:t>
            </a:r>
            <a:r>
              <a:rPr lang="en-US" b="1" dirty="0"/>
              <a:t> </a:t>
            </a:r>
            <a:r>
              <a:rPr lang="en-US" dirty="0" smtClean="0"/>
              <a:t>– logo on the page</a:t>
            </a:r>
          </a:p>
          <a:p>
            <a:pPr marL="0" indent="0">
              <a:buNone/>
            </a:pPr>
            <a:r>
              <a:rPr lang="en-US" b="1" dirty="0" smtClean="0"/>
              <a:t>Serial Hierarchy </a:t>
            </a:r>
            <a:r>
              <a:rPr lang="en-US" dirty="0" smtClean="0"/>
              <a:t>– Used to describe levels of serial items.</a:t>
            </a:r>
            <a:r>
              <a:rPr lang="en-US" b="1" dirty="0" smtClean="0"/>
              <a:t> </a:t>
            </a:r>
            <a:endParaRPr lang="en-US" b="1" dirty="0"/>
          </a:p>
        </p:txBody>
      </p:sp>
      <p:pic>
        <p:nvPicPr>
          <p:cNvPr id="3" name="Picture 2"/>
          <p:cNvPicPr>
            <a:picLocks noChangeAspect="1"/>
          </p:cNvPicPr>
          <p:nvPr/>
        </p:nvPicPr>
        <p:blipFill>
          <a:blip r:embed="rId3"/>
          <a:stretch>
            <a:fillRect/>
          </a:stretch>
        </p:blipFill>
        <p:spPr>
          <a:xfrm>
            <a:off x="4815626" y="95762"/>
            <a:ext cx="7244995" cy="6655287"/>
          </a:xfrm>
          <a:prstGeom prst="rect">
            <a:avLst/>
          </a:prstGeom>
        </p:spPr>
      </p:pic>
    </p:spTree>
    <p:extLst>
      <p:ext uri="{BB962C8B-B14F-4D97-AF65-F5344CB8AC3E}">
        <p14:creationId xmlns:p14="http://schemas.microsoft.com/office/powerpoint/2010/main" val="3064449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8" y="176244"/>
            <a:ext cx="3988676" cy="1450757"/>
          </a:xfrm>
        </p:spPr>
        <p:txBody>
          <a:bodyPr/>
          <a:lstStyle/>
          <a:p>
            <a:r>
              <a:rPr lang="en-US" sz="4300" dirty="0" smtClean="0"/>
              <a:t>Manage Downloads </a:t>
            </a:r>
            <a:endParaRPr lang="en-US" sz="3600" dirty="0"/>
          </a:p>
        </p:txBody>
      </p:sp>
      <p:sp>
        <p:nvSpPr>
          <p:cNvPr id="6" name="Content Placeholder 5"/>
          <p:cNvSpPr>
            <a:spLocks noGrp="1"/>
          </p:cNvSpPr>
          <p:nvPr>
            <p:ph idx="1"/>
          </p:nvPr>
        </p:nvSpPr>
        <p:spPr>
          <a:xfrm>
            <a:off x="504498" y="1829969"/>
            <a:ext cx="3231930" cy="4023360"/>
          </a:xfrm>
        </p:spPr>
        <p:txBody>
          <a:bodyPr>
            <a:normAutofit lnSpcReduction="10000"/>
          </a:bodyPr>
          <a:lstStyle/>
          <a:p>
            <a:pPr marL="0" indent="0">
              <a:buNone/>
            </a:pPr>
            <a:r>
              <a:rPr lang="en-US" dirty="0" smtClean="0"/>
              <a:t>Lets you work with the files of a record.</a:t>
            </a:r>
          </a:p>
          <a:p>
            <a:pPr marL="0" indent="0">
              <a:buNone/>
            </a:pPr>
            <a:r>
              <a:rPr lang="en-US" b="1" dirty="0" smtClean="0"/>
              <a:t>Lets you add additional files</a:t>
            </a:r>
          </a:p>
          <a:p>
            <a:pPr marL="0" indent="0">
              <a:buNone/>
            </a:pPr>
            <a:r>
              <a:rPr lang="en-US" b="1" dirty="0" smtClean="0"/>
              <a:t>Lets you pick how item is called (Label) on download screen</a:t>
            </a:r>
          </a:p>
          <a:p>
            <a:pPr marL="0" indent="0">
              <a:buNone/>
            </a:pPr>
            <a:endParaRPr lang="en-US" b="1" dirty="0" smtClean="0"/>
          </a:p>
          <a:p>
            <a:pPr marL="0" indent="0">
              <a:buNone/>
            </a:pPr>
            <a:r>
              <a:rPr lang="en-US" dirty="0" smtClean="0"/>
              <a:t>List of accepted file types at bottom of page.</a:t>
            </a:r>
          </a:p>
          <a:p>
            <a:pPr marL="0" indent="0">
              <a:buNone/>
            </a:pPr>
            <a:r>
              <a:rPr lang="en-US" dirty="0" smtClean="0"/>
              <a:t>If you are submitting individual pages (e.g. </a:t>
            </a:r>
            <a:r>
              <a:rPr lang="en-US" dirty="0" err="1" smtClean="0"/>
              <a:t>TIFFs</a:t>
            </a:r>
            <a:r>
              <a:rPr lang="en-US" dirty="0" smtClean="0"/>
              <a:t>) there is a link at top of the page</a:t>
            </a:r>
            <a:endParaRPr lang="en-US" dirty="0"/>
          </a:p>
          <a:p>
            <a:pPr marL="0" indent="0">
              <a:buNone/>
            </a:pPr>
            <a:endParaRPr lang="en-US" b="1" dirty="0"/>
          </a:p>
        </p:txBody>
      </p:sp>
      <p:pic>
        <p:nvPicPr>
          <p:cNvPr id="5" name="Picture 4"/>
          <p:cNvPicPr>
            <a:picLocks noChangeAspect="1"/>
          </p:cNvPicPr>
          <p:nvPr/>
        </p:nvPicPr>
        <p:blipFill>
          <a:blip r:embed="rId3"/>
          <a:stretch>
            <a:fillRect/>
          </a:stretch>
        </p:blipFill>
        <p:spPr>
          <a:xfrm>
            <a:off x="3917731" y="901622"/>
            <a:ext cx="8077200" cy="5143500"/>
          </a:xfrm>
          <a:prstGeom prst="rect">
            <a:avLst/>
          </a:prstGeom>
        </p:spPr>
      </p:pic>
    </p:spTree>
    <p:extLst>
      <p:ext uri="{BB962C8B-B14F-4D97-AF65-F5344CB8AC3E}">
        <p14:creationId xmlns:p14="http://schemas.microsoft.com/office/powerpoint/2010/main" val="428831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“Institutional Repository”?</a:t>
            </a:r>
            <a:endParaRPr lang="en-US" dirty="0"/>
          </a:p>
        </p:txBody>
      </p:sp>
      <p:sp>
        <p:nvSpPr>
          <p:cNvPr id="3" name="Content Placeholder 2"/>
          <p:cNvSpPr>
            <a:spLocks noGrp="1"/>
          </p:cNvSpPr>
          <p:nvPr>
            <p:ph idx="1"/>
          </p:nvPr>
        </p:nvSpPr>
        <p:spPr/>
        <p:txBody>
          <a:bodyPr>
            <a:normAutofit/>
          </a:bodyPr>
          <a:lstStyle/>
          <a:p>
            <a:r>
              <a:rPr lang="en-US" dirty="0"/>
              <a:t>The </a:t>
            </a:r>
            <a:r>
              <a:rPr lang="en-US" b="1" i="1" dirty="0"/>
              <a:t>Institutional Repository at the University of Florida</a:t>
            </a:r>
            <a:r>
              <a:rPr lang="en-US" i="1" dirty="0"/>
              <a:t> (</a:t>
            </a:r>
            <a:r>
              <a:rPr lang="en-US" i="1" dirty="0" err="1"/>
              <a:t>IR@UF</a:t>
            </a:r>
            <a:r>
              <a:rPr lang="en-US" i="1" dirty="0"/>
              <a:t>)</a:t>
            </a:r>
            <a:r>
              <a:rPr lang="en-US" dirty="0"/>
              <a:t> is the digital archive for the intellectual output of the University of Florida community, and includes research, news, outreach, and educational materials</a:t>
            </a:r>
            <a:r>
              <a:rPr lang="en-US" dirty="0" smtClean="0"/>
              <a:t>.</a:t>
            </a:r>
          </a:p>
          <a:p>
            <a:endParaRPr lang="en-US" dirty="0" smtClean="0"/>
          </a:p>
          <a:p>
            <a:r>
              <a:rPr lang="en-US" dirty="0" smtClean="0"/>
              <a:t>“...</a:t>
            </a:r>
            <a:r>
              <a:rPr lang="en-US" dirty="0"/>
              <a:t>a set of services that a university offers to members of its community for the management and dissemination of digital materials created by the institution and its community </a:t>
            </a:r>
            <a:r>
              <a:rPr lang="en-US" dirty="0" smtClean="0"/>
              <a:t>members. It is most essentially an organizational commitment to the stewardship of these digital materials, including the long-term preservation where appropriate, as well as organization and access or distribution”</a:t>
            </a:r>
            <a:r>
              <a:rPr lang="en-US" baseline="30000" dirty="0" smtClean="0"/>
              <a:t>1</a:t>
            </a:r>
          </a:p>
          <a:p>
            <a:endParaRPr lang="en-US" sz="1600" baseline="30000" dirty="0" smtClean="0"/>
          </a:p>
          <a:p>
            <a:r>
              <a:rPr lang="en-US" sz="1600" baseline="30000" dirty="0" smtClean="0"/>
              <a:t>1</a:t>
            </a:r>
            <a:r>
              <a:rPr lang="en-US" sz="1600" dirty="0" smtClean="0"/>
              <a:t> Lynch</a:t>
            </a:r>
            <a:r>
              <a:rPr lang="en-US" sz="1600" dirty="0"/>
              <a:t>, Clifford. </a:t>
            </a:r>
            <a:r>
              <a:rPr lang="en-US" sz="1600" dirty="0">
                <a:hlinkClick r:id="rId3"/>
              </a:rPr>
              <a:t>"Institutional Repositories: Essential Infrastructure for Scholarship in the Digital Age"</a:t>
            </a:r>
            <a:r>
              <a:rPr lang="en-US" sz="1600" dirty="0"/>
              <a:t>. </a:t>
            </a:r>
            <a:r>
              <a:rPr lang="en-US" sz="1600" i="1" dirty="0">
                <a:hlinkClick r:id="rId4"/>
              </a:rPr>
              <a:t>http://www.arl.org</a:t>
            </a:r>
            <a:r>
              <a:rPr lang="en-US" sz="1600" dirty="0"/>
              <a:t>. </a:t>
            </a:r>
            <a:r>
              <a:rPr lang="en-US" sz="1600" dirty="0" smtClean="0"/>
              <a:t>retrieved 2014, Sept 9</a:t>
            </a:r>
            <a:endParaRPr lang="en-US" sz="1600" dirty="0"/>
          </a:p>
        </p:txBody>
      </p:sp>
    </p:spTree>
    <p:extLst>
      <p:ext uri="{BB962C8B-B14F-4D97-AF65-F5344CB8AC3E}">
        <p14:creationId xmlns:p14="http://schemas.microsoft.com/office/powerpoint/2010/main" val="2444574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For more information, contact:</a:t>
            </a:r>
          </a:p>
          <a:p>
            <a:r>
              <a:rPr lang="en-US" dirty="0" smtClean="0"/>
              <a:t>Your library liaison/ subject specialist</a:t>
            </a:r>
          </a:p>
          <a:p>
            <a:pPr lvl="1"/>
            <a:r>
              <a:rPr lang="en-US" dirty="0">
                <a:hlinkClick r:id="rId3"/>
              </a:rPr>
              <a:t>http://</a:t>
            </a:r>
            <a:r>
              <a:rPr lang="en-US" dirty="0" smtClean="0">
                <a:hlinkClick r:id="rId3"/>
              </a:rPr>
              <a:t>apps.uflib.ufl.edu/staffdir/SubjectSpecialist.aspx</a:t>
            </a:r>
            <a:r>
              <a:rPr lang="en-US" dirty="0" smtClean="0"/>
              <a:t> </a:t>
            </a:r>
          </a:p>
          <a:p>
            <a:pPr lvl="1"/>
            <a:endParaRPr lang="en-US" dirty="0"/>
          </a:p>
          <a:p>
            <a:r>
              <a:rPr lang="en-US" dirty="0" err="1"/>
              <a:t>I</a:t>
            </a:r>
            <a:r>
              <a:rPr lang="en-US" dirty="0" err="1" smtClean="0"/>
              <a:t>R</a:t>
            </a:r>
            <a:r>
              <a:rPr lang="en-US" dirty="0" smtClean="0"/>
              <a:t> Manager, Christy Shorey</a:t>
            </a:r>
          </a:p>
          <a:p>
            <a:pPr lvl="1"/>
            <a:r>
              <a:rPr lang="en-US" dirty="0" smtClean="0">
                <a:hlinkClick r:id="rId4"/>
              </a:rPr>
              <a:t>IRManager@uflib.ufl.edu</a:t>
            </a:r>
            <a:endParaRPr lang="en-US" dirty="0" smtClean="0"/>
          </a:p>
          <a:p>
            <a:pPr lvl="1"/>
            <a:r>
              <a:rPr lang="en-US" dirty="0" smtClean="0">
                <a:hlinkClick r:id="rId5"/>
              </a:rPr>
              <a:t>chrshor@uflib.ufl.edu</a:t>
            </a:r>
            <a:endParaRPr lang="en-US" dirty="0" smtClean="0"/>
          </a:p>
          <a:p>
            <a:pPr lvl="1"/>
            <a:r>
              <a:rPr lang="en-US" dirty="0" smtClean="0"/>
              <a:t>(352) 273-2831</a:t>
            </a:r>
          </a:p>
          <a:p>
            <a:pPr lvl="1"/>
            <a:endParaRPr lang="en-US" dirty="0"/>
          </a:p>
          <a:p>
            <a:r>
              <a:rPr lang="en-US" smtClean="0"/>
              <a:t>Scholarly </a:t>
            </a:r>
            <a:r>
              <a:rPr lang="en-US" dirty="0" smtClean="0"/>
              <a:t>Communications Librarian, Christine Fruin</a:t>
            </a:r>
          </a:p>
          <a:p>
            <a:pPr lvl="1"/>
            <a:r>
              <a:rPr lang="en-US" dirty="0" smtClean="0">
                <a:hlinkClick r:id="rId6"/>
              </a:rPr>
              <a:t>christine.ross@ufl.edu</a:t>
            </a:r>
            <a:r>
              <a:rPr lang="en-US" dirty="0" smtClean="0"/>
              <a:t> </a:t>
            </a:r>
            <a:endParaRPr lang="en-US" dirty="0"/>
          </a:p>
        </p:txBody>
      </p:sp>
    </p:spTree>
    <p:extLst>
      <p:ext uri="{BB962C8B-B14F-4D97-AF65-F5344CB8AC3E}">
        <p14:creationId xmlns:p14="http://schemas.microsoft.com/office/powerpoint/2010/main" val="24200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“Institutional Repository”?</a:t>
            </a:r>
            <a:endParaRPr lang="en-US" dirty="0"/>
          </a:p>
        </p:txBody>
      </p:sp>
      <p:sp>
        <p:nvSpPr>
          <p:cNvPr id="3" name="Content Placeholder 2"/>
          <p:cNvSpPr>
            <a:spLocks noGrp="1"/>
          </p:cNvSpPr>
          <p:nvPr>
            <p:ph idx="1"/>
          </p:nvPr>
        </p:nvSpPr>
        <p:spPr>
          <a:xfrm>
            <a:off x="740980" y="1845734"/>
            <a:ext cx="10941268" cy="4023360"/>
          </a:xfrm>
        </p:spPr>
        <p:txBody>
          <a:bodyPr>
            <a:normAutofit/>
          </a:bodyPr>
          <a:lstStyle/>
          <a:p>
            <a:r>
              <a:rPr lang="en-US" sz="2400" i="1" dirty="0" smtClean="0"/>
              <a:t>A place for an institution and its members to put their stuff for access and preservation</a:t>
            </a:r>
            <a:r>
              <a:rPr lang="en-US" sz="2400" dirty="0" smtClean="0"/>
              <a:t>.</a:t>
            </a:r>
          </a:p>
          <a:p>
            <a:endParaRPr lang="en-US" sz="2200" dirty="0" smtClean="0"/>
          </a:p>
          <a:p>
            <a:r>
              <a:rPr lang="en-US" sz="2200" dirty="0" smtClean="0"/>
              <a:t>A </a:t>
            </a:r>
            <a:r>
              <a:rPr lang="en-US" sz="2200" b="1" dirty="0" smtClean="0"/>
              <a:t>place</a:t>
            </a:r>
            <a:r>
              <a:rPr lang="en-US" sz="2200" dirty="0" smtClean="0"/>
              <a:t> (</a:t>
            </a:r>
            <a:r>
              <a:rPr lang="en-US" sz="2200" dirty="0" err="1" smtClean="0"/>
              <a:t>IR@UF</a:t>
            </a:r>
            <a:r>
              <a:rPr lang="en-US" sz="2200" dirty="0" smtClean="0"/>
              <a:t>) </a:t>
            </a:r>
          </a:p>
          <a:p>
            <a:r>
              <a:rPr lang="en-US" sz="2200" dirty="0" smtClean="0"/>
              <a:t>for an </a:t>
            </a:r>
            <a:r>
              <a:rPr lang="en-US" sz="2200" b="1" dirty="0" smtClean="0"/>
              <a:t>institution</a:t>
            </a:r>
            <a:r>
              <a:rPr lang="en-US" sz="2200" dirty="0" smtClean="0"/>
              <a:t> (University of Florida) </a:t>
            </a:r>
          </a:p>
          <a:p>
            <a:r>
              <a:rPr lang="en-US" sz="2200" dirty="0" smtClean="0"/>
              <a:t>and its </a:t>
            </a:r>
            <a:r>
              <a:rPr lang="en-US" sz="2200" b="1" dirty="0" smtClean="0"/>
              <a:t>members</a:t>
            </a:r>
            <a:r>
              <a:rPr lang="en-US" sz="2200" dirty="0" smtClean="0"/>
              <a:t> (faculty, staff, students) </a:t>
            </a:r>
          </a:p>
          <a:p>
            <a:r>
              <a:rPr lang="en-US" sz="2200" dirty="0" smtClean="0"/>
              <a:t>to put their </a:t>
            </a:r>
            <a:r>
              <a:rPr lang="en-US" sz="2200" b="1" dirty="0" smtClean="0"/>
              <a:t>stuff </a:t>
            </a:r>
            <a:r>
              <a:rPr lang="en-US" sz="2200" dirty="0" smtClean="0"/>
              <a:t>(research, news, outreach, educational materials, other intellectual output) </a:t>
            </a:r>
          </a:p>
          <a:p>
            <a:r>
              <a:rPr lang="en-US" sz="2200" dirty="0" smtClean="0"/>
              <a:t>for </a:t>
            </a:r>
            <a:r>
              <a:rPr lang="en-US" sz="2200" b="1" dirty="0" smtClean="0"/>
              <a:t>access</a:t>
            </a:r>
            <a:r>
              <a:rPr lang="en-US" sz="2200" dirty="0" smtClean="0"/>
              <a:t> and </a:t>
            </a:r>
            <a:r>
              <a:rPr lang="en-US" sz="2200" b="1" dirty="0" smtClean="0"/>
              <a:t>preservation</a:t>
            </a:r>
            <a:r>
              <a:rPr lang="en-US" sz="2200" dirty="0" smtClean="0"/>
              <a:t>.</a:t>
            </a:r>
            <a:endParaRPr lang="en-US" sz="2200" b="1" dirty="0"/>
          </a:p>
        </p:txBody>
      </p:sp>
    </p:spTree>
    <p:extLst>
      <p:ext uri="{BB962C8B-B14F-4D97-AF65-F5344CB8AC3E}">
        <p14:creationId xmlns:p14="http://schemas.microsoft.com/office/powerpoint/2010/main" val="26847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find the </a:t>
            </a:r>
            <a:r>
              <a:rPr lang="en-US" dirty="0" err="1" smtClean="0"/>
              <a:t>IR@UF</a:t>
            </a:r>
            <a:r>
              <a:rPr lang="en-US" dirty="0" smtClean="0"/>
              <a:t>?</a:t>
            </a:r>
            <a:endParaRPr lang="en-US" dirty="0"/>
          </a:p>
        </p:txBody>
      </p:sp>
      <p:sp>
        <p:nvSpPr>
          <p:cNvPr id="3" name="Content Placeholder 2"/>
          <p:cNvSpPr>
            <a:spLocks noGrp="1"/>
          </p:cNvSpPr>
          <p:nvPr>
            <p:ph idx="1"/>
          </p:nvPr>
        </p:nvSpPr>
        <p:spPr>
          <a:xfrm>
            <a:off x="1097280" y="1737360"/>
            <a:ext cx="10058400" cy="4023360"/>
          </a:xfrm>
        </p:spPr>
        <p:txBody>
          <a:bodyPr>
            <a:normAutofit/>
          </a:bodyPr>
          <a:lstStyle/>
          <a:p>
            <a:r>
              <a:rPr lang="en-US" sz="2800" dirty="0" smtClean="0"/>
              <a:t>Direct Links to the </a:t>
            </a:r>
            <a:r>
              <a:rPr lang="en-US" sz="2800" dirty="0" err="1" smtClean="0"/>
              <a:t>IR@UF</a:t>
            </a:r>
            <a:endParaRPr lang="en-US" sz="2800" dirty="0" smtClean="0"/>
          </a:p>
          <a:p>
            <a:pPr lvl="1"/>
            <a:r>
              <a:rPr lang="en-US" sz="2800" dirty="0" smtClean="0">
                <a:hlinkClick r:id="rId3"/>
              </a:rPr>
              <a:t>http://library.ufl.edu/ufir</a:t>
            </a:r>
            <a:endParaRPr lang="en-US" sz="2800" dirty="0" smtClean="0"/>
          </a:p>
          <a:p>
            <a:pPr lvl="1"/>
            <a:r>
              <a:rPr lang="en-US" sz="2800" dirty="0" smtClean="0">
                <a:hlinkClick r:id="rId4"/>
              </a:rPr>
              <a:t>http://ufdc.ufl.edu/ir</a:t>
            </a:r>
            <a:r>
              <a:rPr lang="en-US" sz="2800" dirty="0" smtClean="0"/>
              <a:t>	</a:t>
            </a:r>
          </a:p>
          <a:p>
            <a:pPr lvl="1"/>
            <a:endParaRPr lang="en-US" sz="2800" dirty="0" smtClean="0"/>
          </a:p>
          <a:p>
            <a:pPr marL="201168" lvl="1" indent="0">
              <a:buNone/>
            </a:pPr>
            <a:r>
              <a:rPr lang="en-US" sz="2800" dirty="0" smtClean="0"/>
              <a:t>From the Library Main Page</a:t>
            </a:r>
          </a:p>
          <a:p>
            <a:pPr lvl="1"/>
            <a:r>
              <a:rPr lang="en-US" sz="2800" dirty="0">
                <a:hlinkClick r:id="rId5"/>
              </a:rPr>
              <a:t>http://cms.uflib.ufl.edu</a:t>
            </a:r>
            <a:r>
              <a:rPr lang="en-US" sz="2800" dirty="0" smtClean="0">
                <a:hlinkClick r:id="rId5"/>
              </a:rPr>
              <a:t>/</a:t>
            </a:r>
            <a:r>
              <a:rPr lang="en-US" sz="2800" dirty="0" smtClean="0"/>
              <a:t> </a:t>
            </a:r>
          </a:p>
          <a:p>
            <a:pPr lvl="2"/>
            <a:r>
              <a:rPr lang="en-US" sz="2400" dirty="0" smtClean="0"/>
              <a:t>Open Access &amp; Copyright &gt;&gt; Institutional Repository (</a:t>
            </a:r>
            <a:r>
              <a:rPr lang="en-US" sz="2400" dirty="0" err="1" smtClean="0"/>
              <a:t>IR@UF</a:t>
            </a:r>
            <a:r>
              <a:rPr lang="en-US" sz="2000" dirty="0" smtClean="0"/>
              <a:t>)</a:t>
            </a:r>
          </a:p>
          <a:p>
            <a:pPr lvl="2"/>
            <a:r>
              <a:rPr lang="en-US" sz="2400" dirty="0" smtClean="0"/>
              <a:t>Libraries &amp; Collections &gt;&gt; </a:t>
            </a:r>
            <a:r>
              <a:rPr lang="en-US" sz="2400" dirty="0" err="1" smtClean="0"/>
              <a:t>UF</a:t>
            </a:r>
            <a:r>
              <a:rPr lang="en-US" sz="2400" dirty="0" smtClean="0"/>
              <a:t> Digital Collections (includes </a:t>
            </a:r>
            <a:r>
              <a:rPr lang="en-US" sz="2400" dirty="0" err="1" smtClean="0"/>
              <a:t>IR@UF</a:t>
            </a:r>
            <a:r>
              <a:rPr lang="en-US" sz="2400" dirty="0" smtClean="0"/>
              <a:t>)</a:t>
            </a:r>
          </a:p>
        </p:txBody>
      </p:sp>
    </p:spTree>
    <p:extLst>
      <p:ext uri="{BB962C8B-B14F-4D97-AF65-F5344CB8AC3E}">
        <p14:creationId xmlns:p14="http://schemas.microsoft.com/office/powerpoint/2010/main" val="12919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0111" y="413462"/>
            <a:ext cx="11219792" cy="738187"/>
          </a:xfrm>
        </p:spPr>
        <p:txBody>
          <a:bodyPr>
            <a:normAutofit fontScale="90000"/>
          </a:bodyPr>
          <a:lstStyle/>
          <a:p>
            <a:r>
              <a:rPr lang="en-US" dirty="0"/>
              <a:t>How do I find the </a:t>
            </a:r>
            <a:r>
              <a:rPr lang="en-US" dirty="0" err="1"/>
              <a:t>IR@UF</a:t>
            </a:r>
            <a:r>
              <a:rPr lang="en-US" dirty="0" smtClean="0"/>
              <a:t>? </a:t>
            </a:r>
            <a:r>
              <a:rPr lang="en-US" sz="4000" dirty="0" smtClean="0"/>
              <a:t>From the library main page</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6978"/>
            <a:ext cx="5999528" cy="45591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928" y="1556978"/>
            <a:ext cx="5974308" cy="4536484"/>
          </a:xfrm>
          <a:prstGeom prst="rect">
            <a:avLst/>
          </a:prstGeom>
        </p:spPr>
      </p:pic>
      <p:sp>
        <p:nvSpPr>
          <p:cNvPr id="7" name="Right Arrow 6"/>
          <p:cNvSpPr/>
          <p:nvPr/>
        </p:nvSpPr>
        <p:spPr>
          <a:xfrm rot="1704436">
            <a:off x="3815256" y="499766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704436">
            <a:off x="8413532" y="207579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004472">
            <a:off x="8475292" y="4849955"/>
            <a:ext cx="854886" cy="3319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7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42"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10"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250"/>
                            </p:stCondLst>
                            <p:childTnLst>
                              <p:par>
                                <p:cTn id="19" presetID="42" presetClass="entr" presetSubtype="0" fill="hold" grpId="1"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992" y="0"/>
            <a:ext cx="5551422" cy="6858000"/>
          </a:xfrm>
          <a:prstGeom prst="rect">
            <a:avLst/>
          </a:prstGeom>
        </p:spPr>
      </p:pic>
    </p:spTree>
    <p:extLst>
      <p:ext uri="{BB962C8B-B14F-4D97-AF65-F5344CB8AC3E}">
        <p14:creationId xmlns:p14="http://schemas.microsoft.com/office/powerpoint/2010/main" val="344319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24" y="138166"/>
            <a:ext cx="7218576" cy="6026151"/>
          </a:xfrm>
          <a:prstGeom prst="rect">
            <a:avLst/>
          </a:prstGeom>
        </p:spPr>
      </p:pic>
      <p:sp>
        <p:nvSpPr>
          <p:cNvPr id="2" name="Title 1"/>
          <p:cNvSpPr>
            <a:spLocks noGrp="1"/>
          </p:cNvSpPr>
          <p:nvPr>
            <p:ph type="title"/>
          </p:nvPr>
        </p:nvSpPr>
        <p:spPr>
          <a:xfrm>
            <a:off x="406400" y="286603"/>
            <a:ext cx="4206240" cy="1450757"/>
          </a:xfrm>
        </p:spPr>
        <p:txBody>
          <a:bodyPr>
            <a:normAutofit fontScale="90000"/>
          </a:bodyPr>
          <a:lstStyle/>
          <a:p>
            <a:r>
              <a:rPr lang="en-US" dirty="0"/>
              <a:t/>
            </a:r>
            <a:br>
              <a:rPr lang="en-US" dirty="0"/>
            </a:br>
            <a:r>
              <a:rPr lang="en-US" dirty="0"/>
              <a:t>Types of Materials </a:t>
            </a:r>
            <a:br>
              <a:rPr lang="en-US" dirty="0"/>
            </a:br>
            <a:r>
              <a:rPr lang="en-US" dirty="0"/>
              <a:t>in </a:t>
            </a:r>
            <a:r>
              <a:rPr lang="en-US" dirty="0" err="1"/>
              <a:t>IR@UF</a:t>
            </a:r>
            <a:endParaRPr lang="en-US" dirty="0"/>
          </a:p>
        </p:txBody>
      </p:sp>
      <p:sp>
        <p:nvSpPr>
          <p:cNvPr id="6" name="Content Placeholder 5"/>
          <p:cNvSpPr>
            <a:spLocks noGrp="1"/>
          </p:cNvSpPr>
          <p:nvPr>
            <p:ph idx="1"/>
          </p:nvPr>
        </p:nvSpPr>
        <p:spPr>
          <a:xfrm>
            <a:off x="406400" y="1950720"/>
            <a:ext cx="4206240" cy="3982720"/>
          </a:xfrm>
        </p:spPr>
        <p:txBody>
          <a:bodyPr>
            <a:normAutofit fontScale="92500" lnSpcReduction="20000"/>
          </a:bodyPr>
          <a:lstStyle/>
          <a:p>
            <a:pPr marL="285750" indent="-285750">
              <a:buFont typeface="Courier New" panose="02070309020205020404" pitchFamily="49" charset="0"/>
              <a:buChar char="o"/>
            </a:pPr>
            <a:r>
              <a:rPr lang="en-US" dirty="0"/>
              <a:t>Journal </a:t>
            </a:r>
            <a:r>
              <a:rPr lang="en-US" dirty="0" smtClean="0"/>
              <a:t>Articles</a:t>
            </a:r>
          </a:p>
          <a:p>
            <a:pPr marL="285750" indent="-285750">
              <a:buFont typeface="Courier New" panose="02070309020205020404" pitchFamily="49" charset="0"/>
              <a:buChar char="o"/>
            </a:pPr>
            <a:r>
              <a:rPr lang="en-US" dirty="0" smtClean="0"/>
              <a:t>Conference </a:t>
            </a:r>
            <a:r>
              <a:rPr lang="en-US" dirty="0"/>
              <a:t>Papers and Proceedings</a:t>
            </a:r>
          </a:p>
          <a:p>
            <a:pPr marL="285750" indent="-285750">
              <a:buFont typeface="Courier New" panose="02070309020205020404" pitchFamily="49" charset="0"/>
              <a:buChar char="o"/>
            </a:pPr>
            <a:r>
              <a:rPr lang="en-US" dirty="0"/>
              <a:t>Monographs and Monograph Series</a:t>
            </a:r>
          </a:p>
          <a:p>
            <a:pPr marL="285750" indent="-285750">
              <a:buFont typeface="Courier New" panose="02070309020205020404" pitchFamily="49" charset="0"/>
              <a:buChar char="o"/>
            </a:pPr>
            <a:r>
              <a:rPr lang="en-US" dirty="0"/>
              <a:t>Technical Reports</a:t>
            </a:r>
          </a:p>
          <a:p>
            <a:pPr marL="285750" indent="-285750">
              <a:buFont typeface="Courier New" panose="02070309020205020404" pitchFamily="49" charset="0"/>
              <a:buChar char="o"/>
            </a:pPr>
            <a:r>
              <a:rPr lang="en-US" dirty="0"/>
              <a:t>Theses and Dissertations</a:t>
            </a:r>
          </a:p>
          <a:p>
            <a:pPr marL="285750" indent="-285750">
              <a:buFont typeface="Courier New" panose="02070309020205020404" pitchFamily="49" charset="0"/>
              <a:buChar char="o"/>
            </a:pPr>
            <a:r>
              <a:rPr lang="en-US" dirty="0"/>
              <a:t>White Papers</a:t>
            </a:r>
          </a:p>
          <a:p>
            <a:pPr marL="285750" indent="-285750">
              <a:buFont typeface="Courier New" panose="02070309020205020404" pitchFamily="49" charset="0"/>
              <a:buChar char="o"/>
            </a:pPr>
            <a:r>
              <a:rPr lang="en-US" dirty="0"/>
              <a:t>Journals and other Publications of </a:t>
            </a:r>
            <a:r>
              <a:rPr lang="en-US" dirty="0" err="1"/>
              <a:t>UF</a:t>
            </a:r>
            <a:r>
              <a:rPr lang="en-US" dirty="0"/>
              <a:t> Colleges</a:t>
            </a:r>
          </a:p>
          <a:p>
            <a:pPr marL="285750" indent="-285750">
              <a:buFont typeface="Courier New" panose="02070309020205020404" pitchFamily="49" charset="0"/>
              <a:buChar char="o"/>
            </a:pPr>
            <a:r>
              <a:rPr lang="en-US" dirty="0"/>
              <a:t>Grant Proposals</a:t>
            </a:r>
          </a:p>
          <a:p>
            <a:endParaRPr lang="en-US" dirty="0"/>
          </a:p>
          <a:p>
            <a:r>
              <a:rPr lang="en-US" dirty="0"/>
              <a:t>&gt;&gt;  Link to University Archives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1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9188" y="441435"/>
            <a:ext cx="6637282" cy="646331"/>
          </a:xfrm>
          <a:prstGeom prst="rect">
            <a:avLst/>
          </a:prstGeom>
          <a:noFill/>
        </p:spPr>
        <p:txBody>
          <a:bodyPr wrap="square" rtlCol="0">
            <a:spAutoFit/>
          </a:bodyPr>
          <a:lstStyle/>
          <a:p>
            <a:pPr algn="ctr"/>
            <a:r>
              <a:rPr lang="en-US" sz="3600" dirty="0" err="1" smtClean="0"/>
              <a:t>SubCollections</a:t>
            </a:r>
            <a:r>
              <a:rPr lang="en-US" sz="3600" dirty="0" smtClean="0"/>
              <a:t> in </a:t>
            </a:r>
            <a:r>
              <a:rPr lang="en-US" sz="3600" dirty="0" err="1" smtClean="0"/>
              <a:t>IR@UF</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29" y="1828143"/>
            <a:ext cx="10058400" cy="2967505"/>
          </a:xfrm>
          <a:prstGeom prst="rect">
            <a:avLst/>
          </a:prstGeom>
        </p:spPr>
      </p:pic>
    </p:spTree>
    <p:extLst>
      <p:ext uri="{BB962C8B-B14F-4D97-AF65-F5344CB8AC3E}">
        <p14:creationId xmlns:p14="http://schemas.microsoft.com/office/powerpoint/2010/main" val="1116957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1404</TotalTime>
  <Words>1653</Words>
  <Application>Microsoft Office PowerPoint</Application>
  <PresentationFormat>Widescreen</PresentationFormat>
  <Paragraphs>226</Paragraphs>
  <Slides>30</Slides>
  <Notes>30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Courier New</vt:lpstr>
      <vt:lpstr>Wingdings</vt:lpstr>
      <vt:lpstr>Retrospect</vt:lpstr>
      <vt:lpstr>IR@UF: An Introduction to the Institutional Repository</vt:lpstr>
      <vt:lpstr>What will I learn today?</vt:lpstr>
      <vt:lpstr>What is an “Institutional Repository”?</vt:lpstr>
      <vt:lpstr>What is an “Institutional Repository”?</vt:lpstr>
      <vt:lpstr>How do I find the IR@UF?</vt:lpstr>
      <vt:lpstr>How do I find the IR@UF? From the library main page</vt:lpstr>
      <vt:lpstr>PowerPoint Presentation</vt:lpstr>
      <vt:lpstr> Types of Materials  in IR@UF</vt:lpstr>
      <vt:lpstr>PowerPoint Presentation</vt:lpstr>
      <vt:lpstr>How to Search collections in IR@UF</vt:lpstr>
      <vt:lpstr>What can go in to the IR@UF?</vt:lpstr>
      <vt:lpstr>What if my item is…</vt:lpstr>
      <vt:lpstr>My item is ready to be included in IR@UF... Now What?</vt:lpstr>
      <vt:lpstr>How do log in to the IR@UF?</vt:lpstr>
      <vt:lpstr>How to log in to IR@UF? From IR@UF main page </vt:lpstr>
      <vt:lpstr>IR@UF Welcome Screen: what to expect</vt:lpstr>
      <vt:lpstr>How to Upload Items:  Step 1: Grant of Permissions</vt:lpstr>
      <vt:lpstr>How to Upload Items:  Step 2: Item Description</vt:lpstr>
      <vt:lpstr>How to Upload Items:  Step 2: Item Description  - some handy tips</vt:lpstr>
      <vt:lpstr>How to Upload Items:  Step 3: Upload Files (optional)</vt:lpstr>
      <vt:lpstr>How do I make changes to my item?</vt:lpstr>
      <vt:lpstr>PowerPoint Presentation</vt:lpstr>
      <vt:lpstr>Metadata: Material Information</vt:lpstr>
      <vt:lpstr>Metadata: Subjects and Notes</vt:lpstr>
      <vt:lpstr>Metadata: Record Information</vt:lpstr>
      <vt:lpstr>Metadata: Rights Management</vt:lpstr>
      <vt:lpstr>Metadata: Preview</vt:lpstr>
      <vt:lpstr>Behavior </vt:lpstr>
      <vt:lpstr>Manage Downloads </vt:lpstr>
      <vt:lpstr>QUESTIONS?</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IR@UF: An Introduction to the Institutional Repository</dc:title>
  <dc:creator>Shorey,Christine M</dc:creator>
  <cp:lastModifiedBy>Shorey,Christine M</cp:lastModifiedBy>
  <cp:revision>52</cp:revision>
  <cp:lastPrinted>2014-09-15T15:50:19Z</cp:lastPrinted>
  <dcterms:created xsi:type="dcterms:W3CDTF">2014-09-04T18:33:41Z</dcterms:created>
  <dcterms:modified xsi:type="dcterms:W3CDTF">2014-09-15T16:12:13Z</dcterms:modified>
</cp:coreProperties>
</file>