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0" r:id="rId3"/>
    <p:sldId id="271" r:id="rId4"/>
    <p:sldId id="258" r:id="rId5"/>
    <p:sldId id="259" r:id="rId6"/>
    <p:sldId id="272" r:id="rId7"/>
    <p:sldId id="273" r:id="rId8"/>
    <p:sldId id="274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0720" autoAdjust="0"/>
  </p:normalViewPr>
  <p:slideViewPr>
    <p:cSldViewPr>
      <p:cViewPr>
        <p:scale>
          <a:sx n="104" d="100"/>
          <a:sy n="104" d="100"/>
        </p:scale>
        <p:origin x="-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63DCC-BA77-41DE-A25F-51ABA1B5B44E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41AA5-2CAA-4BEE-9516-FB47D79EE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41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13AD1-0D04-459E-A930-2FD3A7CDF5E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C274-DC4C-4935-AA1E-EC5D5D51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8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6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69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30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57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6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55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5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34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55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0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26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5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6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37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22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9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AC274-DC4C-4935-AA1E-EC5D5D513D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2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F1110C-F46E-4511-8D9B-58B2D0C1019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44B451-00E6-49D3-B4B7-558C3E381C1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nemmers@ufl.ed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mbenefiel@ufl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Efficient Processing for Backlog Reduction: </a:t>
            </a:r>
            <a:r>
              <a:rPr lang="en-US" sz="2700" dirty="0"/>
              <a:t>Applied Minimal Processing Strategies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Nemmers</a:t>
            </a:r>
            <a:r>
              <a:rPr lang="en-US" dirty="0" smtClean="0"/>
              <a:t>, Descriptive and Technical Services Archivist, UF</a:t>
            </a:r>
          </a:p>
          <a:p>
            <a:r>
              <a:rPr lang="en-US" dirty="0" smtClean="0"/>
              <a:t>Annie Benefiel, Processing Archivist, UF</a:t>
            </a:r>
          </a:p>
          <a:p>
            <a:endParaRPr lang="en-US" dirty="0"/>
          </a:p>
          <a:p>
            <a:r>
              <a:rPr lang="en-US" dirty="0" smtClean="0"/>
              <a:t>May 7, 2014</a:t>
            </a:r>
          </a:p>
          <a:p>
            <a:r>
              <a:rPr lang="en-US" dirty="0" smtClean="0"/>
              <a:t>Society of Florida Archivists </a:t>
            </a:r>
          </a:p>
          <a:p>
            <a:r>
              <a:rPr lang="en-US" dirty="0" smtClean="0"/>
              <a:t>Annual Meeting, Orlando FL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49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Your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Survey scope and extent of your backlog.</a:t>
            </a:r>
          </a:p>
          <a:p>
            <a:pPr lvl="2"/>
            <a:r>
              <a:rPr lang="en-US" dirty="0" smtClean="0"/>
              <a:t>How many boxes / linear feet?</a:t>
            </a:r>
          </a:p>
          <a:p>
            <a:pPr lvl="2"/>
            <a:r>
              <a:rPr lang="en-US" dirty="0" smtClean="0"/>
              <a:t>How many different collections? </a:t>
            </a:r>
            <a:endParaRPr lang="en-US" dirty="0"/>
          </a:p>
          <a:p>
            <a:pPr lvl="2"/>
            <a:r>
              <a:rPr lang="en-US" dirty="0" smtClean="0"/>
              <a:t>Urgent preservation issues? </a:t>
            </a:r>
          </a:p>
          <a:p>
            <a:pPr lvl="2"/>
            <a:r>
              <a:rPr lang="en-US" dirty="0" smtClean="0"/>
              <a:t>Highly complex collections? </a:t>
            </a:r>
          </a:p>
          <a:p>
            <a:pPr lvl="2"/>
            <a:r>
              <a:rPr lang="en-US" dirty="0" smtClean="0"/>
              <a:t>Other issues?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45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Your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an acceptable minimum?</a:t>
            </a:r>
          </a:p>
          <a:p>
            <a:pPr lvl="1"/>
            <a:r>
              <a:rPr lang="en-US" dirty="0" smtClean="0"/>
              <a:t>Arrangement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Preservation</a:t>
            </a:r>
          </a:p>
          <a:p>
            <a:pPr lvl="1"/>
            <a:r>
              <a:rPr lang="en-US" dirty="0" smtClean="0"/>
              <a:t>Needs of researchers &amp; public services.</a:t>
            </a:r>
          </a:p>
          <a:p>
            <a:endParaRPr lang="en-US" dirty="0" smtClean="0"/>
          </a:p>
          <a:p>
            <a:r>
              <a:rPr lang="en-US" dirty="0" smtClean="0"/>
              <a:t>What are you willing to NOT do?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79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Accessioning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1st line of defense against “backlog.”</a:t>
            </a:r>
          </a:p>
          <a:p>
            <a:endParaRPr lang="en-US" dirty="0"/>
          </a:p>
          <a:p>
            <a:r>
              <a:rPr lang="en-US" dirty="0" smtClean="0"/>
              <a:t>All new acquisitions receive “minimal” arrangement, description, preservation.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27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Survey and document the state of the collection before processing.</a:t>
            </a:r>
          </a:p>
          <a:p>
            <a:pPr lvl="1"/>
            <a:r>
              <a:rPr lang="en-US" dirty="0" smtClean="0"/>
              <a:t>How many accessions? Provenance?</a:t>
            </a:r>
          </a:p>
          <a:p>
            <a:pPr lvl="1"/>
            <a:r>
              <a:rPr lang="en-US" dirty="0" smtClean="0"/>
              <a:t>Extent, formats, preservation issues?</a:t>
            </a:r>
          </a:p>
          <a:p>
            <a:pPr lvl="1"/>
            <a:r>
              <a:rPr lang="en-US" dirty="0" smtClean="0"/>
              <a:t>Restrictions on access or use? </a:t>
            </a:r>
            <a:endParaRPr lang="en-US" dirty="0"/>
          </a:p>
          <a:p>
            <a:pPr lvl="1"/>
            <a:r>
              <a:rPr lang="en-US" dirty="0" smtClean="0"/>
              <a:t>Original Order?</a:t>
            </a:r>
          </a:p>
          <a:p>
            <a:pPr lvl="1"/>
            <a:r>
              <a:rPr lang="en-US" dirty="0" smtClean="0"/>
              <a:t>Existing descriptions?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Plans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Document decisions you make about processing.</a:t>
            </a:r>
          </a:p>
          <a:p>
            <a:pPr lvl="1"/>
            <a:r>
              <a:rPr lang="en-US" dirty="0" smtClean="0"/>
              <a:t>Arrangement actions – if any.</a:t>
            </a:r>
          </a:p>
          <a:p>
            <a:pPr lvl="1"/>
            <a:r>
              <a:rPr lang="en-US" dirty="0" smtClean="0"/>
              <a:t>Identify series.</a:t>
            </a:r>
          </a:p>
          <a:p>
            <a:pPr lvl="1"/>
            <a:r>
              <a:rPr lang="en-US" dirty="0" smtClean="0"/>
              <a:t>Descriptive tools to be created or improved.</a:t>
            </a:r>
          </a:p>
          <a:p>
            <a:pPr lvl="1"/>
            <a:r>
              <a:rPr lang="en-US" dirty="0" smtClean="0"/>
              <a:t>Preservation actions taken or put off.</a:t>
            </a:r>
          </a:p>
          <a:p>
            <a:pPr lvl="1"/>
            <a:r>
              <a:rPr lang="en-US" dirty="0" smtClean="0"/>
              <a:t>Appraisal and disposition decisions.</a:t>
            </a:r>
          </a:p>
          <a:p>
            <a:pPr lvl="1"/>
            <a:r>
              <a:rPr lang="en-US" dirty="0" smtClean="0"/>
              <a:t>Other decisions and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96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Record any revisions to the plan as they come up.</a:t>
            </a:r>
          </a:p>
          <a:p>
            <a:endParaRPr lang="en-US" dirty="0"/>
          </a:p>
          <a:p>
            <a:r>
              <a:rPr lang="en-US" dirty="0" smtClean="0"/>
              <a:t>Keep the Processing Plan in the collection file as a permanent record.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1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Enlist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Students, interns, assistants &amp; volunteers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urvey backlog and individual collections.</a:t>
            </a:r>
            <a:endParaRPr lang="en-US" dirty="0"/>
          </a:p>
          <a:p>
            <a:pPr lvl="1"/>
            <a:r>
              <a:rPr lang="en-US" dirty="0" smtClean="0"/>
              <a:t>Rehousing, arrangement, listing, labeling.</a:t>
            </a:r>
          </a:p>
          <a:p>
            <a:endParaRPr lang="en-US" dirty="0"/>
          </a:p>
          <a:p>
            <a:r>
              <a:rPr lang="en-US" dirty="0" smtClean="0"/>
              <a:t>One man’s help is another man’s hindrance.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04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Mandatory.</a:t>
            </a:r>
          </a:p>
          <a:p>
            <a:endParaRPr lang="en-US" dirty="0" smtClean="0"/>
          </a:p>
          <a:p>
            <a:r>
              <a:rPr lang="en-US" dirty="0" smtClean="0"/>
              <a:t>Helps you stick to decisions, or change them when need arises.</a:t>
            </a:r>
          </a:p>
          <a:p>
            <a:endParaRPr lang="en-US" dirty="0"/>
          </a:p>
          <a:p>
            <a:r>
              <a:rPr lang="en-US" dirty="0" smtClean="0"/>
              <a:t>Helps you communicate with other stakeholders &amp; future custodians.</a:t>
            </a:r>
          </a:p>
        </p:txBody>
      </p:sp>
    </p:spTree>
    <p:extLst>
      <p:ext uri="{BB962C8B-B14F-4D97-AF65-F5344CB8AC3E}">
        <p14:creationId xmlns:p14="http://schemas.microsoft.com/office/powerpoint/2010/main" val="3176253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It doesn’t exist. Let it go. </a:t>
            </a:r>
          </a:p>
          <a:p>
            <a:endParaRPr lang="en-US" dirty="0"/>
          </a:p>
          <a:p>
            <a:r>
              <a:rPr lang="en-US" dirty="0" smtClean="0"/>
              <a:t>Work with your public services counterparts (if they exist) to balance the needs of your researchers against the management of the collections. </a:t>
            </a:r>
          </a:p>
          <a:p>
            <a:endParaRPr lang="en-US" dirty="0"/>
          </a:p>
          <a:p>
            <a:r>
              <a:rPr lang="en-US" dirty="0" smtClean="0"/>
              <a:t>Revise the plan if it isn’t working.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53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&amp;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Contact us: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Nemmers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jnemmers@ufl.edu</a:t>
            </a:r>
            <a:endParaRPr lang="en-US" dirty="0" smtClean="0"/>
          </a:p>
          <a:p>
            <a:r>
              <a:rPr lang="en-US" dirty="0" smtClean="0"/>
              <a:t>Annie Benefiel, </a:t>
            </a:r>
            <a:r>
              <a:rPr lang="en-US" dirty="0" smtClean="0">
                <a:hlinkClick r:id="rId4"/>
              </a:rPr>
              <a:t>ambenefiel@ufl.edu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4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Exposing Hidden Collections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“More Product, Less Process”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Purpose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292602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MPLP Recommendations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191000"/>
          </a:xfrm>
        </p:spPr>
        <p:txBody>
          <a:bodyPr/>
          <a:lstStyle/>
          <a:p>
            <a:r>
              <a:rPr lang="en-US" dirty="0" smtClean="0"/>
              <a:t>Arrangement at series level or higher</a:t>
            </a:r>
          </a:p>
          <a:p>
            <a:r>
              <a:rPr lang="en-US" dirty="0" smtClean="0"/>
              <a:t>Not all series/files are equal</a:t>
            </a:r>
          </a:p>
          <a:p>
            <a:r>
              <a:rPr lang="en-US" dirty="0" smtClean="0"/>
              <a:t>Context/content in minimum words</a:t>
            </a:r>
          </a:p>
          <a:p>
            <a:r>
              <a:rPr lang="en-US" dirty="0" smtClean="0"/>
              <a:t>Description reflects arrangement</a:t>
            </a:r>
          </a:p>
          <a:p>
            <a:r>
              <a:rPr lang="en-US" dirty="0" smtClean="0"/>
              <a:t>Stop basic preservation activities</a:t>
            </a:r>
          </a:p>
          <a:p>
            <a:r>
              <a:rPr lang="en-US" dirty="0" smtClean="0"/>
              <a:t>Make unprocessed holdings discoverable/accessible </a:t>
            </a:r>
          </a:p>
        </p:txBody>
      </p:sp>
    </p:spTree>
    <p:extLst>
      <p:ext uri="{BB962C8B-B14F-4D97-AF65-F5344CB8AC3E}">
        <p14:creationId xmlns:p14="http://schemas.microsoft.com/office/powerpoint/2010/main" val="11673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MPLP Factors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Levels of Control</a:t>
            </a:r>
          </a:p>
          <a:p>
            <a:endParaRPr lang="en-US" dirty="0" smtClean="0"/>
          </a:p>
          <a:p>
            <a:r>
              <a:rPr lang="en-US" dirty="0" smtClean="0"/>
              <a:t>Preservation</a:t>
            </a:r>
          </a:p>
          <a:p>
            <a:endParaRPr lang="en-US" dirty="0" smtClean="0"/>
          </a:p>
          <a:p>
            <a:r>
              <a:rPr lang="en-US" dirty="0" smtClean="0"/>
              <a:t>Access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4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at Other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Beinecke</a:t>
            </a:r>
            <a:r>
              <a:rPr lang="en-US" sz="2800" dirty="0" smtClean="0"/>
              <a:t> Library, Yale: Baseline Project</a:t>
            </a:r>
          </a:p>
          <a:p>
            <a:pPr lvl="1"/>
            <a:r>
              <a:rPr lang="en-US" sz="2400" dirty="0" smtClean="0"/>
              <a:t>Internally funded.</a:t>
            </a:r>
          </a:p>
          <a:p>
            <a:pPr lvl="1"/>
            <a:r>
              <a:rPr lang="en-US" sz="2400" dirty="0" smtClean="0"/>
              <a:t>~13,000 linear feet to be minimally processed between 2009-2014.</a:t>
            </a:r>
          </a:p>
          <a:p>
            <a:pPr lvl="1"/>
            <a:r>
              <a:rPr lang="en-US" sz="2400" dirty="0" smtClean="0"/>
              <a:t>Established acceptable “baseline” for discoverability, physical control for offsite storage.</a:t>
            </a:r>
          </a:p>
          <a:p>
            <a:pPr lvl="1"/>
            <a:r>
              <a:rPr lang="en-US" sz="2400" dirty="0"/>
              <a:t>“Traditional” processing of manuscripts suspended during project.</a:t>
            </a:r>
          </a:p>
          <a:p>
            <a:pPr lvl="1"/>
            <a:r>
              <a:rPr lang="en-US" sz="2400" dirty="0" smtClean="0"/>
              <a:t>All new acquisitions “</a:t>
            </a:r>
            <a:r>
              <a:rPr lang="en-US" sz="2400" dirty="0" err="1" smtClean="0"/>
              <a:t>baselined</a:t>
            </a:r>
            <a:r>
              <a:rPr lang="en-US" sz="2400" dirty="0" smtClean="0"/>
              <a:t>” during accessioning.</a:t>
            </a:r>
          </a:p>
          <a:p>
            <a:pPr lvl="1"/>
            <a:r>
              <a:rPr lang="en-US" sz="2400" dirty="0" smtClean="0"/>
              <a:t>Project was re-configured halfway through, 4 new support staff hired to meet deadline.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7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at Other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4800600"/>
          </a:xfrm>
        </p:spPr>
        <p:txBody>
          <a:bodyPr/>
          <a:lstStyle/>
          <a:p>
            <a:r>
              <a:rPr lang="en-US" sz="2800" dirty="0" smtClean="0"/>
              <a:t>Philadelphia Area Consortium of Special Collections Libraries (PACSCL)</a:t>
            </a:r>
          </a:p>
          <a:p>
            <a:pPr lvl="1"/>
            <a:r>
              <a:rPr lang="en-US" sz="2400" dirty="0" smtClean="0"/>
              <a:t>Funded by CLIR (Mellon)</a:t>
            </a:r>
          </a:p>
          <a:p>
            <a:pPr lvl="1"/>
            <a:r>
              <a:rPr lang="en-US" sz="2400" dirty="0" smtClean="0"/>
              <a:t>Two rounds: 2009-11; 2013-14</a:t>
            </a:r>
          </a:p>
          <a:p>
            <a:pPr lvl="1"/>
            <a:r>
              <a:rPr lang="en-US" sz="2400" dirty="0" smtClean="0"/>
              <a:t>Follow-up to </a:t>
            </a:r>
            <a:r>
              <a:rPr lang="en-US" sz="2400" dirty="0" err="1" smtClean="0"/>
              <a:t>Consortial</a:t>
            </a:r>
            <a:r>
              <a:rPr lang="en-US" sz="2400" dirty="0" smtClean="0"/>
              <a:t> Survey Project</a:t>
            </a:r>
          </a:p>
          <a:p>
            <a:pPr lvl="1"/>
            <a:r>
              <a:rPr lang="en-US" sz="2400" dirty="0" smtClean="0"/>
              <a:t>Hired 5-10 team members</a:t>
            </a:r>
          </a:p>
          <a:p>
            <a:pPr lvl="1"/>
            <a:r>
              <a:rPr lang="en-US" sz="2400" dirty="0" smtClean="0"/>
              <a:t>~200 collections processed, many minimally</a:t>
            </a:r>
          </a:p>
          <a:p>
            <a:pPr lvl="1"/>
            <a:r>
              <a:rPr lang="en-US" sz="2400" dirty="0" smtClean="0"/>
              <a:t>Sacrificing description </a:t>
            </a:r>
            <a:r>
              <a:rPr lang="en-US" sz="2400" dirty="0"/>
              <a:t>for speed </a:t>
            </a:r>
            <a:endParaRPr lang="en-US" sz="2400" dirty="0" smtClean="0"/>
          </a:p>
          <a:p>
            <a:pPr lvl="1"/>
            <a:r>
              <a:rPr lang="en-US" sz="2400" dirty="0"/>
              <a:t>http://clir.pacscl.org/about-the-project/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4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at Other Institutions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UCLA </a:t>
            </a:r>
            <a:r>
              <a:rPr lang="en-US" sz="2800" dirty="0"/>
              <a:t>Department of Special Collections</a:t>
            </a:r>
          </a:p>
          <a:p>
            <a:pPr lvl="1"/>
            <a:r>
              <a:rPr lang="en-US" sz="2400" dirty="0" smtClean="0"/>
              <a:t>Funded through donations, grants, foundation, reallocation.</a:t>
            </a:r>
          </a:p>
          <a:p>
            <a:pPr lvl="1"/>
            <a:r>
              <a:rPr lang="en-US" sz="2400" dirty="0" smtClean="0"/>
              <a:t>Established Center for Primary Research and Training (CPRT) to train grad students in archival processing.</a:t>
            </a:r>
          </a:p>
          <a:p>
            <a:pPr lvl="1"/>
            <a:r>
              <a:rPr lang="en-US" sz="2400" dirty="0" smtClean="0"/>
              <a:t>Created processing plans on accession, cost projections &amp; supplies needed - asked donors for funds.</a:t>
            </a:r>
          </a:p>
          <a:p>
            <a:pPr lvl="1"/>
            <a:r>
              <a:rPr lang="en-US" sz="2400" dirty="0" smtClean="0"/>
              <a:t>Cataloged old acquisitions, Ret. Con. Finding aids, leveraged digitization efforts to create access.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006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at Other Institutions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/>
              <a:t>Whitman </a:t>
            </a:r>
            <a:r>
              <a:rPr lang="en-US" sz="2800" dirty="0" smtClean="0"/>
              <a:t>College, Washington</a:t>
            </a:r>
          </a:p>
          <a:p>
            <a:pPr lvl="1"/>
            <a:r>
              <a:rPr lang="en-US" sz="2400" dirty="0" smtClean="0"/>
              <a:t>Colleen McFarland, lone arranger perspective</a:t>
            </a:r>
          </a:p>
          <a:p>
            <a:pPr lvl="1"/>
            <a:r>
              <a:rPr lang="en-US" sz="2400" dirty="0" smtClean="0"/>
              <a:t>NHPRC minimal processing grant</a:t>
            </a:r>
          </a:p>
          <a:p>
            <a:pPr lvl="1"/>
            <a:r>
              <a:rPr lang="en-US" sz="2400" dirty="0"/>
              <a:t>NW Digital </a:t>
            </a:r>
            <a:r>
              <a:rPr lang="en-US" sz="2400" dirty="0" smtClean="0"/>
              <a:t>Archives consortia - </a:t>
            </a:r>
            <a:r>
              <a:rPr lang="en-US" sz="2400" dirty="0"/>
              <a:t>Northwest Archives Processing </a:t>
            </a:r>
            <a:r>
              <a:rPr lang="en-US" sz="2400" dirty="0" smtClean="0"/>
              <a:t>Initiative</a:t>
            </a:r>
          </a:p>
          <a:p>
            <a:pPr lvl="1"/>
            <a:r>
              <a:rPr lang="en-US" sz="2400" dirty="0" smtClean="0"/>
              <a:t>8 institutions</a:t>
            </a:r>
          </a:p>
          <a:p>
            <a:pPr lvl="1"/>
            <a:r>
              <a:rPr lang="en-US" sz="2400" dirty="0" smtClean="0"/>
              <a:t>Hired processing assistant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8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are some positive and negative consequences of this approach?</a:t>
            </a:r>
          </a:p>
          <a:p>
            <a:endParaRPr lang="en-US" dirty="0"/>
          </a:p>
          <a:p>
            <a:r>
              <a:rPr lang="en-US" dirty="0" smtClean="0"/>
              <a:t>What are you willing to give up to accomplish your 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77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408</TotalTime>
  <Words>660</Words>
  <Application>Microsoft Office PowerPoint</Application>
  <PresentationFormat>On-screen Show (4:3)</PresentationFormat>
  <Paragraphs>157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Efficient Processing for Backlog Reduction: Applied Minimal Processing Strategies</vt:lpstr>
      <vt:lpstr>Exposing Hidden Collections </vt:lpstr>
      <vt:lpstr>MPLP Recommendations </vt:lpstr>
      <vt:lpstr>MPLP Factors </vt:lpstr>
      <vt:lpstr>Strategies at Other Institutions</vt:lpstr>
      <vt:lpstr>Strategies at Other Institutions</vt:lpstr>
      <vt:lpstr>Strategies at Other Institutions </vt:lpstr>
      <vt:lpstr>Strategies at Other Institutions </vt:lpstr>
      <vt:lpstr>Brainstorming</vt:lpstr>
      <vt:lpstr>Define Your Objectives</vt:lpstr>
      <vt:lpstr>Define Your Objectives</vt:lpstr>
      <vt:lpstr>Accessioning </vt:lpstr>
      <vt:lpstr>Processing Plans</vt:lpstr>
      <vt:lpstr>Processing Plans </vt:lpstr>
      <vt:lpstr>Processing Plans</vt:lpstr>
      <vt:lpstr>Enlist Help</vt:lpstr>
      <vt:lpstr>Documentation</vt:lpstr>
      <vt:lpstr>Perfection</vt:lpstr>
      <vt:lpstr>Discussion &amp;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Processing for Backlog Reduction</dc:title>
  <dc:creator>Windows User</dc:creator>
  <cp:lastModifiedBy>Windows User</cp:lastModifiedBy>
  <cp:revision>50</cp:revision>
  <dcterms:created xsi:type="dcterms:W3CDTF">2014-03-24T18:42:41Z</dcterms:created>
  <dcterms:modified xsi:type="dcterms:W3CDTF">2014-05-05T12:51:48Z</dcterms:modified>
</cp:coreProperties>
</file>