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9"/>
  </p:notesMasterIdLst>
  <p:sldIdLst>
    <p:sldId id="256" r:id="rId2"/>
    <p:sldId id="258" r:id="rId3"/>
    <p:sldId id="261" r:id="rId4"/>
    <p:sldId id="260" r:id="rId5"/>
    <p:sldId id="259" r:id="rId6"/>
    <p:sldId id="267" r:id="rId7"/>
    <p:sldId id="275" r:id="rId8"/>
    <p:sldId id="263" r:id="rId9"/>
    <p:sldId id="262" r:id="rId10"/>
    <p:sldId id="264" r:id="rId11"/>
    <p:sldId id="268" r:id="rId12"/>
    <p:sldId id="269" r:id="rId13"/>
    <p:sldId id="270" r:id="rId14"/>
    <p:sldId id="265" r:id="rId15"/>
    <p:sldId id="274" r:id="rId16"/>
    <p:sldId id="266" r:id="rId17"/>
    <p:sldId id="27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B54E"/>
    <a:srgbClr val="EFE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63" autoAdjust="0"/>
  </p:normalViewPr>
  <p:slideViewPr>
    <p:cSldViewPr>
      <p:cViewPr>
        <p:scale>
          <a:sx n="70" d="100"/>
          <a:sy n="70" d="100"/>
        </p:scale>
        <p:origin x="-1164"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7DC396A-CE14-4D6C-A019-6F733C1E328B}" type="datetimeFigureOut">
              <a:rPr lang="en-US" smtClean="0"/>
              <a:t>9/4/2013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C185B10-12EA-40BD-A409-B3CF66F6A560}" type="slidenum">
              <a:rPr lang="en-US" smtClean="0"/>
              <a:t>‹#›</a:t>
            </a:fld>
            <a:endParaRPr lang="en-US"/>
          </a:p>
        </p:txBody>
      </p:sp>
    </p:spTree>
    <p:extLst>
      <p:ext uri="{BB962C8B-B14F-4D97-AF65-F5344CB8AC3E}">
        <p14:creationId xmlns:p14="http://schemas.microsoft.com/office/powerpoint/2010/main" val="414343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ufdc.ufl.edu/UF00053431/000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ufdc.ufl.edu/permissions#attribution" TargetMode="External"/><Relationship Id="rId3" Type="http://schemas.openxmlformats.org/officeDocument/2006/relationships/hyperlink" Target="http://www.rbms.info/" TargetMode="External"/><Relationship Id="rId7" Type="http://schemas.openxmlformats.org/officeDocument/2006/relationships/hyperlink" Target="http://lcweb.loc.gov/copyright/title1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loganberrybooks.com/stump.html" TargetMode="External"/><Relationship Id="rId5" Type="http://schemas.openxmlformats.org/officeDocument/2006/relationships/hyperlink" Target="http://www.si.edu/Encyclopedia_SI/id-obj.htm" TargetMode="External"/><Relationship Id="rId4" Type="http://schemas.openxmlformats.org/officeDocument/2006/relationships/hyperlink" Target="http://www.abebooks.com/" TargetMode="External"/><Relationship Id="rId9" Type="http://schemas.openxmlformats.org/officeDocument/2006/relationships/hyperlink" Target="http://ufdc.ufl.edu/contac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fdc.ufl.edu/UF00076723/000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fdc.ufl.edu/UF00077415/000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fdc.ufl.edu/UF00073565/000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fdc.ufl.edu/UF00065513/0000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ufdc.ufl.edu/UF00065513/0020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a:t>
            </a:r>
            <a:r>
              <a:rPr lang="en-US" baseline="0" dirty="0" smtClean="0"/>
              <a:t> </a:t>
            </a:r>
            <a:r>
              <a:rPr lang="en-US" baseline="0" dirty="0" err="1" smtClean="0"/>
              <a:t>Dhanashree</a:t>
            </a:r>
            <a:r>
              <a:rPr lang="en-US" baseline="0" dirty="0" smtClean="0"/>
              <a:t> </a:t>
            </a:r>
            <a:r>
              <a:rPr lang="en-US" baseline="0" dirty="0" err="1" smtClean="0"/>
              <a:t>Thorat</a:t>
            </a:r>
            <a:endParaRPr lang="en-US" baseline="0" dirty="0" smtClean="0"/>
          </a:p>
          <a:p>
            <a:r>
              <a:rPr lang="en-US" baseline="0" dirty="0" smtClean="0"/>
              <a:t>For </a:t>
            </a:r>
            <a:r>
              <a:rPr lang="en-US" baseline="0" smtClean="0"/>
              <a:t>grant project: http://ufdc.ufl.edu/AA00011752/00001</a:t>
            </a:r>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1</a:t>
            </a:fld>
            <a:endParaRPr lang="en-US"/>
          </a:p>
        </p:txBody>
      </p:sp>
    </p:spTree>
    <p:extLst>
      <p:ext uri="{BB962C8B-B14F-4D97-AF65-F5344CB8AC3E}">
        <p14:creationId xmlns:p14="http://schemas.microsoft.com/office/powerpoint/2010/main" val="368869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10</a:t>
            </a:fld>
            <a:endParaRPr lang="en-US"/>
          </a:p>
        </p:txBody>
      </p:sp>
    </p:spTree>
    <p:extLst>
      <p:ext uri="{BB962C8B-B14F-4D97-AF65-F5344CB8AC3E}">
        <p14:creationId xmlns:p14="http://schemas.microsoft.com/office/powerpoint/2010/main" val="277883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11</a:t>
            </a:fld>
            <a:endParaRPr lang="en-US"/>
          </a:p>
        </p:txBody>
      </p:sp>
    </p:spTree>
    <p:extLst>
      <p:ext uri="{BB962C8B-B14F-4D97-AF65-F5344CB8AC3E}">
        <p14:creationId xmlns:p14="http://schemas.microsoft.com/office/powerpoint/2010/main" val="116862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hlinkClick r:id="rId3"/>
              </a:rPr>
              <a:t>http://ufdc.ufl.edu/UF00053431/00001</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1884, </a:t>
            </a:r>
            <a:r>
              <a:rPr lang="en-US" sz="1200" kern="1200" dirty="0" err="1" smtClean="0">
                <a:solidFill>
                  <a:schemeClr val="tx1"/>
                </a:solidFill>
                <a:effectLst/>
                <a:latin typeface="+mn-lt"/>
                <a:ea typeface="+mn-ea"/>
                <a:cs typeface="+mn-cs"/>
              </a:rPr>
              <a:t>McLoughlin</a:t>
            </a:r>
            <a:r>
              <a:rPr lang="en-US" sz="1200" kern="1200" dirty="0" smtClean="0">
                <a:solidFill>
                  <a:schemeClr val="tx1"/>
                </a:solidFill>
                <a:effectLst/>
                <a:latin typeface="+mn-lt"/>
                <a:ea typeface="+mn-ea"/>
                <a:cs typeface="+mn-cs"/>
              </a:rPr>
              <a:t> Print</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12</a:t>
            </a:fld>
            <a:endParaRPr lang="en-US"/>
          </a:p>
        </p:txBody>
      </p:sp>
    </p:spTree>
    <p:extLst>
      <p:ext uri="{BB962C8B-B14F-4D97-AF65-F5344CB8AC3E}">
        <p14:creationId xmlns:p14="http://schemas.microsoft.com/office/powerpoint/2010/main" val="263198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13</a:t>
            </a:fld>
            <a:endParaRPr lang="en-US"/>
          </a:p>
        </p:txBody>
      </p:sp>
    </p:spTree>
    <p:extLst>
      <p:ext uri="{BB962C8B-B14F-4D97-AF65-F5344CB8AC3E}">
        <p14:creationId xmlns:p14="http://schemas.microsoft.com/office/powerpoint/2010/main" val="338649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publishers, pub date, place of publication – these details are important</a:t>
            </a:r>
            <a:r>
              <a:rPr lang="en-US" baseline="0" dirty="0" smtClean="0"/>
              <a:t> for some scholars</a:t>
            </a:r>
          </a:p>
          <a:p>
            <a:endParaRPr lang="en-US" baseline="0" dirty="0" smtClean="0"/>
          </a:p>
          <a:p>
            <a:r>
              <a:rPr lang="en-US" baseline="0" dirty="0" smtClean="0"/>
              <a:t>(Not all items have thumbnail view available)</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14</a:t>
            </a:fld>
            <a:endParaRPr lang="en-US"/>
          </a:p>
        </p:txBody>
      </p:sp>
    </p:spTree>
    <p:extLst>
      <p:ext uri="{BB962C8B-B14F-4D97-AF65-F5344CB8AC3E}">
        <p14:creationId xmlns:p14="http://schemas.microsoft.com/office/powerpoint/2010/main" val="81606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publishers, pub date, place of publication – these details are important</a:t>
            </a:r>
            <a:r>
              <a:rPr lang="en-US" baseline="0" dirty="0" smtClean="0"/>
              <a:t> for some scholars</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15</a:t>
            </a:fld>
            <a:endParaRPr lang="en-US"/>
          </a:p>
        </p:txBody>
      </p:sp>
    </p:spTree>
    <p:extLst>
      <p:ext uri="{BB962C8B-B14F-4D97-AF65-F5344CB8AC3E}">
        <p14:creationId xmlns:p14="http://schemas.microsoft.com/office/powerpoint/2010/main" val="81606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Can you tell me the value of my book or an item in my collection?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University of Florida cannot make such a valuation. For books, a used or rare book dealer in your area may be able to take a look and give you an idea of edition and any other pertinent information. Also, there is a website </a:t>
            </a:r>
            <a:r>
              <a:rPr lang="en-US" sz="1200" b="0" i="0" kern="1200" dirty="0" smtClean="0">
                <a:solidFill>
                  <a:schemeClr val="tx1"/>
                </a:solidFill>
                <a:effectLst/>
                <a:latin typeface="+mn-lt"/>
                <a:ea typeface="+mn-ea"/>
                <a:cs typeface="+mn-cs"/>
                <a:hlinkClick r:id="rId3"/>
              </a:rPr>
              <a:t>www.rbms.info</a:t>
            </a:r>
            <a:r>
              <a:rPr lang="en-US" sz="1200" b="0" i="0" kern="1200" dirty="0" smtClean="0">
                <a:solidFill>
                  <a:schemeClr val="tx1"/>
                </a:solidFill>
                <a:effectLst/>
                <a:latin typeface="+mn-lt"/>
                <a:ea typeface="+mn-ea"/>
                <a:cs typeface="+mn-cs"/>
              </a:rPr>
              <a:t> that will give you some information. You could also search</a:t>
            </a:r>
            <a:r>
              <a:rPr lang="en-US" sz="1200" b="0" i="0" kern="1200" dirty="0" smtClean="0">
                <a:solidFill>
                  <a:schemeClr val="tx1"/>
                </a:solidFill>
                <a:effectLst/>
                <a:latin typeface="+mn-lt"/>
                <a:ea typeface="+mn-ea"/>
                <a:cs typeface="+mn-cs"/>
                <a:hlinkClick r:id="rId4"/>
              </a:rPr>
              <a:t>www.abebooks.com </a:t>
            </a:r>
            <a:r>
              <a:rPr lang="en-US" sz="1200" b="0" i="0" kern="1200" dirty="0" smtClean="0">
                <a:solidFill>
                  <a:schemeClr val="tx1"/>
                </a:solidFill>
                <a:effectLst/>
                <a:latin typeface="+mn-lt"/>
                <a:ea typeface="+mn-ea"/>
                <a:cs typeface="+mn-cs"/>
              </a:rPr>
              <a:t>which is a site where used and rare book dealers post their books, and see if another copy is for sale and if so, what information is available. For collectibles, the Smithsonian Institution's </a:t>
            </a:r>
            <a:r>
              <a:rPr lang="en-US" sz="1200" b="0" i="0" kern="1200" dirty="0" smtClean="0">
                <a:solidFill>
                  <a:schemeClr val="tx1"/>
                </a:solidFill>
                <a:effectLst/>
                <a:latin typeface="+mn-lt"/>
                <a:ea typeface="+mn-ea"/>
                <a:cs typeface="+mn-cs"/>
                <a:hlinkClick r:id="rId5"/>
              </a:rPr>
              <a:t>Encyclopedia Smithsonian (http://www.si.edu/Encyclopedia_SI/id-obj.htm)</a:t>
            </a:r>
            <a:r>
              <a:rPr lang="en-US" sz="1200" b="0" i="0" kern="1200" dirty="0" smtClean="0">
                <a:solidFill>
                  <a:schemeClr val="tx1"/>
                </a:solidFill>
                <a:effectLst/>
                <a:latin typeface="+mn-lt"/>
                <a:ea typeface="+mn-ea"/>
                <a:cs typeface="+mn-cs"/>
              </a:rPr>
              <a:t>provides an overview on identifying and valuing collectible objects. The page includes links to several appraisal organizations and a reference list of helpful books and magazines.</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Can you tell me the name of a children's book where I don't remember the title or author?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very difficult to identify a book without a title or an author. There are many people who search for books from their childhood and they can only remember a character's name, or the general idea of the story. To aid with these sorts of questions some booksellers maintain archives of previous quests for remembered children's books. This site has helped others in the past with many questions already answered in the archives and new questions are shared for the community to assist with answers: </a:t>
            </a:r>
            <a:r>
              <a:rPr lang="en-US" sz="1200" b="0" i="0" kern="1200" dirty="0" smtClean="0">
                <a:solidFill>
                  <a:schemeClr val="tx1"/>
                </a:solidFill>
                <a:effectLst/>
                <a:latin typeface="+mn-lt"/>
                <a:ea typeface="+mn-ea"/>
                <a:cs typeface="+mn-cs"/>
                <a:hlinkClick r:id="rId6"/>
              </a:rPr>
              <a:t>http://www.loganberrybooks.com/stump.html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Can I use an image from the Baldwin in my scholarly publication? In a student project? In a departmental newsletter?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Yes. Unless additional restrictions are noted, copyrighted electronic materials in this collection may be used for research, instruction, and private study under the provisions of Fair Use.  Fair Use is a provision of United States Copyright Law (</a:t>
            </a:r>
            <a:r>
              <a:rPr lang="en-US" sz="1200" b="0" i="0" kern="1200" dirty="0" smtClean="0">
                <a:solidFill>
                  <a:schemeClr val="tx1"/>
                </a:solidFill>
                <a:effectLst/>
                <a:latin typeface="+mn-lt"/>
                <a:ea typeface="+mn-ea"/>
                <a:cs typeface="+mn-cs"/>
                <a:hlinkClick r:id="rId7"/>
              </a:rPr>
              <a:t>United States Code, Title 17</a:t>
            </a:r>
            <a:r>
              <a:rPr lang="en-US" sz="1200" b="0" i="0" kern="1200" dirty="0" smtClean="0">
                <a:solidFill>
                  <a:schemeClr val="tx1"/>
                </a:solidFill>
                <a:effectLst/>
                <a:latin typeface="+mn-lt"/>
                <a:ea typeface="+mn-ea"/>
                <a:cs typeface="+mn-cs"/>
              </a:rPr>
              <a:t>, section 107) which allows limited use of copyrighted materials under certain conditions.  Under Fair Use you may view, print, photocopy, and download images from this site without prior permission, provided that you provide proper </a:t>
            </a:r>
            <a:r>
              <a:rPr lang="en-US" sz="1200" b="0" i="0" kern="1200" dirty="0" smtClean="0">
                <a:solidFill>
                  <a:schemeClr val="tx1"/>
                </a:solidFill>
                <a:effectLst/>
                <a:latin typeface="+mn-lt"/>
                <a:ea typeface="+mn-ea"/>
                <a:cs typeface="+mn-cs"/>
                <a:hlinkClick r:id="rId8"/>
              </a:rPr>
              <a:t>attribution of the source</a:t>
            </a:r>
            <a:r>
              <a:rPr lang="en-US" sz="1200" b="0" i="0" kern="1200" dirty="0" smtClean="0">
                <a:solidFill>
                  <a:schemeClr val="tx1"/>
                </a:solidFill>
                <a:effectLst/>
                <a:latin typeface="+mn-lt"/>
                <a:ea typeface="+mn-ea"/>
                <a:cs typeface="+mn-cs"/>
              </a:rPr>
              <a:t> on all copies. For any other use of these electronic materials, including but not limited to display, publication and commercial use, </a:t>
            </a:r>
            <a:r>
              <a:rPr lang="en-US" sz="1200" b="0" i="0" kern="1200" dirty="0" smtClean="0">
                <a:solidFill>
                  <a:schemeClr val="tx1"/>
                </a:solidFill>
                <a:effectLst/>
                <a:latin typeface="+mn-lt"/>
                <a:ea typeface="+mn-ea"/>
                <a:cs typeface="+mn-cs"/>
                <a:hlinkClick r:id="rId9"/>
              </a:rPr>
              <a:t>permission</a:t>
            </a:r>
            <a:r>
              <a:rPr lang="en-US" sz="1200" b="0" i="0" kern="1200" dirty="0" smtClean="0">
                <a:solidFill>
                  <a:schemeClr val="tx1"/>
                </a:solidFill>
                <a:effectLst/>
                <a:latin typeface="+mn-lt"/>
                <a:ea typeface="+mn-ea"/>
                <a:cs typeface="+mn-cs"/>
              </a:rPr>
              <a:t> of the copyright holder must be obtained.</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Also, if this is for a publication, exhibit, event, or similar, please let us know when the publication featuring the image is published so that we can promote the use of our materials.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85B10-12EA-40BD-A409-B3CF66F6A560}" type="slidenum">
              <a:rPr lang="en-US" smtClean="0"/>
              <a:t>16</a:t>
            </a:fld>
            <a:endParaRPr lang="en-US"/>
          </a:p>
        </p:txBody>
      </p:sp>
    </p:spTree>
    <p:extLst>
      <p:ext uri="{BB962C8B-B14F-4D97-AF65-F5344CB8AC3E}">
        <p14:creationId xmlns:p14="http://schemas.microsoft.com/office/powerpoint/2010/main" val="303717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17</a:t>
            </a:fld>
            <a:endParaRPr lang="en-US"/>
          </a:p>
        </p:txBody>
      </p:sp>
    </p:spTree>
    <p:extLst>
      <p:ext uri="{BB962C8B-B14F-4D97-AF65-F5344CB8AC3E}">
        <p14:creationId xmlns:p14="http://schemas.microsoft.com/office/powerpoint/2010/main" val="264308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Sea,</a:t>
            </a:r>
            <a:r>
              <a:rPr lang="en-US" baseline="0" dirty="0" smtClean="0"/>
              <a:t> </a:t>
            </a:r>
            <a:r>
              <a:rPr lang="en-US" dirty="0" smtClean="0"/>
              <a:t>St. Nicholas Magazine</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2</a:t>
            </a:fld>
            <a:endParaRPr lang="en-US"/>
          </a:p>
        </p:txBody>
      </p:sp>
    </p:spTree>
    <p:extLst>
      <p:ext uri="{BB962C8B-B14F-4D97-AF65-F5344CB8AC3E}">
        <p14:creationId xmlns:p14="http://schemas.microsoft.com/office/powerpoint/2010/main" val="6380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GOAL: supports scholarship on a variety of topics related to literature printed primarily for children. </a:t>
            </a:r>
            <a:r>
              <a:rPr lang="en-US" sz="1200" b="0" i="0" kern="1200" dirty="0" smtClean="0">
                <a:solidFill>
                  <a:schemeClr val="tx1"/>
                </a:solidFill>
                <a:effectLst/>
                <a:latin typeface="+mn-lt"/>
                <a:ea typeface="+mn-ea"/>
                <a:cs typeface="+mn-cs"/>
              </a:rPr>
              <a:t>education and upbringing, family and gender roles, civic values, racial, religious, and moral attitudes, literary style and format, and the arts of illustration and book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“Acquire and collect </a:t>
            </a:r>
            <a:r>
              <a:rPr lang="en-US" sz="1200" kern="1200" dirty="0" smtClean="0">
                <a:solidFill>
                  <a:schemeClr val="tx1"/>
                </a:solidFill>
                <a:effectLst/>
                <a:latin typeface="+mn-lt"/>
                <a:ea typeface="+mn-ea"/>
                <a:cs typeface="+mn-cs"/>
              </a:rPr>
              <a:t>books, original artwork/proofs, and manuscript collections that support the teaching and research at the University of Florida and the Center for Children’s Literature and Culture as well as areas that are the focus of interdisciplinary departments.”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a:t>
            </a:r>
            <a:r>
              <a:rPr lang="en-US" baseline="0" dirty="0" smtClean="0"/>
              <a:t> STATUS</a:t>
            </a:r>
            <a:r>
              <a:rPr lang="en-US" dirty="0" smtClean="0"/>
              <a:t>: </a:t>
            </a:r>
            <a:r>
              <a:rPr lang="en-US" dirty="0" smtClean="0">
                <a:solidFill>
                  <a:schemeClr val="tx1"/>
                </a:solidFill>
              </a:rPr>
              <a:t>130,000+ books and manuscript</a:t>
            </a:r>
            <a:r>
              <a:rPr lang="en-US" baseline="0" dirty="0" smtClean="0">
                <a:solidFill>
                  <a:schemeClr val="tx1"/>
                </a:solidFill>
              </a:rPr>
              <a:t> collections, including ephemera such board games and puzzles.</a:t>
            </a:r>
            <a:r>
              <a:rPr lang="en-US" dirty="0" smtClean="0">
                <a:solidFill>
                  <a:schemeClr val="tx1"/>
                </a:solidFill>
              </a:rPr>
              <a:t> Published in Great Britain and the United States, diversity of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UNIQUENESS: Second</a:t>
            </a:r>
            <a:r>
              <a:rPr lang="en-US" baseline="0" dirty="0" smtClean="0"/>
              <a:t> largest collection with 800 early </a:t>
            </a:r>
            <a:r>
              <a:rPr lang="en-US" baseline="0" dirty="0" err="1" smtClean="0"/>
              <a:t>american</a:t>
            </a:r>
            <a:r>
              <a:rPr lang="en-US" baseline="0" dirty="0" smtClean="0"/>
              <a:t> imprints, English and American editions of the same work – comparative work possible. One of top two collections in the nationally and internationally. Over half of the books are unique. One of the two largest contributors to the International Children’s Digital Library.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Based on collection holdings, manuscript holdings, digital holdings/presence, the Baldwin Library ranks second. We are second in collection holdings, with the exception of Early American books where we rank first, we are third in manuscript holdings, and we are second in digital presence.”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COLLECTING</a:t>
            </a:r>
            <a:r>
              <a:rPr lang="en-US" sz="1200" kern="1200" baseline="0" dirty="0" smtClean="0">
                <a:solidFill>
                  <a:schemeClr val="tx1"/>
                </a:solidFill>
                <a:effectLst/>
                <a:latin typeface="+mn-lt"/>
                <a:ea typeface="+mn-ea"/>
                <a:cs typeface="+mn-cs"/>
              </a:rPr>
              <a:t> PRIORITIES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Manuscript collections of authors, illustrators, publishers, editors, and literary agents</a:t>
            </a:r>
          </a:p>
          <a:p>
            <a:pPr lvl="0"/>
            <a:r>
              <a:rPr lang="en-US" sz="1200" kern="1200" dirty="0" smtClean="0">
                <a:solidFill>
                  <a:schemeClr val="tx1"/>
                </a:solidFill>
                <a:effectLst/>
                <a:latin typeface="+mn-lt"/>
                <a:ea typeface="+mn-ea"/>
                <a:cs typeface="+mn-cs"/>
              </a:rPr>
              <a:t>- Books on illustration, illustrators, or books featuring work by prominent children’s literature illustrators</a:t>
            </a:r>
          </a:p>
          <a:p>
            <a:pPr lvl="0"/>
            <a:r>
              <a:rPr lang="en-US" sz="1200" kern="1200" dirty="0" smtClean="0">
                <a:solidFill>
                  <a:schemeClr val="tx1"/>
                </a:solidFill>
                <a:effectLst/>
                <a:latin typeface="+mn-lt"/>
                <a:ea typeface="+mn-ea"/>
                <a:cs typeface="+mn-cs"/>
              </a:rPr>
              <a:t>- Books produced from the British colonies</a:t>
            </a:r>
          </a:p>
          <a:p>
            <a:pPr lvl="0"/>
            <a:r>
              <a:rPr lang="en-US" sz="1200" kern="1200" dirty="0" smtClean="0">
                <a:solidFill>
                  <a:schemeClr val="tx1"/>
                </a:solidFill>
                <a:effectLst/>
                <a:latin typeface="+mn-lt"/>
                <a:ea typeface="+mn-ea"/>
                <a:cs typeface="+mn-cs"/>
              </a:rPr>
              <a:t>- Graphic novels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3</a:t>
            </a:fld>
            <a:endParaRPr lang="en-US"/>
          </a:p>
        </p:txBody>
      </p:sp>
    </p:spTree>
    <p:extLst>
      <p:ext uri="{BB962C8B-B14F-4D97-AF65-F5344CB8AC3E}">
        <p14:creationId xmlns:p14="http://schemas.microsoft.com/office/powerpoint/2010/main" val="89263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http://ufdc.ufl.edu/UF00076723/00001</a:t>
            </a:r>
            <a:endParaRPr lang="en-US" sz="1200" b="0" i="0" kern="1200" dirty="0" smtClean="0">
              <a:solidFill>
                <a:schemeClr val="tx1"/>
              </a:solidFill>
              <a:effectLst/>
              <a:latin typeface="+mn-lt"/>
              <a:ea typeface="+mn-ea"/>
              <a:cs typeface="+mn-cs"/>
            </a:endParaRPr>
          </a:p>
          <a:p>
            <a:r>
              <a:rPr lang="en-US" dirty="0" smtClean="0"/>
              <a:t>Material: mainly</a:t>
            </a:r>
            <a:r>
              <a:rPr lang="en-US" baseline="0" dirty="0" smtClean="0"/>
              <a:t> literature: stories, fables, juvenile biography, adventure stories, alphabet books, juvenile periodicals. Also supports study of visuals, illustrations.</a:t>
            </a:r>
            <a:endParaRPr lang="en-US" dirty="0" smtClean="0"/>
          </a:p>
          <a:p>
            <a:endParaRPr lang="en-US" dirty="0" smtClean="0"/>
          </a:p>
          <a:p>
            <a:r>
              <a:rPr lang="en-US" dirty="0" smtClean="0"/>
              <a:t>Publishers: </a:t>
            </a:r>
            <a:r>
              <a:rPr lang="en-US" sz="1200" kern="1200" dirty="0" smtClean="0">
                <a:solidFill>
                  <a:schemeClr val="tx1"/>
                </a:solidFill>
                <a:effectLst/>
                <a:latin typeface="+mn-lt"/>
                <a:ea typeface="+mn-ea"/>
                <a:cs typeface="+mn-cs"/>
              </a:rPr>
              <a:t>American Sunday School Union, American Tract Society, Babcock, Blackie, </a:t>
            </a:r>
            <a:r>
              <a:rPr lang="en-US" sz="1200" kern="1200" dirty="0" err="1" smtClean="0">
                <a:solidFill>
                  <a:schemeClr val="tx1"/>
                </a:solidFill>
                <a:effectLst/>
                <a:latin typeface="+mn-lt"/>
                <a:ea typeface="+mn-ea"/>
                <a:cs typeface="+mn-cs"/>
              </a:rPr>
              <a:t>Cassell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Cassell</a:t>
            </a:r>
            <a:r>
              <a:rPr lang="en-US" sz="1200" kern="1200" dirty="0" smtClean="0">
                <a:solidFill>
                  <a:schemeClr val="tx1"/>
                </a:solidFill>
                <a:effectLst/>
                <a:latin typeface="+mn-lt"/>
                <a:ea typeface="+mn-ea"/>
                <a:cs typeface="+mn-cs"/>
              </a:rPr>
              <a:t> &amp; Co.; </a:t>
            </a:r>
            <a:r>
              <a:rPr lang="en-US" sz="1200" kern="1200" dirty="0" err="1" smtClean="0">
                <a:solidFill>
                  <a:schemeClr val="tx1"/>
                </a:solidFill>
                <a:effectLst/>
                <a:latin typeface="+mn-lt"/>
                <a:ea typeface="+mn-ea"/>
                <a:cs typeface="+mn-cs"/>
              </a:rPr>
              <a:t>Cassell</a:t>
            </a:r>
            <a:r>
              <a:rPr lang="en-US" sz="1200" kern="1200" dirty="0" smtClean="0">
                <a:solidFill>
                  <a:schemeClr val="tx1"/>
                </a:solidFill>
                <a:effectLst/>
                <a:latin typeface="+mn-lt"/>
                <a:ea typeface="+mn-ea"/>
                <a:cs typeface="+mn-cs"/>
              </a:rPr>
              <a:t> Publishing Co.; </a:t>
            </a:r>
            <a:r>
              <a:rPr lang="en-US" sz="1200" kern="1200" dirty="0" err="1" smtClean="0">
                <a:solidFill>
                  <a:schemeClr val="tx1"/>
                </a:solidFill>
                <a:effectLst/>
                <a:latin typeface="+mn-lt"/>
                <a:ea typeface="+mn-ea"/>
                <a:cs typeface="+mn-cs"/>
              </a:rPr>
              <a:t>Cassell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Petter</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Galpin</a:t>
            </a:r>
            <a:r>
              <a:rPr lang="en-US" sz="1200" kern="1200" dirty="0" smtClean="0">
                <a:solidFill>
                  <a:schemeClr val="tx1"/>
                </a:solidFill>
                <a:effectLst/>
                <a:latin typeface="+mn-lt"/>
                <a:ea typeface="+mn-ea"/>
                <a:cs typeface="+mn-cs"/>
              </a:rPr>
              <a:t>), Cromwell, Thomas Y., </a:t>
            </a:r>
            <a:r>
              <a:rPr lang="en-US" sz="1200" kern="1200" dirty="0" err="1" smtClean="0">
                <a:solidFill>
                  <a:schemeClr val="tx1"/>
                </a:solidFill>
                <a:effectLst/>
                <a:latin typeface="+mn-lt"/>
                <a:ea typeface="+mn-ea"/>
                <a:cs typeface="+mn-cs"/>
              </a:rPr>
              <a:t>Darton</a:t>
            </a:r>
            <a:r>
              <a:rPr lang="en-US" sz="1200" kern="1200" dirty="0" smtClean="0">
                <a:solidFill>
                  <a:schemeClr val="tx1"/>
                </a:solidFill>
                <a:effectLst/>
                <a:latin typeface="+mn-lt"/>
                <a:ea typeface="+mn-ea"/>
                <a:cs typeface="+mn-cs"/>
              </a:rPr>
              <a:t>, William (W. </a:t>
            </a:r>
            <a:r>
              <a:rPr lang="en-US" sz="1200" kern="1200" dirty="0" err="1" smtClean="0">
                <a:solidFill>
                  <a:schemeClr val="tx1"/>
                </a:solidFill>
                <a:effectLst/>
                <a:latin typeface="+mn-lt"/>
                <a:ea typeface="+mn-ea"/>
                <a:cs typeface="+mn-cs"/>
              </a:rPr>
              <a:t>Darton</a:t>
            </a:r>
            <a:r>
              <a:rPr lang="en-US" sz="1200" kern="1200" dirty="0" smtClean="0">
                <a:solidFill>
                  <a:schemeClr val="tx1"/>
                </a:solidFill>
                <a:effectLst/>
                <a:latin typeface="+mn-lt"/>
                <a:ea typeface="+mn-ea"/>
                <a:cs typeface="+mn-cs"/>
              </a:rPr>
              <a:t> &amp; Son; </a:t>
            </a:r>
            <a:r>
              <a:rPr lang="en-US" sz="1200" kern="1200" dirty="0" err="1" smtClean="0">
                <a:solidFill>
                  <a:schemeClr val="tx1"/>
                </a:solidFill>
                <a:effectLst/>
                <a:latin typeface="+mn-lt"/>
                <a:ea typeface="+mn-ea"/>
                <a:cs typeface="+mn-cs"/>
              </a:rPr>
              <a:t>Darton</a:t>
            </a:r>
            <a:r>
              <a:rPr lang="en-US" sz="1200" kern="1200" dirty="0" smtClean="0">
                <a:solidFill>
                  <a:schemeClr val="tx1"/>
                </a:solidFill>
                <a:effectLst/>
                <a:latin typeface="+mn-lt"/>
                <a:ea typeface="+mn-ea"/>
                <a:cs typeface="+mn-cs"/>
              </a:rPr>
              <a:t> &amp; Co.; </a:t>
            </a:r>
            <a:r>
              <a:rPr lang="en-US" sz="1200" kern="1200" dirty="0" err="1" smtClean="0">
                <a:solidFill>
                  <a:schemeClr val="tx1"/>
                </a:solidFill>
                <a:effectLst/>
                <a:latin typeface="+mn-lt"/>
                <a:ea typeface="+mn-ea"/>
                <a:cs typeface="+mn-cs"/>
              </a:rPr>
              <a:t>Darton</a:t>
            </a:r>
            <a:r>
              <a:rPr lang="en-US" sz="1200" kern="1200" dirty="0" smtClean="0">
                <a:solidFill>
                  <a:schemeClr val="tx1"/>
                </a:solidFill>
                <a:effectLst/>
                <a:latin typeface="+mn-lt"/>
                <a:ea typeface="+mn-ea"/>
                <a:cs typeface="+mn-cs"/>
              </a:rPr>
              <a:t> &amp; Clark), Dean (Dean &amp; Son), Dutton, Griffith &amp; </a:t>
            </a:r>
            <a:r>
              <a:rPr lang="en-US" sz="1200" kern="1200" dirty="0" err="1" smtClean="0">
                <a:solidFill>
                  <a:schemeClr val="tx1"/>
                </a:solidFill>
                <a:effectLst/>
                <a:latin typeface="+mn-lt"/>
                <a:ea typeface="+mn-ea"/>
                <a:cs typeface="+mn-cs"/>
              </a:rPr>
              <a:t>Farran</a:t>
            </a:r>
            <a:r>
              <a:rPr lang="en-US" sz="1200" kern="1200" dirty="0" smtClean="0">
                <a:solidFill>
                  <a:schemeClr val="tx1"/>
                </a:solidFill>
                <a:effectLst/>
                <a:latin typeface="+mn-lt"/>
                <a:ea typeface="+mn-ea"/>
                <a:cs typeface="+mn-cs"/>
              </a:rPr>
              <a:t>, Harper (Harper &amp; Brothers), Harris, John (J. Harris &amp; Son), Lee &amp; Shepard, Lothrop, </a:t>
            </a:r>
            <a:r>
              <a:rPr lang="en-US" sz="1200" kern="1200" dirty="0" err="1" smtClean="0">
                <a:solidFill>
                  <a:schemeClr val="tx1"/>
                </a:solidFill>
                <a:effectLst/>
                <a:latin typeface="+mn-lt"/>
                <a:ea typeface="+mn-ea"/>
                <a:cs typeface="+mn-cs"/>
              </a:rPr>
              <a:t>Macmillian</a:t>
            </a:r>
            <a:r>
              <a:rPr lang="en-US" sz="1200" kern="1200" dirty="0" smtClean="0">
                <a:solidFill>
                  <a:schemeClr val="tx1"/>
                </a:solidFill>
                <a:effectLst/>
                <a:latin typeface="+mn-lt"/>
                <a:ea typeface="+mn-ea"/>
                <a:cs typeface="+mn-cs"/>
              </a:rPr>
              <a:t>, McLaughlin Brothers, Massachusetts Sabbath School Society, Methodist Episcopal Church, Murray, John, Nelson, </a:t>
            </a:r>
            <a:r>
              <a:rPr lang="en-US" sz="1200" kern="1200" dirty="0" err="1" smtClean="0">
                <a:solidFill>
                  <a:schemeClr val="tx1"/>
                </a:solidFill>
                <a:effectLst/>
                <a:latin typeface="+mn-lt"/>
                <a:ea typeface="+mn-ea"/>
                <a:cs typeface="+mn-cs"/>
              </a:rPr>
              <a:t>Nistor</a:t>
            </a:r>
            <a:r>
              <a:rPr lang="en-US" sz="1200" kern="1200" dirty="0" smtClean="0">
                <a:solidFill>
                  <a:schemeClr val="tx1"/>
                </a:solidFill>
                <a:effectLst/>
                <a:latin typeface="+mn-lt"/>
                <a:ea typeface="+mn-ea"/>
                <a:cs typeface="+mn-cs"/>
              </a:rPr>
              <a:t>, Religious Tract Society, </a:t>
            </a:r>
            <a:r>
              <a:rPr lang="en-US" sz="1200" kern="1200" dirty="0" err="1" smtClean="0">
                <a:solidFill>
                  <a:schemeClr val="tx1"/>
                </a:solidFill>
                <a:effectLst/>
                <a:latin typeface="+mn-lt"/>
                <a:ea typeface="+mn-ea"/>
                <a:cs typeface="+mn-cs"/>
              </a:rPr>
              <a:t>Routledge</a:t>
            </a:r>
            <a:r>
              <a:rPr lang="en-US" sz="1200" kern="1200" dirty="0" smtClean="0">
                <a:solidFill>
                  <a:schemeClr val="tx1"/>
                </a:solidFill>
                <a:effectLst/>
                <a:latin typeface="+mn-lt"/>
                <a:ea typeface="+mn-ea"/>
                <a:cs typeface="+mn-cs"/>
              </a:rPr>
              <a:t>, Society for Promoting Christian Knowledge, Sunday School Union, Raphael Tuck, Ward, F. Warne, S. Wood, Young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Scope: supports scholarship on multiple topics. </a:t>
            </a:r>
            <a:r>
              <a:rPr lang="en-US" sz="1200" b="0" i="0" kern="1200" dirty="0" smtClean="0">
                <a:solidFill>
                  <a:schemeClr val="tx1"/>
                </a:solidFill>
                <a:effectLst/>
                <a:latin typeface="+mn-lt"/>
                <a:ea typeface="+mn-ea"/>
                <a:cs typeface="+mn-cs"/>
              </a:rPr>
              <a:t>education and upbringing, family and gender roles, civic values, racial, religious, and moral attitudes, literary style and format, and the arts of illustration and book design</a:t>
            </a:r>
            <a:endParaRPr lang="en-US" dirty="0" smtClean="0">
              <a:solidFill>
                <a:schemeClr val="tx1"/>
              </a:solidFill>
            </a:endParaRPr>
          </a:p>
          <a:p>
            <a:endParaRPr lang="en-US" dirty="0" smtClean="0"/>
          </a:p>
          <a:p>
            <a:r>
              <a:rPr lang="en-US" dirty="0" smtClean="0"/>
              <a:t>Time Span – early 1600s to present day. Second</a:t>
            </a:r>
            <a:r>
              <a:rPr lang="en-US" baseline="0" dirty="0" smtClean="0"/>
              <a:t> largest collection with 800 early </a:t>
            </a:r>
            <a:r>
              <a:rPr lang="en-US" baseline="0" dirty="0" err="1" smtClean="0"/>
              <a:t>american</a:t>
            </a:r>
            <a:r>
              <a:rPr lang="en-US" baseline="0" dirty="0" smtClean="0"/>
              <a:t> imprints</a:t>
            </a:r>
            <a:endParaRPr lang="en-US" dirty="0" smtClean="0"/>
          </a:p>
          <a:p>
            <a:endParaRPr lang="en-US" dirty="0" smtClean="0"/>
          </a:p>
          <a:p>
            <a:r>
              <a:rPr lang="en-US" dirty="0" smtClean="0"/>
              <a:t>Format: text, image</a:t>
            </a:r>
          </a:p>
          <a:p>
            <a:endParaRPr lang="en-US" dirty="0" smtClean="0"/>
          </a:p>
          <a:p>
            <a:r>
              <a:rPr lang="en-US" dirty="0" smtClean="0"/>
              <a:t>Location: housed under Baldwin Library Collections. Not all material is online. All digitized material is based on print material available – comparative study possible.</a:t>
            </a:r>
          </a:p>
          <a:p>
            <a:endParaRPr lang="en-US" dirty="0" smtClean="0"/>
          </a:p>
          <a:p>
            <a:r>
              <a:rPr lang="en-US" sz="1200" b="0" i="0" kern="1200" dirty="0" smtClean="0">
                <a:solidFill>
                  <a:schemeClr val="tx1"/>
                </a:solidFill>
                <a:effectLst/>
                <a:latin typeface="+mn-lt"/>
                <a:ea typeface="+mn-ea"/>
                <a:cs typeface="+mn-cs"/>
              </a:rPr>
              <a:t>300 editions of Robinson Crusoe, </a:t>
            </a:r>
          </a:p>
          <a:p>
            <a:r>
              <a:rPr lang="en-US" sz="1200" b="0" i="0" kern="1200" dirty="0" smtClean="0">
                <a:solidFill>
                  <a:schemeClr val="tx1"/>
                </a:solidFill>
                <a:effectLst/>
                <a:latin typeface="+mn-lt"/>
                <a:ea typeface="+mn-ea"/>
                <a:cs typeface="+mn-cs"/>
              </a:rPr>
              <a:t>100 editions of Pilgrim's Progress, fables, juvenile biography, </a:t>
            </a:r>
          </a:p>
          <a:p>
            <a:r>
              <a:rPr lang="en-US" sz="1200" b="0" i="0" kern="1200" dirty="0" smtClean="0">
                <a:solidFill>
                  <a:schemeClr val="tx1"/>
                </a:solidFill>
                <a:effectLst/>
                <a:latin typeface="+mn-lt"/>
                <a:ea typeface="+mn-ea"/>
                <a:cs typeface="+mn-cs"/>
              </a:rPr>
              <a:t>19th century science and natural history, </a:t>
            </a:r>
          </a:p>
          <a:p>
            <a:r>
              <a:rPr lang="en-US" sz="1200" b="0" i="0" kern="1200" dirty="0" smtClean="0">
                <a:solidFill>
                  <a:schemeClr val="tx1"/>
                </a:solidFill>
                <a:effectLst/>
                <a:latin typeface="+mn-lt"/>
                <a:ea typeface="+mn-ea"/>
                <a:cs typeface="+mn-cs"/>
              </a:rPr>
              <a:t>19th century alphabet books, moral tales, fairy tales, </a:t>
            </a:r>
          </a:p>
          <a:p>
            <a:r>
              <a:rPr lang="en-US" sz="1200" b="0" i="0" kern="1200" dirty="0" smtClean="0">
                <a:solidFill>
                  <a:schemeClr val="tx1"/>
                </a:solidFill>
                <a:effectLst/>
                <a:latin typeface="+mn-lt"/>
                <a:ea typeface="+mn-ea"/>
                <a:cs typeface="+mn-cs"/>
              </a:rPr>
              <a:t>19th century juvenile periodicals, </a:t>
            </a:r>
          </a:p>
          <a:p>
            <a:r>
              <a:rPr lang="en-US" sz="1200" b="0" i="0" kern="1200" dirty="0" smtClean="0">
                <a:solidFill>
                  <a:schemeClr val="tx1"/>
                </a:solidFill>
                <a:effectLst/>
                <a:latin typeface="+mn-lt"/>
                <a:ea typeface="+mn-ea"/>
                <a:cs typeface="+mn-cs"/>
              </a:rPr>
              <a:t>19th century boys' adventure stories, </a:t>
            </a:r>
          </a:p>
          <a:p>
            <a:r>
              <a:rPr lang="en-US" sz="1200" b="0" i="0" kern="1200" dirty="0" smtClean="0">
                <a:solidFill>
                  <a:schemeClr val="tx1"/>
                </a:solidFill>
                <a:effectLst/>
                <a:latin typeface="+mn-lt"/>
                <a:ea typeface="+mn-ea"/>
                <a:cs typeface="+mn-cs"/>
              </a:rPr>
              <a:t>20th century boys' and girls' series, Little Golden Books, and juvenile publications of the American Sunday School Union and other tract societies.</a:t>
            </a:r>
            <a:endParaRPr lang="en-US" dirty="0" smtClean="0"/>
          </a:p>
          <a:p>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4</a:t>
            </a:fld>
            <a:endParaRPr lang="en-US"/>
          </a:p>
        </p:txBody>
      </p:sp>
    </p:spTree>
    <p:extLst>
      <p:ext uri="{BB962C8B-B14F-4D97-AF65-F5344CB8AC3E}">
        <p14:creationId xmlns:p14="http://schemas.microsoft.com/office/powerpoint/2010/main" val="250749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http://ufdc.ufl.edu/UF00077415/00003</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300 editions of Robinson Crusoe, </a:t>
            </a:r>
          </a:p>
          <a:p>
            <a:r>
              <a:rPr lang="en-US" sz="1200" b="0" i="0" kern="1200" dirty="0" smtClean="0">
                <a:solidFill>
                  <a:schemeClr val="tx1"/>
                </a:solidFill>
                <a:effectLst/>
                <a:latin typeface="+mn-lt"/>
                <a:ea typeface="+mn-ea"/>
                <a:cs typeface="+mn-cs"/>
              </a:rPr>
              <a:t>100 editions of Pilgrim's Progress, fables, juvenile biography, </a:t>
            </a:r>
          </a:p>
          <a:p>
            <a:r>
              <a:rPr lang="en-US" sz="1200" b="0" i="0" kern="1200" dirty="0" smtClean="0">
                <a:solidFill>
                  <a:schemeClr val="tx1"/>
                </a:solidFill>
                <a:effectLst/>
                <a:latin typeface="+mn-lt"/>
                <a:ea typeface="+mn-ea"/>
                <a:cs typeface="+mn-cs"/>
              </a:rPr>
              <a:t>19th century science and natural history, </a:t>
            </a:r>
          </a:p>
          <a:p>
            <a:r>
              <a:rPr lang="en-US" sz="1200" b="0" i="0" kern="1200" dirty="0" smtClean="0">
                <a:solidFill>
                  <a:schemeClr val="tx1"/>
                </a:solidFill>
                <a:effectLst/>
                <a:latin typeface="+mn-lt"/>
                <a:ea typeface="+mn-ea"/>
                <a:cs typeface="+mn-cs"/>
              </a:rPr>
              <a:t>19th century alphabet books, moral tales, fairy tales, </a:t>
            </a:r>
          </a:p>
          <a:p>
            <a:r>
              <a:rPr lang="en-US" sz="1200" b="0" i="0" kern="1200" dirty="0" smtClean="0">
                <a:solidFill>
                  <a:schemeClr val="tx1"/>
                </a:solidFill>
                <a:effectLst/>
                <a:latin typeface="+mn-lt"/>
                <a:ea typeface="+mn-ea"/>
                <a:cs typeface="+mn-cs"/>
              </a:rPr>
              <a:t>19th century juvenile periodicals, </a:t>
            </a:r>
          </a:p>
          <a:p>
            <a:r>
              <a:rPr lang="en-US" sz="1200" b="0" i="0" kern="1200" dirty="0" smtClean="0">
                <a:solidFill>
                  <a:schemeClr val="tx1"/>
                </a:solidFill>
                <a:effectLst/>
                <a:latin typeface="+mn-lt"/>
                <a:ea typeface="+mn-ea"/>
                <a:cs typeface="+mn-cs"/>
              </a:rPr>
              <a:t>19th century boys' adventure stories, </a:t>
            </a:r>
          </a:p>
          <a:p>
            <a:r>
              <a:rPr lang="en-US" sz="1200" b="0" i="0" kern="1200" dirty="0" smtClean="0">
                <a:solidFill>
                  <a:schemeClr val="tx1"/>
                </a:solidFill>
                <a:effectLst/>
                <a:latin typeface="+mn-lt"/>
                <a:ea typeface="+mn-ea"/>
                <a:cs typeface="+mn-cs"/>
              </a:rPr>
              <a:t>20th century boys' and girls' series, Little Golden Books, and juvenile publications of the American Sunday School Union and other tract societies.</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5</a:t>
            </a:fld>
            <a:endParaRPr lang="en-US"/>
          </a:p>
        </p:txBody>
      </p:sp>
    </p:spTree>
    <p:extLst>
      <p:ext uri="{BB962C8B-B14F-4D97-AF65-F5344CB8AC3E}">
        <p14:creationId xmlns:p14="http://schemas.microsoft.com/office/powerpoint/2010/main" val="62986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http://ufdc.ufl.edu/UF00073565/00001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Robinson Crusoe, 1868-78</a:t>
            </a:r>
          </a:p>
          <a:p>
            <a:r>
              <a:rPr lang="en-US" sz="1200" b="0" i="0" kern="1200" dirty="0" smtClean="0">
                <a:solidFill>
                  <a:schemeClr val="tx1"/>
                </a:solidFill>
                <a:effectLst/>
                <a:latin typeface="+mn-lt"/>
                <a:ea typeface="+mn-ea"/>
                <a:cs typeface="+mn-cs"/>
              </a:rPr>
              <a:t>Hidden treasures. Book of poetry from 1860. on the</a:t>
            </a:r>
            <a:r>
              <a:rPr lang="en-US" sz="1200" b="0" i="0" kern="1200" baseline="0" dirty="0" smtClean="0">
                <a:solidFill>
                  <a:schemeClr val="tx1"/>
                </a:solidFill>
                <a:effectLst/>
                <a:latin typeface="+mn-lt"/>
                <a:ea typeface="+mn-ea"/>
                <a:cs typeface="+mn-cs"/>
              </a:rPr>
              <a:t> back, advertisements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85B10-12EA-40BD-A409-B3CF66F6A560}" type="slidenum">
              <a:rPr lang="en-US" smtClean="0"/>
              <a:t>6</a:t>
            </a:fld>
            <a:endParaRPr lang="en-US"/>
          </a:p>
        </p:txBody>
      </p:sp>
    </p:spTree>
    <p:extLst>
      <p:ext uri="{BB962C8B-B14F-4D97-AF65-F5344CB8AC3E}">
        <p14:creationId xmlns:p14="http://schemas.microsoft.com/office/powerpoint/2010/main" val="62986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http://ufdc.ufl.edu/UF00065513/00002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hlinkClick r:id="rId4"/>
              </a:rPr>
              <a:t>http://ufdc.ufl.edu/UF00065513/00208</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Volumes from 1830 – 1905</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Essays,</a:t>
            </a:r>
            <a:r>
              <a:rPr lang="en-US" sz="1200" b="0" i="0" kern="1200" baseline="0" dirty="0" smtClean="0">
                <a:solidFill>
                  <a:schemeClr val="tx1"/>
                </a:solidFill>
                <a:effectLst/>
                <a:latin typeface="+mn-lt"/>
                <a:ea typeface="+mn-ea"/>
                <a:cs typeface="+mn-cs"/>
              </a:rPr>
              <a:t> poetry, stories, </a:t>
            </a:r>
            <a:r>
              <a:rPr lang="en-US" sz="1200" b="0" i="0" kern="1200" baseline="0" dirty="0" err="1" smtClean="0">
                <a:solidFill>
                  <a:schemeClr val="tx1"/>
                </a:solidFill>
                <a:effectLst/>
                <a:latin typeface="+mn-lt"/>
                <a:ea typeface="+mn-ea"/>
                <a:cs typeface="+mn-cs"/>
              </a:rPr>
              <a:t>etc</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7</a:t>
            </a:fld>
            <a:endParaRPr lang="en-US"/>
          </a:p>
        </p:txBody>
      </p:sp>
    </p:spTree>
    <p:extLst>
      <p:ext uri="{BB962C8B-B14F-4D97-AF65-F5344CB8AC3E}">
        <p14:creationId xmlns:p14="http://schemas.microsoft.com/office/powerpoint/2010/main" val="281251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a:t>
            </a:r>
            <a:r>
              <a:rPr lang="en-US" baseline="0" dirty="0" smtClean="0"/>
              <a:t> stars: nice collection of Arthur Rackham illustrated books and many from the Golden Age of Children’s Literature (exhibit), Salvador Dali’s Alice in Wonderland, Edward de Beaumont’s Cinderella</a:t>
            </a:r>
          </a:p>
          <a:p>
            <a:endParaRPr lang="en-US" baseline="0" dirty="0" smtClean="0"/>
          </a:p>
          <a:p>
            <a:r>
              <a:rPr lang="en-US" baseline="0" dirty="0" smtClean="0"/>
              <a:t>Cross-Continental and Period Studies – books are from both Great Britain and United States (often dual editions) and also from British colonies, period range from 17</a:t>
            </a:r>
            <a:r>
              <a:rPr lang="en-US" baseline="30000" dirty="0" smtClean="0"/>
              <a:t>th</a:t>
            </a:r>
            <a:r>
              <a:rPr lang="en-US" baseline="0" dirty="0" smtClean="0"/>
              <a:t> century to present day, many comparative editions</a:t>
            </a:r>
          </a:p>
          <a:p>
            <a:endParaRPr lang="en-US" baseline="0" dirty="0" smtClean="0"/>
          </a:p>
          <a:p>
            <a:r>
              <a:rPr lang="en-US" baseline="0" dirty="0" smtClean="0"/>
              <a:t>Publishers: Heavy emphasis on religious tract publishers, Golden Press, J. M. Dent, Appleton Co, individual printers, Scribner’s, Harper</a:t>
            </a:r>
          </a:p>
          <a:p>
            <a:endParaRPr lang="en-US" baseline="0" dirty="0" smtClean="0"/>
          </a:p>
          <a:p>
            <a:r>
              <a:rPr lang="en-US" baseline="0" dirty="0" smtClean="0"/>
              <a:t>Interdisciplinary: Cultural studies, history, history of book/printing, women’s studies, art/art history, American and British studies, Education</a:t>
            </a:r>
            <a:endParaRPr lang="en-US" dirty="0"/>
          </a:p>
        </p:txBody>
      </p:sp>
      <p:sp>
        <p:nvSpPr>
          <p:cNvPr id="4" name="Slide Number Placeholder 3"/>
          <p:cNvSpPr>
            <a:spLocks noGrp="1"/>
          </p:cNvSpPr>
          <p:nvPr>
            <p:ph type="sldNum" sz="quarter" idx="10"/>
          </p:nvPr>
        </p:nvSpPr>
        <p:spPr/>
        <p:txBody>
          <a:bodyPr/>
          <a:lstStyle/>
          <a:p>
            <a:fld id="{AC185B10-12EA-40BD-A409-B3CF66F6A560}" type="slidenum">
              <a:rPr lang="en-US" smtClean="0"/>
              <a:t>8</a:t>
            </a:fld>
            <a:endParaRPr lang="en-US"/>
          </a:p>
        </p:txBody>
      </p:sp>
    </p:spTree>
    <p:extLst>
      <p:ext uri="{BB962C8B-B14F-4D97-AF65-F5344CB8AC3E}">
        <p14:creationId xmlns:p14="http://schemas.microsoft.com/office/powerpoint/2010/main" val="201722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85B10-12EA-40BD-A409-B3CF66F6A560}" type="slidenum">
              <a:rPr lang="en-US" smtClean="0"/>
              <a:t>9</a:t>
            </a:fld>
            <a:endParaRPr lang="en-US"/>
          </a:p>
        </p:txBody>
      </p:sp>
    </p:spTree>
    <p:extLst>
      <p:ext uri="{BB962C8B-B14F-4D97-AF65-F5344CB8AC3E}">
        <p14:creationId xmlns:p14="http://schemas.microsoft.com/office/powerpoint/2010/main" val="85366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9/4/2013</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9/4/2013</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9/4/2013</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B54E"/>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9/4/2013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fdc.ufl.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000" b="1" dirty="0"/>
              <a:t>http://ufdc.ufl.edu/juv</a:t>
            </a:r>
          </a:p>
        </p:txBody>
      </p:sp>
      <p:sp>
        <p:nvSpPr>
          <p:cNvPr id="3" name="Title 2"/>
          <p:cNvSpPr>
            <a:spLocks noGrp="1"/>
          </p:cNvSpPr>
          <p:nvPr>
            <p:ph type="ctrTitle"/>
          </p:nvPr>
        </p:nvSpPr>
        <p:spPr/>
        <p:txBody>
          <a:bodyPr/>
          <a:lstStyle/>
          <a:p>
            <a:r>
              <a:rPr lang="en-US" dirty="0" smtClean="0">
                <a:latin typeface="+mn-lt"/>
              </a:rPr>
              <a:t>Baldwin library digital collections</a:t>
            </a:r>
            <a:endParaRPr lang="en-US" dirty="0">
              <a:latin typeface="+mn-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28600" y="192642"/>
            <a:ext cx="8686800" cy="117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483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5029200" cy="1039427"/>
          </a:xfrm>
        </p:spPr>
        <p:txBody>
          <a:bodyPr>
            <a:normAutofit/>
          </a:bodyPr>
          <a:lstStyle/>
          <a:p>
            <a:r>
              <a:rPr lang="en-US" dirty="0" smtClean="0"/>
              <a:t>Search: ALL ITEMS</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7" t="5943"/>
          <a:stretch/>
        </p:blipFill>
        <p:spPr bwMode="auto">
          <a:xfrm>
            <a:off x="228601" y="990600"/>
            <a:ext cx="7158496" cy="4952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200" y="990600"/>
            <a:ext cx="1422400" cy="552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Up Arrow 8"/>
          <p:cNvSpPr/>
          <p:nvPr/>
        </p:nvSpPr>
        <p:spPr>
          <a:xfrm>
            <a:off x="3205137" y="19812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0749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381000"/>
            <a:ext cx="2057400" cy="1039427"/>
          </a:xfrm>
        </p:spPr>
        <p:txBody>
          <a:bodyPr>
            <a:normAutofit/>
          </a:bodyPr>
          <a:lstStyle/>
          <a:p>
            <a:r>
              <a:rPr lang="en-US" dirty="0" smtClean="0"/>
              <a:t>Search</a:t>
            </a:r>
            <a:endParaRPr lang="en-US" dirty="0"/>
          </a:p>
        </p:txBody>
      </p:sp>
      <p:sp>
        <p:nvSpPr>
          <p:cNvPr id="8" name="TextBox 7"/>
          <p:cNvSpPr txBox="1"/>
          <p:nvPr/>
        </p:nvSpPr>
        <p:spPr>
          <a:xfrm>
            <a:off x="304800" y="4038600"/>
            <a:ext cx="3603171" cy="1569660"/>
          </a:xfrm>
          <a:prstGeom prst="rect">
            <a:avLst/>
          </a:prstGeom>
          <a:noFill/>
        </p:spPr>
        <p:txBody>
          <a:bodyPr wrap="square" rtlCol="0">
            <a:spAutoFit/>
          </a:bodyPr>
          <a:lstStyle/>
          <a:p>
            <a:r>
              <a:rPr lang="en-US" sz="2400" b="1" dirty="0" smtClean="0"/>
              <a:t>Specific Search</a:t>
            </a:r>
          </a:p>
          <a:p>
            <a:endParaRPr lang="en-US" sz="2400" b="1" dirty="0"/>
          </a:p>
          <a:p>
            <a:endParaRPr lang="en-US" sz="2400" b="1" dirty="0" smtClean="0"/>
          </a:p>
          <a:p>
            <a:r>
              <a:rPr lang="en-US" sz="2400" b="1" dirty="0" smtClean="0"/>
              <a:t>        Advanced Search</a:t>
            </a:r>
            <a:endParaRPr lang="en-US" sz="24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599"/>
            <a:ext cx="5029200" cy="375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Up Arrow 9"/>
          <p:cNvSpPr/>
          <p:nvPr/>
        </p:nvSpPr>
        <p:spPr>
          <a:xfrm>
            <a:off x="1269230" y="1371600"/>
            <a:ext cx="254770" cy="304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870"/>
          <a:stretch/>
        </p:blipFill>
        <p:spPr bwMode="auto">
          <a:xfrm>
            <a:off x="3886200" y="3505200"/>
            <a:ext cx="4648200" cy="2245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506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11"/>
          <a:stretch/>
        </p:blipFill>
        <p:spPr bwMode="auto">
          <a:xfrm>
            <a:off x="228600" y="533400"/>
            <a:ext cx="4377963"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Up Arrow 10"/>
          <p:cNvSpPr/>
          <p:nvPr/>
        </p:nvSpPr>
        <p:spPr>
          <a:xfrm>
            <a:off x="685800" y="1095375"/>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657600" y="59436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824262" y="771525"/>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2417530" y="10668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987"/>
          <a:stretch/>
        </p:blipFill>
        <p:spPr bwMode="auto">
          <a:xfrm>
            <a:off x="4849496" y="1164771"/>
            <a:ext cx="3777344" cy="4702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731" y="5943600"/>
            <a:ext cx="1490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29200" y="5891212"/>
            <a:ext cx="1576072" cy="430887"/>
          </a:xfrm>
          <a:prstGeom prst="rect">
            <a:avLst/>
          </a:prstGeom>
          <a:noFill/>
        </p:spPr>
        <p:txBody>
          <a:bodyPr wrap="none" rtlCol="0">
            <a:spAutoFit/>
          </a:bodyPr>
          <a:lstStyle/>
          <a:p>
            <a:r>
              <a:rPr lang="en-US" sz="2200" dirty="0" err="1" smtClean="0"/>
              <a:t>Zoomable</a:t>
            </a:r>
            <a:endParaRPr lang="en-US" sz="2200" dirty="0"/>
          </a:p>
        </p:txBody>
      </p:sp>
      <p:sp>
        <p:nvSpPr>
          <p:cNvPr id="10" name="Up Arrow 9"/>
          <p:cNvSpPr/>
          <p:nvPr/>
        </p:nvSpPr>
        <p:spPr>
          <a:xfrm>
            <a:off x="1676400" y="1098096"/>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3352800" y="10668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4849496" y="179773"/>
            <a:ext cx="3837304" cy="1039427"/>
          </a:xfrm>
        </p:spPr>
        <p:txBody>
          <a:bodyPr>
            <a:normAutofit/>
          </a:bodyPr>
          <a:lstStyle/>
          <a:p>
            <a:r>
              <a:rPr lang="en-US" sz="3000" dirty="0" smtClean="0"/>
              <a:t>PAGE FUNCTIONALITY</a:t>
            </a:r>
            <a:endParaRPr lang="en-US" sz="3000" dirty="0"/>
          </a:p>
        </p:txBody>
      </p:sp>
    </p:spTree>
    <p:extLst>
      <p:ext uri="{BB962C8B-B14F-4D97-AF65-F5344CB8AC3E}">
        <p14:creationId xmlns:p14="http://schemas.microsoft.com/office/powerpoint/2010/main" val="42502666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57" r="22047"/>
          <a:stretch/>
        </p:blipFill>
        <p:spPr bwMode="auto">
          <a:xfrm>
            <a:off x="1882287" y="228600"/>
            <a:ext cx="7033114" cy="542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905000" cy="542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 Arrow 8"/>
          <p:cNvSpPr/>
          <p:nvPr/>
        </p:nvSpPr>
        <p:spPr>
          <a:xfrm>
            <a:off x="457200" y="5334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819400" y="5891212"/>
            <a:ext cx="1810111" cy="430887"/>
          </a:xfrm>
          <a:prstGeom prst="rect">
            <a:avLst/>
          </a:prstGeom>
          <a:noFill/>
        </p:spPr>
        <p:txBody>
          <a:bodyPr wrap="none" rtlCol="0">
            <a:spAutoFit/>
          </a:bodyPr>
          <a:lstStyle/>
          <a:p>
            <a:r>
              <a:rPr lang="en-US" sz="2200" dirty="0" smtClean="0"/>
              <a:t>Page Turner</a:t>
            </a:r>
            <a:endParaRPr lang="en-US" sz="2200" dirty="0"/>
          </a:p>
        </p:txBody>
      </p:sp>
    </p:spTree>
    <p:extLst>
      <p:ext uri="{BB962C8B-B14F-4D97-AF65-F5344CB8AC3E}">
        <p14:creationId xmlns:p14="http://schemas.microsoft.com/office/powerpoint/2010/main" val="36360687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213" y="5898358"/>
            <a:ext cx="1579387" cy="80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791200" y="2971800"/>
            <a:ext cx="2331087" cy="430887"/>
          </a:xfrm>
          <a:prstGeom prst="rect">
            <a:avLst/>
          </a:prstGeom>
          <a:noFill/>
        </p:spPr>
        <p:txBody>
          <a:bodyPr wrap="none" rtlCol="0">
            <a:spAutoFit/>
          </a:bodyPr>
          <a:lstStyle/>
          <a:p>
            <a:r>
              <a:rPr lang="en-US" sz="2200" dirty="0" smtClean="0"/>
              <a:t>Thumbnail View</a:t>
            </a:r>
            <a:endParaRPr lang="en-US" sz="2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5029200" cy="526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152400"/>
            <a:ext cx="5029201" cy="10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8608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03573"/>
            <a:ext cx="8260672" cy="1039427"/>
          </a:xfrm>
        </p:spPr>
        <p:txBody>
          <a:bodyPr/>
          <a:lstStyle/>
          <a:p>
            <a:r>
              <a:rPr lang="en-US" dirty="0" smtClean="0"/>
              <a:t>Resources For RESEARCH</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38323"/>
            <a:ext cx="342175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47" b="9689"/>
          <a:stretch/>
        </p:blipFill>
        <p:spPr bwMode="auto">
          <a:xfrm>
            <a:off x="152400" y="938323"/>
            <a:ext cx="4413813" cy="5233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Up Arrow 5"/>
          <p:cNvSpPr/>
          <p:nvPr/>
        </p:nvSpPr>
        <p:spPr>
          <a:xfrm>
            <a:off x="381000" y="156210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0"/>
            <a:ext cx="3852240" cy="1896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Up Arrow 7"/>
          <p:cNvSpPr/>
          <p:nvPr/>
        </p:nvSpPr>
        <p:spPr>
          <a:xfrm>
            <a:off x="3733800" y="1238250"/>
            <a:ext cx="33332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213" y="5898358"/>
            <a:ext cx="1579387" cy="80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934200" y="2209800"/>
            <a:ext cx="762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0" y="5867400"/>
            <a:ext cx="2811988" cy="430887"/>
          </a:xfrm>
          <a:prstGeom prst="rect">
            <a:avLst/>
          </a:prstGeom>
          <a:noFill/>
        </p:spPr>
        <p:txBody>
          <a:bodyPr wrap="none" rtlCol="0">
            <a:spAutoFit/>
          </a:bodyPr>
          <a:lstStyle/>
          <a:p>
            <a:r>
              <a:rPr lang="en-US" sz="2200" dirty="0" smtClean="0"/>
              <a:t>Citation &amp; </a:t>
            </a:r>
            <a:r>
              <a:rPr lang="en-US" sz="2200" dirty="0" err="1" smtClean="0"/>
              <a:t>myUFDC</a:t>
            </a:r>
            <a:endParaRPr lang="en-US" sz="2200" dirty="0"/>
          </a:p>
        </p:txBody>
      </p:sp>
    </p:spTree>
    <p:extLst>
      <p:ext uri="{BB962C8B-B14F-4D97-AF65-F5344CB8AC3E}">
        <p14:creationId xmlns:p14="http://schemas.microsoft.com/office/powerpoint/2010/main" val="1561864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Can you digitize my book? How long will it take?</a:t>
            </a:r>
          </a:p>
          <a:p>
            <a:endParaRPr lang="en-US" sz="1000" dirty="0"/>
          </a:p>
          <a:p>
            <a:r>
              <a:rPr lang="en-US" dirty="0" smtClean="0"/>
              <a:t>Can you tell me the name of a children’s book where I don’t remember the title or author?</a:t>
            </a:r>
          </a:p>
          <a:p>
            <a:endParaRPr lang="en-US" sz="1000" dirty="0"/>
          </a:p>
          <a:p>
            <a:r>
              <a:rPr lang="en-US" dirty="0" smtClean="0"/>
              <a:t>Can you tell me the value of my book or an item in my collection?</a:t>
            </a:r>
          </a:p>
          <a:p>
            <a:endParaRPr lang="en-US" sz="1000" dirty="0" smtClean="0"/>
          </a:p>
          <a:p>
            <a:r>
              <a:rPr lang="en-US" dirty="0" smtClean="0"/>
              <a:t>Can I use an image from the Baldwin in my scholarly publication? In a student project? In a newsletter?</a:t>
            </a:r>
          </a:p>
          <a:p>
            <a:endParaRPr lang="en-US" sz="1000" dirty="0" smtClean="0"/>
          </a:p>
          <a:p>
            <a:r>
              <a:rPr lang="en-US" dirty="0" smtClean="0"/>
              <a:t>How do I compare the digital and the print collections?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746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450" y="2743200"/>
            <a:ext cx="7035900" cy="1661993"/>
          </a:xfrm>
          <a:prstGeom prst="rect">
            <a:avLst/>
          </a:prstGeom>
          <a:solidFill>
            <a:schemeClr val="accent1"/>
          </a:solidFill>
        </p:spPr>
        <p:txBody>
          <a:bodyPr wrap="none" rtlCol="0">
            <a:spAutoFit/>
          </a:bodyPr>
          <a:lstStyle/>
          <a:p>
            <a:pPr algn="ctr"/>
            <a:r>
              <a:rPr lang="en-US" sz="3400" dirty="0" smtClean="0">
                <a:latin typeface="+mj-lt"/>
              </a:rPr>
              <a:t>Baldwin Library Digital Collections</a:t>
            </a:r>
          </a:p>
          <a:p>
            <a:pPr algn="ctr"/>
            <a:endParaRPr lang="en-US" sz="3400" dirty="0">
              <a:solidFill>
                <a:schemeClr val="accent1"/>
              </a:solidFill>
              <a:latin typeface="+mj-lt"/>
            </a:endParaRPr>
          </a:p>
          <a:p>
            <a:pPr algn="ctr"/>
            <a:r>
              <a:rPr lang="en-US" sz="3400" dirty="0">
                <a:latin typeface="+mj-lt"/>
                <a:hlinkClick r:id="rId3"/>
              </a:rPr>
              <a:t>http://ufdc.ufl.edu</a:t>
            </a:r>
            <a:r>
              <a:rPr lang="en-US" sz="3400" dirty="0" smtClean="0">
                <a:latin typeface="+mj-lt"/>
                <a:hlinkClick r:id="rId3"/>
              </a:rPr>
              <a:t>/</a:t>
            </a:r>
            <a:endParaRPr lang="en-US" sz="3400" dirty="0">
              <a:latin typeface="+mj-lt"/>
            </a:endParaRPr>
          </a:p>
        </p:txBody>
      </p:sp>
      <p:pic>
        <p:nvPicPr>
          <p:cNvPr id="4098" name="Picture 2" descr="C:\Program Files\Microsoft Office\MEDIA\OFFICE14\Lines\BD21315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6000"/>
            <a:ext cx="5105400" cy="27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183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838200" y="1676400"/>
            <a:ext cx="8229600" cy="4373563"/>
          </a:xfrm>
        </p:spPr>
        <p:txBody>
          <a:bodyPr/>
          <a:lstStyle/>
          <a:p>
            <a:pPr marL="457200" indent="-457200">
              <a:buAutoNum type="arabicPeriod"/>
            </a:pPr>
            <a:r>
              <a:rPr lang="en-US" dirty="0">
                <a:solidFill>
                  <a:schemeClr val="tx1"/>
                </a:solidFill>
              </a:rPr>
              <a:t>Current status and collection goals</a:t>
            </a:r>
          </a:p>
          <a:p>
            <a:pPr marL="457200" indent="-457200">
              <a:buAutoNum type="arabicPeriod"/>
            </a:pPr>
            <a:r>
              <a:rPr lang="en-US" dirty="0">
                <a:solidFill>
                  <a:schemeClr val="tx1"/>
                </a:solidFill>
              </a:rPr>
              <a:t>Contents</a:t>
            </a:r>
          </a:p>
          <a:p>
            <a:pPr marL="457200" indent="-457200">
              <a:buAutoNum type="arabicPeriod"/>
            </a:pPr>
            <a:r>
              <a:rPr lang="en-US" dirty="0">
                <a:solidFill>
                  <a:schemeClr val="tx1"/>
                </a:solidFill>
              </a:rPr>
              <a:t>Functionality</a:t>
            </a:r>
          </a:p>
          <a:p>
            <a:pPr marL="457200" indent="-457200">
              <a:buAutoNum type="arabicPeriod"/>
            </a:pPr>
            <a:r>
              <a:rPr lang="en-US" dirty="0">
                <a:solidFill>
                  <a:schemeClr val="tx1"/>
                </a:solidFill>
              </a:rPr>
              <a:t>Resources for assisting students</a:t>
            </a:r>
          </a:p>
          <a:p>
            <a:pPr marL="457200" indent="-457200">
              <a:buAutoNum type="arabicPeriod"/>
            </a:pPr>
            <a:r>
              <a:rPr lang="en-US" dirty="0">
                <a:solidFill>
                  <a:schemeClr val="tx1"/>
                </a:solidFill>
              </a:rPr>
              <a:t>Continuing the conversation</a:t>
            </a:r>
          </a:p>
          <a:p>
            <a:pPr marL="114300" indent="0">
              <a:buNone/>
            </a:pPr>
            <a:endParaRPr lang="en-US"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4013528"/>
            <a:ext cx="3305175" cy="2314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028090" y="6309835"/>
            <a:ext cx="1382110" cy="369332"/>
          </a:xfrm>
          <a:prstGeom prst="rect">
            <a:avLst/>
          </a:prstGeom>
          <a:noFill/>
        </p:spPr>
        <p:txBody>
          <a:bodyPr wrap="none" rtlCol="0">
            <a:spAutoFit/>
          </a:bodyPr>
          <a:lstStyle/>
          <a:p>
            <a:r>
              <a:rPr lang="en-US" dirty="0" smtClean="0"/>
              <a:t>By The Sea</a:t>
            </a:r>
            <a:endParaRPr lang="en-US"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3403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COLLECTIONS</a:t>
            </a:r>
            <a:endParaRPr lang="en-US" dirty="0"/>
          </a:p>
        </p:txBody>
      </p:sp>
      <p:sp>
        <p:nvSpPr>
          <p:cNvPr id="3" name="Content Placeholder 2"/>
          <p:cNvSpPr>
            <a:spLocks noGrp="1"/>
          </p:cNvSpPr>
          <p:nvPr>
            <p:ph idx="1"/>
          </p:nvPr>
        </p:nvSpPr>
        <p:spPr>
          <a:xfrm>
            <a:off x="457200" y="1752600"/>
            <a:ext cx="8229600" cy="4881563"/>
          </a:xfrm>
        </p:spPr>
        <p:txBody>
          <a:bodyPr>
            <a:normAutofit lnSpcReduction="10000"/>
          </a:bodyPr>
          <a:lstStyle/>
          <a:p>
            <a:r>
              <a:rPr lang="en-US" b="1" dirty="0" smtClean="0">
                <a:solidFill>
                  <a:schemeClr val="tx1"/>
                </a:solidFill>
              </a:rPr>
              <a:t>Goal: </a:t>
            </a:r>
            <a:r>
              <a:rPr lang="en-US" dirty="0" smtClean="0">
                <a:solidFill>
                  <a:schemeClr val="tx1"/>
                </a:solidFill>
              </a:rPr>
              <a:t>supports scholarship on a variety of topics related to literature printed primarily for children</a:t>
            </a:r>
          </a:p>
          <a:p>
            <a:endParaRPr lang="en-US" sz="2200" dirty="0">
              <a:solidFill>
                <a:schemeClr val="tx1"/>
              </a:solidFill>
            </a:endParaRPr>
          </a:p>
          <a:p>
            <a:r>
              <a:rPr lang="en-US" b="1" dirty="0" smtClean="0">
                <a:solidFill>
                  <a:schemeClr val="tx1"/>
                </a:solidFill>
              </a:rPr>
              <a:t>Current Status: </a:t>
            </a:r>
            <a:r>
              <a:rPr lang="en-US" dirty="0" smtClean="0">
                <a:solidFill>
                  <a:schemeClr val="tx1"/>
                </a:solidFill>
              </a:rPr>
              <a:t>100,000+ volumes published in Great Britain and the United States, diversity of material</a:t>
            </a:r>
          </a:p>
          <a:p>
            <a:endParaRPr lang="en-US" dirty="0">
              <a:solidFill>
                <a:schemeClr val="tx1"/>
              </a:solidFill>
            </a:endParaRPr>
          </a:p>
          <a:p>
            <a:pPr marL="114300" indent="0">
              <a:buNone/>
            </a:pPr>
            <a:r>
              <a:rPr lang="en-US" dirty="0">
                <a:solidFill>
                  <a:schemeClr val="tx1"/>
                </a:solidFill>
              </a:rPr>
              <a:t> </a:t>
            </a:r>
            <a:r>
              <a:rPr lang="en-US" dirty="0" smtClean="0">
                <a:solidFill>
                  <a:schemeClr val="tx1"/>
                </a:solidFill>
              </a:rPr>
              <a:t>                        </a:t>
            </a:r>
          </a:p>
          <a:p>
            <a:endParaRPr lang="en-US" dirty="0">
              <a:solidFill>
                <a:schemeClr val="tx1"/>
              </a:solidFill>
            </a:endParaRPr>
          </a:p>
          <a:p>
            <a:pPr marL="114300" indent="0">
              <a:buNone/>
            </a:pPr>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sz="1000" dirty="0" smtClean="0">
              <a:solidFill>
                <a:schemeClr val="tx1"/>
              </a:solidFill>
            </a:endParaRPr>
          </a:p>
          <a:p>
            <a:r>
              <a:rPr lang="en-US" b="1" dirty="0" smtClean="0">
                <a:solidFill>
                  <a:schemeClr val="tx1"/>
                </a:solidFill>
              </a:rPr>
              <a:t>Uniqueness of Collections</a:t>
            </a:r>
            <a:endParaRPr lang="en-US"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60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25" y="3892680"/>
            <a:ext cx="600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5267325"/>
            <a:ext cx="5715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4008051"/>
            <a:ext cx="6781800" cy="369332"/>
          </a:xfrm>
          <a:prstGeom prst="rect">
            <a:avLst/>
          </a:prstGeom>
          <a:noFill/>
        </p:spPr>
        <p:txBody>
          <a:bodyPr wrap="square" rtlCol="0">
            <a:spAutoFit/>
          </a:bodyPr>
          <a:lstStyle/>
          <a:p>
            <a:r>
              <a:rPr lang="en-US" dirty="0" smtClean="0"/>
              <a:t>Daniel Defoe’s Robinson Crusoe and the </a:t>
            </a:r>
            <a:r>
              <a:rPr lang="en-US" dirty="0" err="1" smtClean="0"/>
              <a:t>Robinsonades</a:t>
            </a:r>
            <a:endParaRPr lang="en-US" dirty="0"/>
          </a:p>
        </p:txBody>
      </p:sp>
      <p:sp>
        <p:nvSpPr>
          <p:cNvPr id="6" name="TextBox 5"/>
          <p:cNvSpPr txBox="1"/>
          <p:nvPr/>
        </p:nvSpPr>
        <p:spPr>
          <a:xfrm>
            <a:off x="2133600" y="4696896"/>
            <a:ext cx="5973110" cy="369332"/>
          </a:xfrm>
          <a:prstGeom prst="rect">
            <a:avLst/>
          </a:prstGeom>
          <a:noFill/>
        </p:spPr>
        <p:txBody>
          <a:bodyPr wrap="none" rtlCol="0">
            <a:spAutoFit/>
          </a:bodyPr>
          <a:lstStyle/>
          <a:p>
            <a:r>
              <a:rPr lang="en-US" dirty="0" smtClean="0"/>
              <a:t>Afterlife of Alice and Her Adventures in Wonderland</a:t>
            </a:r>
            <a:endParaRPr lang="en-US" dirty="0"/>
          </a:p>
        </p:txBody>
      </p:sp>
      <p:sp>
        <p:nvSpPr>
          <p:cNvPr id="7" name="TextBox 6"/>
          <p:cNvSpPr txBox="1"/>
          <p:nvPr/>
        </p:nvSpPr>
        <p:spPr>
          <a:xfrm>
            <a:off x="2133600" y="5334000"/>
            <a:ext cx="2640466" cy="369332"/>
          </a:xfrm>
          <a:prstGeom prst="rect">
            <a:avLst/>
          </a:prstGeom>
          <a:noFill/>
        </p:spPr>
        <p:txBody>
          <a:bodyPr wrap="none" rtlCol="0">
            <a:spAutoFit/>
          </a:bodyPr>
          <a:lstStyle/>
          <a:p>
            <a:r>
              <a:rPr lang="en-US" dirty="0" smtClean="0"/>
              <a:t>St. Nicholas Magazine</a:t>
            </a:r>
            <a:endParaRPr lang="en-US" dirty="0"/>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0336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CONTENT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Material</a:t>
            </a:r>
          </a:p>
          <a:p>
            <a:endParaRPr lang="en-US" sz="1200" dirty="0" smtClean="0">
              <a:solidFill>
                <a:schemeClr val="tx1"/>
              </a:solidFill>
            </a:endParaRPr>
          </a:p>
          <a:p>
            <a:r>
              <a:rPr lang="en-US" dirty="0" smtClean="0">
                <a:solidFill>
                  <a:schemeClr val="tx1"/>
                </a:solidFill>
              </a:rPr>
              <a:t>Publishers</a:t>
            </a:r>
          </a:p>
          <a:p>
            <a:endParaRPr lang="en-US" sz="1200" dirty="0" smtClean="0">
              <a:solidFill>
                <a:schemeClr val="tx1"/>
              </a:solidFill>
            </a:endParaRPr>
          </a:p>
          <a:p>
            <a:r>
              <a:rPr lang="en-US" dirty="0" smtClean="0">
                <a:solidFill>
                  <a:schemeClr val="tx1"/>
                </a:solidFill>
              </a:rPr>
              <a:t>Scope</a:t>
            </a:r>
          </a:p>
          <a:p>
            <a:endParaRPr lang="en-US" sz="1200" dirty="0" smtClean="0">
              <a:solidFill>
                <a:schemeClr val="tx1"/>
              </a:solidFill>
            </a:endParaRPr>
          </a:p>
          <a:p>
            <a:r>
              <a:rPr lang="en-US" dirty="0" smtClean="0">
                <a:solidFill>
                  <a:schemeClr val="tx1"/>
                </a:solidFill>
              </a:rPr>
              <a:t>Time Span</a:t>
            </a:r>
          </a:p>
          <a:p>
            <a:endParaRPr lang="en-US" sz="1200" dirty="0" smtClean="0">
              <a:solidFill>
                <a:schemeClr val="tx1"/>
              </a:solidFill>
            </a:endParaRPr>
          </a:p>
          <a:p>
            <a:r>
              <a:rPr lang="en-US" dirty="0" smtClean="0">
                <a:solidFill>
                  <a:schemeClr val="tx1"/>
                </a:solidFill>
              </a:rPr>
              <a:t>Format</a:t>
            </a:r>
          </a:p>
          <a:p>
            <a:endParaRPr lang="en-US" sz="1200" dirty="0" smtClean="0">
              <a:solidFill>
                <a:schemeClr val="tx1"/>
              </a:solidFill>
            </a:endParaRPr>
          </a:p>
          <a:p>
            <a:r>
              <a:rPr lang="en-US" dirty="0" smtClean="0">
                <a:solidFill>
                  <a:schemeClr val="tx1"/>
                </a:solidFill>
              </a:rPr>
              <a:t>Location</a:t>
            </a:r>
            <a:endParaRPr lang="en-US" dirty="0">
              <a:solidFill>
                <a:schemeClr val="tx1"/>
              </a:solidFill>
            </a:endParaRPr>
          </a:p>
        </p:txBody>
      </p:sp>
      <p:pic>
        <p:nvPicPr>
          <p:cNvPr id="5" name="Picture 4" descr="MISSING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774371"/>
            <a:ext cx="31242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72276" y="5460546"/>
            <a:ext cx="2255746" cy="369332"/>
          </a:xfrm>
          <a:prstGeom prst="rect">
            <a:avLst/>
          </a:prstGeom>
          <a:noFill/>
        </p:spPr>
        <p:txBody>
          <a:bodyPr wrap="none" rtlCol="0">
            <a:spAutoFit/>
          </a:bodyPr>
          <a:lstStyle/>
          <a:p>
            <a:r>
              <a:rPr lang="en-US" dirty="0" smtClean="0"/>
              <a:t>1897, </a:t>
            </a:r>
            <a:r>
              <a:rPr lang="en-US" dirty="0" err="1" smtClean="0"/>
              <a:t>Altemus</a:t>
            </a:r>
            <a:r>
              <a:rPr lang="en-US" dirty="0" smtClean="0"/>
              <a:t> Print</a:t>
            </a:r>
            <a:endParaRPr lang="en-US" dirty="0"/>
          </a:p>
        </p:txBody>
      </p:sp>
    </p:spTree>
    <p:extLst>
      <p:ext uri="{BB962C8B-B14F-4D97-AF65-F5344CB8AC3E}">
        <p14:creationId xmlns:p14="http://schemas.microsoft.com/office/powerpoint/2010/main" val="2530412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79773"/>
            <a:ext cx="8260672" cy="1039427"/>
          </a:xfrm>
        </p:spPr>
        <p:txBody>
          <a:bodyPr/>
          <a:lstStyle/>
          <a:p>
            <a:r>
              <a:rPr lang="en-US" dirty="0" smtClean="0"/>
              <a:t>COLLECTIONS CONTENT: ALICE</a:t>
            </a:r>
            <a:endParaRPr lang="en-US" dirty="0"/>
          </a:p>
        </p:txBody>
      </p:sp>
      <p:pic>
        <p:nvPicPr>
          <p:cNvPr id="4104" name="Picture 8" descr="MISSING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5537"/>
          <a:stretch/>
        </p:blipFill>
        <p:spPr bwMode="auto">
          <a:xfrm>
            <a:off x="685800" y="1297883"/>
            <a:ext cx="4800600" cy="4720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Content Placeholder 9" descr="MISSING IMAGE"/>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183601" y="4117848"/>
            <a:ext cx="1920240" cy="243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descr="MISSING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990600"/>
            <a:ext cx="1894630" cy="2410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87626" y="6140898"/>
            <a:ext cx="3057247" cy="461665"/>
          </a:xfrm>
          <a:prstGeom prst="rect">
            <a:avLst/>
          </a:prstGeom>
          <a:noFill/>
        </p:spPr>
        <p:txBody>
          <a:bodyPr wrap="none" rtlCol="0">
            <a:spAutoFit/>
          </a:bodyPr>
          <a:lstStyle/>
          <a:p>
            <a:r>
              <a:rPr lang="en-US" sz="2400" dirty="0" smtClean="0"/>
              <a:t>Comparative study</a:t>
            </a:r>
            <a:endParaRPr lang="en-US" sz="2400" dirty="0"/>
          </a:p>
        </p:txBody>
      </p:sp>
      <p:sp>
        <p:nvSpPr>
          <p:cNvPr id="7" name="TextBox 6"/>
          <p:cNvSpPr txBox="1"/>
          <p:nvPr/>
        </p:nvSpPr>
        <p:spPr>
          <a:xfrm>
            <a:off x="6552194" y="3505200"/>
            <a:ext cx="1220206" cy="461665"/>
          </a:xfrm>
          <a:prstGeom prst="rect">
            <a:avLst/>
          </a:prstGeom>
          <a:noFill/>
        </p:spPr>
        <p:txBody>
          <a:bodyPr wrap="none" rtlCol="0">
            <a:spAutoFit/>
          </a:bodyPr>
          <a:lstStyle/>
          <a:p>
            <a:r>
              <a:rPr lang="en-US" sz="2400" dirty="0" smtClean="0"/>
              <a:t>Covers</a:t>
            </a:r>
            <a:endParaRPr lang="en-US" sz="2400" dirty="0"/>
          </a:p>
        </p:txBody>
      </p:sp>
    </p:spTree>
    <p:extLst>
      <p:ext uri="{BB962C8B-B14F-4D97-AF65-F5344CB8AC3E}">
        <p14:creationId xmlns:p14="http://schemas.microsoft.com/office/powerpoint/2010/main" val="10964501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13" y="381000"/>
            <a:ext cx="8260672" cy="1039427"/>
          </a:xfrm>
        </p:spPr>
        <p:txBody>
          <a:bodyPr/>
          <a:lstStyle/>
          <a:p>
            <a:r>
              <a:rPr lang="en-US" dirty="0" smtClean="0"/>
              <a:t>COLLECTIONS CONTENT: </a:t>
            </a:r>
            <a:r>
              <a:rPr lang="en-US" dirty="0" err="1" smtClean="0"/>
              <a:t>crusoe</a:t>
            </a:r>
            <a:endParaRPr lang="en-US" dirty="0"/>
          </a:p>
        </p:txBody>
      </p:sp>
      <p:sp>
        <p:nvSpPr>
          <p:cNvPr id="5" name="TextBox 4"/>
          <p:cNvSpPr txBox="1"/>
          <p:nvPr/>
        </p:nvSpPr>
        <p:spPr>
          <a:xfrm>
            <a:off x="3311720" y="5822453"/>
            <a:ext cx="4041491" cy="769441"/>
          </a:xfrm>
          <a:prstGeom prst="rect">
            <a:avLst/>
          </a:prstGeom>
          <a:noFill/>
        </p:spPr>
        <p:txBody>
          <a:bodyPr wrap="none" rtlCol="0">
            <a:spAutoFit/>
          </a:bodyPr>
          <a:lstStyle/>
          <a:p>
            <a:pPr algn="ctr"/>
            <a:r>
              <a:rPr lang="en-US" sz="2200" dirty="0" smtClean="0"/>
              <a:t>Hidden Treasures: </a:t>
            </a:r>
          </a:p>
          <a:p>
            <a:pPr algn="ctr"/>
            <a:r>
              <a:rPr lang="en-US" sz="2200" dirty="0" smtClean="0"/>
              <a:t>Advertisements at the back </a:t>
            </a:r>
            <a:endParaRPr lang="en-US" sz="2200" dirty="0"/>
          </a:p>
        </p:txBody>
      </p:sp>
      <p:pic>
        <p:nvPicPr>
          <p:cNvPr id="7170" name="Picture 2" descr="MISS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27" y="1684082"/>
            <a:ext cx="3422374" cy="4019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MISSING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84082"/>
            <a:ext cx="3478787" cy="4019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325" y="5862637"/>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621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28600"/>
            <a:ext cx="8260672" cy="1039427"/>
          </a:xfrm>
        </p:spPr>
        <p:txBody>
          <a:bodyPr>
            <a:normAutofit/>
          </a:bodyPr>
          <a:lstStyle/>
          <a:p>
            <a:r>
              <a:rPr lang="en-US" sz="3100" dirty="0"/>
              <a:t>COLLECTIONS CONTENT: St. Nicholas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33802"/>
            <a:ext cx="4067352" cy="3743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71" t="3379" r="1082" b="36078"/>
          <a:stretch/>
        </p:blipFill>
        <p:spPr bwMode="auto">
          <a:xfrm>
            <a:off x="1828800" y="1153885"/>
            <a:ext cx="5344886" cy="1478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873" y="1752600"/>
            <a:ext cx="2333625" cy="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248" y="2727803"/>
            <a:ext cx="2972352" cy="3901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24765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a:xfrm>
            <a:off x="457200" y="1752601"/>
            <a:ext cx="8229600" cy="3962400"/>
          </a:xfrm>
          <a:solidFill>
            <a:schemeClr val="accent1"/>
          </a:solidFill>
        </p:spPr>
        <p:txBody>
          <a:bodyPr>
            <a:normAutofit/>
          </a:bodyPr>
          <a:lstStyle/>
          <a:p>
            <a:r>
              <a:rPr lang="en-US" dirty="0" smtClean="0"/>
              <a:t>Rock stars: Arthur Rackham, Salvador Dali, Edward de Beaumont</a:t>
            </a:r>
            <a:endParaRPr lang="en-US" dirty="0"/>
          </a:p>
          <a:p>
            <a:endParaRPr lang="en-US" dirty="0" smtClean="0"/>
          </a:p>
          <a:p>
            <a:r>
              <a:rPr lang="en-US" dirty="0" smtClean="0"/>
              <a:t>Cross-continental and period studies</a:t>
            </a:r>
          </a:p>
          <a:p>
            <a:endParaRPr lang="en-US" dirty="0"/>
          </a:p>
          <a:p>
            <a:r>
              <a:rPr lang="en-US" dirty="0" smtClean="0"/>
              <a:t>Publishers</a:t>
            </a:r>
          </a:p>
          <a:p>
            <a:endParaRPr lang="en-US" dirty="0"/>
          </a:p>
          <a:p>
            <a:r>
              <a:rPr lang="en-US" dirty="0" smtClean="0"/>
              <a:t>Interdisciplinary</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325" y="5867400"/>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8928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280" y="533400"/>
            <a:ext cx="3589319" cy="1039427"/>
          </a:xfrm>
        </p:spPr>
        <p:txBody>
          <a:bodyPr>
            <a:normAutofit/>
          </a:bodyPr>
          <a:lstStyle/>
          <a:p>
            <a:r>
              <a:rPr lang="en-US" sz="3100" dirty="0" smtClean="0"/>
              <a:t>FUNCTIONALITY</a:t>
            </a:r>
            <a:endParaRPr lang="en-US"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4945081" cy="4737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Up Arrow 6"/>
          <p:cNvSpPr/>
          <p:nvPr/>
        </p:nvSpPr>
        <p:spPr>
          <a:xfrm>
            <a:off x="2438400" y="5567363"/>
            <a:ext cx="4572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67000"/>
            <a:ext cx="3962400" cy="305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Up Arrow 8"/>
          <p:cNvSpPr/>
          <p:nvPr/>
        </p:nvSpPr>
        <p:spPr>
          <a:xfrm>
            <a:off x="6618535" y="3429000"/>
            <a:ext cx="409525"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096000" y="3429000"/>
            <a:ext cx="409525"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325" y="5867400"/>
            <a:ext cx="16492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96775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615</TotalTime>
  <Words>1214</Words>
  <Application>Microsoft Office PowerPoint</Application>
  <PresentationFormat>On-screen Show (4:3)</PresentationFormat>
  <Paragraphs>174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Baldwin library digital collections</vt:lpstr>
      <vt:lpstr>AGENDA</vt:lpstr>
      <vt:lpstr>OVERVIEW OF COLLECTIONS</vt:lpstr>
      <vt:lpstr>COLLECTIONS  CONTENT</vt:lpstr>
      <vt:lpstr>COLLECTIONS CONTENT: ALICE</vt:lpstr>
      <vt:lpstr>COLLECTIONS CONTENT: crusoe</vt:lpstr>
      <vt:lpstr>COLLECTIONS CONTENT: St. Nicholas</vt:lpstr>
      <vt:lpstr>SIGNIFICANCE</vt:lpstr>
      <vt:lpstr>FUNCTIONALITY</vt:lpstr>
      <vt:lpstr>Search: ALL ITEMS</vt:lpstr>
      <vt:lpstr>Search</vt:lpstr>
      <vt:lpstr>PAGE FUNCTIONALITY</vt:lpstr>
      <vt:lpstr>PowerPoint Presentation</vt:lpstr>
      <vt:lpstr>PowerPoint Presentation</vt:lpstr>
      <vt:lpstr>Resources For RESEARCH</vt:lpstr>
      <vt:lpstr>FAQ</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Baldwin library digital collections</dc:title>
  <dc:creator>dhanashree</dc:creator>
  <cp:lastModifiedBy>Windows User</cp:lastModifiedBy>
  <cp:revision>46</cp:revision>
  <cp:lastPrinted>2013-09-04T20:53:31Z</cp:lastPrinted>
  <dcterms:created xsi:type="dcterms:W3CDTF">2013-02-07T05:02:31Z</dcterms:created>
  <dcterms:modified xsi:type="dcterms:W3CDTF">2013-09-04T20:53:35Z</dcterms:modified>
</cp:coreProperties>
</file>