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58" r:id="rId3"/>
    <p:sldId id="260" r:id="rId4"/>
    <p:sldId id="259" r:id="rId5"/>
    <p:sldId id="275" r:id="rId6"/>
    <p:sldId id="261" r:id="rId7"/>
    <p:sldId id="262" r:id="rId8"/>
    <p:sldId id="281" r:id="rId9"/>
    <p:sldId id="283" r:id="rId10"/>
    <p:sldId id="284" r:id="rId11"/>
    <p:sldId id="285" r:id="rId12"/>
    <p:sldId id="286" r:id="rId13"/>
    <p:sldId id="287" r:id="rId14"/>
    <p:sldId id="263" r:id="rId15"/>
    <p:sldId id="265" r:id="rId16"/>
    <p:sldId id="266" r:id="rId17"/>
    <p:sldId id="267"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66FF33"/>
    <a:srgbClr val="FEF1E6"/>
    <a:srgbClr val="99FF66"/>
    <a:srgbClr val="333399"/>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90" autoAdjust="0"/>
  </p:normalViewPr>
  <p:slideViewPr>
    <p:cSldViewPr>
      <p:cViewPr>
        <p:scale>
          <a:sx n="118" d="100"/>
          <a:sy n="118" d="100"/>
        </p:scale>
        <p:origin x="-72"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hsc-fs-admin.ad.ufl.edu\library01\share\ClinicalRoundingShare\Survey%20Data_Quantitative\Disturbanc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37518543698703"/>
          <c:y val="6.9503365189652985E-2"/>
          <c:w val="0.86632091322311944"/>
          <c:h val="0.80794845591456155"/>
        </c:manualLayout>
      </c:layout>
      <c:barChart>
        <c:barDir val="bar"/>
        <c:grouping val="clustered"/>
        <c:varyColors val="0"/>
        <c:ser>
          <c:idx val="0"/>
          <c:order val="0"/>
          <c:spPr>
            <a:gradFill>
              <a:gsLst>
                <a:gs pos="0">
                  <a:schemeClr val="accent6">
                    <a:lumMod val="75000"/>
                  </a:schemeClr>
                </a:gs>
                <a:gs pos="100000">
                  <a:srgbClr val="E2F810"/>
                </a:gs>
                <a:gs pos="100000">
                  <a:schemeClr val="accent1">
                    <a:tint val="23500"/>
                    <a:satMod val="160000"/>
                  </a:schemeClr>
                </a:gs>
              </a:gsLst>
              <a:lin ang="5400000" scaled="0"/>
            </a:gradFill>
            <a:ln w="12700">
              <a:solidFill>
                <a:srgbClr val="333333"/>
              </a:solidFill>
              <a:prstDash val="solid"/>
            </a:ln>
          </c:spPr>
          <c:invertIfNegative val="0"/>
          <c:cat>
            <c:strRef>
              <c:f>'Question 1'!$A$4:$A$15</c:f>
              <c:strCache>
                <c:ptCount val="12"/>
                <c:pt idx="0">
                  <c:v>Odors</c:v>
                </c:pt>
                <c:pt idx="1">
                  <c:v>Seeing wounds/rashes/injuries</c:v>
                </c:pt>
                <c:pt idx="2">
                  <c:v>Blood/bodily fluids</c:v>
                </c:pt>
                <c:pt idx="3">
                  <c:v>Death of a patient</c:v>
                </c:pt>
                <c:pt idx="4">
                  <c:v>Code/Crisis Situation</c:v>
                </c:pt>
                <c:pt idx="5">
                  <c:v>Disruptive/violent/delirious patient</c:v>
                </c:pt>
                <c:pt idx="6">
                  <c:v>Prisoners as patients (police presence)</c:v>
                </c:pt>
                <c:pt idx="7">
                  <c:v>Family interactions (upset family members, bad news delivery)</c:v>
                </c:pt>
                <c:pt idx="8">
                  <c:v>Abused patients (child abuse, elderly abuse)</c:v>
                </c:pt>
                <c:pt idx="9">
                  <c:v>Particular disease types (cancer, trauma, burns)</c:v>
                </c:pt>
                <c:pt idx="10">
                  <c:v>Particular patient types (children, disabled, elderly)</c:v>
                </c:pt>
                <c:pt idx="11">
                  <c:v>Other fears</c:v>
                </c:pt>
              </c:strCache>
            </c:strRef>
          </c:cat>
          <c:val>
            <c:numRef>
              <c:f>'Question 1'!$C$4:$C$15</c:f>
              <c:numCache>
                <c:formatCode>0.0%</c:formatCode>
                <c:ptCount val="12"/>
                <c:pt idx="0">
                  <c:v>0.22399999999999998</c:v>
                </c:pt>
                <c:pt idx="1">
                  <c:v>0.184</c:v>
                </c:pt>
                <c:pt idx="2">
                  <c:v>8.199999999999999E-2</c:v>
                </c:pt>
                <c:pt idx="3">
                  <c:v>0.245</c:v>
                </c:pt>
                <c:pt idx="4">
                  <c:v>0.14300000000000002</c:v>
                </c:pt>
                <c:pt idx="5">
                  <c:v>0.245</c:v>
                </c:pt>
                <c:pt idx="6">
                  <c:v>8.199999999999999E-2</c:v>
                </c:pt>
                <c:pt idx="7">
                  <c:v>0.16300000000000001</c:v>
                </c:pt>
                <c:pt idx="8">
                  <c:v>0.22399999999999998</c:v>
                </c:pt>
                <c:pt idx="9">
                  <c:v>0.10199999999999999</c:v>
                </c:pt>
                <c:pt idx="10">
                  <c:v>0.10199999999999999</c:v>
                </c:pt>
                <c:pt idx="11">
                  <c:v>0.44900000000000001</c:v>
                </c:pt>
              </c:numCache>
            </c:numRef>
          </c:val>
        </c:ser>
        <c:dLbls>
          <c:showLegendKey val="0"/>
          <c:showVal val="0"/>
          <c:showCatName val="0"/>
          <c:showSerName val="0"/>
          <c:showPercent val="0"/>
          <c:showBubbleSize val="0"/>
        </c:dLbls>
        <c:gapWidth val="150"/>
        <c:axId val="108130304"/>
        <c:axId val="108131840"/>
      </c:barChart>
      <c:catAx>
        <c:axId val="108130304"/>
        <c:scaling>
          <c:orientation val="minMax"/>
        </c:scaling>
        <c:delete val="0"/>
        <c:axPos val="l"/>
        <c:numFmt formatCode="General" sourceLinked="1"/>
        <c:majorTickMark val="out"/>
        <c:minorTickMark val="none"/>
        <c:tickLblPos val="nextTo"/>
        <c:spPr>
          <a:ln w="3175">
            <a:solidFill>
              <a:schemeClr val="tx1"/>
            </a:solidFill>
            <a:prstDash val="solid"/>
          </a:ln>
        </c:spPr>
        <c:txPr>
          <a:bodyPr rot="0" vert="horz"/>
          <a:lstStyle/>
          <a:p>
            <a:pPr>
              <a:defRPr sz="1200" baseline="0">
                <a:solidFill>
                  <a:schemeClr val="tx1"/>
                </a:solidFill>
              </a:defRPr>
            </a:pPr>
            <a:endParaRPr lang="en-US"/>
          </a:p>
        </c:txPr>
        <c:crossAx val="108131840"/>
        <c:crosses val="autoZero"/>
        <c:auto val="0"/>
        <c:lblAlgn val="ctr"/>
        <c:lblOffset val="100"/>
        <c:tickLblSkip val="1"/>
        <c:tickMarkSkip val="1"/>
        <c:noMultiLvlLbl val="0"/>
      </c:catAx>
      <c:valAx>
        <c:axId val="108131840"/>
        <c:scaling>
          <c:orientation val="minMax"/>
        </c:scaling>
        <c:delete val="0"/>
        <c:axPos val="b"/>
        <c:majorGridlines>
          <c:spPr>
            <a:ln w="3175">
              <a:solidFill>
                <a:srgbClr val="333333"/>
              </a:solidFill>
              <a:prstDash val="solid"/>
            </a:ln>
          </c:spPr>
        </c:majorGridlines>
        <c:numFmt formatCode="0.0%" sourceLinked="1"/>
        <c:majorTickMark val="out"/>
        <c:minorTickMark val="none"/>
        <c:tickLblPos val="nextTo"/>
        <c:spPr>
          <a:ln w="3175">
            <a:solidFill>
              <a:srgbClr val="333333"/>
            </a:solidFill>
            <a:prstDash val="solid"/>
          </a:ln>
        </c:spPr>
        <c:txPr>
          <a:bodyPr rot="0" vert="horz"/>
          <a:lstStyle/>
          <a:p>
            <a:pPr>
              <a:defRPr baseline="0">
                <a:solidFill>
                  <a:schemeClr val="tx1"/>
                </a:solidFill>
              </a:defRPr>
            </a:pPr>
            <a:endParaRPr lang="en-US"/>
          </a:p>
        </c:txPr>
        <c:crossAx val="108130304"/>
        <c:crossesAt val="1"/>
        <c:crossBetween val="between"/>
      </c:valAx>
      <c:spPr>
        <a:noFill/>
        <a:ln w="25400">
          <a:solidFill>
            <a:schemeClr val="tx1"/>
          </a:solidFill>
        </a:ln>
      </c:spPr>
    </c:plotArea>
    <c:plotVisOnly val="1"/>
    <c:dispBlanksAs val="gap"/>
    <c:showDLblsOverMax val="0"/>
  </c:chart>
  <c:spPr>
    <a:noFill/>
    <a:ln w="3175">
      <a:noFill/>
      <a:prstDash val="solid"/>
    </a:ln>
  </c:spPr>
  <c:txPr>
    <a:bodyPr/>
    <a:lstStyle/>
    <a:p>
      <a:pPr>
        <a:defRPr sz="1000" b="0" i="0" u="none" strike="noStrike" baseline="0">
          <a:solidFill>
            <a:schemeClr val="accent6">
              <a:lumMod val="75000"/>
            </a:schemeClr>
          </a:solidFill>
          <a:latin typeface="Microsoft Sans Serif"/>
          <a:ea typeface="Microsoft Sans Serif"/>
          <a:cs typeface="Microsoft Sans Serif"/>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7DA56-4F07-4B67-8CF1-E4937EB70DEF}" type="datetimeFigureOut">
              <a:rPr lang="en-US" smtClean="0"/>
              <a:t>7/30/2013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7BAE5B-8742-4147-A57C-280AA5BA0A21}" type="slidenum">
              <a:rPr lang="en-US" smtClean="0"/>
              <a:t>‹#›</a:t>
            </a:fld>
            <a:endParaRPr lang="en-US"/>
          </a:p>
        </p:txBody>
      </p:sp>
    </p:spTree>
    <p:extLst>
      <p:ext uri="{BB962C8B-B14F-4D97-AF65-F5344CB8AC3E}">
        <p14:creationId xmlns:p14="http://schemas.microsoft.com/office/powerpoint/2010/main" val="368882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latin typeface="+mn-lt"/>
                <a:ea typeface="+mn-ea"/>
                <a:cs typeface="+mn-cs"/>
              </a:rPr>
              <a:t>Phenomenological qualitative research focuses on the descriptive study of how individuals experience a phenomenon. For this study, we will use phenomenology to characterize and illuminate the experience of the librarian serving at the clinical point-of-care.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Grounded Theory qualitative research is used to develop theories based on (grounded in) data gathered without preconception, rather than developing a theory a priori and then collecting data to prove or disprove the theory. For this study, we will utilize semi-structured focus group and individual interviews, as well as open-ended survey questions, to gather primary data which will be coded, analyzed, and integrated to develop core theoretical concepts, or themes, that can then be leveraged for the later development of educational interventions.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Participatory (Action) Research is a specialized type of qualitative research in which the investigator is also the subject of the research. The focus is on depth and context rather than on </a:t>
            </a:r>
            <a:r>
              <a:rPr lang="en-US" sz="1200" kern="1200" dirty="0" err="1" smtClean="0">
                <a:solidFill>
                  <a:schemeClr val="tx1"/>
                </a:solidFill>
                <a:latin typeface="+mn-lt"/>
                <a:ea typeface="+mn-ea"/>
                <a:cs typeface="+mn-cs"/>
              </a:rPr>
              <a:t>generalizability</a:t>
            </a:r>
            <a:r>
              <a:rPr lang="en-US" sz="1200" kern="1200" dirty="0" smtClean="0">
                <a:solidFill>
                  <a:schemeClr val="tx1"/>
                </a:solidFill>
                <a:latin typeface="+mn-lt"/>
                <a:ea typeface="+mn-ea"/>
                <a:cs typeface="+mn-cs"/>
              </a:rPr>
              <a:t> - to allow a practitioner to examine his/her own practice in intense detail. Participatory research is a well-established methodology in the field of education, for example, where classroom teachers evaluate, understand, and improve their own practice.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Utilizing a combination of these approaches to qualitative research, our project utilizes personal reflection, focus groups, individual interviews, and an online survey. While the survey provides a small amount of quantitative data, the vast majority of data is textual in nature and will be analyzed and coded for thematic conceptualizations. </a:t>
            </a:r>
          </a:p>
          <a:p>
            <a:endParaRPr lang="en-US" dirty="0"/>
          </a:p>
        </p:txBody>
      </p:sp>
      <p:sp>
        <p:nvSpPr>
          <p:cNvPr id="4" name="Slide Number Placeholder 3"/>
          <p:cNvSpPr>
            <a:spLocks noGrp="1"/>
          </p:cNvSpPr>
          <p:nvPr>
            <p:ph type="sldNum" sz="quarter" idx="10"/>
          </p:nvPr>
        </p:nvSpPr>
        <p:spPr/>
        <p:txBody>
          <a:bodyPr/>
          <a:lstStyle/>
          <a:p>
            <a:fld id="{427BAE5B-8742-4147-A57C-280AA5BA0A21}"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indent="0">
              <a:buNone/>
            </a:pPr>
            <a:r>
              <a:rPr lang="en-US" sz="1200" dirty="0" smtClean="0"/>
              <a:t>A larger body of phenomenological and/or grounded theory research exists for general academic librarianship. For example, </a:t>
            </a:r>
            <a:r>
              <a:rPr lang="en-US" sz="1200" dirty="0" err="1" smtClean="0"/>
              <a:t>Julien</a:t>
            </a:r>
            <a:r>
              <a:rPr lang="en-US" sz="1200" dirty="0" smtClean="0"/>
              <a:t> and Given (2003) investigated the discourse and perceptions of academic librarians regarding their relationships with faculty and make suggestions on how to ameliorate the perceptual gap between librarians and faculty to improve collaboration in providing information literacy to students. Additionally, </a:t>
            </a:r>
            <a:r>
              <a:rPr lang="en-US" sz="1200" dirty="0" err="1" smtClean="0"/>
              <a:t>Julien</a:t>
            </a:r>
            <a:r>
              <a:rPr lang="en-US" sz="1200" dirty="0" smtClean="0"/>
              <a:t> and Genius (2011) describe a Canadian national survey of librarians’ experience related to the teaching role. These authors suggest that their results have implications for designing programs that prepare librarians for the workplace and the practice of teaching. It is our hope to apply a similar approach to understand the experience of clinical librarians and utilize that data to prepare librarians for success in the clinical role. </a:t>
            </a:r>
          </a:p>
          <a:p>
            <a:pPr indent="0">
              <a:buNone/>
            </a:pPr>
            <a:r>
              <a:rPr lang="en-US" sz="1200" dirty="0" smtClean="0"/>
              <a:t> </a:t>
            </a:r>
          </a:p>
          <a:p>
            <a:pPr indent="0">
              <a:buNone/>
            </a:pPr>
            <a:r>
              <a:rPr lang="en-US" sz="1200" dirty="0" smtClean="0"/>
              <a:t>Similar studies have been done with other health care professions, most specifically nursing students (see Huang, </a:t>
            </a:r>
            <a:r>
              <a:rPr lang="en-US" sz="1200" i="1" dirty="0" smtClean="0"/>
              <a:t>et al.,</a:t>
            </a:r>
            <a:r>
              <a:rPr lang="en-US" sz="1200" dirty="0" smtClean="0"/>
              <a:t> 2010, Hung, </a:t>
            </a:r>
            <a:r>
              <a:rPr lang="en-US" sz="1200" i="1" dirty="0" smtClean="0"/>
              <a:t>et al.,</a:t>
            </a:r>
            <a:r>
              <a:rPr lang="en-US" sz="1200" dirty="0" smtClean="0"/>
              <a:t> 2009, </a:t>
            </a:r>
            <a:r>
              <a:rPr lang="en-US" sz="1200" dirty="0" err="1" smtClean="0"/>
              <a:t>Pearcey</a:t>
            </a:r>
            <a:r>
              <a:rPr lang="en-US" sz="1200" dirty="0" smtClean="0"/>
              <a:t> &amp; Draper, 2008, Neill, </a:t>
            </a:r>
            <a:r>
              <a:rPr lang="en-US" sz="1200" i="1" dirty="0" smtClean="0"/>
              <a:t>et al.,</a:t>
            </a:r>
            <a:r>
              <a:rPr lang="en-US" sz="1200" dirty="0" smtClean="0"/>
              <a:t> 1998, </a:t>
            </a:r>
            <a:r>
              <a:rPr lang="en-US" sz="1200" dirty="0" err="1" smtClean="0"/>
              <a:t>Admi</a:t>
            </a:r>
            <a:r>
              <a:rPr lang="en-US" sz="1200" dirty="0" smtClean="0"/>
              <a:t>, 1997, Cunningham, 2006). For example, Beck (1993) reports a phenomenological study of nursing students' first clinical experience and identifies 6 themes: pervading anxiety, feeling abandoned, encountering reality shock, envisioning self as incompetent, doubting choices, and uplifting consequences. This suggests that even for students pursuing a patient care-focused program of study have difficult experiences in their initial encounter with the clinical environment. Similar results are reported by </a:t>
            </a:r>
            <a:r>
              <a:rPr lang="en-US" sz="1200" dirty="0" err="1" smtClean="0"/>
              <a:t>Pagana</a:t>
            </a:r>
            <a:r>
              <a:rPr lang="en-US" sz="1200" dirty="0" smtClean="0"/>
              <a:t> (1988) in a study of the stresses and threats reported by nursing students in their first clinical experience. </a:t>
            </a:r>
          </a:p>
          <a:p>
            <a:pPr indent="0">
              <a:buNone/>
            </a:pPr>
            <a:r>
              <a:rPr lang="en-US" sz="1200" dirty="0" smtClean="0"/>
              <a:t> </a:t>
            </a:r>
          </a:p>
          <a:p>
            <a:pPr indent="0">
              <a:buNone/>
            </a:pPr>
            <a:r>
              <a:rPr lang="en-US" sz="1200" dirty="0" smtClean="0"/>
              <a:t>In medical students, the literature reports a more positive response to clinical introduction overall, but not without uncertainties and significant emotional experience. </a:t>
            </a:r>
            <a:r>
              <a:rPr lang="en-US" sz="1200" dirty="0" err="1" smtClean="0"/>
              <a:t>Pitkala</a:t>
            </a:r>
            <a:r>
              <a:rPr lang="en-US" sz="1200" dirty="0" smtClean="0"/>
              <a:t> &amp; </a:t>
            </a:r>
            <a:r>
              <a:rPr lang="en-US" sz="1200" dirty="0" err="1" smtClean="0"/>
              <a:t>Mantyranta</a:t>
            </a:r>
            <a:r>
              <a:rPr lang="en-US" sz="1200" dirty="0" smtClean="0"/>
              <a:t> (2004) report a study of the feelings and thoughts of medical students regarding their first patient experiences. They found that the first patient examination was an "anxiety-provoking and confusing incident" and that students often felt helpless when dealing with serious illness and death. Similar results are reported by </a:t>
            </a:r>
            <a:r>
              <a:rPr lang="en-US" sz="1200" dirty="0" err="1" smtClean="0"/>
              <a:t>Nevalainen</a:t>
            </a:r>
            <a:r>
              <a:rPr lang="en-US" sz="1200" dirty="0" smtClean="0"/>
              <a:t>, </a:t>
            </a:r>
            <a:r>
              <a:rPr lang="en-US" sz="1200" i="1" dirty="0" smtClean="0"/>
              <a:t>et al. </a:t>
            </a:r>
            <a:r>
              <a:rPr lang="en-US" sz="1200" dirty="0" smtClean="0"/>
              <a:t>(2010). </a:t>
            </a:r>
          </a:p>
          <a:p>
            <a:pPr indent="0">
              <a:buNone/>
            </a:pPr>
            <a:r>
              <a:rPr lang="en-US" sz="1200" dirty="0" smtClean="0"/>
              <a:t> </a:t>
            </a:r>
          </a:p>
          <a:p>
            <a:pPr indent="0">
              <a:buNone/>
            </a:pPr>
            <a:r>
              <a:rPr lang="en-US" sz="1200" dirty="0" smtClean="0"/>
              <a:t>Given the extreme complexity and pressure of the clinical environment, it behooves us as a profession to gain a better understanding of our own practice within that context, particularly as the concept of the embedded librarian (</a:t>
            </a:r>
            <a:r>
              <a:rPr lang="en-US" sz="1200" dirty="0" err="1" smtClean="0"/>
              <a:t>informationist</a:t>
            </a:r>
            <a:r>
              <a:rPr lang="en-US" sz="1200" dirty="0" smtClean="0"/>
              <a:t>, ISIC; see Florence, </a:t>
            </a:r>
            <a:r>
              <a:rPr lang="en-US" sz="1200" i="1" dirty="0" smtClean="0"/>
              <a:t>et al. </a:t>
            </a:r>
            <a:r>
              <a:rPr lang="en-US" sz="1200" dirty="0" smtClean="0"/>
              <a:t>(2002) and Rankin,</a:t>
            </a:r>
            <a:r>
              <a:rPr lang="en-US" sz="1200" i="1" dirty="0" smtClean="0"/>
              <a:t> et al.</a:t>
            </a:r>
            <a:r>
              <a:rPr lang="en-US" sz="1200" dirty="0" smtClean="0"/>
              <a:t> (2008) becomes increasingly important. </a:t>
            </a:r>
            <a:r>
              <a:rPr lang="en-US" sz="1200" dirty="0" err="1" smtClean="0"/>
              <a:t>Karnieli</a:t>
            </a:r>
            <a:r>
              <a:rPr lang="en-US" sz="1200" dirty="0" smtClean="0"/>
              <a:t>-Miller, </a:t>
            </a:r>
            <a:r>
              <a:rPr lang="en-US" sz="1200" i="1" dirty="0" smtClean="0"/>
              <a:t>et al.</a:t>
            </a:r>
            <a:r>
              <a:rPr lang="en-US" sz="1200" dirty="0" smtClean="0"/>
              <a:t> (2010) demonstrated the importance of personal reflection in understanding educational needs through their study of medical students' professionalism narratives. These narratives provide a "window" on medical curriculum and the process of moving from student to physician. </a:t>
            </a:r>
          </a:p>
          <a:p>
            <a:pPr indent="0">
              <a:buNone/>
            </a:pPr>
            <a:r>
              <a:rPr lang="en-US" sz="1200" dirty="0" smtClean="0"/>
              <a:t> </a:t>
            </a:r>
          </a:p>
          <a:p>
            <a:pPr indent="0">
              <a:buNone/>
            </a:pPr>
            <a:r>
              <a:rPr lang="en-US" sz="1200" dirty="0" smtClean="0"/>
              <a:t>Gaining such in-depth comprehension of ourselves as clinical librarians and utilizing that lived experience to improve professional training and preparation, can only contribute to more successful participation in clinical teams and better outcomes. Our study will take an initial step in that process of discovery.</a:t>
            </a:r>
          </a:p>
          <a:p>
            <a:endParaRPr lang="en-US" dirty="0"/>
          </a:p>
        </p:txBody>
      </p:sp>
      <p:sp>
        <p:nvSpPr>
          <p:cNvPr id="4" name="Slide Number Placeholder 3"/>
          <p:cNvSpPr>
            <a:spLocks noGrp="1"/>
          </p:cNvSpPr>
          <p:nvPr>
            <p:ph type="sldNum" sz="quarter" idx="10"/>
          </p:nvPr>
        </p:nvSpPr>
        <p:spPr/>
        <p:txBody>
          <a:bodyPr/>
          <a:lstStyle/>
          <a:p>
            <a:fld id="{427BAE5B-8742-4147-A57C-280AA5BA0A21}" type="slidenum">
              <a:rPr lang="en-US" smtClean="0"/>
              <a:t>5</a:t>
            </a:fld>
            <a:endParaRPr lang="en-US"/>
          </a:p>
        </p:txBody>
      </p:sp>
    </p:spTree>
    <p:extLst>
      <p:ext uri="{BB962C8B-B14F-4D97-AF65-F5344CB8AC3E}">
        <p14:creationId xmlns:p14="http://schemas.microsoft.com/office/powerpoint/2010/main" val="1141318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at SCMLA</a:t>
            </a:r>
          </a:p>
          <a:p>
            <a:r>
              <a:rPr lang="en-US" dirty="0" smtClean="0"/>
              <a:t>3</a:t>
            </a:r>
            <a:r>
              <a:rPr lang="en-US" baseline="0" dirty="0" smtClean="0"/>
              <a:t> at MAC</a:t>
            </a:r>
          </a:p>
          <a:p>
            <a:r>
              <a:rPr lang="en-US" baseline="0" dirty="0" smtClean="0"/>
              <a:t>1 additional interview by phone</a:t>
            </a:r>
          </a:p>
          <a:p>
            <a:endParaRPr lang="en-US" baseline="0" dirty="0" smtClean="0"/>
          </a:p>
          <a:p>
            <a:r>
              <a:rPr lang="en-US" baseline="0" dirty="0" smtClean="0"/>
              <a:t>So 20 in FG/I</a:t>
            </a:r>
          </a:p>
          <a:p>
            <a:r>
              <a:rPr lang="en-US" baseline="0" smtClean="0"/>
              <a:t>Survey = 167</a:t>
            </a:r>
            <a:endParaRPr lang="en-US"/>
          </a:p>
        </p:txBody>
      </p:sp>
      <p:sp>
        <p:nvSpPr>
          <p:cNvPr id="4" name="Slide Number Placeholder 3"/>
          <p:cNvSpPr>
            <a:spLocks noGrp="1"/>
          </p:cNvSpPr>
          <p:nvPr>
            <p:ph type="sldNum" sz="quarter" idx="10"/>
          </p:nvPr>
        </p:nvSpPr>
        <p:spPr/>
        <p:txBody>
          <a:bodyPr/>
          <a:lstStyle/>
          <a:p>
            <a:fld id="{427BAE5B-8742-4147-A57C-280AA5BA0A21}" type="slidenum">
              <a:rPr lang="en-US" smtClean="0"/>
              <a:t>6</a:t>
            </a:fld>
            <a:endParaRPr lang="en-US"/>
          </a:p>
        </p:txBody>
      </p:sp>
    </p:spTree>
    <p:extLst>
      <p:ext uri="{BB962C8B-B14F-4D97-AF65-F5344CB8AC3E}">
        <p14:creationId xmlns:p14="http://schemas.microsoft.com/office/powerpoint/2010/main" val="163169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DE8DEE-9FED-4AF3-871E-FC159E3707FB}" type="datetimeFigureOut">
              <a:rPr lang="en-US" smtClean="0"/>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E8DEE-9FED-4AF3-871E-FC159E3707FB}" type="datetimeFigureOut">
              <a:rPr lang="en-US" smtClean="0"/>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E8DEE-9FED-4AF3-871E-FC159E3707FB}" type="datetimeFigureOut">
              <a:rPr lang="en-US" smtClean="0"/>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E8DEE-9FED-4AF3-871E-FC159E3707FB}" type="datetimeFigureOut">
              <a:rPr lang="en-US" smtClean="0"/>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DE8DEE-9FED-4AF3-871E-FC159E3707FB}" type="datetimeFigureOut">
              <a:rPr lang="en-US" smtClean="0"/>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DE8DEE-9FED-4AF3-871E-FC159E3707FB}" type="datetimeFigureOut">
              <a:rPr lang="en-US" smtClean="0"/>
              <a:t>7/30/2013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DE8DEE-9FED-4AF3-871E-FC159E3707FB}" type="datetimeFigureOut">
              <a:rPr lang="en-US" smtClean="0"/>
              <a:t>7/30/2013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DE8DEE-9FED-4AF3-871E-FC159E3707FB}" type="datetimeFigureOut">
              <a:rPr lang="en-US" smtClean="0"/>
              <a:t>7/30/2013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E8DEE-9FED-4AF3-871E-FC159E3707FB}" type="datetimeFigureOut">
              <a:rPr lang="en-US" smtClean="0"/>
              <a:t>7/30/2013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E8DEE-9FED-4AF3-871E-FC159E3707FB}" type="datetimeFigureOut">
              <a:rPr lang="en-US" smtClean="0"/>
              <a:t>7/30/2013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E8DEE-9FED-4AF3-871E-FC159E3707FB}" type="datetimeFigureOut">
              <a:rPr lang="en-US" smtClean="0"/>
              <a:t>7/30/2013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95325-76B1-45D8-9CBD-4CF2CCF2785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E8DEE-9FED-4AF3-871E-FC159E3707FB}" type="datetimeFigureOut">
              <a:rPr lang="en-US" smtClean="0"/>
              <a:t>7/30/2013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95325-76B1-45D8-9CBD-4CF2CCF27857}" type="slidenum">
              <a:rPr lang="en-US" smtClean="0"/>
              <a:t>‹#›</a:t>
            </a:fld>
            <a:endParaRPr lang="en-US"/>
          </a:p>
        </p:txBody>
      </p:sp>
      <p:sp>
        <p:nvSpPr>
          <p:cNvPr id="7" name="Rectangle 4"/>
          <p:cNvSpPr>
            <a:spLocks noChangeArrowheads="1"/>
          </p:cNvSpPr>
          <p:nvPr userDrawn="1"/>
        </p:nvSpPr>
        <p:spPr bwMode="auto">
          <a:xfrm>
            <a:off x="0" y="6096000"/>
            <a:ext cx="9144000" cy="762000"/>
          </a:xfrm>
          <a:prstGeom prst="rect">
            <a:avLst/>
          </a:prstGeom>
          <a:solidFill>
            <a:srgbClr val="E35622">
              <a:alpha val="85001"/>
            </a:srgbClr>
          </a:solidFill>
          <a:ln w="9525">
            <a:noFill/>
            <a:miter lim="800000"/>
            <a:headEnd/>
            <a:tailEnd/>
          </a:ln>
          <a:effectLst/>
        </p:spPr>
        <p:txBody>
          <a:bodyPr wrap="none" anchor="ctr"/>
          <a:lstStyle/>
          <a:p>
            <a:endParaRPr lang="en-US"/>
          </a:p>
        </p:txBody>
      </p:sp>
      <p:pic>
        <p:nvPicPr>
          <p:cNvPr id="8" name="Picture 5"/>
          <p:cNvPicPr>
            <a:picLocks noChangeAspect="1" noChangeArrowheads="1"/>
          </p:cNvPicPr>
          <p:nvPr userDrawn="1"/>
        </p:nvPicPr>
        <p:blipFill>
          <a:blip r:embed="rId13" cstate="print"/>
          <a:srcRect/>
          <a:stretch>
            <a:fillRect/>
          </a:stretch>
        </p:blipFill>
        <p:spPr bwMode="auto">
          <a:xfrm>
            <a:off x="152400" y="6248400"/>
            <a:ext cx="2474913" cy="454025"/>
          </a:xfrm>
          <a:prstGeom prst="rect">
            <a:avLst/>
          </a:prstGeom>
          <a:noFill/>
        </p:spPr>
      </p:pic>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library.health.ufl.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alyon@ufl.edu"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Exploring the Experience of Providing Information Services at the Clinical Point-of-Care</a:t>
            </a:r>
          </a:p>
        </p:txBody>
      </p:sp>
      <p:sp>
        <p:nvSpPr>
          <p:cNvPr id="3" name="Subtitle 2"/>
          <p:cNvSpPr>
            <a:spLocks noGrp="1"/>
          </p:cNvSpPr>
          <p:nvPr>
            <p:ph type="subTitle" idx="1"/>
          </p:nvPr>
        </p:nvSpPr>
        <p:spPr>
          <a:xfrm>
            <a:off x="1371600" y="3657600"/>
            <a:ext cx="6400800" cy="2209800"/>
          </a:xfrm>
        </p:spPr>
        <p:txBody>
          <a:bodyPr>
            <a:normAutofit fontScale="85000" lnSpcReduction="20000"/>
          </a:bodyPr>
          <a:lstStyle/>
          <a:p>
            <a:r>
              <a:rPr lang="en-US" sz="2000" dirty="0" smtClean="0"/>
              <a:t>Jennifer Lyon, Linda </a:t>
            </a:r>
            <a:r>
              <a:rPr lang="en-US" sz="2000" dirty="0" err="1" smtClean="0"/>
              <a:t>Butson</a:t>
            </a:r>
            <a:r>
              <a:rPr lang="en-US" sz="2000" dirty="0" smtClean="0"/>
              <a:t>, Michele Tennant*,</a:t>
            </a:r>
          </a:p>
          <a:p>
            <a:r>
              <a:rPr lang="en-US" sz="2000" dirty="0" smtClean="0"/>
              <a:t>Kathy Moeller, Kathryn </a:t>
            </a:r>
            <a:r>
              <a:rPr lang="en-US" sz="2000" dirty="0" err="1" smtClean="0"/>
              <a:t>Summey</a:t>
            </a:r>
            <a:r>
              <a:rPr lang="en-US" sz="2000" dirty="0" smtClean="0"/>
              <a:t>, Gretchen Kuntz</a:t>
            </a:r>
          </a:p>
          <a:p>
            <a:r>
              <a:rPr lang="en-US" sz="2000" dirty="0" smtClean="0"/>
              <a:t>Health Science Center Libraries</a:t>
            </a:r>
          </a:p>
          <a:p>
            <a:r>
              <a:rPr lang="en-US" sz="1700" dirty="0" smtClean="0"/>
              <a:t>*and UF Genetics Institute</a:t>
            </a:r>
          </a:p>
          <a:p>
            <a:r>
              <a:rPr lang="en-US" sz="2000" dirty="0" smtClean="0"/>
              <a:t>University of Florida</a:t>
            </a:r>
          </a:p>
          <a:p>
            <a:r>
              <a:rPr lang="en-US" sz="2000" dirty="0" smtClean="0"/>
              <a:t>Gainesville &amp; Jacksonville</a:t>
            </a:r>
          </a:p>
          <a:p>
            <a:r>
              <a:rPr lang="en-US" sz="2000" dirty="0" smtClean="0">
                <a:hlinkClick r:id="rId2"/>
              </a:rPr>
              <a:t>http://</a:t>
            </a:r>
            <a:r>
              <a:rPr lang="en-US" sz="2000" dirty="0" smtClean="0">
                <a:hlinkClick r:id="rId2"/>
              </a:rPr>
              <a:t>library.health.ufl.edu</a:t>
            </a:r>
            <a:endParaRPr lang="en-US" sz="2000" dirty="0" smtClean="0"/>
          </a:p>
          <a:p>
            <a:r>
              <a:rPr lang="en-US" sz="2000" smtClean="0"/>
              <a:t>Oct 8, 2011</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Survey</a:t>
            </a:r>
            <a:endParaRPr lang="en-US" dirty="0"/>
          </a:p>
        </p:txBody>
      </p:sp>
      <p:sp>
        <p:nvSpPr>
          <p:cNvPr id="3" name="Content Placeholder 2"/>
          <p:cNvSpPr>
            <a:spLocks noGrp="1"/>
          </p:cNvSpPr>
          <p:nvPr>
            <p:ph idx="1"/>
          </p:nvPr>
        </p:nvSpPr>
        <p:spPr/>
        <p:txBody>
          <a:bodyPr/>
          <a:lstStyle/>
          <a:p>
            <a:r>
              <a:rPr lang="en-US" dirty="0" smtClean="0"/>
              <a:t>Conducted March 23, 2011 – July 29, 2011</a:t>
            </a:r>
          </a:p>
          <a:p>
            <a:r>
              <a:rPr lang="en-US" dirty="0"/>
              <a:t>167 Responded; 124 Completed Survey </a:t>
            </a:r>
          </a:p>
          <a:p>
            <a:r>
              <a:rPr lang="en-US" dirty="0" smtClean="0"/>
              <a:t>Question development based on themes identified in First Focus Group in an iterative, grounded-theory process</a:t>
            </a:r>
          </a:p>
          <a:p>
            <a:r>
              <a:rPr lang="en-US" dirty="0" smtClean="0"/>
              <a:t>Includes Checkbox and Open Questions</a:t>
            </a:r>
          </a:p>
          <a:p>
            <a:r>
              <a:rPr lang="en-US" dirty="0" smtClean="0"/>
              <a:t>UF IRB-Approved</a:t>
            </a:r>
            <a:endParaRPr lang="en-US" dirty="0"/>
          </a:p>
        </p:txBody>
      </p:sp>
    </p:spTree>
    <p:extLst>
      <p:ext uri="{BB962C8B-B14F-4D97-AF65-F5344CB8AC3E}">
        <p14:creationId xmlns:p14="http://schemas.microsoft.com/office/powerpoint/2010/main" val="1160413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Survey Demographics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55175614"/>
              </p:ext>
            </p:extLst>
          </p:nvPr>
        </p:nvGraphicFramePr>
        <p:xfrm>
          <a:off x="228601" y="1524000"/>
          <a:ext cx="4114800" cy="1831340"/>
        </p:xfrm>
        <a:graphic>
          <a:graphicData uri="http://schemas.openxmlformats.org/drawingml/2006/table">
            <a:tbl>
              <a:tblPr/>
              <a:tblGrid>
                <a:gridCol w="2586672"/>
                <a:gridCol w="842327"/>
                <a:gridCol w="685801"/>
              </a:tblGrid>
              <a:tr h="316865">
                <a:tc gridSpan="3">
                  <a:txBody>
                    <a:bodyPr/>
                    <a:lstStyle/>
                    <a:p>
                      <a:pPr algn="l" fontAlgn="ctr"/>
                      <a:r>
                        <a:rPr lang="en-US" sz="1200" b="1" i="0" u="none" strike="noStrike" baseline="0" dirty="0">
                          <a:solidFill>
                            <a:schemeClr val="bg1"/>
                          </a:solidFill>
                          <a:effectLst/>
                          <a:latin typeface="Microsoft Sans Serif"/>
                        </a:rPr>
                        <a:t>How long have you been a medical librarian?</a:t>
                      </a: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lang="en-US"/>
                    </a:p>
                  </a:txBody>
                  <a:tcPr/>
                </a:tc>
                <a:tc hMerge="1">
                  <a:txBody>
                    <a:bodyPr/>
                    <a:lstStyle/>
                    <a:p>
                      <a:endParaRPr lang="en-US"/>
                    </a:p>
                  </a:txBody>
                  <a:tcPr/>
                </a:tc>
              </a:tr>
              <a:tr h="381000">
                <a:tc>
                  <a:txBody>
                    <a:bodyPr/>
                    <a:lstStyle/>
                    <a:p>
                      <a:pPr algn="l" fontAlgn="ctr"/>
                      <a:r>
                        <a:rPr lang="en-US" sz="1000" b="1" i="0" u="none" strike="noStrike" dirty="0">
                          <a:solidFill>
                            <a:srgbClr val="000000"/>
                          </a:solidFill>
                          <a:effectLst/>
                          <a:latin typeface="Microsoft Sans Serif"/>
                        </a:rPr>
                        <a:t>Answer Options</a:t>
                      </a:r>
                    </a:p>
                  </a:txBody>
                  <a:tcPr marL="9525" marR="9525" marT="9525" marB="0" anchor="ctr">
                    <a:lnL>
                      <a:noFill/>
                    </a:lnL>
                    <a:lnR>
                      <a:noFill/>
                    </a:lnR>
                    <a:lnT>
                      <a:noFill/>
                    </a:lnT>
                    <a:lnB>
                      <a:noFill/>
                    </a:lnB>
                    <a:solidFill>
                      <a:schemeClr val="accent1">
                        <a:lumMod val="20000"/>
                        <a:lumOff val="80000"/>
                      </a:schemeClr>
                    </a:solidFill>
                  </a:tcPr>
                </a:tc>
                <a:tc>
                  <a:txBody>
                    <a:bodyPr/>
                    <a:lstStyle/>
                    <a:p>
                      <a:pPr algn="ctr" fontAlgn="ctr"/>
                      <a:r>
                        <a:rPr lang="en-US" sz="1000" b="1" i="0" u="none" strike="noStrike" dirty="0">
                          <a:solidFill>
                            <a:srgbClr val="000000"/>
                          </a:solidFill>
                          <a:effectLst/>
                          <a:latin typeface="Microsoft Sans Serif"/>
                        </a:rPr>
                        <a:t>Response Percent</a:t>
                      </a:r>
                    </a:p>
                  </a:txBody>
                  <a:tcPr marL="9525" marR="9525" marT="9525" marB="0" anchor="ctr">
                    <a:lnL>
                      <a:noFill/>
                    </a:lnL>
                    <a:lnR>
                      <a:noFill/>
                    </a:lnR>
                    <a:lnT>
                      <a:noFill/>
                    </a:lnT>
                    <a:lnB>
                      <a:noFill/>
                    </a:lnB>
                    <a:solidFill>
                      <a:schemeClr val="accent1">
                        <a:lumMod val="40000"/>
                        <a:lumOff val="60000"/>
                      </a:schemeClr>
                    </a:solidFill>
                  </a:tcPr>
                </a:tc>
                <a:tc>
                  <a:txBody>
                    <a:bodyPr/>
                    <a:lstStyle/>
                    <a:p>
                      <a:pPr algn="ctr" fontAlgn="ctr"/>
                      <a:r>
                        <a:rPr lang="en-US" sz="1000" b="1" i="0" u="none" strike="noStrike" dirty="0">
                          <a:solidFill>
                            <a:srgbClr val="000000"/>
                          </a:solidFill>
                          <a:effectLst/>
                          <a:latin typeface="Microsoft Sans Serif"/>
                        </a:rPr>
                        <a:t>Response Count</a:t>
                      </a:r>
                    </a:p>
                  </a:txBody>
                  <a:tcPr marL="9525" marR="9525" marT="9525" marB="0" anchor="ctr">
                    <a:lnL>
                      <a:noFill/>
                    </a:lnL>
                    <a:lnR>
                      <a:noFill/>
                    </a:lnR>
                    <a:lnT>
                      <a:noFill/>
                    </a:lnT>
                    <a:lnB>
                      <a:noFill/>
                    </a:lnB>
                    <a:solidFill>
                      <a:schemeClr val="accent1">
                        <a:lumMod val="40000"/>
                        <a:lumOff val="60000"/>
                      </a:schemeClr>
                    </a:solidFill>
                  </a:tcPr>
                </a:tc>
              </a:tr>
              <a:tr h="161925">
                <a:tc>
                  <a:txBody>
                    <a:bodyPr/>
                    <a:lstStyle/>
                    <a:p>
                      <a:pPr algn="l" fontAlgn="b"/>
                      <a:r>
                        <a:rPr lang="en-US" sz="1000" b="0" i="0" u="none" strike="noStrike" dirty="0">
                          <a:solidFill>
                            <a:schemeClr val="bg1"/>
                          </a:solidFill>
                          <a:effectLst/>
                          <a:latin typeface="Microsoft Sans Serif"/>
                        </a:rPr>
                        <a:t>One year or less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6.4%</a:t>
                      </a: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tx1"/>
                    </a:solidFill>
                  </a:tcPr>
                </a:tc>
                <a:tc>
                  <a:txBody>
                    <a:bodyPr/>
                    <a:lstStyle/>
                    <a:p>
                      <a:pPr algn="ctr" fontAlgn="ctr"/>
                      <a:r>
                        <a:rPr lang="en-US" sz="1000" b="0" i="0" u="none" strike="noStrike">
                          <a:solidFill>
                            <a:schemeClr val="bg1"/>
                          </a:solidFill>
                          <a:effectLst/>
                          <a:latin typeface="Microsoft Sans Serif"/>
                        </a:rPr>
                        <a:t>10</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More than 1 year, but less than 2 years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4.5%</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7</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More than 2 years, but less than 5 years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16.6%</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26</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More than 5 years, but less than 10 years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a:solidFill>
                            <a:schemeClr val="bg1"/>
                          </a:solidFill>
                          <a:effectLst/>
                          <a:latin typeface="Microsoft Sans Serif"/>
                        </a:rPr>
                        <a:t>14.0%</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22</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More than 10 years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a:solidFill>
                            <a:schemeClr val="bg1"/>
                          </a:solidFill>
                          <a:effectLst/>
                          <a:latin typeface="Microsoft Sans Serif"/>
                        </a:rPr>
                        <a:t>58.6%</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92</a:t>
                      </a:r>
                    </a:p>
                  </a:txBody>
                  <a:tcPr marL="9525" marR="9525" marT="9525" marB="0" anchor="ctr">
                    <a:lnL>
                      <a:noFill/>
                    </a:lnL>
                    <a:lnR>
                      <a:noFill/>
                    </a:lnR>
                    <a:lnT>
                      <a:noFill/>
                    </a:lnT>
                    <a:lnB>
                      <a:noFill/>
                    </a:lnB>
                    <a:solidFill>
                      <a:schemeClr val="tx1"/>
                    </a:solidFill>
                  </a:tcPr>
                </a:tc>
              </a:tr>
              <a:tr h="161925">
                <a:tc gridSpan="2">
                  <a:txBody>
                    <a:bodyPr/>
                    <a:lstStyle/>
                    <a:p>
                      <a:pPr algn="r" fontAlgn="b"/>
                      <a:r>
                        <a:rPr lang="en-US" sz="10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chemeClr val="accent1">
                        <a:lumMod val="40000"/>
                        <a:lumOff val="60000"/>
                      </a:schemeClr>
                    </a:solidFill>
                  </a:tcPr>
                </a:tc>
                <a:tc hMerge="1">
                  <a:txBody>
                    <a:bodyPr/>
                    <a:lstStyle/>
                    <a:p>
                      <a:endParaRPr lang="en-US"/>
                    </a:p>
                  </a:txBody>
                  <a:tcPr/>
                </a:tc>
                <a:tc>
                  <a:txBody>
                    <a:bodyPr/>
                    <a:lstStyle/>
                    <a:p>
                      <a:pPr algn="r" fontAlgn="b"/>
                      <a:r>
                        <a:rPr lang="en-US" sz="1000" b="1" i="0" u="none" strike="noStrike">
                          <a:solidFill>
                            <a:srgbClr val="000000"/>
                          </a:solidFill>
                          <a:effectLst/>
                          <a:latin typeface="Microsoft Sans Serif"/>
                        </a:rPr>
                        <a:t>157</a:t>
                      </a:r>
                    </a:p>
                  </a:txBody>
                  <a:tcPr marL="9525" marR="9525" marT="9525" marB="0" anchor="b">
                    <a:lnL>
                      <a:noFill/>
                    </a:lnL>
                    <a:lnR>
                      <a:noFill/>
                    </a:lnR>
                    <a:lnT>
                      <a:noFill/>
                    </a:lnT>
                    <a:lnB>
                      <a:noFill/>
                    </a:lnB>
                    <a:solidFill>
                      <a:srgbClr val="CDD8E6"/>
                    </a:solidFill>
                  </a:tcPr>
                </a:tc>
              </a:tr>
              <a:tr h="161925">
                <a:tc gridSpan="2">
                  <a:txBody>
                    <a:bodyPr/>
                    <a:lstStyle/>
                    <a:p>
                      <a:pPr algn="r" fontAlgn="b"/>
                      <a:r>
                        <a:rPr lang="en-US" sz="1000" b="1" i="1" u="none" strike="noStrike" dirty="0">
                          <a:solidFill>
                            <a:srgbClr val="000000"/>
                          </a:solidFill>
                          <a:effectLst/>
                          <a:latin typeface="Microsoft Sans Serif"/>
                        </a:rPr>
                        <a:t>skipped question</a:t>
                      </a:r>
                    </a:p>
                  </a:txBody>
                  <a:tcPr marL="9525" marR="9525" marT="9525" marB="0" anchor="b">
                    <a:lnL>
                      <a:noFill/>
                    </a:lnL>
                    <a:lnR>
                      <a:noFill/>
                    </a:lnR>
                    <a:lnT>
                      <a:noFill/>
                    </a:lnT>
                    <a:lnB>
                      <a:noFill/>
                    </a:lnB>
                    <a:solidFill>
                      <a:srgbClr val="FEF1E6"/>
                    </a:solidFill>
                  </a:tcPr>
                </a:tc>
                <a:tc hMerge="1">
                  <a:txBody>
                    <a:bodyPr/>
                    <a:lstStyle/>
                    <a:p>
                      <a:endParaRPr lang="en-US"/>
                    </a:p>
                  </a:txBody>
                  <a:tcPr/>
                </a:tc>
                <a:tc>
                  <a:txBody>
                    <a:bodyPr/>
                    <a:lstStyle/>
                    <a:p>
                      <a:pPr algn="r" fontAlgn="b"/>
                      <a:r>
                        <a:rPr lang="en-US" sz="1000" b="1" i="0" u="none" strike="noStrike" dirty="0">
                          <a:solidFill>
                            <a:srgbClr val="000000"/>
                          </a:solidFill>
                          <a:effectLst/>
                          <a:latin typeface="Microsoft Sans Serif"/>
                        </a:rPr>
                        <a:t>10</a:t>
                      </a:r>
                    </a:p>
                  </a:txBody>
                  <a:tcPr marL="9525" marR="9525" marT="9525" marB="0" anchor="b">
                    <a:lnL>
                      <a:noFill/>
                    </a:lnL>
                    <a:lnR>
                      <a:noFill/>
                    </a:lnR>
                    <a:lnT>
                      <a:noFill/>
                    </a:lnT>
                    <a:lnB>
                      <a:noFill/>
                    </a:lnB>
                    <a:solidFill>
                      <a:srgbClr val="FEF1E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66793425"/>
              </p:ext>
            </p:extLst>
          </p:nvPr>
        </p:nvGraphicFramePr>
        <p:xfrm>
          <a:off x="228601" y="3581400"/>
          <a:ext cx="4114800" cy="1993265"/>
        </p:xfrm>
        <a:graphic>
          <a:graphicData uri="http://schemas.openxmlformats.org/drawingml/2006/table">
            <a:tbl>
              <a:tblPr/>
              <a:tblGrid>
                <a:gridCol w="2586672"/>
                <a:gridCol w="764064"/>
                <a:gridCol w="764064"/>
              </a:tblGrid>
              <a:tr h="316865">
                <a:tc gridSpan="3">
                  <a:txBody>
                    <a:bodyPr/>
                    <a:lstStyle/>
                    <a:p>
                      <a:pPr algn="l" fontAlgn="ctr"/>
                      <a:r>
                        <a:rPr lang="en-US" sz="1200" b="1" i="0" u="none" strike="noStrike" dirty="0">
                          <a:solidFill>
                            <a:schemeClr val="bg1"/>
                          </a:solidFill>
                          <a:effectLst/>
                          <a:latin typeface="Microsoft Sans Serif"/>
                        </a:rPr>
                        <a:t>How long have you been </a:t>
                      </a:r>
                      <a:r>
                        <a:rPr lang="en-US" sz="1200" b="1" i="0" u="none" strike="noStrike" dirty="0" smtClean="0">
                          <a:solidFill>
                            <a:schemeClr val="bg1"/>
                          </a:solidFill>
                          <a:effectLst/>
                          <a:latin typeface="Microsoft Sans Serif"/>
                        </a:rPr>
                        <a:t>rounding?</a:t>
                      </a:r>
                      <a:endParaRPr lang="en-US" sz="1200" b="1" i="0" u="none" strike="noStrike" dirty="0">
                        <a:solidFill>
                          <a:schemeClr val="bg1"/>
                        </a:solidFill>
                        <a:effectLst/>
                        <a:latin typeface="Microsoft Sans Serif"/>
                      </a:endParaRP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lang="en-US"/>
                    </a:p>
                  </a:txBody>
                  <a:tcPr/>
                </a:tc>
                <a:tc hMerge="1">
                  <a:txBody>
                    <a:bodyPr/>
                    <a:lstStyle/>
                    <a:p>
                      <a:endParaRPr lang="en-US"/>
                    </a:p>
                  </a:txBody>
                  <a:tcPr/>
                </a:tc>
              </a:tr>
              <a:tr h="381000">
                <a:tc>
                  <a:txBody>
                    <a:bodyPr/>
                    <a:lstStyle/>
                    <a:p>
                      <a:pPr algn="l" fontAlgn="ctr"/>
                      <a:r>
                        <a:rPr lang="en-US" sz="1000" b="1" i="0" u="none" strike="noStrike">
                          <a:solidFill>
                            <a:srgbClr val="000000"/>
                          </a:solidFill>
                          <a:effectLst/>
                          <a:latin typeface="Microsoft Sans Serif"/>
                        </a:rPr>
                        <a:t>Answer Options</a:t>
                      </a:r>
                    </a:p>
                  </a:txBody>
                  <a:tcPr marL="9525" marR="9525" marT="9525" marB="0" anchor="ctr">
                    <a:lnL>
                      <a:noFill/>
                    </a:lnL>
                    <a:lnR>
                      <a:noFill/>
                    </a:lnR>
                    <a:lnT>
                      <a:noFill/>
                    </a:lnT>
                    <a:lnB>
                      <a:noFill/>
                    </a:lnB>
                    <a:solidFill>
                      <a:srgbClr val="DEE9F7"/>
                    </a:solidFill>
                  </a:tcPr>
                </a:tc>
                <a:tc>
                  <a:txBody>
                    <a:bodyPr/>
                    <a:lstStyle/>
                    <a:p>
                      <a:pPr algn="ctr" fontAlgn="ctr"/>
                      <a:r>
                        <a:rPr lang="en-US" sz="1000" b="1" i="0" u="none" strike="noStrike" dirty="0">
                          <a:solidFill>
                            <a:srgbClr val="000000"/>
                          </a:solidFill>
                          <a:effectLst/>
                          <a:latin typeface="Microsoft Sans Serif"/>
                        </a:rPr>
                        <a:t>Response Percent</a:t>
                      </a:r>
                    </a:p>
                  </a:txBody>
                  <a:tcPr marL="9525" marR="9525" marT="9525" marB="0" anchor="ctr">
                    <a:lnL>
                      <a:noFill/>
                    </a:lnL>
                    <a:lnR>
                      <a:noFill/>
                    </a:lnR>
                    <a:lnT>
                      <a:noFill/>
                    </a:lnT>
                    <a:lnB>
                      <a:noFill/>
                    </a:lnB>
                    <a:solidFill>
                      <a:schemeClr val="accent1">
                        <a:lumMod val="40000"/>
                        <a:lumOff val="60000"/>
                      </a:schemeClr>
                    </a:solidFill>
                  </a:tcPr>
                </a:tc>
                <a:tc>
                  <a:txBody>
                    <a:bodyPr/>
                    <a:lstStyle/>
                    <a:p>
                      <a:pPr algn="ctr" fontAlgn="ctr"/>
                      <a:r>
                        <a:rPr lang="en-US" sz="1000" b="1" i="0" u="none" strike="noStrike" dirty="0">
                          <a:solidFill>
                            <a:srgbClr val="000000"/>
                          </a:solidFill>
                          <a:effectLst/>
                          <a:latin typeface="Microsoft Sans Serif"/>
                        </a:rPr>
                        <a:t>Response Count</a:t>
                      </a:r>
                    </a:p>
                  </a:txBody>
                  <a:tcPr marL="9525" marR="9525" marT="9525" marB="0" anchor="ctr">
                    <a:lnL>
                      <a:noFill/>
                    </a:lnL>
                    <a:lnR>
                      <a:noFill/>
                    </a:lnR>
                    <a:lnT>
                      <a:noFill/>
                    </a:lnT>
                    <a:lnB>
                      <a:noFill/>
                    </a:lnB>
                    <a:solidFill>
                      <a:schemeClr val="accent1">
                        <a:lumMod val="40000"/>
                        <a:lumOff val="60000"/>
                      </a:schemeClr>
                    </a:solidFill>
                  </a:tcPr>
                </a:tc>
              </a:tr>
              <a:tr h="161925">
                <a:tc>
                  <a:txBody>
                    <a:bodyPr/>
                    <a:lstStyle/>
                    <a:p>
                      <a:pPr algn="l" fontAlgn="b"/>
                      <a:r>
                        <a:rPr lang="en-US" sz="1000" b="0" i="0" u="none" strike="noStrike" dirty="0">
                          <a:solidFill>
                            <a:schemeClr val="bg1"/>
                          </a:solidFill>
                          <a:effectLst/>
                          <a:latin typeface="Microsoft Sans Serif"/>
                        </a:rPr>
                        <a:t>I haven't done any rounding</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21.5%</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a:solidFill>
                            <a:schemeClr val="bg1"/>
                          </a:solidFill>
                          <a:effectLst/>
                          <a:latin typeface="Microsoft Sans Serif"/>
                        </a:rPr>
                        <a:t>32</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One year or less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10.1%</a:t>
                      </a: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15</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More than 1 year, but less than 2 years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10.1%</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a:solidFill>
                            <a:schemeClr val="bg1"/>
                          </a:solidFill>
                          <a:effectLst/>
                          <a:latin typeface="Microsoft Sans Serif"/>
                        </a:rPr>
                        <a:t>15</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a:solidFill>
                            <a:schemeClr val="bg1"/>
                          </a:solidFill>
                          <a:effectLst/>
                          <a:latin typeface="Microsoft Sans Serif"/>
                        </a:rPr>
                        <a:t>More than 2 years, but less than 5 years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19.5%</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29</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a:solidFill>
                            <a:schemeClr val="bg1"/>
                          </a:solidFill>
                          <a:effectLst/>
                          <a:latin typeface="Microsoft Sans Serif"/>
                        </a:rPr>
                        <a:t>More than 5 years, but less than 10 years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22.8%</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34</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a:solidFill>
                            <a:schemeClr val="bg1"/>
                          </a:solidFill>
                          <a:effectLst/>
                          <a:latin typeface="Microsoft Sans Serif"/>
                        </a:rPr>
                        <a:t>More than 10 years</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a:solidFill>
                            <a:schemeClr val="bg1"/>
                          </a:solidFill>
                          <a:effectLst/>
                          <a:latin typeface="Microsoft Sans Serif"/>
                        </a:rPr>
                        <a:t>16.1%</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24</a:t>
                      </a:r>
                    </a:p>
                  </a:txBody>
                  <a:tcPr marL="9525" marR="9525" marT="9525" marB="0" anchor="ctr">
                    <a:lnL>
                      <a:noFill/>
                    </a:lnL>
                    <a:lnR>
                      <a:noFill/>
                    </a:lnR>
                    <a:lnT>
                      <a:noFill/>
                    </a:lnT>
                    <a:lnB>
                      <a:noFill/>
                    </a:lnB>
                    <a:solidFill>
                      <a:schemeClr val="tx1"/>
                    </a:solidFill>
                  </a:tcPr>
                </a:tc>
              </a:tr>
              <a:tr h="161925">
                <a:tc gridSpan="2">
                  <a:txBody>
                    <a:bodyPr/>
                    <a:lstStyle/>
                    <a:p>
                      <a:pPr algn="r" fontAlgn="b"/>
                      <a:r>
                        <a:rPr lang="en-US" sz="10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chemeClr val="accent1">
                        <a:lumMod val="40000"/>
                        <a:lumOff val="60000"/>
                      </a:schemeClr>
                    </a:solidFill>
                  </a:tcPr>
                </a:tc>
                <a:tc hMerge="1">
                  <a:txBody>
                    <a:bodyPr/>
                    <a:lstStyle/>
                    <a:p>
                      <a:endParaRPr lang="en-US"/>
                    </a:p>
                  </a:txBody>
                  <a:tcPr/>
                </a:tc>
                <a:tc>
                  <a:txBody>
                    <a:bodyPr/>
                    <a:lstStyle/>
                    <a:p>
                      <a:pPr algn="r" fontAlgn="b"/>
                      <a:r>
                        <a:rPr lang="en-US" sz="1000" b="1" i="0" u="none" strike="noStrike" dirty="0">
                          <a:solidFill>
                            <a:srgbClr val="000000"/>
                          </a:solidFill>
                          <a:effectLst/>
                          <a:latin typeface="Microsoft Sans Serif"/>
                        </a:rPr>
                        <a:t>149</a:t>
                      </a:r>
                    </a:p>
                  </a:txBody>
                  <a:tcPr marL="9525" marR="9525" marT="9525" marB="0" anchor="b">
                    <a:lnL>
                      <a:noFill/>
                    </a:lnL>
                    <a:lnR>
                      <a:noFill/>
                    </a:lnR>
                    <a:lnT>
                      <a:noFill/>
                    </a:lnT>
                    <a:lnB>
                      <a:noFill/>
                    </a:lnB>
                    <a:solidFill>
                      <a:schemeClr val="accent1">
                        <a:lumMod val="40000"/>
                        <a:lumOff val="60000"/>
                      </a:schemeClr>
                    </a:solidFill>
                  </a:tcPr>
                </a:tc>
              </a:tr>
              <a:tr h="161925">
                <a:tc gridSpan="2">
                  <a:txBody>
                    <a:bodyPr/>
                    <a:lstStyle/>
                    <a:p>
                      <a:pPr algn="r" fontAlgn="b"/>
                      <a:r>
                        <a:rPr lang="en-US" sz="1000" b="1" i="1" u="none" strike="noStrike" dirty="0">
                          <a:solidFill>
                            <a:srgbClr val="000000"/>
                          </a:solidFill>
                          <a:effectLst/>
                          <a:latin typeface="Microsoft Sans Serif"/>
                        </a:rPr>
                        <a:t>skipped question</a:t>
                      </a:r>
                    </a:p>
                  </a:txBody>
                  <a:tcPr marL="9525" marR="9525" marT="9525" marB="0" anchor="b">
                    <a:lnL>
                      <a:noFill/>
                    </a:lnL>
                    <a:lnR>
                      <a:noFill/>
                    </a:lnR>
                    <a:lnT>
                      <a:noFill/>
                    </a:lnT>
                    <a:lnB>
                      <a:noFill/>
                    </a:lnB>
                    <a:solidFill>
                      <a:srgbClr val="FEF1E6"/>
                    </a:solidFill>
                  </a:tcPr>
                </a:tc>
                <a:tc hMerge="1">
                  <a:txBody>
                    <a:bodyPr/>
                    <a:lstStyle/>
                    <a:p>
                      <a:endParaRPr lang="en-US"/>
                    </a:p>
                  </a:txBody>
                  <a:tcPr/>
                </a:tc>
                <a:tc>
                  <a:txBody>
                    <a:bodyPr/>
                    <a:lstStyle/>
                    <a:p>
                      <a:pPr algn="r" fontAlgn="b"/>
                      <a:r>
                        <a:rPr lang="en-US" sz="1000" b="1" i="0" u="none" strike="noStrike" dirty="0">
                          <a:solidFill>
                            <a:srgbClr val="000000"/>
                          </a:solidFill>
                          <a:effectLst/>
                          <a:latin typeface="Microsoft Sans Serif"/>
                        </a:rPr>
                        <a:t>18</a:t>
                      </a:r>
                    </a:p>
                  </a:txBody>
                  <a:tcPr marL="9525" marR="9525" marT="9525" marB="0" anchor="b">
                    <a:lnL>
                      <a:noFill/>
                    </a:lnL>
                    <a:lnR>
                      <a:noFill/>
                    </a:lnR>
                    <a:lnT>
                      <a:noFill/>
                    </a:lnT>
                    <a:lnB>
                      <a:noFill/>
                    </a:lnB>
                    <a:solidFill>
                      <a:srgbClr val="FEF1E6"/>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61392648"/>
              </p:ext>
            </p:extLst>
          </p:nvPr>
        </p:nvGraphicFramePr>
        <p:xfrm>
          <a:off x="4648200" y="1524000"/>
          <a:ext cx="4267199" cy="1828802"/>
        </p:xfrm>
        <a:graphic>
          <a:graphicData uri="http://schemas.openxmlformats.org/drawingml/2006/table">
            <a:tbl>
              <a:tblPr/>
              <a:tblGrid>
                <a:gridCol w="2682475"/>
                <a:gridCol w="792362"/>
                <a:gridCol w="792362"/>
              </a:tblGrid>
              <a:tr h="347117">
                <a:tc gridSpan="3">
                  <a:txBody>
                    <a:bodyPr/>
                    <a:lstStyle/>
                    <a:p>
                      <a:pPr algn="l" fontAlgn="ctr"/>
                      <a:r>
                        <a:rPr lang="en-US" sz="1200" b="1" i="0" u="none" strike="noStrike" dirty="0">
                          <a:solidFill>
                            <a:schemeClr val="bg1"/>
                          </a:solidFill>
                          <a:effectLst/>
                          <a:latin typeface="Microsoft Sans Serif"/>
                        </a:rPr>
                        <a:t>Do you work in...</a:t>
                      </a: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lang="en-US"/>
                    </a:p>
                  </a:txBody>
                  <a:tcPr/>
                </a:tc>
                <a:tc hMerge="1">
                  <a:txBody>
                    <a:bodyPr/>
                    <a:lstStyle/>
                    <a:p>
                      <a:endParaRPr lang="en-US"/>
                    </a:p>
                  </a:txBody>
                  <a:tcPr/>
                </a:tc>
              </a:tr>
              <a:tr h="417375">
                <a:tc>
                  <a:txBody>
                    <a:bodyPr/>
                    <a:lstStyle/>
                    <a:p>
                      <a:pPr algn="l" fontAlgn="ctr"/>
                      <a:r>
                        <a:rPr lang="en-US" sz="1000" b="1" i="0" u="none" strike="noStrike" dirty="0">
                          <a:solidFill>
                            <a:srgbClr val="000000"/>
                          </a:solidFill>
                          <a:effectLst/>
                          <a:latin typeface="Microsoft Sans Serif"/>
                        </a:rPr>
                        <a:t>Answer Options</a:t>
                      </a:r>
                    </a:p>
                  </a:txBody>
                  <a:tcPr marL="9525" marR="9525" marT="9525" marB="0" anchor="ctr">
                    <a:lnL>
                      <a:noFill/>
                    </a:lnL>
                    <a:lnR>
                      <a:noFill/>
                    </a:lnR>
                    <a:lnT>
                      <a:noFill/>
                    </a:lnT>
                    <a:lnB>
                      <a:noFill/>
                    </a:lnB>
                    <a:solidFill>
                      <a:schemeClr val="accent1">
                        <a:lumMod val="20000"/>
                        <a:lumOff val="80000"/>
                      </a:schemeClr>
                    </a:solidFill>
                  </a:tcPr>
                </a:tc>
                <a:tc>
                  <a:txBody>
                    <a:bodyPr/>
                    <a:lstStyle/>
                    <a:p>
                      <a:pPr algn="ctr" fontAlgn="ctr"/>
                      <a:r>
                        <a:rPr lang="en-US" sz="1000" b="1" i="0" u="none" strike="noStrike" dirty="0">
                          <a:solidFill>
                            <a:srgbClr val="000000"/>
                          </a:solidFill>
                          <a:effectLst/>
                          <a:latin typeface="Microsoft Sans Serif"/>
                        </a:rPr>
                        <a:t>Response Percent</a:t>
                      </a:r>
                    </a:p>
                  </a:txBody>
                  <a:tcPr marL="9525" marR="9525" marT="9525" marB="0" anchor="ctr">
                    <a:lnL>
                      <a:noFill/>
                    </a:lnL>
                    <a:lnR>
                      <a:noFill/>
                    </a:lnR>
                    <a:lnT>
                      <a:noFill/>
                    </a:lnT>
                    <a:lnB>
                      <a:noFill/>
                    </a:lnB>
                    <a:solidFill>
                      <a:schemeClr val="accent1">
                        <a:lumMod val="40000"/>
                        <a:lumOff val="60000"/>
                      </a:schemeClr>
                    </a:solidFill>
                  </a:tcPr>
                </a:tc>
                <a:tc>
                  <a:txBody>
                    <a:bodyPr/>
                    <a:lstStyle/>
                    <a:p>
                      <a:pPr algn="ctr" fontAlgn="ctr"/>
                      <a:r>
                        <a:rPr lang="en-US" sz="1000" b="1" i="0" u="none" strike="noStrike" dirty="0">
                          <a:solidFill>
                            <a:srgbClr val="000000"/>
                          </a:solidFill>
                          <a:effectLst/>
                          <a:latin typeface="Microsoft Sans Serif"/>
                        </a:rPr>
                        <a:t>Response Count</a:t>
                      </a:r>
                    </a:p>
                  </a:txBody>
                  <a:tcPr marL="9525" marR="9525" marT="9525" marB="0" anchor="ctr">
                    <a:lnL>
                      <a:noFill/>
                    </a:lnL>
                    <a:lnR>
                      <a:noFill/>
                    </a:lnR>
                    <a:lnT>
                      <a:noFill/>
                    </a:lnT>
                    <a:lnB>
                      <a:noFill/>
                    </a:lnB>
                    <a:solidFill>
                      <a:schemeClr val="accent1">
                        <a:lumMod val="40000"/>
                        <a:lumOff val="60000"/>
                      </a:schemeClr>
                    </a:solidFill>
                  </a:tcPr>
                </a:tc>
              </a:tr>
              <a:tr h="177385">
                <a:tc>
                  <a:txBody>
                    <a:bodyPr/>
                    <a:lstStyle/>
                    <a:p>
                      <a:pPr algn="l" fontAlgn="b"/>
                      <a:r>
                        <a:rPr lang="en-US" sz="1000" b="0" i="0" u="none" strike="noStrike" dirty="0">
                          <a:solidFill>
                            <a:schemeClr val="bg1"/>
                          </a:solidFill>
                          <a:effectLst/>
                          <a:latin typeface="Microsoft Sans Serif"/>
                        </a:rPr>
                        <a:t>A non-teaching hospital</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12.2%</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a:solidFill>
                            <a:schemeClr val="bg1"/>
                          </a:solidFill>
                          <a:effectLst/>
                          <a:latin typeface="Microsoft Sans Serif"/>
                        </a:rPr>
                        <a:t>14</a:t>
                      </a:r>
                    </a:p>
                  </a:txBody>
                  <a:tcPr marL="9525" marR="9525" marT="9525" marB="0" anchor="ctr">
                    <a:lnL>
                      <a:noFill/>
                    </a:lnL>
                    <a:lnR>
                      <a:noFill/>
                    </a:lnR>
                    <a:lnT>
                      <a:noFill/>
                    </a:lnT>
                    <a:lnB>
                      <a:noFill/>
                    </a:lnB>
                    <a:solidFill>
                      <a:schemeClr val="tx1"/>
                    </a:solidFill>
                  </a:tcPr>
                </a:tc>
              </a:tr>
              <a:tr h="177385">
                <a:tc>
                  <a:txBody>
                    <a:bodyPr/>
                    <a:lstStyle/>
                    <a:p>
                      <a:pPr algn="l" fontAlgn="b"/>
                      <a:r>
                        <a:rPr lang="en-US" sz="1000" b="0" i="0" u="none" strike="noStrike" dirty="0">
                          <a:solidFill>
                            <a:schemeClr val="bg1"/>
                          </a:solidFill>
                          <a:effectLst/>
                          <a:latin typeface="Microsoft Sans Serif"/>
                        </a:rPr>
                        <a:t>A teaching hospital</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43.5%</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50</a:t>
                      </a:r>
                    </a:p>
                  </a:txBody>
                  <a:tcPr marL="9525" marR="9525" marT="9525" marB="0" anchor="ctr">
                    <a:lnL>
                      <a:noFill/>
                    </a:lnL>
                    <a:lnR>
                      <a:noFill/>
                    </a:lnR>
                    <a:lnT>
                      <a:noFill/>
                    </a:lnT>
                    <a:lnB>
                      <a:noFill/>
                    </a:lnB>
                    <a:solidFill>
                      <a:schemeClr val="tx1"/>
                    </a:solidFill>
                  </a:tcPr>
                </a:tc>
              </a:tr>
              <a:tr h="177385">
                <a:tc>
                  <a:txBody>
                    <a:bodyPr/>
                    <a:lstStyle/>
                    <a:p>
                      <a:pPr algn="l" fontAlgn="b"/>
                      <a:r>
                        <a:rPr lang="en-US" sz="1000" b="0" i="0" u="none" strike="noStrike" dirty="0">
                          <a:solidFill>
                            <a:schemeClr val="bg1"/>
                          </a:solidFill>
                          <a:effectLst/>
                          <a:latin typeface="Microsoft Sans Serif"/>
                        </a:rPr>
                        <a:t>An academic medical center</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36.5%</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42</a:t>
                      </a:r>
                    </a:p>
                  </a:txBody>
                  <a:tcPr marL="9525" marR="9525" marT="9525" marB="0" anchor="ctr">
                    <a:lnL>
                      <a:noFill/>
                    </a:lnL>
                    <a:lnR>
                      <a:noFill/>
                    </a:lnR>
                    <a:lnT>
                      <a:noFill/>
                    </a:lnT>
                    <a:lnB>
                      <a:noFill/>
                    </a:lnB>
                    <a:solidFill>
                      <a:schemeClr val="tx1"/>
                    </a:solidFill>
                  </a:tcPr>
                </a:tc>
              </a:tr>
              <a:tr h="177385">
                <a:tc>
                  <a:txBody>
                    <a:bodyPr/>
                    <a:lstStyle/>
                    <a:p>
                      <a:pPr algn="l" fontAlgn="b"/>
                      <a:r>
                        <a:rPr lang="en-US" sz="1000" b="0" i="0" u="none" strike="noStrike">
                          <a:solidFill>
                            <a:schemeClr val="bg1"/>
                          </a:solidFill>
                          <a:effectLst/>
                          <a:latin typeface="Microsoft Sans Serif"/>
                        </a:rPr>
                        <a:t>Other location</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a:solidFill>
                            <a:schemeClr val="bg1"/>
                          </a:solidFill>
                          <a:effectLst/>
                          <a:latin typeface="Microsoft Sans Serif"/>
                        </a:rPr>
                        <a:t>7.8%</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9</a:t>
                      </a:r>
                    </a:p>
                  </a:txBody>
                  <a:tcPr marL="9525" marR="9525" marT="9525" marB="0" anchor="ctr">
                    <a:lnL>
                      <a:noFill/>
                    </a:lnL>
                    <a:lnR>
                      <a:noFill/>
                    </a:lnR>
                    <a:lnT>
                      <a:noFill/>
                    </a:lnT>
                    <a:lnB>
                      <a:noFill/>
                    </a:lnB>
                    <a:solidFill>
                      <a:schemeClr val="tx1"/>
                    </a:solidFill>
                  </a:tcPr>
                </a:tc>
              </a:tr>
              <a:tr h="177385">
                <a:tc gridSpan="2">
                  <a:txBody>
                    <a:bodyPr/>
                    <a:lstStyle/>
                    <a:p>
                      <a:pPr algn="r" fontAlgn="b"/>
                      <a:r>
                        <a:rPr lang="en-US" sz="10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chemeClr val="accent1">
                        <a:lumMod val="40000"/>
                        <a:lumOff val="60000"/>
                      </a:schemeClr>
                    </a:solidFill>
                  </a:tcPr>
                </a:tc>
                <a:tc hMerge="1">
                  <a:txBody>
                    <a:bodyPr/>
                    <a:lstStyle/>
                    <a:p>
                      <a:endParaRPr lang="en-US"/>
                    </a:p>
                  </a:txBody>
                  <a:tcPr/>
                </a:tc>
                <a:tc>
                  <a:txBody>
                    <a:bodyPr/>
                    <a:lstStyle/>
                    <a:p>
                      <a:pPr algn="r" fontAlgn="b"/>
                      <a:r>
                        <a:rPr lang="en-US" sz="1000" b="1" i="0" u="none" strike="noStrike" dirty="0">
                          <a:solidFill>
                            <a:srgbClr val="000000"/>
                          </a:solidFill>
                          <a:effectLst/>
                          <a:latin typeface="Microsoft Sans Serif"/>
                        </a:rPr>
                        <a:t>115</a:t>
                      </a:r>
                    </a:p>
                  </a:txBody>
                  <a:tcPr marL="9525" marR="9525" marT="9525" marB="0" anchor="b">
                    <a:lnL>
                      <a:noFill/>
                    </a:lnL>
                    <a:lnR>
                      <a:noFill/>
                    </a:lnR>
                    <a:lnT>
                      <a:noFill/>
                    </a:lnT>
                    <a:lnB>
                      <a:noFill/>
                    </a:lnB>
                    <a:solidFill>
                      <a:schemeClr val="accent1">
                        <a:lumMod val="40000"/>
                        <a:lumOff val="60000"/>
                      </a:schemeClr>
                    </a:solidFill>
                  </a:tcPr>
                </a:tc>
              </a:tr>
              <a:tr h="177385">
                <a:tc gridSpan="2">
                  <a:txBody>
                    <a:bodyPr/>
                    <a:lstStyle/>
                    <a:p>
                      <a:pPr algn="r" fontAlgn="b"/>
                      <a:r>
                        <a:rPr lang="en-US" sz="1000" b="1" i="1" u="none" strike="noStrike" dirty="0">
                          <a:solidFill>
                            <a:srgbClr val="000000"/>
                          </a:solidFill>
                          <a:effectLst/>
                          <a:latin typeface="Microsoft Sans Serif"/>
                        </a:rPr>
                        <a:t>skipped question</a:t>
                      </a:r>
                    </a:p>
                  </a:txBody>
                  <a:tcPr marL="9525" marR="9525" marT="9525" marB="0" anchor="b">
                    <a:lnL>
                      <a:noFill/>
                    </a:lnL>
                    <a:lnR>
                      <a:noFill/>
                    </a:lnR>
                    <a:lnT>
                      <a:noFill/>
                    </a:lnT>
                    <a:lnB>
                      <a:noFill/>
                    </a:lnB>
                    <a:solidFill>
                      <a:srgbClr val="FEF1E6"/>
                    </a:solidFill>
                  </a:tcPr>
                </a:tc>
                <a:tc hMerge="1">
                  <a:txBody>
                    <a:bodyPr/>
                    <a:lstStyle/>
                    <a:p>
                      <a:endParaRPr lang="en-US"/>
                    </a:p>
                  </a:txBody>
                  <a:tcPr/>
                </a:tc>
                <a:tc>
                  <a:txBody>
                    <a:bodyPr/>
                    <a:lstStyle/>
                    <a:p>
                      <a:pPr algn="r" fontAlgn="b"/>
                      <a:r>
                        <a:rPr lang="en-US" sz="1000" b="1" i="0" u="none" strike="noStrike" dirty="0">
                          <a:solidFill>
                            <a:srgbClr val="000000"/>
                          </a:solidFill>
                          <a:effectLst/>
                          <a:latin typeface="Microsoft Sans Serif"/>
                        </a:rPr>
                        <a:t>52</a:t>
                      </a:r>
                    </a:p>
                  </a:txBody>
                  <a:tcPr marL="9525" marR="9525" marT="9525" marB="0" anchor="b">
                    <a:lnL>
                      <a:noFill/>
                    </a:lnL>
                    <a:lnR>
                      <a:noFill/>
                    </a:lnR>
                    <a:lnT>
                      <a:noFill/>
                    </a:lnT>
                    <a:lnB>
                      <a:noFill/>
                    </a:lnB>
                    <a:solidFill>
                      <a:srgbClr val="FEF1E6"/>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02581964"/>
              </p:ext>
            </p:extLst>
          </p:nvPr>
        </p:nvGraphicFramePr>
        <p:xfrm>
          <a:off x="4648200" y="3581400"/>
          <a:ext cx="4267200" cy="1993265"/>
        </p:xfrm>
        <a:graphic>
          <a:graphicData uri="http://schemas.openxmlformats.org/drawingml/2006/table">
            <a:tbl>
              <a:tblPr/>
              <a:tblGrid>
                <a:gridCol w="2682476"/>
                <a:gridCol w="792362"/>
                <a:gridCol w="792362"/>
              </a:tblGrid>
              <a:tr h="316865">
                <a:tc gridSpan="3">
                  <a:txBody>
                    <a:bodyPr/>
                    <a:lstStyle/>
                    <a:p>
                      <a:pPr algn="l" fontAlgn="ctr"/>
                      <a:r>
                        <a:rPr lang="en-US" sz="1200" b="1" i="0" u="none" strike="noStrike" dirty="0">
                          <a:solidFill>
                            <a:schemeClr val="bg1"/>
                          </a:solidFill>
                          <a:effectLst/>
                          <a:latin typeface="Microsoft Sans Serif"/>
                        </a:rPr>
                        <a:t>How often do you attend rounds? </a:t>
                      </a: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lang="en-US"/>
                    </a:p>
                  </a:txBody>
                  <a:tcPr/>
                </a:tc>
                <a:tc hMerge="1">
                  <a:txBody>
                    <a:bodyPr/>
                    <a:lstStyle/>
                    <a:p>
                      <a:endParaRPr lang="en-US"/>
                    </a:p>
                  </a:txBody>
                  <a:tcPr/>
                </a:tc>
              </a:tr>
              <a:tr h="381000">
                <a:tc>
                  <a:txBody>
                    <a:bodyPr/>
                    <a:lstStyle/>
                    <a:p>
                      <a:pPr algn="l" fontAlgn="ctr"/>
                      <a:r>
                        <a:rPr lang="en-US" sz="1000" b="1" i="0" u="none" strike="noStrike">
                          <a:solidFill>
                            <a:srgbClr val="000000"/>
                          </a:solidFill>
                          <a:effectLst/>
                          <a:latin typeface="Microsoft Sans Serif"/>
                        </a:rPr>
                        <a:t>Answer Options</a:t>
                      </a:r>
                    </a:p>
                  </a:txBody>
                  <a:tcPr marL="9525" marR="9525" marT="9525" marB="0" anchor="ctr">
                    <a:lnL>
                      <a:noFill/>
                    </a:lnL>
                    <a:lnR>
                      <a:noFill/>
                    </a:lnR>
                    <a:lnT>
                      <a:noFill/>
                    </a:lnT>
                    <a:lnB>
                      <a:noFill/>
                    </a:lnB>
                    <a:solidFill>
                      <a:srgbClr val="DEE9F7"/>
                    </a:solidFill>
                  </a:tcPr>
                </a:tc>
                <a:tc>
                  <a:txBody>
                    <a:bodyPr/>
                    <a:lstStyle/>
                    <a:p>
                      <a:pPr algn="ctr" fontAlgn="ctr"/>
                      <a:r>
                        <a:rPr lang="en-US" sz="1000" b="1" i="0" u="none" strike="noStrike" dirty="0">
                          <a:solidFill>
                            <a:srgbClr val="000000"/>
                          </a:solidFill>
                          <a:effectLst/>
                          <a:latin typeface="Microsoft Sans Serif"/>
                        </a:rPr>
                        <a:t>Response Percent</a:t>
                      </a:r>
                    </a:p>
                  </a:txBody>
                  <a:tcPr marL="9525" marR="9525" marT="9525" marB="0" anchor="ctr">
                    <a:lnL>
                      <a:noFill/>
                    </a:lnL>
                    <a:lnR>
                      <a:noFill/>
                    </a:lnR>
                    <a:lnT>
                      <a:noFill/>
                    </a:lnT>
                    <a:lnB>
                      <a:noFill/>
                    </a:lnB>
                    <a:solidFill>
                      <a:schemeClr val="accent1">
                        <a:lumMod val="40000"/>
                        <a:lumOff val="60000"/>
                      </a:schemeClr>
                    </a:solidFill>
                  </a:tcPr>
                </a:tc>
                <a:tc>
                  <a:txBody>
                    <a:bodyPr/>
                    <a:lstStyle/>
                    <a:p>
                      <a:pPr algn="ctr" fontAlgn="ctr"/>
                      <a:r>
                        <a:rPr lang="en-US" sz="1000" b="1" i="0" u="none" strike="noStrike" dirty="0">
                          <a:solidFill>
                            <a:srgbClr val="000000"/>
                          </a:solidFill>
                          <a:effectLst/>
                          <a:latin typeface="Microsoft Sans Serif"/>
                        </a:rPr>
                        <a:t>Response Count</a:t>
                      </a:r>
                    </a:p>
                  </a:txBody>
                  <a:tcPr marL="9525" marR="9525" marT="9525" marB="0" anchor="ctr">
                    <a:lnL>
                      <a:noFill/>
                    </a:lnL>
                    <a:lnR>
                      <a:noFill/>
                    </a:lnR>
                    <a:lnT>
                      <a:noFill/>
                    </a:lnT>
                    <a:lnB>
                      <a:noFill/>
                    </a:lnB>
                    <a:solidFill>
                      <a:schemeClr val="accent1">
                        <a:lumMod val="40000"/>
                        <a:lumOff val="60000"/>
                      </a:schemeClr>
                    </a:solidFill>
                  </a:tcPr>
                </a:tc>
              </a:tr>
              <a:tr h="161925">
                <a:tc>
                  <a:txBody>
                    <a:bodyPr/>
                    <a:lstStyle/>
                    <a:p>
                      <a:pPr algn="l" fontAlgn="b"/>
                      <a:r>
                        <a:rPr lang="en-US" sz="1000" b="0" i="0" u="none" strike="noStrike" dirty="0">
                          <a:solidFill>
                            <a:schemeClr val="bg1"/>
                          </a:solidFill>
                          <a:effectLst/>
                          <a:latin typeface="Microsoft Sans Serif"/>
                        </a:rPr>
                        <a:t>Daily</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15.6%</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a:solidFill>
                            <a:schemeClr val="bg1"/>
                          </a:solidFill>
                          <a:effectLst/>
                          <a:latin typeface="Microsoft Sans Serif"/>
                        </a:rPr>
                        <a:t>17</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Once per week</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31.2%</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a:solidFill>
                            <a:schemeClr val="bg1"/>
                          </a:solidFill>
                          <a:effectLst/>
                          <a:latin typeface="Microsoft Sans Serif"/>
                        </a:rPr>
                        <a:t>34</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Twice per week</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22.9%</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25</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dirty="0">
                          <a:solidFill>
                            <a:schemeClr val="bg1"/>
                          </a:solidFill>
                          <a:effectLst/>
                          <a:latin typeface="Microsoft Sans Serif"/>
                        </a:rPr>
                        <a:t>Biweekly</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5.5%</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6</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a:solidFill>
                            <a:schemeClr val="bg1"/>
                          </a:solidFill>
                          <a:effectLst/>
                          <a:latin typeface="Microsoft Sans Serif"/>
                        </a:rPr>
                        <a:t>Monthly</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dirty="0">
                          <a:solidFill>
                            <a:schemeClr val="bg1"/>
                          </a:solidFill>
                          <a:effectLst/>
                          <a:latin typeface="Microsoft Sans Serif"/>
                        </a:rPr>
                        <a:t>3.7%</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4</a:t>
                      </a:r>
                    </a:p>
                  </a:txBody>
                  <a:tcPr marL="9525" marR="9525" marT="9525" marB="0" anchor="ctr">
                    <a:lnL>
                      <a:noFill/>
                    </a:lnL>
                    <a:lnR>
                      <a:noFill/>
                    </a:lnR>
                    <a:lnT>
                      <a:noFill/>
                    </a:lnT>
                    <a:lnB>
                      <a:noFill/>
                    </a:lnB>
                    <a:solidFill>
                      <a:schemeClr val="tx1"/>
                    </a:solidFill>
                  </a:tcPr>
                </a:tc>
              </a:tr>
              <a:tr h="161925">
                <a:tc>
                  <a:txBody>
                    <a:bodyPr/>
                    <a:lstStyle/>
                    <a:p>
                      <a:pPr algn="l" fontAlgn="b"/>
                      <a:r>
                        <a:rPr lang="en-US" sz="1000" b="0" i="0" u="none" strike="noStrike">
                          <a:solidFill>
                            <a:schemeClr val="bg1"/>
                          </a:solidFill>
                          <a:effectLst/>
                          <a:latin typeface="Microsoft Sans Serif"/>
                        </a:rPr>
                        <a:t>Other rounding schedule</a:t>
                      </a:r>
                    </a:p>
                  </a:txBody>
                  <a:tcPr marL="9525" marR="9525" marT="9525" marB="0" anchor="b">
                    <a:lnL>
                      <a:noFill/>
                    </a:lnL>
                    <a:lnR>
                      <a:noFill/>
                    </a:lnR>
                    <a:lnT>
                      <a:noFill/>
                    </a:lnT>
                    <a:lnB>
                      <a:noFill/>
                    </a:lnB>
                    <a:solidFill>
                      <a:srgbClr val="EEEEEE"/>
                    </a:solidFill>
                  </a:tcPr>
                </a:tc>
                <a:tc>
                  <a:txBody>
                    <a:bodyPr/>
                    <a:lstStyle/>
                    <a:p>
                      <a:pPr algn="ctr" fontAlgn="ctr"/>
                      <a:r>
                        <a:rPr lang="en-US" sz="1000" b="0" i="0" u="none" strike="noStrike">
                          <a:solidFill>
                            <a:schemeClr val="bg1"/>
                          </a:solidFill>
                          <a:effectLst/>
                          <a:latin typeface="Microsoft Sans Serif"/>
                        </a:rPr>
                        <a:t>21.1%</a:t>
                      </a:r>
                    </a:p>
                  </a:txBody>
                  <a:tcPr marL="9525" marR="9525" marT="9525" marB="0" anchor="ctr">
                    <a:lnL>
                      <a:noFill/>
                    </a:lnL>
                    <a:lnR>
                      <a:noFill/>
                    </a:lnR>
                    <a:lnT>
                      <a:noFill/>
                    </a:lnT>
                    <a:lnB>
                      <a:noFill/>
                    </a:lnB>
                    <a:solidFill>
                      <a:schemeClr val="tx1"/>
                    </a:solidFill>
                  </a:tcPr>
                </a:tc>
                <a:tc>
                  <a:txBody>
                    <a:bodyPr/>
                    <a:lstStyle/>
                    <a:p>
                      <a:pPr algn="ctr" fontAlgn="ctr"/>
                      <a:r>
                        <a:rPr lang="en-US" sz="1000" b="0" i="0" u="none" strike="noStrike" dirty="0">
                          <a:solidFill>
                            <a:schemeClr val="bg1"/>
                          </a:solidFill>
                          <a:effectLst/>
                          <a:latin typeface="Microsoft Sans Serif"/>
                        </a:rPr>
                        <a:t>23</a:t>
                      </a:r>
                    </a:p>
                  </a:txBody>
                  <a:tcPr marL="9525" marR="9525" marT="9525" marB="0" anchor="ctr">
                    <a:lnL>
                      <a:noFill/>
                    </a:lnL>
                    <a:lnR>
                      <a:noFill/>
                    </a:lnR>
                    <a:lnT>
                      <a:noFill/>
                    </a:lnT>
                    <a:lnB>
                      <a:noFill/>
                    </a:lnB>
                    <a:solidFill>
                      <a:schemeClr val="tx1"/>
                    </a:solidFill>
                  </a:tcPr>
                </a:tc>
              </a:tr>
              <a:tr h="161925">
                <a:tc gridSpan="2">
                  <a:txBody>
                    <a:bodyPr/>
                    <a:lstStyle/>
                    <a:p>
                      <a:pPr algn="r" fontAlgn="b"/>
                      <a:r>
                        <a:rPr lang="en-US" sz="10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chemeClr val="accent1">
                        <a:lumMod val="40000"/>
                        <a:lumOff val="60000"/>
                      </a:schemeClr>
                    </a:solidFill>
                  </a:tcPr>
                </a:tc>
                <a:tc hMerge="1">
                  <a:txBody>
                    <a:bodyPr/>
                    <a:lstStyle/>
                    <a:p>
                      <a:endParaRPr lang="en-US"/>
                    </a:p>
                  </a:txBody>
                  <a:tcPr/>
                </a:tc>
                <a:tc>
                  <a:txBody>
                    <a:bodyPr/>
                    <a:lstStyle/>
                    <a:p>
                      <a:pPr algn="r" fontAlgn="b"/>
                      <a:r>
                        <a:rPr lang="en-US" sz="1000" b="1" i="0" u="none" strike="noStrike" dirty="0">
                          <a:solidFill>
                            <a:srgbClr val="000000"/>
                          </a:solidFill>
                          <a:effectLst/>
                          <a:latin typeface="Microsoft Sans Serif"/>
                        </a:rPr>
                        <a:t>109</a:t>
                      </a:r>
                    </a:p>
                  </a:txBody>
                  <a:tcPr marL="9525" marR="9525" marT="9525" marB="0" anchor="b">
                    <a:lnL>
                      <a:noFill/>
                    </a:lnL>
                    <a:lnR>
                      <a:noFill/>
                    </a:lnR>
                    <a:lnT>
                      <a:noFill/>
                    </a:lnT>
                    <a:lnB>
                      <a:noFill/>
                    </a:lnB>
                    <a:solidFill>
                      <a:schemeClr val="accent1">
                        <a:lumMod val="40000"/>
                        <a:lumOff val="60000"/>
                      </a:schemeClr>
                    </a:solidFill>
                  </a:tcPr>
                </a:tc>
              </a:tr>
              <a:tr h="161925">
                <a:tc gridSpan="2">
                  <a:txBody>
                    <a:bodyPr/>
                    <a:lstStyle/>
                    <a:p>
                      <a:pPr algn="r" fontAlgn="b"/>
                      <a:r>
                        <a:rPr lang="en-US" sz="1000" b="1" i="1" u="none" strike="noStrike" dirty="0">
                          <a:solidFill>
                            <a:srgbClr val="000000"/>
                          </a:solidFill>
                          <a:effectLst/>
                          <a:latin typeface="Microsoft Sans Serif"/>
                        </a:rPr>
                        <a:t>skipped question</a:t>
                      </a:r>
                    </a:p>
                  </a:txBody>
                  <a:tcPr marL="9525" marR="9525" marT="9525" marB="0" anchor="b">
                    <a:lnL>
                      <a:noFill/>
                    </a:lnL>
                    <a:lnR>
                      <a:noFill/>
                    </a:lnR>
                    <a:lnT>
                      <a:noFill/>
                    </a:lnT>
                    <a:lnB>
                      <a:noFill/>
                    </a:lnB>
                    <a:solidFill>
                      <a:srgbClr val="FEF1E6"/>
                    </a:solidFill>
                  </a:tcPr>
                </a:tc>
                <a:tc hMerge="1">
                  <a:txBody>
                    <a:bodyPr/>
                    <a:lstStyle/>
                    <a:p>
                      <a:endParaRPr lang="en-US"/>
                    </a:p>
                  </a:txBody>
                  <a:tcPr/>
                </a:tc>
                <a:tc>
                  <a:txBody>
                    <a:bodyPr/>
                    <a:lstStyle/>
                    <a:p>
                      <a:pPr algn="r" fontAlgn="b"/>
                      <a:r>
                        <a:rPr lang="en-US" sz="1000" b="1" i="0" u="none" strike="noStrike" dirty="0">
                          <a:solidFill>
                            <a:srgbClr val="000000"/>
                          </a:solidFill>
                          <a:effectLst/>
                          <a:latin typeface="Microsoft Sans Serif"/>
                        </a:rPr>
                        <a:t>58</a:t>
                      </a:r>
                    </a:p>
                  </a:txBody>
                  <a:tcPr marL="9525" marR="9525" marT="9525" marB="0" anchor="b">
                    <a:lnL>
                      <a:noFill/>
                    </a:lnL>
                    <a:lnR>
                      <a:noFill/>
                    </a:lnR>
                    <a:lnT>
                      <a:noFill/>
                    </a:lnT>
                    <a:lnB>
                      <a:noFill/>
                    </a:lnB>
                    <a:solidFill>
                      <a:srgbClr val="FEF1E6"/>
                    </a:solidFill>
                  </a:tcPr>
                </a:tc>
              </a:tr>
            </a:tbl>
          </a:graphicData>
        </a:graphic>
      </p:graphicFrame>
    </p:spTree>
    <p:extLst>
      <p:ext uri="{BB962C8B-B14F-4D97-AF65-F5344CB8AC3E}">
        <p14:creationId xmlns:p14="http://schemas.microsoft.com/office/powerpoint/2010/main" val="2781366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3906852282"/>
              </p:ext>
            </p:extLst>
          </p:nvPr>
        </p:nvGraphicFramePr>
        <p:xfrm>
          <a:off x="285749" y="1447799"/>
          <a:ext cx="8572501" cy="4572001"/>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a:spLocks noGrp="1"/>
          </p:cNvSpPr>
          <p:nvPr>
            <p:ph type="title"/>
          </p:nvPr>
        </p:nvSpPr>
        <p:spPr>
          <a:xfrm>
            <a:off x="457200" y="274638"/>
            <a:ext cx="8229600" cy="1143000"/>
          </a:xfrm>
        </p:spPr>
        <p:txBody>
          <a:bodyPr>
            <a:normAutofit fontScale="90000"/>
          </a:bodyPr>
          <a:lstStyle/>
          <a:p>
            <a:r>
              <a:rPr lang="en-US" dirty="0" smtClean="0"/>
              <a:t>Do any of the following disturb you?</a:t>
            </a:r>
            <a:br>
              <a:rPr lang="en-US" dirty="0" smtClean="0"/>
            </a:br>
            <a:r>
              <a:rPr lang="en-US" dirty="0" smtClean="0"/>
              <a:t>(Check all that apply)</a:t>
            </a:r>
            <a:endParaRPr lang="en-US" dirty="0"/>
          </a:p>
        </p:txBody>
      </p:sp>
    </p:spTree>
    <p:extLst>
      <p:ext uri="{BB962C8B-B14F-4D97-AF65-F5344CB8AC3E}">
        <p14:creationId xmlns:p14="http://schemas.microsoft.com/office/powerpoint/2010/main" val="895631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76176731"/>
              </p:ext>
            </p:extLst>
          </p:nvPr>
        </p:nvGraphicFramePr>
        <p:xfrm>
          <a:off x="253550" y="2209800"/>
          <a:ext cx="3410793" cy="1828797"/>
        </p:xfrm>
        <a:graphic>
          <a:graphicData uri="http://schemas.openxmlformats.org/drawingml/2006/table">
            <a:tbl>
              <a:tblPr>
                <a:tableStyleId>{5C22544A-7EE6-4342-B048-85BDC9FD1C3A}</a:tableStyleId>
              </a:tblPr>
              <a:tblGrid>
                <a:gridCol w="2144115"/>
                <a:gridCol w="633339"/>
                <a:gridCol w="633339"/>
              </a:tblGrid>
              <a:tr h="428017">
                <a:tc gridSpan="3">
                  <a:txBody>
                    <a:bodyPr/>
                    <a:lstStyle/>
                    <a:p>
                      <a:pPr algn="l" fontAlgn="ctr"/>
                      <a:r>
                        <a:rPr lang="en-US" sz="1200" b="1" u="none" strike="noStrike" dirty="0">
                          <a:solidFill>
                            <a:schemeClr val="bg1"/>
                          </a:solidFill>
                          <a:effectLst/>
                          <a:latin typeface="Microsoft Sans Serif" pitchFamily="34" charset="0"/>
                          <a:cs typeface="Microsoft Sans Serif" pitchFamily="34" charset="0"/>
                        </a:rPr>
                        <a:t>Have you experienced an ethically-difficult situation while you were on clinical rounds?</a:t>
                      </a:r>
                      <a:endParaRPr lang="en-US" sz="1200" b="1" i="0" u="none" strike="noStrike" dirty="0">
                        <a:solidFill>
                          <a:schemeClr val="bg1"/>
                        </a:solidFill>
                        <a:effectLst/>
                        <a:latin typeface="Microsoft Sans Serif" pitchFamily="34" charset="0"/>
                        <a:cs typeface="Microsoft Sans Serif" pitchFamily="34" charset="0"/>
                      </a:endParaRPr>
                    </a:p>
                  </a:txBody>
                  <a:tcPr marL="9525" marR="9525" marT="9525" marB="0" anchor="ctr">
                    <a:solidFill>
                      <a:schemeClr val="accent6">
                        <a:lumMod val="20000"/>
                        <a:lumOff val="80000"/>
                      </a:schemeClr>
                    </a:solidFill>
                  </a:tcPr>
                </a:tc>
                <a:tc hMerge="1">
                  <a:txBody>
                    <a:bodyPr/>
                    <a:lstStyle/>
                    <a:p>
                      <a:endParaRPr lang="en-US"/>
                    </a:p>
                  </a:txBody>
                  <a:tcPr/>
                </a:tc>
                <a:tc hMerge="1">
                  <a:txBody>
                    <a:bodyPr/>
                    <a:lstStyle/>
                    <a:p>
                      <a:endParaRPr lang="en-US"/>
                    </a:p>
                  </a:txBody>
                  <a:tcPr/>
                </a:tc>
              </a:tr>
              <a:tr h="518808">
                <a:tc>
                  <a:txBody>
                    <a:bodyPr/>
                    <a:lstStyle/>
                    <a:p>
                      <a:pPr algn="l" fontAlgn="ctr"/>
                      <a:r>
                        <a:rPr lang="en-US" sz="1000" b="1" u="none" strike="noStrike" dirty="0">
                          <a:effectLst/>
                          <a:latin typeface="Microsoft Sans Serif" pitchFamily="34" charset="0"/>
                          <a:cs typeface="Microsoft Sans Serif" pitchFamily="34" charset="0"/>
                        </a:rPr>
                        <a:t>Answer Options</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20000"/>
                        <a:lumOff val="80000"/>
                      </a:schemeClr>
                    </a:solidFill>
                  </a:tcPr>
                </a:tc>
                <a:tc>
                  <a:txBody>
                    <a:bodyPr/>
                    <a:lstStyle/>
                    <a:p>
                      <a:pPr algn="ctr" fontAlgn="ctr"/>
                      <a:r>
                        <a:rPr lang="en-US" sz="1000" b="1" u="none" strike="noStrike" dirty="0">
                          <a:effectLst/>
                          <a:latin typeface="Microsoft Sans Serif" pitchFamily="34" charset="0"/>
                          <a:cs typeface="Microsoft Sans Serif" pitchFamily="34" charset="0"/>
                        </a:rPr>
                        <a:t>Response Percent</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40000"/>
                        <a:lumOff val="60000"/>
                      </a:schemeClr>
                    </a:solidFill>
                  </a:tcPr>
                </a:tc>
                <a:tc>
                  <a:txBody>
                    <a:bodyPr/>
                    <a:lstStyle/>
                    <a:p>
                      <a:pPr algn="ctr" fontAlgn="ctr"/>
                      <a:r>
                        <a:rPr lang="en-US" sz="1000" b="1" u="none" strike="noStrike" dirty="0">
                          <a:effectLst/>
                          <a:latin typeface="Microsoft Sans Serif" pitchFamily="34" charset="0"/>
                          <a:cs typeface="Microsoft Sans Serif" pitchFamily="34" charset="0"/>
                        </a:rPr>
                        <a:t>Response Count</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40000"/>
                        <a:lumOff val="60000"/>
                      </a:schemeClr>
                    </a:solidFill>
                  </a:tcPr>
                </a:tc>
              </a:tr>
              <a:tr h="220493">
                <a:tc>
                  <a:txBody>
                    <a:bodyPr/>
                    <a:lstStyle/>
                    <a:p>
                      <a:pPr algn="l" fontAlgn="b"/>
                      <a:r>
                        <a:rPr lang="en-US" sz="1000" u="none" strike="noStrike">
                          <a:effectLst/>
                          <a:latin typeface="Microsoft Sans Serif" pitchFamily="34" charset="0"/>
                          <a:cs typeface="Microsoft Sans Serif" pitchFamily="34" charset="0"/>
                        </a:rPr>
                        <a:t>Yes</a:t>
                      </a:r>
                      <a:endParaRPr lang="en-US" sz="1000" b="0" i="0" u="none" strike="noStrike">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26.1%</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24</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220493">
                <a:tc>
                  <a:txBody>
                    <a:bodyPr/>
                    <a:lstStyle/>
                    <a:p>
                      <a:pPr algn="l" fontAlgn="b"/>
                      <a:r>
                        <a:rPr lang="en-US" sz="1000" u="none" strike="noStrike">
                          <a:effectLst/>
                          <a:latin typeface="Microsoft Sans Serif" pitchFamily="34" charset="0"/>
                          <a:cs typeface="Microsoft Sans Serif" pitchFamily="34" charset="0"/>
                        </a:rPr>
                        <a:t>No</a:t>
                      </a:r>
                      <a:endParaRPr lang="en-US" sz="1000" b="0" i="0" u="none" strike="noStrike">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73.9%</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68</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220493">
                <a:tc gridSpan="2">
                  <a:txBody>
                    <a:bodyPr/>
                    <a:lstStyle/>
                    <a:p>
                      <a:pPr algn="r" fontAlgn="b"/>
                      <a:r>
                        <a:rPr lang="en-US" sz="1000" b="1" i="1" u="none" strike="noStrike" dirty="0">
                          <a:effectLst/>
                          <a:latin typeface="Microsoft Sans Serif" pitchFamily="34" charset="0"/>
                          <a:cs typeface="Microsoft Sans Serif" pitchFamily="34" charset="0"/>
                        </a:rPr>
                        <a:t>answered question</a:t>
                      </a:r>
                      <a:endParaRPr lang="en-US" sz="1000" b="1" i="1" u="none" strike="noStrike" dirty="0">
                        <a:solidFill>
                          <a:srgbClr val="000000"/>
                        </a:solidFill>
                        <a:effectLst/>
                        <a:latin typeface="Microsoft Sans Serif" pitchFamily="34" charset="0"/>
                        <a:cs typeface="Microsoft Sans Serif" pitchFamily="34" charset="0"/>
                      </a:endParaRPr>
                    </a:p>
                  </a:txBody>
                  <a:tcPr marL="9525" marR="9525" marT="9525" marB="0" anchor="b">
                    <a:solidFill>
                      <a:schemeClr val="accent1">
                        <a:lumMod val="40000"/>
                        <a:lumOff val="60000"/>
                      </a:schemeClr>
                    </a:solidFill>
                  </a:tcPr>
                </a:tc>
                <a:tc hMerge="1">
                  <a:txBody>
                    <a:bodyPr/>
                    <a:lstStyle/>
                    <a:p>
                      <a:endParaRPr lang="en-US"/>
                    </a:p>
                  </a:txBody>
                  <a:tcPr/>
                </a:tc>
                <a:tc>
                  <a:txBody>
                    <a:bodyPr/>
                    <a:lstStyle/>
                    <a:p>
                      <a:pPr algn="r" fontAlgn="b"/>
                      <a:r>
                        <a:rPr lang="en-US" sz="1000" b="1" u="none" strike="noStrike" dirty="0">
                          <a:effectLst/>
                          <a:latin typeface="Microsoft Sans Serif" pitchFamily="34" charset="0"/>
                          <a:cs typeface="Microsoft Sans Serif" pitchFamily="34" charset="0"/>
                        </a:rPr>
                        <a:t>92</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b">
                    <a:solidFill>
                      <a:schemeClr val="accent1">
                        <a:lumMod val="40000"/>
                        <a:lumOff val="60000"/>
                      </a:schemeClr>
                    </a:solidFill>
                  </a:tcPr>
                </a:tc>
              </a:tr>
              <a:tr h="220493">
                <a:tc gridSpan="2">
                  <a:txBody>
                    <a:bodyPr/>
                    <a:lstStyle/>
                    <a:p>
                      <a:pPr algn="r" fontAlgn="b"/>
                      <a:r>
                        <a:rPr lang="en-US" sz="1000" b="1" i="1" u="none" strike="noStrike" dirty="0">
                          <a:effectLst/>
                          <a:latin typeface="Microsoft Sans Serif" pitchFamily="34" charset="0"/>
                          <a:cs typeface="Microsoft Sans Serif" pitchFamily="34" charset="0"/>
                        </a:rPr>
                        <a:t>skipped question</a:t>
                      </a:r>
                      <a:endParaRPr lang="en-US" sz="1000" b="1" i="1" u="none" strike="noStrike" dirty="0">
                        <a:solidFill>
                          <a:srgbClr val="000000"/>
                        </a:solidFill>
                        <a:effectLst/>
                        <a:latin typeface="Microsoft Sans Serif" pitchFamily="34" charset="0"/>
                        <a:cs typeface="Microsoft Sans Serif" pitchFamily="34" charset="0"/>
                      </a:endParaRPr>
                    </a:p>
                  </a:txBody>
                  <a:tcPr marL="9525" marR="9525" marT="9525" marB="0" anchor="b">
                    <a:solidFill>
                      <a:srgbClr val="FEF1E6"/>
                    </a:solidFill>
                  </a:tcPr>
                </a:tc>
                <a:tc hMerge="1">
                  <a:txBody>
                    <a:bodyPr/>
                    <a:lstStyle/>
                    <a:p>
                      <a:endParaRPr lang="en-US"/>
                    </a:p>
                  </a:txBody>
                  <a:tcPr/>
                </a:tc>
                <a:tc>
                  <a:txBody>
                    <a:bodyPr/>
                    <a:lstStyle/>
                    <a:p>
                      <a:pPr algn="r" fontAlgn="b"/>
                      <a:r>
                        <a:rPr lang="en-US" sz="1000" b="1" u="none" strike="noStrike" dirty="0">
                          <a:effectLst/>
                          <a:latin typeface="Microsoft Sans Serif" pitchFamily="34" charset="0"/>
                          <a:cs typeface="Microsoft Sans Serif" pitchFamily="34" charset="0"/>
                        </a:rPr>
                        <a:t>75</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b">
                    <a:solidFill>
                      <a:srgbClr val="FEF1E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56097020"/>
              </p:ext>
            </p:extLst>
          </p:nvPr>
        </p:nvGraphicFramePr>
        <p:xfrm>
          <a:off x="304800" y="228600"/>
          <a:ext cx="3733800" cy="1556385"/>
        </p:xfrm>
        <a:graphic>
          <a:graphicData uri="http://schemas.openxmlformats.org/drawingml/2006/table">
            <a:tbl>
              <a:tblPr>
                <a:tableStyleId>{5C22544A-7EE6-4342-B048-85BDC9FD1C3A}</a:tableStyleId>
              </a:tblPr>
              <a:tblGrid>
                <a:gridCol w="2347166"/>
                <a:gridCol w="693317"/>
                <a:gridCol w="693317"/>
              </a:tblGrid>
              <a:tr h="416020">
                <a:tc gridSpan="3">
                  <a:txBody>
                    <a:bodyPr/>
                    <a:lstStyle/>
                    <a:p>
                      <a:pPr algn="l" fontAlgn="ctr"/>
                      <a:r>
                        <a:rPr lang="en-US" sz="1200" b="1" u="none" strike="noStrike" dirty="0">
                          <a:solidFill>
                            <a:schemeClr val="bg1"/>
                          </a:solidFill>
                          <a:effectLst/>
                          <a:latin typeface="Microsoft Sans Serif" pitchFamily="34" charset="0"/>
                          <a:cs typeface="Microsoft Sans Serif" pitchFamily="34" charset="0"/>
                        </a:rPr>
                        <a:t>Was ethics or patient safety training required before you began rounding?</a:t>
                      </a:r>
                      <a:endParaRPr lang="en-US" sz="1200" b="1" i="0" u="none" strike="noStrike" dirty="0">
                        <a:solidFill>
                          <a:schemeClr val="bg1"/>
                        </a:solidFill>
                        <a:effectLst/>
                        <a:latin typeface="Microsoft Sans Serif" pitchFamily="34" charset="0"/>
                        <a:cs typeface="Microsoft Sans Serif" pitchFamily="34" charset="0"/>
                      </a:endParaRPr>
                    </a:p>
                  </a:txBody>
                  <a:tcPr marL="9525" marR="9525" marT="9525" marB="0" anchor="ctr">
                    <a:solidFill>
                      <a:schemeClr val="accent6">
                        <a:lumMod val="20000"/>
                        <a:lumOff val="80000"/>
                      </a:schemeClr>
                    </a:solidFill>
                  </a:tcPr>
                </a:tc>
                <a:tc hMerge="1">
                  <a:txBody>
                    <a:bodyPr/>
                    <a:lstStyle/>
                    <a:p>
                      <a:endParaRPr lang="en-US"/>
                    </a:p>
                  </a:txBody>
                  <a:tcPr/>
                </a:tc>
                <a:tc hMerge="1">
                  <a:txBody>
                    <a:bodyPr/>
                    <a:lstStyle/>
                    <a:p>
                      <a:endParaRPr lang="en-US"/>
                    </a:p>
                  </a:txBody>
                  <a:tcPr/>
                </a:tc>
              </a:tr>
              <a:tr h="422357">
                <a:tc>
                  <a:txBody>
                    <a:bodyPr/>
                    <a:lstStyle/>
                    <a:p>
                      <a:pPr algn="l" fontAlgn="ctr"/>
                      <a:r>
                        <a:rPr lang="en-US" sz="1000" b="1" u="none" strike="noStrike" dirty="0">
                          <a:effectLst/>
                          <a:latin typeface="Microsoft Sans Serif" pitchFamily="34" charset="0"/>
                          <a:cs typeface="Microsoft Sans Serif" pitchFamily="34" charset="0"/>
                        </a:rPr>
                        <a:t>Answer Options</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20000"/>
                        <a:lumOff val="80000"/>
                      </a:schemeClr>
                    </a:solidFill>
                  </a:tcPr>
                </a:tc>
                <a:tc>
                  <a:txBody>
                    <a:bodyPr/>
                    <a:lstStyle/>
                    <a:p>
                      <a:pPr algn="ctr" fontAlgn="ctr"/>
                      <a:r>
                        <a:rPr lang="en-US" sz="1000" b="1" u="none" strike="noStrike" dirty="0">
                          <a:effectLst/>
                          <a:latin typeface="Microsoft Sans Serif" pitchFamily="34" charset="0"/>
                          <a:cs typeface="Microsoft Sans Serif" pitchFamily="34" charset="0"/>
                        </a:rPr>
                        <a:t>Response Percent</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40000"/>
                        <a:lumOff val="60000"/>
                      </a:schemeClr>
                    </a:solidFill>
                  </a:tcPr>
                </a:tc>
                <a:tc>
                  <a:txBody>
                    <a:bodyPr/>
                    <a:lstStyle/>
                    <a:p>
                      <a:pPr algn="ctr" fontAlgn="ctr"/>
                      <a:r>
                        <a:rPr lang="en-US" sz="1000" b="1" u="none" strike="noStrike" dirty="0">
                          <a:effectLst/>
                          <a:latin typeface="Microsoft Sans Serif" pitchFamily="34" charset="0"/>
                          <a:cs typeface="Microsoft Sans Serif" pitchFamily="34" charset="0"/>
                        </a:rPr>
                        <a:t>Response Count</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40000"/>
                        <a:lumOff val="60000"/>
                      </a:schemeClr>
                    </a:solidFill>
                  </a:tcPr>
                </a:tc>
              </a:tr>
              <a:tr h="179502">
                <a:tc>
                  <a:txBody>
                    <a:bodyPr/>
                    <a:lstStyle/>
                    <a:p>
                      <a:pPr algn="l" fontAlgn="b"/>
                      <a:r>
                        <a:rPr lang="en-US" sz="1000" u="none" strike="noStrike" dirty="0">
                          <a:effectLst/>
                          <a:latin typeface="Microsoft Sans Serif" pitchFamily="34" charset="0"/>
                          <a:cs typeface="Microsoft Sans Serif" pitchFamily="34" charset="0"/>
                        </a:rPr>
                        <a:t>Yes</a:t>
                      </a:r>
                      <a:endParaRPr lang="en-US" sz="1000" b="0" i="0" u="none" strike="noStrike" dirty="0">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42.4%</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a:effectLst/>
                          <a:latin typeface="Microsoft Sans Serif" pitchFamily="34" charset="0"/>
                          <a:cs typeface="Microsoft Sans Serif" pitchFamily="34" charset="0"/>
                        </a:rPr>
                        <a:t>39</a:t>
                      </a:r>
                      <a:endParaRPr lang="en-US" sz="1000" b="0" i="0" u="none" strike="noStrike">
                        <a:effectLst/>
                        <a:latin typeface="Microsoft Sans Serif" pitchFamily="34" charset="0"/>
                        <a:cs typeface="Microsoft Sans Serif" pitchFamily="34" charset="0"/>
                      </a:endParaRPr>
                    </a:p>
                  </a:txBody>
                  <a:tcPr marL="9525" marR="9525" marT="9525" marB="0" anchor="ctr">
                    <a:solidFill>
                      <a:schemeClr val="tx1"/>
                    </a:solidFill>
                  </a:tcPr>
                </a:tc>
              </a:tr>
              <a:tr h="179502">
                <a:tc>
                  <a:txBody>
                    <a:bodyPr/>
                    <a:lstStyle/>
                    <a:p>
                      <a:pPr algn="l" fontAlgn="b"/>
                      <a:r>
                        <a:rPr lang="en-US" sz="1000" u="none" strike="noStrike" dirty="0">
                          <a:effectLst/>
                          <a:latin typeface="Microsoft Sans Serif" pitchFamily="34" charset="0"/>
                          <a:cs typeface="Microsoft Sans Serif" pitchFamily="34" charset="0"/>
                        </a:rPr>
                        <a:t>No</a:t>
                      </a:r>
                      <a:endParaRPr lang="en-US" sz="1000" b="0" i="0" u="none" strike="noStrike" dirty="0">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57.6%</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53</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179502">
                <a:tc gridSpan="2">
                  <a:txBody>
                    <a:bodyPr/>
                    <a:lstStyle/>
                    <a:p>
                      <a:pPr algn="r" fontAlgn="b"/>
                      <a:r>
                        <a:rPr lang="en-US" sz="1000" b="1" i="1" u="none" strike="noStrike" dirty="0">
                          <a:effectLst/>
                          <a:latin typeface="Microsoft Sans Serif" pitchFamily="34" charset="0"/>
                          <a:cs typeface="Microsoft Sans Serif" pitchFamily="34" charset="0"/>
                        </a:rPr>
                        <a:t>answered question</a:t>
                      </a:r>
                      <a:endParaRPr lang="en-US" sz="1000" b="1" i="1" u="none" strike="noStrike" dirty="0">
                        <a:solidFill>
                          <a:srgbClr val="000000"/>
                        </a:solidFill>
                        <a:effectLst/>
                        <a:latin typeface="Microsoft Sans Serif" pitchFamily="34" charset="0"/>
                        <a:cs typeface="Microsoft Sans Serif" pitchFamily="34" charset="0"/>
                      </a:endParaRPr>
                    </a:p>
                  </a:txBody>
                  <a:tcPr marL="9525" marR="9525" marT="9525" marB="0" anchor="b">
                    <a:solidFill>
                      <a:schemeClr val="accent1">
                        <a:lumMod val="40000"/>
                        <a:lumOff val="60000"/>
                      </a:schemeClr>
                    </a:solidFill>
                  </a:tcPr>
                </a:tc>
                <a:tc hMerge="1">
                  <a:txBody>
                    <a:bodyPr/>
                    <a:lstStyle/>
                    <a:p>
                      <a:endParaRPr lang="en-US"/>
                    </a:p>
                  </a:txBody>
                  <a:tcPr/>
                </a:tc>
                <a:tc>
                  <a:txBody>
                    <a:bodyPr/>
                    <a:lstStyle/>
                    <a:p>
                      <a:pPr algn="r" fontAlgn="b"/>
                      <a:r>
                        <a:rPr lang="en-US" sz="1000" b="1" u="none" strike="noStrike" dirty="0">
                          <a:effectLst/>
                          <a:latin typeface="Microsoft Sans Serif" pitchFamily="34" charset="0"/>
                          <a:cs typeface="Microsoft Sans Serif" pitchFamily="34" charset="0"/>
                        </a:rPr>
                        <a:t>92</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b">
                    <a:solidFill>
                      <a:schemeClr val="accent1">
                        <a:lumMod val="40000"/>
                        <a:lumOff val="60000"/>
                      </a:schemeClr>
                    </a:solidFill>
                  </a:tcPr>
                </a:tc>
              </a:tr>
              <a:tr h="179502">
                <a:tc gridSpan="2">
                  <a:txBody>
                    <a:bodyPr/>
                    <a:lstStyle/>
                    <a:p>
                      <a:pPr algn="r" fontAlgn="b"/>
                      <a:r>
                        <a:rPr lang="en-US" sz="1000" b="1" i="1" u="none" strike="noStrike" dirty="0">
                          <a:effectLst/>
                          <a:latin typeface="Microsoft Sans Serif" pitchFamily="34" charset="0"/>
                          <a:cs typeface="Microsoft Sans Serif" pitchFamily="34" charset="0"/>
                        </a:rPr>
                        <a:t>skipped question</a:t>
                      </a:r>
                      <a:endParaRPr lang="en-US" sz="1000" b="1" i="1" u="none" strike="noStrike" dirty="0">
                        <a:solidFill>
                          <a:srgbClr val="000000"/>
                        </a:solidFill>
                        <a:effectLst/>
                        <a:latin typeface="Microsoft Sans Serif" pitchFamily="34" charset="0"/>
                        <a:cs typeface="Microsoft Sans Serif" pitchFamily="34" charset="0"/>
                      </a:endParaRPr>
                    </a:p>
                  </a:txBody>
                  <a:tcPr marL="9525" marR="9525" marT="9525" marB="0" anchor="b">
                    <a:solidFill>
                      <a:srgbClr val="FEF1E6"/>
                    </a:solidFill>
                  </a:tcPr>
                </a:tc>
                <a:tc hMerge="1">
                  <a:txBody>
                    <a:bodyPr/>
                    <a:lstStyle/>
                    <a:p>
                      <a:endParaRPr lang="en-US"/>
                    </a:p>
                  </a:txBody>
                  <a:tcPr/>
                </a:tc>
                <a:tc>
                  <a:txBody>
                    <a:bodyPr/>
                    <a:lstStyle/>
                    <a:p>
                      <a:pPr algn="r" fontAlgn="b"/>
                      <a:r>
                        <a:rPr lang="en-US" sz="1000" b="1" u="none" strike="noStrike" dirty="0">
                          <a:effectLst/>
                          <a:latin typeface="Microsoft Sans Serif" pitchFamily="34" charset="0"/>
                          <a:cs typeface="Microsoft Sans Serif" pitchFamily="34" charset="0"/>
                        </a:rPr>
                        <a:t>75</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b">
                    <a:solidFill>
                      <a:srgbClr val="FEF1E6"/>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74497951"/>
              </p:ext>
            </p:extLst>
          </p:nvPr>
        </p:nvGraphicFramePr>
        <p:xfrm>
          <a:off x="4495799" y="228600"/>
          <a:ext cx="4114801" cy="1600200"/>
        </p:xfrm>
        <a:graphic>
          <a:graphicData uri="http://schemas.openxmlformats.org/drawingml/2006/table">
            <a:tbl>
              <a:tblPr>
                <a:tableStyleId>{5C22544A-7EE6-4342-B048-85BDC9FD1C3A}</a:tableStyleId>
              </a:tblPr>
              <a:tblGrid>
                <a:gridCol w="2586673"/>
                <a:gridCol w="764064"/>
                <a:gridCol w="764064"/>
              </a:tblGrid>
              <a:tr h="376828">
                <a:tc gridSpan="3">
                  <a:txBody>
                    <a:bodyPr/>
                    <a:lstStyle/>
                    <a:p>
                      <a:pPr algn="l" fontAlgn="ctr"/>
                      <a:r>
                        <a:rPr lang="en-US" sz="1200" b="1" u="none" strike="noStrike" dirty="0">
                          <a:solidFill>
                            <a:schemeClr val="bg1"/>
                          </a:solidFill>
                          <a:effectLst/>
                          <a:latin typeface="Microsoft Sans Serif" pitchFamily="34" charset="0"/>
                          <a:cs typeface="Microsoft Sans Serif" pitchFamily="34" charset="0"/>
                        </a:rPr>
                        <a:t>Did you do HIPAA training? </a:t>
                      </a:r>
                      <a:endParaRPr lang="en-US" sz="1200" b="1" i="0" u="none" strike="noStrike" dirty="0">
                        <a:solidFill>
                          <a:schemeClr val="bg1"/>
                        </a:solidFill>
                        <a:effectLst/>
                        <a:latin typeface="Microsoft Sans Serif" pitchFamily="34" charset="0"/>
                        <a:cs typeface="Microsoft Sans Serif" pitchFamily="34" charset="0"/>
                      </a:endParaRPr>
                    </a:p>
                  </a:txBody>
                  <a:tcPr marL="9525" marR="9525" marT="9525" marB="0" anchor="ctr">
                    <a:solidFill>
                      <a:schemeClr val="accent6">
                        <a:lumMod val="20000"/>
                        <a:lumOff val="80000"/>
                      </a:schemeClr>
                    </a:solidFill>
                  </a:tcPr>
                </a:tc>
                <a:tc hMerge="1">
                  <a:txBody>
                    <a:bodyPr/>
                    <a:lstStyle/>
                    <a:p>
                      <a:endParaRPr lang="en-US"/>
                    </a:p>
                  </a:txBody>
                  <a:tcPr/>
                </a:tc>
                <a:tc hMerge="1">
                  <a:txBody>
                    <a:bodyPr/>
                    <a:lstStyle/>
                    <a:p>
                      <a:endParaRPr lang="en-US"/>
                    </a:p>
                  </a:txBody>
                  <a:tcPr/>
                </a:tc>
              </a:tr>
              <a:tr h="453100">
                <a:tc>
                  <a:txBody>
                    <a:bodyPr/>
                    <a:lstStyle/>
                    <a:p>
                      <a:pPr algn="l" fontAlgn="ctr"/>
                      <a:r>
                        <a:rPr lang="en-US" sz="1000" b="1" u="none" strike="noStrike" dirty="0">
                          <a:effectLst/>
                          <a:latin typeface="Microsoft Sans Serif" pitchFamily="34" charset="0"/>
                          <a:cs typeface="Microsoft Sans Serif" pitchFamily="34" charset="0"/>
                        </a:rPr>
                        <a:t>Answer Options</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20000"/>
                        <a:lumOff val="80000"/>
                      </a:schemeClr>
                    </a:solidFill>
                  </a:tcPr>
                </a:tc>
                <a:tc>
                  <a:txBody>
                    <a:bodyPr/>
                    <a:lstStyle/>
                    <a:p>
                      <a:pPr algn="ctr" fontAlgn="ctr"/>
                      <a:r>
                        <a:rPr lang="en-US" sz="1000" b="1" u="none" strike="noStrike" dirty="0">
                          <a:effectLst/>
                          <a:latin typeface="Microsoft Sans Serif" pitchFamily="34" charset="0"/>
                          <a:cs typeface="Microsoft Sans Serif" pitchFamily="34" charset="0"/>
                        </a:rPr>
                        <a:t>Response Percent</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40000"/>
                        <a:lumOff val="60000"/>
                      </a:schemeClr>
                    </a:solidFill>
                  </a:tcPr>
                </a:tc>
                <a:tc>
                  <a:txBody>
                    <a:bodyPr/>
                    <a:lstStyle/>
                    <a:p>
                      <a:pPr algn="ctr" fontAlgn="ctr"/>
                      <a:r>
                        <a:rPr lang="en-US" sz="1000" b="1" u="none" strike="noStrike" dirty="0">
                          <a:effectLst/>
                          <a:latin typeface="Microsoft Sans Serif" pitchFamily="34" charset="0"/>
                          <a:cs typeface="Microsoft Sans Serif" pitchFamily="34" charset="0"/>
                        </a:rPr>
                        <a:t>Response Count</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40000"/>
                        <a:lumOff val="60000"/>
                      </a:schemeClr>
                    </a:solidFill>
                  </a:tcPr>
                </a:tc>
              </a:tr>
              <a:tr h="192568">
                <a:tc>
                  <a:txBody>
                    <a:bodyPr/>
                    <a:lstStyle/>
                    <a:p>
                      <a:pPr algn="l" fontAlgn="b"/>
                      <a:r>
                        <a:rPr lang="en-US" sz="1000" u="none" strike="noStrike" dirty="0">
                          <a:effectLst/>
                          <a:latin typeface="Microsoft Sans Serif" pitchFamily="34" charset="0"/>
                          <a:cs typeface="Microsoft Sans Serif" pitchFamily="34" charset="0"/>
                        </a:rPr>
                        <a:t>Yes</a:t>
                      </a:r>
                      <a:endParaRPr lang="en-US" sz="1000" b="0" i="0" u="none" strike="noStrike" dirty="0">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71.4%</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65</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192568">
                <a:tc>
                  <a:txBody>
                    <a:bodyPr/>
                    <a:lstStyle/>
                    <a:p>
                      <a:pPr algn="l" fontAlgn="b"/>
                      <a:r>
                        <a:rPr lang="en-US" sz="1000" u="none" strike="noStrike" dirty="0">
                          <a:effectLst/>
                          <a:latin typeface="Microsoft Sans Serif" pitchFamily="34" charset="0"/>
                          <a:cs typeface="Microsoft Sans Serif" pitchFamily="34" charset="0"/>
                        </a:rPr>
                        <a:t>No</a:t>
                      </a:r>
                      <a:endParaRPr lang="en-US" sz="1000" b="0" i="0" u="none" strike="noStrike" dirty="0">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a:effectLst/>
                          <a:latin typeface="Microsoft Sans Serif" pitchFamily="34" charset="0"/>
                          <a:cs typeface="Microsoft Sans Serif" pitchFamily="34" charset="0"/>
                        </a:rPr>
                        <a:t>28.6%</a:t>
                      </a:r>
                      <a:endParaRPr lang="en-US" sz="1000" b="0" i="0" u="none" strike="noStrike">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26</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192568">
                <a:tc gridSpan="2">
                  <a:txBody>
                    <a:bodyPr/>
                    <a:lstStyle/>
                    <a:p>
                      <a:pPr algn="r" fontAlgn="b"/>
                      <a:r>
                        <a:rPr lang="en-US" sz="1000" b="1" i="1" u="none" strike="noStrike" dirty="0">
                          <a:effectLst/>
                          <a:latin typeface="Microsoft Sans Serif" pitchFamily="34" charset="0"/>
                          <a:cs typeface="Microsoft Sans Serif" pitchFamily="34" charset="0"/>
                        </a:rPr>
                        <a:t>answered question</a:t>
                      </a:r>
                      <a:endParaRPr lang="en-US" sz="1000" b="1" i="1" u="none" strike="noStrike" dirty="0">
                        <a:solidFill>
                          <a:srgbClr val="000000"/>
                        </a:solidFill>
                        <a:effectLst/>
                        <a:latin typeface="Microsoft Sans Serif" pitchFamily="34" charset="0"/>
                        <a:cs typeface="Microsoft Sans Serif" pitchFamily="34" charset="0"/>
                      </a:endParaRPr>
                    </a:p>
                  </a:txBody>
                  <a:tcPr marL="9525" marR="9525" marT="9525" marB="0" anchor="b">
                    <a:solidFill>
                      <a:schemeClr val="accent1">
                        <a:lumMod val="40000"/>
                        <a:lumOff val="60000"/>
                      </a:schemeClr>
                    </a:solidFill>
                  </a:tcPr>
                </a:tc>
                <a:tc hMerge="1">
                  <a:txBody>
                    <a:bodyPr/>
                    <a:lstStyle/>
                    <a:p>
                      <a:endParaRPr lang="en-US"/>
                    </a:p>
                  </a:txBody>
                  <a:tcPr/>
                </a:tc>
                <a:tc>
                  <a:txBody>
                    <a:bodyPr/>
                    <a:lstStyle/>
                    <a:p>
                      <a:pPr algn="r" fontAlgn="b"/>
                      <a:r>
                        <a:rPr lang="en-US" sz="1000" b="1" u="none" strike="noStrike" dirty="0">
                          <a:effectLst/>
                          <a:latin typeface="Microsoft Sans Serif" pitchFamily="34" charset="0"/>
                          <a:cs typeface="Microsoft Sans Serif" pitchFamily="34" charset="0"/>
                        </a:rPr>
                        <a:t>91</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b">
                    <a:solidFill>
                      <a:schemeClr val="accent1">
                        <a:lumMod val="40000"/>
                        <a:lumOff val="60000"/>
                      </a:schemeClr>
                    </a:solidFill>
                  </a:tcPr>
                </a:tc>
              </a:tr>
              <a:tr h="192568">
                <a:tc gridSpan="2">
                  <a:txBody>
                    <a:bodyPr/>
                    <a:lstStyle/>
                    <a:p>
                      <a:pPr algn="r" fontAlgn="b"/>
                      <a:r>
                        <a:rPr lang="en-US" sz="1000" b="1" i="1" u="none" strike="noStrike" dirty="0">
                          <a:effectLst/>
                          <a:latin typeface="Microsoft Sans Serif" pitchFamily="34" charset="0"/>
                          <a:cs typeface="Microsoft Sans Serif" pitchFamily="34" charset="0"/>
                        </a:rPr>
                        <a:t>skipped question</a:t>
                      </a:r>
                      <a:endParaRPr lang="en-US" sz="1000" b="1" i="1" u="none" strike="noStrike" dirty="0">
                        <a:solidFill>
                          <a:srgbClr val="000000"/>
                        </a:solidFill>
                        <a:effectLst/>
                        <a:latin typeface="Microsoft Sans Serif" pitchFamily="34" charset="0"/>
                        <a:cs typeface="Microsoft Sans Serif" pitchFamily="34" charset="0"/>
                      </a:endParaRPr>
                    </a:p>
                  </a:txBody>
                  <a:tcPr marL="9525" marR="9525" marT="9525" marB="0" anchor="b">
                    <a:solidFill>
                      <a:srgbClr val="FEF1E6"/>
                    </a:solidFill>
                  </a:tcPr>
                </a:tc>
                <a:tc hMerge="1">
                  <a:txBody>
                    <a:bodyPr/>
                    <a:lstStyle/>
                    <a:p>
                      <a:endParaRPr lang="en-US"/>
                    </a:p>
                  </a:txBody>
                  <a:tcPr/>
                </a:tc>
                <a:tc>
                  <a:txBody>
                    <a:bodyPr/>
                    <a:lstStyle/>
                    <a:p>
                      <a:pPr algn="r" fontAlgn="b"/>
                      <a:r>
                        <a:rPr lang="en-US" sz="1000" b="1" u="none" strike="noStrike" dirty="0">
                          <a:effectLst/>
                          <a:latin typeface="Microsoft Sans Serif" pitchFamily="34" charset="0"/>
                          <a:cs typeface="Microsoft Sans Serif" pitchFamily="34" charset="0"/>
                        </a:rPr>
                        <a:t>76</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b">
                    <a:solidFill>
                      <a:srgbClr val="FEF1E6"/>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32252544"/>
              </p:ext>
            </p:extLst>
          </p:nvPr>
        </p:nvGraphicFramePr>
        <p:xfrm>
          <a:off x="3962400" y="2209800"/>
          <a:ext cx="4876801" cy="1991118"/>
        </p:xfrm>
        <a:graphic>
          <a:graphicData uri="http://schemas.openxmlformats.org/drawingml/2006/table">
            <a:tbl>
              <a:tblPr>
                <a:tableStyleId>{5C22544A-7EE6-4342-B048-85BDC9FD1C3A}</a:tableStyleId>
              </a:tblPr>
              <a:tblGrid>
                <a:gridCol w="3065687"/>
                <a:gridCol w="905557"/>
                <a:gridCol w="905557"/>
              </a:tblGrid>
              <a:tr h="266494">
                <a:tc gridSpan="3">
                  <a:txBody>
                    <a:bodyPr/>
                    <a:lstStyle/>
                    <a:p>
                      <a:pPr algn="l" fontAlgn="ctr"/>
                      <a:r>
                        <a:rPr lang="en-US" sz="1200" b="1" u="none" strike="noStrike" dirty="0">
                          <a:solidFill>
                            <a:schemeClr val="bg1"/>
                          </a:solidFill>
                          <a:effectLst/>
                          <a:latin typeface="Microsoft Sans Serif" pitchFamily="34" charset="0"/>
                          <a:cs typeface="Microsoft Sans Serif" pitchFamily="34" charset="0"/>
                        </a:rPr>
                        <a:t>What did that ethically-difficult situation deal with?  (Check all that apply)</a:t>
                      </a:r>
                      <a:endParaRPr lang="en-US" sz="1200" b="1" i="0" u="none" strike="noStrike" dirty="0">
                        <a:solidFill>
                          <a:schemeClr val="bg1"/>
                        </a:solidFill>
                        <a:effectLst/>
                        <a:latin typeface="Microsoft Sans Serif" pitchFamily="34" charset="0"/>
                        <a:cs typeface="Microsoft Sans Serif" pitchFamily="34" charset="0"/>
                      </a:endParaRPr>
                    </a:p>
                  </a:txBody>
                  <a:tcPr marL="9525" marR="9525" marT="9525" marB="0" anchor="ctr">
                    <a:solidFill>
                      <a:schemeClr val="accent6">
                        <a:lumMod val="20000"/>
                        <a:lumOff val="80000"/>
                      </a:schemeClr>
                    </a:solidFill>
                  </a:tcPr>
                </a:tc>
                <a:tc hMerge="1">
                  <a:txBody>
                    <a:bodyPr/>
                    <a:lstStyle/>
                    <a:p>
                      <a:endParaRPr lang="en-US"/>
                    </a:p>
                  </a:txBody>
                  <a:tcPr/>
                </a:tc>
                <a:tc hMerge="1">
                  <a:txBody>
                    <a:bodyPr/>
                    <a:lstStyle/>
                    <a:p>
                      <a:endParaRPr lang="en-US"/>
                    </a:p>
                  </a:txBody>
                  <a:tcPr/>
                </a:tc>
              </a:tr>
              <a:tr h="320433">
                <a:tc>
                  <a:txBody>
                    <a:bodyPr/>
                    <a:lstStyle/>
                    <a:p>
                      <a:pPr algn="l" fontAlgn="ctr"/>
                      <a:r>
                        <a:rPr lang="en-US" sz="1000" b="1" u="none" strike="noStrike" dirty="0">
                          <a:effectLst/>
                          <a:latin typeface="Microsoft Sans Serif" pitchFamily="34" charset="0"/>
                          <a:cs typeface="Microsoft Sans Serif" pitchFamily="34" charset="0"/>
                        </a:rPr>
                        <a:t>Answer Options</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20000"/>
                        <a:lumOff val="80000"/>
                      </a:schemeClr>
                    </a:solidFill>
                  </a:tcPr>
                </a:tc>
                <a:tc>
                  <a:txBody>
                    <a:bodyPr/>
                    <a:lstStyle/>
                    <a:p>
                      <a:pPr algn="ctr" fontAlgn="ctr"/>
                      <a:r>
                        <a:rPr lang="en-US" sz="1000" b="1" u="none" strike="noStrike" dirty="0">
                          <a:effectLst/>
                          <a:latin typeface="Microsoft Sans Serif" pitchFamily="34" charset="0"/>
                          <a:cs typeface="Microsoft Sans Serif" pitchFamily="34" charset="0"/>
                        </a:rPr>
                        <a:t>Response Percent</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40000"/>
                        <a:lumOff val="60000"/>
                      </a:schemeClr>
                    </a:solidFill>
                  </a:tcPr>
                </a:tc>
                <a:tc>
                  <a:txBody>
                    <a:bodyPr/>
                    <a:lstStyle/>
                    <a:p>
                      <a:pPr algn="ctr" fontAlgn="ctr"/>
                      <a:r>
                        <a:rPr lang="en-US" sz="1000" b="1" u="none" strike="noStrike" dirty="0">
                          <a:effectLst/>
                          <a:latin typeface="Microsoft Sans Serif" pitchFamily="34" charset="0"/>
                          <a:cs typeface="Microsoft Sans Serif" pitchFamily="34" charset="0"/>
                        </a:rPr>
                        <a:t>Response Count</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ctr">
                    <a:solidFill>
                      <a:schemeClr val="accent1">
                        <a:lumMod val="40000"/>
                        <a:lumOff val="60000"/>
                      </a:schemeClr>
                    </a:solidFill>
                  </a:tcPr>
                </a:tc>
              </a:tr>
              <a:tr h="136184">
                <a:tc>
                  <a:txBody>
                    <a:bodyPr/>
                    <a:lstStyle/>
                    <a:p>
                      <a:pPr algn="l" fontAlgn="b"/>
                      <a:r>
                        <a:rPr lang="en-US" sz="1000" u="none" strike="noStrike" dirty="0">
                          <a:effectLst/>
                          <a:latin typeface="Microsoft Sans Serif" pitchFamily="34" charset="0"/>
                          <a:cs typeface="Microsoft Sans Serif" pitchFamily="34" charset="0"/>
                        </a:rPr>
                        <a:t>Medication error</a:t>
                      </a:r>
                      <a:endParaRPr lang="en-US" sz="1000" b="0" i="0" u="none" strike="noStrike" dirty="0">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16.7%</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a:effectLst/>
                          <a:latin typeface="Microsoft Sans Serif" pitchFamily="34" charset="0"/>
                          <a:cs typeface="Microsoft Sans Serif" pitchFamily="34" charset="0"/>
                        </a:rPr>
                        <a:t>4</a:t>
                      </a:r>
                      <a:endParaRPr lang="en-US" sz="1000" b="0" i="0" u="none" strike="noStrike">
                        <a:effectLst/>
                        <a:latin typeface="Microsoft Sans Serif" pitchFamily="34" charset="0"/>
                        <a:cs typeface="Microsoft Sans Serif" pitchFamily="34" charset="0"/>
                      </a:endParaRPr>
                    </a:p>
                  </a:txBody>
                  <a:tcPr marL="9525" marR="9525" marT="9525" marB="0" anchor="ctr">
                    <a:solidFill>
                      <a:schemeClr val="tx1"/>
                    </a:solidFill>
                  </a:tcPr>
                </a:tc>
              </a:tr>
              <a:tr h="136184">
                <a:tc>
                  <a:txBody>
                    <a:bodyPr/>
                    <a:lstStyle/>
                    <a:p>
                      <a:pPr algn="l" fontAlgn="b"/>
                      <a:r>
                        <a:rPr lang="en-US" sz="1000" u="none" strike="noStrike" dirty="0">
                          <a:effectLst/>
                          <a:latin typeface="Microsoft Sans Serif" pitchFamily="34" charset="0"/>
                          <a:cs typeface="Microsoft Sans Serif" pitchFamily="34" charset="0"/>
                        </a:rPr>
                        <a:t>Practice error</a:t>
                      </a:r>
                      <a:endParaRPr lang="en-US" sz="1000" b="0" i="0" u="none" strike="noStrike" dirty="0">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25.0%</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a:effectLst/>
                          <a:latin typeface="Microsoft Sans Serif" pitchFamily="34" charset="0"/>
                          <a:cs typeface="Microsoft Sans Serif" pitchFamily="34" charset="0"/>
                        </a:rPr>
                        <a:t>6</a:t>
                      </a:r>
                      <a:endParaRPr lang="en-US" sz="1000" b="0" i="0" u="none" strike="noStrike">
                        <a:effectLst/>
                        <a:latin typeface="Microsoft Sans Serif" pitchFamily="34" charset="0"/>
                        <a:cs typeface="Microsoft Sans Serif" pitchFamily="34" charset="0"/>
                      </a:endParaRPr>
                    </a:p>
                  </a:txBody>
                  <a:tcPr marL="9525" marR="9525" marT="9525" marB="0" anchor="ctr">
                    <a:solidFill>
                      <a:schemeClr val="tx1"/>
                    </a:solidFill>
                  </a:tcPr>
                </a:tc>
              </a:tr>
              <a:tr h="136184">
                <a:tc>
                  <a:txBody>
                    <a:bodyPr/>
                    <a:lstStyle/>
                    <a:p>
                      <a:pPr algn="l" fontAlgn="b"/>
                      <a:r>
                        <a:rPr lang="en-US" sz="1000" u="none" strike="noStrike" dirty="0">
                          <a:effectLst/>
                          <a:latin typeface="Microsoft Sans Serif" pitchFamily="34" charset="0"/>
                          <a:cs typeface="Microsoft Sans Serif" pitchFamily="34" charset="0"/>
                        </a:rPr>
                        <a:t>Lack of professionalism</a:t>
                      </a:r>
                      <a:endParaRPr lang="en-US" sz="1000" b="0" i="0" u="none" strike="noStrike" dirty="0">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33.3%</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8</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136184">
                <a:tc>
                  <a:txBody>
                    <a:bodyPr/>
                    <a:lstStyle/>
                    <a:p>
                      <a:pPr algn="l" fontAlgn="b"/>
                      <a:r>
                        <a:rPr lang="en-US" sz="1000" u="none" strike="noStrike" dirty="0">
                          <a:effectLst/>
                          <a:latin typeface="Microsoft Sans Serif" pitchFamily="34" charset="0"/>
                          <a:cs typeface="Microsoft Sans Serif" pitchFamily="34" charset="0"/>
                        </a:rPr>
                        <a:t>Patient privacy issues</a:t>
                      </a:r>
                      <a:endParaRPr lang="en-US" sz="1000" b="0" i="0" u="none" strike="noStrike" dirty="0">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37.5%</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9</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136184">
                <a:tc>
                  <a:txBody>
                    <a:bodyPr/>
                    <a:lstStyle/>
                    <a:p>
                      <a:pPr algn="l" fontAlgn="b"/>
                      <a:r>
                        <a:rPr lang="en-US" sz="1000" u="none" strike="noStrike">
                          <a:effectLst/>
                          <a:latin typeface="Microsoft Sans Serif" pitchFamily="34" charset="0"/>
                          <a:cs typeface="Microsoft Sans Serif" pitchFamily="34" charset="0"/>
                        </a:rPr>
                        <a:t>Patient safety issues</a:t>
                      </a:r>
                      <a:endParaRPr lang="en-US" sz="1000" b="0" i="0" u="none" strike="noStrike">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25.0%</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6</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136184">
                <a:tc>
                  <a:txBody>
                    <a:bodyPr/>
                    <a:lstStyle/>
                    <a:p>
                      <a:pPr algn="l" fontAlgn="b"/>
                      <a:r>
                        <a:rPr lang="en-US" sz="1000" u="none" strike="noStrike">
                          <a:effectLst/>
                          <a:latin typeface="Microsoft Sans Serif" pitchFamily="34" charset="0"/>
                          <a:cs typeface="Microsoft Sans Serif" pitchFamily="34" charset="0"/>
                        </a:rPr>
                        <a:t>Other ethical issue</a:t>
                      </a:r>
                      <a:endParaRPr lang="en-US" sz="1000" b="0" i="0" u="none" strike="noStrike">
                        <a:effectLst/>
                        <a:latin typeface="Microsoft Sans Serif" pitchFamily="34" charset="0"/>
                        <a:cs typeface="Microsoft Sans Serif" pitchFamily="34" charset="0"/>
                      </a:endParaRPr>
                    </a:p>
                  </a:txBody>
                  <a:tcPr marL="9525" marR="9525" marT="9525" marB="0" anchor="b"/>
                </a:tc>
                <a:tc>
                  <a:txBody>
                    <a:bodyPr/>
                    <a:lstStyle/>
                    <a:p>
                      <a:pPr algn="ctr" fontAlgn="ctr"/>
                      <a:r>
                        <a:rPr lang="en-US" sz="1000" u="none" strike="noStrike" dirty="0">
                          <a:effectLst/>
                          <a:latin typeface="Microsoft Sans Serif" pitchFamily="34" charset="0"/>
                          <a:cs typeface="Microsoft Sans Serif" pitchFamily="34" charset="0"/>
                        </a:rPr>
                        <a:t>33.3%</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c>
                  <a:txBody>
                    <a:bodyPr/>
                    <a:lstStyle/>
                    <a:p>
                      <a:pPr algn="ctr" fontAlgn="ctr"/>
                      <a:r>
                        <a:rPr lang="en-US" sz="1000" u="none" strike="noStrike" dirty="0">
                          <a:effectLst/>
                          <a:latin typeface="Microsoft Sans Serif" pitchFamily="34" charset="0"/>
                          <a:cs typeface="Microsoft Sans Serif" pitchFamily="34" charset="0"/>
                        </a:rPr>
                        <a:t>8</a:t>
                      </a:r>
                      <a:endParaRPr lang="en-US" sz="1000" b="0" i="0" u="none" strike="noStrike" dirty="0">
                        <a:effectLst/>
                        <a:latin typeface="Microsoft Sans Serif" pitchFamily="34" charset="0"/>
                        <a:cs typeface="Microsoft Sans Serif" pitchFamily="34" charset="0"/>
                      </a:endParaRPr>
                    </a:p>
                  </a:txBody>
                  <a:tcPr marL="9525" marR="9525" marT="9525" marB="0" anchor="ctr">
                    <a:solidFill>
                      <a:schemeClr val="tx1"/>
                    </a:solidFill>
                  </a:tcPr>
                </a:tc>
              </a:tr>
              <a:tr h="136184">
                <a:tc gridSpan="2">
                  <a:txBody>
                    <a:bodyPr/>
                    <a:lstStyle/>
                    <a:p>
                      <a:pPr algn="r" fontAlgn="b"/>
                      <a:r>
                        <a:rPr lang="en-US" sz="1000" b="1" i="1" u="none" strike="noStrike" dirty="0">
                          <a:effectLst/>
                          <a:latin typeface="Microsoft Sans Serif" pitchFamily="34" charset="0"/>
                          <a:cs typeface="Microsoft Sans Serif" pitchFamily="34" charset="0"/>
                        </a:rPr>
                        <a:t>answered question</a:t>
                      </a:r>
                      <a:endParaRPr lang="en-US" sz="1000" b="1" i="1" u="none" strike="noStrike" dirty="0">
                        <a:solidFill>
                          <a:srgbClr val="000000"/>
                        </a:solidFill>
                        <a:effectLst/>
                        <a:latin typeface="Microsoft Sans Serif" pitchFamily="34" charset="0"/>
                        <a:cs typeface="Microsoft Sans Serif" pitchFamily="34" charset="0"/>
                      </a:endParaRPr>
                    </a:p>
                  </a:txBody>
                  <a:tcPr marL="9525" marR="9525" marT="9525" marB="0" anchor="b">
                    <a:solidFill>
                      <a:schemeClr val="accent1">
                        <a:lumMod val="40000"/>
                        <a:lumOff val="60000"/>
                      </a:schemeClr>
                    </a:solidFill>
                  </a:tcPr>
                </a:tc>
                <a:tc hMerge="1">
                  <a:txBody>
                    <a:bodyPr/>
                    <a:lstStyle/>
                    <a:p>
                      <a:endParaRPr lang="en-US"/>
                    </a:p>
                  </a:txBody>
                  <a:tcPr/>
                </a:tc>
                <a:tc>
                  <a:txBody>
                    <a:bodyPr/>
                    <a:lstStyle/>
                    <a:p>
                      <a:pPr algn="r" fontAlgn="b"/>
                      <a:r>
                        <a:rPr lang="en-US" sz="1000" b="1" u="none" strike="noStrike" dirty="0">
                          <a:effectLst/>
                          <a:latin typeface="Microsoft Sans Serif" pitchFamily="34" charset="0"/>
                          <a:cs typeface="Microsoft Sans Serif" pitchFamily="34" charset="0"/>
                        </a:rPr>
                        <a:t>24</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b">
                    <a:solidFill>
                      <a:schemeClr val="accent1">
                        <a:lumMod val="40000"/>
                        <a:lumOff val="60000"/>
                      </a:schemeClr>
                    </a:solidFill>
                  </a:tcPr>
                </a:tc>
              </a:tr>
              <a:tr h="108398">
                <a:tc gridSpan="2">
                  <a:txBody>
                    <a:bodyPr/>
                    <a:lstStyle/>
                    <a:p>
                      <a:pPr algn="r" fontAlgn="b"/>
                      <a:r>
                        <a:rPr lang="en-US" sz="1000" b="1" i="1" u="none" strike="noStrike" dirty="0">
                          <a:effectLst/>
                          <a:latin typeface="Microsoft Sans Serif" pitchFamily="34" charset="0"/>
                          <a:cs typeface="Microsoft Sans Serif" pitchFamily="34" charset="0"/>
                        </a:rPr>
                        <a:t>skipped question</a:t>
                      </a:r>
                      <a:endParaRPr lang="en-US" sz="1000" b="1" i="1" u="none" strike="noStrike" dirty="0">
                        <a:solidFill>
                          <a:srgbClr val="000000"/>
                        </a:solidFill>
                        <a:effectLst/>
                        <a:latin typeface="Microsoft Sans Serif" pitchFamily="34" charset="0"/>
                        <a:cs typeface="Microsoft Sans Serif" pitchFamily="34" charset="0"/>
                      </a:endParaRPr>
                    </a:p>
                  </a:txBody>
                  <a:tcPr marL="9525" marR="9525" marT="9525" marB="0" anchor="b">
                    <a:solidFill>
                      <a:srgbClr val="FEF1E6"/>
                    </a:solidFill>
                  </a:tcPr>
                </a:tc>
                <a:tc hMerge="1">
                  <a:txBody>
                    <a:bodyPr/>
                    <a:lstStyle/>
                    <a:p>
                      <a:endParaRPr lang="en-US"/>
                    </a:p>
                  </a:txBody>
                  <a:tcPr/>
                </a:tc>
                <a:tc>
                  <a:txBody>
                    <a:bodyPr/>
                    <a:lstStyle/>
                    <a:p>
                      <a:pPr algn="r" fontAlgn="b"/>
                      <a:r>
                        <a:rPr lang="en-US" sz="1000" b="1" u="none" strike="noStrike" dirty="0">
                          <a:effectLst/>
                          <a:latin typeface="Microsoft Sans Serif" pitchFamily="34" charset="0"/>
                          <a:cs typeface="Microsoft Sans Serif" pitchFamily="34" charset="0"/>
                        </a:rPr>
                        <a:t>143</a:t>
                      </a:r>
                      <a:endParaRPr lang="en-US" sz="1000" b="1" i="0" u="none" strike="noStrike" dirty="0">
                        <a:solidFill>
                          <a:srgbClr val="000000"/>
                        </a:solidFill>
                        <a:effectLst/>
                        <a:latin typeface="Microsoft Sans Serif" pitchFamily="34" charset="0"/>
                        <a:cs typeface="Microsoft Sans Serif" pitchFamily="34" charset="0"/>
                      </a:endParaRPr>
                    </a:p>
                  </a:txBody>
                  <a:tcPr marL="9525" marR="9525" marT="9525" marB="0" anchor="b">
                    <a:solidFill>
                      <a:srgbClr val="FEF1E6"/>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92483935"/>
              </p:ext>
            </p:extLst>
          </p:nvPr>
        </p:nvGraphicFramePr>
        <p:xfrm>
          <a:off x="838200" y="4343400"/>
          <a:ext cx="6629400" cy="1640205"/>
        </p:xfrm>
        <a:graphic>
          <a:graphicData uri="http://schemas.openxmlformats.org/drawingml/2006/table">
            <a:tbl>
              <a:tblPr>
                <a:tableStyleId>{5C22544A-7EE6-4342-B048-85BDC9FD1C3A}</a:tableStyleId>
              </a:tblPr>
              <a:tblGrid>
                <a:gridCol w="6629400"/>
              </a:tblGrid>
              <a:tr h="161925">
                <a:tc>
                  <a:txBody>
                    <a:bodyPr/>
                    <a:lstStyle/>
                    <a:p>
                      <a:pPr algn="l" fontAlgn="ctr"/>
                      <a:r>
                        <a:rPr lang="en-US" sz="1200" b="1" u="none" strike="noStrike" dirty="0">
                          <a:solidFill>
                            <a:schemeClr val="bg1"/>
                          </a:solidFill>
                          <a:effectLst/>
                          <a:latin typeface="Microsoft Sans Serif" pitchFamily="34" charset="0"/>
                          <a:cs typeface="Microsoft Sans Serif" pitchFamily="34" charset="0"/>
                        </a:rPr>
                        <a:t>Other </a:t>
                      </a:r>
                      <a:r>
                        <a:rPr lang="en-US" sz="1200" b="1" u="none" strike="noStrike" dirty="0" smtClean="0">
                          <a:solidFill>
                            <a:schemeClr val="bg1"/>
                          </a:solidFill>
                          <a:effectLst/>
                          <a:latin typeface="Microsoft Sans Serif" pitchFamily="34" charset="0"/>
                          <a:cs typeface="Microsoft Sans Serif" pitchFamily="34" charset="0"/>
                        </a:rPr>
                        <a:t>Ethical Issues:</a:t>
                      </a:r>
                      <a:endParaRPr lang="en-US" sz="1200" b="1" i="0" u="none" strike="noStrike" dirty="0">
                        <a:solidFill>
                          <a:schemeClr val="bg1"/>
                        </a:solidFill>
                        <a:effectLst/>
                        <a:latin typeface="Microsoft Sans Serif" pitchFamily="34" charset="0"/>
                        <a:cs typeface="Microsoft Sans Serif" pitchFamily="34" charset="0"/>
                      </a:endParaRPr>
                    </a:p>
                  </a:txBody>
                  <a:tcPr marL="9525" marR="9525" marT="9525" marB="0" anchor="ctr">
                    <a:solidFill>
                      <a:schemeClr val="accent6">
                        <a:lumMod val="20000"/>
                        <a:lumOff val="80000"/>
                      </a:schemeClr>
                    </a:solidFill>
                  </a:tcPr>
                </a:tc>
              </a:tr>
              <a:tr h="161925">
                <a:tc>
                  <a:txBody>
                    <a:bodyPr/>
                    <a:lstStyle/>
                    <a:p>
                      <a:pPr algn="l" fontAlgn="b"/>
                      <a:r>
                        <a:rPr lang="en-US" sz="1000" u="none" strike="noStrike" dirty="0" smtClean="0">
                          <a:effectLst/>
                          <a:latin typeface="Microsoft Sans Serif" pitchFamily="34" charset="0"/>
                          <a:cs typeface="Microsoft Sans Serif" pitchFamily="34" charset="0"/>
                        </a:rPr>
                        <a:t>Conflict </a:t>
                      </a:r>
                      <a:r>
                        <a:rPr lang="en-US" sz="1000" u="none" strike="noStrike" dirty="0">
                          <a:effectLst/>
                          <a:latin typeface="Microsoft Sans Serif" pitchFamily="34" charset="0"/>
                          <a:cs typeface="Microsoft Sans Serif" pitchFamily="34" charset="0"/>
                        </a:rPr>
                        <a:t>over treatment</a:t>
                      </a:r>
                      <a:endParaRPr lang="en-US" sz="1000" b="0" i="0" u="none" strike="noStrike" dirty="0">
                        <a:effectLst/>
                        <a:latin typeface="Microsoft Sans Serif" pitchFamily="34" charset="0"/>
                        <a:cs typeface="Microsoft Sans Serif" pitchFamily="34" charset="0"/>
                      </a:endParaRPr>
                    </a:p>
                  </a:txBody>
                  <a:tcPr marL="9525" marR="9525" marT="9525" marB="0" anchor="b">
                    <a:solidFill>
                      <a:schemeClr val="tx1"/>
                    </a:solidFill>
                  </a:tcPr>
                </a:tc>
              </a:tr>
              <a:tr h="161925">
                <a:tc>
                  <a:txBody>
                    <a:bodyPr/>
                    <a:lstStyle/>
                    <a:p>
                      <a:pPr algn="l" fontAlgn="b"/>
                      <a:r>
                        <a:rPr lang="en-US" sz="1000" u="none" strike="noStrike" dirty="0" smtClean="0">
                          <a:effectLst/>
                          <a:latin typeface="Microsoft Sans Serif" pitchFamily="34" charset="0"/>
                          <a:cs typeface="Microsoft Sans Serif" pitchFamily="34" charset="0"/>
                        </a:rPr>
                        <a:t>Clinical </a:t>
                      </a:r>
                      <a:r>
                        <a:rPr lang="en-US" sz="1000" u="none" strike="noStrike" dirty="0">
                          <a:effectLst/>
                          <a:latin typeface="Microsoft Sans Serif" pitchFamily="34" charset="0"/>
                          <a:cs typeface="Microsoft Sans Serif" pitchFamily="34" charset="0"/>
                        </a:rPr>
                        <a:t>teams talking about other clinical teams that I round with</a:t>
                      </a:r>
                      <a:endParaRPr lang="en-US" sz="1000" b="0" i="0" u="none" strike="noStrike" dirty="0">
                        <a:effectLst/>
                        <a:latin typeface="Microsoft Sans Serif" pitchFamily="34" charset="0"/>
                        <a:cs typeface="Microsoft Sans Serif" pitchFamily="34" charset="0"/>
                      </a:endParaRPr>
                    </a:p>
                  </a:txBody>
                  <a:tcPr marL="9525" marR="9525" marT="9525" marB="0" anchor="b">
                    <a:solidFill>
                      <a:schemeClr val="tx1"/>
                    </a:solidFill>
                  </a:tcPr>
                </a:tc>
              </a:tr>
              <a:tr h="161925">
                <a:tc>
                  <a:txBody>
                    <a:bodyPr/>
                    <a:lstStyle/>
                    <a:p>
                      <a:pPr algn="l" fontAlgn="b"/>
                      <a:r>
                        <a:rPr lang="en-US" sz="1000" u="none" strike="noStrike" dirty="0">
                          <a:effectLst/>
                          <a:latin typeface="Microsoft Sans Serif" pitchFamily="34" charset="0"/>
                          <a:cs typeface="Microsoft Sans Serif" pitchFamily="34" charset="0"/>
                        </a:rPr>
                        <a:t>Communication difficulties and raw emotion from the care giver to physician and back. Very </a:t>
                      </a:r>
                      <a:r>
                        <a:rPr lang="en-US" sz="1000" u="none" strike="noStrike" dirty="0" smtClean="0">
                          <a:effectLst/>
                          <a:latin typeface="Microsoft Sans Serif" pitchFamily="34" charset="0"/>
                          <a:cs typeface="Microsoft Sans Serif" pitchFamily="34" charset="0"/>
                        </a:rPr>
                        <a:t>little </a:t>
                      </a:r>
                      <a:r>
                        <a:rPr lang="en-US" sz="1000" u="none" strike="noStrike" dirty="0">
                          <a:effectLst/>
                          <a:latin typeface="Microsoft Sans Serif" pitchFamily="34" charset="0"/>
                          <a:cs typeface="Microsoft Sans Serif" pitchFamily="34" charset="0"/>
                        </a:rPr>
                        <a:t>empathy on both accounts.</a:t>
                      </a:r>
                      <a:endParaRPr lang="en-US" sz="1000" b="0" i="0" u="none" strike="noStrike" dirty="0">
                        <a:effectLst/>
                        <a:latin typeface="Microsoft Sans Serif" pitchFamily="34" charset="0"/>
                        <a:cs typeface="Microsoft Sans Serif" pitchFamily="34" charset="0"/>
                      </a:endParaRPr>
                    </a:p>
                  </a:txBody>
                  <a:tcPr marL="9525" marR="9525" marT="9525" marB="0" anchor="b">
                    <a:solidFill>
                      <a:schemeClr val="tx1"/>
                    </a:solidFill>
                  </a:tcPr>
                </a:tc>
              </a:tr>
              <a:tr h="161925">
                <a:tc>
                  <a:txBody>
                    <a:bodyPr/>
                    <a:lstStyle/>
                    <a:p>
                      <a:pPr algn="l" fontAlgn="b"/>
                      <a:r>
                        <a:rPr lang="en-US" sz="1000" u="none" strike="noStrike" dirty="0">
                          <a:effectLst/>
                          <a:latin typeface="Microsoft Sans Serif" pitchFamily="34" charset="0"/>
                          <a:cs typeface="Microsoft Sans Serif" pitchFamily="34" charset="0"/>
                        </a:rPr>
                        <a:t>Staff getting HPV</a:t>
                      </a:r>
                      <a:endParaRPr lang="en-US" sz="1000" b="0" i="0" u="none" strike="noStrike" dirty="0">
                        <a:effectLst/>
                        <a:latin typeface="Microsoft Sans Serif" pitchFamily="34" charset="0"/>
                        <a:cs typeface="Microsoft Sans Serif" pitchFamily="34" charset="0"/>
                      </a:endParaRPr>
                    </a:p>
                  </a:txBody>
                  <a:tcPr marL="9525" marR="9525" marT="9525" marB="0" anchor="b">
                    <a:solidFill>
                      <a:schemeClr val="tx1"/>
                    </a:solidFill>
                  </a:tcPr>
                </a:tc>
              </a:tr>
              <a:tr h="161925">
                <a:tc>
                  <a:txBody>
                    <a:bodyPr/>
                    <a:lstStyle/>
                    <a:p>
                      <a:pPr algn="l" fontAlgn="b"/>
                      <a:r>
                        <a:rPr lang="en-US" sz="1000" u="none" strike="noStrike" dirty="0">
                          <a:effectLst/>
                          <a:latin typeface="Microsoft Sans Serif" pitchFamily="34" charset="0"/>
                          <a:cs typeface="Microsoft Sans Serif" pitchFamily="34" charset="0"/>
                        </a:rPr>
                        <a:t>How and when should retrieved information be shared among physicians without violating patron's privacy?</a:t>
                      </a:r>
                      <a:endParaRPr lang="en-US" sz="1000" b="0" i="0" u="none" strike="noStrike" dirty="0">
                        <a:effectLst/>
                        <a:latin typeface="Microsoft Sans Serif" pitchFamily="34" charset="0"/>
                        <a:cs typeface="Microsoft Sans Serif" pitchFamily="34" charset="0"/>
                      </a:endParaRPr>
                    </a:p>
                  </a:txBody>
                  <a:tcPr marL="9525" marR="9525" marT="9525" marB="0" anchor="b">
                    <a:solidFill>
                      <a:schemeClr val="tx1"/>
                    </a:solidFill>
                  </a:tcPr>
                </a:tc>
              </a:tr>
              <a:tr h="161925">
                <a:tc>
                  <a:txBody>
                    <a:bodyPr/>
                    <a:lstStyle/>
                    <a:p>
                      <a:pPr algn="l" fontAlgn="b"/>
                      <a:r>
                        <a:rPr lang="en-US" sz="1000" u="none" strike="noStrike" dirty="0" smtClean="0">
                          <a:effectLst/>
                          <a:latin typeface="Microsoft Sans Serif" pitchFamily="34" charset="0"/>
                          <a:cs typeface="Microsoft Sans Serif" pitchFamily="34" charset="0"/>
                        </a:rPr>
                        <a:t>Decision </a:t>
                      </a:r>
                      <a:r>
                        <a:rPr lang="en-US" sz="1000" u="none" strike="noStrike" dirty="0">
                          <a:effectLst/>
                          <a:latin typeface="Microsoft Sans Serif" pitchFamily="34" charset="0"/>
                          <a:cs typeface="Microsoft Sans Serif" pitchFamily="34" charset="0"/>
                        </a:rPr>
                        <a:t>that was contradicted by practice guidelines</a:t>
                      </a:r>
                      <a:endParaRPr lang="en-US" sz="1000" b="0" i="0" u="none" strike="noStrike" dirty="0">
                        <a:effectLst/>
                        <a:latin typeface="Microsoft Sans Serif" pitchFamily="34" charset="0"/>
                        <a:cs typeface="Microsoft Sans Serif" pitchFamily="34" charset="0"/>
                      </a:endParaRPr>
                    </a:p>
                  </a:txBody>
                  <a:tcPr marL="9525" marR="9525" marT="9525" marB="0" anchor="b">
                    <a:solidFill>
                      <a:schemeClr val="tx1"/>
                    </a:solidFill>
                  </a:tcPr>
                </a:tc>
              </a:tr>
              <a:tr h="161925">
                <a:tc>
                  <a:txBody>
                    <a:bodyPr/>
                    <a:lstStyle/>
                    <a:p>
                      <a:pPr algn="l" fontAlgn="b"/>
                      <a:r>
                        <a:rPr lang="en-US" sz="1000" u="none" strike="noStrike" dirty="0" smtClean="0">
                          <a:effectLst/>
                          <a:latin typeface="Microsoft Sans Serif" pitchFamily="34" charset="0"/>
                          <a:cs typeface="Microsoft Sans Serif" pitchFamily="34" charset="0"/>
                        </a:rPr>
                        <a:t>Unwillingness </a:t>
                      </a:r>
                      <a:r>
                        <a:rPr lang="en-US" sz="1000" u="none" strike="noStrike" dirty="0">
                          <a:effectLst/>
                          <a:latin typeface="Microsoft Sans Serif" pitchFamily="34" charset="0"/>
                          <a:cs typeface="Microsoft Sans Serif" pitchFamily="34" charset="0"/>
                        </a:rPr>
                        <a:t>of the family to respect the patient's advanced directives</a:t>
                      </a:r>
                      <a:endParaRPr lang="en-US" sz="1000" b="0" i="0" u="none" strike="noStrike" dirty="0">
                        <a:effectLst/>
                        <a:latin typeface="Microsoft Sans Serif" pitchFamily="34" charset="0"/>
                        <a:cs typeface="Microsoft Sans Serif" pitchFamily="34" charset="0"/>
                      </a:endParaRPr>
                    </a:p>
                  </a:txBody>
                  <a:tcPr marL="9525" marR="9525" marT="9525" marB="0" anchor="b">
                    <a:solidFill>
                      <a:schemeClr val="tx1"/>
                    </a:solidFill>
                  </a:tcPr>
                </a:tc>
              </a:tr>
              <a:tr h="161925">
                <a:tc>
                  <a:txBody>
                    <a:bodyPr/>
                    <a:lstStyle/>
                    <a:p>
                      <a:pPr algn="l" fontAlgn="b"/>
                      <a:r>
                        <a:rPr lang="en-US" sz="1000" u="none" strike="noStrike" dirty="0">
                          <a:effectLst/>
                          <a:latin typeface="Microsoft Sans Serif" pitchFamily="34" charset="0"/>
                          <a:cs typeface="Microsoft Sans Serif" pitchFamily="34" charset="0"/>
                        </a:rPr>
                        <a:t>There were couple of times when I witnessed evidence of abuse and was surprised the care team did not address it.</a:t>
                      </a:r>
                      <a:endParaRPr lang="en-US" sz="1000" b="0" i="0" u="none" strike="noStrike" dirty="0">
                        <a:effectLst/>
                        <a:latin typeface="Microsoft Sans Serif" pitchFamily="34" charset="0"/>
                        <a:cs typeface="Microsoft Sans Serif" pitchFamily="34" charset="0"/>
                      </a:endParaRPr>
                    </a:p>
                  </a:txBody>
                  <a:tcPr marL="9525" marR="9525" marT="9525" marB="0" anchor="b">
                    <a:solidFill>
                      <a:schemeClr val="tx1"/>
                    </a:solidFill>
                  </a:tcPr>
                </a:tc>
              </a:tr>
            </a:tbl>
          </a:graphicData>
        </a:graphic>
      </p:graphicFrame>
      <p:cxnSp>
        <p:nvCxnSpPr>
          <p:cNvPr id="13" name="Straight Connector 12"/>
          <p:cNvCxnSpPr/>
          <p:nvPr/>
        </p:nvCxnSpPr>
        <p:spPr>
          <a:xfrm>
            <a:off x="228600" y="2057400"/>
            <a:ext cx="8382000"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160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Survey: Describe 1</a:t>
            </a:r>
            <a:r>
              <a:rPr lang="en-US" baseline="30000" dirty="0" smtClean="0"/>
              <a:t>st</a:t>
            </a:r>
            <a:r>
              <a:rPr lang="en-US" dirty="0" smtClean="0"/>
              <a:t> Experience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Very </a:t>
            </a:r>
            <a:r>
              <a:rPr lang="en-US" dirty="0"/>
              <a:t>intimidating, scary</a:t>
            </a:r>
          </a:p>
          <a:p>
            <a:r>
              <a:rPr lang="en-US" dirty="0" smtClean="0"/>
              <a:t>Fast </a:t>
            </a:r>
            <a:r>
              <a:rPr lang="en-US" dirty="0"/>
              <a:t>pace</a:t>
            </a:r>
          </a:p>
          <a:p>
            <a:r>
              <a:rPr lang="en-US" dirty="0" smtClean="0"/>
              <a:t>Problems with terminology, slang, imaging</a:t>
            </a:r>
            <a:endParaRPr lang="en-US" dirty="0"/>
          </a:p>
          <a:p>
            <a:r>
              <a:rPr lang="en-US" dirty="0" smtClean="0"/>
              <a:t>Wear </a:t>
            </a:r>
            <a:r>
              <a:rPr lang="en-US" dirty="0"/>
              <a:t>comfy shoes – on your feet long </a:t>
            </a:r>
            <a:r>
              <a:rPr lang="en-US" dirty="0" smtClean="0"/>
              <a:t>time!</a:t>
            </a:r>
          </a:p>
          <a:p>
            <a:r>
              <a:rPr lang="en-US" dirty="0" smtClean="0"/>
              <a:t>Weight </a:t>
            </a:r>
            <a:r>
              <a:rPr lang="en-US" dirty="0"/>
              <a:t>of laptops</a:t>
            </a:r>
          </a:p>
          <a:p>
            <a:r>
              <a:rPr lang="en-US" dirty="0" smtClean="0"/>
              <a:t>Fear </a:t>
            </a:r>
            <a:r>
              <a:rPr lang="en-US" dirty="0"/>
              <a:t>of exposure to infection/illness</a:t>
            </a:r>
          </a:p>
          <a:p>
            <a:r>
              <a:rPr lang="en-US" dirty="0" smtClean="0"/>
              <a:t>Felt </a:t>
            </a:r>
            <a:r>
              <a:rPr lang="en-US" dirty="0"/>
              <a:t>out of </a:t>
            </a:r>
            <a:r>
              <a:rPr lang="en-US" dirty="0" smtClean="0"/>
              <a:t>place; lack of confidence</a:t>
            </a:r>
            <a:endParaRPr lang="en-US" dirty="0"/>
          </a:p>
          <a:p>
            <a:r>
              <a:rPr lang="en-US" dirty="0" smtClean="0"/>
              <a:t>Emotions </a:t>
            </a:r>
            <a:r>
              <a:rPr lang="en-US" dirty="0"/>
              <a:t>– dealing with death &amp; grief</a:t>
            </a:r>
          </a:p>
          <a:p>
            <a:r>
              <a:rPr lang="en-US" dirty="0" smtClean="0"/>
              <a:t>Feeling </a:t>
            </a:r>
            <a:r>
              <a:rPr lang="en-US" dirty="0"/>
              <a:t>good when you get something right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Survey: </a:t>
            </a:r>
            <a:br>
              <a:rPr lang="en-US" dirty="0" smtClean="0"/>
            </a:br>
            <a:r>
              <a:rPr lang="en-US" dirty="0" smtClean="0"/>
              <a:t>Memorable Experiences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Positives</a:t>
            </a:r>
          </a:p>
          <a:p>
            <a:pPr lvl="1"/>
            <a:r>
              <a:rPr lang="en-US" dirty="0" smtClean="0"/>
              <a:t>Being </a:t>
            </a:r>
            <a:r>
              <a:rPr lang="en-US" dirty="0"/>
              <a:t>able to anticipate their </a:t>
            </a:r>
            <a:r>
              <a:rPr lang="en-US" dirty="0" smtClean="0"/>
              <a:t>need &amp; identify </a:t>
            </a:r>
            <a:r>
              <a:rPr lang="en-US" dirty="0"/>
              <a:t>the unspoken </a:t>
            </a:r>
            <a:r>
              <a:rPr lang="en-US" dirty="0" smtClean="0"/>
              <a:t>questions</a:t>
            </a:r>
          </a:p>
          <a:p>
            <a:pPr lvl="1"/>
            <a:r>
              <a:rPr lang="en-US" dirty="0"/>
              <a:t>Seeing doctors share emotion with </a:t>
            </a:r>
            <a:r>
              <a:rPr lang="en-US" dirty="0" smtClean="0"/>
              <a:t>patients/families</a:t>
            </a:r>
          </a:p>
          <a:p>
            <a:pPr lvl="1"/>
            <a:r>
              <a:rPr lang="en-US" dirty="0" smtClean="0"/>
              <a:t>Being </a:t>
            </a:r>
            <a:r>
              <a:rPr lang="en-US" dirty="0"/>
              <a:t>told ‘you are valuable and we need you</a:t>
            </a:r>
            <a:r>
              <a:rPr lang="en-US" dirty="0" smtClean="0"/>
              <a:t>’</a:t>
            </a:r>
          </a:p>
          <a:p>
            <a:pPr lvl="1"/>
            <a:r>
              <a:rPr lang="en-US" dirty="0" smtClean="0"/>
              <a:t>Personally being able to help a patient</a:t>
            </a:r>
          </a:p>
          <a:p>
            <a:pPr lvl="1"/>
            <a:r>
              <a:rPr lang="en-US" dirty="0" smtClean="0"/>
              <a:t>Able </a:t>
            </a:r>
            <a:r>
              <a:rPr lang="en-US" dirty="0"/>
              <a:t>to provide real-time </a:t>
            </a:r>
            <a:r>
              <a:rPr lang="en-US" dirty="0" smtClean="0"/>
              <a:t>assistance</a:t>
            </a:r>
          </a:p>
          <a:p>
            <a:r>
              <a:rPr lang="en-US" dirty="0" smtClean="0"/>
              <a:t>Negatives</a:t>
            </a:r>
          </a:p>
          <a:p>
            <a:pPr lvl="1"/>
            <a:r>
              <a:rPr lang="en-US" dirty="0" smtClean="0"/>
              <a:t>Dealing </a:t>
            </a:r>
            <a:r>
              <a:rPr lang="en-US" dirty="0"/>
              <a:t>with an ethical </a:t>
            </a:r>
            <a:r>
              <a:rPr lang="en-US" dirty="0" smtClean="0"/>
              <a:t>dilemma </a:t>
            </a:r>
          </a:p>
          <a:p>
            <a:pPr lvl="1"/>
            <a:r>
              <a:rPr lang="en-US" dirty="0" smtClean="0"/>
              <a:t>Dealing </a:t>
            </a:r>
            <a:r>
              <a:rPr lang="en-US" dirty="0"/>
              <a:t>with physician/team </a:t>
            </a:r>
            <a:r>
              <a:rPr lang="en-US" dirty="0" smtClean="0"/>
              <a:t>disagreements</a:t>
            </a:r>
          </a:p>
          <a:p>
            <a:pPr lvl="1"/>
            <a:r>
              <a:rPr lang="en-US" dirty="0" smtClean="0"/>
              <a:t>Dealing </a:t>
            </a:r>
            <a:r>
              <a:rPr lang="en-US" dirty="0"/>
              <a:t>with a code being called </a:t>
            </a:r>
            <a:endParaRPr lang="en-US" dirty="0" smtClean="0"/>
          </a:p>
          <a:p>
            <a:pPr lvl="1"/>
            <a:r>
              <a:rPr lang="en-US" dirty="0" smtClean="0"/>
              <a:t>Dealing with terminal illness, death and grief </a:t>
            </a:r>
          </a:p>
          <a:p>
            <a:pPr lvl="1"/>
            <a:r>
              <a:rPr lang="en-US" dirty="0" smtClean="0"/>
              <a:t>Realizing patient/family </a:t>
            </a:r>
            <a:r>
              <a:rPr lang="en-US" dirty="0"/>
              <a:t>didn’t understand (patient illiteracy</a:t>
            </a:r>
            <a:r>
              <a:rPr lang="en-US" dirty="0" smtClean="0"/>
              <a:t>)</a:t>
            </a:r>
            <a:endParaRPr lang="en-US" sz="3300"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Survey: Training Needs</a:t>
            </a:r>
            <a:endParaRPr lang="en-US" dirty="0"/>
          </a:p>
        </p:txBody>
      </p:sp>
      <p:sp>
        <p:nvSpPr>
          <p:cNvPr id="3" name="Content Placeholder 2"/>
          <p:cNvSpPr>
            <a:spLocks noGrp="1"/>
          </p:cNvSpPr>
          <p:nvPr>
            <p:ph idx="1"/>
          </p:nvPr>
        </p:nvSpPr>
        <p:spPr/>
        <p:txBody>
          <a:bodyPr>
            <a:normAutofit fontScale="47500" lnSpcReduction="20000"/>
          </a:bodyPr>
          <a:lstStyle/>
          <a:p>
            <a:r>
              <a:rPr lang="en-US" sz="4900" dirty="0" smtClean="0"/>
              <a:t>Mentoring</a:t>
            </a:r>
          </a:p>
          <a:p>
            <a:pPr lvl="1"/>
            <a:r>
              <a:rPr lang="en-US" sz="4300" dirty="0" smtClean="0"/>
              <a:t>More internships; Certification Program</a:t>
            </a:r>
            <a:endParaRPr lang="en-US" sz="4300" dirty="0"/>
          </a:p>
          <a:p>
            <a:r>
              <a:rPr lang="en-US" sz="4900" dirty="0" smtClean="0"/>
              <a:t>Medical Knowledge</a:t>
            </a:r>
          </a:p>
          <a:p>
            <a:r>
              <a:rPr lang="en-US" sz="4900" dirty="0" smtClean="0"/>
              <a:t>Clinical Context</a:t>
            </a:r>
          </a:p>
          <a:p>
            <a:pPr lvl="1"/>
            <a:r>
              <a:rPr lang="en-US" sz="4300" dirty="0"/>
              <a:t>Hierarchy &amp; </a:t>
            </a:r>
            <a:r>
              <a:rPr lang="en-US" sz="4300" dirty="0" smtClean="0"/>
              <a:t>roles; culture &amp; politics</a:t>
            </a:r>
          </a:p>
          <a:p>
            <a:pPr lvl="1"/>
            <a:r>
              <a:rPr lang="en-US" sz="4300" dirty="0" smtClean="0"/>
              <a:t>How </a:t>
            </a:r>
            <a:r>
              <a:rPr lang="en-US" sz="4300" dirty="0"/>
              <a:t>different units function, differences between medical </a:t>
            </a:r>
            <a:r>
              <a:rPr lang="en-US" sz="4300" dirty="0" smtClean="0"/>
              <a:t>disciplines</a:t>
            </a:r>
          </a:p>
          <a:p>
            <a:r>
              <a:rPr lang="en-US" sz="4900" dirty="0" smtClean="0"/>
              <a:t>Instruction </a:t>
            </a:r>
            <a:r>
              <a:rPr lang="en-US" sz="4900" dirty="0"/>
              <a:t>skills, </a:t>
            </a:r>
            <a:r>
              <a:rPr lang="en-US" sz="4900" dirty="0" smtClean="0"/>
              <a:t>esp. </a:t>
            </a:r>
            <a:r>
              <a:rPr lang="en-US" sz="4900" dirty="0"/>
              <a:t>‘on the </a:t>
            </a:r>
            <a:r>
              <a:rPr lang="en-US" sz="4900" dirty="0" smtClean="0"/>
              <a:t>spot’</a:t>
            </a:r>
          </a:p>
          <a:p>
            <a:r>
              <a:rPr lang="en-US" sz="4900" dirty="0" smtClean="0"/>
              <a:t>Rapid </a:t>
            </a:r>
            <a:r>
              <a:rPr lang="en-US" sz="4900" dirty="0"/>
              <a:t>searching and </a:t>
            </a:r>
            <a:r>
              <a:rPr lang="en-US" sz="4900" dirty="0" smtClean="0"/>
              <a:t>evaluation</a:t>
            </a:r>
          </a:p>
          <a:p>
            <a:pPr lvl="1"/>
            <a:r>
              <a:rPr lang="en-US" sz="4300" dirty="0" smtClean="0"/>
              <a:t>‘Real time’ speed searching</a:t>
            </a:r>
          </a:p>
          <a:p>
            <a:pPr lvl="1"/>
            <a:r>
              <a:rPr lang="en-US" sz="4300" dirty="0" smtClean="0"/>
              <a:t>Quick-use </a:t>
            </a:r>
            <a:r>
              <a:rPr lang="en-US" sz="4300" dirty="0"/>
              <a:t>resources, resource knowledge</a:t>
            </a:r>
          </a:p>
          <a:p>
            <a:r>
              <a:rPr lang="en-US" sz="4900" dirty="0" smtClean="0"/>
              <a:t>Multiple </a:t>
            </a:r>
            <a:r>
              <a:rPr lang="en-US" sz="4900" dirty="0"/>
              <a:t>day courses </a:t>
            </a:r>
          </a:p>
          <a:p>
            <a:r>
              <a:rPr lang="en-US" sz="4900" dirty="0" smtClean="0"/>
              <a:t>Practicum </a:t>
            </a:r>
            <a:r>
              <a:rPr lang="en-US" sz="4900" dirty="0"/>
              <a:t>style training (case-based scenario learning)</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4652" y="2743200"/>
            <a:ext cx="7379329" cy="46166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400" b="1" cap="none" spc="0" dirty="0" smtClean="0">
                <a:ln w="11430"/>
                <a:solidFill>
                  <a:srgbClr val="FFFF00"/>
                </a:solidFill>
                <a:effectLst>
                  <a:outerShdw blurRad="80000" dist="40000" dir="5040000" algn="tl">
                    <a:srgbClr val="000000">
                      <a:alpha val="30000"/>
                    </a:srgbClr>
                  </a:outerShdw>
                </a:effectLst>
              </a:rPr>
              <a:t>Interesting, scary, intimidating, exhilarating, disgusting…</a:t>
            </a:r>
            <a:endParaRPr lang="en-US" sz="2400" b="1" cap="none" spc="0" dirty="0">
              <a:ln w="11430"/>
              <a:solidFill>
                <a:srgbClr val="FFFF00"/>
              </a:solidFill>
              <a:effectLst>
                <a:outerShdw blurRad="80000" dist="40000" dir="5040000" algn="tl">
                  <a:srgbClr val="000000">
                    <a:alpha val="30000"/>
                  </a:srgbClr>
                </a:outerShdw>
              </a:effectLst>
            </a:endParaRPr>
          </a:p>
        </p:txBody>
      </p:sp>
      <p:sp>
        <p:nvSpPr>
          <p:cNvPr id="12" name="Rectangle 11"/>
          <p:cNvSpPr/>
          <p:nvPr/>
        </p:nvSpPr>
        <p:spPr>
          <a:xfrm rot="622064">
            <a:off x="4273389" y="1437225"/>
            <a:ext cx="4223534" cy="738664"/>
          </a:xfrm>
          <a:prstGeom prst="rect">
            <a:avLst/>
          </a:prstGeom>
          <a:noFill/>
        </p:spPr>
        <p:txBody>
          <a:bodyPr wrap="square" lIns="91440" tIns="45720" rIns="91440" bIns="45720">
            <a:spAutoFit/>
          </a:bodyPr>
          <a:lstStyle/>
          <a:p>
            <a:pPr algn="ctr"/>
            <a:r>
              <a:rPr lang="en-US" sz="1400" b="1" spc="50" dirty="0" smtClean="0">
                <a:ln w="13500">
                  <a:solidFill>
                    <a:schemeClr val="accent1">
                      <a:shade val="2500"/>
                      <a:alpha val="6500"/>
                    </a:schemeClr>
                  </a:solidFill>
                  <a:prstDash val="solid"/>
                </a:ln>
                <a:solidFill>
                  <a:schemeClr val="accent6">
                    <a:alpha val="95000"/>
                  </a:schemeClr>
                </a:solidFill>
                <a:effectLst>
                  <a:innerShdw blurRad="50900" dist="38500" dir="13500000">
                    <a:srgbClr val="000000">
                      <a:alpha val="60000"/>
                    </a:srgbClr>
                  </a:innerShdw>
                </a:effectLst>
                <a:latin typeface="Verdana" pitchFamily="34" charset="0"/>
                <a:ea typeface="Verdana" pitchFamily="34" charset="0"/>
                <a:cs typeface="Verdana" pitchFamily="34" charset="0"/>
              </a:rPr>
              <a:t>I was just led to the room where the team was meeting and left on my own to figure it out. </a:t>
            </a:r>
            <a:endParaRPr lang="en-US" sz="1400" b="1" cap="none" spc="50" dirty="0">
              <a:ln w="13500">
                <a:solidFill>
                  <a:schemeClr val="accent1">
                    <a:shade val="2500"/>
                    <a:alpha val="6500"/>
                  </a:schemeClr>
                </a:solidFill>
                <a:prstDash val="solid"/>
              </a:ln>
              <a:solidFill>
                <a:schemeClr val="accent6">
                  <a:alpha val="95000"/>
                </a:schemeClr>
              </a:solidFill>
              <a:effectLst>
                <a:innerShdw blurRad="50900" dist="38500" dir="13500000">
                  <a:srgbClr val="000000">
                    <a:alpha val="60000"/>
                  </a:srgbClr>
                </a:innerShdw>
              </a:effectLst>
              <a:latin typeface="Verdana" pitchFamily="34" charset="0"/>
              <a:ea typeface="Verdana" pitchFamily="34" charset="0"/>
              <a:cs typeface="Verdana" pitchFamily="34" charset="0"/>
            </a:endParaRPr>
          </a:p>
        </p:txBody>
      </p:sp>
      <p:sp>
        <p:nvSpPr>
          <p:cNvPr id="14" name="Rectangle 13"/>
          <p:cNvSpPr/>
          <p:nvPr/>
        </p:nvSpPr>
        <p:spPr>
          <a:xfrm rot="20313223">
            <a:off x="5175746" y="4686034"/>
            <a:ext cx="3955942" cy="584775"/>
          </a:xfrm>
          <a:prstGeom prst="rect">
            <a:avLst/>
          </a:prstGeom>
          <a:noFill/>
        </p:spPr>
        <p:txBody>
          <a:bodyPr wrap="square" lIns="91440" tIns="45720" rIns="91440" bIns="45720">
            <a:spAutoFit/>
          </a:bodyPr>
          <a:lstStyle/>
          <a:p>
            <a:r>
              <a:rPr lang="en-US" sz="1600" dirty="0" smtClean="0">
                <a:latin typeface="Algerian" pitchFamily="82" charset="0"/>
              </a:rPr>
              <a:t>The attending said that I “saved the day” on this particular case.</a:t>
            </a:r>
            <a:endParaRPr lang="en-US" sz="1600" dirty="0">
              <a:latin typeface="Algerian" pitchFamily="82" charset="0"/>
            </a:endParaRPr>
          </a:p>
        </p:txBody>
      </p:sp>
      <p:sp>
        <p:nvSpPr>
          <p:cNvPr id="17" name="TextBox 16"/>
          <p:cNvSpPr txBox="1"/>
          <p:nvPr/>
        </p:nvSpPr>
        <p:spPr>
          <a:xfrm rot="20559143">
            <a:off x="103508" y="4108226"/>
            <a:ext cx="4651999" cy="1107996"/>
          </a:xfrm>
          <a:prstGeom prst="rect">
            <a:avLst/>
          </a:prstGeom>
          <a:noFill/>
        </p:spPr>
        <p:txBody>
          <a:bodyPr wrap="square" rtlCol="0">
            <a:spAutoFit/>
          </a:bodyPr>
          <a:lstStyle/>
          <a:p>
            <a:r>
              <a:rPr lang="en-US" sz="1600" dirty="0">
                <a:solidFill>
                  <a:srgbClr val="00B0F0"/>
                </a:solidFill>
                <a:latin typeface="Aharoni" pitchFamily="2" charset="-79"/>
                <a:cs typeface="Aharoni" pitchFamily="2" charset="-79"/>
              </a:rPr>
              <a:t>During the discussion, the responsible surgeon was close to tears. It revealed to me the very human side of </a:t>
            </a:r>
            <a:r>
              <a:rPr lang="en-US" sz="1600" dirty="0" smtClean="0">
                <a:solidFill>
                  <a:srgbClr val="00B0F0"/>
                </a:solidFill>
                <a:latin typeface="Aharoni" pitchFamily="2" charset="-79"/>
                <a:cs typeface="Aharoni" pitchFamily="2" charset="-79"/>
              </a:rPr>
              <a:t>doctors.</a:t>
            </a:r>
            <a:endParaRPr lang="en-US" sz="1600" dirty="0">
              <a:solidFill>
                <a:srgbClr val="00B0F0"/>
              </a:solidFill>
              <a:latin typeface="Aharoni" pitchFamily="2" charset="-79"/>
              <a:cs typeface="Aharoni" pitchFamily="2" charset="-79"/>
            </a:endParaRPr>
          </a:p>
          <a:p>
            <a:endParaRPr lang="en-US" dirty="0"/>
          </a:p>
        </p:txBody>
      </p:sp>
      <p:sp>
        <p:nvSpPr>
          <p:cNvPr id="18" name="TextBox 17"/>
          <p:cNvSpPr txBox="1"/>
          <p:nvPr/>
        </p:nvSpPr>
        <p:spPr>
          <a:xfrm rot="20372789">
            <a:off x="3184901" y="4127896"/>
            <a:ext cx="4934806" cy="738664"/>
          </a:xfrm>
          <a:prstGeom prst="rect">
            <a:avLst/>
          </a:prstGeom>
          <a:noFill/>
        </p:spPr>
        <p:txBody>
          <a:bodyPr wrap="square" rtlCol="0">
            <a:spAutoFit/>
          </a:bodyPr>
          <a:lstStyle/>
          <a:p>
            <a:r>
              <a:rPr lang="en-US" sz="1400" b="1" dirty="0" smtClean="0">
                <a:solidFill>
                  <a:srgbClr val="FFC000"/>
                </a:solidFill>
              </a:rPr>
              <a:t>…a vagrant had a very expensive procedure done for basically “practice” purposes...</a:t>
            </a:r>
            <a:r>
              <a:rPr lang="en-US" sz="1400" b="1" dirty="0">
                <a:solidFill>
                  <a:srgbClr val="FFC000"/>
                </a:solidFill>
              </a:rPr>
              <a:t>o</a:t>
            </a:r>
            <a:r>
              <a:rPr lang="en-US" sz="1400" b="1" dirty="0" smtClean="0">
                <a:solidFill>
                  <a:srgbClr val="FFC000"/>
                </a:solidFill>
              </a:rPr>
              <a:t>ur attending was appalled by this and had an argument with the cardiac surgeon.</a:t>
            </a:r>
            <a:endParaRPr lang="en-US" sz="1400" b="1" dirty="0">
              <a:solidFill>
                <a:srgbClr val="FFC000"/>
              </a:solidFill>
            </a:endParaRPr>
          </a:p>
        </p:txBody>
      </p:sp>
      <p:sp>
        <p:nvSpPr>
          <p:cNvPr id="19" name="TextBox 18"/>
          <p:cNvSpPr txBox="1"/>
          <p:nvPr/>
        </p:nvSpPr>
        <p:spPr>
          <a:xfrm>
            <a:off x="2429507" y="2209346"/>
            <a:ext cx="2843594" cy="338554"/>
          </a:xfrm>
          <a:prstGeom prst="rect">
            <a:avLst/>
          </a:prstGeom>
          <a:noFill/>
        </p:spPr>
        <p:txBody>
          <a:bodyPr wrap="square" rtlCol="0">
            <a:spAutoFit/>
          </a:bodyPr>
          <a:lstStyle/>
          <a:p>
            <a:r>
              <a:rPr lang="en-US" sz="1600" b="1" dirty="0" smtClean="0">
                <a:solidFill>
                  <a:srgbClr val="99FF66"/>
                </a:solidFill>
                <a:latin typeface="GungsuhChe" pitchFamily="49" charset="-127"/>
                <a:ea typeface="GungsuhChe" pitchFamily="49" charset="-127"/>
              </a:rPr>
              <a:t>Direct mentoring is key.</a:t>
            </a:r>
            <a:endParaRPr lang="en-US" sz="1600" b="1" dirty="0">
              <a:solidFill>
                <a:srgbClr val="99FF66"/>
              </a:solidFill>
              <a:latin typeface="GungsuhChe" pitchFamily="49" charset="-127"/>
              <a:ea typeface="GungsuhChe" pitchFamily="49" charset="-127"/>
            </a:endParaRPr>
          </a:p>
        </p:txBody>
      </p:sp>
      <p:sp>
        <p:nvSpPr>
          <p:cNvPr id="3" name="Rectangle 2"/>
          <p:cNvSpPr/>
          <p:nvPr/>
        </p:nvSpPr>
        <p:spPr>
          <a:xfrm>
            <a:off x="1484572" y="163014"/>
            <a:ext cx="5638800" cy="584775"/>
          </a:xfrm>
          <a:prstGeom prst="rect">
            <a:avLst/>
          </a:prstGeom>
        </p:spPr>
        <p:txBody>
          <a:bodyPr wrap="square">
            <a:spAutoFit/>
          </a:bodyPr>
          <a:lstStyle/>
          <a:p>
            <a:r>
              <a:rPr lang="en-US" sz="1600" b="1" dirty="0">
                <a:solidFill>
                  <a:srgbClr val="FF66FF"/>
                </a:solidFill>
                <a:latin typeface="Constantia" pitchFamily="18" charset="0"/>
              </a:rPr>
              <a:t>The first experience was scary, even though everyone was nice. </a:t>
            </a:r>
            <a:r>
              <a:rPr lang="en-US" sz="1600" b="1" dirty="0" smtClean="0">
                <a:solidFill>
                  <a:srgbClr val="FF66FF"/>
                </a:solidFill>
                <a:latin typeface="Constantia" pitchFamily="18" charset="0"/>
              </a:rPr>
              <a:t>It </a:t>
            </a:r>
            <a:r>
              <a:rPr lang="en-US" sz="1600" b="1" dirty="0">
                <a:solidFill>
                  <a:srgbClr val="FF66FF"/>
                </a:solidFill>
                <a:latin typeface="Constantia" pitchFamily="18" charset="0"/>
              </a:rPr>
              <a:t>was like they spoke a different language!</a:t>
            </a:r>
          </a:p>
        </p:txBody>
      </p:sp>
      <p:sp>
        <p:nvSpPr>
          <p:cNvPr id="4" name="Rectangle 3"/>
          <p:cNvSpPr/>
          <p:nvPr/>
        </p:nvSpPr>
        <p:spPr>
          <a:xfrm rot="20358299">
            <a:off x="149978" y="1298480"/>
            <a:ext cx="3625042" cy="830997"/>
          </a:xfrm>
          <a:prstGeom prst="rect">
            <a:avLst/>
          </a:prstGeom>
        </p:spPr>
        <p:txBody>
          <a:bodyPr wrap="square">
            <a:spAutoFit/>
          </a:bodyPr>
          <a:lstStyle/>
          <a:p>
            <a:r>
              <a:rPr lang="en-US" sz="1600" b="1" dirty="0" smtClean="0"/>
              <a:t>I really felt out of place and was overwhelmed by the fast pace and didn’t understand the clinical language.</a:t>
            </a:r>
            <a:endParaRPr lang="en-US" sz="1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Research</a:t>
            </a:r>
            <a:endParaRPr lang="en-US" dirty="0"/>
          </a:p>
        </p:txBody>
      </p:sp>
      <p:sp>
        <p:nvSpPr>
          <p:cNvPr id="3" name="Content Placeholder 2"/>
          <p:cNvSpPr>
            <a:spLocks noGrp="1"/>
          </p:cNvSpPr>
          <p:nvPr>
            <p:ph idx="1"/>
          </p:nvPr>
        </p:nvSpPr>
        <p:spPr/>
        <p:txBody>
          <a:bodyPr/>
          <a:lstStyle/>
          <a:p>
            <a:r>
              <a:rPr lang="en-US" dirty="0" smtClean="0"/>
              <a:t>Individual interviews continuing</a:t>
            </a:r>
          </a:p>
          <a:p>
            <a:r>
              <a:rPr lang="en-US" dirty="0" smtClean="0"/>
              <a:t>Focus Groups at 2011 SCMLA conference</a:t>
            </a:r>
          </a:p>
          <a:p>
            <a:pPr lvl="1"/>
            <a:r>
              <a:rPr lang="en-US" dirty="0" smtClean="0"/>
              <a:t>Friday, October 7, 5:30-6:30pm</a:t>
            </a:r>
          </a:p>
          <a:p>
            <a:pPr lvl="1"/>
            <a:r>
              <a:rPr lang="en-US" dirty="0" smtClean="0"/>
              <a:t>Saturday, October 8, 4-5pm</a:t>
            </a:r>
          </a:p>
          <a:p>
            <a:r>
              <a:rPr lang="en-US" dirty="0" smtClean="0"/>
              <a:t>Focus Groups to be held at MAC conference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lligator.jpg"/>
          <p:cNvPicPr>
            <a:picLocks noGrp="1" noChangeAspect="1"/>
          </p:cNvPicPr>
          <p:nvPr>
            <p:ph idx="1"/>
          </p:nvPr>
        </p:nvPicPr>
        <p:blipFill>
          <a:blip r:embed="rId2" cstate="print"/>
          <a:stretch>
            <a:fillRect/>
          </a:stretch>
        </p:blipFill>
        <p:spPr>
          <a:xfrm>
            <a:off x="0" y="0"/>
            <a:ext cx="9139238" cy="2895600"/>
          </a:xfrm>
        </p:spPr>
      </p:pic>
      <p:sp>
        <p:nvSpPr>
          <p:cNvPr id="5" name="TextBox 4"/>
          <p:cNvSpPr txBox="1"/>
          <p:nvPr/>
        </p:nvSpPr>
        <p:spPr>
          <a:xfrm>
            <a:off x="304800" y="3276600"/>
            <a:ext cx="8229600" cy="2677656"/>
          </a:xfrm>
          <a:prstGeom prst="rect">
            <a:avLst/>
          </a:prstGeom>
          <a:noFill/>
        </p:spPr>
        <p:txBody>
          <a:bodyPr wrap="square" rtlCol="0">
            <a:spAutoFit/>
          </a:bodyPr>
          <a:lstStyle/>
          <a:p>
            <a:pPr algn="ctr"/>
            <a:r>
              <a:rPr lang="en-US" sz="3200" dirty="0" smtClean="0"/>
              <a:t>Thank you!</a:t>
            </a:r>
          </a:p>
          <a:p>
            <a:pPr algn="ctr"/>
            <a:r>
              <a:rPr lang="en-US" sz="3200" dirty="0" smtClean="0"/>
              <a:t>Contact me at: </a:t>
            </a:r>
            <a:r>
              <a:rPr lang="en-US" sz="3200" dirty="0" smtClean="0">
                <a:hlinkClick r:id="rId3"/>
              </a:rPr>
              <a:t>jalyon@ufl.edu</a:t>
            </a:r>
            <a:endParaRPr lang="en-US" sz="3200" dirty="0" smtClean="0"/>
          </a:p>
          <a:p>
            <a:pPr algn="ctr"/>
            <a:endParaRPr lang="en-US" sz="3200" dirty="0"/>
          </a:p>
          <a:p>
            <a:pPr algn="ctr"/>
            <a:r>
              <a:rPr lang="en-US" sz="2400" dirty="0" smtClean="0"/>
              <a:t>Please join us for tonight’s focus group:</a:t>
            </a:r>
          </a:p>
          <a:p>
            <a:pPr algn="ctr"/>
            <a:r>
              <a:rPr lang="en-US" sz="2400" dirty="0" smtClean="0"/>
              <a:t>4-5pm in my hotel room </a:t>
            </a:r>
          </a:p>
          <a:p>
            <a:pPr algn="ctr"/>
            <a:r>
              <a:rPr lang="en-US" sz="2400" dirty="0"/>
              <a:t>S</a:t>
            </a:r>
            <a:r>
              <a:rPr lang="en-US" sz="2400" dirty="0" smtClean="0"/>
              <a:t>ee me for more info!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Use </a:t>
            </a:r>
            <a:r>
              <a:rPr lang="en-US" dirty="0"/>
              <a:t>interviews, focus groups, and survey data to describe and fully understand the emotional, intellectual, and practical experience of the librarian within the clinical </a:t>
            </a:r>
            <a:r>
              <a:rPr lang="en-US" dirty="0" smtClean="0"/>
              <a:t>context.</a:t>
            </a:r>
          </a:p>
          <a:p>
            <a:pPr marL="514350" indent="-514350">
              <a:buFont typeface="+mj-lt"/>
              <a:buAutoNum type="arabicPeriod"/>
            </a:pPr>
            <a:endParaRPr lang="en-US" dirty="0" smtClean="0"/>
          </a:p>
          <a:p>
            <a:pPr marL="514350" indent="-514350">
              <a:buFont typeface="+mj-lt"/>
              <a:buAutoNum type="arabicPeriod"/>
            </a:pPr>
            <a:r>
              <a:rPr lang="en-US" dirty="0"/>
              <a:t>I</a:t>
            </a:r>
            <a:r>
              <a:rPr lang="en-US" dirty="0" smtClean="0"/>
              <a:t>dentify </a:t>
            </a:r>
            <a:r>
              <a:rPr lang="en-US" dirty="0"/>
              <a:t>challenges and barriers that inhibit success of the librarian in the clinical context based on the collected experiential data</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a:t>R</a:t>
            </a:r>
            <a:r>
              <a:rPr lang="en-US" dirty="0" smtClean="0"/>
              <a:t>ecommend </a:t>
            </a:r>
            <a:r>
              <a:rPr lang="en-US" dirty="0"/>
              <a:t>and begin the development of educational interventions that will assist librarians in overcoming the challenges and barriers identified in Goal Two.</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smtClean="0"/>
              <a:t>Semi-structured </a:t>
            </a:r>
            <a:r>
              <a:rPr lang="en-US" dirty="0"/>
              <a:t>focus </a:t>
            </a:r>
            <a:r>
              <a:rPr lang="en-US" dirty="0" smtClean="0"/>
              <a:t>groups </a:t>
            </a:r>
            <a:r>
              <a:rPr lang="en-US" dirty="0"/>
              <a:t>and individual </a:t>
            </a:r>
            <a:r>
              <a:rPr lang="en-US" dirty="0" smtClean="0"/>
              <a:t>interviews</a:t>
            </a:r>
          </a:p>
          <a:p>
            <a:r>
              <a:rPr lang="en-US" dirty="0" smtClean="0"/>
              <a:t>Online survey including open-ended questions</a:t>
            </a:r>
          </a:p>
          <a:p>
            <a:r>
              <a:rPr lang="en-US" dirty="0" smtClean="0"/>
              <a:t>Qualitative data analysis using thematic coding to identify </a:t>
            </a:r>
            <a:r>
              <a:rPr lang="en-US" dirty="0"/>
              <a:t>core theoretical </a:t>
            </a:r>
            <a:r>
              <a:rPr lang="en-US" dirty="0" smtClean="0"/>
              <a:t>concepts</a:t>
            </a:r>
          </a:p>
          <a:p>
            <a:r>
              <a:rPr lang="en-US" dirty="0" smtClean="0"/>
              <a:t>Leverage the themes </a:t>
            </a:r>
            <a:r>
              <a:rPr lang="en-US" dirty="0"/>
              <a:t>for the </a:t>
            </a:r>
            <a:r>
              <a:rPr lang="en-US" dirty="0" smtClean="0"/>
              <a:t>development </a:t>
            </a:r>
            <a:r>
              <a:rPr lang="en-US" dirty="0"/>
              <a:t>of educational interventions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Research Techniques</a:t>
            </a:r>
            <a:endParaRPr lang="en-US" dirty="0"/>
          </a:p>
        </p:txBody>
      </p:sp>
      <p:sp>
        <p:nvSpPr>
          <p:cNvPr id="3" name="Content Placeholder 2"/>
          <p:cNvSpPr>
            <a:spLocks noGrp="1"/>
          </p:cNvSpPr>
          <p:nvPr>
            <p:ph idx="1"/>
          </p:nvPr>
        </p:nvSpPr>
        <p:spPr/>
        <p:txBody>
          <a:bodyPr>
            <a:normAutofit lnSpcReduction="10000"/>
          </a:bodyPr>
          <a:lstStyle/>
          <a:p>
            <a:r>
              <a:rPr lang="en-US" dirty="0" smtClean="0"/>
              <a:t>Action (Participatory) Research</a:t>
            </a:r>
          </a:p>
          <a:p>
            <a:pPr lvl="1"/>
            <a:r>
              <a:rPr lang="en-US" dirty="0" smtClean="0"/>
              <a:t>The researcher is the subject of his/her own research</a:t>
            </a:r>
          </a:p>
          <a:p>
            <a:r>
              <a:rPr lang="en-US" dirty="0" smtClean="0"/>
              <a:t>Phenomenology</a:t>
            </a:r>
          </a:p>
          <a:p>
            <a:pPr lvl="1"/>
            <a:r>
              <a:rPr lang="en-US" dirty="0" smtClean="0"/>
              <a:t>The </a:t>
            </a:r>
            <a:r>
              <a:rPr lang="en-US" dirty="0"/>
              <a:t>descriptive study of how individuals experience a phenomenon</a:t>
            </a:r>
            <a:endParaRPr lang="en-US" dirty="0" smtClean="0"/>
          </a:p>
          <a:p>
            <a:r>
              <a:rPr lang="en-US" dirty="0" smtClean="0"/>
              <a:t>Grounded Theory</a:t>
            </a:r>
          </a:p>
          <a:p>
            <a:pPr lvl="1"/>
            <a:r>
              <a:rPr lang="en-US" dirty="0" smtClean="0"/>
              <a:t>Develop </a:t>
            </a:r>
            <a:r>
              <a:rPr lang="en-US" dirty="0"/>
              <a:t>theories based on (grounded in) data gathered without preconception</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pPr marL="0" indent="0">
              <a:lnSpc>
                <a:spcPct val="110000"/>
              </a:lnSpc>
              <a:spcBef>
                <a:spcPts val="0"/>
              </a:spcBef>
              <a:buNone/>
            </a:pPr>
            <a:r>
              <a:rPr lang="en-US" sz="2000" dirty="0" smtClean="0"/>
              <a:t>Similar </a:t>
            </a:r>
            <a:r>
              <a:rPr lang="en-US" sz="2000" dirty="0"/>
              <a:t>studies have been done with other health care </a:t>
            </a:r>
            <a:r>
              <a:rPr lang="en-US" sz="2000" dirty="0" smtClean="0"/>
              <a:t>professions </a:t>
            </a:r>
          </a:p>
          <a:p>
            <a:pPr>
              <a:lnSpc>
                <a:spcPct val="110000"/>
              </a:lnSpc>
              <a:spcBef>
                <a:spcPts val="0"/>
              </a:spcBef>
              <a:buFont typeface="Wingdings" pitchFamily="2" charset="2"/>
              <a:buChar char="Ø"/>
            </a:pPr>
            <a:r>
              <a:rPr lang="en-US" sz="2000" b="1" dirty="0" smtClean="0"/>
              <a:t>Nursing students</a:t>
            </a:r>
          </a:p>
          <a:p>
            <a:pPr lvl="1">
              <a:lnSpc>
                <a:spcPct val="110000"/>
              </a:lnSpc>
              <a:spcBef>
                <a:spcPts val="0"/>
              </a:spcBef>
              <a:buFont typeface="Wingdings" pitchFamily="2" charset="2"/>
              <a:buChar char="Ø"/>
            </a:pPr>
            <a:r>
              <a:rPr lang="en-US" sz="1800" dirty="0" smtClean="0"/>
              <a:t>Beck (1993) identified </a:t>
            </a:r>
            <a:r>
              <a:rPr lang="en-US" sz="1800" dirty="0"/>
              <a:t>6 themes: </a:t>
            </a:r>
            <a:r>
              <a:rPr lang="en-US" sz="1800" i="1" dirty="0"/>
              <a:t>pervading anxiety, feeling abandoned, encountering reality shock, envisioning self as incompetent, doubting choices, and uplifting consequences. </a:t>
            </a:r>
            <a:endParaRPr lang="en-US" sz="1800" i="1" dirty="0" smtClean="0"/>
          </a:p>
          <a:p>
            <a:pPr lvl="1">
              <a:lnSpc>
                <a:spcPct val="110000"/>
              </a:lnSpc>
              <a:spcBef>
                <a:spcPts val="0"/>
              </a:spcBef>
              <a:buFont typeface="Wingdings" pitchFamily="2" charset="2"/>
              <a:buChar char="Ø"/>
            </a:pPr>
            <a:r>
              <a:rPr lang="en-US" sz="1800" dirty="0" err="1" smtClean="0"/>
              <a:t>Pagana</a:t>
            </a:r>
            <a:r>
              <a:rPr lang="en-US" sz="1800" dirty="0" smtClean="0"/>
              <a:t> (1988) reports stresses and threats experienced in the first clinical encounter</a:t>
            </a:r>
          </a:p>
          <a:p>
            <a:pPr>
              <a:lnSpc>
                <a:spcPct val="110000"/>
              </a:lnSpc>
              <a:spcBef>
                <a:spcPts val="0"/>
              </a:spcBef>
              <a:buFont typeface="Wingdings" pitchFamily="2" charset="2"/>
              <a:buChar char="Ø"/>
            </a:pPr>
            <a:r>
              <a:rPr lang="en-US" sz="2000" b="1" dirty="0" smtClean="0"/>
              <a:t>Medical students</a:t>
            </a:r>
          </a:p>
          <a:p>
            <a:pPr lvl="1">
              <a:lnSpc>
                <a:spcPct val="110000"/>
              </a:lnSpc>
              <a:spcBef>
                <a:spcPts val="0"/>
              </a:spcBef>
              <a:buFont typeface="Wingdings" pitchFamily="2" charset="2"/>
              <a:buChar char="Ø"/>
            </a:pPr>
            <a:r>
              <a:rPr lang="en-US" sz="1800" dirty="0" err="1" smtClean="0"/>
              <a:t>Pitkala</a:t>
            </a:r>
            <a:r>
              <a:rPr lang="en-US" sz="1800" dirty="0" smtClean="0"/>
              <a:t> </a:t>
            </a:r>
            <a:r>
              <a:rPr lang="en-US" sz="1800" dirty="0"/>
              <a:t>&amp; </a:t>
            </a:r>
            <a:r>
              <a:rPr lang="en-US" sz="1800" dirty="0" err="1"/>
              <a:t>Mantyranta</a:t>
            </a:r>
            <a:r>
              <a:rPr lang="en-US" sz="1800" dirty="0"/>
              <a:t> (2004) </a:t>
            </a:r>
            <a:r>
              <a:rPr lang="en-US" sz="1800" dirty="0" smtClean="0"/>
              <a:t>&amp; </a:t>
            </a:r>
            <a:r>
              <a:rPr lang="en-US" sz="1800" dirty="0" err="1"/>
              <a:t>Nevalainen</a:t>
            </a:r>
            <a:r>
              <a:rPr lang="en-US" sz="1800" dirty="0"/>
              <a:t>, </a:t>
            </a:r>
            <a:r>
              <a:rPr lang="en-US" sz="1800" i="1" dirty="0"/>
              <a:t>et al. </a:t>
            </a:r>
            <a:r>
              <a:rPr lang="en-US" sz="1800" dirty="0"/>
              <a:t>(2010</a:t>
            </a:r>
            <a:r>
              <a:rPr lang="en-US" sz="1800" dirty="0" smtClean="0"/>
              <a:t>) report  that the </a:t>
            </a:r>
            <a:r>
              <a:rPr lang="en-US" sz="1800" dirty="0"/>
              <a:t>first patient examination i</a:t>
            </a:r>
            <a:r>
              <a:rPr lang="en-US" sz="1800" dirty="0" smtClean="0"/>
              <a:t>s </a:t>
            </a:r>
            <a:r>
              <a:rPr lang="en-US" sz="1800" dirty="0"/>
              <a:t>an "anxiety-provoking and confusing incident" and </a:t>
            </a:r>
            <a:r>
              <a:rPr lang="en-US" sz="1800" dirty="0" smtClean="0"/>
              <a:t>students feel helpless dealing </a:t>
            </a:r>
            <a:r>
              <a:rPr lang="en-US" sz="1800" dirty="0"/>
              <a:t>with serious illness and death. </a:t>
            </a:r>
          </a:p>
          <a:p>
            <a:pPr lvl="1">
              <a:lnSpc>
                <a:spcPct val="110000"/>
              </a:lnSpc>
              <a:spcBef>
                <a:spcPts val="0"/>
              </a:spcBef>
              <a:buFont typeface="Wingdings" pitchFamily="2" charset="2"/>
              <a:buChar char="Ø"/>
            </a:pPr>
            <a:r>
              <a:rPr lang="en-US" sz="1800" dirty="0" err="1" smtClean="0"/>
              <a:t>Karnieli</a:t>
            </a:r>
            <a:r>
              <a:rPr lang="en-US" sz="1800" dirty="0" smtClean="0"/>
              <a:t>-Miller</a:t>
            </a:r>
            <a:r>
              <a:rPr lang="en-US" sz="1800" dirty="0"/>
              <a:t>, </a:t>
            </a:r>
            <a:r>
              <a:rPr lang="en-US" sz="1800" i="1" dirty="0"/>
              <a:t>et al.</a:t>
            </a:r>
            <a:r>
              <a:rPr lang="en-US" sz="1800" dirty="0"/>
              <a:t> (2010) </a:t>
            </a:r>
            <a:r>
              <a:rPr lang="en-US" sz="1800" dirty="0" smtClean="0"/>
              <a:t>report that medical </a:t>
            </a:r>
            <a:r>
              <a:rPr lang="en-US" sz="1800" dirty="0"/>
              <a:t>students' professionalism </a:t>
            </a:r>
            <a:r>
              <a:rPr lang="en-US" sz="1800" dirty="0" smtClean="0"/>
              <a:t>narratives provided </a:t>
            </a:r>
            <a:r>
              <a:rPr lang="en-US" sz="1800" dirty="0"/>
              <a:t>a "window" on medical </a:t>
            </a:r>
            <a:r>
              <a:rPr lang="en-US" sz="1800" dirty="0" smtClean="0"/>
              <a:t>curriculum</a:t>
            </a:r>
          </a:p>
          <a:p>
            <a:pPr marL="0" indent="0">
              <a:lnSpc>
                <a:spcPct val="110000"/>
              </a:lnSpc>
              <a:spcBef>
                <a:spcPts val="0"/>
              </a:spcBef>
              <a:buNone/>
            </a:pP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Groups and Interviews</a:t>
            </a:r>
            <a:endParaRPr lang="en-US" dirty="0"/>
          </a:p>
        </p:txBody>
      </p:sp>
      <p:sp>
        <p:nvSpPr>
          <p:cNvPr id="3" name="Content Placeholder 2"/>
          <p:cNvSpPr>
            <a:spLocks noGrp="1"/>
          </p:cNvSpPr>
          <p:nvPr>
            <p:ph idx="1"/>
          </p:nvPr>
        </p:nvSpPr>
        <p:spPr/>
        <p:txBody>
          <a:bodyPr/>
          <a:lstStyle/>
          <a:p>
            <a:r>
              <a:rPr lang="en-US" dirty="0" smtClean="0"/>
              <a:t>Focus Groups</a:t>
            </a:r>
          </a:p>
          <a:p>
            <a:pPr lvl="1"/>
            <a:r>
              <a:rPr lang="en-US" dirty="0" smtClean="0"/>
              <a:t>5 </a:t>
            </a:r>
            <a:r>
              <a:rPr lang="en-US" dirty="0"/>
              <a:t>UF Health Science </a:t>
            </a:r>
            <a:r>
              <a:rPr lang="en-US" dirty="0" smtClean="0"/>
              <a:t>Center Librarians participated in a 2-hr semi-structured focus group</a:t>
            </a:r>
          </a:p>
          <a:p>
            <a:pPr lvl="1"/>
            <a:r>
              <a:rPr lang="en-US" dirty="0" smtClean="0"/>
              <a:t>6 Medical Librarians participated in 2 focus groups at the MLA 2011 conference</a:t>
            </a:r>
          </a:p>
          <a:p>
            <a:r>
              <a:rPr lang="en-US" dirty="0" smtClean="0"/>
              <a:t>Interviews</a:t>
            </a:r>
          </a:p>
          <a:p>
            <a:pPr lvl="1"/>
            <a:r>
              <a:rPr lang="en-US" dirty="0" smtClean="0"/>
              <a:t>1 interview with an experienced clinical librarian was conducted via Skype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lstStyle/>
          <a:p>
            <a:r>
              <a:rPr lang="en-US" dirty="0" smtClean="0"/>
              <a:t>Years of medical librarianship: 1.5 to &gt;30 </a:t>
            </a:r>
            <a:r>
              <a:rPr lang="en-US" dirty="0" err="1" smtClean="0"/>
              <a:t>yrs</a:t>
            </a:r>
            <a:endParaRPr lang="en-US" dirty="0" smtClean="0"/>
          </a:p>
          <a:p>
            <a:r>
              <a:rPr lang="en-US" dirty="0" smtClean="0"/>
              <a:t>Years of clinical librarianship: &gt;1 to 15 </a:t>
            </a:r>
            <a:r>
              <a:rPr lang="en-US" dirty="0" err="1" smtClean="0"/>
              <a:t>yr</a:t>
            </a:r>
            <a:endParaRPr lang="en-US" dirty="0" smtClean="0"/>
          </a:p>
          <a:p>
            <a:r>
              <a:rPr lang="en-US" dirty="0" smtClean="0"/>
              <a:t>Specialization areas: internal medicine, emergency medicine, MICU/CICU, pediatrics, psychology, nursing education</a:t>
            </a:r>
          </a:p>
          <a:p>
            <a:r>
              <a:rPr lang="en-US" dirty="0" smtClean="0"/>
              <a:t>Types of rounds: Bedside, morning reports, case conference, tumor boards, grand rounds, magnet status preparation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Common Themes</a:t>
            </a:r>
            <a:endParaRPr lang="en-US" dirty="0"/>
          </a:p>
        </p:txBody>
      </p:sp>
      <p:sp>
        <p:nvSpPr>
          <p:cNvPr id="3" name="Content Placeholder 2"/>
          <p:cNvSpPr>
            <a:spLocks noGrp="1"/>
          </p:cNvSpPr>
          <p:nvPr>
            <p:ph idx="1"/>
          </p:nvPr>
        </p:nvSpPr>
        <p:spPr/>
        <p:txBody>
          <a:bodyPr>
            <a:noAutofit/>
          </a:bodyPr>
          <a:lstStyle/>
          <a:p>
            <a:r>
              <a:rPr lang="en-US" sz="2000" dirty="0" smtClean="0"/>
              <a:t>Disturbed by cases: sights, smells, odors</a:t>
            </a:r>
          </a:p>
          <a:p>
            <a:pPr lvl="1"/>
            <a:r>
              <a:rPr lang="en-US" sz="2000" dirty="0" smtClean="0"/>
              <a:t>Pre-librarianship clinical experience important</a:t>
            </a:r>
          </a:p>
          <a:p>
            <a:r>
              <a:rPr lang="en-US" sz="2000" dirty="0" smtClean="0"/>
              <a:t>Need to understand clinical team</a:t>
            </a:r>
          </a:p>
          <a:p>
            <a:pPr lvl="1"/>
            <a:r>
              <a:rPr lang="en-US" sz="2000" dirty="0"/>
              <a:t>R</a:t>
            </a:r>
            <a:r>
              <a:rPr lang="en-US" sz="2000" dirty="0" smtClean="0"/>
              <a:t>oles, hierarchy, clinical culture &amp; workflow</a:t>
            </a:r>
          </a:p>
          <a:p>
            <a:r>
              <a:rPr lang="en-US" sz="2000" dirty="0" smtClean="0"/>
              <a:t>Fast-paced </a:t>
            </a:r>
            <a:r>
              <a:rPr lang="en-US" sz="2000" dirty="0"/>
              <a:t>environment</a:t>
            </a:r>
          </a:p>
          <a:p>
            <a:r>
              <a:rPr lang="en-US" sz="2000" dirty="0" smtClean="0"/>
              <a:t>Need for medical knowledge, especially language</a:t>
            </a:r>
            <a:endParaRPr lang="en-US" sz="2000" dirty="0"/>
          </a:p>
          <a:p>
            <a:r>
              <a:rPr lang="en-US" sz="2000" dirty="0" smtClean="0"/>
              <a:t>Limited </a:t>
            </a:r>
            <a:r>
              <a:rPr lang="en-US" sz="2000" dirty="0"/>
              <a:t>preparation and training available</a:t>
            </a:r>
          </a:p>
          <a:p>
            <a:pPr lvl="1"/>
            <a:r>
              <a:rPr lang="en-US" sz="2000" dirty="0" smtClean="0"/>
              <a:t>Mentorship valued and needed; advocates also vital</a:t>
            </a:r>
            <a:endParaRPr lang="en-US" sz="2000" dirty="0"/>
          </a:p>
          <a:p>
            <a:pPr lvl="1"/>
            <a:r>
              <a:rPr lang="en-US" sz="2000" dirty="0"/>
              <a:t>Learning ‘on the job’ (by </a:t>
            </a:r>
            <a:r>
              <a:rPr lang="en-US" sz="2000" dirty="0" smtClean="0"/>
              <a:t>observation, self-directed)</a:t>
            </a:r>
          </a:p>
          <a:p>
            <a:r>
              <a:rPr lang="en-US" sz="2000" dirty="0"/>
              <a:t>Positives</a:t>
            </a:r>
          </a:p>
          <a:p>
            <a:pPr lvl="1"/>
            <a:r>
              <a:rPr lang="en-US" sz="2000" dirty="0"/>
              <a:t>Helping patients as well as doctors</a:t>
            </a:r>
          </a:p>
          <a:p>
            <a:pPr lvl="1"/>
            <a:r>
              <a:rPr lang="en-US" sz="2000" dirty="0"/>
              <a:t>Being told that you are valuable (positive feedback)</a:t>
            </a:r>
          </a:p>
          <a:p>
            <a:endParaRPr lang="en-US" sz="2400" dirty="0"/>
          </a:p>
        </p:txBody>
      </p:sp>
    </p:spTree>
    <p:extLst>
      <p:ext uri="{BB962C8B-B14F-4D97-AF65-F5344CB8AC3E}">
        <p14:creationId xmlns:p14="http://schemas.microsoft.com/office/powerpoint/2010/main" val="3014457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490649">
            <a:off x="177121" y="4616071"/>
            <a:ext cx="3499133" cy="1323439"/>
          </a:xfrm>
          <a:prstGeom prst="rect">
            <a:avLst/>
          </a:prstGeom>
          <a:noFill/>
        </p:spPr>
        <p:txBody>
          <a:bodyPr wrap="square" lIns="91440" tIns="45720" rIns="91440" bIns="45720">
            <a:spAutoFit/>
          </a:bodyPr>
          <a:lstStyle/>
          <a:p>
            <a:r>
              <a:rPr lang="en-US" sz="1600" dirty="0" smtClean="0">
                <a:latin typeface="Algerian" pitchFamily="82" charset="0"/>
              </a:rPr>
              <a:t>…my </a:t>
            </a:r>
            <a:r>
              <a:rPr lang="en-US" sz="1600" dirty="0">
                <a:latin typeface="Algerian" pitchFamily="82" charset="0"/>
              </a:rPr>
              <a:t>making that error did more to make them trust me as </a:t>
            </a:r>
            <a:r>
              <a:rPr lang="en-US" sz="1600" dirty="0" smtClean="0">
                <a:latin typeface="Algerian" pitchFamily="82" charset="0"/>
              </a:rPr>
              <a:t>another </a:t>
            </a:r>
            <a:r>
              <a:rPr lang="en-US" sz="1600" dirty="0">
                <a:latin typeface="Algerian" pitchFamily="82" charset="0"/>
              </a:rPr>
              <a:t>human being and begin really being part of the team.</a:t>
            </a:r>
          </a:p>
        </p:txBody>
      </p:sp>
      <p:sp>
        <p:nvSpPr>
          <p:cNvPr id="9" name="Rectangle 8"/>
          <p:cNvSpPr/>
          <p:nvPr/>
        </p:nvSpPr>
        <p:spPr>
          <a:xfrm rot="21267785">
            <a:off x="4325258" y="2999258"/>
            <a:ext cx="4674563" cy="584775"/>
          </a:xfrm>
          <a:prstGeom prst="rect">
            <a:avLst/>
          </a:prstGeom>
          <a:noFill/>
        </p:spPr>
        <p:txBody>
          <a:bodyPr wrap="square" lIns="91440" tIns="45720" rIns="91440" bIns="45720">
            <a:spAutoFit/>
          </a:bodyPr>
          <a:lstStyle/>
          <a:p>
            <a:pPr algn="ctr"/>
            <a:r>
              <a:rPr lang="en-US" sz="1600" b="1" dirty="0">
                <a:ln w="1905"/>
                <a:solidFill>
                  <a:srgbClr val="FF66FF"/>
                </a:solidFill>
                <a:effectLst>
                  <a:innerShdw blurRad="69850" dist="43180" dir="5400000">
                    <a:srgbClr val="000000">
                      <a:alpha val="65000"/>
                    </a:srgbClr>
                  </a:innerShdw>
                </a:effectLst>
              </a:rPr>
              <a:t>I was first very confused by the </a:t>
            </a:r>
            <a:r>
              <a:rPr lang="en-US" sz="1600" b="1" dirty="0" smtClean="0">
                <a:ln w="1905"/>
                <a:solidFill>
                  <a:srgbClr val="FF66FF"/>
                </a:solidFill>
                <a:effectLst>
                  <a:innerShdw blurRad="69850" dist="43180" dir="5400000">
                    <a:srgbClr val="000000">
                      <a:alpha val="65000"/>
                    </a:srgbClr>
                  </a:innerShdw>
                </a:effectLst>
              </a:rPr>
              <a:t>hierarchy… and </a:t>
            </a:r>
            <a:r>
              <a:rPr lang="en-US" sz="1600" b="1" dirty="0">
                <a:ln w="1905"/>
                <a:solidFill>
                  <a:srgbClr val="FF66FF"/>
                </a:solidFill>
                <a:effectLst>
                  <a:innerShdw blurRad="69850" dist="43180" dir="5400000">
                    <a:srgbClr val="000000">
                      <a:alpha val="65000"/>
                    </a:srgbClr>
                  </a:innerShdw>
                </a:effectLst>
              </a:rPr>
              <a:t>wanting to know who's that, who's that, who's that?</a:t>
            </a:r>
          </a:p>
        </p:txBody>
      </p:sp>
      <p:sp>
        <p:nvSpPr>
          <p:cNvPr id="2" name="Rectangle 1"/>
          <p:cNvSpPr/>
          <p:nvPr/>
        </p:nvSpPr>
        <p:spPr>
          <a:xfrm>
            <a:off x="384709" y="245477"/>
            <a:ext cx="8153400" cy="338554"/>
          </a:xfrm>
          <a:prstGeom prst="rect">
            <a:avLst/>
          </a:prstGeom>
        </p:spPr>
        <p:txBody>
          <a:bodyPr wrap="square">
            <a:spAutoFit/>
          </a:bodyPr>
          <a:lstStyle/>
          <a:p>
            <a:r>
              <a:rPr lang="en-US" sz="1600" b="1" dirty="0">
                <a:latin typeface="Narkisim" pitchFamily="34" charset="-79"/>
                <a:cs typeface="Narkisim" pitchFamily="34" charset="-79"/>
              </a:rPr>
              <a:t>I walked on pins and needles for a while, not wanting to do anything to disclose my ignorance. </a:t>
            </a:r>
          </a:p>
        </p:txBody>
      </p:sp>
      <p:sp>
        <p:nvSpPr>
          <p:cNvPr id="7" name="Rectangle 6"/>
          <p:cNvSpPr/>
          <p:nvPr/>
        </p:nvSpPr>
        <p:spPr>
          <a:xfrm rot="297512">
            <a:off x="100787" y="969260"/>
            <a:ext cx="4411408" cy="1077218"/>
          </a:xfrm>
          <a:prstGeom prst="rect">
            <a:avLst/>
          </a:prstGeom>
        </p:spPr>
        <p:txBody>
          <a:bodyPr wrap="square">
            <a:spAutoFit/>
          </a:bodyPr>
          <a:lstStyle/>
          <a:p>
            <a:r>
              <a:rPr lang="en-US" sz="1600" dirty="0">
                <a:solidFill>
                  <a:srgbClr val="00B0F0"/>
                </a:solidFill>
                <a:latin typeface="MS PGothic" pitchFamily="34" charset="-128"/>
                <a:ea typeface="MS PGothic" pitchFamily="34" charset="-128"/>
              </a:rPr>
              <a:t>There are a lot of acronyms that get thrown around and…trying to figure out…what their shorthand verbalizations are and what they mean and remembering </a:t>
            </a:r>
            <a:r>
              <a:rPr lang="en-US" sz="1600" dirty="0" smtClean="0">
                <a:solidFill>
                  <a:srgbClr val="00B0F0"/>
                </a:solidFill>
                <a:latin typeface="MS PGothic" pitchFamily="34" charset="-128"/>
                <a:ea typeface="MS PGothic" pitchFamily="34" charset="-128"/>
              </a:rPr>
              <a:t>[them] is </a:t>
            </a:r>
            <a:r>
              <a:rPr lang="en-US" sz="1600" dirty="0">
                <a:solidFill>
                  <a:srgbClr val="00B0F0"/>
                </a:solidFill>
                <a:latin typeface="MS PGothic" pitchFamily="34" charset="-128"/>
                <a:ea typeface="MS PGothic" pitchFamily="34" charset="-128"/>
              </a:rPr>
              <a:t>a real problem</a:t>
            </a:r>
          </a:p>
        </p:txBody>
      </p:sp>
      <p:sp>
        <p:nvSpPr>
          <p:cNvPr id="8" name="Rectangle 7"/>
          <p:cNvSpPr/>
          <p:nvPr/>
        </p:nvSpPr>
        <p:spPr>
          <a:xfrm rot="187134">
            <a:off x="1371600" y="3586090"/>
            <a:ext cx="3352800" cy="830997"/>
          </a:xfrm>
          <a:prstGeom prst="rect">
            <a:avLst/>
          </a:prstGeom>
        </p:spPr>
        <p:txBody>
          <a:bodyPr wrap="square">
            <a:spAutoFit/>
          </a:bodyPr>
          <a:lstStyle/>
          <a:p>
            <a:r>
              <a:rPr lang="en-US" sz="1600" dirty="0">
                <a:solidFill>
                  <a:srgbClr val="FFFF00"/>
                </a:solidFill>
                <a:latin typeface="Bodoni MT" pitchFamily="18" charset="0"/>
              </a:rPr>
              <a:t>For me, the biggest thing so far has been having someone in your corner that's a part of the team </a:t>
            </a:r>
            <a:r>
              <a:rPr lang="en-US" sz="1600" dirty="0" smtClean="0">
                <a:solidFill>
                  <a:srgbClr val="FFFF00"/>
                </a:solidFill>
                <a:latin typeface="Bodoni MT" pitchFamily="18" charset="0"/>
              </a:rPr>
              <a:t>already.</a:t>
            </a:r>
            <a:endParaRPr lang="en-US" sz="1600" dirty="0">
              <a:solidFill>
                <a:srgbClr val="FFFF00"/>
              </a:solidFill>
              <a:latin typeface="Bodoni MT" pitchFamily="18" charset="0"/>
            </a:endParaRPr>
          </a:p>
        </p:txBody>
      </p:sp>
      <p:sp>
        <p:nvSpPr>
          <p:cNvPr id="13" name="Rectangle 12"/>
          <p:cNvSpPr/>
          <p:nvPr/>
        </p:nvSpPr>
        <p:spPr>
          <a:xfrm rot="626410">
            <a:off x="4826982" y="4405541"/>
            <a:ext cx="4102360" cy="1077218"/>
          </a:xfrm>
          <a:prstGeom prst="rect">
            <a:avLst/>
          </a:prstGeom>
        </p:spPr>
        <p:txBody>
          <a:bodyPr wrap="square">
            <a:spAutoFit/>
          </a:bodyPr>
          <a:lstStyle/>
          <a:p>
            <a:r>
              <a:rPr lang="en-US" sz="1600" b="1" dirty="0">
                <a:solidFill>
                  <a:schemeClr val="accent6">
                    <a:lumMod val="75000"/>
                  </a:schemeClr>
                </a:solidFill>
                <a:latin typeface="Palatino Linotype" pitchFamily="18" charset="0"/>
              </a:rPr>
              <a:t>I don't deal well with blood, I don't deal well with odors, I don't deal well with gross things and I also don't do well with things that break my heart. </a:t>
            </a:r>
          </a:p>
        </p:txBody>
      </p:sp>
      <p:sp>
        <p:nvSpPr>
          <p:cNvPr id="14" name="Rectangle 13"/>
          <p:cNvSpPr/>
          <p:nvPr/>
        </p:nvSpPr>
        <p:spPr>
          <a:xfrm rot="20802411">
            <a:off x="540819" y="1966756"/>
            <a:ext cx="7924800" cy="830997"/>
          </a:xfrm>
          <a:prstGeom prst="rect">
            <a:avLst/>
          </a:prstGeom>
        </p:spPr>
        <p:txBody>
          <a:bodyPr wrap="square">
            <a:spAutoFit/>
          </a:bodyPr>
          <a:lstStyle/>
          <a:p>
            <a:r>
              <a:rPr lang="en-US" sz="1600" b="1" dirty="0">
                <a:solidFill>
                  <a:srgbClr val="66FF33"/>
                </a:solidFill>
              </a:rPr>
              <a:t>It was a lot of that inner city, shocking kinds of things that is not something I would normally expect to encounter in my life, or even in a library, even in a medical library, but yeah. I loved it, absolutely loved it, it was fascinating but at the same time </a:t>
            </a:r>
            <a:r>
              <a:rPr lang="en-US" sz="1600" b="1" dirty="0" err="1">
                <a:solidFill>
                  <a:srgbClr val="66FF33"/>
                </a:solidFill>
              </a:rPr>
              <a:t>woah</a:t>
            </a:r>
            <a:r>
              <a:rPr lang="en-US" sz="1600" b="1" dirty="0">
                <a:solidFill>
                  <a:srgbClr val="66FF33"/>
                </a:solidFill>
              </a:rPr>
              <a:t>, yeah.</a:t>
            </a:r>
          </a:p>
        </p:txBody>
      </p:sp>
    </p:spTree>
    <p:extLst>
      <p:ext uri="{BB962C8B-B14F-4D97-AF65-F5344CB8AC3E}">
        <p14:creationId xmlns:p14="http://schemas.microsoft.com/office/powerpoint/2010/main" val="4167361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TotalTime>
  <Words>1866</Words>
  <Application>Microsoft Office PowerPoint</Application>
  <PresentationFormat>On-screen Show (4:3)</PresentationFormat>
  <Paragraphs>327</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Exploring the Experience of Providing Information Services at the Clinical Point-of-Care</vt:lpstr>
      <vt:lpstr>Goals</vt:lpstr>
      <vt:lpstr>Methods</vt:lpstr>
      <vt:lpstr>Qualitative Research Techniques</vt:lpstr>
      <vt:lpstr>Background</vt:lpstr>
      <vt:lpstr>Focus Groups and Interviews</vt:lpstr>
      <vt:lpstr>Demographics</vt:lpstr>
      <vt:lpstr>Some Common Themes</vt:lpstr>
      <vt:lpstr>PowerPoint Presentation</vt:lpstr>
      <vt:lpstr>Online Survey</vt:lpstr>
      <vt:lpstr>Online Survey Demographics</vt:lpstr>
      <vt:lpstr>Do any of the following disturb you? (Check all that apply)</vt:lpstr>
      <vt:lpstr>PowerPoint Presentation</vt:lpstr>
      <vt:lpstr>Online Survey: Describe 1st Experience</vt:lpstr>
      <vt:lpstr>Online Survey:  Memorable Experiences</vt:lpstr>
      <vt:lpstr>Online Survey: Training Needs</vt:lpstr>
      <vt:lpstr>PowerPoint Presentation</vt:lpstr>
      <vt:lpstr>Continuing Research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Jenny</dc:creator>
  <cp:lastModifiedBy>Lyon,Jennifer Ann</cp:lastModifiedBy>
  <cp:revision>66</cp:revision>
  <dcterms:created xsi:type="dcterms:W3CDTF">2011-09-14T17:51:06Z</dcterms:created>
  <dcterms:modified xsi:type="dcterms:W3CDTF">2013-07-30T21:19:57Z</dcterms:modified>
</cp:coreProperties>
</file>