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80" r:id="rId7"/>
    <p:sldId id="260" r:id="rId8"/>
    <p:sldId id="262" r:id="rId9"/>
    <p:sldId id="263" r:id="rId10"/>
    <p:sldId id="264" r:id="rId11"/>
    <p:sldId id="287" r:id="rId12"/>
    <p:sldId id="288" r:id="rId13"/>
    <p:sldId id="291" r:id="rId14"/>
    <p:sldId id="286" r:id="rId15"/>
    <p:sldId id="281" r:id="rId16"/>
    <p:sldId id="275" r:id="rId17"/>
    <p:sldId id="276" r:id="rId18"/>
    <p:sldId id="277" r:id="rId19"/>
    <p:sldId id="278" r:id="rId20"/>
    <p:sldId id="282" r:id="rId21"/>
    <p:sldId id="279" r:id="rId22"/>
    <p:sldId id="283" r:id="rId23"/>
    <p:sldId id="285" r:id="rId24"/>
    <p:sldId id="266" r:id="rId25"/>
    <p:sldId id="267" r:id="rId26"/>
    <p:sldId id="292" r:id="rId27"/>
    <p:sldId id="268" r:id="rId28"/>
    <p:sldId id="269" r:id="rId29"/>
    <p:sldId id="270" r:id="rId30"/>
    <p:sldId id="271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35" autoAdjust="0"/>
  </p:normalViewPr>
  <p:slideViewPr>
    <p:cSldViewPr>
      <p:cViewPr varScale="1">
        <p:scale>
          <a:sx n="113" d="100"/>
          <a:sy n="11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F4B90-CA86-41AC-B9EA-9DC32F08311C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FD1D3-9802-407A-AD6D-BCF8EE1E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The NIH will hold processing of non-competing continuation awards if publications arising from grant awards are not in compliance with the Public Access Policy (starting in 2013)</a:t>
            </a:r>
          </a:p>
          <a:p>
            <a:r>
              <a:rPr lang="en-US" sz="1200" b="1" dirty="0" smtClean="0"/>
              <a:t>If a PI is not in compliance on an earlier grant, review of any new grant proposal may be delayed.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FD1D3-9802-407A-AD6D-BCF8EE1E2D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9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FD1D3-9802-407A-AD6D-BCF8EE1E2D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60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FD1D3-9802-407A-AD6D-BCF8EE1E2D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33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FD1D3-9802-407A-AD6D-BCF8EE1E2D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5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C53-E5D8-466E-A6BD-4A241F344696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FB34-4149-4CBE-99F8-8CC35807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0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C53-E5D8-466E-A6BD-4A241F344696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FB34-4149-4CBE-99F8-8CC35807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C53-E5D8-466E-A6BD-4A241F344696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FB34-4149-4CBE-99F8-8CC35807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6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C53-E5D8-466E-A6BD-4A241F344696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FB34-4149-4CBE-99F8-8CC35807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7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C53-E5D8-466E-A6BD-4A241F344696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FB34-4149-4CBE-99F8-8CC35807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5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C53-E5D8-466E-A6BD-4A241F344696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FB34-4149-4CBE-99F8-8CC35807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2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C53-E5D8-466E-A6BD-4A241F344696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FB34-4149-4CBE-99F8-8CC35807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8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C53-E5D8-466E-A6BD-4A241F344696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FB34-4149-4CBE-99F8-8CC35807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0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C53-E5D8-466E-A6BD-4A241F344696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FB34-4149-4CBE-99F8-8CC35807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C53-E5D8-466E-A6BD-4A241F344696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FB34-4149-4CBE-99F8-8CC35807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C53-E5D8-466E-A6BD-4A241F344696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FB34-4149-4CBE-99F8-8CC35807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7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EAC53-E5D8-466E-A6BD-4A241F344696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FB34-4149-4CBE-99F8-8CC358076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74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sites/pmctopmi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research.ufl.edu/research/nihera/register.cf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nihms.nih.gov/help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nihms.nih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health.ufl.edu/services/liaisons.html" TargetMode="External"/><Relationship Id="rId7" Type="http://schemas.openxmlformats.org/officeDocument/2006/relationships/hyperlink" Target="mailto:info@ncbi.nlm.nih.gov" TargetMode="External"/><Relationship Id="rId2" Type="http://schemas.openxmlformats.org/officeDocument/2006/relationships/hyperlink" Target="http://guides.uflib.ufl.edu/ni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ublicAccess@nih.gov" TargetMode="External"/><Relationship Id="rId5" Type="http://schemas.openxmlformats.org/officeDocument/2006/relationships/hyperlink" Target="http://www.uflib.ufl.edu/msl/about/faculty.html" TargetMode="External"/><Relationship Id="rId4" Type="http://schemas.openxmlformats.org/officeDocument/2006/relationships/hyperlink" Target="http://www.library.health.ufl.edu/borland/YourPersonalLibrarian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ccess.nih.gov/select_deposit_publishers.htm" TargetMode="External"/><Relationship Id="rId2" Type="http://schemas.openxmlformats.org/officeDocument/2006/relationships/hyperlink" Target="http://publicaccess.nih.gov/submit_process_journal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hms.nih.go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ccess.nih.gov/submit_process_journals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ublicaccess.nih.gov/submit_process.htm" TargetMode="External"/><Relationship Id="rId4" Type="http://schemas.openxmlformats.org/officeDocument/2006/relationships/hyperlink" Target="http://publicaccess.nih.gov/select_deposit_publishers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l.org/sparc/author/addendum.shtml" TargetMode="External"/><Relationship Id="rId2" Type="http://schemas.openxmlformats.org/officeDocument/2006/relationships/hyperlink" Target="http://publicaccess.nih.gov/FAQ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uides.uflib.ufl.edu/content.php?pid=32772&amp;sid=2475398" TargetMode="External"/><Relationship Id="rId4" Type="http://schemas.openxmlformats.org/officeDocument/2006/relationships/hyperlink" Target="http://www.sciencecommons.org/resources/faq/authorsaddendu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NIH Public Access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Health Science Center Libraries</a:t>
            </a:r>
          </a:p>
          <a:p>
            <a:r>
              <a:rPr lang="en-US" dirty="0" smtClean="0"/>
              <a:t>University of Florida</a:t>
            </a:r>
          </a:p>
          <a:p>
            <a:r>
              <a:rPr lang="en-US" dirty="0" smtClean="0"/>
              <a:t>6/05/2013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Clarifying the ID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effectLst/>
              </a:rPr>
              <a:t>PMID</a:t>
            </a:r>
            <a:r>
              <a:rPr lang="en-US" sz="2400" dirty="0" smtClean="0">
                <a:effectLst/>
              </a:rPr>
              <a:t> = permanent </a:t>
            </a:r>
            <a:r>
              <a:rPr lang="en-US" sz="2400" b="1" dirty="0" smtClean="0">
                <a:effectLst/>
              </a:rPr>
              <a:t>PubMed</a:t>
            </a:r>
            <a:r>
              <a:rPr lang="en-US" sz="2400" dirty="0" smtClean="0">
                <a:effectLst/>
              </a:rPr>
              <a:t> abstract identifier</a:t>
            </a:r>
          </a:p>
          <a:p>
            <a:pPr marL="0" indent="0">
              <a:buNone/>
            </a:pPr>
            <a:r>
              <a:rPr lang="en-US" sz="2400" b="1" dirty="0" smtClean="0">
                <a:effectLst/>
              </a:rPr>
              <a:t>PMCID</a:t>
            </a:r>
            <a:r>
              <a:rPr lang="en-US" sz="2400" dirty="0" smtClean="0">
                <a:effectLst/>
              </a:rPr>
              <a:t> = permanent </a:t>
            </a:r>
            <a:r>
              <a:rPr lang="en-US" sz="2400" b="1" dirty="0" smtClean="0">
                <a:effectLst/>
              </a:rPr>
              <a:t>PubMed Central</a:t>
            </a:r>
            <a:r>
              <a:rPr lang="en-US" sz="2400" dirty="0" smtClean="0">
                <a:effectLst/>
              </a:rPr>
              <a:t> full-text article identifier </a:t>
            </a:r>
          </a:p>
          <a:p>
            <a:pPr marL="0" indent="0">
              <a:buNone/>
            </a:pPr>
            <a:r>
              <a:rPr lang="en-US" sz="2400" b="1" dirty="0" smtClean="0">
                <a:effectLst/>
              </a:rPr>
              <a:t>NIHMSID</a:t>
            </a:r>
            <a:r>
              <a:rPr lang="en-US" sz="2400" dirty="0" smtClean="0">
                <a:effectLst/>
              </a:rPr>
              <a:t> = temporary </a:t>
            </a:r>
            <a:r>
              <a:rPr lang="en-US" sz="2400" b="1" dirty="0" smtClean="0">
                <a:effectLst/>
              </a:rPr>
              <a:t>manuscript submission</a:t>
            </a:r>
            <a:r>
              <a:rPr lang="en-US" sz="2400" dirty="0" smtClean="0">
                <a:effectLst/>
              </a:rPr>
              <a:t> identifier given to an author who self-submits a manuscript to the NIHMS system</a:t>
            </a:r>
          </a:p>
          <a:p>
            <a:pPr marL="0" indent="0">
              <a:buNone/>
            </a:pPr>
            <a:endParaRPr lang="en-US" sz="2400" dirty="0" smtClean="0">
              <a:effectLst/>
            </a:endParaRPr>
          </a:p>
          <a:p>
            <a:pPr marL="0" indent="0">
              <a:buNone/>
            </a:pPr>
            <a:r>
              <a:rPr lang="en-US" sz="2400" b="1" dirty="0" smtClean="0"/>
              <a:t>The PMCID</a:t>
            </a:r>
            <a:r>
              <a:rPr lang="en-US" sz="2400" b="1" dirty="0" smtClean="0">
                <a:effectLst/>
              </a:rPr>
              <a:t> is required for compliance.</a:t>
            </a:r>
          </a:p>
          <a:p>
            <a:pPr marL="0" indent="0">
              <a:buNone/>
            </a:pPr>
            <a:endParaRPr lang="en-US" sz="2400" b="1" dirty="0" smtClean="0">
              <a:effectLst/>
            </a:endParaRPr>
          </a:p>
          <a:p>
            <a:r>
              <a:rPr lang="en-US" sz="2200" dirty="0" smtClean="0"/>
              <a:t>Temporary</a:t>
            </a:r>
            <a:r>
              <a:rPr lang="en-US" sz="2200" dirty="0" smtClean="0">
                <a:effectLst/>
              </a:rPr>
              <a:t> NIHMSIDs will be replaced by permanent PMCIDs.</a:t>
            </a:r>
          </a:p>
          <a:p>
            <a:r>
              <a:rPr lang="en-US" sz="2200" dirty="0" smtClean="0">
                <a:effectLst/>
              </a:rPr>
              <a:t>NIHMSIDs are good for 3 months.</a:t>
            </a:r>
          </a:p>
          <a:p>
            <a:r>
              <a:rPr lang="en-US" sz="2200" dirty="0" smtClean="0">
                <a:effectLst/>
              </a:rPr>
              <a:t>Not all articles with PMCIDs will have PMIDs. </a:t>
            </a:r>
          </a:p>
          <a:p>
            <a:r>
              <a:rPr lang="en-US" sz="2200" dirty="0" smtClean="0">
                <a:effectLst/>
              </a:rPr>
              <a:t>PMIDs do not substitute for PMCIDs.</a:t>
            </a:r>
          </a:p>
          <a:p>
            <a:r>
              <a:rPr lang="en-US" sz="2200" dirty="0" smtClean="0">
                <a:effectLst/>
              </a:rPr>
              <a:t>You </a:t>
            </a:r>
            <a:r>
              <a:rPr lang="en-US" sz="2200" dirty="0" smtClean="0"/>
              <a:t>can use one identifier to find another on</a:t>
            </a:r>
            <a:r>
              <a:rPr lang="en-US" sz="2200" dirty="0" smtClean="0">
                <a:effectLst/>
              </a:rPr>
              <a:t> this </a:t>
            </a:r>
            <a:r>
              <a:rPr lang="en-US" sz="2200" dirty="0" smtClean="0">
                <a:effectLst/>
                <a:hlinkClick r:id="rId2"/>
              </a:rPr>
              <a:t>website</a:t>
            </a:r>
            <a:r>
              <a:rPr lang="en-US" sz="2200" dirty="0" smtClean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30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New Article</a:t>
            </a:r>
          </a:p>
          <a:p>
            <a:r>
              <a:rPr lang="en-US" dirty="0" smtClean="0"/>
              <a:t>Find out in advance what the journal’s policy is and follow it.</a:t>
            </a:r>
          </a:p>
          <a:p>
            <a:pPr lvl="1"/>
            <a:r>
              <a:rPr lang="en-US" dirty="0" smtClean="0"/>
              <a:t>Journal method (A, B, C, D)</a:t>
            </a:r>
          </a:p>
          <a:p>
            <a:pPr lvl="1"/>
            <a:r>
              <a:rPr lang="en-US" dirty="0" smtClean="0"/>
              <a:t>Embargo period</a:t>
            </a:r>
          </a:p>
          <a:p>
            <a:r>
              <a:rPr lang="en-US" dirty="0" smtClean="0"/>
              <a:t>Use My Bibliography (My NCBI) to keep track of all your articles.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Older Articles</a:t>
            </a:r>
          </a:p>
          <a:p>
            <a:r>
              <a:rPr lang="en-US" dirty="0" smtClean="0"/>
              <a:t>Enter article citations into My Bibliography (My NCBI).</a:t>
            </a:r>
          </a:p>
          <a:p>
            <a:r>
              <a:rPr lang="en-US" dirty="0" smtClean="0"/>
              <a:t>Link awards to articles.</a:t>
            </a:r>
          </a:p>
          <a:p>
            <a:r>
              <a:rPr lang="en-US" dirty="0" smtClean="0"/>
              <a:t>Look at citation status.</a:t>
            </a:r>
          </a:p>
          <a:p>
            <a:r>
              <a:rPr lang="en-US" dirty="0" smtClean="0"/>
              <a:t>For noncompliant articles:</a:t>
            </a:r>
          </a:p>
          <a:p>
            <a:pPr lvl="1"/>
            <a:r>
              <a:rPr lang="en-US" dirty="0" smtClean="0"/>
              <a:t>Look up journal, find its method (A, B, C, D).</a:t>
            </a:r>
          </a:p>
          <a:p>
            <a:pPr lvl="1"/>
            <a:r>
              <a:rPr lang="en-US" dirty="0" smtClean="0"/>
              <a:t>Contact journal to either have the journal submit or get permission to submit.</a:t>
            </a:r>
          </a:p>
          <a:p>
            <a:pPr lvl="1"/>
            <a:r>
              <a:rPr lang="en-US" dirty="0" smtClean="0"/>
              <a:t>When needed, submit article through NIHMS system.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Systems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 NCBI – My Bibliography</a:t>
            </a:r>
          </a:p>
          <a:p>
            <a:pPr lvl="1"/>
            <a:r>
              <a:rPr lang="en-US" dirty="0" smtClean="0"/>
              <a:t>Keep track of all your publications.</a:t>
            </a:r>
          </a:p>
          <a:p>
            <a:pPr lvl="1"/>
            <a:r>
              <a:rPr lang="en-US" dirty="0" smtClean="0"/>
              <a:t>View and manage both grant links and compliance status simultaneously.</a:t>
            </a:r>
          </a:p>
          <a:p>
            <a:r>
              <a:rPr lang="en-US" dirty="0" smtClean="0"/>
              <a:t>NIHMS – NIH Manuscript Submission System</a:t>
            </a:r>
          </a:p>
          <a:p>
            <a:pPr lvl="1"/>
            <a:r>
              <a:rPr lang="en-US" dirty="0" smtClean="0"/>
              <a:t>Use for author submission of articles.</a:t>
            </a:r>
          </a:p>
          <a:p>
            <a:pPr lvl="1"/>
            <a:r>
              <a:rPr lang="en-US" dirty="0" smtClean="0"/>
              <a:t>Use for author sign-off on journal-submitted articles.</a:t>
            </a:r>
          </a:p>
          <a:p>
            <a:pPr lvl="1"/>
            <a:r>
              <a:rPr lang="en-US" dirty="0" smtClean="0"/>
              <a:t>Track status of articles during submission process.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943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For both, use your </a:t>
            </a:r>
            <a:r>
              <a:rPr lang="en-US" sz="3200" b="1" dirty="0" err="1"/>
              <a:t>eRA</a:t>
            </a:r>
            <a:r>
              <a:rPr lang="en-US" sz="3200" b="1" dirty="0"/>
              <a:t> Commons/NIH login</a:t>
            </a:r>
            <a:r>
              <a:rPr lang="en-US" sz="3200" b="1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Getting an </a:t>
            </a:r>
            <a:r>
              <a:rPr lang="en-US" b="1" dirty="0" err="1"/>
              <a:t>eRA</a:t>
            </a:r>
            <a:r>
              <a:rPr lang="en-US" b="1" dirty="0"/>
              <a:t> Commons Account At </a:t>
            </a:r>
            <a:r>
              <a:rPr lang="en-US" b="1" dirty="0" smtClean="0"/>
              <a:t>UF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those with NIH awards, the </a:t>
            </a:r>
            <a:r>
              <a:rPr lang="en-US" dirty="0" err="1"/>
              <a:t>eRA</a:t>
            </a:r>
            <a:r>
              <a:rPr lang="en-US" dirty="0"/>
              <a:t> account is created by the Proposals team in the Division of Sponsored Research (DSR).  </a:t>
            </a:r>
          </a:p>
          <a:p>
            <a:r>
              <a:rPr lang="en-US" dirty="0"/>
              <a:t>Anyone needing an </a:t>
            </a:r>
            <a:r>
              <a:rPr lang="en-US" dirty="0" err="1"/>
              <a:t>eRA</a:t>
            </a:r>
            <a:r>
              <a:rPr lang="en-US" dirty="0"/>
              <a:t> account can use the request form </a:t>
            </a:r>
            <a:r>
              <a:rPr lang="en-US" dirty="0" smtClean="0"/>
              <a:t>at </a:t>
            </a:r>
            <a:r>
              <a:rPr lang="en-US" dirty="0">
                <a:hlinkClick r:id="rId2"/>
              </a:rPr>
              <a:t>http://apps.research.ufl.edu/research/nihera/register.cfm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7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in to My NCBI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5947" t="15292" r="38557" b="46224"/>
          <a:stretch/>
        </p:blipFill>
        <p:spPr>
          <a:xfrm>
            <a:off x="5257800" y="4364567"/>
            <a:ext cx="3742268" cy="2396066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5520268" y="5448330"/>
            <a:ext cx="304800" cy="228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58368" y="5267697"/>
            <a:ext cx="533400" cy="228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42668" y="4687669"/>
            <a:ext cx="205740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Select ‘By email’ NOT the default!!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133" y="1676400"/>
            <a:ext cx="432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any NCBI page (such as PubMed.gov</a:t>
            </a:r>
            <a:r>
              <a:rPr lang="en-US" dirty="0" smtClean="0"/>
              <a:t>): </a:t>
            </a:r>
            <a:r>
              <a:rPr lang="en-US" dirty="0" smtClean="0"/>
              <a:t>click on “Sign in to NCBI” in top right corner.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3" t="1102" r="1466" b="77749"/>
          <a:stretch/>
        </p:blipFill>
        <p:spPr bwMode="auto">
          <a:xfrm>
            <a:off x="2116667" y="2348043"/>
            <a:ext cx="1432560" cy="124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2700867" y="3086100"/>
            <a:ext cx="762000" cy="228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23150" r="67503" b="52243"/>
          <a:stretch/>
        </p:blipFill>
        <p:spPr bwMode="auto">
          <a:xfrm>
            <a:off x="304800" y="4512733"/>
            <a:ext cx="2514600" cy="164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799" y="4045467"/>
            <a:ext cx="251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use the NIH Login.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19200" y="5201365"/>
            <a:ext cx="914400" cy="36126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t="13462" r="66197" b="48861"/>
          <a:stretch/>
        </p:blipFill>
        <p:spPr bwMode="auto">
          <a:xfrm>
            <a:off x="6087533" y="1621367"/>
            <a:ext cx="2523067" cy="223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69468" y="2514600"/>
            <a:ext cx="3505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your </a:t>
            </a:r>
            <a:r>
              <a:rPr lang="en-US" dirty="0" err="1" smtClean="0">
                <a:solidFill>
                  <a:srgbClr val="FF0000"/>
                </a:solidFill>
              </a:rPr>
              <a:t>eRA</a:t>
            </a:r>
            <a:r>
              <a:rPr lang="en-US" dirty="0" smtClean="0">
                <a:solidFill>
                  <a:srgbClr val="FF0000"/>
                </a:solidFill>
              </a:rPr>
              <a:t> Commons Login.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4414799"/>
            <a:ext cx="106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time you login, you will see this.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114800" y="5892127"/>
            <a:ext cx="9906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71600" y="2819400"/>
            <a:ext cx="0" cy="122606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971800" y="2741085"/>
            <a:ext cx="2362200" cy="213571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673601" y="3453032"/>
            <a:ext cx="1346199" cy="98236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54700" y="6327128"/>
            <a:ext cx="1494365" cy="2769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Then click continue.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t="13523" r="2963" b="75878"/>
          <a:stretch/>
        </p:blipFill>
        <p:spPr bwMode="auto">
          <a:xfrm>
            <a:off x="381000" y="228600"/>
            <a:ext cx="8086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0" y="1295400"/>
            <a:ext cx="1752600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View My NCBI Page including My Bibliography.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7338410" y="218536"/>
            <a:ext cx="609600" cy="304800"/>
          </a:xfrm>
          <a:prstGeom prst="wedgeEllipseCallout">
            <a:avLst>
              <a:gd name="adj1" fmla="val -98563"/>
              <a:gd name="adj2" fmla="val 31368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67200" y="5848710"/>
            <a:ext cx="4572000" cy="92333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 the Manage My Bibliography link to view and manipulate citations, compliance status and grant links.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6383" r="3481" b="3351"/>
          <a:stretch/>
        </p:blipFill>
        <p:spPr bwMode="auto">
          <a:xfrm>
            <a:off x="196970" y="1265208"/>
            <a:ext cx="6845060" cy="447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2365102" y="5340675"/>
            <a:ext cx="1015015" cy="38485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352800" y="5694281"/>
            <a:ext cx="838200" cy="54467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3992" r="3007" b="2519"/>
          <a:stretch/>
        </p:blipFill>
        <p:spPr bwMode="auto">
          <a:xfrm>
            <a:off x="314324" y="152400"/>
            <a:ext cx="8636001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4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Articles to My 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If articles are in PubMed</a:t>
            </a:r>
          </a:p>
          <a:p>
            <a:pPr lvl="1"/>
            <a:r>
              <a:rPr lang="en-US" dirty="0" smtClean="0"/>
              <a:t>Be already logged in to My NCBI</a:t>
            </a:r>
          </a:p>
          <a:p>
            <a:pPr lvl="1"/>
            <a:r>
              <a:rPr lang="en-US" dirty="0" smtClean="0"/>
              <a:t>Search PubMed for article</a:t>
            </a:r>
          </a:p>
          <a:p>
            <a:pPr lvl="1"/>
            <a:r>
              <a:rPr lang="en-US" dirty="0" smtClean="0"/>
              <a:t>Select article(s) desired</a:t>
            </a:r>
          </a:p>
          <a:p>
            <a:pPr lvl="1"/>
            <a:r>
              <a:rPr lang="en-US" dirty="0" smtClean="0"/>
              <a:t>Click on “Send to”</a:t>
            </a:r>
          </a:p>
          <a:p>
            <a:pPr lvl="1"/>
            <a:r>
              <a:rPr lang="en-US" dirty="0" smtClean="0"/>
              <a:t>Click on “My Bibliography”</a:t>
            </a:r>
          </a:p>
          <a:p>
            <a:pPr lvl="1"/>
            <a:r>
              <a:rPr lang="en-US" dirty="0" smtClean="0"/>
              <a:t>Save to “My Bibliography”</a:t>
            </a:r>
          </a:p>
          <a:p>
            <a:pPr lvl="1"/>
            <a:r>
              <a:rPr lang="en-US" dirty="0" smtClean="0"/>
              <a:t>Go to My NCBI -&gt; My Bibliography -&gt; check to see if article listed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If articles are not in PubMed</a:t>
            </a:r>
          </a:p>
          <a:p>
            <a:pPr lvl="1"/>
            <a:r>
              <a:rPr lang="en-US" dirty="0" smtClean="0"/>
              <a:t>At “Manage My Bibliography” website</a:t>
            </a:r>
          </a:p>
          <a:p>
            <a:pPr lvl="1"/>
            <a:r>
              <a:rPr lang="en-US" dirty="0" smtClean="0"/>
              <a:t>Click “Add Citation”</a:t>
            </a:r>
          </a:p>
          <a:p>
            <a:pPr lvl="1"/>
            <a:r>
              <a:rPr lang="en-US" dirty="0" smtClean="0"/>
              <a:t>From drop-down menu, select “manual citation”</a:t>
            </a:r>
          </a:p>
          <a:p>
            <a:pPr lvl="1"/>
            <a:r>
              <a:rPr lang="en-US" dirty="0" smtClean="0"/>
              <a:t>Enter article information in form and click on “Add Citation”</a:t>
            </a:r>
          </a:p>
          <a:p>
            <a:pPr lvl="1"/>
            <a:r>
              <a:rPr lang="en-US" dirty="0" smtClean="0"/>
              <a:t>Check to see if article is listed properly in My Bibliography</a:t>
            </a:r>
          </a:p>
        </p:txBody>
      </p:sp>
    </p:spTree>
    <p:extLst>
      <p:ext uri="{BB962C8B-B14F-4D97-AF65-F5344CB8AC3E}">
        <p14:creationId xmlns:p14="http://schemas.microsoft.com/office/powerpoint/2010/main" val="7183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NIH Policy Compliance in My 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6769"/>
            <a:ext cx="3581400" cy="38796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Click on Display Setting and choose:</a:t>
            </a:r>
          </a:p>
          <a:p>
            <a:pPr>
              <a:buFontTx/>
              <a:buChar char="-"/>
            </a:pPr>
            <a:r>
              <a:rPr lang="en-US" dirty="0" smtClean="0"/>
              <a:t>View – Award</a:t>
            </a:r>
          </a:p>
          <a:p>
            <a:pPr>
              <a:buFontTx/>
              <a:buChar char="-"/>
            </a:pPr>
            <a:r>
              <a:rPr lang="en-US" dirty="0" smtClean="0"/>
              <a:t>Sort by – Public Access Compliance</a:t>
            </a:r>
          </a:p>
          <a:p>
            <a:pPr marL="0" indent="0">
              <a:buNone/>
            </a:pPr>
            <a:r>
              <a:rPr lang="en-US" dirty="0" smtClean="0"/>
              <a:t>Then Click Apply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17857" r="35566" b="23363"/>
          <a:stretch/>
        </p:blipFill>
        <p:spPr bwMode="auto">
          <a:xfrm>
            <a:off x="533400" y="1447800"/>
            <a:ext cx="442764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990600" y="4524375"/>
            <a:ext cx="2514600" cy="228600"/>
          </a:xfrm>
          <a:prstGeom prst="wedgeEllipseCallout">
            <a:avLst>
              <a:gd name="adj1" fmla="val -13636"/>
              <a:gd name="adj2" fmla="val 33125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486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article will display its Compliance Status – shown in text and by symbol.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Compliance Status in My 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609600" y="1814804"/>
            <a:ext cx="457200" cy="4572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1814804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Compliance is Complete, article has a PMCID</a:t>
            </a:r>
            <a:endParaRPr lang="en-US" sz="2400" dirty="0"/>
          </a:p>
        </p:txBody>
      </p:sp>
      <p:sp>
        <p:nvSpPr>
          <p:cNvPr id="6" name="Flowchart: Connector 5"/>
          <p:cNvSpPr/>
          <p:nvPr/>
        </p:nvSpPr>
        <p:spPr>
          <a:xfrm>
            <a:off x="609600" y="2667000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54494" y="266253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Compliance is In </a:t>
            </a:r>
            <a:r>
              <a:rPr lang="en-US" sz="2400" dirty="0"/>
              <a:t>P</a:t>
            </a:r>
            <a:r>
              <a:rPr lang="en-US" sz="2400" dirty="0" smtClean="0"/>
              <a:t>rocess at NIHMS, article has a NIHMSID</a:t>
            </a:r>
            <a:endParaRPr lang="en-US" sz="2400" dirty="0"/>
          </a:p>
        </p:txBody>
      </p:sp>
      <p:sp>
        <p:nvSpPr>
          <p:cNvPr id="8" name="Flowchart: Connector 7"/>
          <p:cNvSpPr/>
          <p:nvPr/>
        </p:nvSpPr>
        <p:spPr>
          <a:xfrm>
            <a:off x="609600" y="3581400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54494" y="3442553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Non-Compliant</a:t>
            </a:r>
            <a:r>
              <a:rPr lang="en-US" sz="2400" dirty="0" smtClean="0"/>
              <a:t>; No PMCID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If NIHMSID available, article submission is stalled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lick on NIHMSID to enter NIHMS and check status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If no NIHMSID available, article never submitted</a:t>
            </a:r>
            <a:endParaRPr lang="en-US" sz="1600" dirty="0"/>
          </a:p>
        </p:txBody>
      </p:sp>
      <p:sp>
        <p:nvSpPr>
          <p:cNvPr id="11" name="Flowchart: Connector 10"/>
          <p:cNvSpPr/>
          <p:nvPr/>
        </p:nvSpPr>
        <p:spPr>
          <a:xfrm>
            <a:off x="609600" y="4856782"/>
            <a:ext cx="457200" cy="457200"/>
          </a:xfrm>
          <a:prstGeom prst="flowChartConnector">
            <a:avLst/>
          </a:prstGeom>
          <a:solidFill>
            <a:schemeClr val="tx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167" y="485231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Compliance status unknown: use “Edit Status”</a:t>
            </a:r>
            <a:endParaRPr lang="en-US" sz="2400" dirty="0"/>
          </a:p>
        </p:txBody>
      </p:sp>
      <p:sp>
        <p:nvSpPr>
          <p:cNvPr id="13" name="Flowchart: Process 12"/>
          <p:cNvSpPr/>
          <p:nvPr/>
        </p:nvSpPr>
        <p:spPr>
          <a:xfrm>
            <a:off x="533400" y="5867400"/>
            <a:ext cx="609600" cy="457200"/>
          </a:xfrm>
          <a:prstGeom prst="flowChartProcess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N/A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5680501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Compliance is not required for article; it meets exclusion criteria: use “Edit Status”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3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About the Policy</a:t>
            </a:r>
          </a:p>
          <a:p>
            <a:pPr lvl="1"/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Methods of Submission </a:t>
            </a:r>
          </a:p>
          <a:p>
            <a:pPr lvl="2"/>
            <a:r>
              <a:rPr lang="en-US" dirty="0" smtClean="0"/>
              <a:t>Journal policies</a:t>
            </a:r>
          </a:p>
          <a:p>
            <a:pPr lvl="1"/>
            <a:r>
              <a:rPr lang="en-US" dirty="0" smtClean="0"/>
              <a:t>Copyright &amp; Embargo Periods</a:t>
            </a:r>
          </a:p>
          <a:p>
            <a:pPr lvl="1"/>
            <a:r>
              <a:rPr lang="en-US" dirty="0" smtClean="0"/>
              <a:t>Understanding the terminology</a:t>
            </a:r>
          </a:p>
          <a:p>
            <a:r>
              <a:rPr lang="en-US" dirty="0" smtClean="0"/>
              <a:t>How to Comply</a:t>
            </a:r>
          </a:p>
          <a:p>
            <a:r>
              <a:rPr lang="en-US" dirty="0" smtClean="0"/>
              <a:t>Primary Systems to Use</a:t>
            </a:r>
          </a:p>
          <a:p>
            <a:pPr lvl="1"/>
            <a:r>
              <a:rPr lang="en-US" dirty="0" smtClean="0"/>
              <a:t>My Bibliography (via My NCBI)</a:t>
            </a:r>
          </a:p>
          <a:p>
            <a:pPr lvl="1"/>
            <a:r>
              <a:rPr lang="en-US" dirty="0"/>
              <a:t>The NIH Manuscript Submission System (NIHMS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474788"/>
            <a:ext cx="4038600" cy="49260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Select Yes or No for NIH funding support.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it has support, answer the provided questions to establish compliance status.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Selecting “Begin Submission in NIHMS” will link you directly to the NIH Manuscript Submission System.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t="19820" r="22478" b="11169"/>
          <a:stretch/>
        </p:blipFill>
        <p:spPr bwMode="auto">
          <a:xfrm>
            <a:off x="152400" y="1447800"/>
            <a:ext cx="4324350" cy="454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Articles &amp;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35052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NIH Funding section will show either</a:t>
            </a:r>
          </a:p>
          <a:p>
            <a:r>
              <a:rPr lang="en-US" dirty="0" smtClean="0"/>
              <a:t>“No funding” </a:t>
            </a:r>
          </a:p>
          <a:p>
            <a:r>
              <a:rPr lang="en-US" dirty="0" smtClean="0"/>
              <a:t>An Award #/Name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“Add award” to link funding to an article.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27884" r="33302" b="21955"/>
          <a:stretch/>
        </p:blipFill>
        <p:spPr bwMode="auto">
          <a:xfrm>
            <a:off x="304800" y="1524000"/>
            <a:ext cx="502749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2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4" y="5562600"/>
            <a:ext cx="3558919" cy="106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Select one of your existing awards or search for another award by grant #/name or grantee name.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2" t="25347" r="26558" b="18025"/>
          <a:stretch/>
        </p:blipFill>
        <p:spPr bwMode="auto">
          <a:xfrm>
            <a:off x="457200" y="1371600"/>
            <a:ext cx="356844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25463" r="26310" b="36632"/>
          <a:stretch/>
        </p:blipFill>
        <p:spPr bwMode="auto">
          <a:xfrm>
            <a:off x="4419600" y="1371600"/>
            <a:ext cx="36957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0" t="25796" r="26558" b="37102"/>
          <a:stretch/>
        </p:blipFill>
        <p:spPr bwMode="auto">
          <a:xfrm>
            <a:off x="4400550" y="4114800"/>
            <a:ext cx="3714750" cy="23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3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Creating an Award Compliance Report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5029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Select the desired citations in My Bibliography. </a:t>
            </a:r>
          </a:p>
          <a:p>
            <a:r>
              <a:rPr lang="en-US" dirty="0" smtClean="0"/>
              <a:t>Click “All” to select all publications.</a:t>
            </a:r>
          </a:p>
          <a:p>
            <a:r>
              <a:rPr lang="en-US" dirty="0" smtClean="0"/>
              <a:t>Apply Filters</a:t>
            </a:r>
          </a:p>
          <a:p>
            <a:pPr lvl="1"/>
            <a:r>
              <a:rPr lang="en-US" dirty="0" smtClean="0"/>
              <a:t>“Linked to my Awards” </a:t>
            </a:r>
          </a:p>
          <a:p>
            <a:pPr lvl="1"/>
            <a:r>
              <a:rPr lang="en-US" dirty="0" smtClean="0"/>
              <a:t>Select a specific award</a:t>
            </a:r>
          </a:p>
          <a:p>
            <a:pPr lvl="1"/>
            <a:r>
              <a:rPr lang="en-US" dirty="0" smtClean="0"/>
              <a:t>Select publication years</a:t>
            </a:r>
          </a:p>
          <a:p>
            <a:pPr lvl="1"/>
            <a:r>
              <a:rPr lang="en-US" dirty="0" smtClean="0"/>
              <a:t>Select by paper-grant associations</a:t>
            </a:r>
          </a:p>
          <a:p>
            <a:r>
              <a:rPr lang="en-US" dirty="0"/>
              <a:t>Check the boxes next to the </a:t>
            </a:r>
            <a:r>
              <a:rPr lang="en-US" dirty="0" smtClean="0"/>
              <a:t>desired publications.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Click “PDF Report.”</a:t>
            </a:r>
          </a:p>
          <a:p>
            <a:pPr lvl="1"/>
            <a:r>
              <a:rPr lang="en-US" dirty="0" smtClean="0"/>
              <a:t>Enter First, Middle, and Last Name and starting page number in report for the bibliography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Download the PDF.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8" t="18362" r="4191" b="14725"/>
          <a:stretch/>
        </p:blipFill>
        <p:spPr bwMode="auto">
          <a:xfrm>
            <a:off x="304800" y="1676400"/>
            <a:ext cx="2438400" cy="476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9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NIHMS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0400" dirty="0" smtClean="0">
                <a:effectLst/>
              </a:rPr>
              <a:t>Manuscripts may be entered by </a:t>
            </a:r>
          </a:p>
          <a:p>
            <a:r>
              <a:rPr lang="en-US" sz="10400" dirty="0"/>
              <a:t>A</a:t>
            </a:r>
            <a:r>
              <a:rPr lang="en-US" sz="10400" dirty="0" smtClean="0">
                <a:effectLst/>
              </a:rPr>
              <a:t>ny author</a:t>
            </a:r>
          </a:p>
          <a:p>
            <a:r>
              <a:rPr lang="en-US" sz="10400" dirty="0" smtClean="0"/>
              <a:t>A</a:t>
            </a:r>
            <a:r>
              <a:rPr lang="en-US" sz="10400" dirty="0" smtClean="0">
                <a:effectLst/>
              </a:rPr>
              <a:t>ny person delegated by the author</a:t>
            </a:r>
          </a:p>
          <a:p>
            <a:pPr marL="0" indent="0">
              <a:buNone/>
            </a:pPr>
            <a:endParaRPr lang="en-US" sz="10400" dirty="0"/>
          </a:p>
          <a:p>
            <a:pPr marL="0" indent="0">
              <a:buNone/>
            </a:pPr>
            <a:r>
              <a:rPr lang="en-US" sz="10400" dirty="0" smtClean="0">
                <a:effectLst/>
              </a:rPr>
              <a:t>The author who initiated submission must perform the final approval before the manuscript is made publicly available in PubMed Central. </a:t>
            </a:r>
          </a:p>
          <a:p>
            <a:pPr marL="0" indent="0">
              <a:buNone/>
            </a:pPr>
            <a:endParaRPr lang="en-US" sz="10400" dirty="0" smtClean="0">
              <a:effectLst/>
            </a:endParaRPr>
          </a:p>
          <a:p>
            <a:pPr marL="0" indent="0">
              <a:buNone/>
            </a:pPr>
            <a:r>
              <a:rPr lang="en-US" sz="10400" dirty="0" smtClean="0">
                <a:effectLst/>
              </a:rPr>
              <a:t>It is the PI who will be held responsible by NIH for lack of compliance on any specific grant award. PIs should track compliance by authors relying on their grant funding.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8000" dirty="0" smtClean="0"/>
              <a:t>Slideshow demonstrations of each step of the submission process and links to FAQs are available at </a:t>
            </a:r>
            <a:r>
              <a:rPr lang="en-US" sz="8000" dirty="0" smtClean="0">
                <a:hlinkClick r:id="rId2"/>
              </a:rPr>
              <a:t>http://nihms.nih.gov/help/#slideshow</a:t>
            </a:r>
            <a:r>
              <a:rPr lang="en-US" sz="8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63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NIHMS Login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99087"/>
            <a:ext cx="333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</a:t>
            </a:r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www.nihms.nih.gov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 t="15673" r="833" b="56923"/>
          <a:stretch/>
        </p:blipFill>
        <p:spPr bwMode="auto">
          <a:xfrm>
            <a:off x="533400" y="1996849"/>
            <a:ext cx="7366958" cy="157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443158" y="1996849"/>
            <a:ext cx="457200" cy="31279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30673" y="3064734"/>
            <a:ext cx="457200" cy="31279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2638861"/>
            <a:ext cx="1286055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Click on either “Log in” or “Proceed”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32678" r="17084" b="41637"/>
          <a:stretch/>
        </p:blipFill>
        <p:spPr bwMode="auto">
          <a:xfrm>
            <a:off x="498894" y="3962400"/>
            <a:ext cx="7401464" cy="176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09600" y="3569096"/>
            <a:ext cx="0" cy="3933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63273" y="4191000"/>
            <a:ext cx="6324600" cy="76199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5943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Always use your </a:t>
            </a:r>
            <a:r>
              <a:rPr lang="en-US" dirty="0" err="1" smtClean="0"/>
              <a:t>eRACommons</a:t>
            </a:r>
            <a:r>
              <a:rPr lang="en-US" dirty="0" smtClean="0"/>
              <a:t>/NIH login!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" t="13509" r="389" b="45867"/>
          <a:stretch/>
        </p:blipFill>
        <p:spPr bwMode="auto">
          <a:xfrm>
            <a:off x="625167" y="1524000"/>
            <a:ext cx="7401464" cy="234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5167" y="4114800"/>
            <a:ext cx="7299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Submit new manuscript.</a:t>
            </a:r>
          </a:p>
          <a:p>
            <a:endParaRPr lang="en-US" dirty="0"/>
          </a:p>
          <a:p>
            <a:r>
              <a:rPr lang="en-US" dirty="0" smtClean="0"/>
              <a:t>Check on status of already submitted articles or articles in process.</a:t>
            </a:r>
          </a:p>
          <a:p>
            <a:endParaRPr lang="en-US" dirty="0"/>
          </a:p>
          <a:p>
            <a:r>
              <a:rPr lang="en-US" dirty="0" smtClean="0"/>
              <a:t>Search for article by NIHMSID.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NIHMS User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NIHMS: Enter Basic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After logging in, begin submission by</a:t>
            </a:r>
          </a:p>
          <a:p>
            <a:r>
              <a:rPr lang="en-US" dirty="0" smtClean="0"/>
              <a:t>Selecting the journal name</a:t>
            </a:r>
          </a:p>
          <a:p>
            <a:r>
              <a:rPr lang="en-US" dirty="0" smtClean="0"/>
              <a:t>Entering the manuscript title</a:t>
            </a:r>
          </a:p>
          <a:p>
            <a:r>
              <a:rPr lang="en-US" dirty="0" smtClean="0"/>
              <a:t>Selecting all appropriate (NIH and/or HHMI) funding mechanisms that supported the manuscript.</a:t>
            </a:r>
          </a:p>
          <a:p>
            <a:pPr lvl="1"/>
            <a:r>
              <a:rPr lang="en-US" dirty="0" smtClean="0"/>
              <a:t>Note that grants can be linked to articles later, but at least one NIH/HHMI funding source needs to be provided at this stage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NIHMS: </a:t>
            </a:r>
            <a:r>
              <a:rPr lang="en-US" dirty="0"/>
              <a:t>Upload M</a:t>
            </a:r>
            <a:r>
              <a:rPr lang="en-US" dirty="0" smtClean="0"/>
              <a:t>anuscript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Upload </a:t>
            </a:r>
            <a:r>
              <a:rPr lang="en-US" dirty="0"/>
              <a:t>the manuscript file(s). 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Include </a:t>
            </a:r>
            <a:r>
              <a:rPr lang="en-US" dirty="0"/>
              <a:t>full </a:t>
            </a:r>
            <a:r>
              <a:rPr lang="en-US" dirty="0" smtClean="0"/>
              <a:t>text, figures </a:t>
            </a:r>
            <a:r>
              <a:rPr lang="en-US" dirty="0"/>
              <a:t>and all edits &amp; modifications from </a:t>
            </a:r>
            <a:r>
              <a:rPr lang="en-US" dirty="0" smtClean="0"/>
              <a:t>peer review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Layout/formatting </a:t>
            </a:r>
            <a:r>
              <a:rPr lang="en-US" dirty="0"/>
              <a:t>made by the journal for the final published </a:t>
            </a:r>
            <a:r>
              <a:rPr lang="en-US" dirty="0" smtClean="0"/>
              <a:t>version is not required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final peer-reviewed manuscript should be submitted, unless the journal publisher has given permission to submit the final published article.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/>
              <a:t>system will generate a PDF </a:t>
            </a:r>
            <a:r>
              <a:rPr lang="en-US" dirty="0" smtClean="0"/>
              <a:t>receipt </a:t>
            </a:r>
            <a:r>
              <a:rPr lang="en-US" dirty="0"/>
              <a:t>that summarizes the entered information and merges the manuscript's files into one viewable document. 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Confirm </a:t>
            </a:r>
            <a:r>
              <a:rPr lang="en-US" dirty="0"/>
              <a:t>that the manuscript and any additional supporting documents are correct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If author, select release date and confirm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If delegate, author will be notified to select release date and confirm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/>
              <a:t>NIHMSID will be assigned when this is done.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NIHMS: Processing &amp; Final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manuscript will be processed and converted into XML and a web version created</a:t>
            </a:r>
          </a:p>
          <a:p>
            <a:pPr marL="0" indent="0">
              <a:buNone/>
            </a:pPr>
            <a:r>
              <a:rPr lang="en-US" dirty="0" smtClean="0"/>
              <a:t>The author must:</a:t>
            </a:r>
          </a:p>
          <a:p>
            <a:r>
              <a:rPr lang="en-US" dirty="0" smtClean="0"/>
              <a:t>Review ‘final’ web version</a:t>
            </a:r>
          </a:p>
          <a:p>
            <a:r>
              <a:rPr lang="en-US" dirty="0" smtClean="0"/>
              <a:t>Request any needed corrections</a:t>
            </a:r>
          </a:p>
          <a:p>
            <a:r>
              <a:rPr lang="en-US" dirty="0" smtClean="0"/>
              <a:t>Give final approval</a:t>
            </a:r>
          </a:p>
          <a:p>
            <a:r>
              <a:rPr lang="en-US" dirty="0" smtClean="0"/>
              <a:t>Manuscript will be made available in PMC at selected release date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NIH Public Access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Full-text articles resulting from NIH funding must be submitted to PubMed Central.  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2000" dirty="0" smtClean="0"/>
              <a:t>Peer-reviewed manuscripts must be </a:t>
            </a:r>
          </a:p>
          <a:p>
            <a:pPr lvl="1"/>
            <a:r>
              <a:rPr lang="en-US" sz="2000" dirty="0" smtClean="0"/>
              <a:t>submitted to PubMed Central when accepted for publication.</a:t>
            </a:r>
          </a:p>
          <a:p>
            <a:pPr lvl="1"/>
            <a:r>
              <a:rPr lang="en-US" sz="2000" dirty="0" smtClean="0"/>
              <a:t>accessible to the public by 12 months after publication.</a:t>
            </a:r>
          </a:p>
          <a:p>
            <a:r>
              <a:rPr lang="en-US" sz="2000" dirty="0" smtClean="0"/>
              <a:t>Includes articles</a:t>
            </a:r>
          </a:p>
          <a:p>
            <a:pPr lvl="1"/>
            <a:r>
              <a:rPr lang="en-US" sz="2000" dirty="0" smtClean="0"/>
              <a:t> accepted for publication after April 7, 2008. </a:t>
            </a:r>
            <a:endParaRPr lang="en-US" sz="2000" dirty="0"/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esulting from grants active after October 2007.</a:t>
            </a:r>
          </a:p>
          <a:p>
            <a:r>
              <a:rPr lang="en-US" sz="2000" dirty="0" smtClean="0"/>
              <a:t>Starting spring 2013, the NIH will hold processing of non-competing continuation awards if publications arising from grant awards are not in compliance with the Public Access Policy. </a:t>
            </a:r>
          </a:p>
          <a:p>
            <a:r>
              <a:rPr lang="en-US" sz="2000" dirty="0" smtClean="0"/>
              <a:t>Publishing in an open access journal or institutional repository does not meet the Policy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6170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author </a:t>
            </a:r>
            <a:r>
              <a:rPr lang="en-US" dirty="0"/>
              <a:t>approval confirms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authority/right </a:t>
            </a:r>
            <a:r>
              <a:rPr lang="en-US" dirty="0"/>
              <a:t>to publish this version of the manuscript in </a:t>
            </a:r>
            <a:r>
              <a:rPr lang="en-US" dirty="0" smtClean="0"/>
              <a:t>PMC</a:t>
            </a:r>
          </a:p>
          <a:p>
            <a:r>
              <a:rPr lang="en-US" dirty="0" smtClean="0"/>
              <a:t>peer-review </a:t>
            </a:r>
            <a:r>
              <a:rPr lang="en-US" dirty="0"/>
              <a:t>has been conducted appropriately </a:t>
            </a:r>
            <a:endParaRPr lang="en-US" dirty="0" smtClean="0"/>
          </a:p>
          <a:p>
            <a:r>
              <a:rPr lang="en-US" dirty="0" smtClean="0"/>
              <a:t>all edits resulting from peer-review are included</a:t>
            </a:r>
          </a:p>
          <a:p>
            <a:r>
              <a:rPr lang="en-US" dirty="0" smtClean="0"/>
              <a:t>the </a:t>
            </a:r>
            <a:r>
              <a:rPr lang="en-US" dirty="0"/>
              <a:t>manuscript was supported at least in part by NIH funding.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Help: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UF’s </a:t>
            </a:r>
            <a:r>
              <a:rPr lang="en-US" dirty="0" smtClean="0">
                <a:hlinkClick r:id="rId2"/>
              </a:rPr>
              <a:t>Guide to the NIH Public Access Policy</a:t>
            </a:r>
            <a:endParaRPr lang="en-US" dirty="0" smtClean="0"/>
          </a:p>
          <a:p>
            <a:r>
              <a:rPr lang="en-US" dirty="0" smtClean="0"/>
              <a:t>Contact your Liaison Librarian</a:t>
            </a:r>
          </a:p>
          <a:p>
            <a:pPr lvl="1"/>
            <a:r>
              <a:rPr lang="en-US" dirty="0" smtClean="0">
                <a:hlinkClick r:id="rId3"/>
              </a:rPr>
              <a:t>Health Science Center Library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Borland Library (Jacksonville)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Marston Science Library</a:t>
            </a:r>
            <a:endParaRPr lang="en-US" dirty="0" smtClean="0"/>
          </a:p>
          <a:p>
            <a:r>
              <a:rPr lang="en-US" dirty="0" smtClean="0"/>
              <a:t>Contact your grant administrator</a:t>
            </a:r>
          </a:p>
          <a:p>
            <a:r>
              <a:rPr lang="en-US" dirty="0" smtClean="0"/>
              <a:t>Contact the NIH at </a:t>
            </a:r>
            <a:r>
              <a:rPr lang="en-US" dirty="0" smtClean="0">
                <a:hlinkClick r:id="rId6"/>
              </a:rPr>
              <a:t>PublicAccess@nih.gov</a:t>
            </a:r>
            <a:r>
              <a:rPr lang="en-US" dirty="0" smtClean="0"/>
              <a:t> or the NCBI at </a:t>
            </a:r>
            <a:r>
              <a:rPr lang="en-US" dirty="0" smtClean="0">
                <a:hlinkClick r:id="rId7"/>
              </a:rPr>
              <a:t>info@ncbi.nlm.nih.gov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2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Must Comply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Criteria for Submission</a:t>
            </a:r>
            <a:endParaRPr lang="en-US" sz="1800" b="1" dirty="0" smtClean="0">
              <a:effectLst/>
            </a:endParaRPr>
          </a:p>
          <a:p>
            <a:r>
              <a:rPr lang="en-US" sz="1800" dirty="0"/>
              <a:t>Peer-reviewed</a:t>
            </a:r>
            <a:endParaRPr lang="en-US" sz="1800" dirty="0" smtClean="0">
              <a:effectLst/>
            </a:endParaRPr>
          </a:p>
          <a:p>
            <a:r>
              <a:rPr lang="en-US" sz="1800" dirty="0"/>
              <a:t>Accepted for publication on or after April 7, 2008</a:t>
            </a:r>
            <a:endParaRPr lang="en-US" sz="1800" dirty="0" smtClean="0">
              <a:effectLst/>
            </a:endParaRPr>
          </a:p>
          <a:p>
            <a:r>
              <a:rPr lang="en-US" sz="1800" dirty="0"/>
              <a:t>Arises from direct NIH funding: </a:t>
            </a:r>
            <a:endParaRPr lang="en-US" sz="1800" dirty="0" smtClean="0">
              <a:effectLst/>
            </a:endParaRPr>
          </a:p>
          <a:p>
            <a:pPr lvl="1"/>
            <a:r>
              <a:rPr lang="en-US" sz="1800" dirty="0"/>
              <a:t>NIH grant or cooperative agreement active in FY2008 or beyond</a:t>
            </a:r>
            <a:endParaRPr lang="en-US" sz="1800" dirty="0" smtClean="0">
              <a:effectLst/>
            </a:endParaRPr>
          </a:p>
          <a:p>
            <a:pPr lvl="1"/>
            <a:r>
              <a:rPr lang="en-US" sz="1800" dirty="0"/>
              <a:t>NIH contract signed on or after April 7, 2008</a:t>
            </a:r>
            <a:endParaRPr lang="en-US" sz="1800" dirty="0" smtClean="0">
              <a:effectLst/>
            </a:endParaRPr>
          </a:p>
          <a:p>
            <a:pPr lvl="1"/>
            <a:r>
              <a:rPr lang="en-US" sz="1800" dirty="0"/>
              <a:t>NIH Intramural Program</a:t>
            </a:r>
            <a:endParaRPr lang="en-US" sz="1800" dirty="0" smtClean="0">
              <a:effectLst/>
            </a:endParaRPr>
          </a:p>
          <a:p>
            <a:pPr lvl="1"/>
            <a:r>
              <a:rPr lang="en-US" sz="1800" dirty="0"/>
              <a:t>NIH employee</a:t>
            </a:r>
            <a:endParaRPr lang="en-US" sz="1800" dirty="0" smtClean="0">
              <a:effectLst/>
            </a:endParaRPr>
          </a:p>
          <a:p>
            <a:r>
              <a:rPr lang="en-US" sz="1800" dirty="0"/>
              <a:t>Written using the Latin alphabet (that used for English - not Chinese, Russian, Arabic, etc.)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The grant Principal Investigator (PI) is ultimately held responsible but the author must complete the submission process.</a:t>
            </a:r>
          </a:p>
        </p:txBody>
      </p:sp>
    </p:spTree>
    <p:extLst>
      <p:ext uri="{BB962C8B-B14F-4D97-AF65-F5344CB8AC3E}">
        <p14:creationId xmlns:p14="http://schemas.microsoft.com/office/powerpoint/2010/main" val="909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journal will deposit </a:t>
            </a:r>
            <a:r>
              <a:rPr lang="en-US" dirty="0"/>
              <a:t>all final published articles in </a:t>
            </a:r>
            <a:r>
              <a:rPr lang="en-US" smtClean="0"/>
              <a:t>PubMed Central </a:t>
            </a:r>
            <a:r>
              <a:rPr lang="en-US" dirty="0" smtClean="0"/>
              <a:t>automatically and you don’t have to do anything.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publicaccess.nih.gov/submit_process_journals.htm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journal will </a:t>
            </a:r>
            <a:r>
              <a:rPr lang="en-US" dirty="0"/>
              <a:t>deposit your final published </a:t>
            </a:r>
            <a:r>
              <a:rPr lang="en-US" dirty="0" smtClean="0"/>
              <a:t>article, but you must request that they do so (may require a fee).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publicaccess.nih.gov/select_deposit_publishers.htm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You deposit </a:t>
            </a:r>
            <a:r>
              <a:rPr lang="en-US" dirty="0"/>
              <a:t>the final peer-reviewed manuscript yourself via </a:t>
            </a:r>
            <a:r>
              <a:rPr lang="en-US" b="1" dirty="0"/>
              <a:t>NIH Manuscript Submission System (</a:t>
            </a:r>
            <a:r>
              <a:rPr lang="en-US" b="1" dirty="0" smtClean="0"/>
              <a:t>NIHMS,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://www.nihms.nih.gov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) with journal permission. All responsibility for submission is yours.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journal will initiate the submission </a:t>
            </a:r>
            <a:r>
              <a:rPr lang="en-US" dirty="0"/>
              <a:t>process for final peer-reviewed </a:t>
            </a:r>
            <a:r>
              <a:rPr lang="en-US" dirty="0" smtClean="0"/>
              <a:t>manuscripts by depositing them, but you must complete the submission process in the NIHMS. </a:t>
            </a:r>
            <a:r>
              <a:rPr lang="en-US" dirty="0">
                <a:hlinkClick r:id="rId3"/>
              </a:rPr>
              <a:t>http://publicaccess.nih.gov/select_deposit_publishers.htm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Submission Methods</a:t>
            </a:r>
            <a:endParaRPr lang="en-US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493184"/>
              </p:ext>
            </p:extLst>
          </p:nvPr>
        </p:nvGraphicFramePr>
        <p:xfrm>
          <a:off x="457200" y="1447800"/>
          <a:ext cx="8153400" cy="5016900"/>
        </p:xfrm>
        <a:graphic>
          <a:graphicData uri="http://schemas.openxmlformats.org/drawingml/2006/table">
            <a:tbl>
              <a:tblPr/>
              <a:tblGrid>
                <a:gridCol w="1855787"/>
                <a:gridCol w="1497013"/>
                <a:gridCol w="1600200"/>
                <a:gridCol w="1524000"/>
                <a:gridCol w="1676400"/>
              </a:tblGrid>
              <a:tr h="365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Method A </a:t>
                      </a: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Method 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Method C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Method 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Version of Paper Submitted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Final Journal-Formatted Article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Final Journal-Formatted Article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Final Peer-Reviewed Manuscript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Final Peer-Reviewed Manuscript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Task 1: Who deposits the paper?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Publisher direct to PMC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Publisher direct to PMC after author request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Author or delegate, via NIHMS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Publisher, via NIHMS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6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Task 2: Who approves paper for processing?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Not Applicable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Not Applicable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Author, via NIHMS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Author, via NIHMS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Task 3: Who approves paper for Pub Med Central display?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Not Applicable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Not Applicable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Author, via NIHMS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Author, via NIHMS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Participating journal/publisher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Method A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3"/>
                        </a:rPr>
                        <a:t>Journals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Make arrangements with these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4"/>
                        </a:rPr>
                        <a:t>publishers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Check publishing agreement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Make arrangements with these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4"/>
                        </a:rPr>
                        <a:t>publishers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52093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From: </a:t>
            </a:r>
            <a:r>
              <a:rPr lang="en-US" sz="1200" b="1" dirty="0" smtClean="0">
                <a:hlinkClick r:id="rId5"/>
              </a:rPr>
              <a:t>http</a:t>
            </a:r>
            <a:r>
              <a:rPr lang="en-US" sz="1200" b="1" dirty="0">
                <a:hlinkClick r:id="rId5"/>
              </a:rPr>
              <a:t>://publicaccess.nih.gov/submit_process.htm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0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effectLst/>
              </a:rPr>
              <a:t>Check all publication or copyright transfer agreements </a:t>
            </a:r>
            <a:r>
              <a:rPr lang="en-US" sz="2000" b="1" i="1" dirty="0" smtClean="0">
                <a:effectLst/>
              </a:rPr>
              <a:t>before</a:t>
            </a:r>
            <a:r>
              <a:rPr lang="en-US" sz="2000" b="1" dirty="0" smtClean="0">
                <a:effectLst/>
              </a:rPr>
              <a:t> signing to ensure submission to PubMed Central is allowed. Journals vary widely in how they handle this policy.</a:t>
            </a:r>
          </a:p>
          <a:p>
            <a:pPr marL="0" indent="0">
              <a:buNone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r>
              <a:rPr lang="en-US" sz="2000" dirty="0"/>
              <a:t>The NIH provides an example of the kind of language that can be added to a copyright agreement at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publicaccess.nih.gov/FAQ.htm#778</a:t>
            </a:r>
            <a:r>
              <a:rPr lang="en-US" sz="2000" dirty="0" smtClean="0"/>
              <a:t>.</a:t>
            </a:r>
            <a:endParaRPr lang="en-US" sz="2000" dirty="0" smtClean="0">
              <a:effectLst/>
            </a:endParaRP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More Author Rights Resources: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SPARC </a:t>
            </a:r>
            <a:r>
              <a:rPr lang="en-US" sz="2000" dirty="0" smtClean="0"/>
              <a:t>Addendum: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www.arl.org/sparc/author/addendum.shtml</a:t>
            </a:r>
            <a:endParaRPr lang="en-US" sz="2000" dirty="0" smtClean="0">
              <a:effectLst/>
            </a:endParaRPr>
          </a:p>
          <a:p>
            <a:r>
              <a:rPr lang="en-US" sz="2000" dirty="0" err="1" smtClean="0"/>
              <a:t>ScienceCommons</a:t>
            </a:r>
            <a:r>
              <a:rPr lang="en-US" sz="2000" dirty="0" smtClean="0"/>
              <a:t> and its “Addendum Generator”: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www.sciencecommons.org/resources/faq/authorsaddendum</a:t>
            </a:r>
            <a:endParaRPr lang="en-US" sz="2000" dirty="0" smtClean="0"/>
          </a:p>
          <a:p>
            <a:r>
              <a:rPr lang="en-US" sz="2000" dirty="0" smtClean="0"/>
              <a:t>Author Rights In UF’s Copyright </a:t>
            </a:r>
            <a:r>
              <a:rPr lang="en-US" sz="2000" dirty="0" err="1" smtClean="0"/>
              <a:t>LibGuide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guides.uflib.ufl.edu/content.php?pid=32772&amp;sid=2475398</a:t>
            </a:r>
            <a:endParaRPr lang="en-US" sz="2000" dirty="0" smtClean="0"/>
          </a:p>
          <a:p>
            <a:endParaRPr lang="en-US" sz="1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24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“Embargo”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The NIH allows up to 1-year post-publication for appearance of the full-text article in PubMed Central (PMC).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Many journals require that authors wait for some or all of that 12-month period before allowing the article to be made available in PMC.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journals pre-arrange that with PMC (i.e. Methods A &amp; B journals), others require the author to enter the embargo period when the author does the submission process (Methods C&amp;D journals).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Always verify this requirement with the journal.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Do </a:t>
            </a:r>
            <a:r>
              <a:rPr lang="en-US" b="1" dirty="0"/>
              <a:t>NOT wait until the end of the 1-year </a:t>
            </a:r>
            <a:r>
              <a:rPr lang="en-US" b="1" dirty="0" smtClean="0"/>
              <a:t>post-publication period </a:t>
            </a:r>
            <a:r>
              <a:rPr lang="en-US" b="1" dirty="0"/>
              <a:t>to submit, as there is processing time required. Submit </a:t>
            </a:r>
            <a:r>
              <a:rPr lang="en-US" b="1" dirty="0" smtClean="0"/>
              <a:t>upon acceptance for publication </a:t>
            </a:r>
            <a:r>
              <a:rPr lang="en-US" b="1" dirty="0"/>
              <a:t>and inform the NIH of any required embargo </a:t>
            </a:r>
            <a:r>
              <a:rPr lang="en-US" b="1" dirty="0" smtClean="0"/>
              <a:t>period during the submission process.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39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PubMed vs. PubMed Central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PubMed and PubMed Central are two </a:t>
            </a:r>
            <a:r>
              <a:rPr lang="en-US" sz="1800" i="1" dirty="0" smtClean="0"/>
              <a:t>different</a:t>
            </a:r>
            <a:r>
              <a:rPr lang="en-US" sz="1800" dirty="0" smtClean="0"/>
              <a:t> databases.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PubMed</a:t>
            </a:r>
          </a:p>
          <a:p>
            <a:r>
              <a:rPr lang="en-US" sz="1800" dirty="0" smtClean="0"/>
              <a:t>Is a database of article citations &amp; abstracts.</a:t>
            </a:r>
          </a:p>
          <a:p>
            <a:r>
              <a:rPr lang="en-US" sz="1800" dirty="0" smtClean="0"/>
              <a:t>Having your article listed in PubMed</a:t>
            </a:r>
          </a:p>
          <a:p>
            <a:pPr lvl="1"/>
            <a:r>
              <a:rPr lang="en-US" sz="1800" dirty="0" smtClean="0"/>
              <a:t>Is </a:t>
            </a:r>
            <a:r>
              <a:rPr lang="en-US" sz="1800" b="1" dirty="0" smtClean="0"/>
              <a:t>not</a:t>
            </a:r>
            <a:r>
              <a:rPr lang="en-US" sz="1800" dirty="0" smtClean="0"/>
              <a:t> required for compliance.</a:t>
            </a:r>
          </a:p>
          <a:p>
            <a:pPr lvl="1"/>
            <a:r>
              <a:rPr lang="en-US" sz="1800" dirty="0" smtClean="0"/>
              <a:t>Does </a:t>
            </a:r>
            <a:r>
              <a:rPr lang="en-US" sz="1800" b="1" dirty="0" smtClean="0"/>
              <a:t>not</a:t>
            </a:r>
            <a:r>
              <a:rPr lang="en-US" sz="1800" dirty="0" smtClean="0"/>
              <a:t> guarantee submission to PMC.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PubMed Central (PMC)</a:t>
            </a:r>
          </a:p>
          <a:p>
            <a:r>
              <a:rPr lang="en-US" sz="1800" dirty="0" smtClean="0"/>
              <a:t>Is a database of full-text articles/manuscripts.</a:t>
            </a:r>
          </a:p>
          <a:p>
            <a:r>
              <a:rPr lang="en-US" sz="1800" dirty="0" smtClean="0"/>
              <a:t>Will include articles not in PubMed.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Abstracts in PubMed that have corresponding full-text in PMC will be inter-linked.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Your article must be placed in PMC (not PubMed) for compliance.</a:t>
            </a:r>
          </a:p>
        </p:txBody>
      </p:sp>
    </p:spTree>
    <p:extLst>
      <p:ext uri="{BB962C8B-B14F-4D97-AF65-F5344CB8AC3E}">
        <p14:creationId xmlns:p14="http://schemas.microsoft.com/office/powerpoint/2010/main" val="18491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1925</Words>
  <Application>Microsoft Office PowerPoint</Application>
  <PresentationFormat>On-screen Show (4:3)</PresentationFormat>
  <Paragraphs>286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NIH Public Access Policy</vt:lpstr>
      <vt:lpstr>Outline</vt:lpstr>
      <vt:lpstr>The NIH Public Access Policy</vt:lpstr>
      <vt:lpstr>Who Must Comply</vt:lpstr>
      <vt:lpstr>Submission Methods</vt:lpstr>
      <vt:lpstr>More on Submission Methods</vt:lpstr>
      <vt:lpstr>Copyright Issues</vt:lpstr>
      <vt:lpstr>“Embargo” Periods</vt:lpstr>
      <vt:lpstr>PubMed vs. PubMed Central</vt:lpstr>
      <vt:lpstr>Clarifying the ID Numbers</vt:lpstr>
      <vt:lpstr>How to Comply</vt:lpstr>
      <vt:lpstr>Primary Systems to Use</vt:lpstr>
      <vt:lpstr>Getting an eRA Commons Account At UF</vt:lpstr>
      <vt:lpstr>Sign in to My NCBI</vt:lpstr>
      <vt:lpstr>PowerPoint Presentation</vt:lpstr>
      <vt:lpstr>PowerPoint Presentation</vt:lpstr>
      <vt:lpstr>Adding Articles to My Bibliography</vt:lpstr>
      <vt:lpstr>NIH Policy Compliance in My Bibliography</vt:lpstr>
      <vt:lpstr>Compliance Status in My Bibliography</vt:lpstr>
      <vt:lpstr>Edit Status</vt:lpstr>
      <vt:lpstr>Linking Articles &amp; Awards</vt:lpstr>
      <vt:lpstr>Adding an Award</vt:lpstr>
      <vt:lpstr>Creating an Award Compliance Report </vt:lpstr>
      <vt:lpstr>Using the NIHMS</vt:lpstr>
      <vt:lpstr>NIHMS Login</vt:lpstr>
      <vt:lpstr>NIHMS User Page</vt:lpstr>
      <vt:lpstr>NIHMS: Enter Basic Information</vt:lpstr>
      <vt:lpstr>NIHMS: Upload Manuscript</vt:lpstr>
      <vt:lpstr>NIHMS: Processing &amp; Final Approval</vt:lpstr>
      <vt:lpstr>Final author approval confirms:</vt:lpstr>
      <vt:lpstr>For More Help: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NIH Public Access Policy</dc:title>
  <dc:creator>Lyon,Jennifer Ann</dc:creator>
  <cp:lastModifiedBy>Lyon,Jennifer Ann</cp:lastModifiedBy>
  <cp:revision>94</cp:revision>
  <dcterms:created xsi:type="dcterms:W3CDTF">2013-01-14T16:02:28Z</dcterms:created>
  <dcterms:modified xsi:type="dcterms:W3CDTF">2013-06-05T20:59:25Z</dcterms:modified>
</cp:coreProperties>
</file>