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2"/>
  </p:notesMasterIdLst>
  <p:handoutMasterIdLst>
    <p:handoutMasterId r:id="rId43"/>
  </p:handoutMasterIdLst>
  <p:sldIdLst>
    <p:sldId id="256" r:id="rId2"/>
    <p:sldId id="262" r:id="rId3"/>
    <p:sldId id="263" r:id="rId4"/>
    <p:sldId id="268" r:id="rId5"/>
    <p:sldId id="264" r:id="rId6"/>
    <p:sldId id="265" r:id="rId7"/>
    <p:sldId id="266" r:id="rId8"/>
    <p:sldId id="271" r:id="rId9"/>
    <p:sldId id="257" r:id="rId10"/>
    <p:sldId id="259" r:id="rId11"/>
    <p:sldId id="260" r:id="rId12"/>
    <p:sldId id="261" r:id="rId13"/>
    <p:sldId id="272" r:id="rId14"/>
    <p:sldId id="273" r:id="rId15"/>
    <p:sldId id="288" r:id="rId16"/>
    <p:sldId id="289" r:id="rId17"/>
    <p:sldId id="274" r:id="rId18"/>
    <p:sldId id="290" r:id="rId19"/>
    <p:sldId id="291" r:id="rId20"/>
    <p:sldId id="303" r:id="rId21"/>
    <p:sldId id="277" r:id="rId22"/>
    <p:sldId id="292" r:id="rId23"/>
    <p:sldId id="293" r:id="rId24"/>
    <p:sldId id="302" r:id="rId25"/>
    <p:sldId id="278" r:id="rId26"/>
    <p:sldId id="295" r:id="rId27"/>
    <p:sldId id="296" r:id="rId28"/>
    <p:sldId id="279" r:id="rId29"/>
    <p:sldId id="297" r:id="rId30"/>
    <p:sldId id="281" r:id="rId31"/>
    <p:sldId id="301" r:id="rId32"/>
    <p:sldId id="280" r:id="rId33"/>
    <p:sldId id="282" r:id="rId34"/>
    <p:sldId id="286" r:id="rId35"/>
    <p:sldId id="300" r:id="rId36"/>
    <p:sldId id="276" r:id="rId37"/>
    <p:sldId id="287" r:id="rId38"/>
    <p:sldId id="304" r:id="rId39"/>
    <p:sldId id="283" r:id="rId40"/>
    <p:sldId id="28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03" autoAdjust="0"/>
  </p:normalViewPr>
  <p:slideViewPr>
    <p:cSldViewPr>
      <p:cViewPr varScale="1">
        <p:scale>
          <a:sx n="95" d="100"/>
          <a:sy n="95" d="100"/>
        </p:scale>
        <p:origin x="-762" y="-96"/>
      </p:cViewPr>
      <p:guideLst>
        <p:guide orient="horz" pos="2160"/>
        <p:guide pos="2880"/>
      </p:guideLst>
    </p:cSldViewPr>
  </p:slideViewPr>
  <p:notesTextViewPr>
    <p:cViewPr>
      <p:scale>
        <a:sx n="1" d="1"/>
        <a:sy n="1" d="1"/>
      </p:scale>
      <p:origin x="0" y="0"/>
    </p:cViewPr>
  </p:notesTextViewPr>
  <p:sorterViewPr>
    <p:cViewPr>
      <p:scale>
        <a:sx n="100" d="100"/>
        <a:sy n="100" d="100"/>
      </p:scale>
      <p:origin x="0" y="12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4FDB7D-1FE8-4656-BD3B-8AA3F69C020A}" type="datetimeFigureOut">
              <a:rPr lang="en-US" smtClean="0"/>
              <a:t>11/7/2012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8B1B8C-4B0A-4546-A5E7-03DB403A3360}" type="slidenum">
              <a:rPr lang="en-US" smtClean="0"/>
              <a:t>‹#›</a:t>
            </a:fld>
            <a:endParaRPr lang="en-US"/>
          </a:p>
        </p:txBody>
      </p:sp>
    </p:spTree>
    <p:extLst>
      <p:ext uri="{BB962C8B-B14F-4D97-AF65-F5344CB8AC3E}">
        <p14:creationId xmlns:p14="http://schemas.microsoft.com/office/powerpoint/2010/main" val="989375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F40206-D009-4B13-85F5-CD81807A119E}"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C6A411-8133-43A6-884E-20533C6F45CC}" type="slidenum">
              <a:rPr lang="en-US" smtClean="0"/>
              <a:t>‹#›</a:t>
            </a:fld>
            <a:endParaRPr lang="en-US"/>
          </a:p>
        </p:txBody>
      </p:sp>
    </p:spTree>
    <p:extLst>
      <p:ext uri="{BB962C8B-B14F-4D97-AF65-F5344CB8AC3E}">
        <p14:creationId xmlns:p14="http://schemas.microsoft.com/office/powerpoint/2010/main" val="2599262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C6A411-8133-43A6-884E-20533C6F45CC}" type="slidenum">
              <a:rPr lang="en-US" smtClean="0"/>
              <a:t>10</a:t>
            </a:fld>
            <a:endParaRPr lang="en-US"/>
          </a:p>
        </p:txBody>
      </p:sp>
    </p:spTree>
    <p:extLst>
      <p:ext uri="{BB962C8B-B14F-4D97-AF65-F5344CB8AC3E}">
        <p14:creationId xmlns:p14="http://schemas.microsoft.com/office/powerpoint/2010/main" val="975766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15C6A411-8133-43A6-884E-20533C6F45CC}" type="slidenum">
              <a:rPr lang="en-US" smtClean="0"/>
              <a:t>13</a:t>
            </a:fld>
            <a:endParaRPr lang="en-US"/>
          </a:p>
        </p:txBody>
      </p:sp>
    </p:spTree>
    <p:extLst>
      <p:ext uri="{BB962C8B-B14F-4D97-AF65-F5344CB8AC3E}">
        <p14:creationId xmlns:p14="http://schemas.microsoft.com/office/powerpoint/2010/main" val="2962067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15C6A411-8133-43A6-884E-20533C6F45CC}" type="slidenum">
              <a:rPr lang="en-US" smtClean="0"/>
              <a:t>17</a:t>
            </a:fld>
            <a:endParaRPr lang="en-US"/>
          </a:p>
        </p:txBody>
      </p:sp>
    </p:spTree>
    <p:extLst>
      <p:ext uri="{BB962C8B-B14F-4D97-AF65-F5344CB8AC3E}">
        <p14:creationId xmlns:p14="http://schemas.microsoft.com/office/powerpoint/2010/main" val="394093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may be key to emphasize how it provides access to more global literature, especially since we don’t have EMBASE. </a:t>
            </a:r>
            <a:endParaRPr lang="en-US" dirty="0"/>
          </a:p>
        </p:txBody>
      </p:sp>
      <p:sp>
        <p:nvSpPr>
          <p:cNvPr id="4" name="Slide Number Placeholder 3"/>
          <p:cNvSpPr>
            <a:spLocks noGrp="1"/>
          </p:cNvSpPr>
          <p:nvPr>
            <p:ph type="sldNum" sz="quarter" idx="10"/>
          </p:nvPr>
        </p:nvSpPr>
        <p:spPr/>
        <p:txBody>
          <a:bodyPr/>
          <a:lstStyle/>
          <a:p>
            <a:fld id="{15C6A411-8133-43A6-884E-20533C6F45CC}" type="slidenum">
              <a:rPr lang="en-US" smtClean="0"/>
              <a:t>22</a:t>
            </a:fld>
            <a:endParaRPr lang="en-US"/>
          </a:p>
        </p:txBody>
      </p:sp>
    </p:spTree>
    <p:extLst>
      <p:ext uri="{BB962C8B-B14F-4D97-AF65-F5344CB8AC3E}">
        <p14:creationId xmlns:p14="http://schemas.microsoft.com/office/powerpoint/2010/main" val="21954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A6B49F-560D-45D3-B409-FD5671759701}"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9263A-B87E-49BE-86FE-AB61E069022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A6B49F-560D-45D3-B409-FD5671759701}"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9263A-B87E-49BE-86FE-AB61E06902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A6B49F-560D-45D3-B409-FD5671759701}"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9263A-B87E-49BE-86FE-AB61E06902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A6B49F-560D-45D3-B409-FD5671759701}"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9263A-B87E-49BE-86FE-AB61E06902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CA6B49F-560D-45D3-B409-FD5671759701}"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9263A-B87E-49BE-86FE-AB61E06902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A6B49F-560D-45D3-B409-FD5671759701}"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9263A-B87E-49BE-86FE-AB61E069022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A6B49F-560D-45D3-B409-FD5671759701}" type="datetimeFigureOut">
              <a:rPr lang="en-US" smtClean="0"/>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19263A-B87E-49BE-86FE-AB61E06902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A6B49F-560D-45D3-B409-FD5671759701}" type="datetimeFigureOut">
              <a:rPr lang="en-US" smtClean="0"/>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19263A-B87E-49BE-86FE-AB61E06902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6B49F-560D-45D3-B409-FD5671759701}" type="datetimeFigureOut">
              <a:rPr lang="en-US" smtClean="0"/>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19263A-B87E-49BE-86FE-AB61E06902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CA6B49F-560D-45D3-B409-FD5671759701}" type="datetimeFigureOut">
              <a:rPr lang="en-US" smtClean="0"/>
              <a:t>11/7/2012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219263A-B87E-49BE-86FE-AB61E06902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6B49F-560D-45D3-B409-FD5671759701}"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9263A-B87E-49BE-86FE-AB61E06902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CA6B49F-560D-45D3-B409-FD5671759701}" type="datetimeFigureOut">
              <a:rPr lang="en-US" smtClean="0"/>
              <a:t>11/7/2012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219263A-B87E-49BE-86FE-AB61E06902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clinicaltrials.gov/" TargetMode="External"/><Relationship Id="rId2" Type="http://schemas.openxmlformats.org/officeDocument/2006/relationships/hyperlink" Target="http://www.isrctn.org/" TargetMode="External"/><Relationship Id="rId1" Type="http://schemas.openxmlformats.org/officeDocument/2006/relationships/slideLayout" Target="../slideLayouts/slideLayout2.xml"/><Relationship Id="rId6" Type="http://schemas.openxmlformats.org/officeDocument/2006/relationships/hyperlink" Target="http://clinicaltrials.ifpma.org/en/myportal/index.htm" TargetMode="External"/><Relationship Id="rId5" Type="http://schemas.openxmlformats.org/officeDocument/2006/relationships/hyperlink" Target="http://www.clinicalstudyresults.org/home/" TargetMode="External"/><Relationship Id="rId4" Type="http://schemas.openxmlformats.org/officeDocument/2006/relationships/hyperlink" Target="http://apps.who.int/trialsearch/"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ochrane.org/training/handsearchers-tsc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ebm.net/index.aspx?o=1025" TargetMode="External"/><Relationship Id="rId2" Type="http://schemas.openxmlformats.org/officeDocument/2006/relationships/hyperlink" Target="http://www.consort-statement.org/consort-statement/" TargetMode="External"/><Relationship Id="rId1" Type="http://schemas.openxmlformats.org/officeDocument/2006/relationships/slideLayout" Target="../slideLayouts/slideLayout2.xml"/><Relationship Id="rId6" Type="http://schemas.openxmlformats.org/officeDocument/2006/relationships/hyperlink" Target="http://jama.jamanetwork.com/article.aspx?volume=283&amp;issue=15&amp;page=2008" TargetMode="External"/><Relationship Id="rId5" Type="http://schemas.openxmlformats.org/officeDocument/2006/relationships/hyperlink" Target="http://www.gradeworkinggroup.org/intro.htm" TargetMode="External"/><Relationship Id="rId4" Type="http://schemas.openxmlformats.org/officeDocument/2006/relationships/hyperlink" Target="http://www.aafp.org/online/en/home/publications/journals/afp/afplevels.htmlhttp:/www.aafp.org/online/en/home/publications/journals/afp/afpleve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plosmedicine.org/article/info:doi/10.1371/journal.pmed.1000097" TargetMode="External"/><Relationship Id="rId2" Type="http://schemas.openxmlformats.org/officeDocument/2006/relationships/hyperlink" Target="http://prisma-statement.org/statement.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researchguides.dartmouth.edu/sys-review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library.health.ufl.edu/borland/index.html" TargetMode="External"/><Relationship Id="rId2" Type="http://schemas.openxmlformats.org/officeDocument/2006/relationships/hyperlink" Target="http://www.library.health.ufl.edu/services/liaisons.html" TargetMode="External"/><Relationship Id="rId1" Type="http://schemas.openxmlformats.org/officeDocument/2006/relationships/slideLayout" Target="../slideLayouts/slideLayout2.xml"/><Relationship Id="rId4" Type="http://schemas.openxmlformats.org/officeDocument/2006/relationships/hyperlink" Target="mailto:jalyon@ufl.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073872" y="2010013"/>
            <a:ext cx="5648623" cy="1204306"/>
          </a:xfrm>
        </p:spPr>
        <p:txBody>
          <a:bodyPr/>
          <a:lstStyle/>
          <a:p>
            <a:r>
              <a:rPr lang="en-US" dirty="0" smtClean="0"/>
              <a:t>Introduction to Systematic Reviews</a:t>
            </a:r>
            <a:endParaRPr lang="en-US" dirty="0"/>
          </a:p>
        </p:txBody>
      </p:sp>
      <p:sp>
        <p:nvSpPr>
          <p:cNvPr id="3" name="Subtitle 2"/>
          <p:cNvSpPr>
            <a:spLocks noGrp="1"/>
          </p:cNvSpPr>
          <p:nvPr>
            <p:ph type="subTitle" idx="1"/>
          </p:nvPr>
        </p:nvSpPr>
        <p:spPr>
          <a:xfrm rot="19140000">
            <a:off x="1867706" y="2681500"/>
            <a:ext cx="6511131" cy="1544320"/>
          </a:xfrm>
        </p:spPr>
        <p:txBody>
          <a:bodyPr/>
          <a:lstStyle/>
          <a:p>
            <a:r>
              <a:rPr lang="en-US" dirty="0" smtClean="0"/>
              <a:t>Jennifer A. Lyon, MS, MLIS, AHIP</a:t>
            </a:r>
          </a:p>
          <a:p>
            <a:r>
              <a:rPr lang="en-US" dirty="0" smtClean="0"/>
              <a:t>Health Science Center Libraries</a:t>
            </a:r>
          </a:p>
          <a:p>
            <a:r>
              <a:rPr lang="en-US" dirty="0" smtClean="0"/>
              <a:t>University of Florida</a:t>
            </a:r>
          </a:p>
          <a:p>
            <a:r>
              <a:rPr lang="en-US" dirty="0" smtClean="0"/>
              <a:t>jalyon@ufl.edu</a:t>
            </a:r>
          </a:p>
          <a:p>
            <a:endParaRPr lang="en-US" dirty="0" smtClean="0"/>
          </a:p>
          <a:p>
            <a:endParaRPr lang="en-US" dirty="0"/>
          </a:p>
        </p:txBody>
      </p:sp>
    </p:spTree>
    <p:extLst>
      <p:ext uri="{BB962C8B-B14F-4D97-AF65-F5344CB8AC3E}">
        <p14:creationId xmlns:p14="http://schemas.microsoft.com/office/powerpoint/2010/main" val="3624636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Introducing PICO</a:t>
            </a:r>
            <a:endParaRPr lang="en-US" dirty="0"/>
          </a:p>
        </p:txBody>
      </p:sp>
      <p:sp>
        <p:nvSpPr>
          <p:cNvPr id="3" name="Content Placeholder 2"/>
          <p:cNvSpPr>
            <a:spLocks noGrp="1"/>
          </p:cNvSpPr>
          <p:nvPr>
            <p:ph idx="1"/>
          </p:nvPr>
        </p:nvSpPr>
        <p:spPr/>
        <p:txBody>
          <a:bodyPr>
            <a:normAutofit lnSpcReduction="10000"/>
          </a:bodyPr>
          <a:lstStyle/>
          <a:p>
            <a:r>
              <a:rPr lang="en-US" dirty="0" smtClean="0"/>
              <a:t>Method of structuring the research question:</a:t>
            </a:r>
          </a:p>
          <a:p>
            <a:r>
              <a:rPr lang="en-US" dirty="0" smtClean="0"/>
              <a:t>PICO</a:t>
            </a:r>
            <a:endParaRPr lang="en-US" dirty="0"/>
          </a:p>
          <a:p>
            <a:pPr>
              <a:buFont typeface="Wingdings" pitchFamily="2" charset="2"/>
              <a:buChar char="Ø"/>
            </a:pPr>
            <a:r>
              <a:rPr lang="en-US" dirty="0" smtClean="0"/>
              <a:t>Patient population</a:t>
            </a:r>
          </a:p>
          <a:p>
            <a:pPr lvl="2">
              <a:buFont typeface="Wingdings" pitchFamily="2" charset="2"/>
              <a:buChar char="Ø"/>
            </a:pPr>
            <a:r>
              <a:rPr lang="en-US" dirty="0" smtClean="0"/>
              <a:t>Children aged 3-8 </a:t>
            </a:r>
            <a:r>
              <a:rPr lang="en-US" dirty="0" err="1" smtClean="0"/>
              <a:t>yrs</a:t>
            </a:r>
            <a:r>
              <a:rPr lang="en-US" dirty="0" smtClean="0"/>
              <a:t> diagnosed with croup</a:t>
            </a:r>
          </a:p>
          <a:p>
            <a:pPr>
              <a:buFont typeface="Wingdings" pitchFamily="2" charset="2"/>
              <a:buChar char="Ø"/>
            </a:pPr>
            <a:r>
              <a:rPr lang="en-US" dirty="0" smtClean="0"/>
              <a:t>Intervention</a:t>
            </a:r>
          </a:p>
          <a:p>
            <a:pPr lvl="2">
              <a:buFont typeface="Wingdings" pitchFamily="2" charset="2"/>
              <a:buChar char="Ø"/>
            </a:pPr>
            <a:r>
              <a:rPr lang="en-US" dirty="0" smtClean="0"/>
              <a:t>Use of dexamethasone to treat croup</a:t>
            </a:r>
          </a:p>
          <a:p>
            <a:pPr>
              <a:buFont typeface="Wingdings" pitchFamily="2" charset="2"/>
              <a:buChar char="Ø"/>
            </a:pPr>
            <a:r>
              <a:rPr lang="en-US" dirty="0" smtClean="0"/>
              <a:t>Comparison </a:t>
            </a:r>
          </a:p>
          <a:p>
            <a:pPr lvl="2">
              <a:buFont typeface="Wingdings" pitchFamily="2" charset="2"/>
              <a:buChar char="Ø"/>
            </a:pPr>
            <a:r>
              <a:rPr lang="en-US" dirty="0" smtClean="0"/>
              <a:t>Use of betamethasone to treat croup</a:t>
            </a:r>
          </a:p>
          <a:p>
            <a:pPr lvl="2">
              <a:buFont typeface="Wingdings" pitchFamily="2" charset="2"/>
              <a:buChar char="Ø"/>
            </a:pPr>
            <a:r>
              <a:rPr lang="en-US" i="1" dirty="0"/>
              <a:t>(optional, depending on the study question</a:t>
            </a:r>
            <a:r>
              <a:rPr lang="en-US" i="1" dirty="0" smtClean="0"/>
              <a:t>)</a:t>
            </a:r>
            <a:endParaRPr lang="en-US" dirty="0" smtClean="0"/>
          </a:p>
          <a:p>
            <a:pPr>
              <a:buFont typeface="Wingdings" pitchFamily="2" charset="2"/>
              <a:buChar char="Ø"/>
            </a:pPr>
            <a:r>
              <a:rPr lang="en-US" dirty="0" smtClean="0"/>
              <a:t>Outcomes</a:t>
            </a:r>
          </a:p>
          <a:p>
            <a:pPr lvl="2">
              <a:buFont typeface="Wingdings" pitchFamily="2" charset="2"/>
              <a:buChar char="Ø"/>
            </a:pPr>
            <a:r>
              <a:rPr lang="en-US" dirty="0" smtClean="0"/>
              <a:t>Comparative relief of symptoms A, B, C; results of observations D, E, F; or test results G, H, I…</a:t>
            </a:r>
          </a:p>
        </p:txBody>
      </p:sp>
      <p:sp>
        <p:nvSpPr>
          <p:cNvPr id="4" name="TextBox 3"/>
          <p:cNvSpPr txBox="1"/>
          <p:nvPr/>
        </p:nvSpPr>
        <p:spPr>
          <a:xfrm>
            <a:off x="3124200" y="5410200"/>
            <a:ext cx="5638800" cy="369332"/>
          </a:xfrm>
          <a:prstGeom prst="rect">
            <a:avLst/>
          </a:prstGeom>
          <a:noFill/>
        </p:spPr>
        <p:txBody>
          <a:bodyPr wrap="square" rtlCol="0">
            <a:spAutoFit/>
          </a:bodyPr>
          <a:lstStyle/>
          <a:p>
            <a:r>
              <a:rPr lang="en-US" dirty="0"/>
              <a:t>http://healthlinks.washington.edu/ebp/pico.html</a:t>
            </a:r>
          </a:p>
        </p:txBody>
      </p:sp>
    </p:spTree>
    <p:extLst>
      <p:ext uri="{BB962C8B-B14F-4D97-AF65-F5344CB8AC3E}">
        <p14:creationId xmlns:p14="http://schemas.microsoft.com/office/powerpoint/2010/main" val="2016541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Inclusion/Exclusion Criteria</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Often called “Limits” during search process</a:t>
            </a:r>
          </a:p>
          <a:p>
            <a:pPr>
              <a:buFont typeface="Arial" pitchFamily="34" charset="0"/>
              <a:buChar char="•"/>
            </a:pPr>
            <a:r>
              <a:rPr lang="en-US" dirty="0" smtClean="0"/>
              <a:t>Determined by research question</a:t>
            </a:r>
          </a:p>
          <a:p>
            <a:pPr>
              <a:buFont typeface="Arial" pitchFamily="34" charset="0"/>
              <a:buChar char="•"/>
            </a:pPr>
            <a:r>
              <a:rPr lang="en-US" dirty="0" smtClean="0"/>
              <a:t>Defines which ‘subjects’ (studies) will be included in or excluded from the review</a:t>
            </a:r>
          </a:p>
          <a:p>
            <a:pPr>
              <a:buFont typeface="Arial" pitchFamily="34" charset="0"/>
              <a:buChar char="•"/>
            </a:pPr>
            <a:r>
              <a:rPr lang="en-US" dirty="0" smtClean="0"/>
              <a:t>Define prior to starting the search </a:t>
            </a:r>
          </a:p>
          <a:p>
            <a:pPr>
              <a:buFont typeface="Arial" pitchFamily="34" charset="0"/>
              <a:buChar char="•"/>
            </a:pPr>
            <a:r>
              <a:rPr lang="en-US" dirty="0" smtClean="0"/>
              <a:t>Broader inclusion criteria allows more generalization of the review</a:t>
            </a:r>
          </a:p>
          <a:p>
            <a:pPr>
              <a:buFont typeface="Arial" pitchFamily="34" charset="0"/>
              <a:buChar char="•"/>
            </a:pPr>
            <a:r>
              <a:rPr lang="en-US" dirty="0" smtClean="0"/>
              <a:t>May include choice of languages, publication dates, publication types, etc.</a:t>
            </a:r>
          </a:p>
          <a:p>
            <a:endParaRPr lang="en-US" dirty="0"/>
          </a:p>
          <a:p>
            <a:r>
              <a:rPr lang="en-US" dirty="0" smtClean="0"/>
              <a:t>Be aware limits may introduce bias as they may cause loss of valuable data.</a:t>
            </a:r>
            <a:endParaRPr lang="en-US" dirty="0"/>
          </a:p>
        </p:txBody>
      </p:sp>
    </p:spTree>
    <p:extLst>
      <p:ext uri="{BB962C8B-B14F-4D97-AF65-F5344CB8AC3E}">
        <p14:creationId xmlns:p14="http://schemas.microsoft.com/office/powerpoint/2010/main" val="1933202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Pre-Establish Search Protocol</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Identify databases and other resources</a:t>
            </a:r>
          </a:p>
          <a:p>
            <a:pPr>
              <a:buFont typeface="Arial" pitchFamily="34" charset="0"/>
              <a:buChar char="•"/>
            </a:pPr>
            <a:r>
              <a:rPr lang="en-US" dirty="0" smtClean="0"/>
              <a:t>Identify search terms, develop search strategies, conduct searches</a:t>
            </a:r>
          </a:p>
          <a:p>
            <a:pPr>
              <a:buFont typeface="Arial" pitchFamily="34" charset="0"/>
              <a:buChar char="•"/>
            </a:pPr>
            <a:r>
              <a:rPr lang="en-US" dirty="0" smtClean="0"/>
              <a:t>Need to have </a:t>
            </a:r>
            <a:r>
              <a:rPr lang="en-US" i="1" dirty="0" smtClean="0"/>
              <a:t>at least </a:t>
            </a:r>
            <a:r>
              <a:rPr lang="en-US" dirty="0" smtClean="0"/>
              <a:t>2 independent reviewers to select studies based on pre-established inclusion/exclusion criteria and </a:t>
            </a:r>
            <a:r>
              <a:rPr lang="en-US" i="1" dirty="0" smtClean="0"/>
              <a:t>another</a:t>
            </a:r>
            <a:r>
              <a:rPr lang="en-US" dirty="0" smtClean="0"/>
              <a:t> available to resolve ‘ties’</a:t>
            </a:r>
          </a:p>
          <a:p>
            <a:pPr>
              <a:buFont typeface="Arial" pitchFamily="34" charset="0"/>
              <a:buChar char="•"/>
            </a:pPr>
            <a:r>
              <a:rPr lang="en-US" dirty="0" smtClean="0"/>
              <a:t>Study selection process is usually reiterative…</a:t>
            </a:r>
            <a:endParaRPr lang="en-US" dirty="0"/>
          </a:p>
          <a:p>
            <a:pPr lvl="4">
              <a:buFont typeface="Arial" pitchFamily="34" charset="0"/>
              <a:buChar char="•"/>
            </a:pPr>
            <a:r>
              <a:rPr lang="en-US" dirty="0" smtClean="0"/>
              <a:t>Review title/abstract</a:t>
            </a:r>
          </a:p>
          <a:p>
            <a:pPr lvl="4">
              <a:buFont typeface="Arial" pitchFamily="34" charset="0"/>
              <a:buChar char="•"/>
            </a:pPr>
            <a:r>
              <a:rPr lang="en-US" dirty="0" smtClean="0"/>
              <a:t>Review full-text</a:t>
            </a:r>
          </a:p>
          <a:p>
            <a:pPr>
              <a:buFont typeface="Arial" pitchFamily="34" charset="0"/>
              <a:buChar char="•"/>
            </a:pPr>
            <a:r>
              <a:rPr lang="en-US" dirty="0" smtClean="0"/>
              <a:t>Keep a log of excluded studies with reasons for exclusion</a:t>
            </a:r>
          </a:p>
          <a:p>
            <a:pPr>
              <a:buFont typeface="Arial" pitchFamily="34" charset="0"/>
              <a:buChar char="•"/>
            </a:pPr>
            <a:r>
              <a:rPr lang="en-US" dirty="0" smtClean="0"/>
              <a:t>Keep track of numbers of results from searches, number of duplicates found, number of studies excluded at each step</a:t>
            </a:r>
          </a:p>
        </p:txBody>
      </p:sp>
    </p:spTree>
    <p:extLst>
      <p:ext uri="{BB962C8B-B14F-4D97-AF65-F5344CB8AC3E}">
        <p14:creationId xmlns:p14="http://schemas.microsoft.com/office/powerpoint/2010/main" val="3862482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Databases</a:t>
            </a:r>
            <a:endParaRPr lang="en-US" dirty="0"/>
          </a:p>
        </p:txBody>
      </p:sp>
      <p:sp>
        <p:nvSpPr>
          <p:cNvPr id="3" name="Content Placeholder 2"/>
          <p:cNvSpPr>
            <a:spLocks noGrp="1"/>
          </p:cNvSpPr>
          <p:nvPr>
            <p:ph idx="1"/>
          </p:nvPr>
        </p:nvSpPr>
        <p:spPr>
          <a:xfrm>
            <a:off x="822960" y="1100628"/>
            <a:ext cx="7520940" cy="3852372"/>
          </a:xfrm>
        </p:spPr>
        <p:txBody>
          <a:bodyPr>
            <a:noAutofit/>
          </a:bodyPr>
          <a:lstStyle/>
          <a:p>
            <a:pPr marL="0" indent="0"/>
            <a:r>
              <a:rPr lang="en-US" sz="1400" dirty="0"/>
              <a:t>To reduce bias multiple databases must be </a:t>
            </a:r>
            <a:r>
              <a:rPr lang="en-US" sz="1400" dirty="0" smtClean="0"/>
              <a:t>searched</a:t>
            </a:r>
          </a:p>
          <a:p>
            <a:pPr marL="285750" indent="-285750">
              <a:buFont typeface="Arial" pitchFamily="34" charset="0"/>
              <a:buChar char="•"/>
            </a:pPr>
            <a:r>
              <a:rPr lang="en-US" sz="1400" b="0" dirty="0" smtClean="0"/>
              <a:t>Each database should be searched with a database-specific search strategies</a:t>
            </a:r>
          </a:p>
          <a:p>
            <a:pPr marL="285750" indent="-285750">
              <a:buFont typeface="Arial" pitchFamily="34" charset="0"/>
              <a:buChar char="•"/>
            </a:pPr>
            <a:r>
              <a:rPr lang="en-US" sz="1400" b="0" dirty="0" smtClean="0"/>
              <a:t>Common minimum is usually Medline(PubMed), </a:t>
            </a:r>
            <a:r>
              <a:rPr lang="en-US" sz="1400" b="0" dirty="0" err="1"/>
              <a:t>Embase</a:t>
            </a:r>
            <a:r>
              <a:rPr lang="en-US" sz="1400" b="0" dirty="0"/>
              <a:t>, Cochrane </a:t>
            </a:r>
            <a:r>
              <a:rPr lang="en-US" sz="1400" b="0" dirty="0" smtClean="0"/>
              <a:t>Central Registry of Controlled Trials</a:t>
            </a:r>
          </a:p>
          <a:p>
            <a:pPr marL="285750" indent="-285750">
              <a:buFont typeface="Arial" pitchFamily="34" charset="0"/>
              <a:buChar char="•"/>
            </a:pPr>
            <a:r>
              <a:rPr lang="en-US" sz="1400" b="0" dirty="0" smtClean="0"/>
              <a:t>Choice of others depends on nature of question: </a:t>
            </a:r>
            <a:r>
              <a:rPr lang="en-US" sz="1200" b="0" dirty="0" smtClean="0"/>
              <a:t>Bioscience </a:t>
            </a:r>
            <a:r>
              <a:rPr lang="en-US" sz="1200" b="0" dirty="0"/>
              <a:t>L</a:t>
            </a:r>
            <a:r>
              <a:rPr lang="en-US" sz="1200" b="0" dirty="0" smtClean="0"/>
              <a:t>iterature Databases, Nursing Literature Databases, Pharmacology Literature Databases, Education Literature Databases, etc. </a:t>
            </a:r>
          </a:p>
          <a:p>
            <a:pPr marL="0" indent="0"/>
            <a:endParaRPr lang="en-US" sz="1200" dirty="0"/>
          </a:p>
          <a:p>
            <a:pPr marL="0" indent="0"/>
            <a:r>
              <a:rPr lang="en-US" sz="1400" dirty="0" smtClean="0"/>
              <a:t>Issues</a:t>
            </a:r>
          </a:p>
          <a:p>
            <a:pPr>
              <a:buFont typeface="Arial" pitchFamily="34" charset="0"/>
              <a:buChar char="•"/>
            </a:pPr>
            <a:r>
              <a:rPr lang="en-US" sz="1400" b="0" dirty="0" smtClean="0"/>
              <a:t>Balancing sensitivity and specificity</a:t>
            </a:r>
          </a:p>
          <a:p>
            <a:pPr lvl="4">
              <a:buFont typeface="Arial" pitchFamily="34" charset="0"/>
              <a:buChar char="•"/>
            </a:pPr>
            <a:r>
              <a:rPr lang="en-US" sz="1400" dirty="0" smtClean="0"/>
              <a:t>When to stop?</a:t>
            </a:r>
          </a:p>
          <a:p>
            <a:pPr lvl="4">
              <a:buFont typeface="Arial" pitchFamily="34" charset="0"/>
              <a:buChar char="•"/>
            </a:pPr>
            <a:r>
              <a:rPr lang="en-US" sz="1400" dirty="0" smtClean="0"/>
              <a:t>Effect of limits (inclusion/exclusion criteria)</a:t>
            </a:r>
          </a:p>
          <a:p>
            <a:pPr>
              <a:buFont typeface="Arial" pitchFamily="34" charset="0"/>
              <a:buChar char="•"/>
            </a:pPr>
            <a:r>
              <a:rPr lang="en-US" sz="1400" b="0" dirty="0" smtClean="0"/>
              <a:t>Access to resources</a:t>
            </a:r>
          </a:p>
          <a:p>
            <a:pPr>
              <a:buFont typeface="Arial" pitchFamily="34" charset="0"/>
              <a:buChar char="•"/>
            </a:pPr>
            <a:r>
              <a:rPr lang="en-US" sz="1400" b="0" dirty="0" smtClean="0"/>
              <a:t>Bias</a:t>
            </a:r>
            <a:endParaRPr lang="en-US" sz="1400" b="0" dirty="0"/>
          </a:p>
        </p:txBody>
      </p:sp>
    </p:spTree>
    <p:extLst>
      <p:ext uri="{BB962C8B-B14F-4D97-AF65-F5344CB8AC3E}">
        <p14:creationId xmlns:p14="http://schemas.microsoft.com/office/powerpoint/2010/main" val="812207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endParaRPr lang="en-US" dirty="0"/>
          </a:p>
        </p:txBody>
      </p:sp>
      <p:sp>
        <p:nvSpPr>
          <p:cNvPr id="3" name="Content Placeholder 2"/>
          <p:cNvSpPr>
            <a:spLocks noGrp="1"/>
          </p:cNvSpPr>
          <p:nvPr>
            <p:ph idx="1"/>
          </p:nvPr>
        </p:nvSpPr>
        <p:spPr/>
        <p:txBody>
          <a:bodyPr/>
          <a:lstStyle/>
          <a:p>
            <a:endParaRPr lang="en-US" dirty="0"/>
          </a:p>
          <a:p>
            <a:r>
              <a:rPr lang="en-US" sz="2000" dirty="0"/>
              <a:t>“Publication bias is the term for what occurs whenever the research that appears in the published literature is systematically unrepresentative of the population of completed studies.”  (Rothstein, 2005)</a:t>
            </a:r>
          </a:p>
          <a:p>
            <a:endParaRPr lang="en-US" sz="2000" dirty="0" smtClean="0"/>
          </a:p>
          <a:p>
            <a:r>
              <a:rPr lang="en-US" sz="2000" dirty="0" smtClean="0"/>
              <a:t>Systematic reviews aim to include ALL high quality studies about the research question. This is difficult to accomplish, but a missed study or studies may affect results and conclusions. </a:t>
            </a:r>
          </a:p>
          <a:p>
            <a:endParaRPr lang="en-US" dirty="0" smtClean="0"/>
          </a:p>
        </p:txBody>
      </p:sp>
      <p:sp>
        <p:nvSpPr>
          <p:cNvPr id="4" name="TextBox 3"/>
          <p:cNvSpPr txBox="1"/>
          <p:nvPr/>
        </p:nvSpPr>
        <p:spPr>
          <a:xfrm>
            <a:off x="3962400" y="5486400"/>
            <a:ext cx="4572000" cy="646331"/>
          </a:xfrm>
          <a:prstGeom prst="rect">
            <a:avLst/>
          </a:prstGeom>
          <a:noFill/>
        </p:spPr>
        <p:txBody>
          <a:bodyPr wrap="square" rtlCol="0">
            <a:spAutoFit/>
          </a:bodyPr>
          <a:lstStyle/>
          <a:p>
            <a:r>
              <a:rPr lang="en-US" sz="1200" dirty="0"/>
              <a:t>Rothstein H, Sutton AJ, &amp; </a:t>
            </a:r>
            <a:r>
              <a:rPr lang="en-US" sz="1200" dirty="0" err="1"/>
              <a:t>Borenstein</a:t>
            </a:r>
            <a:r>
              <a:rPr lang="en-US" sz="1200" dirty="0"/>
              <a:t> M. (2005). Publication bias in meta-analysis prevention, assessment and adjustments. </a:t>
            </a:r>
            <a:r>
              <a:rPr lang="en-US" sz="1200" dirty="0" err="1"/>
              <a:t>Chichester</a:t>
            </a:r>
            <a:r>
              <a:rPr lang="en-US" sz="1200" dirty="0"/>
              <a:t>, </a:t>
            </a:r>
            <a:r>
              <a:rPr lang="en-US" sz="1200" dirty="0" smtClean="0"/>
              <a:t>England; </a:t>
            </a:r>
            <a:r>
              <a:rPr lang="en-US" sz="1200" dirty="0"/>
              <a:t>Hoboken, NJ: Wiley</a:t>
            </a:r>
            <a:r>
              <a:rPr lang="en-US" sz="1200" dirty="0" smtClean="0"/>
              <a:t>.</a:t>
            </a:r>
            <a:endParaRPr lang="en-US" sz="1200" dirty="0"/>
          </a:p>
        </p:txBody>
      </p:sp>
    </p:spTree>
    <p:extLst>
      <p:ext uri="{BB962C8B-B14F-4D97-AF65-F5344CB8AC3E}">
        <p14:creationId xmlns:p14="http://schemas.microsoft.com/office/powerpoint/2010/main" val="3738670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Cochrane Collaboration</a:t>
            </a:r>
            <a:endParaRPr lang="en-US" dirty="0"/>
          </a:p>
        </p:txBody>
      </p:sp>
      <p:sp>
        <p:nvSpPr>
          <p:cNvPr id="3" name="Content Placeholder 2"/>
          <p:cNvSpPr>
            <a:spLocks noGrp="1"/>
          </p:cNvSpPr>
          <p:nvPr>
            <p:ph idx="1"/>
          </p:nvPr>
        </p:nvSpPr>
        <p:spPr/>
        <p:txBody>
          <a:bodyPr>
            <a:normAutofit lnSpcReduction="10000"/>
          </a:bodyPr>
          <a:lstStyle/>
          <a:p>
            <a:r>
              <a:rPr lang="en-US" i="1" dirty="0" smtClean="0"/>
              <a:t>“Publication </a:t>
            </a:r>
            <a:r>
              <a:rPr lang="en-US" i="1" dirty="0"/>
              <a:t>bias and other related biases can be </a:t>
            </a:r>
            <a:r>
              <a:rPr lang="en-US" i="1" dirty="0" err="1"/>
              <a:t>summarised</a:t>
            </a:r>
            <a:r>
              <a:rPr lang="en-US" i="1" dirty="0"/>
              <a:t> as statistically significant, 'positive' results being</a:t>
            </a:r>
            <a:r>
              <a:rPr lang="en-US" i="1" dirty="0" smtClean="0"/>
              <a:t>:</a:t>
            </a:r>
          </a:p>
          <a:p>
            <a:endParaRPr lang="en-US" i="1" dirty="0"/>
          </a:p>
          <a:p>
            <a:pPr>
              <a:buFont typeface="Arial" pitchFamily="34" charset="0"/>
              <a:buChar char="•"/>
            </a:pPr>
            <a:r>
              <a:rPr lang="en-US" i="1" dirty="0"/>
              <a:t>m</a:t>
            </a:r>
            <a:r>
              <a:rPr lang="en-US" i="1" dirty="0" smtClean="0"/>
              <a:t>ore </a:t>
            </a:r>
            <a:r>
              <a:rPr lang="en-US" i="1" dirty="0"/>
              <a:t>likely to be published (publication bias)</a:t>
            </a:r>
          </a:p>
          <a:p>
            <a:pPr>
              <a:buFont typeface="Arial" pitchFamily="34" charset="0"/>
              <a:buChar char="•"/>
            </a:pPr>
            <a:r>
              <a:rPr lang="en-US" i="1" dirty="0"/>
              <a:t>m</a:t>
            </a:r>
            <a:r>
              <a:rPr lang="en-US" i="1" dirty="0" smtClean="0"/>
              <a:t>ore </a:t>
            </a:r>
            <a:r>
              <a:rPr lang="en-US" i="1" dirty="0"/>
              <a:t>likely to be published rapidly (time lag bias)</a:t>
            </a:r>
          </a:p>
          <a:p>
            <a:pPr>
              <a:buFont typeface="Arial" pitchFamily="34" charset="0"/>
              <a:buChar char="•"/>
            </a:pPr>
            <a:r>
              <a:rPr lang="en-US" i="1" dirty="0"/>
              <a:t>m</a:t>
            </a:r>
            <a:r>
              <a:rPr lang="en-US" i="1" dirty="0" smtClean="0"/>
              <a:t>ore </a:t>
            </a:r>
            <a:r>
              <a:rPr lang="en-US" i="1" dirty="0"/>
              <a:t>likely to be published in English (language bias)</a:t>
            </a:r>
          </a:p>
          <a:p>
            <a:pPr>
              <a:buFont typeface="Arial" pitchFamily="34" charset="0"/>
              <a:buChar char="•"/>
            </a:pPr>
            <a:r>
              <a:rPr lang="en-US" i="1" dirty="0"/>
              <a:t>m</a:t>
            </a:r>
            <a:r>
              <a:rPr lang="en-US" i="1" dirty="0" smtClean="0"/>
              <a:t>ore </a:t>
            </a:r>
            <a:r>
              <a:rPr lang="en-US" i="1" dirty="0"/>
              <a:t>likely to be published more than once (multiple publication bias)</a:t>
            </a:r>
          </a:p>
          <a:p>
            <a:pPr>
              <a:buFont typeface="Arial" pitchFamily="34" charset="0"/>
              <a:buChar char="•"/>
            </a:pPr>
            <a:r>
              <a:rPr lang="en-US" i="1" dirty="0"/>
              <a:t>m</a:t>
            </a:r>
            <a:r>
              <a:rPr lang="en-US" i="1" dirty="0" smtClean="0"/>
              <a:t>ore </a:t>
            </a:r>
            <a:r>
              <a:rPr lang="en-US" i="1" dirty="0"/>
              <a:t>likely to be cited by others (citation bias</a:t>
            </a:r>
            <a:r>
              <a:rPr lang="en-US" i="1" dirty="0" smtClean="0"/>
              <a:t>)</a:t>
            </a:r>
          </a:p>
          <a:p>
            <a:pPr marL="0" indent="0"/>
            <a:endParaRPr lang="en-US" i="1" dirty="0"/>
          </a:p>
          <a:p>
            <a:r>
              <a:rPr lang="en-US" i="1" dirty="0"/>
              <a:t>All of these reporting biases make positive studies easier to find than those with non-significant results, something that we can try to </a:t>
            </a:r>
            <a:r>
              <a:rPr lang="en-US" i="1" dirty="0" err="1"/>
              <a:t>minimise</a:t>
            </a:r>
            <a:r>
              <a:rPr lang="en-US" i="1" dirty="0"/>
              <a:t> by extensive searching</a:t>
            </a:r>
            <a:r>
              <a:rPr lang="en-US" i="1" dirty="0" smtClean="0"/>
              <a:t>.”</a:t>
            </a:r>
            <a:endParaRPr lang="en-US" i="1" dirty="0"/>
          </a:p>
          <a:p>
            <a:endParaRPr lang="en-US" i="1" dirty="0"/>
          </a:p>
        </p:txBody>
      </p:sp>
      <p:sp>
        <p:nvSpPr>
          <p:cNvPr id="4" name="TextBox 3"/>
          <p:cNvSpPr txBox="1"/>
          <p:nvPr/>
        </p:nvSpPr>
        <p:spPr>
          <a:xfrm>
            <a:off x="4038600" y="5486400"/>
            <a:ext cx="4419600" cy="276999"/>
          </a:xfrm>
          <a:prstGeom prst="rect">
            <a:avLst/>
          </a:prstGeom>
          <a:noFill/>
        </p:spPr>
        <p:txBody>
          <a:bodyPr wrap="square" rtlCol="0">
            <a:spAutoFit/>
          </a:bodyPr>
          <a:lstStyle/>
          <a:p>
            <a:r>
              <a:rPr lang="en-US" sz="1200" dirty="0"/>
              <a:t>http://www.cochrane-net.org/openlearning/html/mod15-2.htm</a:t>
            </a:r>
          </a:p>
        </p:txBody>
      </p:sp>
    </p:spTree>
    <p:extLst>
      <p:ext uri="{BB962C8B-B14F-4D97-AF65-F5344CB8AC3E}">
        <p14:creationId xmlns:p14="http://schemas.microsoft.com/office/powerpoint/2010/main" val="2720328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Minimize Bias</a:t>
            </a:r>
            <a:endParaRPr lang="en-US" dirty="0"/>
          </a:p>
        </p:txBody>
      </p:sp>
      <p:sp>
        <p:nvSpPr>
          <p:cNvPr id="3" name="Content Placeholder 2"/>
          <p:cNvSpPr>
            <a:spLocks noGrp="1"/>
          </p:cNvSpPr>
          <p:nvPr>
            <p:ph idx="1"/>
          </p:nvPr>
        </p:nvSpPr>
        <p:spPr/>
        <p:txBody>
          <a:bodyPr>
            <a:normAutofit lnSpcReduction="10000"/>
          </a:bodyPr>
          <a:lstStyle/>
          <a:p>
            <a:r>
              <a:rPr lang="en-US" dirty="0" smtClean="0"/>
              <a:t>Negative studies, equivocal results studies, non-English studies are less likely to get published, less likely to get into the top journals, and less likely to get cited.</a:t>
            </a:r>
          </a:p>
          <a:p>
            <a:endParaRPr lang="en-US" dirty="0" smtClean="0"/>
          </a:p>
          <a:p>
            <a:r>
              <a:rPr lang="en-US" dirty="0" smtClean="0"/>
              <a:t>Not everything gets published in peer-reviewed journals</a:t>
            </a:r>
          </a:p>
          <a:p>
            <a:endParaRPr lang="en-US" dirty="0"/>
          </a:p>
          <a:p>
            <a:r>
              <a:rPr lang="en-US" dirty="0" smtClean="0"/>
              <a:t>Be aware you are introducing bias if you not looking beyond the obvious sources.</a:t>
            </a:r>
          </a:p>
          <a:p>
            <a:endParaRPr lang="en-US" dirty="0"/>
          </a:p>
          <a:p>
            <a:r>
              <a:rPr lang="en-US" dirty="0" smtClean="0"/>
              <a:t>Don’t forget meeting/conference abstracts, clinical trial registry sources, websites, dissertations, patents, etc. (Grey Literature)</a:t>
            </a:r>
          </a:p>
          <a:p>
            <a:endParaRPr lang="en-US" dirty="0"/>
          </a:p>
          <a:p>
            <a:r>
              <a:rPr lang="en-US" dirty="0" smtClean="0"/>
              <a:t>Be cautious of using language limits. </a:t>
            </a:r>
            <a:endParaRPr lang="en-US" dirty="0"/>
          </a:p>
        </p:txBody>
      </p:sp>
    </p:spTree>
    <p:extLst>
      <p:ext uri="{BB962C8B-B14F-4D97-AF65-F5344CB8AC3E}">
        <p14:creationId xmlns:p14="http://schemas.microsoft.com/office/powerpoint/2010/main" val="3245176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 Harvesting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Methods for gathering and utilizing search vocabulary (search terms) for the literature review.</a:t>
            </a:r>
          </a:p>
          <a:p>
            <a:endParaRPr lang="en-US" dirty="0"/>
          </a:p>
          <a:p>
            <a:r>
              <a:rPr lang="en-US" dirty="0" smtClean="0"/>
              <a:t>Issues</a:t>
            </a:r>
          </a:p>
          <a:p>
            <a:pPr>
              <a:buFont typeface="Arial" pitchFamily="34" charset="0"/>
              <a:buChar char="•"/>
            </a:pPr>
            <a:r>
              <a:rPr lang="en-US" dirty="0" smtClean="0"/>
              <a:t>Clearly defined search question, inclusion/exclusion criteria, and outcomes required</a:t>
            </a:r>
          </a:p>
          <a:p>
            <a:pPr>
              <a:buFont typeface="Arial" pitchFamily="34" charset="0"/>
              <a:buChar char="•"/>
            </a:pPr>
            <a:r>
              <a:rPr lang="en-US" dirty="0" smtClean="0"/>
              <a:t>A few ‘good’ articles pre-identified can be useful resources</a:t>
            </a:r>
          </a:p>
          <a:p>
            <a:pPr>
              <a:buFont typeface="Arial" pitchFamily="34" charset="0"/>
              <a:buChar char="•"/>
            </a:pPr>
            <a:r>
              <a:rPr lang="en-US" dirty="0" smtClean="0"/>
              <a:t>Knowledge of databases including scope, use of controlled vocabularies, search interfaces is valuable</a:t>
            </a:r>
          </a:p>
          <a:p>
            <a:pPr>
              <a:buFont typeface="Arial" pitchFamily="34" charset="0"/>
              <a:buChar char="•"/>
            </a:pPr>
            <a:r>
              <a:rPr lang="en-US" dirty="0" smtClean="0"/>
              <a:t>Knowledge of search strategy logic and construction is valuable</a:t>
            </a:r>
          </a:p>
          <a:p>
            <a:pPr>
              <a:buFont typeface="Arial" pitchFamily="34" charset="0"/>
              <a:buChar char="•"/>
            </a:pPr>
            <a:r>
              <a:rPr lang="en-US" dirty="0" smtClean="0"/>
              <a:t>Keep EXCELLENT records (use a ‘term harvesting form’)</a:t>
            </a:r>
          </a:p>
          <a:p>
            <a:pPr marL="0" indent="0"/>
            <a:endParaRPr lang="en-US" dirty="0" smtClean="0"/>
          </a:p>
          <a:p>
            <a:pPr marL="0" indent="0"/>
            <a:r>
              <a:rPr lang="en-US" dirty="0" smtClean="0"/>
              <a:t>Use available expertise                       consider collaborating with your medical librarian!</a:t>
            </a:r>
            <a:endParaRPr lang="en-US" dirty="0"/>
          </a:p>
        </p:txBody>
      </p:sp>
      <p:sp>
        <p:nvSpPr>
          <p:cNvPr id="4" name="Right Arrow 3"/>
          <p:cNvSpPr/>
          <p:nvPr/>
        </p:nvSpPr>
        <p:spPr>
          <a:xfrm>
            <a:off x="2971800" y="4310865"/>
            <a:ext cx="838200" cy="2859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7601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Term Harvesting Form - </a:t>
            </a:r>
            <a:r>
              <a:rPr lang="en-US" dirty="0" err="1" smtClean="0"/>
              <a:t>PubMED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6233032"/>
              </p:ext>
            </p:extLst>
          </p:nvPr>
        </p:nvGraphicFramePr>
        <p:xfrm>
          <a:off x="822325" y="1904998"/>
          <a:ext cx="7521576" cy="2590804"/>
        </p:xfrm>
        <a:graphic>
          <a:graphicData uri="http://schemas.openxmlformats.org/drawingml/2006/table">
            <a:tbl>
              <a:tblPr firstRow="1" bandRow="1">
                <a:tableStyleId>{5C22544A-7EE6-4342-B048-85BDC9FD1C3A}</a:tableStyleId>
              </a:tblPr>
              <a:tblGrid>
                <a:gridCol w="1880394"/>
                <a:gridCol w="1880394"/>
                <a:gridCol w="1880394"/>
                <a:gridCol w="1880394"/>
              </a:tblGrid>
              <a:tr h="647701">
                <a:tc>
                  <a:txBody>
                    <a:bodyPr/>
                    <a:lstStyle/>
                    <a:p>
                      <a:r>
                        <a:rPr lang="en-US" dirty="0" smtClean="0"/>
                        <a:t>Concept:</a:t>
                      </a:r>
                      <a:endParaRPr lang="en-US" dirty="0"/>
                    </a:p>
                  </a:txBody>
                  <a:tcPr/>
                </a:tc>
                <a:tc>
                  <a:txBody>
                    <a:bodyPr/>
                    <a:lstStyle/>
                    <a:p>
                      <a:r>
                        <a:rPr lang="en-US" dirty="0" smtClean="0"/>
                        <a:t>steroids</a:t>
                      </a:r>
                      <a:endParaRPr lang="en-US" dirty="0"/>
                    </a:p>
                  </a:txBody>
                  <a:tcPr/>
                </a:tc>
                <a:tc>
                  <a:txBody>
                    <a:bodyPr/>
                    <a:lstStyle/>
                    <a:p>
                      <a:r>
                        <a:rPr lang="en-US" dirty="0" smtClean="0"/>
                        <a:t>croup</a:t>
                      </a:r>
                      <a:endParaRPr lang="en-US" dirty="0"/>
                    </a:p>
                  </a:txBody>
                  <a:tcPr/>
                </a:tc>
                <a:tc>
                  <a:txBody>
                    <a:bodyPr/>
                    <a:lstStyle/>
                    <a:p>
                      <a:r>
                        <a:rPr lang="en-US" dirty="0" smtClean="0"/>
                        <a:t>young children</a:t>
                      </a:r>
                      <a:endParaRPr lang="en-US" dirty="0"/>
                    </a:p>
                  </a:txBody>
                  <a:tcPr/>
                </a:tc>
              </a:tr>
              <a:tr h="647701">
                <a:tc>
                  <a:txBody>
                    <a:bodyPr/>
                    <a:lstStyle/>
                    <a:p>
                      <a:r>
                        <a:rPr lang="en-US" dirty="0" err="1" smtClean="0"/>
                        <a:t>MeSH</a:t>
                      </a:r>
                      <a:r>
                        <a:rPr lang="en-US" baseline="0" dirty="0" smtClean="0"/>
                        <a:t> Terms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647701">
                <a:tc>
                  <a:txBody>
                    <a:bodyPr/>
                    <a:lstStyle/>
                    <a:p>
                      <a:r>
                        <a:rPr lang="en-US" dirty="0" smtClean="0"/>
                        <a:t>Pharmacological Action</a:t>
                      </a:r>
                      <a:r>
                        <a:rPr lang="en-US" baseline="0" dirty="0" smtClean="0"/>
                        <a:t> Terms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647701">
                <a:tc>
                  <a:txBody>
                    <a:bodyPr/>
                    <a:lstStyle/>
                    <a:p>
                      <a:r>
                        <a:rPr lang="en-US" dirty="0" err="1" smtClean="0"/>
                        <a:t>Textwords</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838200" y="1295400"/>
            <a:ext cx="7391400" cy="381000"/>
          </a:xfrm>
          <a:prstGeom prst="rect">
            <a:avLst/>
          </a:prstGeom>
          <a:noFill/>
        </p:spPr>
        <p:txBody>
          <a:bodyPr wrap="square" rtlCol="0">
            <a:spAutoFit/>
          </a:bodyPr>
          <a:lstStyle/>
          <a:p>
            <a:r>
              <a:rPr lang="en-US" dirty="0" smtClean="0"/>
              <a:t>Question: Are steroids effective in treating croup in young children?</a:t>
            </a:r>
            <a:endParaRPr lang="en-US" dirty="0"/>
          </a:p>
        </p:txBody>
      </p:sp>
    </p:spTree>
    <p:extLst>
      <p:ext uri="{BB962C8B-B14F-4D97-AF65-F5344CB8AC3E}">
        <p14:creationId xmlns:p14="http://schemas.microsoft.com/office/powerpoint/2010/main" val="3076571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Term Harvesting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find more terms:</a:t>
            </a:r>
          </a:p>
          <a:p>
            <a:pPr>
              <a:buFont typeface="Arial" pitchFamily="34" charset="0"/>
              <a:buChar char="•"/>
            </a:pPr>
            <a:r>
              <a:rPr lang="en-US" b="0" dirty="0" smtClean="0"/>
              <a:t>Read about topic (textbooks, older reviews, other articles, other sources)</a:t>
            </a:r>
          </a:p>
          <a:p>
            <a:pPr>
              <a:buFont typeface="Arial" pitchFamily="34" charset="0"/>
              <a:buChar char="•"/>
            </a:pPr>
            <a:r>
              <a:rPr lang="en-US" b="0" dirty="0" smtClean="0"/>
              <a:t>Talk to experts (other members of team, clinicians, colleagues, etc.)</a:t>
            </a:r>
          </a:p>
          <a:p>
            <a:pPr>
              <a:buFont typeface="Arial" pitchFamily="34" charset="0"/>
              <a:buChar char="•"/>
            </a:pPr>
            <a:r>
              <a:rPr lang="en-US" b="0" dirty="0" smtClean="0"/>
              <a:t>Look at indexing of pre-identified ‘good’ articles</a:t>
            </a:r>
          </a:p>
          <a:p>
            <a:pPr>
              <a:buFont typeface="Arial" pitchFamily="34" charset="0"/>
              <a:buChar char="•"/>
            </a:pPr>
            <a:r>
              <a:rPr lang="en-US" b="0" dirty="0" smtClean="0"/>
              <a:t>Brainstorm, brainstorm, brainstorm</a:t>
            </a:r>
          </a:p>
          <a:p>
            <a:pPr marL="0" indent="0"/>
            <a:r>
              <a:rPr lang="en-US" dirty="0" smtClean="0"/>
              <a:t>Know how to use controlled vocabularies effectively and when to combine with </a:t>
            </a:r>
            <a:r>
              <a:rPr lang="en-US" dirty="0" err="1" smtClean="0"/>
              <a:t>textwords</a:t>
            </a:r>
            <a:endParaRPr lang="en-US" dirty="0" smtClean="0"/>
          </a:p>
          <a:p>
            <a:pPr marL="0" indent="0"/>
            <a:r>
              <a:rPr lang="en-US" dirty="0" smtClean="0"/>
              <a:t>Know the idiosyncrasies of each database. Searching only one database is NEVER enough.</a:t>
            </a:r>
          </a:p>
          <a:p>
            <a:pPr marL="285750" indent="-285750">
              <a:buFont typeface="Arial" pitchFamily="34" charset="0"/>
              <a:buChar char="•"/>
            </a:pPr>
            <a:r>
              <a:rPr lang="en-US" b="0" dirty="0" smtClean="0"/>
              <a:t>Not all have controlled vocabularies</a:t>
            </a:r>
          </a:p>
          <a:p>
            <a:pPr marL="285750" indent="-285750">
              <a:buFont typeface="Arial" pitchFamily="34" charset="0"/>
              <a:buChar char="•"/>
            </a:pPr>
            <a:r>
              <a:rPr lang="en-US" b="0" dirty="0" smtClean="0"/>
              <a:t>Each controlled vocabulary tends to be unique</a:t>
            </a:r>
          </a:p>
          <a:p>
            <a:pPr marL="285750" indent="-285750">
              <a:buFont typeface="Arial" pitchFamily="34" charset="0"/>
              <a:buChar char="•"/>
            </a:pPr>
            <a:r>
              <a:rPr lang="en-US" b="0" dirty="0" smtClean="0"/>
              <a:t>How do they handle phrase searching?</a:t>
            </a:r>
          </a:p>
          <a:p>
            <a:pPr marL="285750" indent="-285750">
              <a:buFont typeface="Arial" pitchFamily="34" charset="0"/>
              <a:buChar char="•"/>
            </a:pPr>
            <a:r>
              <a:rPr lang="en-US" b="0" dirty="0" smtClean="0"/>
              <a:t>How do they handle limits?</a:t>
            </a:r>
          </a:p>
          <a:p>
            <a:pPr marL="285750" indent="-285750">
              <a:buFont typeface="Arial" pitchFamily="34" charset="0"/>
              <a:buChar char="•"/>
            </a:pPr>
            <a:r>
              <a:rPr lang="en-US" b="0" dirty="0" smtClean="0"/>
              <a:t>How do they handle field searching?</a:t>
            </a:r>
          </a:p>
          <a:p>
            <a:pPr marL="285750" indent="-285750">
              <a:buFont typeface="Arial" pitchFamily="34" charset="0"/>
              <a:buChar char="•"/>
            </a:pPr>
            <a:r>
              <a:rPr lang="en-US" b="0" dirty="0" smtClean="0"/>
              <a:t>What are the options for saving searches and exporting search results?</a:t>
            </a:r>
          </a:p>
        </p:txBody>
      </p:sp>
    </p:spTree>
    <p:extLst>
      <p:ext uri="{BB962C8B-B14F-4D97-AF65-F5344CB8AC3E}">
        <p14:creationId xmlns:p14="http://schemas.microsoft.com/office/powerpoint/2010/main" val="234235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dirty="0" smtClean="0"/>
              <a:t>What is a Systematic Review?</a:t>
            </a:r>
          </a:p>
          <a:p>
            <a:pPr>
              <a:buFont typeface="Arial" pitchFamily="34" charset="0"/>
              <a:buChar char="•"/>
            </a:pPr>
            <a:r>
              <a:rPr lang="en-US" dirty="0" smtClean="0"/>
              <a:t>Different Types of Reviews</a:t>
            </a:r>
          </a:p>
          <a:p>
            <a:pPr>
              <a:buFont typeface="Arial" pitchFamily="34" charset="0"/>
              <a:buChar char="•"/>
            </a:pPr>
            <a:r>
              <a:rPr lang="en-US" dirty="0" smtClean="0"/>
              <a:t>Conducting a Review</a:t>
            </a:r>
          </a:p>
          <a:p>
            <a:pPr lvl="3">
              <a:buFont typeface="Arial" pitchFamily="34" charset="0"/>
              <a:buChar char="•"/>
            </a:pPr>
            <a:r>
              <a:rPr lang="en-US" dirty="0"/>
              <a:t>Develop a research </a:t>
            </a:r>
            <a:r>
              <a:rPr lang="en-US" dirty="0" smtClean="0"/>
              <a:t>question and protocol</a:t>
            </a:r>
            <a:endParaRPr lang="en-US" dirty="0"/>
          </a:p>
          <a:p>
            <a:pPr lvl="3">
              <a:buFont typeface="Arial" pitchFamily="34" charset="0"/>
              <a:buChar char="•"/>
            </a:pPr>
            <a:r>
              <a:rPr lang="en-US" dirty="0" smtClean="0"/>
              <a:t>Searching process</a:t>
            </a:r>
          </a:p>
          <a:p>
            <a:pPr lvl="4">
              <a:buFont typeface="Arial" pitchFamily="34" charset="0"/>
              <a:buChar char="•"/>
            </a:pPr>
            <a:r>
              <a:rPr lang="en-US" dirty="0" smtClean="0"/>
              <a:t>Choosing Databases</a:t>
            </a:r>
          </a:p>
          <a:p>
            <a:pPr lvl="5">
              <a:buFont typeface="Arial" pitchFamily="34" charset="0"/>
              <a:buChar char="•"/>
            </a:pPr>
            <a:r>
              <a:rPr lang="en-US" dirty="0" smtClean="0"/>
              <a:t>Publication Bias</a:t>
            </a:r>
          </a:p>
          <a:p>
            <a:pPr lvl="4">
              <a:buFont typeface="Arial" pitchFamily="34" charset="0"/>
              <a:buChar char="•"/>
            </a:pPr>
            <a:r>
              <a:rPr lang="en-US" dirty="0" smtClean="0"/>
              <a:t>Term Harvesting</a:t>
            </a:r>
          </a:p>
          <a:p>
            <a:pPr lvl="4">
              <a:buFont typeface="Arial" pitchFamily="34" charset="0"/>
              <a:buChar char="•"/>
            </a:pPr>
            <a:r>
              <a:rPr lang="en-US" dirty="0" smtClean="0"/>
              <a:t>Grey Literature</a:t>
            </a:r>
          </a:p>
          <a:p>
            <a:pPr lvl="4">
              <a:buFont typeface="Arial" pitchFamily="34" charset="0"/>
              <a:buChar char="•"/>
            </a:pPr>
            <a:r>
              <a:rPr lang="en-US" dirty="0" smtClean="0"/>
              <a:t>Specialty Techniques </a:t>
            </a:r>
          </a:p>
          <a:p>
            <a:pPr lvl="3">
              <a:buFont typeface="Arial" pitchFamily="34" charset="0"/>
              <a:buChar char="•"/>
            </a:pPr>
            <a:r>
              <a:rPr lang="en-US" dirty="0" smtClean="0"/>
              <a:t>Evidence Rankings</a:t>
            </a:r>
          </a:p>
          <a:p>
            <a:pPr lvl="3">
              <a:buFont typeface="Arial" pitchFamily="34" charset="0"/>
              <a:buChar char="•"/>
            </a:pPr>
            <a:r>
              <a:rPr lang="en-US" dirty="0" smtClean="0"/>
              <a:t>Presenting the Data: systematic reviews and meta-analysis</a:t>
            </a:r>
          </a:p>
          <a:p>
            <a:pPr lvl="3">
              <a:buFont typeface="Arial" pitchFamily="34" charset="0"/>
              <a:buChar char="•"/>
            </a:pPr>
            <a:r>
              <a:rPr lang="en-US" dirty="0"/>
              <a:t>Writing the </a:t>
            </a:r>
            <a:r>
              <a:rPr lang="en-US" dirty="0" smtClean="0"/>
              <a:t>Methods Section</a:t>
            </a:r>
            <a:endParaRPr lang="en-US" dirty="0"/>
          </a:p>
        </p:txBody>
      </p:sp>
    </p:spTree>
    <p:extLst>
      <p:ext uri="{BB962C8B-B14F-4D97-AF65-F5344CB8AC3E}">
        <p14:creationId xmlns:p14="http://schemas.microsoft.com/office/powerpoint/2010/main" val="39278240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Search Strategies</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Develop search strategies for each database</a:t>
            </a:r>
          </a:p>
          <a:p>
            <a:pPr lvl="2">
              <a:buFont typeface="Arial" pitchFamily="34" charset="0"/>
              <a:buChar char="•"/>
            </a:pPr>
            <a:r>
              <a:rPr lang="en-US" dirty="0" smtClean="0"/>
              <a:t>Dependent on specific search interface for each database</a:t>
            </a:r>
          </a:p>
          <a:p>
            <a:pPr lvl="2">
              <a:buFont typeface="Arial" pitchFamily="34" charset="0"/>
              <a:buChar char="•"/>
            </a:pPr>
            <a:r>
              <a:rPr lang="en-US" dirty="0" smtClean="0"/>
              <a:t>Usually will have multiple search strategies for each database</a:t>
            </a:r>
          </a:p>
          <a:p>
            <a:pPr lvl="2">
              <a:buFont typeface="Arial" pitchFamily="34" charset="0"/>
              <a:buChar char="•"/>
            </a:pPr>
            <a:r>
              <a:rPr lang="en-US" dirty="0" smtClean="0"/>
              <a:t>Usually will </a:t>
            </a:r>
            <a:r>
              <a:rPr lang="en-US" dirty="0"/>
              <a:t>need to combine controlled vocabulary searching with </a:t>
            </a:r>
            <a:r>
              <a:rPr lang="en-US" dirty="0" err="1"/>
              <a:t>textword</a:t>
            </a:r>
            <a:r>
              <a:rPr lang="en-US" dirty="0"/>
              <a:t> </a:t>
            </a:r>
            <a:r>
              <a:rPr lang="en-US" dirty="0" smtClean="0"/>
              <a:t>searching</a:t>
            </a:r>
          </a:p>
          <a:p>
            <a:pPr lvl="2">
              <a:buFont typeface="Arial" pitchFamily="34" charset="0"/>
              <a:buChar char="•"/>
            </a:pPr>
            <a:r>
              <a:rPr lang="en-US" dirty="0" smtClean="0"/>
              <a:t>Author searching can be helpful</a:t>
            </a:r>
          </a:p>
          <a:p>
            <a:pPr lvl="2">
              <a:buFont typeface="Arial" pitchFamily="34" charset="0"/>
              <a:buChar char="•"/>
            </a:pPr>
            <a:r>
              <a:rPr lang="en-US" dirty="0" smtClean="0"/>
              <a:t>Be familiar with how ‘related articles” features work and track how you use them</a:t>
            </a:r>
          </a:p>
          <a:p>
            <a:pPr lvl="2">
              <a:buFont typeface="Arial" pitchFamily="34" charset="0"/>
              <a:buChar char="•"/>
            </a:pPr>
            <a:r>
              <a:rPr lang="en-US" dirty="0" smtClean="0"/>
              <a:t>If you use automated limits, track how that affects the yield of your results. What are you losing?</a:t>
            </a:r>
          </a:p>
          <a:p>
            <a:pPr>
              <a:buFont typeface="Arial" pitchFamily="34" charset="0"/>
              <a:buChar char="•"/>
            </a:pPr>
            <a:r>
              <a:rPr lang="en-US" dirty="0" smtClean="0"/>
              <a:t>Record and keep ALL search strategies</a:t>
            </a:r>
          </a:p>
          <a:p>
            <a:pPr lvl="2">
              <a:buFont typeface="Arial" pitchFamily="34" charset="0"/>
              <a:buChar char="•"/>
            </a:pPr>
            <a:r>
              <a:rPr lang="en-US" dirty="0" smtClean="0"/>
              <a:t>Record the yield of articles from each strategy</a:t>
            </a:r>
          </a:p>
          <a:p>
            <a:pPr lvl="2">
              <a:buFont typeface="Arial" pitchFamily="34" charset="0"/>
              <a:buChar char="•"/>
            </a:pPr>
            <a:r>
              <a:rPr lang="en-US" dirty="0" smtClean="0"/>
              <a:t>Record the number of abstracts selected from each strategy</a:t>
            </a:r>
          </a:p>
        </p:txBody>
      </p:sp>
    </p:spTree>
    <p:extLst>
      <p:ext uri="{BB962C8B-B14F-4D97-AF65-F5344CB8AC3E}">
        <p14:creationId xmlns:p14="http://schemas.microsoft.com/office/powerpoint/2010/main" val="2799622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GrEy</a:t>
            </a:r>
            <a:r>
              <a:rPr lang="en-US" dirty="0" smtClean="0"/>
              <a:t> Literature &amp; other Sources</a:t>
            </a:r>
            <a:endParaRPr lang="en-US" dirty="0"/>
          </a:p>
        </p:txBody>
      </p:sp>
      <p:sp>
        <p:nvSpPr>
          <p:cNvPr id="3" name="Content Placeholder 2"/>
          <p:cNvSpPr>
            <a:spLocks noGrp="1"/>
          </p:cNvSpPr>
          <p:nvPr>
            <p:ph idx="1"/>
          </p:nvPr>
        </p:nvSpPr>
        <p:spPr/>
        <p:txBody>
          <a:bodyPr>
            <a:normAutofit/>
          </a:bodyPr>
          <a:lstStyle/>
          <a:p>
            <a:r>
              <a:rPr lang="en-US" dirty="0"/>
              <a:t>Definition</a:t>
            </a:r>
          </a:p>
          <a:p>
            <a:endParaRPr lang="en-US" dirty="0" smtClean="0"/>
          </a:p>
          <a:p>
            <a:r>
              <a:rPr lang="en-US" dirty="0" smtClean="0"/>
              <a:t>1997- </a:t>
            </a:r>
            <a:r>
              <a:rPr lang="en-US" dirty="0"/>
              <a:t>The Luxembourg Convention on Grey Literature</a:t>
            </a:r>
          </a:p>
          <a:p>
            <a:r>
              <a:rPr lang="en-US" dirty="0" smtClean="0"/>
              <a:t>“</a:t>
            </a:r>
            <a:r>
              <a:rPr lang="en-US" dirty="0"/>
              <a:t>that which is produced on all levels of government, academics, business and industry in print and electronic formats, but which is not controlled by commercial publishers”  (</a:t>
            </a:r>
            <a:r>
              <a:rPr lang="en-US" dirty="0" err="1"/>
              <a:t>Farace</a:t>
            </a:r>
            <a:r>
              <a:rPr lang="en-US" dirty="0"/>
              <a:t> 1998)</a:t>
            </a:r>
          </a:p>
          <a:p>
            <a:endParaRPr lang="en-US" dirty="0"/>
          </a:p>
          <a:p>
            <a:r>
              <a:rPr lang="en-US" dirty="0" smtClean="0"/>
              <a:t>Synonyms: Fugitive </a:t>
            </a:r>
            <a:r>
              <a:rPr lang="en-US" dirty="0"/>
              <a:t>literature, gray </a:t>
            </a:r>
            <a:r>
              <a:rPr lang="en-US" dirty="0" smtClean="0"/>
              <a:t>literature</a:t>
            </a:r>
          </a:p>
          <a:p>
            <a:r>
              <a:rPr lang="en-US" dirty="0" smtClean="0"/>
              <a:t>Forms of Grey Lit include: Reports, Conference Abstracts, Dissertations </a:t>
            </a:r>
            <a:r>
              <a:rPr lang="en-US" dirty="0"/>
              <a:t>&amp; </a:t>
            </a:r>
            <a:r>
              <a:rPr lang="en-US" dirty="0" smtClean="0"/>
              <a:t>Theses, Registered Clinical Trials, Interviews, Patents, Newsletters, White Papers, Book Chapters</a:t>
            </a:r>
            <a:endParaRPr lang="en-US" dirty="0"/>
          </a:p>
          <a:p>
            <a:endParaRPr lang="en-US" dirty="0"/>
          </a:p>
        </p:txBody>
      </p:sp>
      <p:sp>
        <p:nvSpPr>
          <p:cNvPr id="4" name="TextBox 3"/>
          <p:cNvSpPr txBox="1"/>
          <p:nvPr/>
        </p:nvSpPr>
        <p:spPr>
          <a:xfrm>
            <a:off x="4038600" y="5334000"/>
            <a:ext cx="4648200" cy="1015663"/>
          </a:xfrm>
          <a:prstGeom prst="rect">
            <a:avLst/>
          </a:prstGeom>
          <a:noFill/>
        </p:spPr>
        <p:txBody>
          <a:bodyPr wrap="square" rtlCol="0">
            <a:spAutoFit/>
          </a:bodyPr>
          <a:lstStyle/>
          <a:p>
            <a:r>
              <a:rPr lang="en-US" sz="1200" dirty="0" err="1"/>
              <a:t>Farace</a:t>
            </a:r>
            <a:r>
              <a:rPr lang="en-US" sz="1200" dirty="0"/>
              <a:t> DJ. GL '97 Proceedings. In: D. F, J. F, editors. Third International Conference on Grey Literature: Perspectives on the design and transfer of scientific and technical information. Luxembourg, 13-14 November 1997. Amsterdam: </a:t>
            </a:r>
            <a:r>
              <a:rPr lang="en-US" sz="1200" dirty="0" err="1"/>
              <a:t>GreyNet</a:t>
            </a:r>
            <a:r>
              <a:rPr lang="en-US" sz="1200" dirty="0"/>
              <a:t>/</a:t>
            </a:r>
            <a:r>
              <a:rPr lang="en-US" sz="1200" dirty="0" err="1"/>
              <a:t>TransAtlantic</a:t>
            </a:r>
            <a:r>
              <a:rPr lang="en-US" sz="1200" dirty="0"/>
              <a:t>; 1998. p. iii. </a:t>
            </a:r>
          </a:p>
        </p:txBody>
      </p:sp>
    </p:spTree>
    <p:extLst>
      <p:ext uri="{BB962C8B-B14F-4D97-AF65-F5344CB8AC3E}">
        <p14:creationId xmlns:p14="http://schemas.microsoft.com/office/powerpoint/2010/main" val="1952343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Grey Literature</a:t>
            </a:r>
            <a:endParaRPr lang="en-US" dirty="0"/>
          </a:p>
        </p:txBody>
      </p:sp>
      <p:sp>
        <p:nvSpPr>
          <p:cNvPr id="3" name="Content Placeholder 2"/>
          <p:cNvSpPr>
            <a:spLocks noGrp="1"/>
          </p:cNvSpPr>
          <p:nvPr>
            <p:ph idx="1"/>
          </p:nvPr>
        </p:nvSpPr>
        <p:spPr>
          <a:xfrm>
            <a:off x="822960" y="1100628"/>
            <a:ext cx="7520940" cy="3776172"/>
          </a:xfrm>
        </p:spPr>
        <p:txBody>
          <a:bodyPr>
            <a:normAutofit lnSpcReduction="10000"/>
          </a:bodyPr>
          <a:lstStyle/>
          <a:p>
            <a:r>
              <a:rPr lang="en-US" dirty="0" smtClean="0"/>
              <a:t>Advantages</a:t>
            </a:r>
          </a:p>
          <a:p>
            <a:pPr>
              <a:buFont typeface="Arial" pitchFamily="34" charset="0"/>
              <a:buChar char="•"/>
            </a:pPr>
            <a:r>
              <a:rPr lang="en-US" dirty="0" smtClean="0"/>
              <a:t>Minimizes bias</a:t>
            </a:r>
          </a:p>
          <a:p>
            <a:pPr>
              <a:buFont typeface="Arial" pitchFamily="34" charset="0"/>
              <a:buChar char="•"/>
            </a:pPr>
            <a:r>
              <a:rPr lang="en-US" dirty="0" smtClean="0"/>
              <a:t>Finds valuable data that would otherwise be missed</a:t>
            </a:r>
          </a:p>
          <a:p>
            <a:pPr>
              <a:buFont typeface="Arial" pitchFamily="34" charset="0"/>
              <a:buChar char="•"/>
            </a:pPr>
            <a:r>
              <a:rPr lang="en-US" dirty="0" smtClean="0"/>
              <a:t>Increases currency and accuracy,</a:t>
            </a:r>
          </a:p>
          <a:p>
            <a:pPr>
              <a:buFont typeface="Arial" pitchFamily="34" charset="0"/>
              <a:buChar char="•"/>
            </a:pPr>
            <a:r>
              <a:rPr lang="en-US" dirty="0" smtClean="0"/>
              <a:t>Broadens applicability of review</a:t>
            </a:r>
          </a:p>
          <a:p>
            <a:pPr marL="0" indent="0"/>
            <a:endParaRPr lang="en-US" dirty="0"/>
          </a:p>
          <a:p>
            <a:pPr marL="0" indent="0"/>
            <a:r>
              <a:rPr lang="en-US" dirty="0" smtClean="0"/>
              <a:t>Disadvantages</a:t>
            </a:r>
          </a:p>
          <a:p>
            <a:pPr marL="285750" indent="-285750">
              <a:buFont typeface="Arial" pitchFamily="34" charset="0"/>
              <a:buChar char="•"/>
            </a:pPr>
            <a:r>
              <a:rPr lang="en-US" dirty="0" smtClean="0"/>
              <a:t>Takes time and effort</a:t>
            </a:r>
          </a:p>
          <a:p>
            <a:pPr marL="285750" indent="-285750">
              <a:buFont typeface="Arial" pitchFamily="34" charset="0"/>
              <a:buChar char="•"/>
            </a:pPr>
            <a:r>
              <a:rPr lang="en-US" dirty="0" smtClean="0"/>
              <a:t>Difficult to find and access; may have associated costs</a:t>
            </a:r>
          </a:p>
          <a:p>
            <a:pPr marL="285750" indent="-285750">
              <a:buFont typeface="Arial" pitchFamily="34" charset="0"/>
              <a:buChar char="•"/>
            </a:pPr>
            <a:r>
              <a:rPr lang="en-US" dirty="0" smtClean="0"/>
              <a:t>Indexing  and search interfaces may be poor quality</a:t>
            </a:r>
          </a:p>
          <a:p>
            <a:pPr marL="285750" indent="-285750">
              <a:buFont typeface="Arial" pitchFamily="34" charset="0"/>
              <a:buChar char="•"/>
            </a:pPr>
            <a:r>
              <a:rPr lang="en-US" dirty="0" smtClean="0"/>
              <a:t>Often isn’t peer-reviewed</a:t>
            </a:r>
          </a:p>
          <a:p>
            <a:pPr marL="285750" indent="-285750">
              <a:buFont typeface="Arial" pitchFamily="34" charset="0"/>
              <a:buChar char="•"/>
            </a:pPr>
            <a:endParaRPr lang="en-US" dirty="0" smtClean="0"/>
          </a:p>
        </p:txBody>
      </p:sp>
    </p:spTree>
    <p:extLst>
      <p:ext uri="{BB962C8B-B14F-4D97-AF65-F5344CB8AC3E}">
        <p14:creationId xmlns:p14="http://schemas.microsoft.com/office/powerpoint/2010/main" val="4098664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Grey Literature Sources</a:t>
            </a:r>
            <a:endParaRPr lang="en-US" dirty="0"/>
          </a:p>
        </p:txBody>
      </p:sp>
      <p:sp>
        <p:nvSpPr>
          <p:cNvPr id="3" name="Content Placeholder 2"/>
          <p:cNvSpPr>
            <a:spLocks noGrp="1"/>
          </p:cNvSpPr>
          <p:nvPr>
            <p:ph idx="1"/>
          </p:nvPr>
        </p:nvSpPr>
        <p:spPr/>
        <p:txBody>
          <a:bodyPr>
            <a:normAutofit/>
          </a:bodyPr>
          <a:lstStyle/>
          <a:p>
            <a:r>
              <a:rPr lang="en-US" dirty="0"/>
              <a:t>Clinical Trial Registers</a:t>
            </a:r>
          </a:p>
          <a:p>
            <a:pPr>
              <a:buFont typeface="Arial" pitchFamily="34" charset="0"/>
              <a:buChar char="•"/>
            </a:pPr>
            <a:r>
              <a:rPr lang="en-US" dirty="0"/>
              <a:t>ISRCTN </a:t>
            </a:r>
            <a:r>
              <a:rPr lang="en-US" dirty="0" smtClean="0"/>
              <a:t>Register -  </a:t>
            </a:r>
            <a:r>
              <a:rPr lang="en-US" dirty="0" smtClean="0">
                <a:hlinkClick r:id="rId2"/>
              </a:rPr>
              <a:t>http://www.isrctn.org/</a:t>
            </a:r>
            <a:endParaRPr lang="en-US" dirty="0"/>
          </a:p>
          <a:p>
            <a:pPr>
              <a:buFont typeface="Arial" pitchFamily="34" charset="0"/>
              <a:buChar char="•"/>
            </a:pPr>
            <a:r>
              <a:rPr lang="en-US" dirty="0" smtClean="0"/>
              <a:t>Clinicaltrials.gov - </a:t>
            </a:r>
            <a:r>
              <a:rPr lang="en-US" dirty="0" smtClean="0">
                <a:hlinkClick r:id="rId3"/>
              </a:rPr>
              <a:t>http</a:t>
            </a:r>
            <a:r>
              <a:rPr lang="en-US" dirty="0">
                <a:hlinkClick r:id="rId3"/>
              </a:rPr>
              <a:t>://</a:t>
            </a:r>
            <a:r>
              <a:rPr lang="en-US" dirty="0" smtClean="0">
                <a:hlinkClick r:id="rId3"/>
              </a:rPr>
              <a:t>clinicaltrials.gov/</a:t>
            </a:r>
            <a:endParaRPr lang="en-US" dirty="0"/>
          </a:p>
          <a:p>
            <a:pPr>
              <a:buFont typeface="Arial" pitchFamily="34" charset="0"/>
              <a:buChar char="•"/>
            </a:pPr>
            <a:r>
              <a:rPr lang="en-US" dirty="0" smtClean="0"/>
              <a:t>WHO ICTRP -  </a:t>
            </a:r>
            <a:r>
              <a:rPr lang="en-US" dirty="0" smtClean="0">
                <a:hlinkClick r:id="rId4"/>
              </a:rPr>
              <a:t>http</a:t>
            </a:r>
            <a:r>
              <a:rPr lang="en-US" dirty="0">
                <a:hlinkClick r:id="rId4"/>
              </a:rPr>
              <a:t>://apps.who.int/trialsearch</a:t>
            </a:r>
            <a:r>
              <a:rPr lang="en-US" dirty="0" smtClean="0">
                <a:hlinkClick r:id="rId4"/>
              </a:rPr>
              <a:t>/</a:t>
            </a:r>
            <a:endParaRPr lang="en-US" dirty="0" smtClean="0"/>
          </a:p>
          <a:p>
            <a:pPr marL="0" indent="0"/>
            <a:endParaRPr lang="en-US" dirty="0" smtClean="0"/>
          </a:p>
          <a:p>
            <a:pPr marL="0" indent="0"/>
            <a:r>
              <a:rPr lang="en-US" dirty="0" smtClean="0"/>
              <a:t>Clinical Study Results Databases</a:t>
            </a:r>
          </a:p>
          <a:p>
            <a:pPr marL="285750" indent="-285750">
              <a:buFont typeface="Arial" pitchFamily="34" charset="0"/>
              <a:buChar char="•"/>
            </a:pPr>
            <a:r>
              <a:rPr lang="en-US" dirty="0" err="1"/>
              <a:t>PhRMA</a:t>
            </a:r>
            <a:r>
              <a:rPr lang="en-US" dirty="0"/>
              <a:t> Clinical Study Results </a:t>
            </a:r>
            <a:r>
              <a:rPr lang="en-US" dirty="0" smtClean="0"/>
              <a:t>Database – </a:t>
            </a:r>
            <a:r>
              <a:rPr lang="en-US" dirty="0" smtClean="0">
                <a:hlinkClick r:id="rId5"/>
              </a:rPr>
              <a:t>http://www.clinicalstudyresults.org/home/</a:t>
            </a:r>
            <a:endParaRPr lang="en-US" dirty="0" smtClean="0"/>
          </a:p>
          <a:p>
            <a:pPr marL="285750" indent="-285750">
              <a:buFont typeface="Arial" pitchFamily="34" charset="0"/>
              <a:buChar char="•"/>
            </a:pPr>
            <a:r>
              <a:rPr lang="en-US" dirty="0" smtClean="0"/>
              <a:t>IFPMA </a:t>
            </a:r>
            <a:r>
              <a:rPr lang="en-US" dirty="0"/>
              <a:t>Clinical Trial Results </a:t>
            </a:r>
            <a:r>
              <a:rPr lang="en-US" dirty="0" smtClean="0"/>
              <a:t>Portal - </a:t>
            </a:r>
            <a:r>
              <a:rPr lang="en-US" dirty="0" smtClean="0">
                <a:hlinkClick r:id="rId6"/>
              </a:rPr>
              <a:t>http</a:t>
            </a:r>
            <a:r>
              <a:rPr lang="en-US" dirty="0">
                <a:hlinkClick r:id="rId6"/>
              </a:rPr>
              <a:t>://</a:t>
            </a:r>
            <a:r>
              <a:rPr lang="en-US" dirty="0" smtClean="0">
                <a:hlinkClick r:id="rId6"/>
              </a:rPr>
              <a:t>clinicaltrials.ifpma.org/en/myportal/index.htm</a:t>
            </a:r>
            <a:endParaRPr lang="en-US" dirty="0" smtClean="0"/>
          </a:p>
          <a:p>
            <a:pPr marL="0" indent="0"/>
            <a:endParaRPr lang="en-US" dirty="0"/>
          </a:p>
          <a:p>
            <a:pPr marL="285750" indent="-285750">
              <a:buFont typeface="Arial" pitchFamily="34" charset="0"/>
              <a:buChar char="•"/>
            </a:pPr>
            <a:endParaRPr lang="en-US" dirty="0"/>
          </a:p>
          <a:p>
            <a:endParaRPr lang="en-US" dirty="0"/>
          </a:p>
        </p:txBody>
      </p:sp>
    </p:spTree>
    <p:extLst>
      <p:ext uri="{BB962C8B-B14F-4D97-AF65-F5344CB8AC3E}">
        <p14:creationId xmlns:p14="http://schemas.microsoft.com/office/powerpoint/2010/main" val="4077699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Articles</a:t>
            </a:r>
            <a:endParaRPr lang="en-US" dirty="0"/>
          </a:p>
        </p:txBody>
      </p:sp>
      <p:sp>
        <p:nvSpPr>
          <p:cNvPr id="3" name="Content Placeholder 2"/>
          <p:cNvSpPr>
            <a:spLocks noGrp="1"/>
          </p:cNvSpPr>
          <p:nvPr>
            <p:ph idx="1"/>
          </p:nvPr>
        </p:nvSpPr>
        <p:spPr/>
        <p:txBody>
          <a:bodyPr>
            <a:normAutofit lnSpcReduction="10000"/>
          </a:bodyPr>
          <a:lstStyle/>
          <a:p>
            <a:pPr marL="285750" indent="-285750">
              <a:buFont typeface="Arial" pitchFamily="34" charset="0"/>
              <a:buChar char="•"/>
            </a:pPr>
            <a:r>
              <a:rPr lang="en-US" dirty="0" smtClean="0"/>
              <a:t>Two independent reviewers should run the searches and select abstracts</a:t>
            </a:r>
          </a:p>
          <a:p>
            <a:pPr marL="285750" indent="-285750">
              <a:buFont typeface="Arial" pitchFamily="34" charset="0"/>
              <a:buChar char="•"/>
            </a:pPr>
            <a:r>
              <a:rPr lang="en-US" dirty="0"/>
              <a:t>Track the number of </a:t>
            </a:r>
            <a:r>
              <a:rPr lang="en-US" dirty="0" smtClean="0"/>
              <a:t>abstracts selected</a:t>
            </a:r>
          </a:p>
          <a:p>
            <a:pPr marL="573786" lvl="3" indent="-285750">
              <a:buFont typeface="Arial" pitchFamily="34" charset="0"/>
              <a:buChar char="•"/>
            </a:pPr>
            <a:r>
              <a:rPr lang="en-US" dirty="0" smtClean="0"/>
              <a:t>Count </a:t>
            </a:r>
            <a:r>
              <a:rPr lang="en-US" dirty="0"/>
              <a:t>the number of duplicates </a:t>
            </a:r>
            <a:r>
              <a:rPr lang="en-US" dirty="0" smtClean="0"/>
              <a:t>eliminated</a:t>
            </a:r>
          </a:p>
          <a:p>
            <a:pPr marL="285750" indent="-285750">
              <a:buFont typeface="Arial" pitchFamily="34" charset="0"/>
              <a:buChar char="•"/>
            </a:pPr>
            <a:r>
              <a:rPr lang="en-US" dirty="0" smtClean="0"/>
              <a:t>Selection of abstracts is compared and disagreements resolved*</a:t>
            </a:r>
          </a:p>
          <a:p>
            <a:pPr marL="573786" lvl="3" indent="-285750">
              <a:buFont typeface="Arial" pitchFamily="34" charset="0"/>
              <a:buChar char="•"/>
            </a:pPr>
            <a:r>
              <a:rPr lang="en-US" dirty="0" smtClean="0"/>
              <a:t>An additional round (or two) of abstract weeding may be needed</a:t>
            </a:r>
          </a:p>
          <a:p>
            <a:pPr marL="573786" lvl="3" indent="-285750">
              <a:buFont typeface="Arial" pitchFamily="34" charset="0"/>
              <a:buChar char="•"/>
            </a:pPr>
            <a:r>
              <a:rPr lang="en-US" dirty="0" smtClean="0"/>
              <a:t>Agree on selected abstracts for which full-text will be examined*</a:t>
            </a:r>
          </a:p>
          <a:p>
            <a:pPr marL="573786" lvl="3" indent="-285750">
              <a:buFont typeface="Arial" pitchFamily="34" charset="0"/>
              <a:buChar char="•"/>
            </a:pPr>
            <a:r>
              <a:rPr lang="en-US" dirty="0"/>
              <a:t>Use of a </a:t>
            </a:r>
            <a:r>
              <a:rPr lang="en-US" dirty="0" smtClean="0"/>
              <a:t>citation </a:t>
            </a:r>
            <a:r>
              <a:rPr lang="en-US" dirty="0"/>
              <a:t>management program is </a:t>
            </a:r>
            <a:r>
              <a:rPr lang="en-US" dirty="0" smtClean="0"/>
              <a:t>recommended to save time/effort</a:t>
            </a:r>
          </a:p>
          <a:p>
            <a:pPr marL="285750" indent="-285750">
              <a:buFont typeface="Arial" pitchFamily="34" charset="0"/>
              <a:buChar char="•"/>
            </a:pPr>
            <a:r>
              <a:rPr lang="en-US" dirty="0" smtClean="0"/>
              <a:t>Two independent reviewers should read and rate full-text articles*</a:t>
            </a:r>
          </a:p>
          <a:p>
            <a:pPr marL="573786" lvl="3" indent="-285750">
              <a:buFont typeface="Arial" pitchFamily="34" charset="0"/>
              <a:buChar char="•"/>
            </a:pPr>
            <a:r>
              <a:rPr lang="en-US" dirty="0" smtClean="0"/>
              <a:t>Agree on selected articles for inclusion in the review</a:t>
            </a:r>
          </a:p>
          <a:p>
            <a:pPr marL="573786" lvl="3" indent="-285750">
              <a:buFont typeface="Arial" pitchFamily="34" charset="0"/>
              <a:buChar char="•"/>
            </a:pPr>
            <a:r>
              <a:rPr lang="en-US" dirty="0" smtClean="0"/>
              <a:t>Use selected articles as source for snowballing and </a:t>
            </a:r>
            <a:r>
              <a:rPr lang="en-US" dirty="0" err="1" smtClean="0"/>
              <a:t>handsearching</a:t>
            </a:r>
            <a:endParaRPr lang="en-US" dirty="0" smtClean="0"/>
          </a:p>
          <a:p>
            <a:pPr marL="0" indent="0"/>
            <a:endParaRPr lang="en-US" dirty="0" smtClean="0"/>
          </a:p>
          <a:p>
            <a:pPr marL="0" indent="0"/>
            <a:r>
              <a:rPr lang="en-US" dirty="0" smtClean="0"/>
              <a:t>*Have a third independent reviewer to help resolve differences </a:t>
            </a:r>
          </a:p>
          <a:p>
            <a:pPr marL="285750" indent="-285750">
              <a:buFont typeface="Arial" pitchFamily="34" charset="0"/>
              <a:buChar char="•"/>
            </a:pPr>
            <a:endParaRPr lang="en-US" dirty="0" smtClean="0"/>
          </a:p>
          <a:p>
            <a:pPr marL="285750" indent="-285750">
              <a:buFont typeface="Arial" pitchFamily="34" charset="0"/>
              <a:buChar char="•"/>
            </a:pPr>
            <a:endParaRPr lang="en-US" dirty="0" smtClean="0"/>
          </a:p>
        </p:txBody>
      </p:sp>
    </p:spTree>
    <p:extLst>
      <p:ext uri="{BB962C8B-B14F-4D97-AF65-F5344CB8AC3E}">
        <p14:creationId xmlns:p14="http://schemas.microsoft.com/office/powerpoint/2010/main" val="4025001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520940" cy="548640"/>
          </a:xfrm>
        </p:spPr>
        <p:txBody>
          <a:bodyPr/>
          <a:lstStyle/>
          <a:p>
            <a:r>
              <a:rPr lang="en-US" dirty="0" err="1" smtClean="0"/>
              <a:t>Handsearching</a:t>
            </a:r>
            <a:endParaRPr lang="en-US" dirty="0" smtClean="0"/>
          </a:p>
        </p:txBody>
      </p:sp>
      <p:sp>
        <p:nvSpPr>
          <p:cNvPr id="3" name="Content Placeholder 2"/>
          <p:cNvSpPr>
            <a:spLocks noGrp="1"/>
          </p:cNvSpPr>
          <p:nvPr>
            <p:ph idx="1"/>
          </p:nvPr>
        </p:nvSpPr>
        <p:spPr/>
        <p:txBody>
          <a:bodyPr>
            <a:normAutofit lnSpcReduction="10000"/>
          </a:bodyPr>
          <a:lstStyle/>
          <a:p>
            <a:r>
              <a:rPr lang="en-US" dirty="0" err="1" smtClean="0"/>
              <a:t>Handsearching</a:t>
            </a:r>
            <a:r>
              <a:rPr lang="en-US" dirty="0" smtClean="0"/>
              <a:t> is the process of </a:t>
            </a:r>
          </a:p>
          <a:p>
            <a:pPr>
              <a:buFont typeface="Arial" pitchFamily="34" charset="0"/>
              <a:buChar char="•"/>
            </a:pPr>
            <a:r>
              <a:rPr lang="en-US" dirty="0" smtClean="0"/>
              <a:t>Selecting journals of topical interest to the review question</a:t>
            </a:r>
          </a:p>
          <a:p>
            <a:pPr>
              <a:buFont typeface="Arial" pitchFamily="34" charset="0"/>
              <a:buChar char="•"/>
            </a:pPr>
            <a:r>
              <a:rPr lang="en-US" dirty="0" smtClean="0"/>
              <a:t>Looking through the issues (at least TOCs) of these selected journals ‘by hand’ to identify possibly-missed studies</a:t>
            </a:r>
          </a:p>
          <a:p>
            <a:pPr>
              <a:buFont typeface="Arial" pitchFamily="34" charset="0"/>
              <a:buChar char="•"/>
            </a:pPr>
            <a:r>
              <a:rPr lang="en-US" dirty="0" smtClean="0"/>
              <a:t>Preferably with print, but can be done electronically (see </a:t>
            </a:r>
            <a:r>
              <a:rPr lang="en-US" dirty="0">
                <a:hlinkClick r:id="rId2"/>
              </a:rPr>
              <a:t>http://</a:t>
            </a:r>
            <a:r>
              <a:rPr lang="en-US" dirty="0" smtClean="0">
                <a:hlinkClick r:id="rId2"/>
              </a:rPr>
              <a:t>www.cochrane.org/training/handsearchers-tscs</a:t>
            </a:r>
            <a:r>
              <a:rPr lang="en-US" dirty="0" smtClean="0"/>
              <a:t> for additional information)</a:t>
            </a:r>
            <a:endParaRPr lang="en-US" dirty="0"/>
          </a:p>
          <a:p>
            <a:pPr>
              <a:buFont typeface="Arial" pitchFamily="34" charset="0"/>
              <a:buChar char="•"/>
            </a:pPr>
            <a:endParaRPr lang="en-US" dirty="0" smtClean="0"/>
          </a:p>
          <a:p>
            <a:pPr marL="0" indent="0"/>
            <a:r>
              <a:rPr lang="en-US" dirty="0" smtClean="0"/>
              <a:t>Why do it?</a:t>
            </a:r>
          </a:p>
          <a:p>
            <a:pPr marL="285750" indent="-285750">
              <a:buFont typeface="Arial" pitchFamily="34" charset="0"/>
              <a:buChar char="•"/>
            </a:pPr>
            <a:r>
              <a:rPr lang="en-US" dirty="0" smtClean="0"/>
              <a:t>Some journals are not indexed in major literature databases</a:t>
            </a:r>
          </a:p>
          <a:p>
            <a:pPr marL="285750" indent="-285750">
              <a:buFont typeface="Arial" pitchFamily="34" charset="0"/>
              <a:buChar char="•"/>
            </a:pPr>
            <a:r>
              <a:rPr lang="en-US" dirty="0" smtClean="0"/>
              <a:t>Journal supplements, news, editorials, letters, etc. may not be well indexed</a:t>
            </a:r>
          </a:p>
          <a:p>
            <a:pPr marL="285750" indent="-285750">
              <a:buFont typeface="Arial" pitchFamily="34" charset="0"/>
              <a:buChar char="•"/>
            </a:pPr>
            <a:r>
              <a:rPr lang="en-US" dirty="0" smtClean="0"/>
              <a:t>Many journals contain conference proceedings that may not be well indexed</a:t>
            </a:r>
            <a:endParaRPr lang="en-US" dirty="0"/>
          </a:p>
        </p:txBody>
      </p:sp>
    </p:spTree>
    <p:extLst>
      <p:ext uri="{BB962C8B-B14F-4D97-AF65-F5344CB8AC3E}">
        <p14:creationId xmlns:p14="http://schemas.microsoft.com/office/powerpoint/2010/main" val="24302452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snowballing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Snowballing is the process of </a:t>
            </a:r>
          </a:p>
          <a:p>
            <a:pPr>
              <a:buFont typeface="Arial" pitchFamily="34" charset="0"/>
              <a:buChar char="•"/>
            </a:pPr>
            <a:r>
              <a:rPr lang="en-US" dirty="0" smtClean="0"/>
              <a:t>citation tracking from one article to another</a:t>
            </a:r>
          </a:p>
          <a:p>
            <a:pPr>
              <a:buFont typeface="Arial" pitchFamily="34" charset="0"/>
              <a:buChar char="•"/>
            </a:pPr>
            <a:r>
              <a:rPr lang="en-US" dirty="0" smtClean="0"/>
              <a:t>using the reference lists of selected articles to locate other articles of importance (backtracking)</a:t>
            </a:r>
          </a:p>
          <a:p>
            <a:pPr>
              <a:buFont typeface="Arial" pitchFamily="34" charset="0"/>
              <a:buChar char="•"/>
            </a:pPr>
            <a:r>
              <a:rPr lang="en-US" dirty="0"/>
              <a:t>s</a:t>
            </a:r>
            <a:r>
              <a:rPr lang="en-US" dirty="0" smtClean="0"/>
              <a:t>eeing who cited a selected article to locate other articles of importance (forward tracking)</a:t>
            </a:r>
          </a:p>
          <a:p>
            <a:pPr>
              <a:buFont typeface="Arial" pitchFamily="34" charset="0"/>
              <a:buChar char="•"/>
            </a:pPr>
            <a:endParaRPr lang="en-US" dirty="0" smtClean="0"/>
          </a:p>
          <a:p>
            <a:pPr marL="0" indent="0"/>
            <a:r>
              <a:rPr lang="en-US" dirty="0" smtClean="0"/>
              <a:t>Why do it?</a:t>
            </a:r>
          </a:p>
          <a:p>
            <a:pPr marL="285750" indent="-285750">
              <a:buFont typeface="Arial" pitchFamily="34" charset="0"/>
              <a:buChar char="•"/>
            </a:pPr>
            <a:r>
              <a:rPr lang="en-US" dirty="0" smtClean="0"/>
              <a:t>Locate old articles of importance that might predate online literature databases or not be indexed in them</a:t>
            </a:r>
          </a:p>
          <a:p>
            <a:pPr marL="285750" indent="-285750">
              <a:buFont typeface="Arial" pitchFamily="34" charset="0"/>
              <a:buChar char="•"/>
            </a:pPr>
            <a:r>
              <a:rPr lang="en-US" dirty="0" smtClean="0"/>
              <a:t>Locate newer literature</a:t>
            </a:r>
          </a:p>
          <a:p>
            <a:pPr marL="285750" indent="-285750">
              <a:buFont typeface="Arial" pitchFamily="34" charset="0"/>
              <a:buChar char="•"/>
            </a:pPr>
            <a:r>
              <a:rPr lang="en-US" dirty="0" smtClean="0"/>
              <a:t>Gain a sense of the history and relationships of the literature on the topic</a:t>
            </a:r>
          </a:p>
          <a:p>
            <a:pPr marL="285750" indent="-285750">
              <a:buFont typeface="Arial" pitchFamily="34" charset="0"/>
              <a:buChar char="•"/>
            </a:pPr>
            <a:r>
              <a:rPr lang="en-US" dirty="0"/>
              <a:t>I</a:t>
            </a:r>
            <a:r>
              <a:rPr lang="en-US" dirty="0" smtClean="0"/>
              <a:t>dentify  the authors who publish the most on the topic (the experts)</a:t>
            </a:r>
          </a:p>
        </p:txBody>
      </p:sp>
    </p:spTree>
    <p:extLst>
      <p:ext uri="{BB962C8B-B14F-4D97-AF65-F5344CB8AC3E}">
        <p14:creationId xmlns:p14="http://schemas.microsoft.com/office/powerpoint/2010/main" val="2223680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Studies– Basic study designs</a:t>
            </a:r>
            <a:endParaRPr lang="en-US" dirty="0"/>
          </a:p>
        </p:txBody>
      </p:sp>
      <p:sp>
        <p:nvSpPr>
          <p:cNvPr id="4" name="Text Placeholder 3"/>
          <p:cNvSpPr>
            <a:spLocks noGrp="1"/>
          </p:cNvSpPr>
          <p:nvPr>
            <p:ph type="body" idx="1"/>
          </p:nvPr>
        </p:nvSpPr>
        <p:spPr/>
        <p:txBody>
          <a:bodyPr/>
          <a:lstStyle/>
          <a:p>
            <a:r>
              <a:rPr lang="en-US" dirty="0" smtClean="0"/>
              <a:t>Experimental</a:t>
            </a:r>
            <a:endParaRPr lang="en-US" dirty="0"/>
          </a:p>
        </p:txBody>
      </p:sp>
      <p:sp>
        <p:nvSpPr>
          <p:cNvPr id="3" name="Content Placeholder 2"/>
          <p:cNvSpPr>
            <a:spLocks noGrp="1"/>
          </p:cNvSpPr>
          <p:nvPr>
            <p:ph sz="half" idx="2"/>
          </p:nvPr>
        </p:nvSpPr>
        <p:spPr/>
        <p:txBody>
          <a:bodyPr/>
          <a:lstStyle/>
          <a:p>
            <a:pPr marL="0" indent="0"/>
            <a:r>
              <a:rPr lang="en-US" sz="1800" dirty="0" smtClean="0"/>
              <a:t>Investigator manipulates a variable and examines effect on an outcome</a:t>
            </a:r>
          </a:p>
          <a:p>
            <a:pPr marL="0" indent="0"/>
            <a:endParaRPr lang="en-US" sz="1800" dirty="0"/>
          </a:p>
          <a:p>
            <a:pPr marL="285750" indent="-285750">
              <a:buFont typeface="Arial" pitchFamily="34" charset="0"/>
              <a:buChar char="•"/>
            </a:pPr>
            <a:r>
              <a:rPr lang="en-US" sz="1800" dirty="0" smtClean="0"/>
              <a:t>Randomized Controlled Trials</a:t>
            </a:r>
          </a:p>
          <a:p>
            <a:pPr marL="285750" indent="-285750">
              <a:buFont typeface="Arial" pitchFamily="34" charset="0"/>
              <a:buChar char="•"/>
            </a:pPr>
            <a:r>
              <a:rPr lang="en-US" sz="1800" dirty="0" smtClean="0"/>
              <a:t>Controlled Trials</a:t>
            </a:r>
          </a:p>
          <a:p>
            <a:endParaRPr lang="en-US" dirty="0"/>
          </a:p>
        </p:txBody>
      </p:sp>
      <p:sp>
        <p:nvSpPr>
          <p:cNvPr id="5" name="Text Placeholder 4"/>
          <p:cNvSpPr>
            <a:spLocks noGrp="1"/>
          </p:cNvSpPr>
          <p:nvPr>
            <p:ph type="body" sz="quarter" idx="3"/>
          </p:nvPr>
        </p:nvSpPr>
        <p:spPr/>
        <p:txBody>
          <a:bodyPr/>
          <a:lstStyle/>
          <a:p>
            <a:r>
              <a:rPr lang="en-US" dirty="0" smtClean="0"/>
              <a:t>Observational</a:t>
            </a:r>
            <a:endParaRPr lang="en-US" dirty="0"/>
          </a:p>
        </p:txBody>
      </p:sp>
      <p:sp>
        <p:nvSpPr>
          <p:cNvPr id="6" name="Content Placeholder 5"/>
          <p:cNvSpPr>
            <a:spLocks noGrp="1"/>
          </p:cNvSpPr>
          <p:nvPr>
            <p:ph sz="quarter" idx="4"/>
          </p:nvPr>
        </p:nvSpPr>
        <p:spPr/>
        <p:txBody>
          <a:bodyPr>
            <a:normAutofit/>
          </a:bodyPr>
          <a:lstStyle/>
          <a:p>
            <a:pPr marL="0" indent="0"/>
            <a:r>
              <a:rPr lang="en-US" sz="1800" dirty="0" smtClean="0"/>
              <a:t>Investigator observes the outcome of naturally occurring differences in a variable</a:t>
            </a:r>
          </a:p>
          <a:p>
            <a:pPr marL="0" indent="0"/>
            <a:endParaRPr lang="en-US" sz="1800" dirty="0"/>
          </a:p>
          <a:p>
            <a:pPr marL="285750" indent="-285750">
              <a:buFont typeface="Arial" pitchFamily="34" charset="0"/>
              <a:buChar char="•"/>
            </a:pPr>
            <a:r>
              <a:rPr lang="en-US" sz="1800" dirty="0" smtClean="0"/>
              <a:t>Cohort Studies</a:t>
            </a:r>
          </a:p>
          <a:p>
            <a:pPr marL="285750" indent="-285750">
              <a:buFont typeface="Arial" pitchFamily="34" charset="0"/>
              <a:buChar char="•"/>
            </a:pPr>
            <a:r>
              <a:rPr lang="en-US" sz="1800" dirty="0" smtClean="0"/>
              <a:t>Case Control Studies</a:t>
            </a:r>
          </a:p>
          <a:p>
            <a:pPr marL="285750" indent="-285750">
              <a:buFont typeface="Arial" pitchFamily="34" charset="0"/>
              <a:buChar char="•"/>
            </a:pPr>
            <a:r>
              <a:rPr lang="en-US" sz="1800" dirty="0" smtClean="0"/>
              <a:t>Case Series</a:t>
            </a:r>
            <a:endParaRPr lang="en-US" sz="1800" dirty="0"/>
          </a:p>
        </p:txBody>
      </p:sp>
    </p:spTree>
    <p:extLst>
      <p:ext uri="{BB962C8B-B14F-4D97-AF65-F5344CB8AC3E}">
        <p14:creationId xmlns:p14="http://schemas.microsoft.com/office/powerpoint/2010/main" val="260195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Study quality</a:t>
            </a:r>
            <a:endParaRPr lang="en-US" dirty="0"/>
          </a:p>
        </p:txBody>
      </p:sp>
      <p:sp>
        <p:nvSpPr>
          <p:cNvPr id="3" name="Content Placeholder 2"/>
          <p:cNvSpPr>
            <a:spLocks noGrp="1"/>
          </p:cNvSpPr>
          <p:nvPr>
            <p:ph idx="1"/>
          </p:nvPr>
        </p:nvSpPr>
        <p:spPr/>
        <p:txBody>
          <a:bodyPr/>
          <a:lstStyle/>
          <a:p>
            <a:r>
              <a:rPr lang="en-US" dirty="0" smtClean="0"/>
              <a:t>There are a number of scales used to evaluate the level of evidence quality in clinical studies. Some journals and professional associations have their own rankings. </a:t>
            </a:r>
          </a:p>
          <a:p>
            <a:r>
              <a:rPr lang="en-US" dirty="0" smtClean="0"/>
              <a:t>Choose an evidence ranking scale that is appropriate for the specialty area and targeted journal for publication of the review. Be consistent in your use of the one you create or select.</a:t>
            </a:r>
          </a:p>
          <a:p>
            <a:endParaRPr lang="en-US" dirty="0"/>
          </a:p>
          <a:p>
            <a:endParaRPr lang="en-US" dirty="0" smtClean="0"/>
          </a:p>
        </p:txBody>
      </p:sp>
    </p:spTree>
    <p:extLst>
      <p:ext uri="{BB962C8B-B14F-4D97-AF65-F5344CB8AC3E}">
        <p14:creationId xmlns:p14="http://schemas.microsoft.com/office/powerpoint/2010/main" val="18554890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EBM Quality rating scales</a:t>
            </a:r>
            <a:endParaRPr lang="en-US" dirty="0"/>
          </a:p>
        </p:txBody>
      </p:sp>
      <p:sp>
        <p:nvSpPr>
          <p:cNvPr id="3" name="Content Placeholder 2"/>
          <p:cNvSpPr>
            <a:spLocks noGrp="1"/>
          </p:cNvSpPr>
          <p:nvPr>
            <p:ph idx="1"/>
          </p:nvPr>
        </p:nvSpPr>
        <p:spPr>
          <a:xfrm>
            <a:off x="822960" y="1100628"/>
            <a:ext cx="7520940" cy="3852372"/>
          </a:xfrm>
        </p:spPr>
        <p:txBody>
          <a:bodyPr/>
          <a:lstStyle/>
          <a:p>
            <a:r>
              <a:rPr lang="en-US" dirty="0"/>
              <a:t>For RCTs, one of the most important quality reporting checklists is </a:t>
            </a:r>
            <a:r>
              <a:rPr lang="en-US" dirty="0">
                <a:hlinkClick r:id="rId2"/>
              </a:rPr>
              <a:t>CONSORT</a:t>
            </a:r>
            <a:r>
              <a:rPr lang="en-US" dirty="0"/>
              <a:t>  (Consolidated Standards of Reporting Trials</a:t>
            </a:r>
            <a:r>
              <a:rPr lang="en-US" dirty="0" smtClean="0"/>
              <a:t>)</a:t>
            </a:r>
          </a:p>
          <a:p>
            <a:endParaRPr lang="en-US" dirty="0"/>
          </a:p>
          <a:p>
            <a:endParaRPr lang="en-US" dirty="0"/>
          </a:p>
          <a:p>
            <a:r>
              <a:rPr lang="en-US" dirty="0" smtClean="0"/>
              <a:t>More </a:t>
            </a:r>
            <a:r>
              <a:rPr lang="en-US" dirty="0"/>
              <a:t>general </a:t>
            </a:r>
            <a:r>
              <a:rPr lang="en-US" dirty="0" smtClean="0"/>
              <a:t>scales </a:t>
            </a:r>
            <a:r>
              <a:rPr lang="en-US" dirty="0"/>
              <a:t>(beyond just RCTs) </a:t>
            </a:r>
            <a:r>
              <a:rPr lang="en-US" dirty="0" smtClean="0"/>
              <a:t>are provided from various sources including:</a:t>
            </a:r>
          </a:p>
          <a:p>
            <a:pPr>
              <a:buFont typeface="Arial" pitchFamily="34" charset="0"/>
              <a:buChar char="•"/>
            </a:pPr>
            <a:r>
              <a:rPr lang="en-US" dirty="0" smtClean="0"/>
              <a:t>The </a:t>
            </a:r>
            <a:r>
              <a:rPr lang="en-US" dirty="0"/>
              <a:t>Centre for Evidence-Based </a:t>
            </a:r>
            <a:r>
              <a:rPr lang="en-US" dirty="0" smtClean="0"/>
              <a:t>Medicine: </a:t>
            </a:r>
            <a:r>
              <a:rPr lang="en-US" dirty="0" smtClean="0">
                <a:hlinkClick r:id="rId3"/>
              </a:rPr>
              <a:t>http</a:t>
            </a:r>
            <a:r>
              <a:rPr lang="en-US" dirty="0">
                <a:hlinkClick r:id="rId3"/>
              </a:rPr>
              <a:t>://</a:t>
            </a:r>
            <a:r>
              <a:rPr lang="en-US" dirty="0" smtClean="0">
                <a:hlinkClick r:id="rId3"/>
              </a:rPr>
              <a:t>www.cebm.net/index.aspx?o=1025</a:t>
            </a:r>
            <a:endParaRPr lang="en-US" dirty="0" smtClean="0"/>
          </a:p>
          <a:p>
            <a:pPr>
              <a:buFont typeface="Arial" pitchFamily="34" charset="0"/>
              <a:buChar char="•"/>
            </a:pPr>
            <a:r>
              <a:rPr lang="en-US" dirty="0" smtClean="0"/>
              <a:t>American </a:t>
            </a:r>
            <a:r>
              <a:rPr lang="en-US" dirty="0"/>
              <a:t>Association of Family Physicians: </a:t>
            </a:r>
            <a:r>
              <a:rPr lang="en-US" dirty="0">
                <a:hlinkClick r:id="rId4"/>
              </a:rPr>
              <a:t>Levels of Evidence in </a:t>
            </a:r>
            <a:r>
              <a:rPr lang="en-US" dirty="0" smtClean="0">
                <a:hlinkClick r:id="rId4"/>
              </a:rPr>
              <a:t>AFP</a:t>
            </a:r>
            <a:endParaRPr lang="en-US" dirty="0" smtClean="0"/>
          </a:p>
          <a:p>
            <a:pPr>
              <a:buFont typeface="Arial" pitchFamily="34" charset="0"/>
              <a:buChar char="•"/>
            </a:pPr>
            <a:r>
              <a:rPr lang="en-US" dirty="0"/>
              <a:t>GRADE: </a:t>
            </a:r>
            <a:r>
              <a:rPr lang="en-US" dirty="0">
                <a:hlinkClick r:id="rId5"/>
              </a:rPr>
              <a:t>http://</a:t>
            </a:r>
            <a:r>
              <a:rPr lang="en-US" dirty="0" smtClean="0">
                <a:hlinkClick r:id="rId5"/>
              </a:rPr>
              <a:t>www.gradeworkinggroup.org/intro.htm</a:t>
            </a:r>
            <a:endParaRPr lang="en-US" dirty="0" smtClean="0"/>
          </a:p>
          <a:p>
            <a:pPr>
              <a:buFont typeface="Arial" pitchFamily="34" charset="0"/>
              <a:buChar char="•"/>
            </a:pPr>
            <a:r>
              <a:rPr lang="en-US" dirty="0" smtClean="0"/>
              <a:t>MOOSE:(</a:t>
            </a:r>
            <a:r>
              <a:rPr lang="en-US" dirty="0"/>
              <a:t>Meta-analysis of Observational Studies in </a:t>
            </a:r>
            <a:r>
              <a:rPr lang="en-US" dirty="0" smtClean="0"/>
              <a:t>Epidemiology) </a:t>
            </a:r>
            <a:r>
              <a:rPr lang="en-US" dirty="0" smtClean="0">
                <a:hlinkClick r:id="rId6"/>
              </a:rPr>
              <a:t>http</a:t>
            </a:r>
            <a:r>
              <a:rPr lang="en-US" dirty="0">
                <a:hlinkClick r:id="rId6"/>
              </a:rPr>
              <a:t>://</a:t>
            </a:r>
            <a:r>
              <a:rPr lang="en-US" dirty="0" smtClean="0">
                <a:hlinkClick r:id="rId6"/>
              </a:rPr>
              <a:t>jama.jamanetwork.com/article.aspx?volume=283&amp;issue=15&amp;page=2008</a:t>
            </a:r>
            <a:endParaRPr lang="en-US" dirty="0" smtClean="0"/>
          </a:p>
          <a:p>
            <a:pPr>
              <a:buFont typeface="Arial" pitchFamily="34" charset="0"/>
              <a:buChar char="•"/>
            </a:pPr>
            <a:endParaRPr lang="en-US" dirty="0"/>
          </a:p>
          <a:p>
            <a:endParaRPr lang="en-US" dirty="0"/>
          </a:p>
        </p:txBody>
      </p:sp>
    </p:spTree>
    <p:extLst>
      <p:ext uri="{BB962C8B-B14F-4D97-AF65-F5344CB8AC3E}">
        <p14:creationId xmlns:p14="http://schemas.microsoft.com/office/powerpoint/2010/main" val="319124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Systematic Review?</a:t>
            </a:r>
            <a:endParaRPr lang="en-US" dirty="0"/>
          </a:p>
        </p:txBody>
      </p:sp>
      <p:sp>
        <p:nvSpPr>
          <p:cNvPr id="3" name="Content Placeholder 2"/>
          <p:cNvSpPr>
            <a:spLocks noGrp="1"/>
          </p:cNvSpPr>
          <p:nvPr>
            <p:ph idx="1"/>
          </p:nvPr>
        </p:nvSpPr>
        <p:spPr/>
        <p:txBody>
          <a:bodyPr/>
          <a:lstStyle/>
          <a:p>
            <a:r>
              <a:rPr lang="en-US" sz="2800" dirty="0" smtClean="0"/>
              <a:t>“A systematic review attempts to collate all empirical evidence that fits pre-specified eligibility criteria to answer a specific research question. It uses explicit, systematic methods that are selected to minimize bias, thus providing reliable findings from which conclusions can be drawn and decisions made.”</a:t>
            </a:r>
          </a:p>
          <a:p>
            <a:endParaRPr lang="en-US" dirty="0" smtClean="0"/>
          </a:p>
        </p:txBody>
      </p:sp>
      <p:sp>
        <p:nvSpPr>
          <p:cNvPr id="4" name="TextBox 3"/>
          <p:cNvSpPr txBox="1"/>
          <p:nvPr/>
        </p:nvSpPr>
        <p:spPr>
          <a:xfrm>
            <a:off x="3810000" y="5334000"/>
            <a:ext cx="4800600" cy="830997"/>
          </a:xfrm>
          <a:prstGeom prst="rect">
            <a:avLst/>
          </a:prstGeom>
          <a:noFill/>
        </p:spPr>
        <p:txBody>
          <a:bodyPr wrap="square" rtlCol="0">
            <a:spAutoFit/>
          </a:bodyPr>
          <a:lstStyle/>
          <a:p>
            <a:r>
              <a:rPr lang="en-US" sz="1200" dirty="0" err="1" smtClean="0"/>
              <a:t>Liberati</a:t>
            </a:r>
            <a:r>
              <a:rPr lang="en-US" sz="1200" dirty="0" smtClean="0"/>
              <a:t>, et al., 2009. The PRISMA statement for reporting systematic reviews and meta-analyses of studies that evaluate health care interventions: explanation and elaboration. J </a:t>
            </a:r>
            <a:r>
              <a:rPr lang="en-US" sz="1200" dirty="0" err="1" smtClean="0"/>
              <a:t>Clin</a:t>
            </a:r>
            <a:r>
              <a:rPr lang="en-US" sz="1200" dirty="0" smtClean="0"/>
              <a:t> </a:t>
            </a:r>
            <a:r>
              <a:rPr lang="en-US" sz="1200" dirty="0" err="1" smtClean="0"/>
              <a:t>Epidemiol</a:t>
            </a:r>
            <a:r>
              <a:rPr lang="en-US" sz="1200" dirty="0" smtClean="0"/>
              <a:t> 2009; 62: e1-e34.</a:t>
            </a:r>
            <a:endParaRPr lang="en-US" sz="1200" dirty="0"/>
          </a:p>
        </p:txBody>
      </p:sp>
    </p:spTree>
    <p:extLst>
      <p:ext uri="{BB962C8B-B14F-4D97-AF65-F5344CB8AC3E}">
        <p14:creationId xmlns:p14="http://schemas.microsoft.com/office/powerpoint/2010/main" val="7840038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Stats or not</a:t>
            </a:r>
            <a:endParaRPr lang="en-US" dirty="0"/>
          </a:p>
        </p:txBody>
      </p:sp>
      <p:sp>
        <p:nvSpPr>
          <p:cNvPr id="3" name="Content Placeholder 2"/>
          <p:cNvSpPr>
            <a:spLocks noGrp="1"/>
          </p:cNvSpPr>
          <p:nvPr>
            <p:ph idx="1"/>
          </p:nvPr>
        </p:nvSpPr>
        <p:spPr>
          <a:xfrm>
            <a:off x="822960" y="1100628"/>
            <a:ext cx="7520940" cy="3928572"/>
          </a:xfrm>
        </p:spPr>
        <p:txBody>
          <a:bodyPr>
            <a:normAutofit lnSpcReduction="10000"/>
          </a:bodyPr>
          <a:lstStyle/>
          <a:p>
            <a:r>
              <a:rPr lang="en-US" dirty="0" smtClean="0"/>
              <a:t>The design and quality of selected studies will indicate whether the data is amenable to meta-analysis (statistical analysis) or not.</a:t>
            </a:r>
          </a:p>
          <a:p>
            <a:r>
              <a:rPr lang="en-US" dirty="0" smtClean="0"/>
              <a:t>Meta-analysis is most powerful when used to combine the results of highly-similar randomized controlled trials. </a:t>
            </a:r>
          </a:p>
          <a:p>
            <a:pPr marL="0" indent="0"/>
            <a:r>
              <a:rPr lang="en-US" dirty="0" smtClean="0"/>
              <a:t>Best if…</a:t>
            </a:r>
          </a:p>
          <a:p>
            <a:pPr marL="285750" indent="-285750">
              <a:buFont typeface="Arial" pitchFamily="34" charset="0"/>
              <a:buChar char="•"/>
            </a:pPr>
            <a:r>
              <a:rPr lang="en-US" dirty="0" smtClean="0"/>
              <a:t>Similar populations</a:t>
            </a:r>
          </a:p>
          <a:p>
            <a:pPr>
              <a:buFont typeface="Arial" pitchFamily="34" charset="0"/>
              <a:buChar char="•"/>
            </a:pPr>
            <a:r>
              <a:rPr lang="en-US" dirty="0" smtClean="0"/>
              <a:t>Same intervention/control </a:t>
            </a:r>
          </a:p>
          <a:p>
            <a:pPr>
              <a:buFont typeface="Arial" pitchFamily="34" charset="0"/>
              <a:buChar char="•"/>
            </a:pPr>
            <a:r>
              <a:rPr lang="en-US" dirty="0" smtClean="0"/>
              <a:t>Same measurements</a:t>
            </a:r>
          </a:p>
          <a:p>
            <a:pPr>
              <a:buFont typeface="Arial" pitchFamily="34" charset="0"/>
              <a:buChar char="•"/>
            </a:pPr>
            <a:r>
              <a:rPr lang="en-US" dirty="0" smtClean="0"/>
              <a:t>Same outcomes recorded</a:t>
            </a:r>
          </a:p>
          <a:p>
            <a:pPr>
              <a:buFont typeface="Arial" pitchFamily="34" charset="0"/>
              <a:buChar char="•"/>
            </a:pPr>
            <a:r>
              <a:rPr lang="en-US" dirty="0" smtClean="0"/>
              <a:t>Full data available</a:t>
            </a:r>
          </a:p>
          <a:p>
            <a:pPr marL="0" indent="0"/>
            <a:endParaRPr lang="en-US" dirty="0"/>
          </a:p>
          <a:p>
            <a:pPr marL="0" indent="0"/>
            <a:r>
              <a:rPr lang="en-US" dirty="0" smtClean="0"/>
              <a:t>Note: If you plan to do meta-analysis, get a statistician onboard early! Like your medical librarian, use available expertise to make things easier!</a:t>
            </a:r>
            <a:endParaRPr lang="en-US" dirty="0"/>
          </a:p>
        </p:txBody>
      </p:sp>
    </p:spTree>
    <p:extLst>
      <p:ext uri="{BB962C8B-B14F-4D97-AF65-F5344CB8AC3E}">
        <p14:creationId xmlns:p14="http://schemas.microsoft.com/office/powerpoint/2010/main" val="22596847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Presenting the Data – Systematic Review</a:t>
            </a:r>
            <a:endParaRPr lang="en-US" dirty="0"/>
          </a:p>
        </p:txBody>
      </p:sp>
      <p:pic>
        <p:nvPicPr>
          <p:cNvPr id="4" name="Picture 7" descr="Co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066800"/>
            <a:ext cx="6795770" cy="5638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Rectangle 9"/>
          <p:cNvSpPr>
            <a:spLocks noChangeArrowheads="1"/>
          </p:cNvSpPr>
          <p:nvPr/>
        </p:nvSpPr>
        <p:spPr bwMode="auto">
          <a:xfrm>
            <a:off x="152400" y="1905000"/>
            <a:ext cx="1924050" cy="30469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1200" dirty="0" err="1">
                <a:solidFill>
                  <a:srgbClr val="000000"/>
                </a:solidFill>
                <a:latin typeface="Calibri" charset="0"/>
              </a:rPr>
              <a:t>Schnuriger</a:t>
            </a:r>
            <a:r>
              <a:rPr lang="en-US" sz="1200" dirty="0">
                <a:solidFill>
                  <a:srgbClr val="000000"/>
                </a:solidFill>
                <a:latin typeface="Calibri" charset="0"/>
              </a:rPr>
              <a:t>, Beat; </a:t>
            </a:r>
            <a:r>
              <a:rPr lang="en-US" sz="1200" dirty="0" err="1">
                <a:solidFill>
                  <a:srgbClr val="000000"/>
                </a:solidFill>
                <a:latin typeface="Calibri" charset="0"/>
              </a:rPr>
              <a:t>Inaba</a:t>
            </a:r>
            <a:r>
              <a:rPr lang="en-US" sz="1200" dirty="0">
                <a:solidFill>
                  <a:srgbClr val="000000"/>
                </a:solidFill>
                <a:latin typeface="Calibri" charset="0"/>
              </a:rPr>
              <a:t>, Kenji; </a:t>
            </a:r>
            <a:r>
              <a:rPr lang="en-US" sz="1200" dirty="0" err="1">
                <a:solidFill>
                  <a:srgbClr val="000000"/>
                </a:solidFill>
                <a:latin typeface="Calibri" charset="0"/>
              </a:rPr>
              <a:t>Konstantinidis</a:t>
            </a:r>
            <a:r>
              <a:rPr lang="en-US" sz="1200" dirty="0">
                <a:solidFill>
                  <a:srgbClr val="000000"/>
                </a:solidFill>
                <a:latin typeface="Calibri" charset="0"/>
              </a:rPr>
              <a:t>, </a:t>
            </a:r>
            <a:r>
              <a:rPr lang="en-US" sz="1200" dirty="0" err="1">
                <a:solidFill>
                  <a:srgbClr val="000000"/>
                </a:solidFill>
                <a:latin typeface="Calibri" charset="0"/>
              </a:rPr>
              <a:t>Agathoklis</a:t>
            </a:r>
            <a:r>
              <a:rPr lang="en-US" sz="1200" dirty="0">
                <a:solidFill>
                  <a:srgbClr val="000000"/>
                </a:solidFill>
                <a:latin typeface="Calibri" charset="0"/>
              </a:rPr>
              <a:t>; </a:t>
            </a:r>
            <a:r>
              <a:rPr lang="en-US" sz="1200" dirty="0" err="1">
                <a:solidFill>
                  <a:srgbClr val="000000"/>
                </a:solidFill>
                <a:latin typeface="Calibri" charset="0"/>
              </a:rPr>
              <a:t>Lustenberger</a:t>
            </a:r>
            <a:r>
              <a:rPr lang="en-US" sz="1200" dirty="0">
                <a:solidFill>
                  <a:srgbClr val="000000"/>
                </a:solidFill>
                <a:latin typeface="Calibri" charset="0"/>
              </a:rPr>
              <a:t>, Thomas; Chan, Linda; </a:t>
            </a:r>
            <a:r>
              <a:rPr lang="en-US" sz="1200" dirty="0" err="1">
                <a:solidFill>
                  <a:srgbClr val="000000"/>
                </a:solidFill>
                <a:latin typeface="Calibri" charset="0"/>
              </a:rPr>
              <a:t>Demetriades</a:t>
            </a:r>
            <a:r>
              <a:rPr lang="en-US" sz="1200" dirty="0">
                <a:solidFill>
                  <a:srgbClr val="000000"/>
                </a:solidFill>
                <a:latin typeface="Calibri" charset="0"/>
              </a:rPr>
              <a:t>, </a:t>
            </a:r>
            <a:r>
              <a:rPr lang="en-US" sz="1200" dirty="0" err="1" smtClean="0">
                <a:solidFill>
                  <a:srgbClr val="000000"/>
                </a:solidFill>
                <a:latin typeface="Calibri" charset="0"/>
              </a:rPr>
              <a:t>Demetrios</a:t>
            </a:r>
            <a:r>
              <a:rPr lang="en-US" sz="1200" dirty="0" smtClean="0">
                <a:solidFill>
                  <a:srgbClr val="000000"/>
                </a:solidFill>
                <a:latin typeface="Calibri" charset="0"/>
              </a:rPr>
              <a:t>. </a:t>
            </a:r>
            <a:r>
              <a:rPr lang="en-US" sz="1200" b="1" dirty="0" smtClean="0">
                <a:solidFill>
                  <a:srgbClr val="000000"/>
                </a:solidFill>
                <a:latin typeface="Calibri" charset="0"/>
              </a:rPr>
              <a:t>Outcomes </a:t>
            </a:r>
            <a:r>
              <a:rPr lang="en-US" sz="1200" b="1" dirty="0">
                <a:solidFill>
                  <a:srgbClr val="000000"/>
                </a:solidFill>
                <a:latin typeface="Calibri" charset="0"/>
              </a:rPr>
              <a:t>of Proximal Versus Distal Splenic Artery Embolization After Trauma: A Systematic Review and Meta-Analysis</a:t>
            </a:r>
            <a:r>
              <a:rPr lang="en-US" sz="1200" b="1" dirty="0" smtClean="0">
                <a:solidFill>
                  <a:srgbClr val="000000"/>
                </a:solidFill>
                <a:latin typeface="Calibri" charset="0"/>
              </a:rPr>
              <a:t>. </a:t>
            </a:r>
            <a:r>
              <a:rPr lang="en-US" sz="1200" dirty="0" smtClean="0">
                <a:solidFill>
                  <a:srgbClr val="000000"/>
                </a:solidFill>
                <a:latin typeface="Calibri" charset="0"/>
              </a:rPr>
              <a:t>Journal </a:t>
            </a:r>
            <a:r>
              <a:rPr lang="en-US" sz="1200" dirty="0">
                <a:solidFill>
                  <a:srgbClr val="000000"/>
                </a:solidFill>
                <a:latin typeface="Calibri" charset="0"/>
              </a:rPr>
              <a:t>of Trauma-Injury Infection &amp; Critical Care. 70(1):252-260, January 2011.</a:t>
            </a:r>
          </a:p>
          <a:p>
            <a:r>
              <a:rPr lang="en-US" sz="1200" dirty="0">
                <a:solidFill>
                  <a:srgbClr val="000000"/>
                </a:solidFill>
                <a:latin typeface="Calibri" charset="0"/>
              </a:rPr>
              <a:t>DOI: </a:t>
            </a:r>
            <a:r>
              <a:rPr lang="en-US" sz="1200" dirty="0" smtClean="0">
                <a:solidFill>
                  <a:srgbClr val="000000"/>
                </a:solidFill>
                <a:latin typeface="Calibri" charset="0"/>
              </a:rPr>
              <a:t>10.1097/TA.0b013e3181f2a92e</a:t>
            </a:r>
          </a:p>
        </p:txBody>
      </p:sp>
    </p:spTree>
    <p:extLst>
      <p:ext uri="{BB962C8B-B14F-4D97-AF65-F5344CB8AC3E}">
        <p14:creationId xmlns:p14="http://schemas.microsoft.com/office/powerpoint/2010/main" val="2404100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Presenting data – Meta-</a:t>
            </a:r>
            <a:r>
              <a:rPr lang="en-US" dirty="0" err="1" smtClean="0"/>
              <a:t>AnalysiS</a:t>
            </a:r>
            <a:endParaRPr lang="en-US" dirty="0"/>
          </a:p>
        </p:txBody>
      </p:sp>
      <p:sp>
        <p:nvSpPr>
          <p:cNvPr id="3" name="Content Placeholder 2"/>
          <p:cNvSpPr>
            <a:spLocks noGrp="1"/>
          </p:cNvSpPr>
          <p:nvPr>
            <p:ph idx="1"/>
          </p:nvPr>
        </p:nvSpPr>
        <p:spPr/>
        <p:txBody>
          <a:bodyPr/>
          <a:lstStyle/>
          <a:p>
            <a:pPr algn="ctr"/>
            <a:r>
              <a:rPr lang="en-US" dirty="0" smtClean="0"/>
              <a:t>One of the most common ways to present meta-analysis data is with a forest plot (AKA </a:t>
            </a:r>
            <a:r>
              <a:rPr lang="en-US" dirty="0" err="1" smtClean="0"/>
              <a:t>blobbogram</a:t>
            </a:r>
            <a:r>
              <a:rPr lang="en-US" dirty="0" smtClean="0"/>
              <a:t>)</a:t>
            </a:r>
          </a:p>
          <a:p>
            <a:pPr algn="ctr"/>
            <a:r>
              <a:rPr lang="en-US" dirty="0" smtClean="0"/>
              <a:t>The forest plot illustrates the relative strength of treatment effects (via Odds Ratios) from a set of quantitative clinical studies that address the same question. </a:t>
            </a:r>
            <a:endParaRPr lang="en-US" dirty="0"/>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7106" t="24563" r="10481" b="26178"/>
          <a:stretch/>
        </p:blipFill>
        <p:spPr bwMode="auto">
          <a:xfrm>
            <a:off x="2468880" y="2667000"/>
            <a:ext cx="6553200" cy="4024746"/>
          </a:xfrm>
          <a:prstGeom prst="rect">
            <a:avLst/>
          </a:prstGeom>
          <a:noFill/>
          <a:ln w="9525">
            <a:solidFill>
              <a:schemeClr val="tx1">
                <a:alpha val="78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 y="2895600"/>
            <a:ext cx="2362200" cy="1938992"/>
          </a:xfrm>
          <a:prstGeom prst="rect">
            <a:avLst/>
          </a:prstGeom>
          <a:noFill/>
        </p:spPr>
        <p:txBody>
          <a:bodyPr wrap="square" rtlCol="0">
            <a:spAutoFit/>
          </a:bodyPr>
          <a:lstStyle/>
          <a:p>
            <a:r>
              <a:rPr lang="en-US" sz="1200" dirty="0" smtClean="0"/>
              <a:t>EXAMPLE FROM:</a:t>
            </a:r>
          </a:p>
          <a:p>
            <a:endParaRPr lang="en-US" sz="1200" dirty="0"/>
          </a:p>
          <a:p>
            <a:r>
              <a:rPr lang="en-US" sz="1200" dirty="0" err="1" smtClean="0"/>
              <a:t>Sukeik</a:t>
            </a:r>
            <a:r>
              <a:rPr lang="en-US" sz="1200" dirty="0" smtClean="0"/>
              <a:t> </a:t>
            </a:r>
            <a:r>
              <a:rPr lang="en-US" sz="1200" dirty="0"/>
              <a:t>M, </a:t>
            </a:r>
            <a:r>
              <a:rPr lang="en-US" sz="1200" dirty="0" err="1"/>
              <a:t>Alshryda</a:t>
            </a:r>
            <a:r>
              <a:rPr lang="en-US" sz="1200" dirty="0"/>
              <a:t> S, Haddad FS, Mason JM. Systematic review and meta-analysis</a:t>
            </a:r>
          </a:p>
          <a:p>
            <a:r>
              <a:rPr lang="en-US" sz="1200" dirty="0"/>
              <a:t>of the use of </a:t>
            </a:r>
            <a:r>
              <a:rPr lang="en-US" sz="1200" dirty="0" err="1"/>
              <a:t>tranexamic</a:t>
            </a:r>
            <a:r>
              <a:rPr lang="en-US" sz="1200" dirty="0"/>
              <a:t> acid in total hip replacement. J Bone Joint </a:t>
            </a:r>
            <a:r>
              <a:rPr lang="en-US" sz="1200" dirty="0" err="1"/>
              <a:t>Surg</a:t>
            </a:r>
            <a:r>
              <a:rPr lang="en-US" sz="1200" dirty="0"/>
              <a:t> Br.</a:t>
            </a:r>
          </a:p>
          <a:p>
            <a:r>
              <a:rPr lang="en-US" sz="1200" dirty="0"/>
              <a:t>2011 Jan;93(1):39-46. Review. PubMed PMID: 21196541.</a:t>
            </a:r>
          </a:p>
        </p:txBody>
      </p:sp>
    </p:spTree>
    <p:extLst>
      <p:ext uri="{BB962C8B-B14F-4D97-AF65-F5344CB8AC3E}">
        <p14:creationId xmlns:p14="http://schemas.microsoft.com/office/powerpoint/2010/main" val="35135871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up the methods section</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r>
              <a:rPr lang="en-US" sz="2400" dirty="0" smtClean="0"/>
              <a:t>Check author guidelines for targeted journal; look at other systematic reviews in that journal</a:t>
            </a:r>
          </a:p>
          <a:p>
            <a:pPr marL="0" indent="0" algn="ctr"/>
            <a:endParaRPr lang="en-US" sz="2400" dirty="0" smtClean="0"/>
          </a:p>
          <a:p>
            <a:pPr marL="0" indent="0" algn="ctr"/>
            <a:r>
              <a:rPr lang="en-US" sz="2400" dirty="0" smtClean="0"/>
              <a:t>Follow one of the high-quality guides such as PRISMA, Cochrane, or MOOSE</a:t>
            </a:r>
          </a:p>
          <a:p>
            <a:pPr marL="0" indent="0" algn="ctr"/>
            <a:endParaRPr lang="en-US" sz="2400" dirty="0" smtClean="0"/>
          </a:p>
          <a:p>
            <a:pPr marL="0" indent="0" algn="ctr"/>
            <a:r>
              <a:rPr lang="en-US" sz="2400" dirty="0" smtClean="0"/>
              <a:t>More detail is better than less</a:t>
            </a:r>
          </a:p>
          <a:p>
            <a:pPr marL="0" indent="0" algn="ctr"/>
            <a:endParaRPr lang="en-US" sz="2400" dirty="0"/>
          </a:p>
          <a:p>
            <a:pPr marL="0" indent="0" algn="ctr"/>
            <a:r>
              <a:rPr lang="en-US" sz="2400" dirty="0" smtClean="0"/>
              <a:t>TRACK YOUR NUMBERS!</a:t>
            </a:r>
          </a:p>
        </p:txBody>
      </p:sp>
    </p:spTree>
    <p:extLst>
      <p:ext uri="{BB962C8B-B14F-4D97-AF65-F5344CB8AC3E}">
        <p14:creationId xmlns:p14="http://schemas.microsoft.com/office/powerpoint/2010/main" val="2727498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prisma</a:t>
            </a:r>
            <a:endParaRPr lang="en-US" dirty="0"/>
          </a:p>
        </p:txBody>
      </p:sp>
      <p:sp>
        <p:nvSpPr>
          <p:cNvPr id="3" name="Content Placeholder 2"/>
          <p:cNvSpPr>
            <a:spLocks noGrp="1"/>
          </p:cNvSpPr>
          <p:nvPr>
            <p:ph idx="1"/>
          </p:nvPr>
        </p:nvSpPr>
        <p:spPr/>
        <p:txBody>
          <a:bodyPr/>
          <a:lstStyle/>
          <a:p>
            <a:r>
              <a:rPr lang="en-US" dirty="0" smtClean="0"/>
              <a:t>The PRISMA (Preferred Reporting Items for Systematic Reviews and Meta-Analyses) statement is the result of an international collaboration and agreement. </a:t>
            </a:r>
          </a:p>
          <a:p>
            <a:r>
              <a:rPr lang="en-US" dirty="0" smtClean="0"/>
              <a:t>This replaces the older QUORUM,</a:t>
            </a:r>
          </a:p>
          <a:p>
            <a:r>
              <a:rPr lang="en-US" dirty="0" smtClean="0"/>
              <a:t>These standards were developed to promote quality and transparency in reporting systematic review research.</a:t>
            </a:r>
          </a:p>
          <a:p>
            <a:r>
              <a:rPr lang="en-US" dirty="0" smtClean="0"/>
              <a:t>PRISMA is the ‘gold standard’ for reporting systematic reviews and meta-analyses.</a:t>
            </a:r>
          </a:p>
          <a:p>
            <a:r>
              <a:rPr lang="en-US" dirty="0" smtClean="0"/>
              <a:t>It was published simultaneously in the BMJ, Annals of Internal Medicine, Journal of Clinical Epidemiology, and </a:t>
            </a:r>
            <a:r>
              <a:rPr lang="en-US" dirty="0" err="1" smtClean="0"/>
              <a:t>PLoS</a:t>
            </a:r>
            <a:r>
              <a:rPr lang="en-US" dirty="0" smtClean="0"/>
              <a:t> Medicine</a:t>
            </a:r>
          </a:p>
          <a:p>
            <a:endParaRPr lang="en-US" dirty="0"/>
          </a:p>
          <a:p>
            <a:pPr algn="ctr"/>
            <a:r>
              <a:rPr lang="en-US" sz="2400" dirty="0">
                <a:hlinkClick r:id="rId2"/>
              </a:rPr>
              <a:t>http://</a:t>
            </a:r>
            <a:r>
              <a:rPr lang="en-US" sz="2400" dirty="0" smtClean="0">
                <a:hlinkClick r:id="rId2"/>
              </a:rPr>
              <a:t>prisma-statement.org/statement.htm</a:t>
            </a:r>
            <a:endParaRPr lang="en-US" sz="2400" dirty="0" smtClean="0"/>
          </a:p>
          <a:p>
            <a:endParaRPr lang="en-US" dirty="0" smtClean="0"/>
          </a:p>
          <a:p>
            <a:endParaRPr lang="en-US" dirty="0" smtClean="0"/>
          </a:p>
        </p:txBody>
      </p:sp>
      <p:sp>
        <p:nvSpPr>
          <p:cNvPr id="4" name="TextBox 3"/>
          <p:cNvSpPr txBox="1"/>
          <p:nvPr/>
        </p:nvSpPr>
        <p:spPr>
          <a:xfrm>
            <a:off x="3810000" y="5029200"/>
            <a:ext cx="5181600" cy="1754326"/>
          </a:xfrm>
          <a:prstGeom prst="rect">
            <a:avLst/>
          </a:prstGeom>
          <a:noFill/>
        </p:spPr>
        <p:txBody>
          <a:bodyPr wrap="square" rtlCol="0">
            <a:spAutoFit/>
          </a:bodyPr>
          <a:lstStyle/>
          <a:p>
            <a:r>
              <a:rPr lang="en-US" sz="1200" dirty="0" err="1"/>
              <a:t>Moher</a:t>
            </a:r>
            <a:r>
              <a:rPr lang="en-US" sz="1200" dirty="0"/>
              <a:t> D, </a:t>
            </a:r>
            <a:r>
              <a:rPr lang="en-US" sz="1200" dirty="0" err="1"/>
              <a:t>Liberati</a:t>
            </a:r>
            <a:r>
              <a:rPr lang="en-US" sz="1200" dirty="0"/>
              <a:t> A, </a:t>
            </a:r>
            <a:r>
              <a:rPr lang="en-US" sz="1200" dirty="0" err="1"/>
              <a:t>Tetzlaff</a:t>
            </a:r>
            <a:r>
              <a:rPr lang="en-US" sz="1200" dirty="0"/>
              <a:t> J, Altman DG, The PRISMA Group (2009). </a:t>
            </a:r>
            <a:r>
              <a:rPr lang="en-US" sz="1200" i="1" dirty="0"/>
              <a:t>P</a:t>
            </a:r>
            <a:r>
              <a:rPr lang="en-US" sz="1200" dirty="0"/>
              <a:t>referred </a:t>
            </a:r>
            <a:r>
              <a:rPr lang="en-US" sz="1200" i="1" dirty="0"/>
              <a:t>R</a:t>
            </a:r>
            <a:r>
              <a:rPr lang="en-US" sz="1200" dirty="0"/>
              <a:t>eporting </a:t>
            </a:r>
            <a:r>
              <a:rPr lang="en-US" sz="1200" i="1" dirty="0"/>
              <a:t>I</a:t>
            </a:r>
            <a:r>
              <a:rPr lang="en-US" sz="1200" dirty="0"/>
              <a:t>tems for </a:t>
            </a:r>
            <a:r>
              <a:rPr lang="en-US" sz="1200" i="1" dirty="0"/>
              <a:t>S</a:t>
            </a:r>
            <a:r>
              <a:rPr lang="en-US" sz="1200" dirty="0"/>
              <a:t>ystematic Reviews and </a:t>
            </a:r>
            <a:r>
              <a:rPr lang="en-US" sz="1200" i="1" dirty="0"/>
              <a:t>M</a:t>
            </a:r>
            <a:r>
              <a:rPr lang="en-US" sz="1200" dirty="0"/>
              <a:t>eta-</a:t>
            </a:r>
            <a:r>
              <a:rPr lang="en-US" sz="1200" i="1" dirty="0"/>
              <a:t>A</a:t>
            </a:r>
            <a:r>
              <a:rPr lang="en-US" sz="1200" dirty="0"/>
              <a:t>nalyses: The PRISMA Statement. </a:t>
            </a:r>
            <a:r>
              <a:rPr lang="en-US" sz="1200" u="sng" dirty="0" err="1">
                <a:hlinkClick r:id="rId3"/>
              </a:rPr>
              <a:t>PLoS</a:t>
            </a:r>
            <a:r>
              <a:rPr lang="en-US" sz="1200" u="sng" dirty="0">
                <a:hlinkClick r:id="rId3"/>
              </a:rPr>
              <a:t> Med 6(6): e1000097. </a:t>
            </a:r>
            <a:r>
              <a:rPr lang="en-US" sz="1200" u="sng" dirty="0" smtClean="0">
                <a:hlinkClick r:id="rId3"/>
              </a:rPr>
              <a:t>doi:10.1371/journal.pmed1000097</a:t>
            </a:r>
            <a:endParaRPr lang="en-US" sz="1200" u="sng" dirty="0" smtClean="0"/>
          </a:p>
          <a:p>
            <a:endParaRPr lang="en-US" sz="1200" u="sng" dirty="0"/>
          </a:p>
          <a:p>
            <a:r>
              <a:rPr lang="en-US" sz="1200" dirty="0" err="1"/>
              <a:t>Liberati</a:t>
            </a:r>
            <a:r>
              <a:rPr lang="en-US" sz="1200" dirty="0"/>
              <a:t> A, Altman DG, </a:t>
            </a:r>
            <a:r>
              <a:rPr lang="en-US" sz="1200" dirty="0" err="1"/>
              <a:t>Tetzlaff</a:t>
            </a:r>
            <a:r>
              <a:rPr lang="en-US" sz="1200" dirty="0"/>
              <a:t> J, </a:t>
            </a:r>
            <a:r>
              <a:rPr lang="en-US" sz="1200" dirty="0" err="1"/>
              <a:t>Mulrow</a:t>
            </a:r>
            <a:r>
              <a:rPr lang="en-US" sz="1200" dirty="0"/>
              <a:t> C, </a:t>
            </a:r>
            <a:r>
              <a:rPr lang="en-US" sz="1200" dirty="0" err="1"/>
              <a:t>Gøtzsche</a:t>
            </a:r>
            <a:r>
              <a:rPr lang="en-US" sz="1200" dirty="0"/>
              <a:t> PC, et al. (2009) The PRISMA Statement for Reporting Systematic Reviews and Meta-Analyses of Studies That Evaluate Health Care Interventions: Explanation and Elaboration. </a:t>
            </a:r>
            <a:r>
              <a:rPr lang="en-US" sz="1200" dirty="0" err="1"/>
              <a:t>PLoS</a:t>
            </a:r>
            <a:r>
              <a:rPr lang="en-US" sz="1200" dirty="0"/>
              <a:t> Med 6(7): e1000100. doi:10.1371/journal.pmed.1000100</a:t>
            </a:r>
          </a:p>
        </p:txBody>
      </p:sp>
    </p:spTree>
    <p:extLst>
      <p:ext uri="{BB962C8B-B14F-4D97-AF65-F5344CB8AC3E}">
        <p14:creationId xmlns:p14="http://schemas.microsoft.com/office/powerpoint/2010/main" val="10999514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524000"/>
            <a:ext cx="2377440" cy="2819400"/>
          </a:xfrm>
        </p:spPr>
        <p:txBody>
          <a:bodyPr>
            <a:normAutofit/>
          </a:bodyPr>
          <a:lstStyle/>
          <a:p>
            <a:pPr marL="0" indent="0"/>
            <a:r>
              <a:rPr lang="en-US" sz="2400" b="0" dirty="0" smtClean="0"/>
              <a:t>Display your search process and track the number of citations through that process in a flow diagram.</a:t>
            </a:r>
          </a:p>
          <a:p>
            <a:endParaRPr lang="en-US" b="0" i="1" dirty="0"/>
          </a:p>
          <a:p>
            <a:pPr marL="0" indent="0"/>
            <a:endParaRPr lang="en-US" b="0" i="1" dirty="0" smtClean="0"/>
          </a:p>
          <a:p>
            <a:pPr marL="0" indent="0"/>
            <a:endParaRPr lang="en-US" b="0" i="1" dirty="0" smtClean="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168" t="26952" r="29168" b="17680"/>
          <a:stretch/>
        </p:blipFill>
        <p:spPr bwMode="auto">
          <a:xfrm>
            <a:off x="3505200" y="152400"/>
            <a:ext cx="5562600"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42060" y="5634632"/>
            <a:ext cx="1676400" cy="1200329"/>
          </a:xfrm>
          <a:prstGeom prst="rect">
            <a:avLst/>
          </a:prstGeom>
          <a:noFill/>
        </p:spPr>
        <p:txBody>
          <a:bodyPr wrap="square" rtlCol="0">
            <a:spAutoFit/>
          </a:bodyPr>
          <a:lstStyle/>
          <a:p>
            <a:r>
              <a:rPr lang="en-US" sz="1200" i="1" dirty="0"/>
              <a:t>From: </a:t>
            </a:r>
            <a:r>
              <a:rPr lang="en-US" sz="1200" dirty="0" err="1"/>
              <a:t>Moher</a:t>
            </a:r>
            <a:r>
              <a:rPr lang="en-US" sz="1200" dirty="0"/>
              <a:t> D, </a:t>
            </a:r>
            <a:r>
              <a:rPr lang="en-US" sz="1200" dirty="0" err="1"/>
              <a:t>Liberati</a:t>
            </a:r>
            <a:r>
              <a:rPr lang="en-US" sz="1200" dirty="0"/>
              <a:t> A, </a:t>
            </a:r>
            <a:r>
              <a:rPr lang="en-US" sz="1200" dirty="0" err="1"/>
              <a:t>Tetzlaff</a:t>
            </a:r>
            <a:r>
              <a:rPr lang="en-US" sz="1200" dirty="0"/>
              <a:t> J, Altman DG, The PRISMA Group (2009). </a:t>
            </a:r>
            <a:r>
              <a:rPr lang="en-US" sz="1200" i="1" dirty="0"/>
              <a:t>P</a:t>
            </a:r>
            <a:r>
              <a:rPr lang="en-US" sz="1200" dirty="0"/>
              <a:t>referred </a:t>
            </a:r>
            <a:r>
              <a:rPr lang="en-US" sz="1200" i="1" dirty="0"/>
              <a:t>R</a:t>
            </a:r>
            <a:r>
              <a:rPr lang="en-US" sz="1200" dirty="0"/>
              <a:t>eporting </a:t>
            </a:r>
            <a:r>
              <a:rPr lang="en-US" sz="1200" i="1" dirty="0" smtClean="0"/>
              <a:t>I</a:t>
            </a:r>
            <a:r>
              <a:rPr lang="en-US" sz="1200" dirty="0" smtClean="0"/>
              <a:t>tems</a:t>
            </a:r>
            <a:endParaRPr lang="en-US" sz="1200" dirty="0"/>
          </a:p>
        </p:txBody>
      </p:sp>
    </p:spTree>
    <p:extLst>
      <p:ext uri="{BB962C8B-B14F-4D97-AF65-F5344CB8AC3E}">
        <p14:creationId xmlns:p14="http://schemas.microsoft.com/office/powerpoint/2010/main" val="40084635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Search Flow-Chart</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843" t="32853" r="40190" b="19904"/>
          <a:stretch/>
        </p:blipFill>
        <p:spPr bwMode="auto">
          <a:xfrm>
            <a:off x="914400" y="990600"/>
            <a:ext cx="7315200" cy="4008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722670" y="5410200"/>
            <a:ext cx="5257800" cy="1015663"/>
          </a:xfrm>
          <a:prstGeom prst="rect">
            <a:avLst/>
          </a:prstGeom>
          <a:noFill/>
        </p:spPr>
        <p:txBody>
          <a:bodyPr wrap="square" rtlCol="0">
            <a:spAutoFit/>
          </a:bodyPr>
          <a:lstStyle/>
          <a:p>
            <a:r>
              <a:rPr lang="en-US" sz="1200" dirty="0"/>
              <a:t>Blackwood B, </a:t>
            </a:r>
            <a:r>
              <a:rPr lang="en-US" sz="1200" dirty="0" err="1"/>
              <a:t>Alderdice</a:t>
            </a:r>
            <a:r>
              <a:rPr lang="en-US" sz="1200" dirty="0"/>
              <a:t> F, Burns K, Cardwell C, </a:t>
            </a:r>
            <a:r>
              <a:rPr lang="en-US" sz="1200" dirty="0" err="1"/>
              <a:t>Lavery</a:t>
            </a:r>
            <a:r>
              <a:rPr lang="en-US" sz="1200" dirty="0"/>
              <a:t> G, O'Halloran P. Use of </a:t>
            </a:r>
            <a:r>
              <a:rPr lang="en-US" sz="1200" dirty="0" smtClean="0"/>
              <a:t>weaning </a:t>
            </a:r>
            <a:r>
              <a:rPr lang="en-US" sz="1200" dirty="0"/>
              <a:t>protocols for reducing duration of mechanical ventilation in </a:t>
            </a:r>
            <a:r>
              <a:rPr lang="en-US" sz="1200" dirty="0" smtClean="0"/>
              <a:t>critically ill </a:t>
            </a:r>
            <a:r>
              <a:rPr lang="en-US" sz="1200" dirty="0"/>
              <a:t>adult patients: Cochrane systematic review and meta-analysis. BMJ. 2011 </a:t>
            </a:r>
            <a:r>
              <a:rPr lang="en-US" sz="1200" dirty="0" smtClean="0"/>
              <a:t>Jan 13;342:c7237</a:t>
            </a:r>
            <a:r>
              <a:rPr lang="en-US" sz="1200" dirty="0"/>
              <a:t>. </a:t>
            </a:r>
            <a:r>
              <a:rPr lang="en-US" sz="1200" dirty="0" smtClean="0"/>
              <a:t>PMID</a:t>
            </a:r>
            <a:r>
              <a:rPr lang="en-US" sz="1200" dirty="0"/>
              <a:t>: 21233157; </a:t>
            </a:r>
            <a:r>
              <a:rPr lang="en-US" sz="1200" dirty="0" smtClean="0"/>
              <a:t>PMCID</a:t>
            </a:r>
            <a:r>
              <a:rPr lang="en-US" sz="1200" dirty="0"/>
              <a:t>: PMC3020589</a:t>
            </a:r>
            <a:r>
              <a:rPr lang="en-US" sz="1200" dirty="0" smtClean="0"/>
              <a:t>. http</a:t>
            </a:r>
            <a:r>
              <a:rPr lang="en-US" sz="1200" dirty="0"/>
              <a:t>://www.ncbi.nlm.nih.gov/pmc/articles/PMC3020589/pdf/bmj.c7237.pdf</a:t>
            </a:r>
          </a:p>
        </p:txBody>
      </p:sp>
    </p:spTree>
    <p:extLst>
      <p:ext uri="{BB962C8B-B14F-4D97-AF65-F5344CB8AC3E}">
        <p14:creationId xmlns:p14="http://schemas.microsoft.com/office/powerpoint/2010/main" val="8979689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cochrane</a:t>
            </a:r>
            <a:r>
              <a:rPr lang="en-US" dirty="0" smtClean="0"/>
              <a:t> Collaboration</a:t>
            </a:r>
            <a:endParaRPr lang="en-US" dirty="0"/>
          </a:p>
        </p:txBody>
      </p:sp>
      <p:sp>
        <p:nvSpPr>
          <p:cNvPr id="3" name="Content Placeholder 2"/>
          <p:cNvSpPr>
            <a:spLocks noGrp="1"/>
          </p:cNvSpPr>
          <p:nvPr>
            <p:ph idx="1"/>
          </p:nvPr>
        </p:nvSpPr>
        <p:spPr>
          <a:xfrm>
            <a:off x="990600" y="1066801"/>
            <a:ext cx="7520940" cy="838200"/>
          </a:xfrm>
        </p:spPr>
        <p:txBody>
          <a:bodyPr/>
          <a:lstStyle/>
          <a:p>
            <a:r>
              <a:rPr lang="en-US" dirty="0" smtClean="0"/>
              <a:t>An organization that is internationally recognized for being an important leader in creating  high-quality systematic reviews and advancing Evidence-Based Medicine is the Cochrane Collaboration</a:t>
            </a:r>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905001"/>
            <a:ext cx="2590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3"/>
          <p:cNvSpPr txBox="1">
            <a:spLocks/>
          </p:cNvSpPr>
          <p:nvPr/>
        </p:nvSpPr>
        <p:spPr>
          <a:xfrm>
            <a:off x="3657600" y="1905000"/>
            <a:ext cx="5029200" cy="3047999"/>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lvl="1">
              <a:defRPr/>
            </a:pPr>
            <a:endParaRPr lang="en-US" dirty="0" smtClean="0">
              <a:latin typeface="Bookman Old Style" pitchFamily="18"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6400" b="0" i="1" dirty="0" smtClean="0"/>
              <a:t>Circle formed by the 'C' of Cochrane and the mirror image 'C' of Collaboration reflects the international collaboration that makes our work relevant globally</a:t>
            </a:r>
          </a:p>
          <a:p>
            <a:pPr>
              <a:buFont typeface="Wingdings 3" pitchFamily="18"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6400" b="0" i="1" dirty="0" smtClean="0"/>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6400" b="0" i="1" dirty="0" smtClean="0"/>
              <a:t>The inner part of the logo illustrates a systematic review of data from seven randomized controlled trials (RCTs), comparing one health care treatment with a placebo</a:t>
            </a:r>
          </a:p>
          <a:p>
            <a:pPr>
              <a:buFont typeface="Wingdings 3" pitchFamily="18"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6400" b="0" i="1" dirty="0" smtClean="0"/>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6400" b="0" i="1" dirty="0" smtClean="0"/>
              <a:t>Each horizontal line represents the results of one trial (the shorter the line, the more certain the result); and the diamond represents their combined results</a:t>
            </a:r>
          </a:p>
          <a:p>
            <a:pPr>
              <a:buFont typeface="Wingdings 3" pitchFamily="18"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dirty="0" smtClean="0"/>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dirty="0" smtClean="0"/>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dirty="0" smtClean="0"/>
          </a:p>
        </p:txBody>
      </p:sp>
      <p:sp>
        <p:nvSpPr>
          <p:cNvPr id="6" name="TextBox 5"/>
          <p:cNvSpPr txBox="1"/>
          <p:nvPr/>
        </p:nvSpPr>
        <p:spPr>
          <a:xfrm>
            <a:off x="3581400" y="5638800"/>
            <a:ext cx="4876800" cy="369332"/>
          </a:xfrm>
          <a:prstGeom prst="rect">
            <a:avLst/>
          </a:prstGeom>
          <a:noFill/>
        </p:spPr>
        <p:txBody>
          <a:bodyPr wrap="square" rtlCol="0">
            <a:spAutoFit/>
          </a:bodyPr>
          <a:lstStyle/>
          <a:p>
            <a:r>
              <a:rPr lang="en-US" dirty="0"/>
              <a:t>http://www.cochrane.org/</a:t>
            </a:r>
          </a:p>
        </p:txBody>
      </p:sp>
    </p:spTree>
    <p:extLst>
      <p:ext uri="{BB962C8B-B14F-4D97-AF65-F5344CB8AC3E}">
        <p14:creationId xmlns:p14="http://schemas.microsoft.com/office/powerpoint/2010/main" val="27829016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Useful Guide</a:t>
            </a:r>
            <a:endParaRPr lang="en-US" dirty="0"/>
          </a:p>
        </p:txBody>
      </p:sp>
      <p:sp>
        <p:nvSpPr>
          <p:cNvPr id="3" name="Content Placeholder 2"/>
          <p:cNvSpPr>
            <a:spLocks noGrp="1"/>
          </p:cNvSpPr>
          <p:nvPr>
            <p:ph idx="1"/>
          </p:nvPr>
        </p:nvSpPr>
        <p:spPr/>
        <p:txBody>
          <a:bodyPr/>
          <a:lstStyle/>
          <a:p>
            <a:r>
              <a:rPr lang="en-US" dirty="0" smtClean="0"/>
              <a:t>The Dartmouth Guide to Searching for Systematic Reviews:</a:t>
            </a:r>
          </a:p>
          <a:p>
            <a:endParaRPr lang="en-US" dirty="0"/>
          </a:p>
          <a:p>
            <a:r>
              <a:rPr lang="en-US" u="sng" dirty="0">
                <a:hlinkClick r:id="rId2"/>
              </a:rPr>
              <a:t>http://</a:t>
            </a:r>
            <a:r>
              <a:rPr lang="en-US" u="sng" dirty="0" smtClean="0">
                <a:hlinkClick r:id="rId2"/>
              </a:rPr>
              <a:t>researchguides.dartmouth.edu/sys-reviews</a:t>
            </a:r>
            <a:endParaRPr lang="en-US" u="sng" dirty="0" smtClean="0"/>
          </a:p>
          <a:p>
            <a:endParaRPr lang="en-US" u="sng" dirty="0"/>
          </a:p>
          <a:p>
            <a:r>
              <a:rPr lang="en-US" dirty="0" smtClean="0"/>
              <a:t>Provides useful information on term harvesting, search strategy development, and project management including downloadable forms that can be adapted to your needs.</a:t>
            </a:r>
            <a:endParaRPr lang="en-US" dirty="0"/>
          </a:p>
        </p:txBody>
      </p:sp>
    </p:spTree>
    <p:extLst>
      <p:ext uri="{BB962C8B-B14F-4D97-AF65-F5344CB8AC3E}">
        <p14:creationId xmlns:p14="http://schemas.microsoft.com/office/powerpoint/2010/main" val="18666327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p:txBody>
          <a:bodyPr>
            <a:normAutofit/>
          </a:bodyPr>
          <a:lstStyle/>
          <a:p>
            <a:pPr algn="ctr"/>
            <a:r>
              <a:rPr lang="en-US" sz="2400" dirty="0" smtClean="0"/>
              <a:t>PLAN in advance!</a:t>
            </a:r>
          </a:p>
          <a:p>
            <a:pPr algn="ctr"/>
            <a:r>
              <a:rPr lang="en-US" sz="2400" dirty="0" smtClean="0"/>
              <a:t>Remember that this takes time: a systematic review is a RESEARCH project.</a:t>
            </a:r>
          </a:p>
          <a:p>
            <a:pPr algn="ctr"/>
            <a:r>
              <a:rPr lang="en-US" sz="2400" dirty="0" smtClean="0"/>
              <a:t>Use available expertise: involve a medical librarian and a biostatistician early.</a:t>
            </a:r>
          </a:p>
          <a:p>
            <a:pPr algn="ctr"/>
            <a:r>
              <a:rPr lang="en-US" sz="2400" dirty="0" smtClean="0"/>
              <a:t>Keep careful and complete records.</a:t>
            </a:r>
          </a:p>
          <a:p>
            <a:pPr algn="ctr"/>
            <a:r>
              <a:rPr lang="en-US" sz="2400" dirty="0" smtClean="0"/>
              <a:t>Follow the PRISMA Guidelines.</a:t>
            </a:r>
            <a:endParaRPr lang="en-US" sz="2400" dirty="0"/>
          </a:p>
        </p:txBody>
      </p:sp>
    </p:spTree>
    <p:extLst>
      <p:ext uri="{BB962C8B-B14F-4D97-AF65-F5344CB8AC3E}">
        <p14:creationId xmlns:p14="http://schemas.microsoft.com/office/powerpoint/2010/main" val="1263382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A Systematic Review?</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Save </a:t>
            </a:r>
            <a:r>
              <a:rPr lang="en-US" dirty="0"/>
              <a:t>clinicians </a:t>
            </a:r>
            <a:r>
              <a:rPr lang="en-US" dirty="0" smtClean="0"/>
              <a:t>and researchers valuable time</a:t>
            </a:r>
          </a:p>
          <a:p>
            <a:pPr>
              <a:buFont typeface="Arial" pitchFamily="34" charset="0"/>
              <a:buChar char="•"/>
            </a:pPr>
            <a:r>
              <a:rPr lang="en-US" dirty="0" smtClean="0"/>
              <a:t>Take a large mass of literature and make concise sense of it</a:t>
            </a:r>
            <a:endParaRPr lang="en-US" dirty="0"/>
          </a:p>
          <a:p>
            <a:pPr>
              <a:buFont typeface="Arial" pitchFamily="34" charset="0"/>
              <a:buChar char="•"/>
            </a:pPr>
            <a:r>
              <a:rPr lang="en-US" dirty="0" smtClean="0"/>
              <a:t>Objectively evaluate the quality of evidence on a topic</a:t>
            </a:r>
            <a:endParaRPr lang="en-US" dirty="0"/>
          </a:p>
          <a:p>
            <a:pPr>
              <a:buFont typeface="Arial" pitchFamily="34" charset="0"/>
              <a:buChar char="•"/>
            </a:pPr>
            <a:r>
              <a:rPr lang="en-US" dirty="0" smtClean="0"/>
              <a:t>Resolve or highlight contradictions </a:t>
            </a:r>
            <a:r>
              <a:rPr lang="en-US" dirty="0"/>
              <a:t>in the literature </a:t>
            </a:r>
            <a:endParaRPr lang="en-US" dirty="0" smtClean="0"/>
          </a:p>
          <a:p>
            <a:pPr>
              <a:buFont typeface="Arial" pitchFamily="34" charset="0"/>
              <a:buChar char="•"/>
            </a:pPr>
            <a:r>
              <a:rPr lang="en-US" dirty="0"/>
              <a:t>Guide clinical </a:t>
            </a:r>
            <a:r>
              <a:rPr lang="en-US" dirty="0" smtClean="0"/>
              <a:t>decisions</a:t>
            </a:r>
          </a:p>
          <a:p>
            <a:pPr lvl="4">
              <a:buFont typeface="Arial" pitchFamily="34" charset="0"/>
              <a:buChar char="•"/>
            </a:pPr>
            <a:r>
              <a:rPr lang="en-US" dirty="0"/>
              <a:t>F</a:t>
            </a:r>
            <a:r>
              <a:rPr lang="en-US" dirty="0" smtClean="0"/>
              <a:t>orm the basis for practice guidelines and health care policy</a:t>
            </a:r>
          </a:p>
          <a:p>
            <a:pPr>
              <a:buFont typeface="Arial" pitchFamily="34" charset="0"/>
              <a:buChar char="•"/>
            </a:pPr>
            <a:r>
              <a:rPr lang="en-US" dirty="0" smtClean="0"/>
              <a:t> Identify </a:t>
            </a:r>
            <a:r>
              <a:rPr lang="en-US" dirty="0"/>
              <a:t>the need for additional </a:t>
            </a:r>
            <a:r>
              <a:rPr lang="en-US" dirty="0" smtClean="0"/>
              <a:t>research</a:t>
            </a:r>
            <a:endParaRPr lang="en-US" dirty="0"/>
          </a:p>
          <a:p>
            <a:pPr>
              <a:buFont typeface="Arial" pitchFamily="34" charset="0"/>
              <a:buChar char="•"/>
            </a:pPr>
            <a:r>
              <a:rPr lang="en-US" dirty="0"/>
              <a:t>P</a:t>
            </a:r>
            <a:r>
              <a:rPr lang="en-US" dirty="0" smtClean="0"/>
              <a:t>revent </a:t>
            </a:r>
            <a:r>
              <a:rPr lang="en-US" dirty="0"/>
              <a:t>unnecessary studies from being carried </a:t>
            </a:r>
            <a:r>
              <a:rPr lang="en-US" dirty="0" smtClean="0"/>
              <a:t>out</a:t>
            </a:r>
            <a:endParaRPr lang="en-US" dirty="0"/>
          </a:p>
          <a:p>
            <a:pPr>
              <a:buFont typeface="Arial" pitchFamily="34" charset="0"/>
              <a:buChar char="•"/>
            </a:pPr>
            <a:endParaRPr lang="en-US" dirty="0"/>
          </a:p>
        </p:txBody>
      </p:sp>
    </p:spTree>
    <p:extLst>
      <p:ext uri="{BB962C8B-B14F-4D97-AF65-F5344CB8AC3E}">
        <p14:creationId xmlns:p14="http://schemas.microsoft.com/office/powerpoint/2010/main" val="20586979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r>
              <a:rPr lang="en-US" dirty="0" smtClean="0"/>
              <a:t>Questions? Need Help? Contact your librarian!</a:t>
            </a:r>
          </a:p>
          <a:p>
            <a:pPr algn="ctr"/>
            <a:r>
              <a:rPr lang="en-US" i="1" dirty="0"/>
              <a:t>Gainesville: </a:t>
            </a:r>
            <a:r>
              <a:rPr lang="en-US" i="1" dirty="0">
                <a:hlinkClick r:id="rId2"/>
              </a:rPr>
              <a:t>http://</a:t>
            </a:r>
            <a:r>
              <a:rPr lang="en-US" i="1" dirty="0" smtClean="0">
                <a:hlinkClick r:id="rId2"/>
              </a:rPr>
              <a:t>www.library.health.ufl.edu/services/liaisons.html</a:t>
            </a:r>
            <a:endParaRPr lang="en-US" i="1" dirty="0" smtClean="0"/>
          </a:p>
          <a:p>
            <a:pPr algn="ctr"/>
            <a:r>
              <a:rPr lang="en-US" i="1" dirty="0"/>
              <a:t>Borland: </a:t>
            </a:r>
            <a:r>
              <a:rPr lang="en-US" i="1" dirty="0">
                <a:hlinkClick r:id="rId3"/>
              </a:rPr>
              <a:t>http://</a:t>
            </a:r>
            <a:r>
              <a:rPr lang="en-US" i="1" dirty="0" smtClean="0">
                <a:hlinkClick r:id="rId3"/>
              </a:rPr>
              <a:t>www.library.health.ufl.edu/borland/index.html</a:t>
            </a:r>
            <a:endParaRPr lang="en-US" i="1" dirty="0" smtClean="0"/>
          </a:p>
          <a:p>
            <a:pPr algn="ctr"/>
            <a:endParaRPr lang="en-US" dirty="0" smtClean="0"/>
          </a:p>
          <a:p>
            <a:pPr algn="ctr"/>
            <a:endParaRPr lang="en-US" dirty="0"/>
          </a:p>
          <a:p>
            <a:pPr algn="ctr"/>
            <a:r>
              <a:rPr lang="en-US" dirty="0" smtClean="0"/>
              <a:t>Or Contact Me!</a:t>
            </a:r>
            <a:endParaRPr lang="en-US" dirty="0"/>
          </a:p>
          <a:p>
            <a:pPr algn="ctr"/>
            <a:r>
              <a:rPr lang="en-US" sz="2800" dirty="0" smtClean="0">
                <a:hlinkClick r:id="rId4"/>
              </a:rPr>
              <a:t>jalyon@ufl.edu</a:t>
            </a:r>
            <a:endParaRPr lang="en-US" sz="2800" dirty="0"/>
          </a:p>
          <a:p>
            <a:pPr algn="ctr"/>
            <a:r>
              <a:rPr lang="en-US" sz="2800" dirty="0" smtClean="0"/>
              <a:t>352-273-8441</a:t>
            </a:r>
          </a:p>
          <a:p>
            <a:endParaRPr lang="en-US" dirty="0"/>
          </a:p>
        </p:txBody>
      </p:sp>
    </p:spTree>
    <p:extLst>
      <p:ext uri="{BB962C8B-B14F-4D97-AF65-F5344CB8AC3E}">
        <p14:creationId xmlns:p14="http://schemas.microsoft.com/office/powerpoint/2010/main" val="3222854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Characteristics</a:t>
            </a:r>
            <a:endParaRPr lang="en-US" dirty="0"/>
          </a:p>
        </p:txBody>
      </p:sp>
      <p:sp>
        <p:nvSpPr>
          <p:cNvPr id="3" name="Content Placeholder 2"/>
          <p:cNvSpPr>
            <a:spLocks noGrp="1"/>
          </p:cNvSpPr>
          <p:nvPr>
            <p:ph idx="1"/>
          </p:nvPr>
        </p:nvSpPr>
        <p:spPr/>
        <p:txBody>
          <a:bodyPr>
            <a:normAutofit/>
          </a:bodyPr>
          <a:lstStyle/>
          <a:p>
            <a:r>
              <a:rPr lang="en-US" sz="2000" dirty="0" smtClean="0"/>
              <a:t>A systematic review:</a:t>
            </a:r>
          </a:p>
          <a:p>
            <a:pPr>
              <a:buFont typeface="Arial" pitchFamily="34" charset="0"/>
              <a:buChar char="•"/>
            </a:pPr>
            <a:r>
              <a:rPr lang="en-US" sz="2000" dirty="0" smtClean="0"/>
              <a:t>IS A RESEARCH STUDY</a:t>
            </a:r>
          </a:p>
          <a:p>
            <a:pPr>
              <a:buFont typeface="Arial" pitchFamily="34" charset="0"/>
              <a:buChar char="•"/>
            </a:pPr>
            <a:r>
              <a:rPr lang="en-US" sz="2000" dirty="0" smtClean="0"/>
              <a:t>Is based on a well-defined research question</a:t>
            </a:r>
          </a:p>
          <a:p>
            <a:pPr>
              <a:buFont typeface="Arial" pitchFamily="34" charset="0"/>
              <a:buChar char="•"/>
            </a:pPr>
            <a:r>
              <a:rPr lang="en-US" sz="2000" dirty="0" smtClean="0"/>
              <a:t>Is comprehensive</a:t>
            </a:r>
          </a:p>
          <a:p>
            <a:pPr>
              <a:buFont typeface="Arial" pitchFamily="34" charset="0"/>
              <a:buChar char="•"/>
            </a:pPr>
            <a:r>
              <a:rPr lang="en-US" sz="2000" dirty="0" smtClean="0"/>
              <a:t>Is objective</a:t>
            </a:r>
          </a:p>
          <a:p>
            <a:pPr>
              <a:buFont typeface="Arial" pitchFamily="34" charset="0"/>
              <a:buChar char="•"/>
            </a:pPr>
            <a:r>
              <a:rPr lang="en-US" sz="2000" dirty="0" smtClean="0"/>
              <a:t>Evaluates the quality of included evidence</a:t>
            </a:r>
            <a:endParaRPr lang="en-US" sz="2000" dirty="0"/>
          </a:p>
        </p:txBody>
      </p:sp>
    </p:spTree>
    <p:extLst>
      <p:ext uri="{BB962C8B-B14F-4D97-AF65-F5344CB8AC3E}">
        <p14:creationId xmlns:p14="http://schemas.microsoft.com/office/powerpoint/2010/main" val="938166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Not all “reviews” are true “systematic reviews”</a:t>
            </a:r>
          </a:p>
          <a:p>
            <a:endParaRPr lang="en-US" sz="2800" dirty="0"/>
          </a:p>
          <a:p>
            <a:r>
              <a:rPr lang="en-US" sz="2800" dirty="0" smtClean="0"/>
              <a:t>Just because it calls itself a “systematic review,” doesn’t mean that it actually </a:t>
            </a:r>
            <a:r>
              <a:rPr lang="en-US" sz="2800" i="1" dirty="0" smtClean="0"/>
              <a:t>is</a:t>
            </a:r>
            <a:r>
              <a:rPr lang="en-US" sz="2800" dirty="0" smtClean="0"/>
              <a:t> a systematic review or that it is a </a:t>
            </a:r>
            <a:r>
              <a:rPr lang="en-US" sz="2800" i="1" dirty="0" smtClean="0"/>
              <a:t>good-quality </a:t>
            </a:r>
            <a:r>
              <a:rPr lang="en-US" sz="2800" dirty="0" smtClean="0"/>
              <a:t>systematic review</a:t>
            </a:r>
          </a:p>
          <a:p>
            <a:endParaRPr lang="en-US" dirty="0"/>
          </a:p>
        </p:txBody>
      </p:sp>
    </p:spTree>
    <p:extLst>
      <p:ext uri="{BB962C8B-B14F-4D97-AF65-F5344CB8AC3E}">
        <p14:creationId xmlns:p14="http://schemas.microsoft.com/office/powerpoint/2010/main" val="1766230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err="1" smtClean="0"/>
              <a:t>REviews</a:t>
            </a:r>
            <a:endParaRPr lang="en-US" dirty="0"/>
          </a:p>
        </p:txBody>
      </p:sp>
      <p:sp>
        <p:nvSpPr>
          <p:cNvPr id="3" name="Content Placeholder 2"/>
          <p:cNvSpPr>
            <a:spLocks noGrp="1"/>
          </p:cNvSpPr>
          <p:nvPr>
            <p:ph idx="1"/>
          </p:nvPr>
        </p:nvSpPr>
        <p:spPr>
          <a:xfrm>
            <a:off x="822960" y="1100628"/>
            <a:ext cx="7520940" cy="3928572"/>
          </a:xfrm>
        </p:spPr>
        <p:txBody>
          <a:bodyPr>
            <a:normAutofit lnSpcReduction="10000"/>
          </a:bodyPr>
          <a:lstStyle/>
          <a:p>
            <a:pPr>
              <a:buFont typeface="Arial" pitchFamily="34" charset="0"/>
              <a:buChar char="•"/>
            </a:pPr>
            <a:r>
              <a:rPr lang="en-US" sz="1800" dirty="0" smtClean="0"/>
              <a:t>Narrative </a:t>
            </a:r>
            <a:r>
              <a:rPr lang="en-US" sz="1800" dirty="0"/>
              <a:t>reviews – </a:t>
            </a:r>
            <a:r>
              <a:rPr lang="en-US" sz="1800" b="0" dirty="0" smtClean="0"/>
              <a:t>Broad perspective on topic (like a textbook chapter), no specified search strategy, significant </a:t>
            </a:r>
            <a:r>
              <a:rPr lang="en-US" sz="1800" b="0" dirty="0"/>
              <a:t>bias </a:t>
            </a:r>
            <a:r>
              <a:rPr lang="en-US" sz="1800" b="0" dirty="0" smtClean="0"/>
              <a:t>issues, may </a:t>
            </a:r>
            <a:r>
              <a:rPr lang="en-US" sz="1800" b="0" dirty="0"/>
              <a:t>not evaluate quality of evidence</a:t>
            </a:r>
          </a:p>
          <a:p>
            <a:pPr>
              <a:buFont typeface="Arial" pitchFamily="34" charset="0"/>
              <a:buChar char="•"/>
            </a:pPr>
            <a:r>
              <a:rPr lang="en-US" sz="1800" dirty="0"/>
              <a:t>Structured reviews – </a:t>
            </a:r>
            <a:r>
              <a:rPr lang="en-US" sz="1800" b="0" dirty="0"/>
              <a:t>Includes a structured, but limited search, less bias, but not comprehensive, usually </a:t>
            </a:r>
            <a:r>
              <a:rPr lang="en-US" sz="1800" b="0" dirty="0" smtClean="0"/>
              <a:t>evaluates </a:t>
            </a:r>
            <a:r>
              <a:rPr lang="en-US" sz="1800" b="0" dirty="0"/>
              <a:t>quality of </a:t>
            </a:r>
            <a:r>
              <a:rPr lang="en-US" sz="1800" b="0" dirty="0" smtClean="0"/>
              <a:t>evidence </a:t>
            </a:r>
          </a:p>
          <a:p>
            <a:pPr lvl="4">
              <a:buFont typeface="Arial" pitchFamily="34" charset="0"/>
              <a:buChar char="•"/>
            </a:pPr>
            <a:r>
              <a:rPr lang="en-US" sz="1800" dirty="0" smtClean="0"/>
              <a:t>A partial </a:t>
            </a:r>
            <a:r>
              <a:rPr lang="en-US" sz="1800" b="0" dirty="0" smtClean="0"/>
              <a:t>systematic review</a:t>
            </a:r>
          </a:p>
          <a:p>
            <a:pPr>
              <a:buFont typeface="Arial" pitchFamily="34" charset="0"/>
              <a:buChar char="•"/>
            </a:pPr>
            <a:r>
              <a:rPr lang="en-US" sz="1800" dirty="0" smtClean="0"/>
              <a:t>Systematic </a:t>
            </a:r>
            <a:r>
              <a:rPr lang="en-US" sz="1800" dirty="0"/>
              <a:t>reviews – </a:t>
            </a:r>
            <a:r>
              <a:rPr lang="en-US" sz="1800" b="0" dirty="0"/>
              <a:t>Comprehensive and minimized bias, qualitative, </a:t>
            </a:r>
            <a:r>
              <a:rPr lang="en-US" sz="1800" b="0" dirty="0" smtClean="0"/>
              <a:t>evaluates quality </a:t>
            </a:r>
            <a:r>
              <a:rPr lang="en-US" sz="1800" b="0" dirty="0"/>
              <a:t>of evidence</a:t>
            </a:r>
          </a:p>
          <a:p>
            <a:pPr lvl="3">
              <a:buFont typeface="Arial" pitchFamily="34" charset="0"/>
              <a:buChar char="•"/>
            </a:pPr>
            <a:r>
              <a:rPr lang="en-US" sz="1800" dirty="0"/>
              <a:t>Based on </a:t>
            </a:r>
            <a:r>
              <a:rPr lang="en-US" sz="1800" dirty="0" smtClean="0"/>
              <a:t>randomized </a:t>
            </a:r>
            <a:r>
              <a:rPr lang="en-US" sz="1800" dirty="0"/>
              <a:t>controlled clinical trials (RCTs) – Best evidence</a:t>
            </a:r>
          </a:p>
          <a:p>
            <a:pPr lvl="3">
              <a:buFont typeface="Arial" pitchFamily="34" charset="0"/>
              <a:buChar char="•"/>
            </a:pPr>
            <a:r>
              <a:rPr lang="en-US" sz="1800" dirty="0"/>
              <a:t>Based on other types of clinical studies or literature – Best </a:t>
            </a:r>
            <a:r>
              <a:rPr lang="en-US" sz="1800" i="1" dirty="0"/>
              <a:t>available </a:t>
            </a:r>
            <a:r>
              <a:rPr lang="en-US" sz="1800" dirty="0"/>
              <a:t>evidence</a:t>
            </a:r>
          </a:p>
          <a:p>
            <a:pPr lvl="3">
              <a:buFont typeface="Arial" pitchFamily="34" charset="0"/>
              <a:buChar char="•"/>
            </a:pPr>
            <a:r>
              <a:rPr lang="en-US" sz="1800" b="1" dirty="0"/>
              <a:t>Meta-analysis</a:t>
            </a:r>
            <a:r>
              <a:rPr lang="en-US" sz="1800" dirty="0"/>
              <a:t> – A quantitative systematic review that applies statistical analysis</a:t>
            </a:r>
          </a:p>
          <a:p>
            <a:endParaRPr lang="en-US" dirty="0"/>
          </a:p>
        </p:txBody>
      </p:sp>
    </p:spTree>
    <p:extLst>
      <p:ext uri="{BB962C8B-B14F-4D97-AF65-F5344CB8AC3E}">
        <p14:creationId xmlns:p14="http://schemas.microsoft.com/office/powerpoint/2010/main" val="57715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Reviews &amp; Meta-Analysis</a:t>
            </a:r>
            <a:endParaRPr lang="en-US" dirty="0"/>
          </a:p>
        </p:txBody>
      </p:sp>
      <p:sp>
        <p:nvSpPr>
          <p:cNvPr id="3" name="Content Placeholder 2"/>
          <p:cNvSpPr>
            <a:spLocks noGrp="1"/>
          </p:cNvSpPr>
          <p:nvPr>
            <p:ph idx="1"/>
          </p:nvPr>
        </p:nvSpPr>
        <p:spPr/>
        <p:txBody>
          <a:bodyPr>
            <a:noAutofit/>
          </a:bodyPr>
          <a:lstStyle/>
          <a:p>
            <a:r>
              <a:rPr lang="en-US" sz="2400" dirty="0" smtClean="0"/>
              <a:t>Systematic Reviews are </a:t>
            </a:r>
            <a:r>
              <a:rPr lang="en-US" sz="2400" i="1" dirty="0" smtClean="0"/>
              <a:t>qualitative</a:t>
            </a:r>
            <a:r>
              <a:rPr lang="en-US" sz="2400" dirty="0" smtClean="0"/>
              <a:t> research studies in which primary </a:t>
            </a:r>
            <a:r>
              <a:rPr lang="en-US" sz="2400" dirty="0"/>
              <a:t>studies summarized but not statistically combined</a:t>
            </a:r>
          </a:p>
          <a:p>
            <a:r>
              <a:rPr lang="en-US" sz="2400" dirty="0" smtClean="0"/>
              <a:t>Meta-analyses are </a:t>
            </a:r>
            <a:r>
              <a:rPr lang="en-US" sz="2400" i="1" dirty="0" smtClean="0"/>
              <a:t>quantitative</a:t>
            </a:r>
            <a:r>
              <a:rPr lang="en-US" sz="2400" dirty="0" smtClean="0"/>
              <a:t> </a:t>
            </a:r>
            <a:r>
              <a:rPr lang="en-US" sz="2400" dirty="0"/>
              <a:t>systematic </a:t>
            </a:r>
            <a:r>
              <a:rPr lang="en-US" sz="2400" dirty="0" smtClean="0"/>
              <a:t>reviews and involve combining the </a:t>
            </a:r>
            <a:r>
              <a:rPr lang="en-US" sz="2400" dirty="0"/>
              <a:t>results of </a:t>
            </a:r>
            <a:r>
              <a:rPr lang="en-US" sz="2400" dirty="0" smtClean="0"/>
              <a:t>multiple primary </a:t>
            </a:r>
            <a:r>
              <a:rPr lang="en-US" sz="2400" dirty="0"/>
              <a:t>studies </a:t>
            </a:r>
            <a:r>
              <a:rPr lang="en-US" sz="2400" dirty="0" smtClean="0"/>
              <a:t>using </a:t>
            </a:r>
            <a:r>
              <a:rPr lang="en-US" sz="2400" dirty="0"/>
              <a:t>statistical methods </a:t>
            </a:r>
          </a:p>
          <a:p>
            <a:endParaRPr lang="en-US" sz="2400" dirty="0" smtClean="0"/>
          </a:p>
          <a:p>
            <a:pPr algn="ctr"/>
            <a:r>
              <a:rPr lang="en-US" sz="1800" dirty="0"/>
              <a:t>M</a:t>
            </a:r>
            <a:r>
              <a:rPr lang="en-US" sz="1800" dirty="0" smtClean="0"/>
              <a:t>eta-analysis is just a special (quantitative) type of systematic review. </a:t>
            </a:r>
            <a:endParaRPr lang="en-US" sz="1800" dirty="0"/>
          </a:p>
        </p:txBody>
      </p:sp>
    </p:spTree>
    <p:extLst>
      <p:ext uri="{BB962C8B-B14F-4D97-AF65-F5344CB8AC3E}">
        <p14:creationId xmlns:p14="http://schemas.microsoft.com/office/powerpoint/2010/main" val="1399430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Steps to Conduct a Systematic Review</a:t>
            </a:r>
          </a:p>
        </p:txBody>
      </p:sp>
      <p:sp>
        <p:nvSpPr>
          <p:cNvPr id="3" name="Content Placeholder 2"/>
          <p:cNvSpPr>
            <a:spLocks noGrp="1"/>
          </p:cNvSpPr>
          <p:nvPr>
            <p:ph idx="1"/>
          </p:nvPr>
        </p:nvSpPr>
        <p:spPr/>
        <p:txBody>
          <a:bodyPr>
            <a:normAutofit/>
          </a:bodyPr>
          <a:lstStyle/>
          <a:p>
            <a:pPr>
              <a:buFont typeface="+mj-lt"/>
              <a:buAutoNum type="arabicPeriod"/>
            </a:pPr>
            <a:r>
              <a:rPr lang="en-US" dirty="0"/>
              <a:t>Develop a research question</a:t>
            </a:r>
          </a:p>
          <a:p>
            <a:pPr>
              <a:buFont typeface="+mj-lt"/>
              <a:buAutoNum type="arabicPeriod"/>
            </a:pPr>
            <a:r>
              <a:rPr lang="en-US" dirty="0"/>
              <a:t>Define inclusion and exclusion criteria</a:t>
            </a:r>
          </a:p>
          <a:p>
            <a:pPr>
              <a:buFont typeface="+mj-lt"/>
              <a:buAutoNum type="arabicPeriod"/>
            </a:pPr>
            <a:r>
              <a:rPr lang="en-US" dirty="0"/>
              <a:t>Locate studies</a:t>
            </a:r>
          </a:p>
          <a:p>
            <a:pPr>
              <a:buFont typeface="+mj-lt"/>
              <a:buAutoNum type="arabicPeriod"/>
            </a:pPr>
            <a:r>
              <a:rPr lang="en-US" dirty="0"/>
              <a:t>Select studies</a:t>
            </a:r>
          </a:p>
          <a:p>
            <a:pPr>
              <a:buFont typeface="+mj-lt"/>
              <a:buAutoNum type="arabicPeriod"/>
            </a:pPr>
            <a:r>
              <a:rPr lang="en-US" dirty="0"/>
              <a:t>Assess study quality</a:t>
            </a:r>
          </a:p>
          <a:p>
            <a:pPr>
              <a:buFont typeface="+mj-lt"/>
              <a:buAutoNum type="arabicPeriod"/>
            </a:pPr>
            <a:r>
              <a:rPr lang="en-US" dirty="0"/>
              <a:t>Extract data</a:t>
            </a:r>
          </a:p>
          <a:p>
            <a:pPr>
              <a:buFont typeface="+mj-lt"/>
              <a:buAutoNum type="arabicPeriod"/>
            </a:pPr>
            <a:r>
              <a:rPr lang="en-US" dirty="0"/>
              <a:t>Analyze and present results</a:t>
            </a:r>
          </a:p>
          <a:p>
            <a:pPr>
              <a:buFont typeface="+mj-lt"/>
              <a:buAutoNum type="arabicPeriod"/>
            </a:pPr>
            <a:r>
              <a:rPr lang="en-US" dirty="0"/>
              <a:t>Interpret results</a:t>
            </a:r>
          </a:p>
          <a:p>
            <a:pPr>
              <a:buFont typeface="+mj-lt"/>
              <a:buAutoNum type="arabicPeriod"/>
            </a:pPr>
            <a:r>
              <a:rPr lang="en-US" dirty="0"/>
              <a:t>Update the review as needed</a:t>
            </a:r>
          </a:p>
          <a:p>
            <a:endParaRPr lang="en-US" dirty="0"/>
          </a:p>
        </p:txBody>
      </p:sp>
    </p:spTree>
    <p:extLst>
      <p:ext uri="{BB962C8B-B14F-4D97-AF65-F5344CB8AC3E}">
        <p14:creationId xmlns:p14="http://schemas.microsoft.com/office/powerpoint/2010/main" val="38518151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772</TotalTime>
  <Words>2972</Words>
  <Application>Microsoft Office PowerPoint</Application>
  <PresentationFormat>On-screen Show (4:3)</PresentationFormat>
  <Paragraphs>351</Paragraphs>
  <Slides>40</Slides>
  <Notes>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Angles</vt:lpstr>
      <vt:lpstr>Introduction to Systematic Reviews</vt:lpstr>
      <vt:lpstr>Objectives</vt:lpstr>
      <vt:lpstr>What is a Systematic Review?</vt:lpstr>
      <vt:lpstr>Why Do A Systematic Review?</vt:lpstr>
      <vt:lpstr>Key Characteristics</vt:lpstr>
      <vt:lpstr>WARNING</vt:lpstr>
      <vt:lpstr>Types of REviews</vt:lpstr>
      <vt:lpstr>Systematic Reviews &amp; Meta-Analysis</vt:lpstr>
      <vt:lpstr>Steps to Conduct a Systematic Review</vt:lpstr>
      <vt:lpstr>Research Question: Introducing PICO</vt:lpstr>
      <vt:lpstr>Define Inclusion/Exclusion Criteria</vt:lpstr>
      <vt:lpstr>Pre-Establish Search Protocol</vt:lpstr>
      <vt:lpstr>Choosing Databases</vt:lpstr>
      <vt:lpstr>Publication BIAS</vt:lpstr>
      <vt:lpstr>From The Cochrane Collaboration</vt:lpstr>
      <vt:lpstr>Minimize Bias</vt:lpstr>
      <vt:lpstr>Term Harvesting</vt:lpstr>
      <vt:lpstr>Sample Term Harvesting Form - PubMED</vt:lpstr>
      <vt:lpstr>More on Term Harvesting</vt:lpstr>
      <vt:lpstr>Developing Search Strategies</vt:lpstr>
      <vt:lpstr>GrEy Literature &amp; other Sources</vt:lpstr>
      <vt:lpstr>Using the Grey Literature</vt:lpstr>
      <vt:lpstr>Grey Literature Sources</vt:lpstr>
      <vt:lpstr>Collecting Articles</vt:lpstr>
      <vt:lpstr>Handsearching</vt:lpstr>
      <vt:lpstr>snowballing</vt:lpstr>
      <vt:lpstr>Evaluating Studies– Basic study designs</vt:lpstr>
      <vt:lpstr>Evaluating Study quality</vt:lpstr>
      <vt:lpstr>EBM Quality rating scales</vt:lpstr>
      <vt:lpstr>Results – Stats or not</vt:lpstr>
      <vt:lpstr>Presenting the Data – Systematic Review</vt:lpstr>
      <vt:lpstr>Presenting data – Meta-AnalysiS</vt:lpstr>
      <vt:lpstr>Writing up the methods section</vt:lpstr>
      <vt:lpstr>prisma</vt:lpstr>
      <vt:lpstr>PowerPoint Presentation</vt:lpstr>
      <vt:lpstr>Example: Search Flow-Chart</vt:lpstr>
      <vt:lpstr>The cochrane Collaboration</vt:lpstr>
      <vt:lpstr>A Useful Guide</vt:lpstr>
      <vt:lpstr>Things to remember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Lyon,Jennifer Ann</dc:creator>
  <cp:lastModifiedBy>Lyon,Jennifer Ann</cp:lastModifiedBy>
  <cp:revision>73</cp:revision>
  <cp:lastPrinted>2011-10-17T13:41:03Z</cp:lastPrinted>
  <dcterms:created xsi:type="dcterms:W3CDTF">2011-02-10T19:35:02Z</dcterms:created>
  <dcterms:modified xsi:type="dcterms:W3CDTF">2012-11-07T17:25:36Z</dcterms:modified>
</cp:coreProperties>
</file>