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9" r:id="rId2"/>
    <p:sldId id="310" r:id="rId3"/>
    <p:sldId id="311" r:id="rId4"/>
    <p:sldId id="309" r:id="rId5"/>
    <p:sldId id="312" r:id="rId6"/>
    <p:sldId id="323" r:id="rId7"/>
    <p:sldId id="305" r:id="rId8"/>
    <p:sldId id="308" r:id="rId9"/>
    <p:sldId id="291" r:id="rId10"/>
    <p:sldId id="267" r:id="rId11"/>
    <p:sldId id="297" r:id="rId12"/>
    <p:sldId id="288" r:id="rId13"/>
    <p:sldId id="298" r:id="rId14"/>
    <p:sldId id="304" r:id="rId15"/>
    <p:sldId id="263" r:id="rId16"/>
    <p:sldId id="258" r:id="rId17"/>
    <p:sldId id="296" r:id="rId18"/>
    <p:sldId id="347" r:id="rId19"/>
    <p:sldId id="314" r:id="rId20"/>
    <p:sldId id="348" r:id="rId21"/>
    <p:sldId id="327" r:id="rId22"/>
    <p:sldId id="328" r:id="rId23"/>
    <p:sldId id="329" r:id="rId24"/>
    <p:sldId id="330" r:id="rId25"/>
    <p:sldId id="331" r:id="rId26"/>
    <p:sldId id="356" r:id="rId27"/>
    <p:sldId id="332" r:id="rId28"/>
    <p:sldId id="349" r:id="rId29"/>
    <p:sldId id="350" r:id="rId30"/>
    <p:sldId id="352" r:id="rId31"/>
    <p:sldId id="333" r:id="rId32"/>
    <p:sldId id="334" r:id="rId33"/>
    <p:sldId id="335" r:id="rId34"/>
    <p:sldId id="337" r:id="rId35"/>
    <p:sldId id="353" r:id="rId36"/>
    <p:sldId id="354" r:id="rId37"/>
    <p:sldId id="338" r:id="rId38"/>
    <p:sldId id="339" r:id="rId39"/>
    <p:sldId id="342" r:id="rId40"/>
    <p:sldId id="343" r:id="rId41"/>
    <p:sldId id="344" r:id="rId42"/>
    <p:sldId id="345" r:id="rId43"/>
    <p:sldId id="346" r:id="rId44"/>
    <p:sldId id="355" r:id="rId45"/>
    <p:sldId id="318" r:id="rId46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</p:showPr>
  <p:clrMru>
    <a:srgbClr val="FFFFCC"/>
    <a:srgbClr val="FFFFFF"/>
    <a:srgbClr val="F8F7BB"/>
    <a:srgbClr val="CCFFCC"/>
    <a:srgbClr val="BDADB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9084" autoAdjust="0"/>
  </p:normalViewPr>
  <p:slideViewPr>
    <p:cSldViewPr>
      <p:cViewPr>
        <p:scale>
          <a:sx n="80" d="100"/>
          <a:sy n="80" d="100"/>
        </p:scale>
        <p:origin x="-666" y="642"/>
      </p:cViewPr>
      <p:guideLst>
        <p:guide orient="horz" pos="2880"/>
        <p:guide pos="216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0" d="100"/>
          <a:sy n="60" d="100"/>
        </p:scale>
        <p:origin x="-1974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28819-9D51-404B-8414-D5632EE27D99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9DFC7-1A9D-42AB-81FB-0122FD51569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9DFC7-1A9D-42AB-81FB-0122FD51569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hope that you will find time to visit the University of Florida when you come to the United</a:t>
            </a:r>
            <a:r>
              <a:rPr lang="en-US" baseline="0" dirty="0" smtClean="0"/>
              <a:t> States – or consider applying for one of our graduate programs or faculty appointments. </a:t>
            </a:r>
          </a:p>
          <a:p>
            <a:r>
              <a:rPr lang="en-US" baseline="0" dirty="0" smtClean="0"/>
              <a:t>I welcome your questions today and after the Roundtable through e-mail. If there is any way in which I can assist you, please feel free to contact 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16A3F-87EE-4061-A467-BE95D667594A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mtClean="0">
                <a:solidFill>
                  <a:schemeClr val="bg1"/>
                </a:solidFill>
              </a:rPr>
              <a:t>Palestine Statement of Policy by His Majesty’s Government in the United Kingdom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mtClean="0">
                <a:solidFill>
                  <a:schemeClr val="bg1"/>
                </a:solidFill>
              </a:rPr>
              <a:t>Memorandum by Leonard Stern (The Palestinian White Paper of October 1939)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9DFC7-1A9D-42AB-81FB-0122FD51569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9DFC7-1A9D-42AB-81FB-0122FD51569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El </a:t>
            </a:r>
            <a:r>
              <a:rPr lang="en-US" sz="1200" dirty="0" err="1" smtClean="0"/>
              <a:t>Desfile</a:t>
            </a:r>
            <a:r>
              <a:rPr lang="en-US" sz="1200" dirty="0" smtClean="0"/>
              <a:t> de los </a:t>
            </a:r>
            <a:r>
              <a:rPr lang="en-US" sz="1200" dirty="0" err="1" smtClean="0"/>
              <a:t>Espectros</a:t>
            </a:r>
            <a:r>
              <a:rPr lang="en-US" sz="1200" dirty="0" smtClean="0"/>
              <a:t>; Havana, 196? Held by 9 US libraries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latin typeface="Calibri" pitchFamily="34" charset="0"/>
              </a:rPr>
              <a:t>HaYoyvl-bukh</a:t>
            </a:r>
            <a:r>
              <a:rPr lang="en-US" sz="1200" dirty="0" smtClean="0">
                <a:latin typeface="Calibri" pitchFamily="34" charset="0"/>
              </a:rPr>
              <a:t> fun </a:t>
            </a:r>
            <a:r>
              <a:rPr lang="en-US" sz="1200" dirty="0" err="1" smtClean="0">
                <a:latin typeface="Calibri" pitchFamily="34" charset="0"/>
              </a:rPr>
              <a:t>Idishn</a:t>
            </a:r>
            <a:r>
              <a:rPr lang="en-US" sz="1200" dirty="0" smtClean="0">
                <a:latin typeface="Calibri" pitchFamily="34" charset="0"/>
              </a:rPr>
              <a:t> </a:t>
            </a:r>
            <a:r>
              <a:rPr lang="en-US" sz="1200" dirty="0" err="1" smtClean="0">
                <a:latin typeface="Calibri" pitchFamily="34" charset="0"/>
              </a:rPr>
              <a:t>tsenter</a:t>
            </a:r>
            <a:r>
              <a:rPr lang="en-US" sz="1200" dirty="0" smtClean="0">
                <a:latin typeface="Calibri" pitchFamily="34" charset="0"/>
              </a:rPr>
              <a:t>; Havana, </a:t>
            </a:r>
            <a:r>
              <a:rPr lang="en-US" sz="1200" dirty="0" smtClean="0"/>
              <a:t>1943; owned by just 3 US libraries</a:t>
            </a:r>
            <a:endParaRPr lang="vi-VN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9DFC7-1A9D-42AB-81FB-0122FD51569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 err="1" smtClean="0"/>
              <a:t>Der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Shpigl</a:t>
            </a:r>
            <a:r>
              <a:rPr lang="en-US" sz="1200" i="1" dirty="0" smtClean="0"/>
              <a:t>,</a:t>
            </a:r>
            <a:r>
              <a:rPr lang="en-US" sz="1200" dirty="0" smtClean="0"/>
              <a:t> Buenos Aires, 1929-; Yiddish newspaper; owned by 8 US Libraries</a:t>
            </a:r>
          </a:p>
          <a:p>
            <a:r>
              <a:rPr lang="en-US" sz="1200" i="1" dirty="0" err="1" smtClean="0"/>
              <a:t>Teater</a:t>
            </a:r>
            <a:r>
              <a:rPr lang="en-US" sz="1200" i="1" dirty="0" smtClean="0"/>
              <a:t> Welt </a:t>
            </a:r>
            <a:r>
              <a:rPr lang="en-US" sz="1200" dirty="0" smtClean="0"/>
              <a:t>; Warsaw, 1908-;Yiddish periodical; owned by 6 US libraries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9DFC7-1A9D-42AB-81FB-0122FD51569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Dr. </a:t>
            </a:r>
            <a:r>
              <a:rPr lang="en-US" sz="1200" dirty="0" err="1" smtClean="0"/>
              <a:t>Maḳs</a:t>
            </a:r>
            <a:r>
              <a:rPr lang="en-US" sz="1200" dirty="0" smtClean="0"/>
              <a:t> </a:t>
            </a:r>
            <a:r>
              <a:rPr lang="en-US" sz="1200" dirty="0" err="1" smtClean="0"/>
              <a:t>Binenshṭok</a:t>
            </a:r>
            <a:r>
              <a:rPr lang="en-US" sz="1200" dirty="0" smtClean="0"/>
              <a:t>̣ : a </a:t>
            </a:r>
            <a:r>
              <a:rPr lang="en-US" sz="1200" dirty="0" err="1" smtClean="0"/>
              <a:t>zamlshrift</a:t>
            </a:r>
            <a:r>
              <a:rPr lang="en-US" sz="1200" dirty="0" smtClean="0"/>
              <a:t>̣ </a:t>
            </a:r>
            <a:r>
              <a:rPr lang="en-US" sz="1200" dirty="0" err="1" smtClean="0"/>
              <a:t>ṿegn</a:t>
            </a:r>
            <a:r>
              <a:rPr lang="en-US" sz="1200" dirty="0" smtClean="0"/>
              <a:t> </a:t>
            </a:r>
            <a:r>
              <a:rPr lang="en-US" sz="1200" dirty="0" err="1" smtClean="0"/>
              <a:t>zayn</a:t>
            </a:r>
            <a:r>
              <a:rPr lang="en-US" sz="1200" dirty="0" smtClean="0"/>
              <a:t> </a:t>
            </a:r>
            <a:r>
              <a:rPr lang="en-US" sz="1200" dirty="0" err="1" smtClean="0"/>
              <a:t>lebn</a:t>
            </a:r>
            <a:r>
              <a:rPr lang="en-US" sz="1200" dirty="0" smtClean="0"/>
              <a:t> un </a:t>
            </a:r>
            <a:r>
              <a:rPr lang="en-US" sz="1200" dirty="0" err="1" smtClean="0"/>
              <a:t>shafn</a:t>
            </a:r>
            <a:r>
              <a:rPr lang="en-US" sz="1200" dirty="0" smtClean="0"/>
              <a:t>; </a:t>
            </a:r>
            <a:r>
              <a:rPr lang="en-US" sz="1200" dirty="0" err="1" smtClean="0"/>
              <a:t>Lemberg</a:t>
            </a:r>
            <a:r>
              <a:rPr lang="en-US" sz="1200" dirty="0" smtClean="0"/>
              <a:t>, 1924 (tribute to </a:t>
            </a:r>
            <a:r>
              <a:rPr lang="en-US" sz="1200" dirty="0" err="1" smtClean="0"/>
              <a:t>Binenshtok</a:t>
            </a:r>
            <a:r>
              <a:rPr lang="en-US" sz="1200" dirty="0" smtClean="0"/>
              <a:t>) owned by just 6 US libraries</a:t>
            </a:r>
            <a:r>
              <a:rPr lang="en-US" sz="1400" dirty="0" smtClean="0"/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The </a:t>
            </a:r>
            <a:r>
              <a:rPr lang="en-US" sz="1400" dirty="0" err="1" smtClean="0"/>
              <a:t>Kallah</a:t>
            </a:r>
            <a:r>
              <a:rPr lang="en-US" sz="1400" dirty="0" smtClean="0"/>
              <a:t>: annual convention of Texas Rabbis; Tenth Anniversary Yearbook; Houston, 1927-; entire set owned by just 5 US libraries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9DFC7-1A9D-42AB-81FB-0122FD51569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/>
              <a:t>Sefer</a:t>
            </a:r>
            <a:r>
              <a:rPr lang="en-US" sz="1200" dirty="0" smtClean="0"/>
              <a:t> </a:t>
            </a:r>
            <a:r>
              <a:rPr lang="en-US" sz="1200" dirty="0" err="1" smtClean="0"/>
              <a:t>Ryki</a:t>
            </a:r>
            <a:r>
              <a:rPr lang="en-US" sz="1200" dirty="0" smtClean="0"/>
              <a:t> (commemorating the community of </a:t>
            </a:r>
            <a:r>
              <a:rPr lang="en-US" sz="1200" dirty="0" err="1" smtClean="0"/>
              <a:t>Ryki</a:t>
            </a:r>
            <a:r>
              <a:rPr lang="en-US" sz="1200" dirty="0" smtClean="0"/>
              <a:t> in Poland); Tel Aviv, 1973; owned by 21 US Libraries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/>
              <a:t>Pinkes</a:t>
            </a:r>
            <a:r>
              <a:rPr lang="en-US" sz="1200" dirty="0" smtClean="0"/>
              <a:t> </a:t>
            </a:r>
            <a:r>
              <a:rPr lang="en-US" sz="1200" dirty="0" err="1" smtClean="0"/>
              <a:t>Varshe</a:t>
            </a:r>
            <a:r>
              <a:rPr lang="en-US" sz="1200" dirty="0" smtClean="0"/>
              <a:t> (a record of the Jewish community in Warsaw; Buenos Aires, 1955; owned by 27 US libraries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9DFC7-1A9D-42AB-81FB-0122FD51569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Jerusalem Slumbering Town; Tel Aviv, 1937; poetry illustrated with woodcuts by Jacob Steinhardt; owned by 12 US Libraries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/>
              <a:t>Juedischer</a:t>
            </a:r>
            <a:r>
              <a:rPr lang="en-US" sz="1200" dirty="0" smtClean="0"/>
              <a:t> </a:t>
            </a:r>
            <a:r>
              <a:rPr lang="en-US" sz="1200" dirty="0" err="1" smtClean="0"/>
              <a:t>Almanach</a:t>
            </a:r>
            <a:r>
              <a:rPr lang="en-US" sz="1200" dirty="0" smtClean="0"/>
              <a:t>, Berlin, 1904; illustrated by the famous Jewish artist E. M. </a:t>
            </a:r>
            <a:r>
              <a:rPr lang="en-US" sz="1200" dirty="0" err="1" smtClean="0"/>
              <a:t>Lilien</a:t>
            </a:r>
            <a:r>
              <a:rPr lang="en-US" sz="1200" dirty="0" smtClean="0"/>
              <a:t>; owned by 15 US Libraries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9DFC7-1A9D-42AB-81FB-0122FD51569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Fun ale </a:t>
            </a:r>
            <a:r>
              <a:rPr lang="en-US" sz="1200" dirty="0" err="1" smtClean="0"/>
              <a:t>na-venadn</a:t>
            </a:r>
            <a:r>
              <a:rPr lang="en-US" sz="1200" dirty="0" smtClean="0"/>
              <a:t>; Buenos Aires, 1955; owned by 16 US Libraries; this edition of Yiddish poetry is a signed copy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9DFC7-1A9D-42AB-81FB-0122FD51569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70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7B824-84CC-4EAE-8F64-B5BD0E88C006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5A2C-684B-45BB-BF0B-006221B095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7B824-84CC-4EAE-8F64-B5BD0E88C006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5A2C-684B-45BB-BF0B-006221B095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7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7B824-84CC-4EAE-8F64-B5BD0E88C006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5A2C-684B-45BB-BF0B-006221B095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7B824-84CC-4EAE-8F64-B5BD0E88C006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5A2C-684B-45BB-BF0B-006221B095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1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7B824-84CC-4EAE-8F64-B5BD0E88C006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5A2C-684B-45BB-BF0B-006221B095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7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2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7B824-84CC-4EAE-8F64-B5BD0E88C006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5A2C-684B-45BB-BF0B-006221B095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7B824-84CC-4EAE-8F64-B5BD0E88C006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5A2C-684B-45BB-BF0B-006221B095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7B824-84CC-4EAE-8F64-B5BD0E88C006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5A2C-684B-45BB-BF0B-006221B095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7B824-84CC-4EAE-8F64-B5BD0E88C006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5A2C-684B-45BB-BF0B-006221B095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364070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913470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7B824-84CC-4EAE-8F64-B5BD0E88C006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5A2C-684B-45BB-BF0B-006221B095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7B824-84CC-4EAE-8F64-B5BD0E88C006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5A2C-684B-45BB-BF0B-006221B095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4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7B824-84CC-4EAE-8F64-B5BD0E88C006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7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05A2C-684B-45BB-BF0B-006221B0954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3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tiff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mail.ufl.ed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uflib.ufl.edu/judaica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ufdc.ufl.edu/judaica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38.jpeg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42900" y="228600"/>
            <a:ext cx="6172200" cy="9906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effectLst/>
                <a:latin typeface="+mn-lt"/>
              </a:rPr>
              <a:t/>
            </a:r>
            <a:br>
              <a:rPr lang="en-US" sz="3600" b="1" dirty="0" smtClean="0">
                <a:effectLst/>
                <a:latin typeface="+mn-lt"/>
              </a:rPr>
            </a:b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A Jewish Treasure </a:t>
            </a:r>
            <a:br>
              <a:rPr lang="en-US" sz="4000" dirty="0" smtClean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</a:b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in the Heart of Florida</a:t>
            </a:r>
            <a:endParaRPr lang="en-US" sz="4000" i="1" dirty="0">
              <a:solidFill>
                <a:schemeClr val="accent4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10" name="Picture 9" descr="shir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828800"/>
            <a:ext cx="3505200" cy="50375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7010400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The Isser and Rae Price Library of Judaica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ba_jewishstudi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1619118"/>
            <a:ext cx="4114800" cy="566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El.Desfile.tit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3766942"/>
            <a:ext cx="2895600" cy="453184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762000" y="381000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Latin American </a:t>
            </a:r>
            <a:r>
              <a:rPr lang="en-US" sz="3200" dirty="0" err="1" smtClean="0"/>
              <a:t>Judaica</a:t>
            </a:r>
            <a:endParaRPr lang="en-US" sz="32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0960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Florida Jewish Materials</a:t>
            </a:r>
            <a:endParaRPr lang="en-US" sz="3200" dirty="0"/>
          </a:p>
        </p:txBody>
      </p:sp>
      <p:pic>
        <p:nvPicPr>
          <p:cNvPr id="8" name="Picture 7" descr="00001[3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905000"/>
            <a:ext cx="3222679" cy="4429905"/>
          </a:xfrm>
          <a:prstGeom prst="rect">
            <a:avLst/>
          </a:prstGeom>
        </p:spPr>
      </p:pic>
      <p:pic>
        <p:nvPicPr>
          <p:cNvPr id="7" name="Picture 6" descr="000001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42430">
            <a:off x="4216411" y="3851290"/>
            <a:ext cx="2185228" cy="3164210"/>
          </a:xfrm>
          <a:prstGeom prst="rect">
            <a:avLst/>
          </a:prstGeom>
        </p:spPr>
      </p:pic>
      <p:pic>
        <p:nvPicPr>
          <p:cNvPr id="6" name="Picture Placeholder 5" descr="miami.news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t="808" b="808"/>
          <a:stretch>
            <a:fillRect/>
          </a:stretch>
        </p:blipFill>
        <p:spPr>
          <a:xfrm rot="20518644">
            <a:off x="657414" y="3793041"/>
            <a:ext cx="2359629" cy="3146172"/>
          </a:xfrm>
          <a:ln>
            <a:noFill/>
          </a:ln>
          <a:effectLst/>
          <a:scene3d>
            <a:camera prst="orthographicFront"/>
            <a:lightRig rig="flood" dir="t">
              <a:rot lat="0" lon="0" rev="13800000"/>
            </a:lightRig>
          </a:scene3d>
          <a:sp3d extrusionH="107950" prstMaterial="dkEdge">
            <a:bevelT w="82550" h="63500" prst="divot"/>
            <a:bevelB/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r.Shpig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371600"/>
            <a:ext cx="3581400" cy="4743224"/>
          </a:xfrm>
          <a:prstGeom prst="rect">
            <a:avLst/>
          </a:prstGeom>
          <a:scene3d>
            <a:camera prst="isometricOffAxis1Right"/>
            <a:lightRig rig="threePt" dir="t"/>
          </a:scene3d>
          <a:sp3d>
            <a:bevelT prst="slope"/>
          </a:sp3d>
        </p:spPr>
      </p:pic>
      <p:pic>
        <p:nvPicPr>
          <p:cNvPr id="4" name="Picture 3" descr="00012_0000(2)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3962400"/>
            <a:ext cx="3305774" cy="4648200"/>
          </a:xfrm>
          <a:prstGeom prst="rect">
            <a:avLst/>
          </a:prstGeom>
          <a:scene3d>
            <a:camera prst="isometricOffAxis1Right"/>
            <a:lightRig rig="threePt" dir="t"/>
          </a:scene3d>
          <a:sp3d>
            <a:bevelT/>
          </a:sp3d>
        </p:spPr>
      </p:pic>
      <p:sp>
        <p:nvSpPr>
          <p:cNvPr id="5" name="TextBox 4"/>
          <p:cNvSpPr txBox="1"/>
          <p:nvPr/>
        </p:nvSpPr>
        <p:spPr>
          <a:xfrm>
            <a:off x="7848600" y="800100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T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304800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Wide Range of Periodicals</a:t>
            </a:r>
            <a:endParaRPr lang="en-US" sz="32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llah.tit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685800"/>
            <a:ext cx="2438400" cy="375823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3" name="Picture 2" descr="00006_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3581400"/>
            <a:ext cx="3445764" cy="5091356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4" name="TextBox 3"/>
          <p:cNvSpPr txBox="1"/>
          <p:nvPr/>
        </p:nvSpPr>
        <p:spPr>
          <a:xfrm>
            <a:off x="3048000" y="31242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Festschriften</a:t>
            </a:r>
            <a:endParaRPr lang="en-US" sz="32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yk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828800"/>
            <a:ext cx="2791375" cy="3733800"/>
          </a:xfrm>
          <a:prstGeom prst="rect">
            <a:avLst/>
          </a:prstGeom>
          <a:noFill/>
          <a:ln>
            <a:noFill/>
          </a:ln>
          <a:scene3d>
            <a:camera prst="perspectiveContrastingRightFacing">
              <a:rot lat="623785" lon="21000000" rev="213211"/>
            </a:camera>
            <a:lightRig rig="threePt" dir="t"/>
          </a:scene3d>
          <a:sp3d>
            <a:bevelT/>
          </a:sp3d>
        </p:spPr>
      </p:pic>
      <p:sp>
        <p:nvSpPr>
          <p:cNvPr id="6" name="TextBox 5"/>
          <p:cNvSpPr txBox="1"/>
          <p:nvPr/>
        </p:nvSpPr>
        <p:spPr>
          <a:xfrm>
            <a:off x="3352800" y="10668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cap="all" dirty="0" smtClean="0"/>
              <a:t>M</a:t>
            </a:r>
            <a:r>
              <a:rPr lang="en-US" sz="3200" dirty="0" smtClean="0"/>
              <a:t>emorial Books</a:t>
            </a:r>
            <a:endParaRPr lang="en-US" sz="3200" cap="all" dirty="0"/>
          </a:p>
        </p:txBody>
      </p:sp>
      <p:pic>
        <p:nvPicPr>
          <p:cNvPr id="5" name="Picture 4" descr="VID00001_001[1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4600" y="3733800"/>
            <a:ext cx="4088821" cy="3186684"/>
          </a:xfrm>
          <a:prstGeom prst="rect">
            <a:avLst/>
          </a:prstGeom>
          <a:scene3d>
            <a:camera prst="isometricOffAxis2Left">
              <a:rot lat="1080000" lon="1560000" rev="21299999"/>
            </a:camera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228601"/>
            <a:ext cx="381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cap="all" dirty="0" smtClean="0"/>
              <a:t>S</a:t>
            </a:r>
            <a:r>
              <a:rPr lang="en-US" sz="3200" dirty="0" smtClean="0"/>
              <a:t>carce Imprints</a:t>
            </a:r>
            <a:endParaRPr lang="en-US" sz="3200" cap="all" dirty="0"/>
          </a:p>
        </p:txBody>
      </p:sp>
      <p:pic>
        <p:nvPicPr>
          <p:cNvPr id="9" name="Picture 8" descr="slumbering.jpg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1905000"/>
            <a:ext cx="2977896" cy="3837629"/>
          </a:xfrm>
          <a:prstGeom prst="rect">
            <a:avLst/>
          </a:prstGeom>
          <a:ln w="34925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8" name="Picture 7" descr="preservation.prioriti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1905000"/>
            <a:ext cx="2655036" cy="3886200"/>
          </a:xfrm>
          <a:prstGeom prst="rect">
            <a:avLst/>
          </a:prstGeom>
          <a:scene3d>
            <a:camera prst="perspectiveContrastingRightFacing" fov="4200000">
              <a:rot lat="513179" lon="20175308" rev="114721"/>
            </a:camera>
            <a:lightRig rig="threePt" dir="t"/>
          </a:scene3d>
          <a:sp3d>
            <a:bevelT/>
          </a:sp3d>
        </p:spPr>
      </p:pic>
      <p:pic>
        <p:nvPicPr>
          <p:cNvPr id="11" name="Picture 10" descr="lilien.almanach.jpg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7400" y="4876800"/>
            <a:ext cx="2896617" cy="326692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397160" lon="20736782" rev="330178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28600" y="8382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Rare Books</a:t>
            </a:r>
            <a:endParaRPr lang="en-US" sz="3200" dirty="0"/>
          </a:p>
        </p:txBody>
      </p:sp>
      <p:pic>
        <p:nvPicPr>
          <p:cNvPr id="7" name="Picture 6" descr="0000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414062"/>
            <a:ext cx="3124200" cy="4892889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</p:pic>
      <p:pic>
        <p:nvPicPr>
          <p:cNvPr id="12" name="Picture 11" descr="bw_jewishstudies.jpg"/>
          <p:cNvPicPr>
            <a:picLocks noChangeAspect="1"/>
          </p:cNvPicPr>
          <p:nvPr/>
        </p:nvPicPr>
        <p:blipFill>
          <a:blip r:embed="rId4" cstate="print">
            <a:lum bright="-20000"/>
          </a:blip>
          <a:stretch>
            <a:fillRect/>
          </a:stretch>
        </p:blipFill>
        <p:spPr>
          <a:xfrm>
            <a:off x="304800" y="2743200"/>
            <a:ext cx="2704322" cy="373380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RightFacing">
              <a:rot lat="21401003" lon="20681666" rev="329453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8" name="Picture 7" descr="VID000010001[1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0" y="5791200"/>
            <a:ext cx="2438400" cy="248871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ewish.mass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1" y="609600"/>
            <a:ext cx="2597426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massac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1" y="2667000"/>
            <a:ext cx="2756899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lithuani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5029202"/>
            <a:ext cx="2362200" cy="3514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2971800" y="228601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Ephemera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athers.homepage.jp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6400"/>
            <a:ext cx="6858000" cy="5520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28600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George A. </a:t>
            </a:r>
            <a:r>
              <a:rPr lang="en-US" sz="2800" dirty="0" err="1" smtClean="0"/>
              <a:t>Smathers</a:t>
            </a:r>
            <a:r>
              <a:rPr lang="en-US" sz="2800" dirty="0" smtClean="0"/>
              <a:t> Libraries’ homepage: </a:t>
            </a:r>
            <a:r>
              <a:rPr lang="en-US" sz="2800" dirty="0" smtClean="0">
                <a:hlinkClick r:id="rId2"/>
              </a:rPr>
              <a:t>http://www.uflib.ufl.edu</a:t>
            </a:r>
            <a:endParaRPr lang="en-US" sz="2800" dirty="0"/>
          </a:p>
        </p:txBody>
      </p:sp>
      <p:pic>
        <p:nvPicPr>
          <p:cNvPr id="4" name="Picture 3" descr="library.search.bo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7467600"/>
            <a:ext cx="6096000" cy="1507326"/>
          </a:xfrm>
          <a:prstGeom prst="rect">
            <a:avLst/>
          </a:prstGeom>
        </p:spPr>
      </p:pic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594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Price Library of </a:t>
            </a:r>
            <a:r>
              <a:rPr lang="en-US" sz="3200" dirty="0" err="1" smtClean="0"/>
              <a:t>Judaica</a:t>
            </a:r>
            <a:r>
              <a:rPr lang="en-US" sz="3200" dirty="0" smtClean="0"/>
              <a:t> </a:t>
            </a:r>
            <a:r>
              <a:rPr lang="en-US" sz="3200" dirty="0" smtClean="0"/>
              <a:t>website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7772400"/>
            <a:ext cx="5486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hlinkClick r:id="rId2"/>
              </a:rPr>
              <a:t>http://www.uflib.ufl.edu/judaica/</a:t>
            </a:r>
            <a:endParaRPr lang="en-US" sz="2800" dirty="0" smtClean="0"/>
          </a:p>
          <a:p>
            <a:endParaRPr lang="en-US" dirty="0"/>
          </a:p>
        </p:txBody>
      </p:sp>
      <p:pic>
        <p:nvPicPr>
          <p:cNvPr id="11" name="Picture 10" descr="Price.Library.Website.bmp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00200"/>
            <a:ext cx="6858000" cy="541109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erlin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524001"/>
            <a:ext cx="4953000" cy="6300084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</p:pic>
      <p:sp>
        <p:nvSpPr>
          <p:cNvPr id="15" name="TextBox 14"/>
          <p:cNvSpPr txBox="1"/>
          <p:nvPr/>
        </p:nvSpPr>
        <p:spPr>
          <a:xfrm>
            <a:off x="0" y="609603"/>
            <a:ext cx="6858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cap="all" dirty="0" smtClean="0">
                <a:latin typeface="Courier" pitchFamily="49" charset="0"/>
              </a:rPr>
              <a:t>The </a:t>
            </a:r>
            <a:r>
              <a:rPr lang="en-US" sz="3600" cap="all" dirty="0" err="1" smtClean="0">
                <a:latin typeface="Courier" pitchFamily="49" charset="0"/>
              </a:rPr>
              <a:t>Mishkin</a:t>
            </a:r>
            <a:r>
              <a:rPr lang="en-US" sz="3600" cap="all" dirty="0" smtClean="0">
                <a:latin typeface="Courier" pitchFamily="49" charset="0"/>
              </a:rPr>
              <a:t> collection</a:t>
            </a:r>
            <a:endParaRPr lang="en-US" sz="3600" cap="all" dirty="0">
              <a:latin typeface="Courier" pitchFamily="49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04800" y="3429000"/>
            <a:ext cx="2819400" cy="83820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In brief – the Collection is a superb collection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3581400" y="3200400"/>
            <a:ext cx="3048000" cy="190500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Thousands of items in the </a:t>
            </a:r>
            <a:r>
              <a:rPr lang="en-US" b="1" dirty="0" err="1" smtClean="0">
                <a:solidFill>
                  <a:schemeClr val="tx1"/>
                </a:solidFill>
              </a:rPr>
              <a:t>Mishkin</a:t>
            </a:r>
            <a:r>
              <a:rPr lang="en-US" b="1" dirty="0" smtClean="0">
                <a:solidFill>
                  <a:schemeClr val="tx1"/>
                </a:solidFill>
              </a:rPr>
              <a:t> Collection – although of recent vintage – are in fact more rare than incunabula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C.jp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07377"/>
            <a:ext cx="6338887" cy="8855660"/>
          </a:xfrm>
          <a:prstGeom prst="rect">
            <a:avLst/>
          </a:prstGeom>
        </p:spPr>
      </p:pic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D0001_00007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6300" y="1254519"/>
            <a:ext cx="5105400" cy="7279882"/>
          </a:xfrm>
          <a:prstGeom prst="rect">
            <a:avLst/>
          </a:prstGeom>
        </p:spPr>
      </p:pic>
      <p:pic>
        <p:nvPicPr>
          <p:cNvPr id="3" name="Picture 2" descr="digital.coll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6858000" cy="76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845820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L’Idea</a:t>
            </a:r>
            <a:r>
              <a:rPr lang="en-US" sz="2000" dirty="0" smtClean="0"/>
              <a:t> </a:t>
            </a:r>
            <a:r>
              <a:rPr lang="en-US" sz="2000" dirty="0" err="1" smtClean="0"/>
              <a:t>Sionista</a:t>
            </a:r>
            <a:r>
              <a:rPr lang="en-US" sz="2000" dirty="0" smtClean="0"/>
              <a:t>; Modena, 1901:  rare Italian Zionist journal</a:t>
            </a:r>
            <a:endParaRPr lang="en-US" sz="2000" dirty="0"/>
          </a:p>
        </p:txBody>
      </p:sp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rton.d.winsberg.collec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6858000" cy="990600"/>
          </a:xfrm>
          <a:prstGeom prst="rect">
            <a:avLst/>
          </a:prstGeom>
        </p:spPr>
      </p:pic>
      <p:pic>
        <p:nvPicPr>
          <p:cNvPr id="3" name="Picture 2" descr="Baron.Hirsch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2514600"/>
            <a:ext cx="2375034" cy="3151632"/>
          </a:xfrm>
          <a:prstGeom prst="rect">
            <a:avLst/>
          </a:prstGeom>
        </p:spPr>
      </p:pic>
      <p:pic>
        <p:nvPicPr>
          <p:cNvPr id="4" name="Picture 3" descr="Baron.Hirsch.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429000"/>
            <a:ext cx="3747880" cy="2343912"/>
          </a:xfrm>
          <a:prstGeom prst="rect">
            <a:avLst/>
          </a:prstGeom>
        </p:spPr>
      </p:pic>
      <p:pic>
        <p:nvPicPr>
          <p:cNvPr id="5" name="Picture 4" descr="Baron.Hirsch.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19400" y="6172200"/>
            <a:ext cx="3733800" cy="2506980"/>
          </a:xfrm>
          <a:prstGeom prst="rect">
            <a:avLst/>
          </a:prstGeom>
        </p:spPr>
      </p:pic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iddish.collec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3400"/>
            <a:ext cx="6858000" cy="1066800"/>
          </a:xfrm>
          <a:prstGeom prst="rect">
            <a:avLst/>
          </a:prstGeom>
        </p:spPr>
      </p:pic>
      <p:pic>
        <p:nvPicPr>
          <p:cNvPr id="5" name="Picture 4" descr="00001[2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10299">
            <a:off x="879910" y="2494078"/>
            <a:ext cx="3986986" cy="5233710"/>
          </a:xfrm>
          <a:prstGeom prst="rect">
            <a:avLst/>
          </a:prstGeom>
        </p:spPr>
      </p:pic>
      <p:pic>
        <p:nvPicPr>
          <p:cNvPr id="6" name="Picture 5" descr="00001[5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9735">
            <a:off x="2747467" y="3737856"/>
            <a:ext cx="3358159" cy="4466885"/>
          </a:xfrm>
          <a:prstGeom prst="rect">
            <a:avLst/>
          </a:prstGeom>
        </p:spPr>
      </p:pic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fer.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752600"/>
            <a:ext cx="2923728" cy="4148908"/>
          </a:xfrm>
          <a:prstGeom prst="rect">
            <a:avLst/>
          </a:prstGeom>
        </p:spPr>
      </p:pic>
      <p:pic>
        <p:nvPicPr>
          <p:cNvPr id="2" name="Picture 1" descr="Safer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4699" y="2057400"/>
            <a:ext cx="3393301" cy="3931920"/>
          </a:xfrm>
          <a:prstGeom prst="rect">
            <a:avLst/>
          </a:prstGeom>
        </p:spPr>
      </p:pic>
      <p:pic>
        <p:nvPicPr>
          <p:cNvPr id="3" name="Picture 2" descr="Safer.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5259009"/>
            <a:ext cx="3352800" cy="3884991"/>
          </a:xfrm>
          <a:prstGeom prst="rect">
            <a:avLst/>
          </a:prstGeom>
        </p:spPr>
      </p:pic>
      <p:pic>
        <p:nvPicPr>
          <p:cNvPr id="5" name="Picture 4" descr="saf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04800"/>
            <a:ext cx="6858000" cy="990600"/>
          </a:xfrm>
          <a:prstGeom prst="rect">
            <a:avLst/>
          </a:prstGeom>
        </p:spPr>
      </p:pic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D00001_0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447800"/>
            <a:ext cx="4800600" cy="7368540"/>
          </a:xfrm>
          <a:prstGeom prst="rect">
            <a:avLst/>
          </a:prstGeom>
        </p:spPr>
      </p:pic>
      <p:pic>
        <p:nvPicPr>
          <p:cNvPr id="3" name="Picture 2" descr="saf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4800"/>
            <a:ext cx="6858000" cy="990600"/>
          </a:xfrm>
          <a:prstGeom prst="rect">
            <a:avLst/>
          </a:prstGeom>
        </p:spPr>
      </p:pic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ah.bann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6858000" cy="762000"/>
          </a:xfrm>
          <a:prstGeom prst="rect">
            <a:avLst/>
          </a:prstGeom>
        </p:spPr>
      </p:pic>
      <p:pic>
        <p:nvPicPr>
          <p:cNvPr id="4" name="Picture 3" descr="00001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64506">
            <a:off x="451611" y="1792951"/>
            <a:ext cx="3637060" cy="2176463"/>
          </a:xfrm>
          <a:prstGeom prst="rect">
            <a:avLst/>
          </a:prstGeom>
        </p:spPr>
      </p:pic>
      <p:pic>
        <p:nvPicPr>
          <p:cNvPr id="5" name="Picture 4" descr="imageserver[1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49219">
            <a:off x="3265816" y="3473474"/>
            <a:ext cx="3314700" cy="447601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648200"/>
            <a:ext cx="2641431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morial.book.por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600"/>
            <a:ext cx="6858000" cy="1066800"/>
          </a:xfrm>
          <a:prstGeom prst="rect">
            <a:avLst/>
          </a:prstGeom>
        </p:spPr>
      </p:pic>
      <p:pic>
        <p:nvPicPr>
          <p:cNvPr id="4" name="Picture 3" descr="Ogustov.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2209800"/>
            <a:ext cx="2895600" cy="4099801"/>
          </a:xfrm>
          <a:prstGeom prst="rect">
            <a:avLst/>
          </a:prstGeom>
        </p:spPr>
      </p:pic>
      <p:pic>
        <p:nvPicPr>
          <p:cNvPr id="6" name="Picture 5" descr="Ogustov.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2209800"/>
            <a:ext cx="2865120" cy="4297680"/>
          </a:xfrm>
          <a:prstGeom prst="rect">
            <a:avLst/>
          </a:prstGeom>
        </p:spPr>
      </p:pic>
      <p:pic>
        <p:nvPicPr>
          <p:cNvPr id="5" name="Picture 4" descr="Ogustov.ma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6800" y="5791200"/>
            <a:ext cx="4013222" cy="289206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spaper.bann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6858000" cy="762000"/>
          </a:xfrm>
          <a:prstGeom prst="rect">
            <a:avLst/>
          </a:prstGeom>
        </p:spPr>
      </p:pic>
      <p:pic>
        <p:nvPicPr>
          <p:cNvPr id="5" name="Picture 4" descr="jewish.newspapers.dl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47800"/>
            <a:ext cx="6858000" cy="7192316"/>
          </a:xfrm>
          <a:prstGeom prst="rect">
            <a:avLst/>
          </a:prstGeom>
        </p:spPr>
      </p:pic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211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1876" y="1143000"/>
            <a:ext cx="5254249" cy="7701898"/>
          </a:xfrm>
          <a:prstGeom prst="rect">
            <a:avLst/>
          </a:prstGeom>
        </p:spPr>
      </p:pic>
      <p:pic>
        <p:nvPicPr>
          <p:cNvPr id="5" name="Picture 4" descr="newspaper.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2400"/>
            <a:ext cx="6858000" cy="762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6705602"/>
            <a:ext cx="6019800" cy="735747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latin typeface="Calibri" pitchFamily="34" charset="0"/>
            </a:endParaRPr>
          </a:p>
          <a:p>
            <a:r>
              <a:rPr lang="en-US" sz="1400" dirty="0" smtClean="0">
                <a:latin typeface="Calibri" pitchFamily="34" charset="0"/>
              </a:rPr>
              <a:t> 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7162801"/>
            <a:ext cx="5867400" cy="1313180"/>
          </a:xfrm>
          <a:prstGeom prst="flowChartManualOperation">
            <a:avLst/>
          </a:prstGeom>
          <a:solidFill>
            <a:srgbClr val="F8F7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 smtClean="0">
                <a:latin typeface="Calibri" pitchFamily="34" charset="0"/>
              </a:rPr>
              <a:t>Bereshit</a:t>
            </a:r>
            <a:r>
              <a:rPr lang="en-US" sz="2000" b="1" dirty="0" smtClean="0">
                <a:latin typeface="Calibri" pitchFamily="34" charset="0"/>
              </a:rPr>
              <a:t> (In the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Beginning</a:t>
            </a:r>
            <a:r>
              <a:rPr lang="en-US" sz="2000" b="1" dirty="0" smtClean="0">
                <a:latin typeface="Calibri" pitchFamily="34" charset="0"/>
              </a:rPr>
              <a:t>); Moscow, 1926 </a:t>
            </a:r>
          </a:p>
          <a:p>
            <a:pPr algn="ctr"/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illustrated</a:t>
            </a:r>
            <a:r>
              <a:rPr lang="en-US" sz="2000" b="1" dirty="0" smtClean="0">
                <a:latin typeface="Calibri" pitchFamily="34" charset="0"/>
              </a:rPr>
              <a:t> by Joseph </a:t>
            </a:r>
            <a:r>
              <a:rPr lang="en-US" sz="2000" b="1" dirty="0" err="1" smtClean="0">
                <a:latin typeface="Calibri" pitchFamily="34" charset="0"/>
              </a:rPr>
              <a:t>Tchaikov</a:t>
            </a:r>
            <a:r>
              <a:rPr lang="en-US" sz="2000" b="1" dirty="0" smtClean="0">
                <a:latin typeface="Calibri" pitchFamily="34" charset="0"/>
              </a:rPr>
              <a:t>. </a:t>
            </a:r>
          </a:p>
          <a:p>
            <a:endParaRPr lang="en-US" dirty="0"/>
          </a:p>
        </p:txBody>
      </p:sp>
      <p:pic>
        <p:nvPicPr>
          <p:cNvPr id="7" name="Picture 6" descr="bookcover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1" y="1600200"/>
            <a:ext cx="3694985" cy="554768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isometricOffAxis2Lef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228600" y="457200"/>
            <a:ext cx="6172200" cy="802600"/>
          </a:xfrm>
          <a:prstGeom prst="flowChartManualInpu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cap="all" dirty="0" err="1" smtClean="0">
                <a:solidFill>
                  <a:srgbClr val="FF0000"/>
                </a:solidFill>
              </a:rPr>
              <a:t>S</a:t>
            </a:r>
            <a:r>
              <a:rPr lang="en-US" sz="3600" b="1" cap="all" dirty="0" err="1" smtClean="0">
                <a:solidFill>
                  <a:schemeClr val="accent3">
                    <a:lumMod val="75000"/>
                  </a:schemeClr>
                </a:solidFill>
              </a:rPr>
              <a:t>h</a:t>
            </a:r>
            <a:r>
              <a:rPr lang="en-US" sz="3600" b="1" cap="all" dirty="0" err="1" smtClean="0">
                <a:solidFill>
                  <a:srgbClr val="FF0000"/>
                </a:solidFill>
              </a:rPr>
              <a:t>lo</a:t>
            </a:r>
            <a:r>
              <a:rPr lang="en-US" sz="3600" b="1" cap="all" dirty="0" err="1" smtClean="0"/>
              <a:t>m</a:t>
            </a:r>
            <a:r>
              <a:rPr lang="en-US" sz="3600" b="1" cap="all" dirty="0" err="1" smtClean="0">
                <a:solidFill>
                  <a:srgbClr val="FF0000"/>
                </a:solidFill>
              </a:rPr>
              <a:t>o</a:t>
            </a:r>
            <a:r>
              <a:rPr lang="en-US" sz="3600" b="1" cap="all" dirty="0" smtClean="0">
                <a:solidFill>
                  <a:srgbClr val="FF0000"/>
                </a:solidFill>
              </a:rPr>
              <a:t> </a:t>
            </a:r>
            <a:r>
              <a:rPr lang="en-US" sz="3600" b="1" cap="all" dirty="0" err="1" smtClean="0">
                <a:solidFill>
                  <a:srgbClr val="FF0000"/>
                </a:solidFill>
              </a:rPr>
              <a:t>M</a:t>
            </a:r>
            <a:r>
              <a:rPr lang="en-US" sz="3600" b="1" cap="all" dirty="0" err="1" smtClean="0">
                <a:solidFill>
                  <a:schemeClr val="accent3">
                    <a:lumMod val="75000"/>
                  </a:schemeClr>
                </a:solidFill>
              </a:rPr>
              <a:t>a</a:t>
            </a:r>
            <a:r>
              <a:rPr lang="en-US" sz="3600" b="1" cap="all" dirty="0" err="1" smtClean="0">
                <a:solidFill>
                  <a:srgbClr val="FF0000"/>
                </a:solidFill>
              </a:rPr>
              <a:t>r</a:t>
            </a:r>
            <a:r>
              <a:rPr lang="en-US" sz="3600" b="1" cap="all" dirty="0" err="1" smtClean="0"/>
              <a:t>e</a:t>
            </a:r>
            <a:r>
              <a:rPr lang="en-US" sz="3600" b="1" cap="all" dirty="0" err="1" smtClean="0">
                <a:solidFill>
                  <a:srgbClr val="FF0000"/>
                </a:solidFill>
              </a:rPr>
              <a:t>n</a:t>
            </a:r>
            <a:r>
              <a:rPr lang="en-US" sz="3600" b="1" cap="all" dirty="0" err="1" smtClean="0">
                <a:solidFill>
                  <a:schemeClr val="accent3">
                    <a:lumMod val="75000"/>
                  </a:schemeClr>
                </a:solidFill>
              </a:rPr>
              <a:t>o</a:t>
            </a:r>
            <a:r>
              <a:rPr lang="en-US" sz="3600" b="1" cap="all" dirty="0" err="1" smtClean="0">
                <a:solidFill>
                  <a:srgbClr val="FF0000"/>
                </a:solidFill>
              </a:rPr>
              <a:t>f’s</a:t>
            </a:r>
            <a:r>
              <a:rPr lang="en-US" sz="3600" b="1" cap="all" dirty="0" smtClean="0">
                <a:solidFill>
                  <a:srgbClr val="FF0000"/>
                </a:solidFill>
              </a:rPr>
              <a:t> lib</a:t>
            </a:r>
            <a:r>
              <a:rPr lang="en-US" sz="3600" b="1" cap="all" dirty="0" smtClean="0">
                <a:solidFill>
                  <a:schemeClr val="accent3">
                    <a:lumMod val="75000"/>
                  </a:schemeClr>
                </a:solidFill>
              </a:rPr>
              <a:t>r</a:t>
            </a:r>
            <a:r>
              <a:rPr lang="en-US" sz="3600" b="1" cap="all" dirty="0" smtClean="0">
                <a:solidFill>
                  <a:srgbClr val="FF0000"/>
                </a:solidFill>
              </a:rPr>
              <a:t>ary</a:t>
            </a:r>
            <a:endParaRPr lang="en-US" sz="3600" b="1" cap="al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spaper.bann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6858000" cy="762000"/>
          </a:xfrm>
          <a:prstGeom prst="rect">
            <a:avLst/>
          </a:prstGeom>
        </p:spPr>
      </p:pic>
      <p:pic>
        <p:nvPicPr>
          <p:cNvPr id="4" name="Picture 3" descr="00001[2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8700" y="1524000"/>
            <a:ext cx="4800600" cy="6469380"/>
          </a:xfrm>
          <a:prstGeom prst="rect">
            <a:avLst/>
          </a:prstGeom>
        </p:spPr>
      </p:pic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iana.jewish.chronic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703680"/>
            <a:ext cx="4191000" cy="5838062"/>
          </a:xfrm>
          <a:prstGeom prst="rect">
            <a:avLst/>
          </a:prstGeom>
        </p:spPr>
      </p:pic>
      <p:pic>
        <p:nvPicPr>
          <p:cNvPr id="3" name="Picture 2" descr="IJC.June.19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6019800"/>
            <a:ext cx="5494595" cy="213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8229600"/>
            <a:ext cx="590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30</a:t>
            </a:r>
            <a:r>
              <a:rPr lang="en-US" b="1" baseline="30000" dirty="0" smtClean="0"/>
              <a:t>th</a:t>
            </a:r>
            <a:r>
              <a:rPr lang="en-US" b="1" dirty="0" smtClean="0"/>
              <a:t> anniversary issue of </a:t>
            </a:r>
            <a:r>
              <a:rPr lang="en-US" b="1" i="1" dirty="0" smtClean="0"/>
              <a:t>The Indiana Jewish Chronicle</a:t>
            </a:r>
            <a:r>
              <a:rPr lang="en-US" b="1" dirty="0" smtClean="0"/>
              <a:t>, Indianapolis, 1951</a:t>
            </a:r>
            <a:endParaRPr lang="en-US" b="1" dirty="0"/>
          </a:p>
        </p:txBody>
      </p:sp>
      <p:pic>
        <p:nvPicPr>
          <p:cNvPr id="5" name="Picture 4" descr="anniversary.collec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048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niversary.collec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6858000" cy="1143000"/>
          </a:xfrm>
          <a:prstGeom prst="rect">
            <a:avLst/>
          </a:prstGeom>
        </p:spPr>
      </p:pic>
      <p:pic>
        <p:nvPicPr>
          <p:cNvPr id="3" name="Picture 2" descr="Central.blad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2057400"/>
            <a:ext cx="4412802" cy="56881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82296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40</a:t>
            </a:r>
            <a:r>
              <a:rPr lang="en-US" b="1" baseline="30000" dirty="0" smtClean="0"/>
              <a:t>th</a:t>
            </a:r>
            <a:r>
              <a:rPr lang="en-US" b="1" dirty="0" smtClean="0"/>
              <a:t> anniversary issue of the </a:t>
            </a:r>
            <a:r>
              <a:rPr lang="en-US" b="1" i="1" dirty="0" smtClean="0"/>
              <a:t>Central-</a:t>
            </a:r>
            <a:r>
              <a:rPr lang="en-US" b="1" i="1" dirty="0" err="1" smtClean="0"/>
              <a:t>Blad</a:t>
            </a:r>
            <a:r>
              <a:rPr lang="en-US" b="1" i="1" dirty="0" smtClean="0"/>
              <a:t> </a:t>
            </a:r>
            <a:r>
              <a:rPr lang="en-US" b="1" i="1" dirty="0" err="1" smtClean="0"/>
              <a:t>Voor</a:t>
            </a:r>
            <a:r>
              <a:rPr lang="en-US" b="1" i="1" dirty="0" smtClean="0"/>
              <a:t> </a:t>
            </a:r>
          </a:p>
          <a:p>
            <a:pPr algn="ctr"/>
            <a:r>
              <a:rPr lang="en-US" b="1" i="1" dirty="0" err="1" smtClean="0"/>
              <a:t>Israelieten</a:t>
            </a:r>
            <a:r>
              <a:rPr lang="en-US" b="1" i="1" dirty="0" smtClean="0"/>
              <a:t> in Nederland</a:t>
            </a:r>
            <a:r>
              <a:rPr lang="en-US" b="1" dirty="0" smtClean="0"/>
              <a:t>, Holland, 1925</a:t>
            </a:r>
            <a:endParaRPr lang="en-US" b="1" dirty="0"/>
          </a:p>
        </p:txBody>
      </p:sp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r.ve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8261" y="1676400"/>
            <a:ext cx="4741478" cy="65479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83820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</a:t>
            </a:r>
            <a:r>
              <a:rPr lang="en-US" b="1" baseline="30000" dirty="0" smtClean="0"/>
              <a:t>th</a:t>
            </a:r>
            <a:r>
              <a:rPr lang="en-US" b="1" dirty="0" smtClean="0"/>
              <a:t> anniversary issue of </a:t>
            </a:r>
            <a:r>
              <a:rPr lang="en-US" b="1" i="1" dirty="0" err="1" smtClean="0"/>
              <a:t>Der</a:t>
            </a:r>
            <a:r>
              <a:rPr lang="en-US" b="1" i="1" dirty="0" smtClean="0"/>
              <a:t> </a:t>
            </a:r>
            <a:r>
              <a:rPr lang="en-US" b="1" i="1" dirty="0" err="1" smtClean="0"/>
              <a:t>Veg</a:t>
            </a:r>
            <a:r>
              <a:rPr lang="en-US" b="1" dirty="0" smtClean="0"/>
              <a:t>, Mexico, 1940</a:t>
            </a:r>
            <a:endParaRPr lang="en-US" b="1" dirty="0"/>
          </a:p>
        </p:txBody>
      </p:sp>
      <p:pic>
        <p:nvPicPr>
          <p:cNvPr id="4" name="Picture 3" descr="anniversary.collec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48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ye.lebn.editori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476" y="1295400"/>
            <a:ext cx="5429048" cy="71554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8774668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</a:t>
            </a:r>
            <a:r>
              <a:rPr lang="en-US" b="1" baseline="30000" dirty="0" smtClean="0"/>
              <a:t>th</a:t>
            </a:r>
            <a:r>
              <a:rPr lang="en-US" b="1" dirty="0" smtClean="0"/>
              <a:t> anniversary edition of </a:t>
            </a:r>
            <a:r>
              <a:rPr lang="en-US" b="1" i="1" dirty="0" smtClean="0"/>
              <a:t>Dos </a:t>
            </a:r>
            <a:r>
              <a:rPr lang="en-US" b="1" i="1" dirty="0" err="1" smtClean="0"/>
              <a:t>Naye</a:t>
            </a:r>
            <a:r>
              <a:rPr lang="en-US" b="1" i="1" dirty="0" smtClean="0"/>
              <a:t> </a:t>
            </a:r>
            <a:r>
              <a:rPr lang="en-US" b="1" i="1" dirty="0" err="1" smtClean="0"/>
              <a:t>Lebn</a:t>
            </a:r>
            <a:r>
              <a:rPr lang="en-US" b="1" dirty="0" smtClean="0"/>
              <a:t>, Bialystok, 1929</a:t>
            </a:r>
            <a:endParaRPr lang="en-US" b="1" dirty="0"/>
          </a:p>
        </p:txBody>
      </p:sp>
      <p:pic>
        <p:nvPicPr>
          <p:cNvPr id="4" name="Picture 3" descr="anniversary.collec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rver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3657600"/>
            <a:ext cx="6858001" cy="4791488"/>
          </a:xfrm>
          <a:prstGeom prst="rect">
            <a:avLst/>
          </a:prstGeom>
        </p:spPr>
      </p:pic>
      <p:pic>
        <p:nvPicPr>
          <p:cNvPr id="4" name="Picture 3" descr="anniversary.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6858000" cy="818594"/>
          </a:xfrm>
          <a:prstGeom prst="rect">
            <a:avLst/>
          </a:prstGeom>
        </p:spPr>
      </p:pic>
      <p:pic>
        <p:nvPicPr>
          <p:cNvPr id="5" name="Picture 4" descr="Forverts.p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524000"/>
            <a:ext cx="6858000" cy="2930092"/>
          </a:xfrm>
          <a:prstGeom prst="rect">
            <a:avLst/>
          </a:prstGeom>
        </p:spPr>
      </p:pic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A00007219_00002_00001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145"/>
            <a:ext cx="6858000" cy="9162288"/>
          </a:xfrm>
          <a:prstGeom prst="rect">
            <a:avLst/>
          </a:prstGeom>
        </p:spPr>
      </p:pic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001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1905000"/>
            <a:ext cx="4922614" cy="6368143"/>
          </a:xfrm>
          <a:prstGeom prst="rect">
            <a:avLst/>
          </a:prstGeom>
        </p:spPr>
      </p:pic>
      <p:pic>
        <p:nvPicPr>
          <p:cNvPr id="3" name="Picture 2" descr="oral.histo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3400"/>
            <a:ext cx="6858000" cy="1036418"/>
          </a:xfrm>
          <a:prstGeom prst="rect">
            <a:avLst/>
          </a:prstGeom>
        </p:spPr>
      </p:pic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rdinger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676969">
            <a:off x="516556" y="2359102"/>
            <a:ext cx="2997390" cy="4329564"/>
          </a:xfrm>
          <a:prstGeom prst="rect">
            <a:avLst/>
          </a:prstGeom>
        </p:spPr>
      </p:pic>
      <p:pic>
        <p:nvPicPr>
          <p:cNvPr id="4" name="Picture 3" descr="Merdinger.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2057400"/>
            <a:ext cx="2983522" cy="4309532"/>
          </a:xfrm>
          <a:prstGeom prst="rect">
            <a:avLst/>
          </a:prstGeom>
        </p:spPr>
      </p:pic>
      <p:pic>
        <p:nvPicPr>
          <p:cNvPr id="2" name="Picture 1" descr="Merdinger.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07965">
            <a:off x="2449265" y="1974681"/>
            <a:ext cx="3869385" cy="5159180"/>
          </a:xfrm>
          <a:prstGeom prst="rect">
            <a:avLst/>
          </a:prstGeom>
        </p:spPr>
      </p:pic>
      <p:pic>
        <p:nvPicPr>
          <p:cNvPr id="5" name="Picture 4" descr="digital.coll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33400"/>
            <a:ext cx="6858000" cy="9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7543800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Autobiography of Dr. Emanuel </a:t>
            </a:r>
            <a:r>
              <a:rPr lang="en-US" b="1" dirty="0" err="1" smtClean="0"/>
              <a:t>Merdinger</a:t>
            </a:r>
            <a:r>
              <a:rPr lang="en-US" b="1" dirty="0" smtClean="0"/>
              <a:t>, former Professor Emeritus of </a:t>
            </a:r>
            <a:r>
              <a:rPr lang="en-US" b="1" dirty="0" err="1" smtClean="0"/>
              <a:t>Biochemisty</a:t>
            </a:r>
            <a:r>
              <a:rPr lang="en-US" b="1" dirty="0" smtClean="0"/>
              <a:t> at the University of Florida.</a:t>
            </a:r>
          </a:p>
          <a:p>
            <a:pPr algn="ctr"/>
            <a:r>
              <a:rPr lang="en-US" dirty="0" smtClean="0"/>
              <a:t>Donated by Stephen M. and </a:t>
            </a:r>
            <a:r>
              <a:rPr lang="en-US" dirty="0" err="1" smtClean="0"/>
              <a:t>Renne</a:t>
            </a:r>
            <a:r>
              <a:rPr lang="en-US" dirty="0" smtClean="0"/>
              <a:t> A. </a:t>
            </a:r>
            <a:r>
              <a:rPr lang="en-US" dirty="0" err="1" smtClean="0"/>
              <a:t>Sperling</a:t>
            </a:r>
            <a:r>
              <a:rPr lang="en-US" dirty="0" smtClean="0"/>
              <a:t> and family, and Dr. Craig Henderson, 2011</a:t>
            </a:r>
            <a:endParaRPr lang="en-US" dirty="0"/>
          </a:p>
        </p:txBody>
      </p:sp>
      <p:pic>
        <p:nvPicPr>
          <p:cNvPr id="8" name="Picture 7" descr="Merding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" y="6096000"/>
            <a:ext cx="1005840" cy="1200912"/>
          </a:xfrm>
          <a:prstGeom prst="rect">
            <a:avLst/>
          </a:prstGeom>
        </p:spPr>
      </p:pic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ols.search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286000"/>
            <a:ext cx="6028572" cy="49238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914400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Viewing options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7848600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Citation; search; thumbnails; map it! Page turner; page image; </a:t>
            </a:r>
            <a:r>
              <a:rPr lang="en-US" sz="2400" dirty="0" err="1" smtClean="0"/>
              <a:t>zoomable</a:t>
            </a:r>
            <a:endParaRPr lang="en-US" sz="2400" dirty="0"/>
          </a:p>
        </p:txBody>
      </p:sp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6172200" cy="1524000"/>
          </a:xfrm>
          <a:prstGeom prst="wedgeRectCallout">
            <a:avLst/>
          </a:prstGeo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dirty="0" smtClean="0">
                <a:latin typeface="Impact" pitchFamily="34" charset="0"/>
              </a:rPr>
              <a:t>DO NOT TOUCH ANYTHING!</a:t>
            </a:r>
            <a:endParaRPr lang="en-US" dirty="0">
              <a:latin typeface="Impact" pitchFamily="34" charset="0"/>
            </a:endParaRPr>
          </a:p>
        </p:txBody>
      </p:sp>
      <p:pic>
        <p:nvPicPr>
          <p:cNvPr id="7" name="Picture 6" descr="0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1200"/>
            <a:ext cx="6858000" cy="5562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7924800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Morgenstern’s Bookstore</a:t>
            </a:r>
            <a:endParaRPr lang="en-US" sz="40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tation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" y="1981200"/>
            <a:ext cx="5715000" cy="6195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7620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Bibliographical citation and link to catalogues</a:t>
            </a:r>
            <a:endParaRPr lang="en-US" sz="2400" dirty="0"/>
          </a:p>
        </p:txBody>
      </p:sp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ge.turner.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90800"/>
            <a:ext cx="68580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990600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Page turner</a:t>
            </a:r>
            <a:endParaRPr lang="en-US" sz="3600" b="1" dirty="0"/>
          </a:p>
        </p:txBody>
      </p:sp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.i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459" y="2743200"/>
            <a:ext cx="6409082" cy="4615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12192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Map it!</a:t>
            </a:r>
            <a:endParaRPr lang="en-US" sz="4000" b="1" dirty="0"/>
          </a:p>
        </p:txBody>
      </p:sp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0"/>
            <a:ext cx="6858000" cy="3829519"/>
          </a:xfrm>
          <a:prstGeom prst="rect">
            <a:avLst/>
          </a:prstGeom>
        </p:spPr>
      </p:pic>
      <p:pic>
        <p:nvPicPr>
          <p:cNvPr id="3" name="Picture 2" descr="zoom.in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791200"/>
            <a:ext cx="6858000" cy="2741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38100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Zoomable</a:t>
            </a:r>
            <a:r>
              <a:rPr lang="en-US" sz="4000" b="1" dirty="0" smtClean="0"/>
              <a:t>!</a:t>
            </a:r>
            <a:endParaRPr lang="en-US" sz="4000" b="1" dirty="0"/>
          </a:p>
        </p:txBody>
      </p:sp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.Ja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434" y="0"/>
            <a:ext cx="6411132" cy="9144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iteracy%20Gator%20Color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00300" y="2057400"/>
            <a:ext cx="2057400" cy="262029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08000"/>
            <a:ext cx="6172200" cy="1524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21A5"/>
                </a:solidFill>
                <a:latin typeface="+mn-lt"/>
                <a:cs typeface="Arial" pitchFamily="34" charset="0"/>
              </a:rPr>
              <a:t>The University of Florida</a:t>
            </a:r>
            <a:r>
              <a:rPr lang="en-US" b="1" dirty="0" smtClean="0">
                <a:solidFill>
                  <a:srgbClr val="0021A5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solidFill>
                  <a:srgbClr val="0021A5"/>
                </a:solidFill>
                <a:latin typeface="Arial" pitchFamily="34" charset="0"/>
                <a:cs typeface="Arial" pitchFamily="34" charset="0"/>
              </a:rPr>
            </a:br>
            <a:endParaRPr lang="en-US" sz="3600" b="1" dirty="0">
              <a:solidFill>
                <a:srgbClr val="0021A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 descr="Smathers Libraries UF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0" y="8221133"/>
            <a:ext cx="1600200" cy="719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7924800"/>
            <a:ext cx="6858000" cy="101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721600"/>
            <a:ext cx="6858000" cy="101600"/>
          </a:xfrm>
          <a:prstGeom prst="rect">
            <a:avLst/>
          </a:prstGeom>
          <a:solidFill>
            <a:srgbClr val="0021A5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76300" y="609600"/>
            <a:ext cx="5105400" cy="1828800"/>
          </a:xfrm>
        </p:spPr>
        <p:txBody>
          <a:bodyPr>
            <a:normAutofit fontScale="25000" lnSpcReduction="20000"/>
          </a:bodyPr>
          <a:lstStyle/>
          <a:p>
            <a:pPr algn="r">
              <a:buNone/>
            </a:pPr>
            <a:r>
              <a:rPr lang="en-US" sz="2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 algn="ctr">
              <a:buNone/>
            </a:pPr>
            <a:r>
              <a:rPr lang="en-US" sz="4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			         </a:t>
            </a:r>
          </a:p>
          <a:p>
            <a:pPr algn="ctr">
              <a:buNone/>
            </a:pPr>
            <a:endParaRPr lang="en-US" sz="4000" b="1" dirty="0" smtClean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US" sz="4000" b="1" dirty="0" smtClean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US" sz="4000" b="1" dirty="0" smtClean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sz="128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Go Gators!</a:t>
            </a:r>
          </a:p>
          <a:p>
            <a:pPr algn="ctr">
              <a:buNone/>
            </a:pPr>
            <a:r>
              <a:rPr lang="en-US" sz="12800" dirty="0" smtClean="0">
                <a:latin typeface="Arial" pitchFamily="34" charset="0"/>
                <a:cs typeface="Arial" pitchFamily="34" charset="0"/>
              </a:rPr>
              <a:t>    </a:t>
            </a:r>
          </a:p>
          <a:p>
            <a:pPr algn="ctr">
              <a:buNone/>
            </a:pPr>
            <a:r>
              <a:rPr lang="en-US" sz="1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buNone/>
            </a:pPr>
            <a:endParaRPr lang="en-US" sz="12800" b="1" dirty="0" smtClean="0"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953000"/>
            <a:ext cx="6858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ANY QUESTIONS?</a:t>
            </a:r>
          </a:p>
          <a:p>
            <a:pPr algn="ctr">
              <a:buNone/>
            </a:pPr>
            <a:endParaRPr lang="en-US" sz="2800" b="1" dirty="0" smtClean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pPr algn="ctr">
              <a:buNone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Rebecca J. W. Jefferson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Head, the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Isser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and Rae Price Library of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Judaica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pPr algn="ctr">
              <a:buNone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rjefferson@ufl.edu</a:t>
            </a:r>
          </a:p>
          <a:p>
            <a:pPr lvl="2"/>
            <a:endParaRPr lang="en-US" sz="2800" dirty="0" smtClean="0">
              <a:cs typeface="Arial" pitchFamily="34" charset="0"/>
            </a:endParaRPr>
          </a:p>
          <a:p>
            <a:pPr lvl="2">
              <a:buNone/>
            </a:pPr>
            <a:endParaRPr lang="en-US" sz="2800" dirty="0" smtClean="0">
              <a:cs typeface="Arial" pitchFamily="34" charset="0"/>
            </a:endParaRPr>
          </a:p>
          <a:p>
            <a:endParaRPr lang="en-US" sz="28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7315202"/>
            <a:ext cx="6858000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We hope our gift will be a spark </a:t>
            </a:r>
          </a:p>
          <a:p>
            <a:pPr algn="ctr"/>
            <a:r>
              <a:rPr lang="en-US" sz="2000" dirty="0" smtClean="0"/>
              <a:t>(Jack and Samuel Price)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8100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The </a:t>
            </a:r>
            <a:r>
              <a:rPr lang="en-US" sz="2800" b="1" dirty="0" err="1" smtClean="0">
                <a:solidFill>
                  <a:schemeClr val="bg1"/>
                </a:solidFill>
              </a:rPr>
              <a:t>Isser</a:t>
            </a:r>
            <a:r>
              <a:rPr lang="en-US" sz="2800" b="1" dirty="0" smtClean="0">
                <a:solidFill>
                  <a:schemeClr val="bg1"/>
                </a:solidFill>
              </a:rPr>
              <a:t> and Rae Price Library of </a:t>
            </a:r>
            <a:r>
              <a:rPr lang="en-US" sz="2800" b="1" dirty="0" err="1" smtClean="0">
                <a:solidFill>
                  <a:schemeClr val="bg1"/>
                </a:solidFill>
              </a:rPr>
              <a:t>Judaica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00001[2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1371600"/>
            <a:ext cx="3352800" cy="5316583"/>
          </a:xfrm>
          <a:prstGeom prst="rect">
            <a:avLst/>
          </a:prstGeom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9963_001_036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8601" y="0"/>
            <a:ext cx="7569595" cy="90494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1524000"/>
            <a:ext cx="4038600" cy="6093976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The </a:t>
            </a:r>
            <a:r>
              <a:rPr lang="en-US" sz="2000" b="1" dirty="0" err="1" smtClean="0"/>
              <a:t>Isser</a:t>
            </a:r>
            <a:r>
              <a:rPr lang="en-US" sz="2000" b="1" dirty="0" smtClean="0"/>
              <a:t> and Rae </a:t>
            </a:r>
            <a:r>
              <a:rPr lang="en-US" sz="2000" b="1" dirty="0" smtClean="0"/>
              <a:t>Price </a:t>
            </a:r>
            <a:r>
              <a:rPr lang="en-US" sz="2000" b="1" dirty="0" smtClean="0"/>
              <a:t>Library of </a:t>
            </a:r>
            <a:r>
              <a:rPr lang="en-US" sz="2000" b="1" dirty="0" err="1" smtClean="0"/>
              <a:t>Judaica</a:t>
            </a:r>
            <a:r>
              <a:rPr lang="en-US" sz="2000" b="1" dirty="0" smtClean="0"/>
              <a:t> </a:t>
            </a:r>
            <a:r>
              <a:rPr lang="en-US" sz="2000" b="1" dirty="0" smtClean="0"/>
              <a:t>today comprises</a:t>
            </a:r>
          </a:p>
          <a:p>
            <a:endParaRPr lang="en-US" sz="2000" b="1" dirty="0" smtClean="0"/>
          </a:p>
          <a:p>
            <a:pPr>
              <a:buSzPct val="110000"/>
              <a:buFont typeface="Wingdings" pitchFamily="2" charset="2"/>
              <a:buChar char="§"/>
            </a:pPr>
            <a:r>
              <a:rPr lang="en-US" b="1" dirty="0" smtClean="0"/>
              <a:t>The 3M Collections (</a:t>
            </a:r>
            <a:r>
              <a:rPr lang="en-US" b="1" dirty="0" err="1" smtClean="0"/>
              <a:t>Mishkin</a:t>
            </a:r>
            <a:r>
              <a:rPr lang="en-US" b="1" dirty="0" smtClean="0"/>
              <a:t>, </a:t>
            </a:r>
            <a:r>
              <a:rPr lang="en-US" b="1" dirty="0" smtClean="0"/>
              <a:t>   </a:t>
            </a:r>
          </a:p>
          <a:p>
            <a:pPr>
              <a:buSzPct val="110000"/>
            </a:pPr>
            <a:r>
              <a:rPr lang="en-US" b="1" dirty="0" smtClean="0"/>
              <a:t>   </a:t>
            </a:r>
            <a:r>
              <a:rPr lang="en-US" b="1" dirty="0" err="1" smtClean="0"/>
              <a:t>Marenof</a:t>
            </a:r>
            <a:r>
              <a:rPr lang="en-US" b="1" dirty="0" smtClean="0"/>
              <a:t>, Morgenstern)</a:t>
            </a:r>
          </a:p>
          <a:p>
            <a:pPr>
              <a:buSzPct val="110000"/>
              <a:buFont typeface="Wingdings" pitchFamily="2" charset="2"/>
              <a:buChar char="§"/>
            </a:pPr>
            <a:r>
              <a:rPr lang="en-US" b="1" dirty="0" smtClean="0"/>
              <a:t>The Theodore H. </a:t>
            </a:r>
            <a:r>
              <a:rPr lang="en-US" b="1" dirty="0" err="1" smtClean="0"/>
              <a:t>Gaster</a:t>
            </a:r>
            <a:r>
              <a:rPr lang="en-US" b="1" dirty="0" smtClean="0"/>
              <a:t> Collection </a:t>
            </a:r>
          </a:p>
          <a:p>
            <a:pPr>
              <a:buSzPct val="110000"/>
              <a:buFont typeface="Wingdings" pitchFamily="2" charset="2"/>
              <a:buChar char="§"/>
            </a:pPr>
            <a:r>
              <a:rPr lang="en-US" b="1" dirty="0" smtClean="0"/>
              <a:t>The Rabbi Jacob H. Kaplan </a:t>
            </a:r>
            <a:r>
              <a:rPr lang="en-US" b="1" dirty="0" smtClean="0"/>
              <a:t> </a:t>
            </a:r>
          </a:p>
          <a:p>
            <a:pPr>
              <a:buSzPct val="110000"/>
            </a:pPr>
            <a:r>
              <a:rPr lang="en-US" b="1" dirty="0" smtClean="0"/>
              <a:t>   Collection </a:t>
            </a:r>
            <a:endParaRPr lang="en-US" b="1" dirty="0" smtClean="0"/>
          </a:p>
          <a:p>
            <a:pPr>
              <a:buSzPct val="110000"/>
              <a:buFont typeface="Wingdings" pitchFamily="2" charset="2"/>
              <a:buChar char="§"/>
            </a:pPr>
            <a:r>
              <a:rPr lang="en-US" b="1" dirty="0" smtClean="0"/>
              <a:t>Other smaller </a:t>
            </a:r>
            <a:r>
              <a:rPr lang="en-US" b="1" dirty="0" smtClean="0"/>
              <a:t>bequests, including </a:t>
            </a:r>
          </a:p>
          <a:p>
            <a:pPr>
              <a:buSzPct val="110000"/>
            </a:pPr>
            <a:r>
              <a:rPr lang="en-US" b="1" dirty="0" smtClean="0"/>
              <a:t> </a:t>
            </a:r>
            <a:r>
              <a:rPr lang="en-US" b="1" dirty="0" smtClean="0"/>
              <a:t>  </a:t>
            </a:r>
            <a:r>
              <a:rPr lang="en-US" b="1" dirty="0" smtClean="0"/>
              <a:t>books from the Beth Shalom   </a:t>
            </a:r>
          </a:p>
          <a:p>
            <a:pPr>
              <a:buSzPct val="110000"/>
            </a:pPr>
            <a:r>
              <a:rPr lang="en-US" b="1" dirty="0" smtClean="0"/>
              <a:t>   synagogue, Jacksonville, and Rabbi     </a:t>
            </a:r>
          </a:p>
          <a:p>
            <a:pPr>
              <a:buSzPct val="110000"/>
            </a:pPr>
            <a:r>
              <a:rPr lang="en-US" b="1" dirty="0" smtClean="0"/>
              <a:t> </a:t>
            </a:r>
            <a:r>
              <a:rPr lang="en-US" b="1" dirty="0" smtClean="0"/>
              <a:t>  </a:t>
            </a:r>
            <a:r>
              <a:rPr lang="en-US" b="1" dirty="0" smtClean="0"/>
              <a:t>Martin Sandberg’s collection</a:t>
            </a:r>
            <a:endParaRPr lang="en-US" b="1" dirty="0" smtClean="0"/>
          </a:p>
          <a:p>
            <a:pPr>
              <a:buSzPct val="110000"/>
              <a:buFont typeface="Wingdings" pitchFamily="2" charset="2"/>
              <a:buChar char="§"/>
            </a:pPr>
            <a:r>
              <a:rPr lang="en-US" b="1" dirty="0" smtClean="0"/>
              <a:t>Personal donations and gifts</a:t>
            </a:r>
          </a:p>
          <a:p>
            <a:pPr>
              <a:buSzPct val="110000"/>
              <a:buFont typeface="Wingdings" pitchFamily="2" charset="2"/>
              <a:buChar char="§"/>
            </a:pPr>
            <a:r>
              <a:rPr lang="en-US" b="1" dirty="0" smtClean="0"/>
              <a:t>Purchases made with State </a:t>
            </a:r>
            <a:r>
              <a:rPr lang="en-US" b="1" dirty="0" smtClean="0"/>
              <a:t>and</a:t>
            </a:r>
          </a:p>
          <a:p>
            <a:pPr>
              <a:buSzPct val="110000"/>
            </a:pPr>
            <a:r>
              <a:rPr lang="en-US" b="1" dirty="0" smtClean="0"/>
              <a:t> </a:t>
            </a:r>
            <a:r>
              <a:rPr lang="en-US" b="1" dirty="0" smtClean="0"/>
              <a:t>  </a:t>
            </a:r>
            <a:r>
              <a:rPr lang="en-US" b="1" dirty="0" smtClean="0"/>
              <a:t>Price </a:t>
            </a:r>
            <a:r>
              <a:rPr lang="en-US" b="1" dirty="0" smtClean="0"/>
              <a:t>Endowment </a:t>
            </a:r>
            <a:r>
              <a:rPr lang="en-US" b="1" dirty="0" smtClean="0"/>
              <a:t>funds</a:t>
            </a:r>
            <a:endParaRPr lang="en-US" b="1" dirty="0" smtClean="0"/>
          </a:p>
          <a:p>
            <a:endParaRPr lang="en-US" sz="2000" b="1" dirty="0" smtClean="0"/>
          </a:p>
          <a:p>
            <a:pPr algn="ctr"/>
            <a:r>
              <a:rPr lang="en-US" b="1" u="sng" dirty="0" smtClean="0"/>
              <a:t>A total of over 92,000 </a:t>
            </a:r>
            <a:r>
              <a:rPr lang="en-US" b="1" u="sng" dirty="0" smtClean="0"/>
              <a:t>fully cataloged volumes</a:t>
            </a:r>
          </a:p>
          <a:p>
            <a:pPr algn="ctr"/>
            <a:endParaRPr lang="en-US" b="1" dirty="0" smtClean="0"/>
          </a:p>
          <a:p>
            <a:endParaRPr lang="en-US" sz="2000" b="1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581400"/>
            <a:ext cx="3733800" cy="5029199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Depth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Breadth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Latin American Judaica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Florida Jewish material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Range of periodicals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Festschriften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Memorial books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Scarce </a:t>
            </a:r>
            <a:r>
              <a:rPr lang="en-US" sz="2400" b="1" dirty="0" smtClean="0">
                <a:solidFill>
                  <a:schemeClr val="bg1"/>
                </a:solidFill>
              </a:rPr>
              <a:t>imprints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Rare </a:t>
            </a:r>
            <a:r>
              <a:rPr lang="en-US" sz="2400" b="1" dirty="0" err="1" smtClean="0">
                <a:solidFill>
                  <a:schemeClr val="bg1"/>
                </a:solidFill>
              </a:rPr>
              <a:t>Judaica</a:t>
            </a:r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Ephemera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533400"/>
            <a:ext cx="617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“The Price Library of </a:t>
            </a:r>
            <a:r>
              <a:rPr lang="en-US" sz="2400" b="1" dirty="0" err="1" smtClean="0">
                <a:solidFill>
                  <a:schemeClr val="bg1"/>
                </a:solidFill>
              </a:rPr>
              <a:t>Judaica</a:t>
            </a:r>
            <a:r>
              <a:rPr lang="en-US" sz="2400" b="1" dirty="0" smtClean="0">
                <a:solidFill>
                  <a:schemeClr val="bg1"/>
                </a:solidFill>
              </a:rPr>
              <a:t> is considered the foremost Jewish studies research collection in the southeastern United States. In terms of many of its scarce late 19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400" b="1" dirty="0" smtClean="0">
                <a:solidFill>
                  <a:schemeClr val="bg1"/>
                </a:solidFill>
              </a:rPr>
              <a:t> to early 20th century imprints, it ranks among the top 20 academic research libraries in the World.”</a:t>
            </a:r>
          </a:p>
          <a:p>
            <a:pPr algn="ctr"/>
            <a:endParaRPr lang="en-US" sz="2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white.paper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6386" b="6386"/>
          <a:stretch>
            <a:fillRect/>
          </a:stretch>
        </p:blipFill>
        <p:spPr>
          <a:xfrm>
            <a:off x="3505200" y="3200400"/>
            <a:ext cx="3162300" cy="421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imageserv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1981200"/>
            <a:ext cx="2895600" cy="4888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533400" y="533400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Depth of the Collection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bbota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1" y="3581400"/>
            <a:ext cx="2971800" cy="4322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HeroicExtremeRightFacing">
              <a:rot lat="398251" lon="20739174" rev="331125"/>
            </a:camera>
            <a:lightRig rig="threePt" dir="t"/>
          </a:scene3d>
          <a:sp3d>
            <a:bevelT/>
          </a:sp3d>
        </p:spPr>
      </p:pic>
      <p:sp>
        <p:nvSpPr>
          <p:cNvPr id="5" name="TextBox 4"/>
          <p:cNvSpPr txBox="1"/>
          <p:nvPr/>
        </p:nvSpPr>
        <p:spPr>
          <a:xfrm>
            <a:off x="76200" y="304800"/>
            <a:ext cx="6705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Breadth of the Collection</a:t>
            </a:r>
            <a:endParaRPr lang="en-US" sz="3200" dirty="0"/>
          </a:p>
        </p:txBody>
      </p:sp>
      <p:pic>
        <p:nvPicPr>
          <p:cNvPr id="3" name="Picture 2" descr="00001_0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33800" y="3733800"/>
            <a:ext cx="2590800" cy="4185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0000" endA="300" endPos="90000" dir="5400000" sy="-100000" algn="bl" rotWithShape="0"/>
          </a:effectLst>
          <a:scene3d>
            <a:camera prst="perspectiveHeroicExtremeLeftFacing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 descr="00001[1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7400" y="5715000"/>
            <a:ext cx="2514600" cy="2921435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4009</TotalTime>
  <Words>763</Words>
  <Application>Microsoft Office PowerPoint</Application>
  <PresentationFormat>On-screen Show (4:3)</PresentationFormat>
  <Paragraphs>113</Paragraphs>
  <Slides>45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 A Jewish Treasure  in the Heart of Florida</vt:lpstr>
      <vt:lpstr>Slide 2</vt:lpstr>
      <vt:lpstr>Slide 3</vt:lpstr>
      <vt:lpstr>DO NOT TOUCH ANYTHING!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The University of Florida </vt:lpstr>
    </vt:vector>
  </TitlesOfParts>
  <Company>UF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Jefferson</dc:creator>
  <cp:lastModifiedBy>Jeffersons</cp:lastModifiedBy>
  <cp:revision>341</cp:revision>
  <dcterms:created xsi:type="dcterms:W3CDTF">2010-06-14T18:10:39Z</dcterms:created>
  <dcterms:modified xsi:type="dcterms:W3CDTF">2012-04-18T20:49:17Z</dcterms:modified>
</cp:coreProperties>
</file>