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379" r:id="rId3"/>
    <p:sldId id="402" r:id="rId4"/>
    <p:sldId id="375" r:id="rId5"/>
    <p:sldId id="384" r:id="rId6"/>
    <p:sldId id="385" r:id="rId7"/>
    <p:sldId id="386" r:id="rId8"/>
    <p:sldId id="387" r:id="rId9"/>
    <p:sldId id="388" r:id="rId10"/>
    <p:sldId id="389" r:id="rId11"/>
    <p:sldId id="383" r:id="rId12"/>
    <p:sldId id="397" r:id="rId13"/>
    <p:sldId id="381" r:id="rId14"/>
    <p:sldId id="382" r:id="rId15"/>
    <p:sldId id="303" r:id="rId16"/>
    <p:sldId id="390" r:id="rId17"/>
    <p:sldId id="391" r:id="rId18"/>
    <p:sldId id="398" r:id="rId19"/>
    <p:sldId id="399" r:id="rId20"/>
    <p:sldId id="393" r:id="rId21"/>
    <p:sldId id="395" r:id="rId22"/>
    <p:sldId id="396" r:id="rId23"/>
    <p:sldId id="394" r:id="rId24"/>
    <p:sldId id="392" r:id="rId25"/>
    <p:sldId id="401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>
      <p:cViewPr>
        <p:scale>
          <a:sx n="97" d="100"/>
          <a:sy n="97" d="100"/>
        </p:scale>
        <p:origin x="-6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230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4B5E4-D56E-8144-BFDF-D4585599D7E1}" type="datetimeFigureOut">
              <a:rPr lang="en-US" smtClean="0"/>
              <a:pPr/>
              <a:t>6/27/2013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DA4BE-EA00-634F-84D0-D4A9ADEFA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34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EE49431-62B2-3E4C-9C1C-6C153D52E5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A2743F4-FDA0-CC48-AED3-2D1E7C7368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AA2782B-22B2-F24C-8FA4-0DEA95DCA9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DF8503-94C8-BC4A-977E-2DAB96B212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2B8173-828C-4C48-AA22-5275D1B047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EACD631-6731-A941-9C1B-5E669A7D68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4FCBC7E-E9A6-E044-9A0C-A44A1E74DC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7DD9732-A2E2-7B43-B9F8-4D135157B2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520C136-72BF-7645-A1AE-FEDD385AD9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057E3FF-7F70-3440-BEB1-662CF6D7CD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9A366A4-D3FF-1041-9935-EA5D5CC770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5208E53-1F94-1A45-978E-FFE63D0EB89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8" name="Picture 14" descr="icts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249613" y="6096000"/>
            <a:ext cx="2644775" cy="663575"/>
          </a:xfrm>
          <a:prstGeom prst="rect">
            <a:avLst/>
          </a:prstGeom>
          <a:noFill/>
        </p:spPr>
      </p:pic>
      <p:pic>
        <p:nvPicPr>
          <p:cNvPr id="1041" name="Picture 17" descr="Picture 10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152400"/>
            <a:ext cx="3886200" cy="3810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inmaps.linkedinlabs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1"/>
            <a:ext cx="9144000" cy="2514600"/>
          </a:xfrm>
        </p:spPr>
        <p:txBody>
          <a:bodyPr/>
          <a:lstStyle/>
          <a:p>
            <a:r>
              <a:rPr lang="en-US" sz="3600" b="0" i="0" u="none" strike="noStrike" baseline="0" dirty="0" smtClean="0">
                <a:solidFill>
                  <a:schemeClr val="tx2"/>
                </a:solidFill>
              </a:rPr>
              <a:t>Identifying Collaborative Relationships and Interconnections</a:t>
            </a:r>
            <a:r>
              <a:rPr lang="en-US" sz="3600" b="0" i="0" u="none" strike="noStrike" dirty="0" smtClean="0">
                <a:solidFill>
                  <a:schemeClr val="tx2"/>
                </a:solidFill>
              </a:rPr>
              <a:t> </a:t>
            </a:r>
            <a:r>
              <a:rPr lang="en-US" sz="3600" b="0" i="0" u="none" strike="noStrike" baseline="0" dirty="0" smtClean="0">
                <a:solidFill>
                  <a:schemeClr val="tx2"/>
                </a:solidFill>
              </a:rPr>
              <a:t>Between Research Communities Using LinkedIn Maps</a:t>
            </a:r>
            <a:r>
              <a:rPr lang="en-US" sz="3600" baseline="0" dirty="0" smtClean="0"/>
              <a:t/>
            </a:r>
            <a:br>
              <a:rPr lang="en-US" sz="3600" baseline="0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67000"/>
            <a:ext cx="9144000" cy="2971800"/>
          </a:xfrm>
        </p:spPr>
        <p:txBody>
          <a:bodyPr/>
          <a:lstStyle/>
          <a:p>
            <a:r>
              <a:rPr lang="en-US" sz="2800" dirty="0" smtClean="0"/>
              <a:t>David Eichmann </a:t>
            </a:r>
            <a:r>
              <a:rPr lang="en-US" sz="2400" dirty="0" smtClean="0"/>
              <a:t>University of Iowa</a:t>
            </a:r>
          </a:p>
          <a:p>
            <a:r>
              <a:rPr lang="en-US" sz="2800" dirty="0" err="1" smtClean="0"/>
              <a:t>Noshir</a:t>
            </a:r>
            <a:r>
              <a:rPr lang="en-US" sz="2800" dirty="0" smtClean="0"/>
              <a:t> Contractor</a:t>
            </a:r>
            <a:r>
              <a:rPr lang="en-US" sz="2400" dirty="0" smtClean="0"/>
              <a:t>, Northwestern University</a:t>
            </a:r>
          </a:p>
          <a:p>
            <a:r>
              <a:rPr lang="en-US" sz="2800" b="0" i="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Holly J. Falk-</a:t>
            </a:r>
            <a:r>
              <a:rPr lang="en-US" sz="2800" b="0" i="0" u="none" strike="noStrike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Krzesinski</a:t>
            </a:r>
            <a:r>
              <a:rPr lang="en-US" sz="2400" b="0" i="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Elsevier &amp; Northwestern University</a:t>
            </a:r>
          </a:p>
          <a:p>
            <a:r>
              <a:rPr lang="en-US" sz="2800" b="0" i="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Melissa </a:t>
            </a:r>
            <a:r>
              <a:rPr lang="en-US" sz="2800" b="0" i="0" u="none" strike="noStrike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Haendel</a:t>
            </a:r>
            <a:r>
              <a:rPr lang="en-US" sz="2400" b="0" i="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Oregon Health Science University</a:t>
            </a:r>
          </a:p>
          <a:p>
            <a:r>
              <a:rPr lang="en-US" sz="2800" b="0" i="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Michael Conlon</a:t>
            </a:r>
            <a:r>
              <a:rPr lang="en-US" sz="2400" b="0" i="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University of Florida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</a:t>
            </a:r>
            <a:r>
              <a:rPr lang="en-US" baseline="0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Acquisition of graph structure</a:t>
            </a:r>
          </a:p>
          <a:p>
            <a:pPr lvl="1"/>
            <a:r>
              <a:rPr lang="en-US" dirty="0" smtClean="0"/>
              <a:t>Nodes, edges,</a:t>
            </a:r>
            <a:r>
              <a:rPr lang="en-US" baseline="0" dirty="0" smtClean="0"/>
              <a:t> coordinates, cluster membership</a:t>
            </a:r>
          </a:p>
          <a:p>
            <a:pPr lvl="0"/>
            <a:r>
              <a:rPr lang="en-US" dirty="0" smtClean="0"/>
              <a:t>Acquisition</a:t>
            </a:r>
            <a:r>
              <a:rPr lang="en-US" baseline="0" dirty="0" smtClean="0"/>
              <a:t> of node characteristics</a:t>
            </a:r>
          </a:p>
          <a:p>
            <a:pPr lvl="1"/>
            <a:r>
              <a:rPr lang="en-US" dirty="0" smtClean="0"/>
              <a:t>Person name, URL, public</a:t>
            </a:r>
            <a:r>
              <a:rPr lang="en-US" baseline="0" dirty="0" smtClean="0"/>
              <a:t> ID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424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 Graph Statistics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226906"/>
              </p:ext>
            </p:extLst>
          </p:nvPr>
        </p:nvGraphicFramePr>
        <p:xfrm>
          <a:off x="685800" y="1981200"/>
          <a:ext cx="7772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943100"/>
                <a:gridCol w="1524000"/>
                <a:gridCol w="2362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# Nodes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# Edges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Ave. Edges/Node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2,816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Holly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1,835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13,930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Melissa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2,577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Michael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5,571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Noshir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2,373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27,203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93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Subgraph</a:t>
            </a:r>
            <a:r>
              <a:rPr lang="en-US" dirty="0" smtClean="0"/>
              <a:t> Size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3669301"/>
              </p:ext>
            </p:extLst>
          </p:nvPr>
        </p:nvGraphicFramePr>
        <p:xfrm>
          <a:off x="685800" y="1981200"/>
          <a:ext cx="77724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295400"/>
                <a:gridCol w="1295400"/>
                <a:gridCol w="1295400"/>
                <a:gridCol w="1295400"/>
                <a:gridCol w="1295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Subgraph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Holly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Melissa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Nosh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265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Population</a:t>
            </a:r>
            <a:r>
              <a:rPr lang="en-US" baseline="0" dirty="0" smtClean="0"/>
              <a:t>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distinct individuals: 4959</a:t>
            </a:r>
          </a:p>
          <a:p>
            <a:pPr lvl="1"/>
            <a:r>
              <a:rPr lang="en-US" dirty="0" smtClean="0"/>
              <a:t>Shared by 2 or more: 246</a:t>
            </a:r>
          </a:p>
          <a:p>
            <a:pPr lvl="1"/>
            <a:r>
              <a:rPr lang="en-US" dirty="0" smtClean="0"/>
              <a:t>Shared by 3 or more: 43</a:t>
            </a:r>
          </a:p>
          <a:p>
            <a:pPr lvl="1"/>
            <a:r>
              <a:rPr lang="en-US" dirty="0" smtClean="0"/>
              <a:t>Shared by 4 or more: 22</a:t>
            </a:r>
          </a:p>
          <a:p>
            <a:pPr lvl="1"/>
            <a:r>
              <a:rPr lang="en-US" dirty="0" smtClean="0"/>
              <a:t>Shared by 5 or more: 10</a:t>
            </a:r>
          </a:p>
        </p:txBody>
      </p:sp>
    </p:spTree>
    <p:extLst>
      <p:ext uri="{BB962C8B-B14F-4D97-AF65-F5344CB8AC3E}">
        <p14:creationId xmlns:p14="http://schemas.microsoft.com/office/powerpoint/2010/main" val="110095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the 5 or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primary</a:t>
            </a:r>
            <a:r>
              <a:rPr lang="en-US" baseline="0" dirty="0" smtClean="0"/>
              <a:t> participants (except Nosh!)</a:t>
            </a:r>
          </a:p>
          <a:p>
            <a:r>
              <a:rPr lang="en-US" baseline="0" dirty="0" smtClean="0"/>
              <a:t>Others:</a:t>
            </a:r>
          </a:p>
          <a:p>
            <a:pPr lvl="1"/>
            <a:r>
              <a:rPr lang="en-US" dirty="0" smtClean="0"/>
              <a:t>Bill Barnett</a:t>
            </a:r>
          </a:p>
          <a:p>
            <a:pPr lvl="1"/>
            <a:r>
              <a:rPr lang="en-US" dirty="0" smtClean="0"/>
              <a:t>Ying Ding</a:t>
            </a:r>
          </a:p>
          <a:p>
            <a:pPr lvl="1"/>
            <a:r>
              <a:rPr lang="en-US" dirty="0" smtClean="0"/>
              <a:t>Kristi Holmes</a:t>
            </a:r>
          </a:p>
          <a:p>
            <a:pPr lvl="1"/>
            <a:r>
              <a:rPr lang="en-US" dirty="0" smtClean="0"/>
              <a:t>Warren </a:t>
            </a:r>
            <a:r>
              <a:rPr lang="en-US" dirty="0" err="1" smtClean="0"/>
              <a:t>Kibbe</a:t>
            </a:r>
            <a:endParaRPr lang="en-US" dirty="0" smtClean="0"/>
          </a:p>
          <a:p>
            <a:pPr lvl="1"/>
            <a:r>
              <a:rPr lang="en-US" dirty="0" smtClean="0"/>
              <a:t>Titus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Schleyer</a:t>
            </a:r>
            <a:endParaRPr lang="en-US" baseline="0" dirty="0" smtClean="0"/>
          </a:p>
          <a:p>
            <a:pPr lvl="1"/>
            <a:r>
              <a:rPr lang="en-US" baseline="0" dirty="0" smtClean="0"/>
              <a:t>Griffin Weber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19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</a:t>
            </a:r>
            <a:r>
              <a:rPr lang="en-US" baseline="0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Screen scrape the public page for a person</a:t>
            </a:r>
          </a:p>
          <a:p>
            <a:pPr lvl="1"/>
            <a:r>
              <a:rPr lang="en-US" dirty="0" smtClean="0"/>
              <a:t># of connections (capped at 500)</a:t>
            </a:r>
          </a:p>
          <a:p>
            <a:pPr lvl="1"/>
            <a:r>
              <a:rPr lang="en-US" dirty="0" smtClean="0"/>
              <a:t>Organizational affiliations</a:t>
            </a:r>
          </a:p>
          <a:p>
            <a:pPr lvl="1"/>
            <a:r>
              <a:rPr lang="en-US" dirty="0" smtClean="0"/>
              <a:t>Expertise</a:t>
            </a:r>
            <a:r>
              <a:rPr lang="en-US" baseline="0" dirty="0" smtClean="0"/>
              <a:t> endorsements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Subgraph</a:t>
            </a:r>
            <a:r>
              <a:rPr lang="en-US" baseline="0" dirty="0" smtClean="0"/>
              <a:t> Intersection (Dave)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1307208"/>
              </p:ext>
            </p:extLst>
          </p:nvPr>
        </p:nvGraphicFramePr>
        <p:xfrm>
          <a:off x="1333500" y="1981200"/>
          <a:ext cx="6477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295400"/>
                <a:gridCol w="1295400"/>
                <a:gridCol w="1295400"/>
                <a:gridCol w="1295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Subgraph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Holly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Melissa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Nosh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01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Subgraph</a:t>
            </a:r>
            <a:r>
              <a:rPr lang="en-US" baseline="0" dirty="0" smtClean="0"/>
              <a:t> Expertise Characterization</a:t>
            </a:r>
            <a:endParaRPr lang="en-US" dirty="0"/>
          </a:p>
        </p:txBody>
      </p:sp>
      <p:pic>
        <p:nvPicPr>
          <p:cNvPr id="4" name="Content Placeholder 3" descr="Cluster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358" b="-24358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Cluster 0</a:t>
            </a:r>
          </a:p>
        </p:txBody>
      </p:sp>
    </p:spTree>
    <p:extLst>
      <p:ext uri="{BB962C8B-B14F-4D97-AF65-F5344CB8AC3E}">
        <p14:creationId xmlns:p14="http://schemas.microsoft.com/office/powerpoint/2010/main" val="194491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Subgraph</a:t>
            </a:r>
            <a:r>
              <a:rPr lang="en-US" dirty="0" smtClean="0"/>
              <a:t> Expertise Characterization</a:t>
            </a:r>
            <a:endParaRPr lang="en-US" dirty="0"/>
          </a:p>
        </p:txBody>
      </p:sp>
      <p:pic>
        <p:nvPicPr>
          <p:cNvPr id="6" name="Content Placeholder 5" descr="Cluster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647" b="-17647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Cluster 2</a:t>
            </a:r>
          </a:p>
        </p:txBody>
      </p:sp>
    </p:spTree>
    <p:extLst>
      <p:ext uri="{BB962C8B-B14F-4D97-AF65-F5344CB8AC3E}">
        <p14:creationId xmlns:p14="http://schemas.microsoft.com/office/powerpoint/2010/main" val="337325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Subgraph</a:t>
            </a:r>
            <a:r>
              <a:rPr lang="en-US" dirty="0" smtClean="0"/>
              <a:t> Expertise Characterization</a:t>
            </a:r>
            <a:endParaRPr lang="en-US" dirty="0"/>
          </a:p>
        </p:txBody>
      </p:sp>
      <p:pic>
        <p:nvPicPr>
          <p:cNvPr id="4" name="Content Placeholder 3" descr="Cluster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908" b="-19908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Cluster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8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</a:t>
            </a:r>
            <a:r>
              <a:rPr lang="en-US" baseline="0" dirty="0" smtClean="0"/>
              <a:t> Approaches to Team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Survey the target community</a:t>
            </a:r>
          </a:p>
          <a:p>
            <a:pPr lvl="1"/>
            <a:r>
              <a:rPr lang="en-US" baseline="0" dirty="0" smtClean="0"/>
              <a:t>Suffers from issues of scale and detection</a:t>
            </a:r>
          </a:p>
          <a:p>
            <a:pPr lvl="0"/>
            <a:r>
              <a:rPr lang="en-US" baseline="0" dirty="0" smtClean="0"/>
              <a:t>Quantitatively analyze a surrogate information source</a:t>
            </a:r>
          </a:p>
          <a:p>
            <a:pPr lvl="1"/>
            <a:r>
              <a:rPr lang="en-US" baseline="0" dirty="0" smtClean="0"/>
              <a:t>Publication/Grant co-authorship</a:t>
            </a:r>
          </a:p>
          <a:p>
            <a:pPr lvl="1"/>
            <a:r>
              <a:rPr lang="en-US" baseline="0" dirty="0" smtClean="0"/>
              <a:t>Temporally offset from actual collaboration</a:t>
            </a:r>
          </a:p>
          <a:p>
            <a:pPr lvl="1"/>
            <a:r>
              <a:rPr lang="en-US" baseline="0" dirty="0" smtClean="0"/>
              <a:t>Only the ‘winners’ are detected</a:t>
            </a:r>
          </a:p>
          <a:p>
            <a:pPr lvl="1"/>
            <a:r>
              <a:rPr lang="en-US" baseline="0" dirty="0" smtClean="0"/>
              <a:t>Serious information loss re true expertise</a:t>
            </a:r>
          </a:p>
        </p:txBody>
      </p:sp>
    </p:spTree>
    <p:extLst>
      <p:ext uri="{BB962C8B-B14F-4D97-AF65-F5344CB8AC3E}">
        <p14:creationId xmlns:p14="http://schemas.microsoft.com/office/powerpoint/2010/main" val="40057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Pattuelli’s</a:t>
            </a:r>
            <a:r>
              <a:rPr lang="en-US" dirty="0" smtClean="0"/>
              <a:t> Spectrum of Relationships (2012)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2185" r="-121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9619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Pattuelli’s</a:t>
            </a:r>
            <a:r>
              <a:rPr lang="en-US" dirty="0" smtClean="0"/>
              <a:t> </a:t>
            </a:r>
            <a:r>
              <a:rPr lang="en-US" sz="44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Spectrum of Relationships </a:t>
            </a:r>
            <a:r>
              <a:rPr lang="en-US" dirty="0" smtClean="0"/>
              <a:t>(2012)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2185" r="-12185"/>
          <a:stretch>
            <a:fillRect/>
          </a:stretch>
        </p:blipFill>
        <p:spPr/>
      </p:pic>
      <p:cxnSp>
        <p:nvCxnSpPr>
          <p:cNvPr id="6" name="Straight Connector 5"/>
          <p:cNvCxnSpPr/>
          <p:nvPr/>
        </p:nvCxnSpPr>
        <p:spPr bwMode="auto">
          <a:xfrm>
            <a:off x="7772400" y="5181600"/>
            <a:ext cx="0" cy="9144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7924800" y="525780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RN</a:t>
            </a:r>
          </a:p>
          <a:p>
            <a:r>
              <a:rPr lang="en-US" dirty="0" smtClean="0"/>
              <a:t>Tools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219200" y="5181600"/>
            <a:ext cx="0" cy="9144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7931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Pattuelli’s</a:t>
            </a:r>
            <a:r>
              <a:rPr lang="en-US" dirty="0" smtClean="0"/>
              <a:t> </a:t>
            </a:r>
            <a:r>
              <a:rPr lang="en-US" sz="44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Spectrum of Relationships </a:t>
            </a:r>
            <a:r>
              <a:rPr lang="en-US" dirty="0" smtClean="0"/>
              <a:t>(2012)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2185" r="-12185"/>
          <a:stretch>
            <a:fillRect/>
          </a:stretch>
        </p:blipFill>
        <p:spPr/>
      </p:pic>
      <p:cxnSp>
        <p:nvCxnSpPr>
          <p:cNvPr id="6" name="Straight Connector 5"/>
          <p:cNvCxnSpPr/>
          <p:nvPr/>
        </p:nvCxnSpPr>
        <p:spPr bwMode="auto">
          <a:xfrm>
            <a:off x="7772400" y="5181600"/>
            <a:ext cx="0" cy="9144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7924800" y="525780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RN</a:t>
            </a:r>
          </a:p>
          <a:p>
            <a:r>
              <a:rPr lang="en-US" dirty="0" smtClean="0"/>
              <a:t>Tools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219200" y="5181600"/>
            <a:ext cx="0" cy="9144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7848600" y="1981200"/>
            <a:ext cx="0" cy="32004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143000" y="1981200"/>
            <a:ext cx="0" cy="32004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8001000" y="3200400"/>
            <a:ext cx="10916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Linked</a:t>
            </a:r>
          </a:p>
          <a:p>
            <a:r>
              <a:rPr lang="en-US" dirty="0" smtClean="0"/>
              <a:t>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39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Pattuelli’s</a:t>
            </a:r>
            <a:r>
              <a:rPr lang="en-US" dirty="0" smtClean="0"/>
              <a:t> </a:t>
            </a:r>
            <a:r>
              <a:rPr lang="en-US" sz="44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Spectrum of Relationships </a:t>
            </a:r>
            <a:r>
              <a:rPr lang="en-US" baseline="0" dirty="0" smtClean="0"/>
              <a:t>(2012)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Ontologies used</a:t>
            </a:r>
          </a:p>
          <a:p>
            <a:pPr lvl="1"/>
            <a:r>
              <a:rPr lang="en-US" dirty="0" err="1" smtClean="0"/>
              <a:t>foaf</a:t>
            </a:r>
            <a:r>
              <a:rPr lang="en-US" dirty="0" smtClean="0"/>
              <a:t> (Friend</a:t>
            </a:r>
            <a:r>
              <a:rPr lang="en-US" baseline="0" dirty="0" smtClean="0"/>
              <a:t> of a Friend)</a:t>
            </a:r>
          </a:p>
          <a:p>
            <a:pPr lvl="1"/>
            <a:r>
              <a:rPr lang="en-US" baseline="0" dirty="0" err="1" smtClean="0"/>
              <a:t>rel</a:t>
            </a:r>
            <a:r>
              <a:rPr lang="en-US" baseline="0" dirty="0" smtClean="0"/>
              <a:t> (Relationship)</a:t>
            </a:r>
          </a:p>
          <a:p>
            <a:pPr lvl="1"/>
            <a:r>
              <a:rPr lang="en-US" baseline="0" dirty="0" err="1" smtClean="0"/>
              <a:t>mo</a:t>
            </a:r>
            <a:r>
              <a:rPr lang="en-US" baseline="0" dirty="0" smtClean="0"/>
              <a:t> (Music)</a:t>
            </a:r>
          </a:p>
          <a:p>
            <a:pPr lvl="0"/>
            <a:r>
              <a:rPr lang="en-US" dirty="0" err="1" smtClean="0"/>
              <a:t>Echos</a:t>
            </a:r>
            <a:r>
              <a:rPr lang="en-US" dirty="0" smtClean="0"/>
              <a:t> of Trigg’s link taxonomy</a:t>
            </a:r>
          </a:p>
          <a:p>
            <a:pPr lvl="1"/>
            <a:r>
              <a:rPr lang="en-US" sz="2000" b="0" i="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Trigg, R. 1983. Network-Based Approach to Text Handling for the Online Scientific Community. Ph.D. dissertation</a:t>
            </a:r>
            <a:r>
              <a:rPr lang="en-US" sz="2000" b="0" i="0" u="none" strike="noStrike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Department </a:t>
            </a:r>
            <a:r>
              <a:rPr lang="en-US" sz="2000" b="0" i="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Computer Science, University of Maryland, technical report TR-1346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473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 = 5</a:t>
            </a:r>
            <a:r>
              <a:rPr lang="en-US" baseline="0" dirty="0" smtClean="0"/>
              <a:t> !</a:t>
            </a:r>
          </a:p>
          <a:p>
            <a:r>
              <a:rPr lang="en-US" baseline="0" dirty="0" smtClean="0"/>
              <a:t>LinkedIn expertise endorsements are an ad hoc folksonomy</a:t>
            </a:r>
          </a:p>
          <a:p>
            <a:pPr lvl="1"/>
            <a:r>
              <a:rPr lang="en-US" dirty="0" smtClean="0"/>
              <a:t>Melding this with the</a:t>
            </a:r>
            <a:r>
              <a:rPr lang="en-US" baseline="0" dirty="0" smtClean="0"/>
              <a:t> typically controlled vocabulary of the research networking tools should prove </a:t>
            </a:r>
            <a:r>
              <a:rPr lang="en-US" i="1" baseline="0" dirty="0" smtClean="0"/>
              <a:t>interesting</a:t>
            </a:r>
          </a:p>
          <a:p>
            <a:pPr lvl="1"/>
            <a:r>
              <a:rPr lang="en-US" i="0" dirty="0" smtClean="0"/>
              <a:t>These characteristics</a:t>
            </a:r>
            <a:r>
              <a:rPr lang="en-US" i="0" baseline="0" dirty="0" smtClean="0"/>
              <a:t> don’t show up in the RN meta-data</a:t>
            </a:r>
          </a:p>
        </p:txBody>
      </p:sp>
    </p:spTree>
    <p:extLst>
      <p:ext uri="{BB962C8B-B14F-4D97-AF65-F5344CB8AC3E}">
        <p14:creationId xmlns:p14="http://schemas.microsoft.com/office/powerpoint/2010/main" val="276841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Email: </a:t>
            </a:r>
            <a:r>
              <a:rPr lang="en-US" sz="2800" dirty="0" err="1" smtClean="0"/>
              <a:t>david-eichmann@uiowa.edu</a:t>
            </a:r>
            <a:endParaRPr lang="en-US" sz="2800" dirty="0" smtClean="0"/>
          </a:p>
          <a:p>
            <a:r>
              <a:rPr lang="en-US" sz="2800" dirty="0" smtClean="0"/>
              <a:t>Thanks to my</a:t>
            </a:r>
            <a:r>
              <a:rPr lang="en-US" sz="2800" baseline="0" dirty="0" smtClean="0"/>
              <a:t> co-authors</a:t>
            </a:r>
            <a:r>
              <a:rPr lang="en-US" sz="2800" dirty="0" smtClean="0"/>
              <a:t> </a:t>
            </a:r>
            <a:r>
              <a:rPr lang="en-US" sz="2800" baseline="0" dirty="0" smtClean="0"/>
              <a:t>and the Research Networking Affinity Group</a:t>
            </a:r>
          </a:p>
          <a:p>
            <a:r>
              <a:rPr lang="en-US" sz="2800" b="0" dirty="0" smtClean="0"/>
              <a:t>Supported in part by NIH grants </a:t>
            </a:r>
            <a:r>
              <a:rPr lang="en-US" sz="2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 UL1 TR000442-06 </a:t>
            </a:r>
            <a:r>
              <a:rPr lang="en-US" sz="2800" b="0" dirty="0" smtClean="0"/>
              <a:t>and UL1 RR024979</a:t>
            </a:r>
          </a:p>
          <a:p>
            <a:endParaRPr lang="en-US" sz="28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20542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Early Data on CTSA Consortium Collaboration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734034"/>
              </p:ext>
            </p:extLst>
          </p:nvPr>
        </p:nvGraphicFramePr>
        <p:xfrm>
          <a:off x="762000" y="3124200"/>
          <a:ext cx="777240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343"/>
                <a:gridCol w="1110343"/>
                <a:gridCol w="1110343"/>
                <a:gridCol w="1110343"/>
                <a:gridCol w="1110343"/>
                <a:gridCol w="1110343"/>
                <a:gridCol w="11103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Cornell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OHSU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UCSF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Iowa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Cornell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OHSU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UCSF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Iowa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Inter-Institutional co-authorship pair 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87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Path to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aseline="0" dirty="0" smtClean="0"/>
              <a:t>Holly comes across the new service out of LinkedIn Labs, visualization of your LinkedIn connections</a:t>
            </a:r>
          </a:p>
          <a:p>
            <a:pPr lvl="1"/>
            <a:r>
              <a:rPr lang="en-US" sz="2800" baseline="0" dirty="0" smtClean="0">
                <a:hlinkClick r:id="rId2"/>
              </a:rPr>
              <a:t>http://</a:t>
            </a:r>
            <a:r>
              <a:rPr lang="en-US" sz="2800" baseline="0" dirty="0" err="1" smtClean="0">
                <a:hlinkClick r:id="rId2"/>
              </a:rPr>
              <a:t>inmaps.linkedinlabs.com</a:t>
            </a:r>
            <a:endParaRPr lang="en-US" sz="2800" baseline="0" dirty="0" smtClean="0"/>
          </a:p>
          <a:p>
            <a:r>
              <a:rPr lang="en-US" sz="2800" baseline="0" dirty="0" smtClean="0"/>
              <a:t>Holly relates this coolness to Dave, who can’t resist poking about to see if he can scrape the data</a:t>
            </a:r>
          </a:p>
          <a:p>
            <a:r>
              <a:rPr lang="en-US" sz="2800" baseline="0" dirty="0" smtClean="0"/>
              <a:t>Having done so, he twists arms of selected colleagues to cough up their maps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Dave’s Map</a:t>
            </a:r>
            <a:endParaRPr lang="en-US" dirty="0"/>
          </a:p>
        </p:txBody>
      </p:sp>
      <p:pic>
        <p:nvPicPr>
          <p:cNvPr id="4" name="Content Placeholder 3" descr="Dav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70" r="-137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9983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Mike’s Map</a:t>
            </a:r>
            <a:endParaRPr lang="en-US" dirty="0"/>
          </a:p>
        </p:txBody>
      </p:sp>
      <p:pic>
        <p:nvPicPr>
          <p:cNvPr id="4" name="Content Placeholder 3" descr="Mik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3" r="-18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89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Melissa’s Map</a:t>
            </a:r>
            <a:endParaRPr lang="en-US" dirty="0"/>
          </a:p>
        </p:txBody>
      </p:sp>
      <p:pic>
        <p:nvPicPr>
          <p:cNvPr id="4" name="Content Placeholder 3" descr="Meliss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89" r="-203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111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Holly’s Map</a:t>
            </a:r>
            <a:endParaRPr lang="en-US" dirty="0"/>
          </a:p>
        </p:txBody>
      </p:sp>
      <p:pic>
        <p:nvPicPr>
          <p:cNvPr id="4" name="Content Placeholder 3" descr="Holl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62" r="-15062"/>
          <a:stretch>
            <a:fillRect/>
          </a:stretch>
        </p:blipFill>
        <p:spPr>
          <a:xfrm>
            <a:off x="685800" y="1981200"/>
            <a:ext cx="7772400" cy="4114800"/>
          </a:xfrm>
        </p:spPr>
      </p:pic>
    </p:spTree>
    <p:extLst>
      <p:ext uri="{BB962C8B-B14F-4D97-AF65-F5344CB8AC3E}">
        <p14:creationId xmlns:p14="http://schemas.microsoft.com/office/powerpoint/2010/main" val="218972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Nosh’s Map</a:t>
            </a:r>
            <a:endParaRPr lang="en-US" dirty="0"/>
          </a:p>
        </p:txBody>
      </p:sp>
      <p:pic>
        <p:nvPicPr>
          <p:cNvPr id="11" name="Content Placeholder 10" descr="nosh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005" r="-26005"/>
          <a:stretch/>
        </p:blipFill>
        <p:spPr>
          <a:xfrm>
            <a:off x="685800" y="1600200"/>
            <a:ext cx="7772400" cy="5003800"/>
          </a:xfrm>
        </p:spPr>
      </p:pic>
    </p:spTree>
    <p:extLst>
      <p:ext uri="{BB962C8B-B14F-4D97-AF65-F5344CB8AC3E}">
        <p14:creationId xmlns:p14="http://schemas.microsoft.com/office/powerpoint/2010/main" val="127535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000000"/>
      </a:dk1>
      <a:lt1>
        <a:srgbClr val="DDDDDD"/>
      </a:lt1>
      <a:dk2>
        <a:srgbClr val="000000"/>
      </a:dk2>
      <a:lt2>
        <a:srgbClr val="808080"/>
      </a:lt2>
      <a:accent1>
        <a:srgbClr val="BA121A"/>
      </a:accent1>
      <a:accent2>
        <a:srgbClr val="80120A"/>
      </a:accent2>
      <a:accent3>
        <a:srgbClr val="EBEBEB"/>
      </a:accent3>
      <a:accent4>
        <a:srgbClr val="000000"/>
      </a:accent4>
      <a:accent5>
        <a:srgbClr val="D9AAAB"/>
      </a:accent5>
      <a:accent6>
        <a:srgbClr val="730F08"/>
      </a:accent6>
      <a:hlink>
        <a:srgbClr val="43403F"/>
      </a:hlink>
      <a:folHlink>
        <a:srgbClr val="E4B02A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DDDDDD"/>
        </a:lt1>
        <a:dk2>
          <a:srgbClr val="000000"/>
        </a:dk2>
        <a:lt2>
          <a:srgbClr val="808080"/>
        </a:lt2>
        <a:accent1>
          <a:srgbClr val="BA121A"/>
        </a:accent1>
        <a:accent2>
          <a:srgbClr val="80120A"/>
        </a:accent2>
        <a:accent3>
          <a:srgbClr val="EBEBEB"/>
        </a:accent3>
        <a:accent4>
          <a:srgbClr val="000000"/>
        </a:accent4>
        <a:accent5>
          <a:srgbClr val="D9AAAB"/>
        </a:accent5>
        <a:accent6>
          <a:srgbClr val="730F08"/>
        </a:accent6>
        <a:hlink>
          <a:srgbClr val="43403F"/>
        </a:hlink>
        <a:folHlink>
          <a:srgbClr val="E4B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6066</TotalTime>
  <Words>591</Words>
  <Application>Microsoft Office PowerPoint</Application>
  <PresentationFormat>On-screen Show (4:3)</PresentationFormat>
  <Paragraphs>225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Blank Presentation</vt:lpstr>
      <vt:lpstr>Identifying Collaborative Relationships and Interconnections Between Research Communities Using LinkedIn Maps </vt:lpstr>
      <vt:lpstr>Current Approaches to Team Identification</vt:lpstr>
      <vt:lpstr>Some Early Data on CTSA Consortium Collaboration</vt:lpstr>
      <vt:lpstr>The Path to Now</vt:lpstr>
      <vt:lpstr>Dave’s Map</vt:lpstr>
      <vt:lpstr>Mike’s Map</vt:lpstr>
      <vt:lpstr>Melissa’s Map</vt:lpstr>
      <vt:lpstr>Holly’s Map</vt:lpstr>
      <vt:lpstr>Nosh’s Map</vt:lpstr>
      <vt:lpstr>Phase 1</vt:lpstr>
      <vt:lpstr>Aggregate Graph Statistics</vt:lpstr>
      <vt:lpstr>Subgraph Size</vt:lpstr>
      <vt:lpstr>Overall Population Characteristics</vt:lpstr>
      <vt:lpstr>For the 5 or more</vt:lpstr>
      <vt:lpstr>Phase 2</vt:lpstr>
      <vt:lpstr>Subgraph Intersection (Dave)</vt:lpstr>
      <vt:lpstr>Subgraph Expertise Characterization</vt:lpstr>
      <vt:lpstr>Subgraph Expertise Characterization</vt:lpstr>
      <vt:lpstr>Subgraph Expertise Characterization</vt:lpstr>
      <vt:lpstr>Pattuelli’s Spectrum of Relationships (2012)</vt:lpstr>
      <vt:lpstr>Pattuelli’s Spectrum of Relationships (2012)</vt:lpstr>
      <vt:lpstr>Pattuelli’s Spectrum of Relationships (2012)</vt:lpstr>
      <vt:lpstr>Pattuelli’s Spectrum of Relationships (2012)</vt:lpstr>
      <vt:lpstr>Observations</vt:lpstr>
      <vt:lpstr>Questions?</vt:lpstr>
    </vt:vector>
  </TitlesOfParts>
  <Company>Office 2004 Test Drive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Michael Conlon</cp:lastModifiedBy>
  <cp:revision>133</cp:revision>
  <cp:lastPrinted>2012-06-05T15:56:52Z</cp:lastPrinted>
  <dcterms:created xsi:type="dcterms:W3CDTF">2013-01-09T23:05:43Z</dcterms:created>
  <dcterms:modified xsi:type="dcterms:W3CDTF">2013-06-27T14:56:22Z</dcterms:modified>
</cp:coreProperties>
</file>