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42" r:id="rId3"/>
    <p:sldId id="343" r:id="rId4"/>
    <p:sldId id="381" r:id="rId5"/>
    <p:sldId id="380" r:id="rId6"/>
    <p:sldId id="363" r:id="rId7"/>
    <p:sldId id="308" r:id="rId8"/>
    <p:sldId id="310" r:id="rId9"/>
    <p:sldId id="373" r:id="rId10"/>
    <p:sldId id="374" r:id="rId11"/>
    <p:sldId id="351" r:id="rId12"/>
    <p:sldId id="368" r:id="rId13"/>
    <p:sldId id="306" r:id="rId14"/>
    <p:sldId id="315" r:id="rId15"/>
    <p:sldId id="321" r:id="rId16"/>
    <p:sldId id="364" r:id="rId17"/>
    <p:sldId id="311" r:id="rId18"/>
    <p:sldId id="313" r:id="rId19"/>
    <p:sldId id="353" r:id="rId20"/>
    <p:sldId id="360" r:id="rId21"/>
    <p:sldId id="362" r:id="rId22"/>
    <p:sldId id="361" r:id="rId23"/>
    <p:sldId id="357" r:id="rId24"/>
    <p:sldId id="356" r:id="rId25"/>
    <p:sldId id="354" r:id="rId26"/>
    <p:sldId id="319" r:id="rId27"/>
    <p:sldId id="372" r:id="rId28"/>
    <p:sldId id="327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0" autoAdjust="0"/>
  </p:normalViewPr>
  <p:slideViewPr>
    <p:cSldViewPr>
      <p:cViewPr varScale="1">
        <p:scale>
          <a:sx n="100" d="100"/>
          <a:sy n="100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4104A-54FF-4506-BD37-49698F38251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59BEB-94D7-4481-9A71-5D72E66EC68F}">
      <dgm:prSet phldrT="[Text]"/>
      <dgm:spPr/>
      <dgm:t>
        <a:bodyPr/>
        <a:lstStyle/>
        <a:p>
          <a:r>
            <a:rPr lang="en-US" dirty="0" smtClean="0"/>
            <a:t>Population Health/</a:t>
          </a:r>
          <a:br>
            <a:rPr lang="en-US" dirty="0" smtClean="0"/>
          </a:br>
          <a:r>
            <a:rPr lang="en-US" dirty="0" smtClean="0"/>
            <a:t>Scientific Discovery</a:t>
          </a:r>
          <a:endParaRPr lang="en-US" dirty="0"/>
        </a:p>
      </dgm:t>
    </dgm:pt>
    <dgm:pt modelId="{2580E1D1-E050-49FA-9783-F0733ACDD8D3}" type="parTrans" cxnId="{362EEAEA-DC66-4A0A-BF53-A709563ECB60}">
      <dgm:prSet/>
      <dgm:spPr/>
      <dgm:t>
        <a:bodyPr/>
        <a:lstStyle/>
        <a:p>
          <a:endParaRPr lang="en-US"/>
        </a:p>
      </dgm:t>
    </dgm:pt>
    <dgm:pt modelId="{15ECD336-1C4B-4582-B2D9-20B551B3A547}" type="sibTrans" cxnId="{362EEAEA-DC66-4A0A-BF53-A709563ECB60}">
      <dgm:prSet/>
      <dgm:spPr/>
      <dgm:t>
        <a:bodyPr/>
        <a:lstStyle/>
        <a:p>
          <a:endParaRPr lang="en-US"/>
        </a:p>
      </dgm:t>
    </dgm:pt>
    <dgm:pt modelId="{3D893495-D594-4088-BBC1-D556D6AC0E04}">
      <dgm:prSet phldrT="[Text]"/>
      <dgm:spPr/>
      <dgm:t>
        <a:bodyPr/>
        <a:lstStyle/>
        <a:p>
          <a:r>
            <a:rPr lang="en-US" dirty="0" smtClean="0"/>
            <a:t>Human Applications</a:t>
          </a:r>
          <a:endParaRPr lang="en-US" dirty="0"/>
        </a:p>
      </dgm:t>
    </dgm:pt>
    <dgm:pt modelId="{BAB3A7CB-DCCB-4F47-8AF2-CA8EF431A99E}" type="parTrans" cxnId="{85AFDB90-1681-4DBC-BD5E-F82307DD2425}">
      <dgm:prSet/>
      <dgm:spPr/>
      <dgm:t>
        <a:bodyPr/>
        <a:lstStyle/>
        <a:p>
          <a:endParaRPr lang="en-US"/>
        </a:p>
      </dgm:t>
    </dgm:pt>
    <dgm:pt modelId="{94FBAF06-B93B-4D0F-9F81-CCDA299A2054}" type="sibTrans" cxnId="{85AFDB90-1681-4DBC-BD5E-F82307DD2425}">
      <dgm:prSet/>
      <dgm:spPr/>
      <dgm:t>
        <a:bodyPr/>
        <a:lstStyle/>
        <a:p>
          <a:endParaRPr lang="en-US"/>
        </a:p>
      </dgm:t>
    </dgm:pt>
    <dgm:pt modelId="{CA488E7A-A6C2-4308-9050-E8800247EB92}">
      <dgm:prSet phldrT="[Text]"/>
      <dgm:spPr/>
      <dgm:t>
        <a:bodyPr/>
        <a:lstStyle/>
        <a:p>
          <a:r>
            <a:rPr lang="en-US" dirty="0" smtClean="0"/>
            <a:t>Therapies</a:t>
          </a:r>
          <a:endParaRPr lang="en-US" dirty="0"/>
        </a:p>
      </dgm:t>
    </dgm:pt>
    <dgm:pt modelId="{7197D2AE-CACC-4EFC-ADB4-B834496D6A6B}" type="parTrans" cxnId="{F59B342E-7562-49E6-80A0-101D28B5331B}">
      <dgm:prSet/>
      <dgm:spPr/>
      <dgm:t>
        <a:bodyPr/>
        <a:lstStyle/>
        <a:p>
          <a:endParaRPr lang="en-US"/>
        </a:p>
      </dgm:t>
    </dgm:pt>
    <dgm:pt modelId="{98135FEC-5E29-48E0-AF56-66460408C493}" type="sibTrans" cxnId="{F59B342E-7562-49E6-80A0-101D28B5331B}">
      <dgm:prSet/>
      <dgm:spPr/>
      <dgm:t>
        <a:bodyPr/>
        <a:lstStyle/>
        <a:p>
          <a:endParaRPr lang="en-US"/>
        </a:p>
      </dgm:t>
    </dgm:pt>
    <dgm:pt modelId="{9B7236D0-7C1B-4549-BD59-14CE6F99EDB3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7617F721-30A4-4DE5-82C8-16BB77E2F3BF}" type="parTrans" cxnId="{890BF6E0-76F5-4125-9F31-A996E304EE7F}">
      <dgm:prSet/>
      <dgm:spPr/>
      <dgm:t>
        <a:bodyPr/>
        <a:lstStyle/>
        <a:p>
          <a:endParaRPr lang="en-US"/>
        </a:p>
      </dgm:t>
    </dgm:pt>
    <dgm:pt modelId="{FFE04E72-EB58-44FA-A675-F19298EB99CB}" type="sibTrans" cxnId="{890BF6E0-76F5-4125-9F31-A996E304EE7F}">
      <dgm:prSet/>
      <dgm:spPr/>
      <dgm:t>
        <a:bodyPr/>
        <a:lstStyle/>
        <a:p>
          <a:endParaRPr lang="en-US"/>
        </a:p>
      </dgm:t>
    </dgm:pt>
    <dgm:pt modelId="{B03B7F0F-9731-4956-8B12-3227430A7093}" type="pres">
      <dgm:prSet presAssocID="{D5E4104A-54FF-4506-BD37-49698F3825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DF6D9E-8062-4752-A2AC-41CC98B72E80}" type="pres">
      <dgm:prSet presAssocID="{FE059BEB-94D7-4481-9A71-5D72E66EC68F}" presName="dummy" presStyleCnt="0"/>
      <dgm:spPr/>
    </dgm:pt>
    <dgm:pt modelId="{C5A80D55-372A-4556-A574-25FA30C0B813}" type="pres">
      <dgm:prSet presAssocID="{FE059BEB-94D7-4481-9A71-5D72E66EC68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43A9-AE4C-45BC-9C63-AF469F1843C4}" type="pres">
      <dgm:prSet presAssocID="{15ECD336-1C4B-4582-B2D9-20B551B3A547}" presName="sibTrans" presStyleLbl="node1" presStyleIdx="0" presStyleCnt="4"/>
      <dgm:spPr/>
      <dgm:t>
        <a:bodyPr/>
        <a:lstStyle/>
        <a:p>
          <a:endParaRPr lang="en-US"/>
        </a:p>
      </dgm:t>
    </dgm:pt>
    <dgm:pt modelId="{78399B71-2BBF-4F4B-BEAE-6E68FB20E9C3}" type="pres">
      <dgm:prSet presAssocID="{3D893495-D594-4088-BBC1-D556D6AC0E04}" presName="dummy" presStyleCnt="0"/>
      <dgm:spPr/>
    </dgm:pt>
    <dgm:pt modelId="{69BD0A8F-9CCE-4AC8-9F93-F53E724D4BA7}" type="pres">
      <dgm:prSet presAssocID="{3D893495-D594-4088-BBC1-D556D6AC0E04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5DB57-1B71-4B7E-99F1-3B5D275CAE83}" type="pres">
      <dgm:prSet presAssocID="{94FBAF06-B93B-4D0F-9F81-CCDA299A2054}" presName="sibTrans" presStyleLbl="node1" presStyleIdx="1" presStyleCnt="4"/>
      <dgm:spPr/>
      <dgm:t>
        <a:bodyPr/>
        <a:lstStyle/>
        <a:p>
          <a:endParaRPr lang="en-US"/>
        </a:p>
      </dgm:t>
    </dgm:pt>
    <dgm:pt modelId="{CCD4549B-36F4-4EBA-B5D5-0030F2C47EE4}" type="pres">
      <dgm:prSet presAssocID="{CA488E7A-A6C2-4308-9050-E8800247EB92}" presName="dummy" presStyleCnt="0"/>
      <dgm:spPr/>
    </dgm:pt>
    <dgm:pt modelId="{4FDD12E2-16A4-40F0-BFB8-BA38B659D093}" type="pres">
      <dgm:prSet presAssocID="{CA488E7A-A6C2-4308-9050-E8800247EB9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8246F-230D-4412-A40A-7D56BF27DB25}" type="pres">
      <dgm:prSet presAssocID="{98135FEC-5E29-48E0-AF56-66460408C493}" presName="sibTrans" presStyleLbl="node1" presStyleIdx="2" presStyleCnt="4"/>
      <dgm:spPr/>
      <dgm:t>
        <a:bodyPr/>
        <a:lstStyle/>
        <a:p>
          <a:endParaRPr lang="en-US"/>
        </a:p>
      </dgm:t>
    </dgm:pt>
    <dgm:pt modelId="{0F143A83-AB68-4031-B24E-E17A102E3813}" type="pres">
      <dgm:prSet presAssocID="{9B7236D0-7C1B-4549-BD59-14CE6F99EDB3}" presName="dummy" presStyleCnt="0"/>
      <dgm:spPr/>
    </dgm:pt>
    <dgm:pt modelId="{336A3B13-B2F0-4040-9516-B7BE2B78EE12}" type="pres">
      <dgm:prSet presAssocID="{9B7236D0-7C1B-4549-BD59-14CE6F99EDB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26D58-D6AC-4734-98DE-E421446245DF}" type="pres">
      <dgm:prSet presAssocID="{FFE04E72-EB58-44FA-A675-F19298EB99CB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B71823C-575A-4854-86CA-94E0809C9116}" type="presOf" srcId="{98135FEC-5E29-48E0-AF56-66460408C493}" destId="{87A8246F-230D-4412-A40A-7D56BF27DB25}" srcOrd="0" destOrd="0" presId="urn:microsoft.com/office/officeart/2005/8/layout/cycle1"/>
    <dgm:cxn modelId="{E977C79E-79FC-4CAB-AB7D-176D8E5401DB}" type="presOf" srcId="{3D893495-D594-4088-BBC1-D556D6AC0E04}" destId="{69BD0A8F-9CCE-4AC8-9F93-F53E724D4BA7}" srcOrd="0" destOrd="0" presId="urn:microsoft.com/office/officeart/2005/8/layout/cycle1"/>
    <dgm:cxn modelId="{B66607FC-CC5C-4F45-AE71-590022152E79}" type="presOf" srcId="{FE059BEB-94D7-4481-9A71-5D72E66EC68F}" destId="{C5A80D55-372A-4556-A574-25FA30C0B813}" srcOrd="0" destOrd="0" presId="urn:microsoft.com/office/officeart/2005/8/layout/cycle1"/>
    <dgm:cxn modelId="{F8002C3E-BDED-4D60-8025-651A3638350F}" type="presOf" srcId="{9B7236D0-7C1B-4549-BD59-14CE6F99EDB3}" destId="{336A3B13-B2F0-4040-9516-B7BE2B78EE12}" srcOrd="0" destOrd="0" presId="urn:microsoft.com/office/officeart/2005/8/layout/cycle1"/>
    <dgm:cxn modelId="{890BF6E0-76F5-4125-9F31-A996E304EE7F}" srcId="{D5E4104A-54FF-4506-BD37-49698F38251D}" destId="{9B7236D0-7C1B-4549-BD59-14CE6F99EDB3}" srcOrd="3" destOrd="0" parTransId="{7617F721-30A4-4DE5-82C8-16BB77E2F3BF}" sibTransId="{FFE04E72-EB58-44FA-A675-F19298EB99CB}"/>
    <dgm:cxn modelId="{0833E856-C9D8-4CBC-8ED5-D99C74781C37}" type="presOf" srcId="{94FBAF06-B93B-4D0F-9F81-CCDA299A2054}" destId="{1365DB57-1B71-4B7E-99F1-3B5D275CAE83}" srcOrd="0" destOrd="0" presId="urn:microsoft.com/office/officeart/2005/8/layout/cycle1"/>
    <dgm:cxn modelId="{8FE6913E-BF9D-4707-A629-F468AA1F7B17}" type="presOf" srcId="{FFE04E72-EB58-44FA-A675-F19298EB99CB}" destId="{D1526D58-D6AC-4734-98DE-E421446245DF}" srcOrd="0" destOrd="0" presId="urn:microsoft.com/office/officeart/2005/8/layout/cycle1"/>
    <dgm:cxn modelId="{F59B342E-7562-49E6-80A0-101D28B5331B}" srcId="{D5E4104A-54FF-4506-BD37-49698F38251D}" destId="{CA488E7A-A6C2-4308-9050-E8800247EB92}" srcOrd="2" destOrd="0" parTransId="{7197D2AE-CACC-4EFC-ADB4-B834496D6A6B}" sibTransId="{98135FEC-5E29-48E0-AF56-66460408C493}"/>
    <dgm:cxn modelId="{F2F977DA-0E82-419B-B294-84052B80D55C}" type="presOf" srcId="{D5E4104A-54FF-4506-BD37-49698F38251D}" destId="{B03B7F0F-9731-4956-8B12-3227430A7093}" srcOrd="0" destOrd="0" presId="urn:microsoft.com/office/officeart/2005/8/layout/cycle1"/>
    <dgm:cxn modelId="{85AFDB90-1681-4DBC-BD5E-F82307DD2425}" srcId="{D5E4104A-54FF-4506-BD37-49698F38251D}" destId="{3D893495-D594-4088-BBC1-D556D6AC0E04}" srcOrd="1" destOrd="0" parTransId="{BAB3A7CB-DCCB-4F47-8AF2-CA8EF431A99E}" sibTransId="{94FBAF06-B93B-4D0F-9F81-CCDA299A2054}"/>
    <dgm:cxn modelId="{6EE85F81-05F9-4312-B495-749717E75AE5}" type="presOf" srcId="{CA488E7A-A6C2-4308-9050-E8800247EB92}" destId="{4FDD12E2-16A4-40F0-BFB8-BA38B659D093}" srcOrd="0" destOrd="0" presId="urn:microsoft.com/office/officeart/2005/8/layout/cycle1"/>
    <dgm:cxn modelId="{362EEAEA-DC66-4A0A-BF53-A709563ECB60}" srcId="{D5E4104A-54FF-4506-BD37-49698F38251D}" destId="{FE059BEB-94D7-4481-9A71-5D72E66EC68F}" srcOrd="0" destOrd="0" parTransId="{2580E1D1-E050-49FA-9783-F0733ACDD8D3}" sibTransId="{15ECD336-1C4B-4582-B2D9-20B551B3A547}"/>
    <dgm:cxn modelId="{C404E7CD-C06A-4659-8094-99C928BC6CE9}" type="presOf" srcId="{15ECD336-1C4B-4582-B2D9-20B551B3A547}" destId="{161543A9-AE4C-45BC-9C63-AF469F1843C4}" srcOrd="0" destOrd="0" presId="urn:microsoft.com/office/officeart/2005/8/layout/cycle1"/>
    <dgm:cxn modelId="{484D5F87-C0EE-44C8-9B3F-AAE386AC8BD8}" type="presParOf" srcId="{B03B7F0F-9731-4956-8B12-3227430A7093}" destId="{28DF6D9E-8062-4752-A2AC-41CC98B72E80}" srcOrd="0" destOrd="0" presId="urn:microsoft.com/office/officeart/2005/8/layout/cycle1"/>
    <dgm:cxn modelId="{539DC475-FAF0-466F-8495-354F47DCF98D}" type="presParOf" srcId="{B03B7F0F-9731-4956-8B12-3227430A7093}" destId="{C5A80D55-372A-4556-A574-25FA30C0B813}" srcOrd="1" destOrd="0" presId="urn:microsoft.com/office/officeart/2005/8/layout/cycle1"/>
    <dgm:cxn modelId="{F5B59208-42A6-48D3-BE90-2D726251844A}" type="presParOf" srcId="{B03B7F0F-9731-4956-8B12-3227430A7093}" destId="{161543A9-AE4C-45BC-9C63-AF469F1843C4}" srcOrd="2" destOrd="0" presId="urn:microsoft.com/office/officeart/2005/8/layout/cycle1"/>
    <dgm:cxn modelId="{653A04D4-EF5D-4EA2-AF15-9200880C40FC}" type="presParOf" srcId="{B03B7F0F-9731-4956-8B12-3227430A7093}" destId="{78399B71-2BBF-4F4B-BEAE-6E68FB20E9C3}" srcOrd="3" destOrd="0" presId="urn:microsoft.com/office/officeart/2005/8/layout/cycle1"/>
    <dgm:cxn modelId="{3D8ECD6F-6E32-41FC-9CA9-76CB0E6619B5}" type="presParOf" srcId="{B03B7F0F-9731-4956-8B12-3227430A7093}" destId="{69BD0A8F-9CCE-4AC8-9F93-F53E724D4BA7}" srcOrd="4" destOrd="0" presId="urn:microsoft.com/office/officeart/2005/8/layout/cycle1"/>
    <dgm:cxn modelId="{C77736A2-214C-4697-ACCC-D5181EE58E40}" type="presParOf" srcId="{B03B7F0F-9731-4956-8B12-3227430A7093}" destId="{1365DB57-1B71-4B7E-99F1-3B5D275CAE83}" srcOrd="5" destOrd="0" presId="urn:microsoft.com/office/officeart/2005/8/layout/cycle1"/>
    <dgm:cxn modelId="{342F4A01-97D9-4FDA-8745-60F1D48D6E1E}" type="presParOf" srcId="{B03B7F0F-9731-4956-8B12-3227430A7093}" destId="{CCD4549B-36F4-4EBA-B5D5-0030F2C47EE4}" srcOrd="6" destOrd="0" presId="urn:microsoft.com/office/officeart/2005/8/layout/cycle1"/>
    <dgm:cxn modelId="{50CE6911-6A83-442B-A357-A99B9024FC78}" type="presParOf" srcId="{B03B7F0F-9731-4956-8B12-3227430A7093}" destId="{4FDD12E2-16A4-40F0-BFB8-BA38B659D093}" srcOrd="7" destOrd="0" presId="urn:microsoft.com/office/officeart/2005/8/layout/cycle1"/>
    <dgm:cxn modelId="{538C521C-DD8D-4699-863C-B9C0E481A333}" type="presParOf" srcId="{B03B7F0F-9731-4956-8B12-3227430A7093}" destId="{87A8246F-230D-4412-A40A-7D56BF27DB25}" srcOrd="8" destOrd="0" presId="urn:microsoft.com/office/officeart/2005/8/layout/cycle1"/>
    <dgm:cxn modelId="{9ED6E00D-2645-46E8-931E-C75028DC6D51}" type="presParOf" srcId="{B03B7F0F-9731-4956-8B12-3227430A7093}" destId="{0F143A83-AB68-4031-B24E-E17A102E3813}" srcOrd="9" destOrd="0" presId="urn:microsoft.com/office/officeart/2005/8/layout/cycle1"/>
    <dgm:cxn modelId="{1D0A0182-12F4-4DC2-8A88-5A5757C0B4E3}" type="presParOf" srcId="{B03B7F0F-9731-4956-8B12-3227430A7093}" destId="{336A3B13-B2F0-4040-9516-B7BE2B78EE12}" srcOrd="10" destOrd="0" presId="urn:microsoft.com/office/officeart/2005/8/layout/cycle1"/>
    <dgm:cxn modelId="{5C00769C-E281-468B-9B0E-90CFA0C47C85}" type="presParOf" srcId="{B03B7F0F-9731-4956-8B12-3227430A7093}" destId="{D1526D58-D6AC-4734-98DE-E421446245DF}" srcOrd="1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EA86F-21E0-43CE-A565-37135BDBFC20}" type="doc">
      <dgm:prSet loTypeId="urn:microsoft.com/office/officeart/2005/8/layout/radial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6BE1BE-4074-473B-A933-0F7C6C549E6A}">
      <dgm:prSet phldrT="[Text]" custT="1"/>
      <dgm:spPr/>
      <dgm:t>
        <a:bodyPr/>
        <a:lstStyle/>
        <a:p>
          <a:r>
            <a:rPr lang="en-US" sz="1100" b="1" dirty="0" smtClean="0"/>
            <a:t>CTS IT</a:t>
          </a:r>
          <a:endParaRPr lang="en-US" sz="1100" b="1" dirty="0"/>
        </a:p>
      </dgm:t>
    </dgm:pt>
    <dgm:pt modelId="{E3595AB8-AB50-4816-8EA6-798435763701}" type="parTrans" cxnId="{DD59390C-225F-492D-A1D7-1E3766EB93D1}">
      <dgm:prSet/>
      <dgm:spPr/>
      <dgm:t>
        <a:bodyPr/>
        <a:lstStyle/>
        <a:p>
          <a:endParaRPr lang="en-US"/>
        </a:p>
      </dgm:t>
    </dgm:pt>
    <dgm:pt modelId="{4462BAC3-6BA8-4D7F-AF3A-D40D2DC0575A}" type="sibTrans" cxnId="{DD59390C-225F-492D-A1D7-1E3766EB93D1}">
      <dgm:prSet/>
      <dgm:spPr/>
      <dgm:t>
        <a:bodyPr/>
        <a:lstStyle/>
        <a:p>
          <a:endParaRPr lang="en-US"/>
        </a:p>
      </dgm:t>
    </dgm:pt>
    <dgm:pt modelId="{CDD84C56-FB5D-43A0-8E35-E44DCF874AF7}">
      <dgm:prSet phldrT="[Text]" custT="1"/>
      <dgm:spPr/>
      <dgm:t>
        <a:bodyPr/>
        <a:lstStyle/>
        <a:p>
          <a:r>
            <a:rPr lang="en-US" sz="1100" b="1" dirty="0" smtClean="0"/>
            <a:t>CTSI</a:t>
          </a:r>
          <a:endParaRPr lang="en-US" sz="1100" b="1" dirty="0"/>
        </a:p>
      </dgm:t>
    </dgm:pt>
    <dgm:pt modelId="{7A9CC5D5-3CA6-4B18-A6FD-C2CA73DA98AF}" type="parTrans" cxnId="{2C02CDED-579D-4AEA-A485-BBF9D4FFDC0C}">
      <dgm:prSet custT="1"/>
      <dgm:spPr/>
      <dgm:t>
        <a:bodyPr/>
        <a:lstStyle/>
        <a:p>
          <a:endParaRPr lang="en-US" sz="1000"/>
        </a:p>
      </dgm:t>
    </dgm:pt>
    <dgm:pt modelId="{DEBC371D-B3A1-4795-AA61-407ACBD40C3B}" type="sibTrans" cxnId="{2C02CDED-579D-4AEA-A485-BBF9D4FFDC0C}">
      <dgm:prSet/>
      <dgm:spPr/>
      <dgm:t>
        <a:bodyPr/>
        <a:lstStyle/>
        <a:p>
          <a:endParaRPr lang="en-US"/>
        </a:p>
      </dgm:t>
    </dgm:pt>
    <dgm:pt modelId="{4FF026E7-30EB-4742-B8D3-BDD21324237B}">
      <dgm:prSet phldrT="[Text]" custT="1"/>
      <dgm:spPr/>
      <dgm:t>
        <a:bodyPr/>
        <a:lstStyle/>
        <a:p>
          <a:r>
            <a:rPr lang="en-US" sz="1100" b="1" dirty="0" smtClean="0"/>
            <a:t>UF Research Computing</a:t>
          </a:r>
          <a:endParaRPr lang="en-US" sz="1100" b="1" dirty="0"/>
        </a:p>
      </dgm:t>
    </dgm:pt>
    <dgm:pt modelId="{E19350B5-1E19-410F-B11D-C8F85B75AE07}" type="parTrans" cxnId="{B1B1A0E6-6499-422E-9385-7A325E8F6698}">
      <dgm:prSet custT="1"/>
      <dgm:spPr/>
      <dgm:t>
        <a:bodyPr/>
        <a:lstStyle/>
        <a:p>
          <a:endParaRPr lang="en-US" sz="1000"/>
        </a:p>
      </dgm:t>
    </dgm:pt>
    <dgm:pt modelId="{31CEC381-8F90-4DCA-B6FF-790CD6719105}" type="sibTrans" cxnId="{B1B1A0E6-6499-422E-9385-7A325E8F6698}">
      <dgm:prSet/>
      <dgm:spPr/>
      <dgm:t>
        <a:bodyPr/>
        <a:lstStyle/>
        <a:p>
          <a:endParaRPr lang="en-US"/>
        </a:p>
      </dgm:t>
    </dgm:pt>
    <dgm:pt modelId="{C55E67E4-E66C-4D00-9714-9774BA1904EC}">
      <dgm:prSet phldrT="[Text]" custT="1"/>
      <dgm:spPr/>
      <dgm:t>
        <a:bodyPr/>
        <a:lstStyle/>
        <a:p>
          <a:r>
            <a:rPr lang="en-US" sz="1100" b="1" dirty="0" smtClean="0"/>
            <a:t>IDR</a:t>
          </a:r>
          <a:endParaRPr lang="en-US" sz="1100" b="1" dirty="0"/>
        </a:p>
      </dgm:t>
    </dgm:pt>
    <dgm:pt modelId="{082B21C1-8016-44FC-966B-5D3FF1232466}" type="parTrans" cxnId="{17A3FF8A-BEBD-4AE3-9AE5-413E44E8150F}">
      <dgm:prSet custT="1"/>
      <dgm:spPr/>
      <dgm:t>
        <a:bodyPr/>
        <a:lstStyle/>
        <a:p>
          <a:endParaRPr lang="en-US" sz="1000"/>
        </a:p>
      </dgm:t>
    </dgm:pt>
    <dgm:pt modelId="{29C94C3A-B047-4AFD-899F-5A2728AF9A5C}" type="sibTrans" cxnId="{17A3FF8A-BEBD-4AE3-9AE5-413E44E8150F}">
      <dgm:prSet/>
      <dgm:spPr/>
      <dgm:t>
        <a:bodyPr/>
        <a:lstStyle/>
        <a:p>
          <a:endParaRPr lang="en-US"/>
        </a:p>
      </dgm:t>
    </dgm:pt>
    <dgm:pt modelId="{22A0D201-5525-42C8-B84D-B98AAA95E3D3}">
      <dgm:prSet phldrT="[Text]" custT="1"/>
      <dgm:spPr/>
      <dgm:t>
        <a:bodyPr/>
        <a:lstStyle/>
        <a:p>
          <a:r>
            <a:rPr lang="en-US" sz="1100" b="1" dirty="0" smtClean="0"/>
            <a:t>UF AHC IT</a:t>
          </a:r>
          <a:endParaRPr lang="en-US" sz="1100" b="1" dirty="0"/>
        </a:p>
      </dgm:t>
    </dgm:pt>
    <dgm:pt modelId="{92A9E19A-9CE1-45B3-997A-1B8A363278E1}" type="parTrans" cxnId="{1C48DB73-46A8-4833-9374-D9331326989C}">
      <dgm:prSet custT="1"/>
      <dgm:spPr/>
      <dgm:t>
        <a:bodyPr/>
        <a:lstStyle/>
        <a:p>
          <a:endParaRPr lang="en-US" sz="1000"/>
        </a:p>
      </dgm:t>
    </dgm:pt>
    <dgm:pt modelId="{A82ACBD1-9FBC-4A04-89B8-FAD613C51A4A}" type="sibTrans" cxnId="{1C48DB73-46A8-4833-9374-D9331326989C}">
      <dgm:prSet/>
      <dgm:spPr/>
      <dgm:t>
        <a:bodyPr/>
        <a:lstStyle/>
        <a:p>
          <a:endParaRPr lang="en-US"/>
        </a:p>
      </dgm:t>
    </dgm:pt>
    <dgm:pt modelId="{8BBDC180-DB63-4732-8740-20773B3392E3}" type="pres">
      <dgm:prSet presAssocID="{528EA86F-21E0-43CE-A565-37135BDBFC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E7C75-5086-4EE4-8C8C-C8AFA7311A42}" type="pres">
      <dgm:prSet presAssocID="{756BE1BE-4074-473B-A933-0F7C6C549E6A}" presName="centerShape" presStyleLbl="node0" presStyleIdx="0" presStyleCnt="1"/>
      <dgm:spPr/>
      <dgm:t>
        <a:bodyPr/>
        <a:lstStyle/>
        <a:p>
          <a:endParaRPr lang="en-US"/>
        </a:p>
      </dgm:t>
    </dgm:pt>
    <dgm:pt modelId="{8CB907FB-0535-4440-AAF6-7EBFF507695E}" type="pres">
      <dgm:prSet presAssocID="{7A9CC5D5-3CA6-4B18-A6FD-C2CA73DA98AF}" presName="Name9" presStyleLbl="parChTrans1D2" presStyleIdx="0" presStyleCnt="4"/>
      <dgm:spPr/>
      <dgm:t>
        <a:bodyPr/>
        <a:lstStyle/>
        <a:p>
          <a:endParaRPr lang="en-US"/>
        </a:p>
      </dgm:t>
    </dgm:pt>
    <dgm:pt modelId="{F6F3B442-8D02-4472-913C-AFDEC6B551E4}" type="pres">
      <dgm:prSet presAssocID="{7A9CC5D5-3CA6-4B18-A6FD-C2CA73DA98A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BC931AB-637C-4FFA-93F0-90E302ED758B}" type="pres">
      <dgm:prSet presAssocID="{CDD84C56-FB5D-43A0-8E35-E44DCF874A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DC54C-D69E-49ED-8558-7F4F206F4D6F}" type="pres">
      <dgm:prSet presAssocID="{E19350B5-1E19-410F-B11D-C8F85B75AE07}" presName="Name9" presStyleLbl="parChTrans1D2" presStyleIdx="1" presStyleCnt="4"/>
      <dgm:spPr/>
      <dgm:t>
        <a:bodyPr/>
        <a:lstStyle/>
        <a:p>
          <a:endParaRPr lang="en-US"/>
        </a:p>
      </dgm:t>
    </dgm:pt>
    <dgm:pt modelId="{45A27A55-E590-4176-9B82-D1EF04374FC7}" type="pres">
      <dgm:prSet presAssocID="{E19350B5-1E19-410F-B11D-C8F85B75AE0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A76E6FE-F260-49ED-9814-A0DA63C0EA50}" type="pres">
      <dgm:prSet presAssocID="{4FF026E7-30EB-4742-B8D3-BDD2132423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92DE0-BD34-4EC9-B538-FB0FEBD2FEC2}" type="pres">
      <dgm:prSet presAssocID="{082B21C1-8016-44FC-966B-5D3FF1232466}" presName="Name9" presStyleLbl="parChTrans1D2" presStyleIdx="2" presStyleCnt="4"/>
      <dgm:spPr/>
      <dgm:t>
        <a:bodyPr/>
        <a:lstStyle/>
        <a:p>
          <a:endParaRPr lang="en-US"/>
        </a:p>
      </dgm:t>
    </dgm:pt>
    <dgm:pt modelId="{B858B94F-BA65-42FD-9EA6-DEC688AF3E17}" type="pres">
      <dgm:prSet presAssocID="{082B21C1-8016-44FC-966B-5D3FF123246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8B8574C-1E2E-4AF2-B79B-302ECB33D3E2}" type="pres">
      <dgm:prSet presAssocID="{C55E67E4-E66C-4D00-9714-9774BA1904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088D9-3A2A-413E-8615-C067BB5A90F0}" type="pres">
      <dgm:prSet presAssocID="{92A9E19A-9CE1-45B3-997A-1B8A363278E1}" presName="Name9" presStyleLbl="parChTrans1D2" presStyleIdx="3" presStyleCnt="4"/>
      <dgm:spPr/>
      <dgm:t>
        <a:bodyPr/>
        <a:lstStyle/>
        <a:p>
          <a:endParaRPr lang="en-US"/>
        </a:p>
      </dgm:t>
    </dgm:pt>
    <dgm:pt modelId="{0B1B5967-645D-4E06-93C0-7589CC1F05F0}" type="pres">
      <dgm:prSet presAssocID="{92A9E19A-9CE1-45B3-997A-1B8A363278E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C6001AF-18A7-47B1-AC16-B6DFE1385825}" type="pres">
      <dgm:prSet presAssocID="{22A0D201-5525-42C8-B84D-B98AAA95E3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A3FF8A-BEBD-4AE3-9AE5-413E44E8150F}" srcId="{756BE1BE-4074-473B-A933-0F7C6C549E6A}" destId="{C55E67E4-E66C-4D00-9714-9774BA1904EC}" srcOrd="2" destOrd="0" parTransId="{082B21C1-8016-44FC-966B-5D3FF1232466}" sibTransId="{29C94C3A-B047-4AFD-899F-5A2728AF9A5C}"/>
    <dgm:cxn modelId="{B1B1A0E6-6499-422E-9385-7A325E8F6698}" srcId="{756BE1BE-4074-473B-A933-0F7C6C549E6A}" destId="{4FF026E7-30EB-4742-B8D3-BDD21324237B}" srcOrd="1" destOrd="0" parTransId="{E19350B5-1E19-410F-B11D-C8F85B75AE07}" sibTransId="{31CEC381-8F90-4DCA-B6FF-790CD6719105}"/>
    <dgm:cxn modelId="{3B0798C6-A9B1-444C-A0B1-57BF14538F59}" type="presOf" srcId="{22A0D201-5525-42C8-B84D-B98AAA95E3D3}" destId="{BC6001AF-18A7-47B1-AC16-B6DFE1385825}" srcOrd="0" destOrd="0" presId="urn:microsoft.com/office/officeart/2005/8/layout/radial1"/>
    <dgm:cxn modelId="{52656D0D-6F48-4D91-8AA2-160C53DEF3BF}" type="presOf" srcId="{082B21C1-8016-44FC-966B-5D3FF1232466}" destId="{6D792DE0-BD34-4EC9-B538-FB0FEBD2FEC2}" srcOrd="0" destOrd="0" presId="urn:microsoft.com/office/officeart/2005/8/layout/radial1"/>
    <dgm:cxn modelId="{83573611-CABC-4FA4-A454-4AD4226E1C26}" type="presOf" srcId="{7A9CC5D5-3CA6-4B18-A6FD-C2CA73DA98AF}" destId="{F6F3B442-8D02-4472-913C-AFDEC6B551E4}" srcOrd="1" destOrd="0" presId="urn:microsoft.com/office/officeart/2005/8/layout/radial1"/>
    <dgm:cxn modelId="{028E0BC1-6224-4E5E-9D25-F39C3F03E34E}" type="presOf" srcId="{7A9CC5D5-3CA6-4B18-A6FD-C2CA73DA98AF}" destId="{8CB907FB-0535-4440-AAF6-7EBFF507695E}" srcOrd="0" destOrd="0" presId="urn:microsoft.com/office/officeart/2005/8/layout/radial1"/>
    <dgm:cxn modelId="{6EBE932F-FC59-498F-A64F-1268EA0D557E}" type="presOf" srcId="{92A9E19A-9CE1-45B3-997A-1B8A363278E1}" destId="{DD1088D9-3A2A-413E-8615-C067BB5A90F0}" srcOrd="0" destOrd="0" presId="urn:microsoft.com/office/officeart/2005/8/layout/radial1"/>
    <dgm:cxn modelId="{A655E345-F533-436A-AEE8-F7723284DDB2}" type="presOf" srcId="{C55E67E4-E66C-4D00-9714-9774BA1904EC}" destId="{B8B8574C-1E2E-4AF2-B79B-302ECB33D3E2}" srcOrd="0" destOrd="0" presId="urn:microsoft.com/office/officeart/2005/8/layout/radial1"/>
    <dgm:cxn modelId="{AD39267A-365A-4C76-82D8-01B92A768FDE}" type="presOf" srcId="{CDD84C56-FB5D-43A0-8E35-E44DCF874AF7}" destId="{8BC931AB-637C-4FFA-93F0-90E302ED758B}" srcOrd="0" destOrd="0" presId="urn:microsoft.com/office/officeart/2005/8/layout/radial1"/>
    <dgm:cxn modelId="{79D154BF-0F16-4D35-B286-91C54A30EE5F}" type="presOf" srcId="{E19350B5-1E19-410F-B11D-C8F85B75AE07}" destId="{01EDC54C-D69E-49ED-8558-7F4F206F4D6F}" srcOrd="0" destOrd="0" presId="urn:microsoft.com/office/officeart/2005/8/layout/radial1"/>
    <dgm:cxn modelId="{B1D74750-78E3-4B18-8C65-31E356404D4C}" type="presOf" srcId="{082B21C1-8016-44FC-966B-5D3FF1232466}" destId="{B858B94F-BA65-42FD-9EA6-DEC688AF3E17}" srcOrd="1" destOrd="0" presId="urn:microsoft.com/office/officeart/2005/8/layout/radial1"/>
    <dgm:cxn modelId="{2C02CDED-579D-4AEA-A485-BBF9D4FFDC0C}" srcId="{756BE1BE-4074-473B-A933-0F7C6C549E6A}" destId="{CDD84C56-FB5D-43A0-8E35-E44DCF874AF7}" srcOrd="0" destOrd="0" parTransId="{7A9CC5D5-3CA6-4B18-A6FD-C2CA73DA98AF}" sibTransId="{DEBC371D-B3A1-4795-AA61-407ACBD40C3B}"/>
    <dgm:cxn modelId="{44F3775C-42D5-4FBB-8E3E-A8D5723B1470}" type="presOf" srcId="{4FF026E7-30EB-4742-B8D3-BDD21324237B}" destId="{FA76E6FE-F260-49ED-9814-A0DA63C0EA50}" srcOrd="0" destOrd="0" presId="urn:microsoft.com/office/officeart/2005/8/layout/radial1"/>
    <dgm:cxn modelId="{219E8EDD-C65C-404A-A997-8707C8756525}" type="presOf" srcId="{756BE1BE-4074-473B-A933-0F7C6C549E6A}" destId="{61AE7C75-5086-4EE4-8C8C-C8AFA7311A42}" srcOrd="0" destOrd="0" presId="urn:microsoft.com/office/officeart/2005/8/layout/radial1"/>
    <dgm:cxn modelId="{B8D4F56F-D1A0-452B-9BB0-6482AC5D6EED}" type="presOf" srcId="{E19350B5-1E19-410F-B11D-C8F85B75AE07}" destId="{45A27A55-E590-4176-9B82-D1EF04374FC7}" srcOrd="1" destOrd="0" presId="urn:microsoft.com/office/officeart/2005/8/layout/radial1"/>
    <dgm:cxn modelId="{36CA1D57-994E-4630-9411-FBF87D48F596}" type="presOf" srcId="{528EA86F-21E0-43CE-A565-37135BDBFC20}" destId="{8BBDC180-DB63-4732-8740-20773B3392E3}" srcOrd="0" destOrd="0" presId="urn:microsoft.com/office/officeart/2005/8/layout/radial1"/>
    <dgm:cxn modelId="{DD59390C-225F-492D-A1D7-1E3766EB93D1}" srcId="{528EA86F-21E0-43CE-A565-37135BDBFC20}" destId="{756BE1BE-4074-473B-A933-0F7C6C549E6A}" srcOrd="0" destOrd="0" parTransId="{E3595AB8-AB50-4816-8EA6-798435763701}" sibTransId="{4462BAC3-6BA8-4D7F-AF3A-D40D2DC0575A}"/>
    <dgm:cxn modelId="{339F633F-CFEB-4ECF-B261-3DB29BFD9D67}" type="presOf" srcId="{92A9E19A-9CE1-45B3-997A-1B8A363278E1}" destId="{0B1B5967-645D-4E06-93C0-7589CC1F05F0}" srcOrd="1" destOrd="0" presId="urn:microsoft.com/office/officeart/2005/8/layout/radial1"/>
    <dgm:cxn modelId="{1C48DB73-46A8-4833-9374-D9331326989C}" srcId="{756BE1BE-4074-473B-A933-0F7C6C549E6A}" destId="{22A0D201-5525-42C8-B84D-B98AAA95E3D3}" srcOrd="3" destOrd="0" parTransId="{92A9E19A-9CE1-45B3-997A-1B8A363278E1}" sibTransId="{A82ACBD1-9FBC-4A04-89B8-FAD613C51A4A}"/>
    <dgm:cxn modelId="{5D8BFB95-462A-4DDA-97F8-BEE93A958FED}" type="presParOf" srcId="{8BBDC180-DB63-4732-8740-20773B3392E3}" destId="{61AE7C75-5086-4EE4-8C8C-C8AFA7311A42}" srcOrd="0" destOrd="0" presId="urn:microsoft.com/office/officeart/2005/8/layout/radial1"/>
    <dgm:cxn modelId="{1D088293-455E-4109-BDAA-DC7A0B1B2901}" type="presParOf" srcId="{8BBDC180-DB63-4732-8740-20773B3392E3}" destId="{8CB907FB-0535-4440-AAF6-7EBFF507695E}" srcOrd="1" destOrd="0" presId="urn:microsoft.com/office/officeart/2005/8/layout/radial1"/>
    <dgm:cxn modelId="{80367C5D-30CC-4375-90D6-5ACB1FE19302}" type="presParOf" srcId="{8CB907FB-0535-4440-AAF6-7EBFF507695E}" destId="{F6F3B442-8D02-4472-913C-AFDEC6B551E4}" srcOrd="0" destOrd="0" presId="urn:microsoft.com/office/officeart/2005/8/layout/radial1"/>
    <dgm:cxn modelId="{560A73BD-5690-4C6C-8AF5-11039B5AEC2B}" type="presParOf" srcId="{8BBDC180-DB63-4732-8740-20773B3392E3}" destId="{8BC931AB-637C-4FFA-93F0-90E302ED758B}" srcOrd="2" destOrd="0" presId="urn:microsoft.com/office/officeart/2005/8/layout/radial1"/>
    <dgm:cxn modelId="{A63C26BF-E9D3-4F31-B3B5-C564EE4CC82F}" type="presParOf" srcId="{8BBDC180-DB63-4732-8740-20773B3392E3}" destId="{01EDC54C-D69E-49ED-8558-7F4F206F4D6F}" srcOrd="3" destOrd="0" presId="urn:microsoft.com/office/officeart/2005/8/layout/radial1"/>
    <dgm:cxn modelId="{5794543D-4D8B-4296-98B6-CB1B67DC953D}" type="presParOf" srcId="{01EDC54C-D69E-49ED-8558-7F4F206F4D6F}" destId="{45A27A55-E590-4176-9B82-D1EF04374FC7}" srcOrd="0" destOrd="0" presId="urn:microsoft.com/office/officeart/2005/8/layout/radial1"/>
    <dgm:cxn modelId="{0D56F3CC-3C7B-4BED-939E-2F10715A01BE}" type="presParOf" srcId="{8BBDC180-DB63-4732-8740-20773B3392E3}" destId="{FA76E6FE-F260-49ED-9814-A0DA63C0EA50}" srcOrd="4" destOrd="0" presId="urn:microsoft.com/office/officeart/2005/8/layout/radial1"/>
    <dgm:cxn modelId="{211CA06A-EC08-4B53-BB01-8E1A05F7214F}" type="presParOf" srcId="{8BBDC180-DB63-4732-8740-20773B3392E3}" destId="{6D792DE0-BD34-4EC9-B538-FB0FEBD2FEC2}" srcOrd="5" destOrd="0" presId="urn:microsoft.com/office/officeart/2005/8/layout/radial1"/>
    <dgm:cxn modelId="{F738104A-6E8A-40AF-92E8-F5E9DF2EC6F2}" type="presParOf" srcId="{6D792DE0-BD34-4EC9-B538-FB0FEBD2FEC2}" destId="{B858B94F-BA65-42FD-9EA6-DEC688AF3E17}" srcOrd="0" destOrd="0" presId="urn:microsoft.com/office/officeart/2005/8/layout/radial1"/>
    <dgm:cxn modelId="{EFDA03A1-8095-4FAF-969D-4BE552ADEB29}" type="presParOf" srcId="{8BBDC180-DB63-4732-8740-20773B3392E3}" destId="{B8B8574C-1E2E-4AF2-B79B-302ECB33D3E2}" srcOrd="6" destOrd="0" presId="urn:microsoft.com/office/officeart/2005/8/layout/radial1"/>
    <dgm:cxn modelId="{E764411B-C3D1-482B-A615-A09489E00B28}" type="presParOf" srcId="{8BBDC180-DB63-4732-8740-20773B3392E3}" destId="{DD1088D9-3A2A-413E-8615-C067BB5A90F0}" srcOrd="7" destOrd="0" presId="urn:microsoft.com/office/officeart/2005/8/layout/radial1"/>
    <dgm:cxn modelId="{1794474A-6577-472B-8F20-7D5E495A7629}" type="presParOf" srcId="{DD1088D9-3A2A-413E-8615-C067BB5A90F0}" destId="{0B1B5967-645D-4E06-93C0-7589CC1F05F0}" srcOrd="0" destOrd="0" presId="urn:microsoft.com/office/officeart/2005/8/layout/radial1"/>
    <dgm:cxn modelId="{3F364CFE-90DC-4777-9E2A-CC48C64B0B6A}" type="presParOf" srcId="{8BBDC180-DB63-4732-8740-20773B3392E3}" destId="{BC6001AF-18A7-47B1-AC16-B6DFE138582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80D55-372A-4556-A574-25FA30C0B813}">
      <dsp:nvSpPr>
        <dsp:cNvPr id="0" name=""/>
        <dsp:cNvSpPr/>
      </dsp:nvSpPr>
      <dsp:spPr>
        <a:xfrm>
          <a:off x="3148677" y="72855"/>
          <a:ext cx="1159966" cy="115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Population Health/</a:t>
          </a:r>
          <a:br>
            <a:rPr lang="en-US" sz="1700" kern="1200" dirty="0" smtClean="0"/>
          </a:br>
          <a:r>
            <a:rPr lang="en-US" sz="1700" kern="1200" dirty="0" smtClean="0"/>
            <a:t>Scientific Discovery</a:t>
          </a:r>
          <a:endParaRPr lang="en-US" sz="1700" kern="1200" dirty="0"/>
        </a:p>
      </dsp:txBody>
      <dsp:txXfrm>
        <a:off x="3148677" y="72855"/>
        <a:ext cx="1159966" cy="1159966"/>
      </dsp:txXfrm>
    </dsp:sp>
    <dsp:sp modelId="{161543A9-AE4C-45BC-9C63-AF469F1843C4}">
      <dsp:nvSpPr>
        <dsp:cNvPr id="0" name=""/>
        <dsp:cNvSpPr/>
      </dsp:nvSpPr>
      <dsp:spPr>
        <a:xfrm>
          <a:off x="1104504" y="-395"/>
          <a:ext cx="3277389" cy="3277389"/>
        </a:xfrm>
        <a:prstGeom prst="circularArrow">
          <a:avLst>
            <a:gd name="adj1" fmla="val 6902"/>
            <a:gd name="adj2" fmla="val 465318"/>
            <a:gd name="adj3" fmla="val 549559"/>
            <a:gd name="adj4" fmla="val 20585123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D0A8F-9CCE-4AC8-9F93-F53E724D4BA7}">
      <dsp:nvSpPr>
        <dsp:cNvPr id="0" name=""/>
        <dsp:cNvSpPr/>
      </dsp:nvSpPr>
      <dsp:spPr>
        <a:xfrm>
          <a:off x="3148677" y="2043777"/>
          <a:ext cx="1159966" cy="115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Human Applications</a:t>
          </a:r>
          <a:endParaRPr lang="en-US" sz="1700" kern="1200" dirty="0"/>
        </a:p>
      </dsp:txBody>
      <dsp:txXfrm>
        <a:off x="3148677" y="2043777"/>
        <a:ext cx="1159966" cy="1159966"/>
      </dsp:txXfrm>
    </dsp:sp>
    <dsp:sp modelId="{1365DB57-1B71-4B7E-99F1-3B5D275CAE83}">
      <dsp:nvSpPr>
        <dsp:cNvPr id="0" name=""/>
        <dsp:cNvSpPr/>
      </dsp:nvSpPr>
      <dsp:spPr>
        <a:xfrm>
          <a:off x="1104504" y="-395"/>
          <a:ext cx="3277389" cy="3277389"/>
        </a:xfrm>
        <a:prstGeom prst="circularArrow">
          <a:avLst>
            <a:gd name="adj1" fmla="val 6902"/>
            <a:gd name="adj2" fmla="val 465318"/>
            <a:gd name="adj3" fmla="val 5949559"/>
            <a:gd name="adj4" fmla="val 4385123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D12E2-16A4-40F0-BFB8-BA38B659D093}">
      <dsp:nvSpPr>
        <dsp:cNvPr id="0" name=""/>
        <dsp:cNvSpPr/>
      </dsp:nvSpPr>
      <dsp:spPr>
        <a:xfrm>
          <a:off x="1177755" y="2043777"/>
          <a:ext cx="1159966" cy="115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Therapies</a:t>
          </a:r>
          <a:endParaRPr lang="en-US" sz="1700" kern="1200" dirty="0"/>
        </a:p>
      </dsp:txBody>
      <dsp:txXfrm>
        <a:off x="1177755" y="2043777"/>
        <a:ext cx="1159966" cy="1159966"/>
      </dsp:txXfrm>
    </dsp:sp>
    <dsp:sp modelId="{87A8246F-230D-4412-A40A-7D56BF27DB25}">
      <dsp:nvSpPr>
        <dsp:cNvPr id="0" name=""/>
        <dsp:cNvSpPr/>
      </dsp:nvSpPr>
      <dsp:spPr>
        <a:xfrm>
          <a:off x="1104504" y="-395"/>
          <a:ext cx="3277389" cy="3277389"/>
        </a:xfrm>
        <a:prstGeom prst="circularArrow">
          <a:avLst>
            <a:gd name="adj1" fmla="val 6902"/>
            <a:gd name="adj2" fmla="val 465318"/>
            <a:gd name="adj3" fmla="val 11349559"/>
            <a:gd name="adj4" fmla="val 9785123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A3B13-B2F0-4040-9516-B7BE2B78EE12}">
      <dsp:nvSpPr>
        <dsp:cNvPr id="0" name=""/>
        <dsp:cNvSpPr/>
      </dsp:nvSpPr>
      <dsp:spPr>
        <a:xfrm>
          <a:off x="1177755" y="72855"/>
          <a:ext cx="1159966" cy="115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Practice</a:t>
          </a:r>
          <a:endParaRPr lang="en-US" sz="1700" kern="1200" dirty="0"/>
        </a:p>
      </dsp:txBody>
      <dsp:txXfrm>
        <a:off x="1177755" y="72855"/>
        <a:ext cx="1159966" cy="1159966"/>
      </dsp:txXfrm>
    </dsp:sp>
    <dsp:sp modelId="{D1526D58-D6AC-4734-98DE-E421446245DF}">
      <dsp:nvSpPr>
        <dsp:cNvPr id="0" name=""/>
        <dsp:cNvSpPr/>
      </dsp:nvSpPr>
      <dsp:spPr>
        <a:xfrm>
          <a:off x="1104504" y="-395"/>
          <a:ext cx="3277389" cy="3277389"/>
        </a:xfrm>
        <a:prstGeom prst="circularArrow">
          <a:avLst>
            <a:gd name="adj1" fmla="val 6902"/>
            <a:gd name="adj2" fmla="val 465318"/>
            <a:gd name="adj3" fmla="val 16749559"/>
            <a:gd name="adj4" fmla="val 15185123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E7C75-5086-4EE4-8C8C-C8AFA7311A42}">
      <dsp:nvSpPr>
        <dsp:cNvPr id="0" name=""/>
        <dsp:cNvSpPr/>
      </dsp:nvSpPr>
      <dsp:spPr>
        <a:xfrm>
          <a:off x="2164221" y="1211721"/>
          <a:ext cx="929357" cy="9293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CTS IT</a:t>
          </a:r>
          <a:endParaRPr lang="en-US" sz="1100" b="1" kern="1200" dirty="0"/>
        </a:p>
      </dsp:txBody>
      <dsp:txXfrm>
        <a:off x="2300322" y="1347822"/>
        <a:ext cx="657155" cy="657155"/>
      </dsp:txXfrm>
    </dsp:sp>
    <dsp:sp modelId="{8CB907FB-0535-4440-AAF6-7EBFF507695E}">
      <dsp:nvSpPr>
        <dsp:cNvPr id="0" name=""/>
        <dsp:cNvSpPr/>
      </dsp:nvSpPr>
      <dsp:spPr>
        <a:xfrm rot="16200000">
          <a:off x="2488878" y="1055791"/>
          <a:ext cx="280042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80042" y="159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621898" y="1064699"/>
        <a:ext cx="14002" cy="14002"/>
      </dsp:txXfrm>
    </dsp:sp>
    <dsp:sp modelId="{8BC931AB-637C-4FFA-93F0-90E302ED758B}">
      <dsp:nvSpPr>
        <dsp:cNvPr id="0" name=""/>
        <dsp:cNvSpPr/>
      </dsp:nvSpPr>
      <dsp:spPr>
        <a:xfrm>
          <a:off x="2164221" y="2321"/>
          <a:ext cx="929357" cy="9293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CTSI</a:t>
          </a:r>
          <a:endParaRPr lang="en-US" sz="1100" b="1" kern="1200" dirty="0"/>
        </a:p>
      </dsp:txBody>
      <dsp:txXfrm>
        <a:off x="2300322" y="138422"/>
        <a:ext cx="657155" cy="657155"/>
      </dsp:txXfrm>
    </dsp:sp>
    <dsp:sp modelId="{01EDC54C-D69E-49ED-8558-7F4F206F4D6F}">
      <dsp:nvSpPr>
        <dsp:cNvPr id="0" name=""/>
        <dsp:cNvSpPr/>
      </dsp:nvSpPr>
      <dsp:spPr>
        <a:xfrm>
          <a:off x="3093578" y="1660491"/>
          <a:ext cx="280042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80042" y="159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26598" y="1669398"/>
        <a:ext cx="14002" cy="14002"/>
      </dsp:txXfrm>
    </dsp:sp>
    <dsp:sp modelId="{FA76E6FE-F260-49ED-9814-A0DA63C0EA50}">
      <dsp:nvSpPr>
        <dsp:cNvPr id="0" name=""/>
        <dsp:cNvSpPr/>
      </dsp:nvSpPr>
      <dsp:spPr>
        <a:xfrm>
          <a:off x="3373621" y="1211721"/>
          <a:ext cx="929357" cy="9293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UF Research Computing</a:t>
          </a:r>
          <a:endParaRPr lang="en-US" sz="1100" b="1" kern="1200" dirty="0"/>
        </a:p>
      </dsp:txBody>
      <dsp:txXfrm>
        <a:off x="3509722" y="1347822"/>
        <a:ext cx="657155" cy="657155"/>
      </dsp:txXfrm>
    </dsp:sp>
    <dsp:sp modelId="{6D792DE0-BD34-4EC9-B538-FB0FEBD2FEC2}">
      <dsp:nvSpPr>
        <dsp:cNvPr id="0" name=""/>
        <dsp:cNvSpPr/>
      </dsp:nvSpPr>
      <dsp:spPr>
        <a:xfrm rot="5400000">
          <a:off x="2488878" y="2265191"/>
          <a:ext cx="280042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80042" y="159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621898" y="2274098"/>
        <a:ext cx="14002" cy="14002"/>
      </dsp:txXfrm>
    </dsp:sp>
    <dsp:sp modelId="{B8B8574C-1E2E-4AF2-B79B-302ECB33D3E2}">
      <dsp:nvSpPr>
        <dsp:cNvPr id="0" name=""/>
        <dsp:cNvSpPr/>
      </dsp:nvSpPr>
      <dsp:spPr>
        <a:xfrm>
          <a:off x="2164221" y="2421121"/>
          <a:ext cx="929357" cy="92935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IDR</a:t>
          </a:r>
          <a:endParaRPr lang="en-US" sz="1100" b="1" kern="1200" dirty="0"/>
        </a:p>
      </dsp:txBody>
      <dsp:txXfrm>
        <a:off x="2300322" y="2557222"/>
        <a:ext cx="657155" cy="657155"/>
      </dsp:txXfrm>
    </dsp:sp>
    <dsp:sp modelId="{DD1088D9-3A2A-413E-8615-C067BB5A90F0}">
      <dsp:nvSpPr>
        <dsp:cNvPr id="0" name=""/>
        <dsp:cNvSpPr/>
      </dsp:nvSpPr>
      <dsp:spPr>
        <a:xfrm rot="10800000">
          <a:off x="1884178" y="1660491"/>
          <a:ext cx="280042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80042" y="159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017199" y="1669398"/>
        <a:ext cx="14002" cy="14002"/>
      </dsp:txXfrm>
    </dsp:sp>
    <dsp:sp modelId="{BC6001AF-18A7-47B1-AC16-B6DFE1385825}">
      <dsp:nvSpPr>
        <dsp:cNvPr id="0" name=""/>
        <dsp:cNvSpPr/>
      </dsp:nvSpPr>
      <dsp:spPr>
        <a:xfrm>
          <a:off x="954821" y="1211721"/>
          <a:ext cx="929357" cy="92935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UF AHC IT</a:t>
          </a:r>
          <a:endParaRPr lang="en-US" sz="1100" b="1" kern="1200" dirty="0"/>
        </a:p>
      </dsp:txBody>
      <dsp:txXfrm>
        <a:off x="1090922" y="1347822"/>
        <a:ext cx="657155" cy="657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B085C-5468-4D71-9E7F-4DBC95B2884A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D3E6-6BFA-495A-891C-48D656AF7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Transformation,</a:t>
            </a:r>
            <a:r>
              <a:rPr lang="en-US" baseline="0" dirty="0" smtClean="0"/>
              <a:t> Services, Education.  Build Understanding, Build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5D7C-940B-47AA-A870-0F6E3C1FE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1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A596D3-B09B-47B6-81AE-9E49EA3FEBAD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0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3429000"/>
            <a:ext cx="7772400" cy="1588"/>
          </a:xfrm>
          <a:prstGeom prst="line">
            <a:avLst/>
          </a:prstGeom>
          <a:ln w="38100"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95400"/>
            <a:ext cx="8229600" cy="1588"/>
          </a:xfrm>
          <a:prstGeom prst="line">
            <a:avLst/>
          </a:prstGeom>
          <a:ln w="38100"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RR029890, KL2 RR029888 and TL1 RR029889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3771900" y="3238500"/>
            <a:ext cx="5867400" cy="1588"/>
          </a:xfrm>
          <a:prstGeom prst="line">
            <a:avLst/>
          </a:prstGeom>
          <a:ln w="38100"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RR029890, KL2 RR029888 and TL1 RR029889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B8DF3-940F-4336-9971-9080212E469D}" type="datetime1">
              <a:rPr lang="en-US" smtClean="0"/>
              <a:pPr/>
              <a:t>5/13/2013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95400"/>
            <a:ext cx="8229600" cy="1588"/>
          </a:xfrm>
          <a:prstGeom prst="line">
            <a:avLst/>
          </a:prstGeom>
          <a:ln w="38100"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48400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0" y="5715000"/>
            <a:ext cx="7696200" cy="1588"/>
          </a:xfrm>
          <a:prstGeom prst="line">
            <a:avLst/>
          </a:prstGeom>
          <a:ln w="38100"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RR029890, KL2 RR029888 and TL1 RR029889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8229600" cy="1588"/>
          </a:xfrm>
          <a:prstGeom prst="line">
            <a:avLst/>
          </a:prstGeom>
          <a:ln w="38100"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RR029890, KL2 RR029888 and TL1 RR029889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295400"/>
            <a:ext cx="8229600" cy="1588"/>
          </a:xfrm>
          <a:prstGeom prst="line">
            <a:avLst/>
          </a:prstGeom>
          <a:ln w="38100"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295400"/>
            <a:ext cx="8229600" cy="1588"/>
          </a:xfrm>
          <a:prstGeom prst="line">
            <a:avLst/>
          </a:prstGeom>
          <a:ln w="38100"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TR000064, KL2 TR00065 and TL1 TR000066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RR029890, KL2 RR029888 and TL1 RR029889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RR029890, KL2 RR029888 and TL1 RR029889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New-logo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457200" y="6324600"/>
            <a:ext cx="4479496" cy="36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rgbClr val="666665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66666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66666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6666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6666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6666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ehpr.ufl.edu/shenkm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fandshands.org/news/2012/uf-delivers-promise-personalized-medicine-heart-patient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tsi.ufl.edu" TargetMode="External"/><Relationship Id="rId2" Type="http://schemas.openxmlformats.org/officeDocument/2006/relationships/hyperlink" Target="http://www.ctsi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1784569"/>
            <a:ext cx="8077200" cy="147002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Clinical and Translational </a:t>
            </a:r>
            <a:br>
              <a:rPr lang="en-US" sz="3200" dirty="0" smtClean="0"/>
            </a:br>
            <a:r>
              <a:rPr lang="en-US" sz="3200" dirty="0" smtClean="0"/>
              <a:t>Science Institute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Mike Conlon, PhD</a:t>
            </a:r>
            <a:br>
              <a:rPr lang="en-US" dirty="0" smtClean="0"/>
            </a:br>
            <a:r>
              <a:rPr lang="en-US" dirty="0" smtClean="0"/>
              <a:t>Associate Director, UF </a:t>
            </a:r>
            <a:r>
              <a:rPr lang="en-US" dirty="0" smtClean="0"/>
              <a:t>CTSI</a:t>
            </a:r>
          </a:p>
          <a:p>
            <a:endParaRPr lang="en-US" dirty="0"/>
          </a:p>
          <a:p>
            <a:r>
              <a:rPr lang="en-US" i="1" dirty="0" smtClean="0"/>
              <a:t>Presented at Research Day,</a:t>
            </a:r>
          </a:p>
          <a:p>
            <a:r>
              <a:rPr lang="en-US" i="1" dirty="0" smtClean="0"/>
              <a:t>Jacksonville, Florida</a:t>
            </a:r>
          </a:p>
          <a:p>
            <a:r>
              <a:rPr lang="en-US" i="1" dirty="0" smtClean="0"/>
              <a:t>May 16, 2013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Imaging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Structural and functional MRI</a:t>
            </a:r>
          </a:p>
          <a:p>
            <a:pPr fontAlgn="base"/>
            <a:r>
              <a:rPr lang="en-US" dirty="0"/>
              <a:t>Methods and protocols for MRI data acquisition</a:t>
            </a:r>
          </a:p>
          <a:p>
            <a:pPr fontAlgn="base"/>
            <a:r>
              <a:rPr lang="en-US" dirty="0"/>
              <a:t>Image quality assurance and quality control</a:t>
            </a:r>
          </a:p>
          <a:p>
            <a:pPr fontAlgn="base"/>
            <a:r>
              <a:rPr lang="en-US" dirty="0"/>
              <a:t>Image acquisition and transfer support</a:t>
            </a:r>
          </a:p>
          <a:p>
            <a:pPr fontAlgn="base"/>
            <a:r>
              <a:rPr lang="en-US" dirty="0"/>
              <a:t>Image archive, review, and access</a:t>
            </a:r>
          </a:p>
          <a:p>
            <a:pPr fontAlgn="base"/>
            <a:r>
              <a:rPr lang="en-US" dirty="0"/>
              <a:t>Teaching investigators data acquisition and analysis techniques</a:t>
            </a:r>
          </a:p>
          <a:p>
            <a:pPr fontAlgn="base"/>
            <a:r>
              <a:rPr lang="en-US" dirty="0"/>
              <a:t>Assisting researchers in designing experimental protocols</a:t>
            </a:r>
          </a:p>
          <a:p>
            <a:pPr fontAlgn="base"/>
            <a:r>
              <a:rPr lang="en-US" dirty="0"/>
              <a:t>Development of advanced MR imaging and spectroscopy methodology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UF CTSI is supported in part by NIH awards UL1 RR029890, KL2 RR029888 and TL1 RR029889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42" y="1600200"/>
            <a:ext cx="407443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442" y="4662854"/>
            <a:ext cx="4074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The centerpiece of the Core is a state-of-the-art 3.0 Tesla, 32-channel Philips whole-body human MRI scanner dedicated to research. The scanner is equipped with a series of coils for imaging human organ systems, including a 32-channel head coil for neuroimaging applications with significant gains in signal-to-noise ratio and acquisition speed. An </a:t>
            </a:r>
            <a:r>
              <a:rPr lang="en-US" sz="1200" i="1" dirty="0" err="1"/>
              <a:t>ESys</a:t>
            </a:r>
            <a:r>
              <a:rPr lang="en-US" sz="1200" i="1" dirty="0"/>
              <a:t>® system by </a:t>
            </a:r>
            <a:r>
              <a:rPr lang="en-US" sz="1200" i="1" dirty="0" err="1" smtClean="0"/>
              <a:t>Invivo</a:t>
            </a:r>
            <a:r>
              <a:rPr lang="en-US" sz="1200" i="1" dirty="0" smtClean="0"/>
              <a:t> </a:t>
            </a:r>
            <a:r>
              <a:rPr lang="en-US" sz="1200" i="1" dirty="0"/>
              <a:t>is available for presenting video and audio signals including functional MRI task paradigms to the subjects during scanning.</a:t>
            </a:r>
          </a:p>
        </p:txBody>
      </p:sp>
    </p:spTree>
    <p:extLst>
      <p:ext uri="{BB962C8B-B14F-4D97-AF65-F5344CB8AC3E}">
        <p14:creationId xmlns:p14="http://schemas.microsoft.com/office/powerpoint/2010/main" val="278697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97634" cy="263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52200"/>
            <a:ext cx="3979801" cy="19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097301" cy="12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1600200"/>
            <a:ext cx="4182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66665"/>
                </a:solidFill>
              </a:rPr>
              <a:t>CTSI </a:t>
            </a:r>
            <a:r>
              <a:rPr lang="en-US" sz="2000" dirty="0" err="1">
                <a:solidFill>
                  <a:srgbClr val="666665"/>
                </a:solidFill>
              </a:rPr>
              <a:t>REDCap</a:t>
            </a:r>
            <a:r>
              <a:rPr lang="en-US" sz="2000" dirty="0">
                <a:solidFill>
                  <a:srgbClr val="666665"/>
                </a:solidFill>
              </a:rPr>
              <a:t>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666665"/>
                </a:solidFill>
              </a:rPr>
              <a:t>No-charge, unlimited self-service access to </a:t>
            </a:r>
            <a:r>
              <a:rPr lang="en-US" sz="2000" dirty="0" err="1">
                <a:solidFill>
                  <a:srgbClr val="666665"/>
                </a:solidFill>
              </a:rPr>
              <a:t>REDCap</a:t>
            </a:r>
            <a:r>
              <a:rPr lang="en-US" sz="2000" dirty="0">
                <a:solidFill>
                  <a:srgbClr val="666665"/>
                </a:solidFill>
              </a:rPr>
              <a:t> and </a:t>
            </a:r>
            <a:r>
              <a:rPr lang="en-US" sz="2000" dirty="0" err="1">
                <a:solidFill>
                  <a:srgbClr val="666665"/>
                </a:solidFill>
              </a:rPr>
              <a:t>REDCap</a:t>
            </a:r>
            <a:r>
              <a:rPr lang="en-US" sz="2000" dirty="0">
                <a:solidFill>
                  <a:srgbClr val="666665"/>
                </a:solidFill>
              </a:rPr>
              <a:t> Survey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666665"/>
                </a:solidFill>
              </a:rPr>
              <a:t>Training in </a:t>
            </a:r>
            <a:r>
              <a:rPr lang="en-US" sz="2000" dirty="0" err="1">
                <a:solidFill>
                  <a:srgbClr val="666665"/>
                </a:solidFill>
              </a:rPr>
              <a:t>REDCap</a:t>
            </a:r>
            <a:r>
              <a:rPr lang="en-US" sz="2000" dirty="0">
                <a:solidFill>
                  <a:srgbClr val="666665"/>
                </a:solidFill>
              </a:rPr>
              <a:t> data entry and study set-up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666665"/>
                </a:solidFill>
              </a:rPr>
              <a:t>Support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666665"/>
                </a:solidFill>
              </a:rPr>
              <a:t>Configuration Service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666665"/>
              </a:solidFill>
            </a:endParaRPr>
          </a:p>
          <a:p>
            <a:r>
              <a:rPr lang="en-US" sz="2000" dirty="0">
                <a:solidFill>
                  <a:srgbClr val="666665"/>
                </a:solidFill>
              </a:rPr>
              <a:t>Participation in the national consortium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666665"/>
                </a:solidFill>
              </a:rPr>
              <a:t>Augmented </a:t>
            </a:r>
            <a:r>
              <a:rPr lang="en-US" sz="2000" dirty="0" err="1">
                <a:solidFill>
                  <a:srgbClr val="666665"/>
                </a:solidFill>
              </a:rPr>
              <a:t>REDCap</a:t>
            </a:r>
            <a:r>
              <a:rPr lang="en-US" sz="2000" dirty="0">
                <a:solidFill>
                  <a:srgbClr val="666665"/>
                </a:solidFill>
              </a:rPr>
              <a:t> to use standard sign-on methods (</a:t>
            </a:r>
            <a:r>
              <a:rPr lang="en-US" sz="2000" dirty="0" err="1">
                <a:solidFill>
                  <a:srgbClr val="666665"/>
                </a:solidFill>
              </a:rPr>
              <a:t>GatorLink</a:t>
            </a:r>
            <a:r>
              <a:rPr lang="en-US" sz="2000" dirty="0">
                <a:solidFill>
                  <a:srgbClr val="666665"/>
                </a:solidFill>
              </a:rPr>
              <a:t>)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Clinical and Translational Science IT (Felix Liu, PhD)</a:t>
            </a:r>
          </a:p>
          <a:p>
            <a:pPr lvl="1"/>
            <a:r>
              <a:rPr lang="en-US" dirty="0" smtClean="0"/>
              <a:t>Software development</a:t>
            </a:r>
          </a:p>
          <a:p>
            <a:pPr lvl="1"/>
            <a:r>
              <a:rPr lang="en-US" dirty="0" smtClean="0"/>
              <a:t>Web site design</a:t>
            </a:r>
          </a:p>
          <a:p>
            <a:pPr lvl="1"/>
            <a:r>
              <a:rPr lang="en-US" dirty="0" smtClean="0"/>
              <a:t>Database design</a:t>
            </a:r>
          </a:p>
          <a:p>
            <a:pPr lvl="1"/>
            <a:r>
              <a:rPr lang="en-US" dirty="0" smtClean="0"/>
              <a:t>Equipment interfaces</a:t>
            </a:r>
          </a:p>
          <a:p>
            <a:pPr lvl="1"/>
            <a:r>
              <a:rPr lang="en-US" dirty="0" smtClean="0"/>
              <a:t>Hosting and application support (60 systems including REDCap, Health IMPACTS, </a:t>
            </a:r>
            <a:br>
              <a:rPr lang="en-US" dirty="0" smtClean="0"/>
            </a:br>
            <a:r>
              <a:rPr lang="en-US" dirty="0" smtClean="0"/>
              <a:t>CTSI Portal, Personalized Medicine, </a:t>
            </a:r>
            <a:br>
              <a:rPr lang="en-US" dirty="0" smtClean="0"/>
            </a:br>
            <a:r>
              <a:rPr lang="en-US" dirty="0" smtClean="0"/>
              <a:t>Study Registry, investigator systems)</a:t>
            </a:r>
          </a:p>
          <a:p>
            <a:r>
              <a:rPr lang="en-US" dirty="0" smtClean="0"/>
              <a:t>Collaborate with</a:t>
            </a:r>
          </a:p>
          <a:p>
            <a:pPr lvl="1"/>
            <a:r>
              <a:rPr lang="en-US" dirty="0" smtClean="0"/>
              <a:t>Academic Health Center IT (Kari Cassel)</a:t>
            </a:r>
          </a:p>
          <a:p>
            <a:pPr lvl="1"/>
            <a:r>
              <a:rPr lang="en-US" dirty="0" smtClean="0"/>
              <a:t>Integrated Data Repository (Gigi </a:t>
            </a:r>
            <a:r>
              <a:rPr lang="en-US" dirty="0" err="1" smtClean="0"/>
              <a:t>Lipori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UF Research Computing (Paul Avery, Erik </a:t>
            </a:r>
            <a:r>
              <a:rPr lang="en-US" dirty="0" err="1" smtClean="0"/>
              <a:t>Deumens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Investigative groups across UF and beyond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93757096"/>
              </p:ext>
            </p:extLst>
          </p:nvPr>
        </p:nvGraphicFramePr>
        <p:xfrm>
          <a:off x="4572000" y="1752600"/>
          <a:ext cx="5257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82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Clinical Research Program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r>
              <a:rPr lang="en-US" sz="2100" dirty="0" smtClean="0"/>
              <a:t>Overarching  goal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100" dirty="0" smtClean="0"/>
              <a:t>Create new opportunities for clinical research</a:t>
            </a:r>
          </a:p>
          <a:p>
            <a:pPr marL="0" indent="0" eaLnBrk="0" hangingPunct="0">
              <a:buNone/>
            </a:pPr>
            <a:r>
              <a:rPr lang="en-US" sz="2100" dirty="0" smtClean="0"/>
              <a:t>Clinical Research Units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100" dirty="0" smtClean="0"/>
              <a:t>Locations: Gainesville (UF and VA), Jacksonville, Orlando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100" dirty="0" smtClean="0"/>
              <a:t>Disease expertise: Aging, Cancer, Cardiovascular, Dental, GI/</a:t>
            </a:r>
            <a:r>
              <a:rPr lang="en-US" sz="2100" dirty="0" err="1" smtClean="0"/>
              <a:t>Hepatobiliary</a:t>
            </a:r>
            <a:r>
              <a:rPr lang="en-US" sz="2100" dirty="0" smtClean="0"/>
              <a:t>, </a:t>
            </a:r>
            <a:r>
              <a:rPr lang="en-US" sz="2100" dirty="0" err="1" smtClean="0"/>
              <a:t>Neuromedicine</a:t>
            </a:r>
            <a:r>
              <a:rPr lang="en-US" sz="2100" dirty="0" smtClean="0"/>
              <a:t>, Pain and Sensory Testing, Sleep Disorders,  Tuberculosis and Emerging Pathogens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100" dirty="0" smtClean="0"/>
              <a:t>UF Clinical Research Center moving to the CTRB in June 2013</a:t>
            </a:r>
          </a:p>
        </p:txBody>
      </p:sp>
      <p:pic>
        <p:nvPicPr>
          <p:cNvPr id="6" name="Picture 10" descr="C-Pep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524000"/>
            <a:ext cx="1717186" cy="21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954593" y="3797674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1600" dirty="0" smtClean="0"/>
              <a:t>Carl </a:t>
            </a:r>
            <a:r>
              <a:rPr lang="en-US" sz="1600" dirty="0"/>
              <a:t>Pepine, MD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Projects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Overarching Goal</a:t>
            </a:r>
          </a:p>
          <a:p>
            <a:pPr lvl="1"/>
            <a:r>
              <a:rPr lang="en-US" dirty="0" smtClean="0"/>
              <a:t>Support emerging research via institution-wide competitive funding for CTS, targeting trainees, junior faculty; methods (IP) development; and multi-discipline, trans-college initiatives.</a:t>
            </a:r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Two annual general RFAs, 36 awards, $530K in 2012</a:t>
            </a:r>
          </a:p>
          <a:p>
            <a:pPr lvl="1"/>
            <a:r>
              <a:rPr lang="en-US" dirty="0" smtClean="0"/>
              <a:t>Service vouchers </a:t>
            </a:r>
          </a:p>
          <a:p>
            <a:pPr lvl="1"/>
            <a:r>
              <a:rPr lang="en-US" dirty="0" smtClean="0"/>
              <a:t>CTSI Seminar Series</a:t>
            </a:r>
          </a:p>
          <a:p>
            <a:pPr lvl="1"/>
            <a:r>
              <a:rPr lang="en-US" dirty="0" smtClean="0"/>
              <a:t>Design Series</a:t>
            </a:r>
            <a:endParaRPr lang="en-US" dirty="0"/>
          </a:p>
        </p:txBody>
      </p:sp>
      <p:pic>
        <p:nvPicPr>
          <p:cNvPr id="5" name="Picture 9" descr="bati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599" y="1600200"/>
            <a:ext cx="184897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248400" y="4074223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1600" dirty="0"/>
              <a:t>Chris </a:t>
            </a:r>
            <a:r>
              <a:rPr lang="en-US" sz="1600" dirty="0" err="1"/>
              <a:t>Batich</a:t>
            </a:r>
            <a:r>
              <a:rPr lang="en-US" sz="1600" dirty="0"/>
              <a:t>, PhD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Integrated Data Repository</a:t>
            </a:r>
            <a:endParaRPr lang="en-US" dirty="0"/>
          </a:p>
        </p:txBody>
      </p:sp>
      <p:pic>
        <p:nvPicPr>
          <p:cNvPr id="282" name="Picture 281" descr="IDR Data 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997045" cy="4746406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Academy of Research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sz="1820" dirty="0"/>
              <a:t>Launched in 2012 as part of UF’s continuing commitment to excellence in health science research, the CTSI Academy of Research Excellence will help promote high-quality, innovative clinical research, with the highest regard for research integrity, ethics, professionalism and regulatory requirements.</a:t>
            </a:r>
          </a:p>
          <a:p>
            <a:pPr marL="0" indent="0" fontAlgn="base">
              <a:buNone/>
            </a:pPr>
            <a:r>
              <a:rPr lang="en-US" sz="1820" dirty="0"/>
              <a:t>The academy is dedicated to promoting an atmosphere of professional collegiality and openness, including active role-modeling and the mentoring of junior faculty and health science students</a:t>
            </a:r>
            <a:r>
              <a:rPr lang="en-US" sz="1820" dirty="0" smtClean="0"/>
              <a:t>.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324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4374173"/>
            <a:ext cx="43302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Inaugural members of the CTSI Academy of Research Excellence include (bottom row, left to right): Peggy </a:t>
            </a:r>
            <a:r>
              <a:rPr lang="en-US" sz="1400" i="1" dirty="0" err="1"/>
              <a:t>Borum</a:t>
            </a:r>
            <a:r>
              <a:rPr lang="en-US" sz="1400" i="1" dirty="0"/>
              <a:t>, </a:t>
            </a:r>
            <a:r>
              <a:rPr lang="en-US" sz="1400" i="1" dirty="0" err="1"/>
              <a:t>Emina</a:t>
            </a:r>
            <a:r>
              <a:rPr lang="en-US" sz="1400" i="1" dirty="0"/>
              <a:t> Huang, Jacqueline Hobbs, </a:t>
            </a:r>
            <a:r>
              <a:rPr lang="en-US" sz="1400" i="1" dirty="0" err="1"/>
              <a:t>Latha</a:t>
            </a:r>
            <a:r>
              <a:rPr lang="en-US" sz="1400" i="1" dirty="0"/>
              <a:t> Stead, Gary Wang, Katherine </a:t>
            </a:r>
            <a:r>
              <a:rPr lang="en-US" sz="1400" i="1" dirty="0" err="1"/>
              <a:t>Karpinia</a:t>
            </a:r>
            <a:r>
              <a:rPr lang="en-US" sz="1400" i="1" dirty="0"/>
              <a:t>. (Top row, left to right): Michael </a:t>
            </a:r>
            <a:r>
              <a:rPr lang="en-US" sz="1400" i="1" dirty="0" err="1"/>
              <a:t>Bubb</a:t>
            </a:r>
            <a:r>
              <a:rPr lang="en-US" sz="1400" i="1" dirty="0"/>
              <a:t>, Reginald Frye, Thomas George, David Winchester, Samsun </a:t>
            </a:r>
            <a:r>
              <a:rPr lang="en-US" sz="1400" i="1" dirty="0" err="1"/>
              <a:t>Lampotang</a:t>
            </a:r>
            <a:r>
              <a:rPr lang="en-US" sz="1400" i="1" dirty="0"/>
              <a:t>, Todd </a:t>
            </a:r>
            <a:r>
              <a:rPr lang="en-US" sz="1400" i="1" dirty="0" err="1"/>
              <a:t>Manini</a:t>
            </a:r>
            <a:r>
              <a:rPr lang="en-US" sz="1400" i="1" dirty="0"/>
              <a:t>, Barbara Lutz and Ramon Rodriguez</a:t>
            </a:r>
          </a:p>
        </p:txBody>
      </p:sp>
    </p:spTree>
    <p:extLst>
      <p:ext uri="{BB962C8B-B14F-4D97-AF65-F5344CB8AC3E}">
        <p14:creationId xmlns:p14="http://schemas.microsoft.com/office/powerpoint/2010/main" val="24739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CTSI Education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Overarching Goal</a:t>
            </a:r>
          </a:p>
          <a:p>
            <a:pPr lvl="1"/>
            <a:r>
              <a:rPr lang="en-US" sz="2900" dirty="0" smtClean="0"/>
              <a:t>Train a new generation of multi-disciplinary CTS researchers and leaders in academia, industry and government</a:t>
            </a:r>
          </a:p>
          <a:p>
            <a:r>
              <a:rPr lang="en-US" sz="3600" dirty="0" smtClean="0"/>
              <a:t>Programs</a:t>
            </a:r>
          </a:p>
          <a:p>
            <a:pPr lvl="1"/>
            <a:r>
              <a:rPr lang="en-US" sz="2900" dirty="0" smtClean="0"/>
              <a:t>KL2 Multidisciplinary Program for Junior Faculty</a:t>
            </a:r>
          </a:p>
          <a:p>
            <a:pPr lvl="1"/>
            <a:r>
              <a:rPr lang="en-US" sz="2900" dirty="0" smtClean="0"/>
              <a:t>TL1  Pre-doctoral training program</a:t>
            </a:r>
          </a:p>
          <a:p>
            <a:pPr lvl="1"/>
            <a:r>
              <a:rPr lang="en-US" sz="2900" dirty="0" smtClean="0"/>
              <a:t>Advanced Postgraduate Program in Clinical Investigation</a:t>
            </a:r>
          </a:p>
          <a:p>
            <a:pPr lvl="1"/>
            <a:r>
              <a:rPr lang="en-US" sz="2900" dirty="0" smtClean="0"/>
              <a:t>Research Coordinator Training</a:t>
            </a:r>
          </a:p>
          <a:p>
            <a:pPr lvl="1"/>
            <a:r>
              <a:rPr lang="en-US" sz="2900" dirty="0" smtClean="0"/>
              <a:t>Masters in CTS</a:t>
            </a:r>
          </a:p>
          <a:p>
            <a:pPr lvl="1"/>
            <a:r>
              <a:rPr lang="en-US" sz="2900" dirty="0" smtClean="0"/>
              <a:t>Academy of Research Excellence</a:t>
            </a:r>
          </a:p>
          <a:p>
            <a:r>
              <a:rPr lang="en-US" sz="3600" dirty="0" smtClean="0"/>
              <a:t>Affiliated Programs</a:t>
            </a:r>
          </a:p>
          <a:p>
            <a:pPr lvl="1"/>
            <a:r>
              <a:rPr lang="en-US" sz="2900" dirty="0" smtClean="0"/>
              <a:t>Junior Honors Medical Program</a:t>
            </a:r>
          </a:p>
          <a:p>
            <a:pPr lvl="1"/>
            <a:r>
              <a:rPr lang="en-US" sz="2900" dirty="0" smtClean="0"/>
              <a:t>Center for Precollegiate Education and Training</a:t>
            </a:r>
          </a:p>
          <a:p>
            <a:pPr lvl="1"/>
            <a:r>
              <a:rPr lang="en-US" sz="2900" dirty="0" smtClean="0"/>
              <a:t>Center of Excellence for  Regenerative Health Biotechnology</a:t>
            </a:r>
          </a:p>
          <a:p>
            <a:pPr lvl="1"/>
            <a:r>
              <a:rPr lang="en-US" sz="2900" dirty="0" smtClean="0"/>
              <a:t>MD-PhD</a:t>
            </a:r>
          </a:p>
          <a:p>
            <a:pPr lvl="1"/>
            <a:r>
              <a:rPr lang="en-US" sz="2900" dirty="0" smtClean="0"/>
              <a:t>HHMI Science for Life</a:t>
            </a:r>
          </a:p>
          <a:p>
            <a:pPr lvl="1"/>
            <a:r>
              <a:rPr lang="en-US" sz="2900" dirty="0" smtClean="0"/>
              <a:t>Health Science Center Training</a:t>
            </a:r>
          </a:p>
          <a:p>
            <a:pPr lvl="1"/>
            <a:r>
              <a:rPr lang="en-US" sz="2900" dirty="0" smtClean="0"/>
              <a:t>Interdisciplinary Program in Biomedical Sciences</a:t>
            </a:r>
          </a:p>
        </p:txBody>
      </p:sp>
      <p:pic>
        <p:nvPicPr>
          <p:cNvPr id="5" name="Picture 14" descr="M-Limacher.JPG"/>
          <p:cNvPicPr>
            <a:picLocks noChangeAspect="1"/>
          </p:cNvPicPr>
          <p:nvPr/>
        </p:nvPicPr>
        <p:blipFill>
          <a:blip r:embed="rId2"/>
          <a:srcRect b="10715"/>
          <a:stretch>
            <a:fillRect/>
          </a:stretch>
        </p:blipFill>
        <p:spPr bwMode="auto">
          <a:xfrm>
            <a:off x="6854825" y="1524000"/>
            <a:ext cx="1682750" cy="232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629400" y="39624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300"/>
              </a:spcAft>
            </a:pPr>
            <a:r>
              <a:rPr lang="en-US" sz="1600" dirty="0"/>
              <a:t>Marian Limacher, MD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Community Engagement and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4267200" cy="277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Overarching Goal</a:t>
            </a:r>
          </a:p>
          <a:p>
            <a:pPr marL="0" lvl="1" indent="0">
              <a:buNone/>
            </a:pPr>
            <a:r>
              <a:rPr lang="en-US" sz="2400" dirty="0" smtClean="0"/>
              <a:t>To promote collaborative relationships with communities to address the health and well-being of community members</a:t>
            </a:r>
          </a:p>
          <a:p>
            <a:pPr marL="0" indent="0"/>
            <a:endParaRPr lang="en-US" dirty="0"/>
          </a:p>
        </p:txBody>
      </p:sp>
      <p:pic>
        <p:nvPicPr>
          <p:cNvPr id="5" name="Picture 10" descr="Shenkman, Betsy's picture">
            <a:hlinkClick r:id="rId2" tooltip="View user profile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105959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352800" y="2895600"/>
            <a:ext cx="266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/>
              <a:t>Elizabeth Shenkman,</a:t>
            </a:r>
            <a:r>
              <a:rPr lang="en-US" sz="800" dirty="0"/>
              <a:t> </a:t>
            </a:r>
            <a:r>
              <a:rPr lang="en-US" sz="1600" dirty="0"/>
              <a:t>PhD</a:t>
            </a:r>
          </a:p>
        </p:txBody>
      </p:sp>
      <p:pic>
        <p:nvPicPr>
          <p:cNvPr id="7" name="Picture 12" descr="http://jax.shands.org/news/photos/200701_rathore.jpg"/>
          <p:cNvPicPr>
            <a:picLocks noChangeAspect="1" noChangeArrowheads="1"/>
          </p:cNvPicPr>
          <p:nvPr/>
        </p:nvPicPr>
        <p:blipFill>
          <a:blip r:embed="rId4"/>
          <a:srcRect l="24001" r="20000" b="24001"/>
          <a:stretch>
            <a:fillRect/>
          </a:stretch>
        </p:blipFill>
        <p:spPr bwMode="auto">
          <a:xfrm>
            <a:off x="6858000" y="1447800"/>
            <a:ext cx="101065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6400800" y="28956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/>
              <a:t>Mobeen Rathore, MD </a:t>
            </a:r>
          </a:p>
        </p:txBody>
      </p:sp>
      <p:pic>
        <p:nvPicPr>
          <p:cNvPr id="2050" name="Picture 2" descr="http://publichealth.wustl.edu/people/PublishingImages/cottlerdet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447800"/>
            <a:ext cx="1173244" cy="1371600"/>
          </a:xfrm>
          <a:prstGeom prst="rect">
            <a:avLst/>
          </a:prstGeom>
          <a:noFill/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1524000" y="289560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/>
              <a:t>Linda Cottler, PhD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352800"/>
            <a:ext cx="396240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</a:pPr>
            <a:r>
              <a:rPr lang="en-US" sz="3200" dirty="0" smtClean="0">
                <a:solidFill>
                  <a:srgbClr val="666665"/>
                </a:solidFill>
              </a:rPr>
              <a:t>Resources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666665"/>
                </a:solidFill>
              </a:rPr>
              <a:t>-	Community Advisory Boards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666665"/>
                </a:solidFill>
              </a:rPr>
              <a:t>-	Community Research Associates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666665"/>
                </a:solidFill>
              </a:rPr>
              <a:t>-	</a:t>
            </a:r>
            <a:r>
              <a:rPr lang="en-US" sz="2400" dirty="0" err="1" smtClean="0">
                <a:solidFill>
                  <a:srgbClr val="666665"/>
                </a:solidFill>
              </a:rPr>
              <a:t>HealthStreet</a:t>
            </a:r>
            <a:endParaRPr lang="en-US" sz="2400" dirty="0" smtClean="0">
              <a:solidFill>
                <a:srgbClr val="666665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666665"/>
                </a:solidFill>
              </a:rPr>
              <a:t>-	Health Impacts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666665"/>
                </a:solidFill>
              </a:rPr>
              <a:t>-	Research Networks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4572000" y="1371600"/>
            <a:ext cx="4114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666665"/>
                </a:solidFill>
              </a:rPr>
              <a:t>Assessment:</a:t>
            </a:r>
            <a:r>
              <a:rPr lang="en-US" dirty="0">
                <a:solidFill>
                  <a:srgbClr val="666665"/>
                </a:solidFill>
              </a:rPr>
              <a:t>  Assess health issues and concerns from community residents</a:t>
            </a:r>
          </a:p>
          <a:p>
            <a:pPr>
              <a:defRPr/>
            </a:pPr>
            <a:r>
              <a:rPr lang="en-US" b="1" i="1" dirty="0" smtClean="0">
                <a:solidFill>
                  <a:srgbClr val="666665"/>
                </a:solidFill>
              </a:rPr>
              <a:t>Education</a:t>
            </a:r>
            <a:r>
              <a:rPr lang="en-US" b="1" i="1" dirty="0">
                <a:solidFill>
                  <a:srgbClr val="666665"/>
                </a:solidFill>
              </a:rPr>
              <a:t>:</a:t>
            </a:r>
            <a:r>
              <a:rPr lang="en-US" dirty="0">
                <a:solidFill>
                  <a:srgbClr val="666665"/>
                </a:solidFill>
              </a:rPr>
              <a:t> Provide informational materials and resources tailored to health promotion, wellness and dissemination of new research knowledge for community stakeholders</a:t>
            </a:r>
          </a:p>
          <a:p>
            <a:pPr>
              <a:defRPr/>
            </a:pPr>
            <a:r>
              <a:rPr lang="en-US" b="1" i="1" dirty="0" smtClean="0">
                <a:solidFill>
                  <a:srgbClr val="666665"/>
                </a:solidFill>
              </a:rPr>
              <a:t>Service</a:t>
            </a:r>
            <a:r>
              <a:rPr lang="en-US" b="1" i="1" dirty="0">
                <a:solidFill>
                  <a:srgbClr val="666665"/>
                </a:solidFill>
              </a:rPr>
              <a:t>:</a:t>
            </a:r>
            <a:r>
              <a:rPr lang="en-US" dirty="0">
                <a:solidFill>
                  <a:srgbClr val="666665"/>
                </a:solidFill>
              </a:rPr>
              <a:t> Link individuals who have been underrepresented in services and research to social services, health care and research opportunities</a:t>
            </a:r>
          </a:p>
          <a:p>
            <a:pPr>
              <a:defRPr/>
            </a:pPr>
            <a:r>
              <a:rPr lang="en-US" b="1" i="1" dirty="0" smtClean="0">
                <a:solidFill>
                  <a:srgbClr val="666665"/>
                </a:solidFill>
              </a:rPr>
              <a:t>Communication</a:t>
            </a:r>
            <a:r>
              <a:rPr lang="en-US" b="1" i="1" dirty="0">
                <a:solidFill>
                  <a:srgbClr val="666665"/>
                </a:solidFill>
              </a:rPr>
              <a:t>:</a:t>
            </a:r>
            <a:r>
              <a:rPr lang="en-US" dirty="0">
                <a:solidFill>
                  <a:srgbClr val="666665"/>
                </a:solidFill>
              </a:rPr>
              <a:t> The HealthStreet site will serve as an anchor for community groups and investigators to engage in bidirectional, health-focused communications with the goal of increasing community engaged research partnerships</a:t>
            </a:r>
          </a:p>
        </p:txBody>
      </p:sp>
      <p:pic>
        <p:nvPicPr>
          <p:cNvPr id="9219" name="Picture 18" descr="healthstreet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61156"/>
            <a:ext cx="3810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385365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National Institutes of Health </a:t>
            </a:r>
            <a:br>
              <a:rPr lang="en-US" sz="3200" dirty="0"/>
            </a:br>
            <a:r>
              <a:rPr lang="en-US" sz="3200" dirty="0"/>
              <a:t>Clinical and Translational Science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 2006, NIH developed the Clinical and Translational Science Award (CTSA) Program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CTSA consortium vision: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/>
              <a:t>to improve  human health by  transforming the research and training environment to enhance the efficacy and quality of clinical and translational research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National Strategic Goals: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900" dirty="0" smtClean="0"/>
              <a:t>National Clinical and Translational Research Capacity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900" dirty="0" smtClean="0"/>
              <a:t>T1 Translational Research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900" dirty="0" smtClean="0"/>
              <a:t>The Training and Career Development of Clinical and Translational Scientists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900" dirty="0" smtClean="0"/>
              <a:t>Consortium-Wide Collaborations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900" dirty="0" smtClean="0"/>
              <a:t>The Health of our Communities and Nation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61</a:t>
            </a:r>
            <a:r>
              <a:rPr lang="en-US" dirty="0" smtClean="0"/>
              <a:t> CTSA institutions are linked together to transform the local, regional, and national environment to increase the efficiency and speed of clinical and translational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Personalized </a:t>
            </a:r>
            <a:r>
              <a:rPr lang="en-US" sz="3600" dirty="0"/>
              <a:t>Medicine Program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Background</a:t>
            </a:r>
          </a:p>
          <a:p>
            <a:pPr lvl="1"/>
            <a:r>
              <a:rPr lang="en-US" sz="2000" dirty="0" smtClean="0"/>
              <a:t>Human genome project completed in 2001</a:t>
            </a:r>
          </a:p>
          <a:p>
            <a:pPr lvl="1"/>
            <a:r>
              <a:rPr lang="en-US" sz="2000" dirty="0" smtClean="0"/>
              <a:t>Collins (NIH): expectation that an individual’s personal genome will be part of their medical record, from which information can be pulled to determine disease risk or guide treatment decisions</a:t>
            </a:r>
          </a:p>
          <a:p>
            <a:r>
              <a:rPr lang="en-US" sz="2000" dirty="0" smtClean="0"/>
              <a:t>Challenge</a:t>
            </a:r>
          </a:p>
          <a:p>
            <a:pPr lvl="1"/>
            <a:r>
              <a:rPr lang="en-US" sz="2000" dirty="0" smtClean="0"/>
              <a:t>Despite the substantial number of important genetic discoveries made, there are limited examples of clinical translation to practice</a:t>
            </a:r>
          </a:p>
          <a:p>
            <a:r>
              <a:rPr lang="en-US" sz="2000" dirty="0" smtClean="0"/>
              <a:t>UF Objectives for Personalized Medicine Program</a:t>
            </a:r>
          </a:p>
          <a:p>
            <a:pPr lvl="1"/>
            <a:r>
              <a:rPr lang="en-US" sz="2000" dirty="0" smtClean="0"/>
              <a:t>Position UF&amp;Shands Health System as leaders in genetic-guided care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re-emptively </a:t>
            </a:r>
            <a:r>
              <a:rPr lang="en-US" sz="2000" dirty="0"/>
              <a:t>genotype on broad panel (256 SNPs) to mimic eventual reality of genomic data in </a:t>
            </a:r>
            <a:r>
              <a:rPr lang="en-US" sz="2000" dirty="0" smtClean="0"/>
              <a:t>EMR</a:t>
            </a:r>
          </a:p>
          <a:p>
            <a:pPr lvl="1"/>
            <a:r>
              <a:rPr lang="en-US" sz="2000" dirty="0" smtClean="0"/>
              <a:t>Prepare </a:t>
            </a:r>
            <a:r>
              <a:rPr lang="en-US" sz="2000" dirty="0"/>
              <a:t>health informatics systems to handle increasing amounts of genetic data linked into </a:t>
            </a:r>
            <a:r>
              <a:rPr lang="en-US" sz="2000" dirty="0" smtClean="0"/>
              <a:t>EMR</a:t>
            </a:r>
          </a:p>
          <a:p>
            <a:pPr lvl="1"/>
            <a:r>
              <a:rPr lang="en-US" sz="2000" dirty="0" smtClean="0"/>
              <a:t>Define </a:t>
            </a:r>
            <a:r>
              <a:rPr lang="en-US" sz="2000" dirty="0"/>
              <a:t>when and how to use genetic data in patient care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66666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Personalized Medicine Information Flow</a:t>
            </a:r>
            <a:r>
              <a:rPr lang="en-US" sz="2500" dirty="0" smtClean="0">
                <a:solidFill>
                  <a:srgbClr val="666665"/>
                </a:solidFill>
                <a:latin typeface="Georgia" pitchFamily="18" charset="0"/>
              </a:rPr>
              <a:t/>
            </a:r>
            <a:br>
              <a:rPr lang="en-US" sz="2500" dirty="0" smtClean="0">
                <a:solidFill>
                  <a:srgbClr val="666665"/>
                </a:solidFill>
                <a:latin typeface="Georgia" pitchFamily="18" charset="0"/>
              </a:rPr>
            </a:br>
            <a:endParaRPr lang="en-US" sz="2500" dirty="0" smtClean="0">
              <a:solidFill>
                <a:srgbClr val="666665"/>
              </a:solidFill>
              <a:latin typeface="Georgia" pitchFamily="18" charset="0"/>
            </a:endParaRPr>
          </a:p>
        </p:txBody>
      </p:sp>
      <p:pic>
        <p:nvPicPr>
          <p:cNvPr id="13314" name="Picture 3" descr="Z:\Conlon\Grants\2011 CTSA Johnson Clopidigrel\Personalized Medicine Simple Fig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817833"/>
            <a:ext cx="4457488" cy="4125768"/>
          </a:xfrm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04800" y="1295400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i="1" dirty="0" smtClean="0">
                <a:solidFill>
                  <a:srgbClr val="666665"/>
                </a:solidFill>
              </a:rPr>
              <a:t>Challenge: </a:t>
            </a:r>
            <a:r>
              <a:rPr lang="en-US" sz="1600" i="1" dirty="0">
                <a:solidFill>
                  <a:srgbClr val="666665"/>
                </a:solidFill>
              </a:rPr>
              <a:t>genetic polymorphism of CYP2C19 leads to </a:t>
            </a:r>
            <a:r>
              <a:rPr lang="en-US" sz="1600" i="1" dirty="0" smtClean="0">
                <a:solidFill>
                  <a:srgbClr val="666665"/>
                </a:solidFill>
              </a:rPr>
              <a:t>reduced ability </a:t>
            </a:r>
            <a:r>
              <a:rPr lang="en-US" sz="1600" i="1" dirty="0">
                <a:solidFill>
                  <a:srgbClr val="666665"/>
                </a:solidFill>
              </a:rPr>
              <a:t>to activate </a:t>
            </a:r>
            <a:r>
              <a:rPr lang="en-US" sz="1600" i="1" dirty="0" err="1" smtClean="0">
                <a:solidFill>
                  <a:srgbClr val="666665"/>
                </a:solidFill>
              </a:rPr>
              <a:t>clopidogrel</a:t>
            </a:r>
            <a:r>
              <a:rPr lang="en-US" sz="1600" i="1" dirty="0" smtClean="0">
                <a:solidFill>
                  <a:srgbClr val="666665"/>
                </a:solidFill>
              </a:rPr>
              <a:t> (Plavix) </a:t>
            </a:r>
            <a:r>
              <a:rPr lang="en-US" sz="1600" i="1" dirty="0">
                <a:solidFill>
                  <a:srgbClr val="666665"/>
                </a:solidFill>
              </a:rPr>
              <a:t>and increased risk of cardiovascular complication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6248400" y="22098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C00000"/>
                </a:solidFill>
              </a:rPr>
              <a:t>Research and clinical </a:t>
            </a:r>
            <a:r>
              <a:rPr lang="en-US" sz="1600" dirty="0">
                <a:solidFill>
                  <a:srgbClr val="C00000"/>
                </a:solidFill>
              </a:rPr>
              <a:t>consent; Bioethics; Communications Research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7077075" y="3733800"/>
            <a:ext cx="1381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00000"/>
                </a:solidFill>
              </a:rPr>
              <a:t>Biorepository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6858000" y="4995863"/>
            <a:ext cx="1735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00000"/>
                </a:solidFill>
              </a:rPr>
              <a:t>Genotyping Core</a:t>
            </a: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5799992" y="5757863"/>
            <a:ext cx="320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C00000"/>
                </a:solidFill>
              </a:rPr>
              <a:t>IDR; Bioinformatics; Research IT</a:t>
            </a: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0" y="4419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C00000"/>
                </a:solidFill>
              </a:rPr>
              <a:t>BMI</a:t>
            </a:r>
            <a:r>
              <a:rPr lang="en-US" dirty="0">
                <a:solidFill>
                  <a:srgbClr val="C00000"/>
                </a:solidFill>
              </a:rPr>
              <a:t>; Hospital IT; Epic</a:t>
            </a:r>
          </a:p>
        </p:txBody>
      </p:sp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44450" y="2057400"/>
            <a:ext cx="2698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C00000"/>
                </a:solidFill>
              </a:rPr>
              <a:t>CER, Economic Impact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9" y="1600199"/>
            <a:ext cx="7108031" cy="42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9168" y="5893593"/>
            <a:ext cx="71080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https://ufandshands.org/news/2012/uf-delivers-promise-personalized-medicine-heart-patients#!/-1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  <a:p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Personalized Medicine Program-</a:t>
            </a:r>
            <a:br>
              <a:rPr lang="en-US" sz="3200" dirty="0"/>
            </a:br>
            <a:r>
              <a:rPr lang="en-US" sz="3200" dirty="0"/>
              <a:t>Launched June 25, 2012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7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4000" dirty="0"/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228601" y="1266110"/>
            <a:ext cx="3581399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en-US" b="1" dirty="0" smtClean="0">
                <a:solidFill>
                  <a:srgbClr val="666665"/>
                </a:solidFill>
              </a:rPr>
              <a:t>Goal</a:t>
            </a:r>
            <a:r>
              <a:rPr lang="en-US" b="1" dirty="0">
                <a:solidFill>
                  <a:srgbClr val="666665"/>
                </a:solidFill>
              </a:rPr>
              <a:t>s</a:t>
            </a:r>
            <a:endParaRPr lang="en-US" b="1" dirty="0" smtClean="0">
              <a:solidFill>
                <a:srgbClr val="666665"/>
              </a:solidFill>
            </a:endParaRP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666665"/>
                </a:solidFill>
                <a:cs typeface="Arial" charset="0"/>
              </a:rPr>
              <a:t>Test interventions in physician practices; 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666665"/>
                </a:solidFill>
                <a:cs typeface="Arial" charset="0"/>
              </a:rPr>
              <a:t>Translate research findings into improved health care quality; and 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666665"/>
                </a:solidFill>
                <a:cs typeface="Arial" charset="0"/>
              </a:rPr>
              <a:t>Mentor medical students and trainees in conducting research and implementing research findings in practice.</a:t>
            </a:r>
            <a:endParaRPr lang="en-US" sz="1600" dirty="0">
              <a:solidFill>
                <a:srgbClr val="666665"/>
              </a:solidFill>
              <a:latin typeface="+mn-lt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28601" y="3720167"/>
            <a:ext cx="3581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666665"/>
                </a:solidFill>
              </a:rPr>
              <a:t>Two pilot </a:t>
            </a:r>
            <a:r>
              <a:rPr lang="en-US" b="1" dirty="0" smtClean="0">
                <a:solidFill>
                  <a:srgbClr val="666665"/>
                </a:solidFill>
              </a:rPr>
              <a:t>projects</a:t>
            </a:r>
            <a:endParaRPr lang="en-US" b="1" dirty="0">
              <a:solidFill>
                <a:srgbClr val="666665"/>
              </a:solidFill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666665"/>
                </a:solidFill>
              </a:rPr>
              <a:t>Sports </a:t>
            </a:r>
            <a:r>
              <a:rPr lang="en-US" sz="1600" dirty="0">
                <a:solidFill>
                  <a:srgbClr val="666665"/>
                </a:solidFill>
              </a:rPr>
              <a:t>related concussion surveillance and management (PI: Bauer)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666665"/>
                </a:solidFill>
              </a:rPr>
              <a:t>Health </a:t>
            </a:r>
            <a:r>
              <a:rPr lang="en-US" sz="1600" dirty="0">
                <a:solidFill>
                  <a:srgbClr val="666665"/>
                </a:solidFill>
              </a:rPr>
              <a:t>risk assessment among adolescents in primary care (PI: Shenkman)</a:t>
            </a:r>
          </a:p>
          <a:p>
            <a:pPr>
              <a:defRPr/>
            </a:pPr>
            <a:r>
              <a:rPr lang="en-US" b="1" dirty="0" smtClean="0">
                <a:solidFill>
                  <a:srgbClr val="666665"/>
                </a:solidFill>
              </a:rPr>
              <a:t>Funding</a:t>
            </a:r>
            <a:endParaRPr lang="en-US" b="1" dirty="0">
              <a:solidFill>
                <a:srgbClr val="666665"/>
              </a:solidFill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666665"/>
                </a:solidFill>
              </a:rPr>
              <a:t>UF/FSU ($</a:t>
            </a:r>
            <a:r>
              <a:rPr lang="en-US" sz="1600" dirty="0">
                <a:solidFill>
                  <a:srgbClr val="666665"/>
                </a:solidFill>
              </a:rPr>
              <a:t>500,000)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666665"/>
                </a:solidFill>
              </a:rPr>
              <a:t>State </a:t>
            </a:r>
            <a:r>
              <a:rPr lang="en-US" sz="1600" dirty="0">
                <a:solidFill>
                  <a:srgbClr val="666665"/>
                </a:solidFill>
              </a:rPr>
              <a:t>of Florida ($600,000)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666665"/>
                </a:solidFill>
              </a:rPr>
              <a:t>NIH </a:t>
            </a:r>
            <a:r>
              <a:rPr lang="en-US" sz="1600" dirty="0">
                <a:solidFill>
                  <a:srgbClr val="666665"/>
                </a:solidFill>
              </a:rPr>
              <a:t>($ 473,000)</a:t>
            </a:r>
          </a:p>
        </p:txBody>
      </p:sp>
      <p:pic>
        <p:nvPicPr>
          <p:cNvPr id="11269" name="Picture 7" descr="FLA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" b="1277"/>
          <a:stretch>
            <a:fillRect/>
          </a:stretch>
        </p:blipFill>
        <p:spPr bwMode="auto">
          <a:xfrm>
            <a:off x="3810000" y="1830562"/>
            <a:ext cx="4883150" cy="409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"/>
            <a:ext cx="3124200" cy="106126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UF-Affiliated Research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Local/ Regional</a:t>
            </a:r>
          </a:p>
          <a:p>
            <a:pPr lvl="1"/>
            <a:r>
              <a:rPr lang="en-US" sz="1800" dirty="0" smtClean="0"/>
              <a:t>North Florida Pediatric Community Research Network (Jacksonville area)</a:t>
            </a:r>
          </a:p>
          <a:p>
            <a:pPr lvl="1"/>
            <a:r>
              <a:rPr lang="en-US" sz="1800" dirty="0" smtClean="0"/>
              <a:t>Jacksonville Health Equity Research Organization Practice-Based Research Network (</a:t>
            </a:r>
            <a:r>
              <a:rPr lang="en-US" sz="1800" dirty="0" err="1" smtClean="0"/>
              <a:t>JaxHERO</a:t>
            </a:r>
            <a:r>
              <a:rPr lang="en-US" sz="1800" dirty="0" smtClean="0"/>
              <a:t>) </a:t>
            </a:r>
          </a:p>
          <a:p>
            <a:r>
              <a:rPr lang="en-US" sz="1800" b="1" dirty="0" smtClean="0"/>
              <a:t>Statewide</a:t>
            </a:r>
          </a:p>
          <a:p>
            <a:pPr lvl="1"/>
            <a:r>
              <a:rPr lang="en-US" sz="1800" dirty="0" smtClean="0"/>
              <a:t>Health IMPACTS for Florida (UF-FSU statewide research network)</a:t>
            </a:r>
          </a:p>
          <a:p>
            <a:pPr lvl="1"/>
            <a:r>
              <a:rPr lang="en-US" sz="1800" dirty="0" smtClean="0"/>
              <a:t>Florida Neonatal Neurologic Network</a:t>
            </a:r>
          </a:p>
          <a:p>
            <a:r>
              <a:rPr lang="en-US" sz="1800" b="1" dirty="0" smtClean="0"/>
              <a:t>National</a:t>
            </a:r>
          </a:p>
          <a:p>
            <a:pPr lvl="1"/>
            <a:r>
              <a:rPr lang="en-US" sz="1800" dirty="0" smtClean="0"/>
              <a:t>NHLBI Cardiovascular Cell Therapy Research Network (Carl Pepine)</a:t>
            </a:r>
          </a:p>
          <a:p>
            <a:pPr lvl="1"/>
            <a:r>
              <a:rPr lang="en-US" sz="1800" dirty="0" smtClean="0"/>
              <a:t>NIDCR Dental Practice-Based Research Network (Valeria </a:t>
            </a:r>
            <a:r>
              <a:rPr lang="en-US" sz="1800" dirty="0" err="1" smtClean="0"/>
              <a:t>Gordan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Hepatitis C Therapeutic Registry and Research Network (David Nelson)</a:t>
            </a:r>
          </a:p>
          <a:p>
            <a:pPr lvl="1"/>
            <a:r>
              <a:rPr lang="en-US" sz="1800" dirty="0" smtClean="0"/>
              <a:t>Network for Pancreatic Organ Donors with Diabetes (Mark Atkinson)</a:t>
            </a:r>
          </a:p>
          <a:p>
            <a:pPr lvl="1"/>
            <a:r>
              <a:rPr lang="en-US" sz="1800" dirty="0" smtClean="0"/>
              <a:t>NIH </a:t>
            </a:r>
            <a:r>
              <a:rPr lang="en-US" sz="1800" dirty="0" err="1" smtClean="0"/>
              <a:t>Pharmacogenomics</a:t>
            </a:r>
            <a:r>
              <a:rPr lang="en-US" sz="1800" dirty="0" smtClean="0"/>
              <a:t> Research Network (Julie Johnson)</a:t>
            </a:r>
          </a:p>
          <a:p>
            <a:pPr lvl="1"/>
            <a:r>
              <a:rPr lang="en-US" sz="1800" dirty="0" smtClean="0"/>
              <a:t>Sentinel Network for Community-Based Participatory Research (Linda Cottler)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4400" kern="1200" dirty="0">
                <a:solidFill>
                  <a:srgbClr val="666665"/>
                </a:solidFill>
                <a:latin typeface="Georgia" pitchFamily="18" charset="0"/>
                <a:ea typeface="+mj-ea"/>
                <a:cs typeface="+mj-cs"/>
              </a:rPr>
              <a:t>Consent2Share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Initiated on 9/11/12</a:t>
            </a:r>
          </a:p>
          <a:p>
            <a:r>
              <a:rPr lang="en-US" sz="2200" dirty="0" smtClean="0"/>
              <a:t>Consent form given with admissions packet (pt. specific bar code)</a:t>
            </a:r>
          </a:p>
          <a:p>
            <a:r>
              <a:rPr lang="en-US" sz="2200" dirty="0" smtClean="0"/>
              <a:t>Consent asks 2 questions</a:t>
            </a:r>
          </a:p>
          <a:p>
            <a:pPr lvl="1"/>
            <a:r>
              <a:rPr lang="en-US" sz="2200" dirty="0" smtClean="0"/>
              <a:t>Can we store your excess tissue with protected health information?</a:t>
            </a:r>
          </a:p>
          <a:p>
            <a:pPr lvl="1"/>
            <a:r>
              <a:rPr lang="en-US" sz="2200" dirty="0" smtClean="0"/>
              <a:t>Can we re-contact you for a future study? </a:t>
            </a:r>
          </a:p>
          <a:p>
            <a:r>
              <a:rPr lang="en-US" sz="2200" dirty="0" smtClean="0"/>
              <a:t>Collected by admissions clerk, data entered into EPIC, consent form scanned with other documents</a:t>
            </a:r>
          </a:p>
          <a:p>
            <a:r>
              <a:rPr lang="en-US" sz="2200" dirty="0" smtClean="0"/>
              <a:t>Patient’s physician can access pt response, answer questions</a:t>
            </a:r>
          </a:p>
          <a:p>
            <a:r>
              <a:rPr lang="en-US" sz="2200" dirty="0" smtClean="0"/>
              <a:t>Informed Consent Hotline to answer initial questions</a:t>
            </a:r>
          </a:p>
          <a:p>
            <a:pPr lvl="1"/>
            <a:r>
              <a:rPr lang="en-US" sz="2200" dirty="0" smtClean="0"/>
              <a:t> CTSI patient research advocate for more detailed queries</a:t>
            </a:r>
          </a:p>
          <a:p>
            <a:r>
              <a:rPr lang="en-US" sz="2200" dirty="0" smtClean="0"/>
              <a:t>Results to date (&gt;10,000):</a:t>
            </a:r>
          </a:p>
          <a:p>
            <a:pPr lvl="1"/>
            <a:r>
              <a:rPr lang="en-US" sz="2200" dirty="0" smtClean="0"/>
              <a:t>86% patients returned signed forms</a:t>
            </a:r>
          </a:p>
          <a:p>
            <a:pPr lvl="1"/>
            <a:r>
              <a:rPr lang="en-US" sz="2200" dirty="0" smtClean="0"/>
              <a:t>85% checked “yes” for samples</a:t>
            </a:r>
          </a:p>
          <a:p>
            <a:pPr lvl="1"/>
            <a:r>
              <a:rPr lang="en-US" sz="2200" dirty="0" smtClean="0"/>
              <a:t>79% checked “yes” for </a:t>
            </a:r>
            <a:r>
              <a:rPr lang="en-US" sz="2200" dirty="0" err="1" smtClean="0"/>
              <a:t>recontact</a:t>
            </a: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Study Registry and StudyConnect</a:t>
            </a:r>
            <a:endParaRPr 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2325">
            <a:off x="4334237" y="2818965"/>
            <a:ext cx="3911043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875">
            <a:off x="518896" y="2710498"/>
            <a:ext cx="4185599" cy="3045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57200" y="1339791"/>
            <a:ext cx="822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6665"/>
                </a:solidFill>
              </a:rPr>
              <a:t>Study Registry:  All (10,200) human subject studies approved by 4 UF IRBs from 2008 to date.  </a:t>
            </a:r>
          </a:p>
          <a:p>
            <a:r>
              <a:rPr lang="en-US" sz="2000" dirty="0" err="1" smtClean="0">
                <a:solidFill>
                  <a:srgbClr val="666665"/>
                </a:solidFill>
              </a:rPr>
              <a:t>StudyConnect</a:t>
            </a:r>
            <a:r>
              <a:rPr lang="en-US" sz="2000" dirty="0" smtClean="0">
                <a:solidFill>
                  <a:srgbClr val="666665"/>
                </a:solidFill>
              </a:rPr>
              <a:t>:  Web site with 400 active studies for potential research participants to find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Program in 2013</a:t>
            </a:r>
          </a:p>
          <a:p>
            <a:r>
              <a:rPr lang="en-US" dirty="0" smtClean="0"/>
              <a:t>Develop and implement reproducible processes for translating research findings into improvements in health care practice and health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Personalized medicine</a:t>
            </a:r>
          </a:p>
          <a:p>
            <a:pPr lvl="1"/>
            <a:r>
              <a:rPr lang="en-US" dirty="0" smtClean="0"/>
              <a:t>Reduction in readmissions following CHF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UF CTSI is supported in part by NIH awards UL1 TR000064, KL2 TR000065 and TL1 TR000066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2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On the web</a:t>
            </a:r>
          </a:p>
          <a:p>
            <a:pPr lvl="1"/>
            <a:r>
              <a:rPr lang="en-US" dirty="0" smtClean="0">
                <a:hlinkClick r:id="rId2"/>
              </a:rPr>
              <a:t>www.ctsi.ufl.edu</a:t>
            </a:r>
            <a:endParaRPr lang="en-US" dirty="0" smtClean="0"/>
          </a:p>
          <a:p>
            <a:r>
              <a:rPr lang="en-US" dirty="0" smtClean="0"/>
              <a:t>Call</a:t>
            </a:r>
          </a:p>
          <a:p>
            <a:pPr lvl="1"/>
            <a:r>
              <a:rPr lang="en-US" dirty="0" smtClean="0"/>
              <a:t>352-273-8700</a:t>
            </a:r>
          </a:p>
          <a:p>
            <a:r>
              <a:rPr lang="en-US" dirty="0" smtClean="0"/>
              <a:t>Email</a:t>
            </a:r>
          </a:p>
          <a:p>
            <a:pPr lvl="1"/>
            <a:r>
              <a:rPr lang="en-US" dirty="0" smtClean="0">
                <a:hlinkClick r:id="rId3"/>
              </a:rPr>
              <a:t>info@ctsi.ufl.edu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07457"/>
            <a:ext cx="4589035" cy="358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Clinical and Translational Science Award Consortium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25954" name="Picture 2" descr="https://www.ctsacentral.org/sites/default/files/images/ctsa-funded-institutions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858000" cy="4485610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Four Translations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087001"/>
              </p:ext>
            </p:extLst>
          </p:nvPr>
        </p:nvGraphicFramePr>
        <p:xfrm>
          <a:off x="1480458" y="2099220"/>
          <a:ext cx="5486399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UF CTSI is supported in part by NIH awards UL1 RR029890, KL2 RR029888 and TL1 RR029889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8025" y="3048000"/>
            <a:ext cx="2300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6665"/>
                </a:solidFill>
                <a:latin typeface="Georgia" pitchFamily="18" charset="0"/>
                <a:ea typeface="+mj-ea"/>
                <a:cs typeface="+mj-cs"/>
              </a:rPr>
              <a:t>T1 – Translation to humans.  Scientific discoveries applied to human health.  E.g</a:t>
            </a:r>
            <a:r>
              <a:rPr lang="en-US" dirty="0">
                <a:solidFill>
                  <a:srgbClr val="666665"/>
                </a:solidFill>
                <a:latin typeface="Georgia" pitchFamily="18" charset="0"/>
                <a:ea typeface="+mj-ea"/>
                <a:cs typeface="+mj-cs"/>
              </a:rPr>
              <a:t>.</a:t>
            </a:r>
            <a:r>
              <a:rPr lang="en-US" dirty="0" smtClean="0">
                <a:solidFill>
                  <a:srgbClr val="666665"/>
                </a:solidFill>
                <a:latin typeface="Georgia" pitchFamily="18" charset="0"/>
                <a:ea typeface="+mj-ea"/>
                <a:cs typeface="+mj-cs"/>
              </a:rPr>
              <a:t> Genetics, engineering </a:t>
            </a:r>
            <a:endParaRPr lang="en-US" dirty="0">
              <a:solidFill>
                <a:srgbClr val="666665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9103" y="5257800"/>
            <a:ext cx="420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6665"/>
                </a:solidFill>
                <a:latin typeface="Georgia" pitchFamily="18" charset="0"/>
                <a:ea typeface="+mj-ea"/>
                <a:cs typeface="+mj-cs"/>
              </a:rPr>
              <a:t>T2 – Translation to patients.  Demonstrate use is safe and effective.  E.g. Clinical Trials</a:t>
            </a:r>
            <a:endParaRPr lang="en-US" dirty="0">
              <a:solidFill>
                <a:srgbClr val="666665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069771"/>
            <a:ext cx="2300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6665"/>
                </a:solidFill>
                <a:latin typeface="Georgia" pitchFamily="18" charset="0"/>
                <a:ea typeface="+mj-ea"/>
                <a:cs typeface="+mj-cs"/>
              </a:rPr>
              <a:t>T3 – Translation to practice.  How to increase uptake of new approaches. E.g. Clinical Outcomes, Health Services Research</a:t>
            </a:r>
            <a:endParaRPr lang="en-US" dirty="0">
              <a:solidFill>
                <a:srgbClr val="666665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1371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6665"/>
                </a:solidFill>
                <a:latin typeface="Georgia" pitchFamily="18" charset="0"/>
                <a:ea typeface="+mj-ea"/>
                <a:cs typeface="+mj-cs"/>
              </a:rPr>
              <a:t>T4 – Translation to population health. Studies outside care settings E.g. Weight loss, access to care, behavioral studies </a:t>
            </a:r>
            <a:endParaRPr lang="en-US" dirty="0">
              <a:solidFill>
                <a:srgbClr val="666665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Users\Mike\AppData\Local\Microsoft\Windows\Temporary Internet Files\Content.IE5\E6WNG37H\MC90021525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8237"/>
            <a:ext cx="1299550" cy="10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\AppData\Local\Microsoft\Windows\Temporary Internet Files\Content.IE5\E6WNG37H\MC90033172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8" y="1524000"/>
            <a:ext cx="1248881" cy="12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78" y="1486422"/>
            <a:ext cx="1732487" cy="144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Mike\AppData\Local\Microsoft\Windows\Temporary Internet Files\Content.IE5\JMTRMHC0\MC90025052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78" y="4728028"/>
            <a:ext cx="1426722" cy="145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943"/>
            <a:ext cx="8070575" cy="66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and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Biostatistics</a:t>
            </a:r>
          </a:p>
          <a:p>
            <a:r>
              <a:rPr lang="en-US" dirty="0" smtClean="0"/>
              <a:t>Education Programs</a:t>
            </a:r>
          </a:p>
          <a:p>
            <a:r>
              <a:rPr lang="en-US" dirty="0" smtClean="0"/>
              <a:t>Population Science</a:t>
            </a:r>
          </a:p>
          <a:p>
            <a:r>
              <a:rPr lang="en-US" dirty="0" smtClean="0"/>
              <a:t>Laboratory Science</a:t>
            </a:r>
          </a:p>
          <a:p>
            <a:r>
              <a:rPr lang="en-US" dirty="0" smtClean="0"/>
              <a:t>Clinical Science</a:t>
            </a:r>
          </a:p>
          <a:p>
            <a:r>
              <a:rPr lang="en-US" dirty="0" smtClean="0"/>
              <a:t>Funding Programs</a:t>
            </a:r>
          </a:p>
          <a:p>
            <a:r>
              <a:rPr lang="en-US" dirty="0" smtClean="0"/>
              <a:t>Informatics</a:t>
            </a:r>
          </a:p>
          <a:p>
            <a:r>
              <a:rPr lang="en-US" dirty="0" smtClean="0"/>
              <a:t>Data Services</a:t>
            </a:r>
          </a:p>
          <a:p>
            <a:r>
              <a:rPr lang="en-US" dirty="0" smtClean="0"/>
              <a:t>And More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2012, more than 900 UF investigators received services from the CTSI.</a:t>
            </a:r>
          </a:p>
          <a:p>
            <a:pPr marL="0" indent="0">
              <a:buNone/>
            </a:pPr>
            <a:r>
              <a:rPr lang="en-US" dirty="0" smtClean="0"/>
              <a:t>Note:  Many services are provided at no-cost to investigators.  Other services have charges associated. Please contact service providers regarding their charges, if any.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UF CTSI is supported in part by NIH awards UL1 TR000064, KL2 TR00065 and TL1 TR000066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Research Design and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70000" lnSpcReduction="20000"/>
          </a:bodyPr>
          <a:lstStyle/>
          <a:p>
            <a:pPr eaLnBrk="0" hangingPunct="0"/>
            <a:r>
              <a:rPr lang="en-US" dirty="0" smtClean="0"/>
              <a:t>Overarching goal</a:t>
            </a:r>
          </a:p>
          <a:p>
            <a:pPr lvl="1" eaLnBrk="0" hangingPunct="0"/>
            <a:r>
              <a:rPr lang="en-US" dirty="0" smtClean="0"/>
              <a:t>Consult, collaborate, conduct research, and educate on study design and biostatistical issues in CTS</a:t>
            </a:r>
          </a:p>
          <a:p>
            <a:pPr eaLnBrk="0" hangingPunct="0"/>
            <a:r>
              <a:rPr lang="en-US" dirty="0" smtClean="0"/>
              <a:t>Activities</a:t>
            </a:r>
          </a:p>
          <a:p>
            <a:pPr lvl="1" eaLnBrk="0" hangingPunct="0"/>
            <a:r>
              <a:rPr lang="en-US" dirty="0" smtClean="0"/>
              <a:t>Study Design – clinical trials, observational studies, cohort, chart review, qualitative, epidemiologic</a:t>
            </a:r>
          </a:p>
          <a:p>
            <a:pPr lvl="1" eaLnBrk="0" hangingPunct="0"/>
            <a:r>
              <a:rPr lang="en-US" dirty="0" smtClean="0"/>
              <a:t>Power Analysis</a:t>
            </a:r>
          </a:p>
          <a:p>
            <a:pPr lvl="1" eaLnBrk="0" hangingPunct="0"/>
            <a:r>
              <a:rPr lang="en-US" dirty="0" smtClean="0"/>
              <a:t>Data Analysis</a:t>
            </a:r>
          </a:p>
          <a:p>
            <a:pPr lvl="1" eaLnBrk="0" hangingPunct="0"/>
            <a:r>
              <a:rPr lang="en-US" dirty="0" smtClean="0"/>
              <a:t>Data presentation and visualization</a:t>
            </a:r>
          </a:p>
          <a:p>
            <a:pPr lvl="1" eaLnBrk="0" hangingPunct="0"/>
            <a:r>
              <a:rPr lang="en-US" dirty="0" smtClean="0"/>
              <a:t>Qualitative research collaborations</a:t>
            </a:r>
          </a:p>
          <a:p>
            <a:pPr lvl="1" eaLnBrk="0" hangingPunct="0"/>
            <a:r>
              <a:rPr lang="en-US" dirty="0" smtClean="0"/>
              <a:t>Survey design</a:t>
            </a:r>
          </a:p>
          <a:p>
            <a:pPr lvl="1" eaLnBrk="0" hangingPunct="0"/>
            <a:r>
              <a:rPr lang="en-US" dirty="0" smtClean="0"/>
              <a:t>Data Coordinating Center Services</a:t>
            </a:r>
          </a:p>
          <a:p>
            <a:pPr lvl="1" eaLnBrk="0" hangingPunct="0"/>
            <a:r>
              <a:rPr lang="en-US" dirty="0"/>
              <a:t> </a:t>
            </a:r>
            <a:r>
              <a:rPr lang="en-US" dirty="0" smtClean="0"/>
              <a:t>Study Design Lunch Series</a:t>
            </a:r>
            <a:endParaRPr lang="en-US" dirty="0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858000" y="3581400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1600" dirty="0" smtClean="0"/>
              <a:t>Jon Shuster, </a:t>
            </a:r>
            <a:r>
              <a:rPr lang="en-US" sz="1600" dirty="0"/>
              <a:t>PhD</a:t>
            </a:r>
          </a:p>
        </p:txBody>
      </p:sp>
      <p:pic>
        <p:nvPicPr>
          <p:cNvPr id="10" name="Picture 13" descr="J-Shu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1447800"/>
            <a:ext cx="1600200" cy="201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300" dirty="0" smtClean="0"/>
              <a:t>Translational Technologies </a:t>
            </a:r>
            <a:br>
              <a:rPr lang="en-US" sz="3300" dirty="0" smtClean="0"/>
            </a:br>
            <a:r>
              <a:rPr lang="en-US" sz="3300" dirty="0" smtClean="0"/>
              <a:t>and Resources Program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614" y="1600200"/>
            <a:ext cx="6443664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Overarching Goal</a:t>
            </a:r>
          </a:p>
          <a:p>
            <a:pPr lvl="1"/>
            <a:r>
              <a:rPr lang="en-US" dirty="0" smtClean="0"/>
              <a:t>Develop and Provide basic science tools and services for research</a:t>
            </a:r>
          </a:p>
          <a:p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CTSI </a:t>
            </a:r>
            <a:r>
              <a:rPr lang="en-US" dirty="0" err="1" smtClean="0"/>
              <a:t>Biorepository</a:t>
            </a:r>
            <a:r>
              <a:rPr lang="en-US" dirty="0" smtClean="0"/>
              <a:t> (M. Clare-</a:t>
            </a:r>
            <a:r>
              <a:rPr lang="en-US" dirty="0" err="1" smtClean="0"/>
              <a:t>Salzer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Genotyping (J. Johnson)</a:t>
            </a:r>
          </a:p>
          <a:p>
            <a:pPr lvl="1"/>
            <a:r>
              <a:rPr lang="en-US" dirty="0" err="1" smtClean="0"/>
              <a:t>Biobehavioral</a:t>
            </a:r>
            <a:r>
              <a:rPr lang="en-US" dirty="0" smtClean="0"/>
              <a:t> (S. Nixon)</a:t>
            </a:r>
          </a:p>
          <a:p>
            <a:pPr lvl="1"/>
            <a:r>
              <a:rPr lang="en-US" dirty="0" smtClean="0"/>
              <a:t>Human Imaging (S. Lai)</a:t>
            </a:r>
          </a:p>
          <a:p>
            <a:pPr lvl="1"/>
            <a:r>
              <a:rPr lang="en-US" dirty="0" smtClean="0"/>
              <a:t>Biomedical Mass Spectrometry (T. Garrett)</a:t>
            </a:r>
          </a:p>
          <a:p>
            <a:pPr lvl="1"/>
            <a:r>
              <a:rPr lang="en-US" dirty="0" smtClean="0"/>
              <a:t>Global Metabolomics (D. Powell)</a:t>
            </a:r>
          </a:p>
          <a:p>
            <a:pPr lvl="1"/>
            <a:r>
              <a:rPr lang="en-US" dirty="0" smtClean="0"/>
              <a:t>Quality Assurance, GCP, GLP (C. Abernathy)</a:t>
            </a:r>
          </a:p>
          <a:p>
            <a:pPr lvl="1"/>
            <a:r>
              <a:rPr lang="en-US" dirty="0" smtClean="0"/>
              <a:t>Simulation (S. </a:t>
            </a:r>
            <a:r>
              <a:rPr lang="en-US" dirty="0" err="1" smtClean="0"/>
              <a:t>Lampotang</a:t>
            </a:r>
            <a:r>
              <a:rPr lang="en-US" dirty="0" smtClean="0"/>
              <a:t>) </a:t>
            </a:r>
          </a:p>
        </p:txBody>
      </p:sp>
      <p:pic>
        <p:nvPicPr>
          <p:cNvPr id="5" name="Picture 4" descr="Jesse Greg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43393"/>
            <a:ext cx="1447800" cy="198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28600" y="5956533"/>
            <a:ext cx="1905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1600" dirty="0"/>
              <a:t>Jesse Gregory, PhD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447800" cy="18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8600" y="3358618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1600" dirty="0" smtClean="0"/>
              <a:t>Michael Clare-Salzler, MD</a:t>
            </a:r>
            <a:endParaRPr lang="en-US" sz="16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34000" y="6270406"/>
            <a:ext cx="3352800" cy="473075"/>
          </a:xfrm>
        </p:spPr>
        <p:txBody>
          <a:bodyPr/>
          <a:lstStyle/>
          <a:p>
            <a:r>
              <a:rPr lang="en-US" dirty="0" smtClean="0"/>
              <a:t>The UF CTSI is supported in part by NIH awards UL1 TR000064, KL2 TR000065 and TL1 TR000066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CTSI Biorepository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 err="1"/>
              <a:t>Biospecimen</a:t>
            </a:r>
            <a:r>
              <a:rPr lang="en-US" dirty="0"/>
              <a:t> collection, processing and storage. Stored </a:t>
            </a:r>
            <a:r>
              <a:rPr lang="en-US" dirty="0" err="1"/>
              <a:t>biospecimens</a:t>
            </a:r>
            <a:r>
              <a:rPr lang="en-US" dirty="0"/>
              <a:t> can be used by any researcher with IRB-approved protocols.</a:t>
            </a:r>
          </a:p>
          <a:p>
            <a:pPr fontAlgn="base"/>
            <a:r>
              <a:rPr lang="en-US" dirty="0"/>
              <a:t>Prospective </a:t>
            </a:r>
            <a:r>
              <a:rPr lang="en-US" dirty="0" err="1"/>
              <a:t>biospecimen</a:t>
            </a:r>
            <a:r>
              <a:rPr lang="en-US" dirty="0"/>
              <a:t> collection to fulfill investigator needs for IRB-approved protocols.</a:t>
            </a:r>
          </a:p>
          <a:p>
            <a:pPr fontAlgn="base"/>
            <a:r>
              <a:rPr lang="en-US" dirty="0"/>
              <a:t>Storage for </a:t>
            </a:r>
            <a:r>
              <a:rPr lang="en-US" dirty="0" err="1"/>
              <a:t>biospecimens</a:t>
            </a:r>
            <a:r>
              <a:rPr lang="en-US" dirty="0"/>
              <a:t> collected by investigators. Stored </a:t>
            </a:r>
            <a:r>
              <a:rPr lang="en-US" dirty="0" err="1"/>
              <a:t>biospecimens</a:t>
            </a:r>
            <a:r>
              <a:rPr lang="en-US" dirty="0"/>
              <a:t> belong solely to the investigator.</a:t>
            </a:r>
          </a:p>
          <a:p>
            <a:pPr fontAlgn="base"/>
            <a:r>
              <a:rPr lang="en-US" dirty="0"/>
              <a:t>Oversight of the release of </a:t>
            </a:r>
            <a:r>
              <a:rPr lang="en-US" dirty="0" err="1"/>
              <a:t>biospecimens</a:t>
            </a:r>
            <a:r>
              <a:rPr lang="en-US" dirty="0"/>
              <a:t> from the UF Department of Pathology for other IRB-approved research protocols.</a:t>
            </a:r>
          </a:p>
          <a:p>
            <a:pPr fontAlgn="base"/>
            <a:r>
              <a:rPr lang="en-US" dirty="0"/>
              <a:t>Pathology services including those provided by the Molecular Pathology Core and confirmation of diagnosis by a board-certified pathologist upon request.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UF CTSI is supported in part by NIH awards UL1 TR000064, KL2 TR000065 and TL1 TR000066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1" y="16002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4551" y="4800600"/>
            <a:ext cx="406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100" i="1" dirty="0" smtClean="0"/>
              <a:t>One of two Hamilton </a:t>
            </a:r>
            <a:r>
              <a:rPr lang="en-US" sz="1100" i="1" dirty="0"/>
              <a:t>Storage Technologies’ SAM -80°C automated sample management systems (Robotic freezers</a:t>
            </a:r>
            <a:r>
              <a:rPr lang="en-US" sz="1100" i="1" dirty="0" smtClean="0"/>
              <a:t>).  The </a:t>
            </a:r>
            <a:r>
              <a:rPr lang="en-US" sz="1100" i="1" dirty="0" err="1" smtClean="0"/>
              <a:t>biorepository</a:t>
            </a:r>
            <a:r>
              <a:rPr lang="en-US" sz="1100" i="1" dirty="0" smtClean="0"/>
              <a:t> also has eight Forma</a:t>
            </a:r>
            <a:r>
              <a:rPr lang="en-US" sz="1100" i="1" dirty="0"/>
              <a:t> Thermo Scientific -80°C </a:t>
            </a:r>
            <a:r>
              <a:rPr lang="en-US" sz="1100" i="1" dirty="0" smtClean="0"/>
              <a:t>Freezers</a:t>
            </a:r>
            <a:r>
              <a:rPr lang="en-US" sz="1100" i="1" dirty="0"/>
              <a:t> with back-up CO</a:t>
            </a:r>
            <a:r>
              <a:rPr lang="en-US" sz="1100" i="1" baseline="-25000" dirty="0"/>
              <a:t>2 </a:t>
            </a:r>
            <a:r>
              <a:rPr lang="en-US" sz="1100" i="1" dirty="0"/>
              <a:t>and </a:t>
            </a:r>
            <a:r>
              <a:rPr lang="en-US" sz="1100" i="1" dirty="0" err="1"/>
              <a:t>sensaphone</a:t>
            </a:r>
            <a:r>
              <a:rPr lang="en-US" sz="1100" i="1" dirty="0"/>
              <a:t> alarm systems including back-up storage space, centrifuge for basic bodily fluid </a:t>
            </a:r>
            <a:r>
              <a:rPr lang="en-US" sz="1100" i="1" dirty="0" smtClean="0"/>
              <a:t>processing, </a:t>
            </a:r>
            <a:r>
              <a:rPr lang="en-US" sz="1100" i="1" dirty="0" err="1" smtClean="0"/>
              <a:t>QiaCube</a:t>
            </a:r>
            <a:r>
              <a:rPr lang="en-US" sz="1100" i="1" dirty="0" smtClean="0"/>
              <a:t> </a:t>
            </a:r>
            <a:r>
              <a:rPr lang="en-US" sz="1100" i="1" dirty="0"/>
              <a:t>for small volume RNA, DNA and protein </a:t>
            </a:r>
            <a:r>
              <a:rPr lang="en-US" sz="1100" i="1" dirty="0" smtClean="0"/>
              <a:t>purification, Agilent </a:t>
            </a:r>
            <a:r>
              <a:rPr lang="en-US" sz="1100" i="1" dirty="0" err="1"/>
              <a:t>Bioanalyzer</a:t>
            </a:r>
            <a:r>
              <a:rPr lang="en-US" sz="1100" i="1" dirty="0"/>
              <a:t> for RNA, DNA and protein quality control </a:t>
            </a:r>
            <a:r>
              <a:rPr lang="en-US" sz="1100" i="1" dirty="0" smtClean="0"/>
              <a:t>analysis, </a:t>
            </a:r>
            <a:r>
              <a:rPr lang="en-US" sz="1100" i="1" dirty="0" err="1" smtClean="0"/>
              <a:t>OnCore</a:t>
            </a:r>
            <a:r>
              <a:rPr lang="en-US" sz="1100" i="1" dirty="0" smtClean="0"/>
              <a:t> </a:t>
            </a:r>
            <a:r>
              <a:rPr lang="en-US" sz="1100" i="1" dirty="0" err="1"/>
              <a:t>BioSpecimen</a:t>
            </a:r>
            <a:r>
              <a:rPr lang="en-US" sz="1100" i="1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1982102174"/>
      </p:ext>
    </p:extLst>
  </p:cSld>
  <p:clrMapOvr>
    <a:masterClrMapping/>
  </p:clrMapOvr>
</p:sld>
</file>

<file path=ppt/theme/theme1.xml><?xml version="1.0" encoding="utf-8"?>
<a:theme xmlns:a="http://schemas.openxmlformats.org/drawingml/2006/main" name="CTSIPowerPoint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CTSIPowerPointTheme</Template>
  <TotalTime>1234</TotalTime>
  <Words>2180</Words>
  <Application>Microsoft Office PowerPoint</Application>
  <PresentationFormat>On-screen Show (4:3)</PresentationFormat>
  <Paragraphs>271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CTSIPowerPointTheme</vt:lpstr>
      <vt:lpstr> The Clinical and Translational  Science Institute</vt:lpstr>
      <vt:lpstr>National Institutes of Health  Clinical and Translational Science Awards</vt:lpstr>
      <vt:lpstr>Clinical and Translational Science Award Consortium</vt:lpstr>
      <vt:lpstr>The Four Translations</vt:lpstr>
      <vt:lpstr>PowerPoint Presentation</vt:lpstr>
      <vt:lpstr>Services and Resources</vt:lpstr>
      <vt:lpstr>Research Design and Analysis</vt:lpstr>
      <vt:lpstr>Translational Technologies  and Resources Program</vt:lpstr>
      <vt:lpstr>CTSI Biorepository</vt:lpstr>
      <vt:lpstr>Human Imaging Core</vt:lpstr>
      <vt:lpstr>PowerPoint Presentation</vt:lpstr>
      <vt:lpstr>Informatics</vt:lpstr>
      <vt:lpstr>Clinical Research Program</vt:lpstr>
      <vt:lpstr>Pilot Projects Program</vt:lpstr>
      <vt:lpstr>Integrated Data Repository</vt:lpstr>
      <vt:lpstr>Academy of Research Excellence</vt:lpstr>
      <vt:lpstr>CTSI Education Programs</vt:lpstr>
      <vt:lpstr>Community Engagement and Research</vt:lpstr>
      <vt:lpstr>PowerPoint Presentation</vt:lpstr>
      <vt:lpstr>Personalized Medicine Program</vt:lpstr>
      <vt:lpstr>Personalized Medicine Information Flow </vt:lpstr>
      <vt:lpstr>Personalized Medicine Program- Launched June 25, 2012</vt:lpstr>
      <vt:lpstr>PowerPoint Presentation</vt:lpstr>
      <vt:lpstr>UF-Affiliated Research Networks</vt:lpstr>
      <vt:lpstr>Consent2Share</vt:lpstr>
      <vt:lpstr>Study Registry and StudyConnect</vt:lpstr>
      <vt:lpstr>Implementation Science</vt:lpstr>
      <vt:lpstr>For More Information</vt:lpstr>
    </vt:vector>
  </TitlesOfParts>
  <Company>J.H. Miller Health Sciences Center, 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University of Florida Clinical and Translational Science Institute</dc:title>
  <dc:creator>Mike Conlon</dc:creator>
  <cp:lastModifiedBy>Michael Conlon</cp:lastModifiedBy>
  <cp:revision>106</cp:revision>
  <dcterms:created xsi:type="dcterms:W3CDTF">2011-07-06T17:12:01Z</dcterms:created>
  <dcterms:modified xsi:type="dcterms:W3CDTF">2013-05-13T14:25:21Z</dcterms:modified>
</cp:coreProperties>
</file>