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1"/>
  </p:notesMasterIdLst>
  <p:handoutMasterIdLst>
    <p:handoutMasterId r:id="rId22"/>
  </p:handoutMasterIdLst>
  <p:sldIdLst>
    <p:sldId id="256" r:id="rId2"/>
    <p:sldId id="257" r:id="rId3"/>
    <p:sldId id="258" r:id="rId4"/>
    <p:sldId id="269" r:id="rId5"/>
    <p:sldId id="262" r:id="rId6"/>
    <p:sldId id="263" r:id="rId7"/>
    <p:sldId id="264" r:id="rId8"/>
    <p:sldId id="266" r:id="rId9"/>
    <p:sldId id="267" r:id="rId10"/>
    <p:sldId id="265" r:id="rId11"/>
    <p:sldId id="271" r:id="rId12"/>
    <p:sldId id="274" r:id="rId13"/>
    <p:sldId id="261" r:id="rId14"/>
    <p:sldId id="270" r:id="rId15"/>
    <p:sldId id="275" r:id="rId16"/>
    <p:sldId id="268" r:id="rId17"/>
    <p:sldId id="273" r:id="rId18"/>
    <p:sldId id="260" r:id="rId19"/>
    <p:sldId id="25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71" autoAdjust="0"/>
  </p:normalViewPr>
  <p:slideViewPr>
    <p:cSldViewPr>
      <p:cViewPr varScale="1">
        <p:scale>
          <a:sx n="62" d="100"/>
          <a:sy n="62" d="100"/>
        </p:scale>
        <p:origin x="-856" y="-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hsc-fs-admin.ad.ufl.edu\library01\share\Health%20Disparities\Gatorade%20IMMS\how%20do%20patients%20like%20to%20receive%20new%20information.xlsx"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hsc-fs-admin.ad.ufl.edu\library01\share\Health%20Disparities\Gatorade%20IMMS\how%20do%20patients%20like%20to%20receive%20new%20information.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hsc-fs-admin.ad.ufl.edu\library01\share\Health%20Disparities\Gatorade%20IMMS\how%20do%20patients%20like%20to%20receive%20new%20inform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txPr>
              <a:bodyPr/>
              <a:lstStyle/>
              <a:p>
                <a:pPr>
                  <a:defRPr sz="2000" b="1"/>
                </a:pPr>
                <a:endParaRPr lang="en-US"/>
              </a:p>
            </c:txPr>
            <c:showLegendKey val="0"/>
            <c:showVal val="1"/>
            <c:showCatName val="0"/>
            <c:showSerName val="0"/>
            <c:showPercent val="0"/>
            <c:showBubbleSize val="0"/>
            <c:showLeaderLines val="1"/>
          </c:dLbls>
          <c:cat>
            <c:strRef>
              <c:f>Sheet6!$A$2:$A$3</c:f>
              <c:strCache>
                <c:ptCount val="2"/>
                <c:pt idx="0">
                  <c:v>Female</c:v>
                </c:pt>
                <c:pt idx="1">
                  <c:v>Male</c:v>
                </c:pt>
              </c:strCache>
            </c:strRef>
          </c:cat>
          <c:val>
            <c:numRef>
              <c:f>Sheet6!$B$2:$B$3</c:f>
              <c:numCache>
                <c:formatCode>General</c:formatCode>
                <c:ptCount val="2"/>
                <c:pt idx="0">
                  <c:v>70</c:v>
                </c:pt>
                <c:pt idx="1">
                  <c:v>26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2000"/>
          </a:pPr>
          <a:endParaRPr lang="en-US"/>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76192415603222"/>
          <c:y val="0.14583333333333334"/>
          <c:w val="0.44971264367816094"/>
          <c:h val="0.76715686274509809"/>
        </c:manualLayout>
      </c:layout>
      <c:pieChart>
        <c:varyColors val="1"/>
        <c:ser>
          <c:idx val="0"/>
          <c:order val="0"/>
          <c:dLbls>
            <c:dLbl>
              <c:idx val="3"/>
              <c:layout>
                <c:manualLayout>
                  <c:x val="4.3418878195781085E-3"/>
                  <c:y val="2.5502006518028173E-2"/>
                </c:manualLayout>
              </c:layout>
              <c:showLegendKey val="0"/>
              <c:showVal val="1"/>
              <c:showCatName val="0"/>
              <c:showSerName val="0"/>
              <c:showPercent val="0"/>
              <c:showBubbleSize val="0"/>
            </c:dLbl>
            <c:txPr>
              <a:bodyPr/>
              <a:lstStyle/>
              <a:p>
                <a:pPr>
                  <a:defRPr sz="2000" b="1"/>
                </a:pPr>
                <a:endParaRPr lang="en-US"/>
              </a:p>
            </c:txPr>
            <c:showLegendKey val="0"/>
            <c:showVal val="1"/>
            <c:showCatName val="0"/>
            <c:showSerName val="0"/>
            <c:showPercent val="0"/>
            <c:showBubbleSize val="0"/>
            <c:showLeaderLines val="1"/>
          </c:dLbls>
          <c:cat>
            <c:strRef>
              <c:f>Sheet6!$A$21:$A$24</c:f>
              <c:strCache>
                <c:ptCount val="4"/>
                <c:pt idx="0">
                  <c:v>18-44</c:v>
                </c:pt>
                <c:pt idx="1">
                  <c:v>45-64</c:v>
                </c:pt>
                <c:pt idx="2">
                  <c:v>65-79</c:v>
                </c:pt>
                <c:pt idx="3">
                  <c:v>80&gt;</c:v>
                </c:pt>
              </c:strCache>
            </c:strRef>
          </c:cat>
          <c:val>
            <c:numRef>
              <c:f>Sheet6!$B$21:$B$24</c:f>
              <c:numCache>
                <c:formatCode>General</c:formatCode>
                <c:ptCount val="4"/>
                <c:pt idx="0">
                  <c:v>16</c:v>
                </c:pt>
                <c:pt idx="1">
                  <c:v>55</c:v>
                </c:pt>
                <c:pt idx="2">
                  <c:v>26</c:v>
                </c:pt>
                <c:pt idx="3">
                  <c:v>2</c:v>
                </c:pt>
              </c:numCache>
            </c:numRef>
          </c:val>
        </c:ser>
        <c:dLbls>
          <c:showLegendKey val="0"/>
          <c:showVal val="0"/>
          <c:showCatName val="0"/>
          <c:showSerName val="0"/>
          <c:showPercent val="0"/>
          <c:showBubbleSize val="0"/>
          <c:showLeaderLines val="1"/>
        </c:dLbls>
        <c:firstSliceAng val="0"/>
      </c:pieChart>
    </c:plotArea>
    <c:legend>
      <c:legendPos val="r"/>
      <c:legendEntry>
        <c:idx val="0"/>
        <c:txPr>
          <a:bodyPr/>
          <a:lstStyle/>
          <a:p>
            <a:pPr>
              <a:defRPr sz="2000"/>
            </a:pPr>
            <a:endParaRPr lang="en-US"/>
          </a:p>
        </c:txPr>
      </c:legendEntry>
      <c:legendEntry>
        <c:idx val="1"/>
        <c:txPr>
          <a:bodyPr/>
          <a:lstStyle/>
          <a:p>
            <a:pPr>
              <a:defRPr sz="2000"/>
            </a:pPr>
            <a:endParaRPr lang="en-US"/>
          </a:p>
        </c:txPr>
      </c:legendEntry>
      <c:legendEntry>
        <c:idx val="2"/>
        <c:txPr>
          <a:bodyPr/>
          <a:lstStyle/>
          <a:p>
            <a:pPr>
              <a:defRPr sz="2000"/>
            </a:pPr>
            <a:endParaRPr lang="en-US"/>
          </a:p>
        </c:txPr>
      </c:legendEntry>
      <c:legendEntry>
        <c:idx val="3"/>
        <c:txPr>
          <a:bodyPr/>
          <a:lstStyle/>
          <a:p>
            <a:pPr>
              <a:defRPr sz="2000"/>
            </a:pPr>
            <a:endParaRPr lang="en-US"/>
          </a:p>
        </c:txPr>
      </c:legendEntry>
      <c:layout>
        <c:manualLayout>
          <c:xMode val="edge"/>
          <c:yMode val="edge"/>
          <c:x val="0.67085904220988768"/>
          <c:y val="0.26541994750656167"/>
          <c:w val="0.31247429112344566"/>
          <c:h val="0.46916010498687666"/>
        </c:manualLayout>
      </c:layout>
      <c:overlay val="0"/>
      <c:txPr>
        <a:bodyPr/>
        <a:lstStyle/>
        <a:p>
          <a:pPr>
            <a:defRPr sz="2000"/>
          </a:pPr>
          <a:endParaRPr lang="en-US"/>
        </a:p>
      </c:txPr>
    </c:legend>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3200" b="0">
                <a:latin typeface="Cambria" pitchFamily="18" charset="0"/>
              </a:defRPr>
            </a:pPr>
            <a:r>
              <a:rPr lang="en-US" sz="3200" b="0" baseline="0" dirty="0" smtClean="0">
                <a:latin typeface="Cambria" pitchFamily="18" charset="0"/>
              </a:rPr>
              <a:t>Questions </a:t>
            </a:r>
            <a:r>
              <a:rPr lang="en-US" sz="3200" b="0" baseline="0" dirty="0">
                <a:latin typeface="Cambria" pitchFamily="18" charset="0"/>
              </a:rPr>
              <a:t>by Category </a:t>
            </a:r>
            <a:endParaRPr lang="en-US" sz="3200" b="0" dirty="0">
              <a:latin typeface="Cambria" pitchFamily="18" charset="0"/>
            </a:endParaRPr>
          </a:p>
        </c:rich>
      </c:tx>
      <c:layout>
        <c:manualLayout>
          <c:xMode val="edge"/>
          <c:yMode val="edge"/>
          <c:x val="0.27626488095238094"/>
          <c:y val="3.125E-2"/>
        </c:manualLayout>
      </c:layout>
      <c:overlay val="0"/>
    </c:title>
    <c:autoTitleDeleted val="0"/>
    <c:plotArea>
      <c:layout/>
      <c:barChart>
        <c:barDir val="col"/>
        <c:grouping val="clustered"/>
        <c:varyColors val="0"/>
        <c:ser>
          <c:idx val="0"/>
          <c:order val="0"/>
          <c:invertIfNegative val="0"/>
          <c:dLbls>
            <c:txPr>
              <a:bodyPr/>
              <a:lstStyle/>
              <a:p>
                <a:pPr>
                  <a:defRPr sz="2000" b="1"/>
                </a:pPr>
                <a:endParaRPr lang="en-US"/>
              </a:p>
            </c:txPr>
            <c:showLegendKey val="0"/>
            <c:showVal val="1"/>
            <c:showCatName val="0"/>
            <c:showSerName val="0"/>
            <c:showPercent val="0"/>
            <c:showBubbleSize val="0"/>
            <c:showLeaderLines val="0"/>
          </c:dLbls>
          <c:cat>
            <c:strRef>
              <c:f>Sheet4!$A$2:$A$9</c:f>
              <c:strCache>
                <c:ptCount val="8"/>
                <c:pt idx="0">
                  <c:v>Meds</c:v>
                </c:pt>
                <c:pt idx="1">
                  <c:v>Symptoms</c:v>
                </c:pt>
                <c:pt idx="2">
                  <c:v>Treatment</c:v>
                </c:pt>
                <c:pt idx="3">
                  <c:v>Support</c:v>
                </c:pt>
                <c:pt idx="4">
                  <c:v>Disease/Dx</c:v>
                </c:pt>
                <c:pt idx="5">
                  <c:v>Lab Tests</c:v>
                </c:pt>
                <c:pt idx="6">
                  <c:v>Nutrition</c:v>
                </c:pt>
                <c:pt idx="7">
                  <c:v>Other </c:v>
                </c:pt>
              </c:strCache>
            </c:strRef>
          </c:cat>
          <c:val>
            <c:numRef>
              <c:f>Sheet4!$B$2:$B$9</c:f>
              <c:numCache>
                <c:formatCode>General</c:formatCode>
                <c:ptCount val="8"/>
                <c:pt idx="0">
                  <c:v>31</c:v>
                </c:pt>
                <c:pt idx="1">
                  <c:v>28</c:v>
                </c:pt>
                <c:pt idx="2">
                  <c:v>27</c:v>
                </c:pt>
                <c:pt idx="3">
                  <c:v>21</c:v>
                </c:pt>
                <c:pt idx="4">
                  <c:v>50</c:v>
                </c:pt>
                <c:pt idx="5">
                  <c:v>13</c:v>
                </c:pt>
                <c:pt idx="6">
                  <c:v>16</c:v>
                </c:pt>
                <c:pt idx="7">
                  <c:v>4</c:v>
                </c:pt>
              </c:numCache>
            </c:numRef>
          </c:val>
        </c:ser>
        <c:dLbls>
          <c:showLegendKey val="0"/>
          <c:showVal val="1"/>
          <c:showCatName val="0"/>
          <c:showSerName val="0"/>
          <c:showPercent val="0"/>
          <c:showBubbleSize val="0"/>
        </c:dLbls>
        <c:gapWidth val="150"/>
        <c:overlap val="-25"/>
        <c:axId val="39015936"/>
        <c:axId val="39022976"/>
      </c:barChart>
      <c:catAx>
        <c:axId val="39015936"/>
        <c:scaling>
          <c:orientation val="minMax"/>
        </c:scaling>
        <c:delete val="0"/>
        <c:axPos val="b"/>
        <c:majorTickMark val="none"/>
        <c:minorTickMark val="none"/>
        <c:tickLblPos val="nextTo"/>
        <c:txPr>
          <a:bodyPr/>
          <a:lstStyle/>
          <a:p>
            <a:pPr>
              <a:defRPr sz="2000" b="1" i="0" baseline="0">
                <a:latin typeface="Cambria" pitchFamily="18" charset="0"/>
              </a:defRPr>
            </a:pPr>
            <a:endParaRPr lang="en-US"/>
          </a:p>
        </c:txPr>
        <c:crossAx val="39022976"/>
        <c:crosses val="autoZero"/>
        <c:auto val="1"/>
        <c:lblAlgn val="ctr"/>
        <c:lblOffset val="100"/>
        <c:noMultiLvlLbl val="0"/>
      </c:catAx>
      <c:valAx>
        <c:axId val="39022976"/>
        <c:scaling>
          <c:orientation val="minMax"/>
        </c:scaling>
        <c:delete val="1"/>
        <c:axPos val="l"/>
        <c:numFmt formatCode="General" sourceLinked="1"/>
        <c:majorTickMark val="out"/>
        <c:minorTickMark val="none"/>
        <c:tickLblPos val="nextTo"/>
        <c:crossAx val="39015936"/>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0.29787</cdr:x>
      <cdr:y>0.03125</cdr:y>
    </cdr:from>
    <cdr:to>
      <cdr:x>0.95745</cdr:x>
      <cdr:y>0.15625</cdr:y>
    </cdr:to>
    <cdr:sp macro="" textlink="">
      <cdr:nvSpPr>
        <cdr:cNvPr id="2" name="TextBox 1"/>
        <cdr:cNvSpPr txBox="1"/>
      </cdr:nvSpPr>
      <cdr:spPr>
        <a:xfrm xmlns:a="http://schemas.openxmlformats.org/drawingml/2006/main">
          <a:off x="1066800" y="98786"/>
          <a:ext cx="2362211" cy="39514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b="1" dirty="0" smtClean="0">
              <a:latin typeface="Calibri" pitchFamily="34" charset="0"/>
              <a:cs typeface="Calibri" pitchFamily="34" charset="0"/>
            </a:rPr>
            <a:t>Patient</a:t>
          </a:r>
          <a:r>
            <a:rPr lang="en-US" sz="1800" b="1" dirty="0" smtClean="0">
              <a:latin typeface="Calibri" pitchFamily="34" charset="0"/>
              <a:cs typeface="Calibri" pitchFamily="34" charset="0"/>
            </a:rPr>
            <a:t> </a:t>
          </a:r>
          <a:r>
            <a:rPr lang="en-US" sz="2400" b="1" dirty="0" smtClean="0">
              <a:latin typeface="Calibri" pitchFamily="34" charset="0"/>
              <a:cs typeface="Calibri" pitchFamily="34" charset="0"/>
            </a:rPr>
            <a:t>Gender</a:t>
          </a:r>
          <a:endParaRPr lang="en-US" sz="1800" b="1" dirty="0">
            <a:latin typeface="Calibri" pitchFamily="34" charset="0"/>
            <a:cs typeface="Calibri"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cdr:x>
      <cdr:y>0.02498</cdr:y>
    </cdr:from>
    <cdr:to>
      <cdr:x>0.97695</cdr:x>
      <cdr:y>0.17122</cdr:y>
    </cdr:to>
    <cdr:sp macro="" textlink="">
      <cdr:nvSpPr>
        <cdr:cNvPr id="2" name="TextBox 1"/>
        <cdr:cNvSpPr txBox="1"/>
      </cdr:nvSpPr>
      <cdr:spPr>
        <a:xfrm xmlns:a="http://schemas.openxmlformats.org/drawingml/2006/main">
          <a:off x="2057400" y="76200"/>
          <a:ext cx="1962554" cy="4460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aseline="0" dirty="0"/>
            <a:t>    </a:t>
          </a:r>
          <a:r>
            <a:rPr lang="en-US" sz="2400" b="1" baseline="0" dirty="0" smtClean="0"/>
            <a:t>Patient </a:t>
          </a:r>
          <a:r>
            <a:rPr lang="en-US" sz="2400" b="1" baseline="0" dirty="0"/>
            <a:t>Age</a:t>
          </a:r>
          <a:endParaRPr lang="en-US" sz="24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5B19E9-B3D1-4567-9467-A37B77CCD1A2}" type="datetimeFigureOut">
              <a:rPr lang="en-US" smtClean="0"/>
              <a:t>4/25/2013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BC3EFF-FF6D-4061-9BC1-A06EA111CE3A}" type="slidenum">
              <a:rPr lang="en-US" smtClean="0"/>
              <a:t>‹#›</a:t>
            </a:fld>
            <a:endParaRPr lang="en-US" dirty="0"/>
          </a:p>
        </p:txBody>
      </p:sp>
    </p:spTree>
    <p:extLst>
      <p:ext uri="{BB962C8B-B14F-4D97-AF65-F5344CB8AC3E}">
        <p14:creationId xmlns:p14="http://schemas.microsoft.com/office/powerpoint/2010/main" val="7504607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477D8-9D4F-4055-AFE3-14836BA3A028}" type="datetimeFigureOut">
              <a:rPr lang="en-US" smtClean="0"/>
              <a:t>4/25/2013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287F8D-C59D-4DA1-B40E-FA3E27617EA2}" type="slidenum">
              <a:rPr lang="en-US" smtClean="0"/>
              <a:t>‹#›</a:t>
            </a:fld>
            <a:endParaRPr lang="en-US" dirty="0"/>
          </a:p>
        </p:txBody>
      </p:sp>
    </p:spTree>
    <p:extLst>
      <p:ext uri="{BB962C8B-B14F-4D97-AF65-F5344CB8AC3E}">
        <p14:creationId xmlns:p14="http://schemas.microsoft.com/office/powerpoint/2010/main" val="2503641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287F8D-C59D-4DA1-B40E-FA3E27617EA2}" type="slidenum">
              <a:rPr lang="en-US" smtClean="0"/>
              <a:t>2</a:t>
            </a:fld>
            <a:endParaRPr lang="en-US" dirty="0"/>
          </a:p>
        </p:txBody>
      </p:sp>
    </p:spTree>
    <p:extLst>
      <p:ext uri="{BB962C8B-B14F-4D97-AF65-F5344CB8AC3E}">
        <p14:creationId xmlns:p14="http://schemas.microsoft.com/office/powerpoint/2010/main" val="2582742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287F8D-C59D-4DA1-B40E-FA3E27617EA2}" type="slidenum">
              <a:rPr lang="en-US" smtClean="0"/>
              <a:t>11</a:t>
            </a:fld>
            <a:endParaRPr lang="en-US" dirty="0"/>
          </a:p>
        </p:txBody>
      </p:sp>
    </p:spTree>
    <p:extLst>
      <p:ext uri="{BB962C8B-B14F-4D97-AF65-F5344CB8AC3E}">
        <p14:creationId xmlns:p14="http://schemas.microsoft.com/office/powerpoint/2010/main" val="1425771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0" indent="-571500">
              <a:defRPr/>
            </a:pPr>
            <a:r>
              <a:rPr lang="en-US" sz="1200" dirty="0" smtClean="0">
                <a:solidFill>
                  <a:schemeClr val="tx2">
                    <a:lumMod val="50000"/>
                  </a:schemeClr>
                </a:solidFill>
                <a:latin typeface="+mn-lt"/>
              </a:rPr>
              <a:t>Questions</a:t>
            </a:r>
            <a:r>
              <a:rPr lang="en-US" sz="1200" baseline="0" dirty="0" smtClean="0">
                <a:solidFill>
                  <a:schemeClr val="tx2">
                    <a:lumMod val="50000"/>
                  </a:schemeClr>
                </a:solidFill>
                <a:latin typeface="+mn-lt"/>
              </a:rPr>
              <a:t> for the doctors were written on comment cards and given to the patients.</a:t>
            </a:r>
          </a:p>
          <a:p>
            <a:pPr marL="571500" indent="-571500">
              <a:defRPr/>
            </a:pPr>
            <a:r>
              <a:rPr lang="en-US" sz="1200" baseline="0" dirty="0" smtClean="0">
                <a:solidFill>
                  <a:schemeClr val="tx2">
                    <a:lumMod val="50000"/>
                  </a:schemeClr>
                </a:solidFill>
                <a:latin typeface="+mn-lt"/>
              </a:rPr>
              <a:t>Patients were asked  to  answer a question on the back  </a:t>
            </a:r>
            <a:r>
              <a:rPr lang="en-US" sz="1200" b="1" dirty="0" smtClean="0">
                <a:solidFill>
                  <a:srgbClr val="C00000"/>
                </a:solidFill>
                <a:latin typeface="+mn-lt"/>
              </a:rPr>
              <a:t>Did your time with the librarian  preparing questions help during your visit with the doctor?” </a:t>
            </a:r>
            <a:r>
              <a:rPr lang="en-US" sz="1200" baseline="0" dirty="0" smtClean="0">
                <a:solidFill>
                  <a:schemeClr val="tx2">
                    <a:lumMod val="50000"/>
                  </a:schemeClr>
                </a:solidFill>
                <a:latin typeface="+mn-lt"/>
              </a:rPr>
              <a:t> and return the card to the librarian when they left.</a:t>
            </a:r>
          </a:p>
          <a:p>
            <a:pPr marL="571500" indent="-571500">
              <a:defRPr/>
            </a:pPr>
            <a:r>
              <a:rPr lang="en-US" sz="1200" dirty="0" smtClean="0">
                <a:solidFill>
                  <a:schemeClr val="tx2">
                    <a:lumMod val="50000"/>
                  </a:schemeClr>
                </a:solidFill>
                <a:latin typeface="+mn-lt"/>
              </a:rPr>
              <a:t>Responses to the intervention have been positive among patients. Even whe</a:t>
            </a:r>
            <a:r>
              <a:rPr lang="en-US" sz="1200" baseline="0" dirty="0" smtClean="0">
                <a:solidFill>
                  <a:schemeClr val="tx2">
                    <a:lumMod val="50000"/>
                  </a:schemeClr>
                </a:solidFill>
                <a:latin typeface="+mn-lt"/>
              </a:rPr>
              <a:t>n patients had no questions or did not want assistance, they expressed appreciation for the service and being asked. </a:t>
            </a:r>
            <a:endParaRPr lang="en-US" sz="1200" dirty="0">
              <a:solidFill>
                <a:schemeClr val="tx2">
                  <a:lumMod val="50000"/>
                </a:schemeClr>
              </a:solidFill>
              <a:latin typeface="+mn-lt"/>
            </a:endParaRPr>
          </a:p>
        </p:txBody>
      </p:sp>
      <p:sp>
        <p:nvSpPr>
          <p:cNvPr id="4" name="Slide Number Placeholder 3"/>
          <p:cNvSpPr>
            <a:spLocks noGrp="1"/>
          </p:cNvSpPr>
          <p:nvPr>
            <p:ph type="sldNum" sz="quarter" idx="10"/>
          </p:nvPr>
        </p:nvSpPr>
        <p:spPr/>
        <p:txBody>
          <a:bodyPr/>
          <a:lstStyle/>
          <a:p>
            <a:fld id="{7D287F8D-C59D-4DA1-B40E-FA3E27617EA2}" type="slidenum">
              <a:rPr lang="en-US" smtClean="0"/>
              <a:t>12</a:t>
            </a:fld>
            <a:endParaRPr lang="en-US" dirty="0"/>
          </a:p>
        </p:txBody>
      </p:sp>
    </p:spTree>
    <p:extLst>
      <p:ext uri="{BB962C8B-B14F-4D97-AF65-F5344CB8AC3E}">
        <p14:creationId xmlns:p14="http://schemas.microsoft.com/office/powerpoint/2010/main" val="2772890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287F8D-C59D-4DA1-B40E-FA3E27617EA2}" type="slidenum">
              <a:rPr lang="en-US" smtClean="0"/>
              <a:t>13</a:t>
            </a:fld>
            <a:endParaRPr lang="en-US" dirty="0"/>
          </a:p>
        </p:txBody>
      </p:sp>
    </p:spTree>
    <p:extLst>
      <p:ext uri="{BB962C8B-B14F-4D97-AF65-F5344CB8AC3E}">
        <p14:creationId xmlns:p14="http://schemas.microsoft.com/office/powerpoint/2010/main" val="4141351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physician was totally unaware of these resources.</a:t>
            </a:r>
            <a:endParaRPr lang="en-US" dirty="0"/>
          </a:p>
        </p:txBody>
      </p:sp>
      <p:sp>
        <p:nvSpPr>
          <p:cNvPr id="4" name="Slide Number Placeholder 3"/>
          <p:cNvSpPr>
            <a:spLocks noGrp="1"/>
          </p:cNvSpPr>
          <p:nvPr>
            <p:ph type="sldNum" sz="quarter" idx="10"/>
          </p:nvPr>
        </p:nvSpPr>
        <p:spPr/>
        <p:txBody>
          <a:bodyPr/>
          <a:lstStyle/>
          <a:p>
            <a:fld id="{7D287F8D-C59D-4DA1-B40E-FA3E27617EA2}" type="slidenum">
              <a:rPr lang="en-US" smtClean="0"/>
              <a:t>14</a:t>
            </a:fld>
            <a:endParaRPr lang="en-US" dirty="0"/>
          </a:p>
        </p:txBody>
      </p:sp>
    </p:spTree>
    <p:extLst>
      <p:ext uri="{BB962C8B-B14F-4D97-AF65-F5344CB8AC3E}">
        <p14:creationId xmlns:p14="http://schemas.microsoft.com/office/powerpoint/2010/main" val="12330877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is an opportunity for librarians to educate residents and faculty on the sources of reliable health information. </a:t>
            </a:r>
            <a:endParaRPr lang="en-US" dirty="0"/>
          </a:p>
        </p:txBody>
      </p:sp>
      <p:sp>
        <p:nvSpPr>
          <p:cNvPr id="4" name="Slide Number Placeholder 3"/>
          <p:cNvSpPr>
            <a:spLocks noGrp="1"/>
          </p:cNvSpPr>
          <p:nvPr>
            <p:ph type="sldNum" sz="quarter" idx="10"/>
          </p:nvPr>
        </p:nvSpPr>
        <p:spPr/>
        <p:txBody>
          <a:bodyPr/>
          <a:lstStyle/>
          <a:p>
            <a:fld id="{7D287F8D-C59D-4DA1-B40E-FA3E27617EA2}" type="slidenum">
              <a:rPr lang="en-US" smtClean="0"/>
              <a:t>15</a:t>
            </a:fld>
            <a:endParaRPr lang="en-US" dirty="0"/>
          </a:p>
        </p:txBody>
      </p:sp>
    </p:spTree>
    <p:extLst>
      <p:ext uri="{BB962C8B-B14F-4D97-AF65-F5344CB8AC3E}">
        <p14:creationId xmlns:p14="http://schemas.microsoft.com/office/powerpoint/2010/main" val="1882582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Initially</a:t>
            </a:r>
            <a:r>
              <a:rPr lang="en-US" baseline="0" dirty="0" smtClean="0"/>
              <a:t> we distributed printed flyers at intake, but found that patients did not take them, ask for assistance or know </a:t>
            </a:r>
          </a:p>
          <a:p>
            <a:r>
              <a:rPr lang="en-US" baseline="0" dirty="0" smtClean="0"/>
              <a:t>how a librarian might help them. We found patients responded positively more to personal inquiries and offers of assistance.  </a:t>
            </a:r>
          </a:p>
        </p:txBody>
      </p:sp>
      <p:sp>
        <p:nvSpPr>
          <p:cNvPr id="4" name="Slide Number Placeholder 3"/>
          <p:cNvSpPr>
            <a:spLocks noGrp="1"/>
          </p:cNvSpPr>
          <p:nvPr>
            <p:ph type="sldNum" sz="quarter" idx="10"/>
          </p:nvPr>
        </p:nvSpPr>
        <p:spPr/>
        <p:txBody>
          <a:bodyPr/>
          <a:lstStyle/>
          <a:p>
            <a:fld id="{7D287F8D-C59D-4DA1-B40E-FA3E27617EA2}" type="slidenum">
              <a:rPr lang="en-US" smtClean="0"/>
              <a:t>3</a:t>
            </a:fld>
            <a:endParaRPr lang="en-US" dirty="0"/>
          </a:p>
        </p:txBody>
      </p:sp>
    </p:spTree>
    <p:extLst>
      <p:ext uri="{BB962C8B-B14F-4D97-AF65-F5344CB8AC3E}">
        <p14:creationId xmlns:p14="http://schemas.microsoft.com/office/powerpoint/2010/main" val="1382491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 am reporting two projects that occurred between May 2012 and February 2013.</a:t>
            </a:r>
            <a:endParaRPr lang="en-US" dirty="0"/>
          </a:p>
        </p:txBody>
      </p:sp>
      <p:sp>
        <p:nvSpPr>
          <p:cNvPr id="4" name="Slide Number Placeholder 3"/>
          <p:cNvSpPr>
            <a:spLocks noGrp="1"/>
          </p:cNvSpPr>
          <p:nvPr>
            <p:ph type="sldNum" sz="quarter" idx="10"/>
          </p:nvPr>
        </p:nvSpPr>
        <p:spPr/>
        <p:txBody>
          <a:bodyPr/>
          <a:lstStyle/>
          <a:p>
            <a:fld id="{7D287F8D-C59D-4DA1-B40E-FA3E27617EA2}" type="slidenum">
              <a:rPr lang="en-US" smtClean="0"/>
              <a:t>4</a:t>
            </a:fld>
            <a:endParaRPr lang="en-US" dirty="0"/>
          </a:p>
        </p:txBody>
      </p:sp>
    </p:spTree>
    <p:extLst>
      <p:ext uri="{BB962C8B-B14F-4D97-AF65-F5344CB8AC3E}">
        <p14:creationId xmlns:p14="http://schemas.microsoft.com/office/powerpoint/2010/main" val="220017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enrolled 99 patients</a:t>
            </a:r>
            <a:r>
              <a:rPr lang="en-US" baseline="0" dirty="0" smtClean="0"/>
              <a:t>.  The majority were female.  In age most patients were between 45 and 64 years old followed by 65-79 years old</a:t>
            </a:r>
          </a:p>
        </p:txBody>
      </p:sp>
      <p:sp>
        <p:nvSpPr>
          <p:cNvPr id="4" name="Slide Number Placeholder 3"/>
          <p:cNvSpPr>
            <a:spLocks noGrp="1"/>
          </p:cNvSpPr>
          <p:nvPr>
            <p:ph type="sldNum" sz="quarter" idx="10"/>
          </p:nvPr>
        </p:nvSpPr>
        <p:spPr/>
        <p:txBody>
          <a:bodyPr/>
          <a:lstStyle/>
          <a:p>
            <a:fld id="{7D287F8D-C59D-4DA1-B40E-FA3E27617EA2}" type="slidenum">
              <a:rPr lang="en-US" smtClean="0"/>
              <a:t>5</a:t>
            </a:fld>
            <a:endParaRPr lang="en-US" dirty="0"/>
          </a:p>
        </p:txBody>
      </p:sp>
    </p:spTree>
    <p:extLst>
      <p:ext uri="{BB962C8B-B14F-4D97-AF65-F5344CB8AC3E}">
        <p14:creationId xmlns:p14="http://schemas.microsoft.com/office/powerpoint/2010/main" val="4148280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solidFill>
                <a:schemeClr val="tx1"/>
              </a:solidFill>
            </a:endParaRPr>
          </a:p>
          <a:p>
            <a:r>
              <a:rPr lang="en-US" dirty="0" smtClean="0"/>
              <a:t>To connect</a:t>
            </a:r>
            <a:r>
              <a:rPr lang="en-US" baseline="0" dirty="0" smtClean="0"/>
              <a:t> with patients and provide the most appropriate information, we asked </a:t>
            </a:r>
            <a:r>
              <a:rPr lang="en-US" b="0" dirty="0" smtClean="0">
                <a:solidFill>
                  <a:schemeClr val="tx1"/>
                </a:solidFill>
              </a:rPr>
              <a:t>about their computer access and preferred learning style.</a:t>
            </a:r>
            <a:endParaRPr lang="en-US" b="0" dirty="0"/>
          </a:p>
        </p:txBody>
      </p:sp>
      <p:sp>
        <p:nvSpPr>
          <p:cNvPr id="4" name="Slide Number Placeholder 3"/>
          <p:cNvSpPr>
            <a:spLocks noGrp="1"/>
          </p:cNvSpPr>
          <p:nvPr>
            <p:ph type="sldNum" sz="quarter" idx="10"/>
          </p:nvPr>
        </p:nvSpPr>
        <p:spPr/>
        <p:txBody>
          <a:bodyPr/>
          <a:lstStyle/>
          <a:p>
            <a:fld id="{7D287F8D-C59D-4DA1-B40E-FA3E27617EA2}" type="slidenum">
              <a:rPr lang="en-US" smtClean="0"/>
              <a:t>6</a:t>
            </a:fld>
            <a:endParaRPr lang="en-US" dirty="0"/>
          </a:p>
        </p:txBody>
      </p:sp>
    </p:spTree>
    <p:extLst>
      <p:ext uri="{BB962C8B-B14F-4D97-AF65-F5344CB8AC3E}">
        <p14:creationId xmlns:p14="http://schemas.microsoft.com/office/powerpoint/2010/main" val="4188643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Patients</a:t>
            </a:r>
            <a:r>
              <a:rPr lang="en-US" baseline="0" dirty="0" smtClean="0"/>
              <a:t> reported their preferred learning style in this order READ, HEAR, WATCH, DO. </a:t>
            </a:r>
          </a:p>
          <a:p>
            <a:r>
              <a:rPr lang="en-US" baseline="0" dirty="0" smtClean="0"/>
              <a:t>45 patients selected only one method while 53 patients preferred to receive new information in 2 or more ways</a:t>
            </a:r>
          </a:p>
          <a:p>
            <a:r>
              <a:rPr lang="en-US" baseline="0" dirty="0" smtClean="0"/>
              <a:t>8 of those wanted to receive information in all the ways that were listed. </a:t>
            </a:r>
          </a:p>
        </p:txBody>
      </p:sp>
      <p:sp>
        <p:nvSpPr>
          <p:cNvPr id="4" name="Slide Number Placeholder 3"/>
          <p:cNvSpPr>
            <a:spLocks noGrp="1"/>
          </p:cNvSpPr>
          <p:nvPr>
            <p:ph type="sldNum" sz="quarter" idx="10"/>
          </p:nvPr>
        </p:nvSpPr>
        <p:spPr/>
        <p:txBody>
          <a:bodyPr/>
          <a:lstStyle/>
          <a:p>
            <a:fld id="{7D287F8D-C59D-4DA1-B40E-FA3E27617EA2}" type="slidenum">
              <a:rPr lang="en-US" smtClean="0"/>
              <a:t>7</a:t>
            </a:fld>
            <a:endParaRPr lang="en-US" dirty="0"/>
          </a:p>
        </p:txBody>
      </p:sp>
    </p:spTree>
    <p:extLst>
      <p:ext uri="{BB962C8B-B14F-4D97-AF65-F5344CB8AC3E}">
        <p14:creationId xmlns:p14="http://schemas.microsoft.com/office/powerpoint/2010/main" val="2754549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0" indent="-571500">
              <a:defRPr/>
            </a:pPr>
            <a:r>
              <a:rPr lang="en-US" sz="4400" dirty="0" smtClean="0">
                <a:solidFill>
                  <a:schemeClr val="tx2">
                    <a:lumMod val="50000"/>
                  </a:schemeClr>
                </a:solidFill>
                <a:latin typeface="+mn-lt"/>
              </a:rPr>
              <a:t>The most common category of questions asked was </a:t>
            </a:r>
            <a:r>
              <a:rPr lang="en-US" sz="4400" b="1" dirty="0" smtClean="0">
                <a:solidFill>
                  <a:schemeClr val="tx2">
                    <a:lumMod val="50000"/>
                  </a:schemeClr>
                </a:solidFill>
                <a:latin typeface="+mn-lt"/>
              </a:rPr>
              <a:t>diseases/diagnoses, </a:t>
            </a:r>
          </a:p>
          <a:p>
            <a:pPr marL="571500" indent="-571500">
              <a:defRPr/>
            </a:pPr>
            <a:r>
              <a:rPr lang="en-US" sz="4400" b="1" dirty="0" smtClean="0">
                <a:solidFill>
                  <a:schemeClr val="tx2">
                    <a:lumMod val="50000"/>
                  </a:schemeClr>
                </a:solidFill>
                <a:latin typeface="+mn-lt"/>
              </a:rPr>
              <a:t> </a:t>
            </a:r>
            <a:r>
              <a:rPr lang="en-US" sz="4400" b="0" dirty="0" smtClean="0">
                <a:solidFill>
                  <a:schemeClr val="tx2">
                    <a:lumMod val="50000"/>
                  </a:schemeClr>
                </a:solidFill>
                <a:latin typeface="+mn-lt"/>
              </a:rPr>
              <a:t>followed by </a:t>
            </a:r>
            <a:r>
              <a:rPr lang="en-US" sz="4400" b="1" dirty="0" smtClean="0">
                <a:solidFill>
                  <a:schemeClr val="tx2">
                    <a:lumMod val="50000"/>
                  </a:schemeClr>
                </a:solidFill>
                <a:latin typeface="+mn-lt"/>
              </a:rPr>
              <a:t>medications, symptoms, treatment.</a:t>
            </a:r>
          </a:p>
          <a:p>
            <a:pPr marL="571500" indent="-571500">
              <a:defRPr/>
            </a:pPr>
            <a:r>
              <a:rPr lang="en-US" sz="4400" b="0" dirty="0" smtClean="0">
                <a:solidFill>
                  <a:schemeClr val="tx2">
                    <a:lumMod val="50000"/>
                  </a:schemeClr>
                </a:solidFill>
                <a:latin typeface="+mn-lt"/>
              </a:rPr>
              <a:t>Questions may</a:t>
            </a:r>
            <a:r>
              <a:rPr lang="en-US" sz="4400" b="0" baseline="0" dirty="0" smtClean="0">
                <a:solidFill>
                  <a:schemeClr val="tx2">
                    <a:lumMod val="50000"/>
                  </a:schemeClr>
                </a:solidFill>
                <a:latin typeface="+mn-lt"/>
              </a:rPr>
              <a:t> have fit more than one category</a:t>
            </a:r>
            <a:r>
              <a:rPr lang="en-US" sz="4400" b="1" baseline="0" dirty="0" smtClean="0">
                <a:solidFill>
                  <a:schemeClr val="tx2">
                    <a:lumMod val="50000"/>
                  </a:schemeClr>
                </a:solidFill>
                <a:latin typeface="+mn-lt"/>
              </a:rPr>
              <a:t>.</a:t>
            </a:r>
            <a:endParaRPr lang="en-US" sz="4400" b="1" dirty="0" smtClean="0">
              <a:solidFill>
                <a:schemeClr val="tx2">
                  <a:lumMod val="50000"/>
                </a:schemeClr>
              </a:solidFill>
              <a:latin typeface="+mn-lt"/>
            </a:endParaRPr>
          </a:p>
          <a:p>
            <a:endParaRPr lang="en-US" dirty="0"/>
          </a:p>
        </p:txBody>
      </p:sp>
      <p:sp>
        <p:nvSpPr>
          <p:cNvPr id="4" name="Slide Number Placeholder 3"/>
          <p:cNvSpPr>
            <a:spLocks noGrp="1"/>
          </p:cNvSpPr>
          <p:nvPr>
            <p:ph type="sldNum" sz="quarter" idx="10"/>
          </p:nvPr>
        </p:nvSpPr>
        <p:spPr/>
        <p:txBody>
          <a:bodyPr/>
          <a:lstStyle/>
          <a:p>
            <a:fld id="{7D287F8D-C59D-4DA1-B40E-FA3E27617EA2}" type="slidenum">
              <a:rPr lang="en-US" smtClean="0"/>
              <a:t>8</a:t>
            </a:fld>
            <a:endParaRPr lang="en-US" dirty="0"/>
          </a:p>
        </p:txBody>
      </p:sp>
    </p:spTree>
    <p:extLst>
      <p:ext uri="{BB962C8B-B14F-4D97-AF65-F5344CB8AC3E}">
        <p14:creationId xmlns:p14="http://schemas.microsoft.com/office/powerpoint/2010/main" val="431652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examples</a:t>
            </a:r>
            <a:r>
              <a:rPr lang="en-US" baseline="0" dirty="0" smtClean="0"/>
              <a:t> of the types of questions that were asked. </a:t>
            </a:r>
            <a:endParaRPr lang="en-US" dirty="0"/>
          </a:p>
        </p:txBody>
      </p:sp>
      <p:sp>
        <p:nvSpPr>
          <p:cNvPr id="4" name="Slide Number Placeholder 3"/>
          <p:cNvSpPr>
            <a:spLocks noGrp="1"/>
          </p:cNvSpPr>
          <p:nvPr>
            <p:ph type="sldNum" sz="quarter" idx="10"/>
          </p:nvPr>
        </p:nvSpPr>
        <p:spPr/>
        <p:txBody>
          <a:bodyPr/>
          <a:lstStyle/>
          <a:p>
            <a:fld id="{7D287F8D-C59D-4DA1-B40E-FA3E27617EA2}" type="slidenum">
              <a:rPr lang="en-US" smtClean="0"/>
              <a:t>9</a:t>
            </a:fld>
            <a:endParaRPr lang="en-US" dirty="0"/>
          </a:p>
        </p:txBody>
      </p:sp>
    </p:spTree>
    <p:extLst>
      <p:ext uri="{BB962C8B-B14F-4D97-AF65-F5344CB8AC3E}">
        <p14:creationId xmlns:p14="http://schemas.microsoft.com/office/powerpoint/2010/main" val="2089133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sampling of the resources that</a:t>
            </a:r>
            <a:r>
              <a:rPr lang="en-US" baseline="0" dirty="0" smtClean="0"/>
              <a:t> I used generally starting with NLM and NIH sites. </a:t>
            </a:r>
          </a:p>
          <a:p>
            <a:r>
              <a:rPr lang="en-US" baseline="0" dirty="0" smtClean="0"/>
              <a:t>Most information was were printed and given to the patients either before seeing the doctor or upon leaving the clinic.</a:t>
            </a:r>
          </a:p>
          <a:p>
            <a:endParaRPr lang="en-US" baseline="0" dirty="0" smtClean="0"/>
          </a:p>
          <a:p>
            <a:r>
              <a:rPr lang="en-US" baseline="0" dirty="0" smtClean="0"/>
              <a:t>When patients did not ask a question, I asked if they used the internet to find health information, and explained  MedlinePlus, NIH Senior Health--  pocket card/ book marks. </a:t>
            </a:r>
            <a:endParaRPr lang="en-US" dirty="0"/>
          </a:p>
        </p:txBody>
      </p:sp>
      <p:sp>
        <p:nvSpPr>
          <p:cNvPr id="4" name="Slide Number Placeholder 3"/>
          <p:cNvSpPr>
            <a:spLocks noGrp="1"/>
          </p:cNvSpPr>
          <p:nvPr>
            <p:ph type="sldNum" sz="quarter" idx="10"/>
          </p:nvPr>
        </p:nvSpPr>
        <p:spPr/>
        <p:txBody>
          <a:bodyPr/>
          <a:lstStyle/>
          <a:p>
            <a:fld id="{7D287F8D-C59D-4DA1-B40E-FA3E27617EA2}" type="slidenum">
              <a:rPr lang="en-US" smtClean="0"/>
              <a:t>10</a:t>
            </a:fld>
            <a:endParaRPr lang="en-US" dirty="0"/>
          </a:p>
        </p:txBody>
      </p:sp>
    </p:spTree>
    <p:extLst>
      <p:ext uri="{BB962C8B-B14F-4D97-AF65-F5344CB8AC3E}">
        <p14:creationId xmlns:p14="http://schemas.microsoft.com/office/powerpoint/2010/main" val="4133493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C48C0EC-F5EB-453B-A64F-840CDECD5A28}" type="datetimeFigureOut">
              <a:rPr lang="en-US" smtClean="0"/>
              <a:t>4/25/2013</a:t>
            </a:fld>
            <a:endParaRPr lang="en-US" dirty="0"/>
          </a:p>
        </p:txBody>
      </p:sp>
      <p:sp>
        <p:nvSpPr>
          <p:cNvPr id="8" name="Slide Number Placeholder 7"/>
          <p:cNvSpPr>
            <a:spLocks noGrp="1"/>
          </p:cNvSpPr>
          <p:nvPr>
            <p:ph type="sldNum" sz="quarter" idx="11"/>
          </p:nvPr>
        </p:nvSpPr>
        <p:spPr/>
        <p:txBody>
          <a:bodyPr/>
          <a:lstStyle/>
          <a:p>
            <a:fld id="{717CDE98-2E24-42D0-BD81-5E6C77F2E678}"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8C0EC-F5EB-453B-A64F-840CDECD5A28}" type="datetimeFigureOut">
              <a:rPr lang="en-US" smtClean="0"/>
              <a:t>4/25/2013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CDE98-2E24-42D0-BD81-5E6C77F2E67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8C0EC-F5EB-453B-A64F-840CDECD5A28}" type="datetimeFigureOut">
              <a:rPr lang="en-US" smtClean="0"/>
              <a:t>4/25/2013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CDE98-2E24-42D0-BD81-5E6C77F2E67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C48C0EC-F5EB-453B-A64F-840CDECD5A28}" type="datetimeFigureOut">
              <a:rPr lang="en-US" smtClean="0"/>
              <a:t>4/25/2013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CDE98-2E24-42D0-BD81-5E6C77F2E67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8C0EC-F5EB-453B-A64F-840CDECD5A28}" type="datetimeFigureOut">
              <a:rPr lang="en-US" smtClean="0"/>
              <a:t>4/25/2013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CDE98-2E24-42D0-BD81-5E6C77F2E678}"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DC48C0EC-F5EB-453B-A64F-840CDECD5A28}" type="datetimeFigureOut">
              <a:rPr lang="en-US" smtClean="0"/>
              <a:t>4/25/2013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CDE98-2E24-42D0-BD81-5E6C77F2E678}"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C48C0EC-F5EB-453B-A64F-840CDECD5A28}" type="datetimeFigureOut">
              <a:rPr lang="en-US" smtClean="0"/>
              <a:t>4/25/2013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CDE98-2E24-42D0-BD81-5E6C77F2E678}"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48C0EC-F5EB-453B-A64F-840CDECD5A28}" type="datetimeFigureOut">
              <a:rPr lang="en-US" smtClean="0"/>
              <a:t>4/25/2013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CDE98-2E24-42D0-BD81-5E6C77F2E67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8C0EC-F5EB-453B-A64F-840CDECD5A28}" type="datetimeFigureOut">
              <a:rPr lang="en-US" smtClean="0"/>
              <a:t>4/25/2013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CDE98-2E24-42D0-BD81-5E6C77F2E67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8C0EC-F5EB-453B-A64F-840CDECD5A28}" type="datetimeFigureOut">
              <a:rPr lang="en-US" smtClean="0"/>
              <a:t>4/25/2013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CDE98-2E24-42D0-BD81-5E6C77F2E67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8C0EC-F5EB-453B-A64F-840CDECD5A28}" type="datetimeFigureOut">
              <a:rPr lang="en-US" smtClean="0"/>
              <a:t>4/25/2013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CDE98-2E24-42D0-BD81-5E6C77F2E67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C48C0EC-F5EB-453B-A64F-840CDECD5A28}" type="datetimeFigureOut">
              <a:rPr lang="en-US" smtClean="0"/>
              <a:t>4/25/2013</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17CDE98-2E24-42D0-BD81-5E6C77F2E678}"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hdphoto" Target="../media/hdphoto1.wdp"/><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GIF"/><Relationship Id="rId11" Type="http://schemas.openxmlformats.org/officeDocument/2006/relationships/image" Target="../media/image9.png"/><Relationship Id="rId5" Type="http://schemas.openxmlformats.org/officeDocument/2006/relationships/image" Target="../media/image4.GIF"/><Relationship Id="rId10" Type="http://schemas.openxmlformats.org/officeDocument/2006/relationships/image" Target="../media/image8.png"/><Relationship Id="rId4" Type="http://schemas.openxmlformats.org/officeDocument/2006/relationships/image" Target="../media/image3.GIF"/><Relationship Id="rId9" Type="http://schemas.openxmlformats.org/officeDocument/2006/relationships/image" Target="../media/image7.png"/><Relationship Id="rId1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8610600" cy="3200400"/>
          </a:xfrm>
        </p:spPr>
        <p:txBody>
          <a:bodyPr>
            <a:noAutofit/>
          </a:bodyPr>
          <a:lstStyle/>
          <a:p>
            <a:r>
              <a:rPr lang="en-US" sz="4800" b="1" cap="none" dirty="0" smtClean="0">
                <a:latin typeface="Cambria" pitchFamily="18" charset="0"/>
              </a:rPr>
              <a:t>Influencing Patient-Provider Communication And </a:t>
            </a:r>
            <a:br>
              <a:rPr lang="en-US" sz="4800" b="1" cap="none" dirty="0" smtClean="0">
                <a:latin typeface="Cambria" pitchFamily="18" charset="0"/>
              </a:rPr>
            </a:br>
            <a:r>
              <a:rPr lang="en-US" sz="4800" b="1" cap="none" dirty="0" smtClean="0">
                <a:latin typeface="Cambria" pitchFamily="18" charset="0"/>
              </a:rPr>
              <a:t>Promoting Patient Self Advocacy </a:t>
            </a:r>
            <a:endParaRPr lang="en-US" dirty="0"/>
          </a:p>
        </p:txBody>
      </p:sp>
      <p:sp>
        <p:nvSpPr>
          <p:cNvPr id="3" name="Subtitle 2"/>
          <p:cNvSpPr>
            <a:spLocks noGrp="1"/>
          </p:cNvSpPr>
          <p:nvPr>
            <p:ph type="subTitle" idx="1"/>
          </p:nvPr>
        </p:nvSpPr>
        <p:spPr>
          <a:xfrm>
            <a:off x="1219200" y="4800600"/>
            <a:ext cx="6858000" cy="914400"/>
          </a:xfrm>
        </p:spPr>
        <p:txBody>
          <a:bodyPr>
            <a:noAutofit/>
          </a:bodyPr>
          <a:lstStyle/>
          <a:p>
            <a:r>
              <a:rPr lang="en-US" sz="2400" b="1" dirty="0">
                <a:solidFill>
                  <a:schemeClr val="tx1"/>
                </a:solidFill>
                <a:latin typeface="Cambria" pitchFamily="18" charset="0"/>
                <a:cs typeface="Calibri" pitchFamily="34" charset="0"/>
              </a:rPr>
              <a:t>Contributed Paper Session – </a:t>
            </a:r>
            <a:r>
              <a:rPr lang="en-US" sz="2400" b="1" dirty="0" smtClean="0">
                <a:solidFill>
                  <a:schemeClr val="tx1"/>
                </a:solidFill>
                <a:latin typeface="Cambria" pitchFamily="18" charset="0"/>
                <a:cs typeface="Calibri" pitchFamily="34" charset="0"/>
              </a:rPr>
              <a:t>May 6, 2013</a:t>
            </a:r>
            <a:endParaRPr lang="en-US" sz="2400" b="1" dirty="0">
              <a:solidFill>
                <a:schemeClr val="tx1"/>
              </a:solidFill>
              <a:latin typeface="Cambria" pitchFamily="18" charset="0"/>
              <a:cs typeface="Calibri" pitchFamily="34" charset="0"/>
            </a:endParaRPr>
          </a:p>
          <a:p>
            <a:r>
              <a:rPr lang="en-US" sz="2400" b="1" dirty="0" smtClean="0">
                <a:solidFill>
                  <a:schemeClr val="tx1"/>
                </a:solidFill>
                <a:latin typeface="Cambria" pitchFamily="18" charset="0"/>
                <a:cs typeface="Calibri" pitchFamily="34" charset="0"/>
              </a:rPr>
              <a:t>2013 MLA Annual Meeting </a:t>
            </a:r>
            <a:r>
              <a:rPr lang="en-US" sz="2400" b="1" dirty="0">
                <a:solidFill>
                  <a:schemeClr val="tx1"/>
                </a:solidFill>
                <a:latin typeface="Cambria" pitchFamily="18" charset="0"/>
                <a:cs typeface="Calibri" pitchFamily="34" charset="0"/>
              </a:rPr>
              <a:t>– </a:t>
            </a:r>
            <a:r>
              <a:rPr lang="en-US" sz="2400" b="1" dirty="0" smtClean="0">
                <a:solidFill>
                  <a:schemeClr val="tx1"/>
                </a:solidFill>
                <a:latin typeface="Cambria" pitchFamily="18" charset="0"/>
                <a:cs typeface="Calibri" pitchFamily="34" charset="0"/>
              </a:rPr>
              <a:t>Boston MA</a:t>
            </a:r>
            <a:endParaRPr lang="en-US" sz="2400" b="1" dirty="0">
              <a:solidFill>
                <a:schemeClr val="tx1"/>
              </a:solidFill>
              <a:latin typeface="Cambria" pitchFamily="18" charset="0"/>
              <a:cs typeface="Calibri" pitchFamily="34" charset="0"/>
            </a:endParaRPr>
          </a:p>
        </p:txBody>
      </p:sp>
    </p:spTree>
    <p:extLst>
      <p:ext uri="{BB962C8B-B14F-4D97-AF65-F5344CB8AC3E}">
        <p14:creationId xmlns:p14="http://schemas.microsoft.com/office/powerpoint/2010/main" val="2771270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838200"/>
          </a:xfrm>
        </p:spPr>
        <p:txBody>
          <a:bodyPr/>
          <a:lstStyle/>
          <a:p>
            <a:pPr algn="l"/>
            <a:r>
              <a:rPr lang="en-US" sz="4400" b="1" dirty="0" smtClean="0">
                <a:effectLst>
                  <a:outerShdw blurRad="38100" dist="38100" dir="2700000" algn="tl">
                    <a:srgbClr val="000000">
                      <a:alpha val="43137"/>
                    </a:srgbClr>
                  </a:outerShdw>
                </a:effectLst>
                <a:latin typeface="Cambria" pitchFamily="18" charset="0"/>
              </a:rPr>
              <a:t>Resources Used to Assist Patients</a:t>
            </a:r>
            <a:endParaRPr lang="en-US" sz="4400" b="1" dirty="0">
              <a:effectLst>
                <a:outerShdw blurRad="38100" dist="38100" dir="2700000" algn="tl">
                  <a:srgbClr val="000000">
                    <a:alpha val="43137"/>
                  </a:srgbClr>
                </a:outerShdw>
              </a:effectLst>
              <a:latin typeface="Cambria" pitchFamily="18" charset="0"/>
            </a:endParaRPr>
          </a:p>
        </p:txBody>
      </p:sp>
      <p:pic>
        <p:nvPicPr>
          <p:cNvPr id="4" name="Picture 5"/>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94000" y="1628662"/>
            <a:ext cx="3063600" cy="73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62000" y="2667000"/>
            <a:ext cx="2895600" cy="369332"/>
          </a:xfrm>
          <a:prstGeom prst="rect">
            <a:avLst/>
          </a:prstGeom>
          <a:noFill/>
        </p:spPr>
        <p:txBody>
          <a:bodyPr wrap="square" rtlCol="0">
            <a:spAutoFit/>
          </a:bodyPr>
          <a:lstStyle/>
          <a:p>
            <a:endParaRPr lang="en-US"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49889" y="5670550"/>
            <a:ext cx="2787650" cy="654050"/>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6000" y="2656321"/>
            <a:ext cx="1508281" cy="925079"/>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78439" y="4806950"/>
            <a:ext cx="3130550" cy="527050"/>
          </a:xfrm>
          <a:prstGeom prst="rect">
            <a:avLst/>
          </a:prstGeom>
        </p:spPr>
      </p:pic>
      <p:pic>
        <p:nvPicPr>
          <p:cNvPr id="2050" name="Picture 2"/>
          <p:cNvPicPr>
            <a:picLocks noChangeAspect="1" noChangeArrowheads="1"/>
          </p:cNvPicPr>
          <p:nvPr/>
        </p:nvPicPr>
        <p:blipFill>
          <a:blip r:embed="rId7">
            <a:extLst>
              <a:ext uri="{BEBA8EAE-BF5A-486C-A8C5-ECC9F3942E4B}">
                <a14:imgProps xmlns:a14="http://schemas.microsoft.com/office/drawing/2010/main">
                  <a14:imgLayer r:embed="rId8">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609600" y="2656321"/>
            <a:ext cx="3048000" cy="925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 y="3989305"/>
            <a:ext cx="4004906" cy="811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30475" y="1568650"/>
            <a:ext cx="3582194" cy="86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24277" y="2897284"/>
            <a:ext cx="1295400" cy="1145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44207" y="5011999"/>
            <a:ext cx="220980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5353" y="5274707"/>
            <a:ext cx="2285536" cy="1049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257871" y="3676650"/>
            <a:ext cx="1438275"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381000" y="990600"/>
            <a:ext cx="8305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417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b="1" dirty="0" smtClean="0">
                <a:latin typeface="Cambria" pitchFamily="18" charset="0"/>
              </a:rPr>
              <a:t>Patient Librarian Consultation</a:t>
            </a:r>
            <a:endParaRPr lang="en-US" sz="4400" b="1" dirty="0">
              <a:latin typeface="Cambria" pitchFamily="18" charset="0"/>
            </a:endParaRPr>
          </a:p>
        </p:txBody>
      </p:sp>
      <p:sp>
        <p:nvSpPr>
          <p:cNvPr id="3" name="Content Placeholder 2"/>
          <p:cNvSpPr>
            <a:spLocks noGrp="1"/>
          </p:cNvSpPr>
          <p:nvPr>
            <p:ph idx="1"/>
          </p:nvPr>
        </p:nvSpPr>
        <p:spPr>
          <a:xfrm>
            <a:off x="381000" y="1066800"/>
            <a:ext cx="8534400" cy="5562600"/>
          </a:xfrm>
        </p:spPr>
        <p:txBody>
          <a:bodyPr>
            <a:noAutofit/>
          </a:bodyPr>
          <a:lstStyle/>
          <a:p>
            <a:pPr marL="0" indent="0">
              <a:buNone/>
            </a:pPr>
            <a:r>
              <a:rPr lang="en-US" sz="2800" b="1" i="1" dirty="0">
                <a:solidFill>
                  <a:srgbClr val="C00000"/>
                </a:solidFill>
                <a:latin typeface="Cambria" pitchFamily="18" charset="0"/>
              </a:rPr>
              <a:t>My right foot is swollen and it really hurts. I just want them to cut it off</a:t>
            </a:r>
            <a:r>
              <a:rPr lang="en-US" b="1" i="1" dirty="0">
                <a:solidFill>
                  <a:srgbClr val="C00000"/>
                </a:solidFill>
                <a:latin typeface="Cambria" pitchFamily="18" charset="0"/>
              </a:rPr>
              <a:t>. </a:t>
            </a:r>
            <a:endParaRPr lang="en-US" b="1" i="1" dirty="0" smtClean="0">
              <a:solidFill>
                <a:srgbClr val="C00000"/>
              </a:solidFill>
              <a:latin typeface="Cambria" pitchFamily="18" charset="0"/>
            </a:endParaRPr>
          </a:p>
          <a:p>
            <a:pPr marL="0" indent="0">
              <a:buNone/>
            </a:pPr>
            <a:r>
              <a:rPr lang="en-US" b="1" dirty="0" smtClean="0">
                <a:solidFill>
                  <a:schemeClr val="tx1"/>
                </a:solidFill>
                <a:latin typeface="Cambria" pitchFamily="18" charset="0"/>
              </a:rPr>
              <a:t>Questions </a:t>
            </a:r>
            <a:r>
              <a:rPr lang="en-US" b="1" dirty="0">
                <a:solidFill>
                  <a:schemeClr val="tx1"/>
                </a:solidFill>
                <a:latin typeface="Cambria" pitchFamily="18" charset="0"/>
              </a:rPr>
              <a:t>identified  by the librarian for the patient to ask the healthcare provider: </a:t>
            </a:r>
            <a:endParaRPr lang="en-US" dirty="0">
              <a:solidFill>
                <a:schemeClr val="tx1"/>
              </a:solidFill>
              <a:latin typeface="Cambria" pitchFamily="18" charset="0"/>
            </a:endParaRPr>
          </a:p>
          <a:p>
            <a:pPr lvl="1"/>
            <a:r>
              <a:rPr lang="en-US" sz="2400" dirty="0" smtClean="0">
                <a:solidFill>
                  <a:schemeClr val="tx1"/>
                </a:solidFill>
                <a:latin typeface="Cambria" pitchFamily="18" charset="0"/>
              </a:rPr>
              <a:t>What </a:t>
            </a:r>
            <a:r>
              <a:rPr lang="en-US" sz="2400" dirty="0">
                <a:solidFill>
                  <a:schemeClr val="tx1"/>
                </a:solidFill>
                <a:latin typeface="Cambria" pitchFamily="18" charset="0"/>
              </a:rPr>
              <a:t>causes my foot </a:t>
            </a:r>
            <a:r>
              <a:rPr lang="en-US" sz="2400" dirty="0" smtClean="0">
                <a:solidFill>
                  <a:schemeClr val="tx1"/>
                </a:solidFill>
                <a:latin typeface="Cambria" pitchFamily="18" charset="0"/>
              </a:rPr>
              <a:t>to swell? </a:t>
            </a:r>
          </a:p>
          <a:p>
            <a:pPr lvl="1"/>
            <a:r>
              <a:rPr lang="en-US" sz="2400" dirty="0" smtClean="0">
                <a:solidFill>
                  <a:schemeClr val="tx1"/>
                </a:solidFill>
                <a:latin typeface="Cambria" pitchFamily="18" charset="0"/>
              </a:rPr>
              <a:t>What </a:t>
            </a:r>
            <a:r>
              <a:rPr lang="en-US" sz="2400" dirty="0">
                <a:solidFill>
                  <a:schemeClr val="tx1"/>
                </a:solidFill>
                <a:latin typeface="Cambria" pitchFamily="18" charset="0"/>
              </a:rPr>
              <a:t>can I do about </a:t>
            </a:r>
            <a:r>
              <a:rPr lang="en-US" sz="2400" dirty="0" smtClean="0">
                <a:solidFill>
                  <a:schemeClr val="tx1"/>
                </a:solidFill>
                <a:latin typeface="Cambria" pitchFamily="18" charset="0"/>
              </a:rPr>
              <a:t>it?</a:t>
            </a:r>
          </a:p>
          <a:p>
            <a:pPr lvl="1"/>
            <a:r>
              <a:rPr lang="en-US" sz="2400" dirty="0" smtClean="0">
                <a:solidFill>
                  <a:schemeClr val="tx1"/>
                </a:solidFill>
                <a:latin typeface="Cambria" pitchFamily="18" charset="0"/>
              </a:rPr>
              <a:t>If </a:t>
            </a:r>
            <a:r>
              <a:rPr lang="en-US" sz="2400" dirty="0">
                <a:solidFill>
                  <a:schemeClr val="tx1"/>
                </a:solidFill>
                <a:latin typeface="Cambria" pitchFamily="18" charset="0"/>
              </a:rPr>
              <a:t>amputation were considered, what would be the next steps</a:t>
            </a:r>
            <a:r>
              <a:rPr lang="en-US" sz="2400" dirty="0" smtClean="0">
                <a:solidFill>
                  <a:schemeClr val="tx1"/>
                </a:solidFill>
                <a:latin typeface="Cambria" pitchFamily="18" charset="0"/>
              </a:rPr>
              <a:t>?</a:t>
            </a:r>
          </a:p>
          <a:p>
            <a:pPr marL="0" indent="0">
              <a:buNone/>
            </a:pPr>
            <a:endParaRPr lang="en-US" sz="700" b="1" i="1" dirty="0" smtClean="0">
              <a:solidFill>
                <a:schemeClr val="tx1"/>
              </a:solidFill>
              <a:latin typeface="Cambria" pitchFamily="18" charset="0"/>
            </a:endParaRPr>
          </a:p>
          <a:p>
            <a:pPr marL="0" indent="0">
              <a:buNone/>
            </a:pPr>
            <a:r>
              <a:rPr lang="en-US" b="1" i="1" dirty="0" smtClean="0">
                <a:solidFill>
                  <a:schemeClr val="tx1"/>
                </a:solidFill>
                <a:latin typeface="Cambria" pitchFamily="18" charset="0"/>
              </a:rPr>
              <a:t>Information </a:t>
            </a:r>
            <a:r>
              <a:rPr lang="en-US" b="1" i="1" dirty="0">
                <a:solidFill>
                  <a:schemeClr val="tx1"/>
                </a:solidFill>
                <a:latin typeface="Cambria" pitchFamily="18" charset="0"/>
              </a:rPr>
              <a:t>identified: </a:t>
            </a:r>
            <a:endParaRPr lang="en-US" dirty="0">
              <a:solidFill>
                <a:schemeClr val="tx1"/>
              </a:solidFill>
              <a:latin typeface="Cambria" pitchFamily="18" charset="0"/>
            </a:endParaRPr>
          </a:p>
          <a:p>
            <a:pPr marL="0" indent="0">
              <a:buNone/>
            </a:pPr>
            <a:r>
              <a:rPr lang="en-US" b="1" dirty="0" smtClean="0">
                <a:solidFill>
                  <a:schemeClr val="tx1"/>
                </a:solidFill>
                <a:latin typeface="Cambria" pitchFamily="18" charset="0"/>
              </a:rPr>
              <a:t>	MedlinePlus</a:t>
            </a:r>
            <a:r>
              <a:rPr lang="en-US" dirty="0">
                <a:solidFill>
                  <a:schemeClr val="tx1"/>
                </a:solidFill>
                <a:latin typeface="Cambria" pitchFamily="18" charset="0"/>
              </a:rPr>
              <a:t>: </a:t>
            </a:r>
            <a:r>
              <a:rPr lang="en-US" b="1" dirty="0">
                <a:solidFill>
                  <a:schemeClr val="tx1"/>
                </a:solidFill>
                <a:latin typeface="Cambria" pitchFamily="18" charset="0"/>
              </a:rPr>
              <a:t>Encyclopedia</a:t>
            </a:r>
            <a:r>
              <a:rPr lang="en-US" dirty="0">
                <a:solidFill>
                  <a:schemeClr val="tx1"/>
                </a:solidFill>
                <a:latin typeface="Cambria" pitchFamily="18" charset="0"/>
              </a:rPr>
              <a:t> </a:t>
            </a:r>
            <a:r>
              <a:rPr lang="en-US" dirty="0" smtClean="0">
                <a:solidFill>
                  <a:schemeClr val="tx1"/>
                </a:solidFill>
                <a:latin typeface="Cambria" pitchFamily="18" charset="0"/>
              </a:rPr>
              <a:t>  </a:t>
            </a:r>
            <a:r>
              <a:rPr lang="en-US" dirty="0">
                <a:solidFill>
                  <a:schemeClr val="tx1"/>
                </a:solidFill>
                <a:latin typeface="Cambria" pitchFamily="18" charset="0"/>
              </a:rPr>
              <a:t>Foot swelling </a:t>
            </a:r>
            <a:endParaRPr lang="en-US" dirty="0" smtClean="0">
              <a:solidFill>
                <a:schemeClr val="tx1"/>
              </a:solidFill>
              <a:latin typeface="Cambria" pitchFamily="18" charset="0"/>
            </a:endParaRPr>
          </a:p>
          <a:p>
            <a:pPr marL="0" indent="0">
              <a:buNone/>
            </a:pPr>
            <a:r>
              <a:rPr lang="en-US" dirty="0" smtClean="0">
                <a:solidFill>
                  <a:schemeClr val="tx1"/>
                </a:solidFill>
                <a:latin typeface="Cambria" pitchFamily="18" charset="0"/>
              </a:rPr>
              <a:t>When </a:t>
            </a:r>
            <a:r>
              <a:rPr lang="en-US" dirty="0">
                <a:solidFill>
                  <a:schemeClr val="tx1"/>
                </a:solidFill>
                <a:latin typeface="Cambria" pitchFamily="18" charset="0"/>
              </a:rPr>
              <a:t>the patient left the clinic, she told the librarian that she had been given </a:t>
            </a:r>
            <a:r>
              <a:rPr lang="en-US" dirty="0" smtClean="0">
                <a:solidFill>
                  <a:schemeClr val="tx1"/>
                </a:solidFill>
                <a:latin typeface="Cambria" pitchFamily="18" charset="0"/>
              </a:rPr>
              <a:t>appointments to test </a:t>
            </a:r>
            <a:r>
              <a:rPr lang="en-US" dirty="0">
                <a:solidFill>
                  <a:schemeClr val="tx1"/>
                </a:solidFill>
                <a:latin typeface="Cambria" pitchFamily="18" charset="0"/>
              </a:rPr>
              <a:t>for diabetes and kidney disease</a:t>
            </a:r>
            <a:r>
              <a:rPr lang="en-US" dirty="0">
                <a:solidFill>
                  <a:schemeClr val="tx2"/>
                </a:solidFill>
                <a:latin typeface="Cambria" pitchFamily="18" charset="0"/>
              </a:rPr>
              <a:t>.</a:t>
            </a:r>
          </a:p>
          <a:p>
            <a:endParaRPr lang="en-US" dirty="0">
              <a:latin typeface="Cambria" pitchFamily="18" charset="0"/>
            </a:endParaRPr>
          </a:p>
        </p:txBody>
      </p:sp>
      <p:cxnSp>
        <p:nvCxnSpPr>
          <p:cNvPr id="5" name="Straight Connector 4"/>
          <p:cNvCxnSpPr/>
          <p:nvPr/>
        </p:nvCxnSpPr>
        <p:spPr>
          <a:xfrm>
            <a:off x="381000" y="990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1584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sz="4800" b="1" dirty="0" smtClean="0">
                <a:latin typeface="Cambria" pitchFamily="18" charset="0"/>
              </a:rPr>
              <a:t>Comment Card Responses</a:t>
            </a:r>
            <a:endParaRPr lang="en-US" sz="4800" b="1" dirty="0">
              <a:latin typeface="Cambria" pitchFamily="18" charset="0"/>
            </a:endParaRPr>
          </a:p>
        </p:txBody>
      </p:sp>
      <p:sp>
        <p:nvSpPr>
          <p:cNvPr id="3" name="Content Placeholder 2"/>
          <p:cNvSpPr>
            <a:spLocks noGrp="1"/>
          </p:cNvSpPr>
          <p:nvPr>
            <p:ph idx="1"/>
          </p:nvPr>
        </p:nvSpPr>
        <p:spPr>
          <a:xfrm>
            <a:off x="457200" y="1295400"/>
            <a:ext cx="8229600" cy="4953000"/>
          </a:xfrm>
        </p:spPr>
        <p:txBody>
          <a:bodyPr>
            <a:noAutofit/>
          </a:bodyPr>
          <a:lstStyle/>
          <a:p>
            <a:pPr marL="0" indent="0">
              <a:buNone/>
            </a:pPr>
            <a:r>
              <a:rPr lang="en-US" sz="3200" dirty="0" smtClean="0">
                <a:solidFill>
                  <a:schemeClr val="tx1"/>
                </a:solidFill>
                <a:latin typeface="Cambria" pitchFamily="18" charset="0"/>
              </a:rPr>
              <a:t>Patients were to return the question card to the librarian after </a:t>
            </a:r>
            <a:r>
              <a:rPr lang="en-US" sz="3200" dirty="0">
                <a:solidFill>
                  <a:schemeClr val="tx1"/>
                </a:solidFill>
                <a:latin typeface="Cambria" pitchFamily="18" charset="0"/>
              </a:rPr>
              <a:t>their visit and </a:t>
            </a:r>
            <a:r>
              <a:rPr lang="en-US" sz="3200" dirty="0" smtClean="0">
                <a:solidFill>
                  <a:schemeClr val="tx1"/>
                </a:solidFill>
                <a:latin typeface="Cambria" pitchFamily="18" charset="0"/>
              </a:rPr>
              <a:t>answer the question on the back:</a:t>
            </a:r>
          </a:p>
          <a:p>
            <a:pPr marL="0" indent="0" algn="ctr">
              <a:buNone/>
            </a:pPr>
            <a:endParaRPr lang="en-US" sz="1800" b="1" dirty="0" smtClean="0">
              <a:solidFill>
                <a:srgbClr val="C00000"/>
              </a:solidFill>
              <a:latin typeface="Cambria" pitchFamily="18" charset="0"/>
            </a:endParaRPr>
          </a:p>
          <a:p>
            <a:pPr marL="0" indent="0" algn="ctr">
              <a:buNone/>
            </a:pPr>
            <a:r>
              <a:rPr lang="en-US" sz="3200" b="1" dirty="0" smtClean="0">
                <a:solidFill>
                  <a:srgbClr val="C00000"/>
                </a:solidFill>
                <a:latin typeface="Cambria" pitchFamily="18" charset="0"/>
              </a:rPr>
              <a:t>“Did your time with the librarian  preparing questions help during your visit with the doctor?” </a:t>
            </a:r>
          </a:p>
          <a:p>
            <a:pPr marL="0" indent="0" algn="ctr">
              <a:buNone/>
            </a:pPr>
            <a:endParaRPr lang="en-US" b="1" dirty="0">
              <a:solidFill>
                <a:srgbClr val="C00000"/>
              </a:solidFill>
              <a:latin typeface="Cambria" pitchFamily="18" charset="0"/>
            </a:endParaRPr>
          </a:p>
          <a:p>
            <a:pPr marL="0" indent="0">
              <a:buNone/>
            </a:pPr>
            <a:r>
              <a:rPr lang="en-US" sz="3200" dirty="0">
                <a:solidFill>
                  <a:schemeClr val="tx2">
                    <a:lumMod val="50000"/>
                  </a:schemeClr>
                </a:solidFill>
                <a:latin typeface="Cambria" pitchFamily="18" charset="0"/>
              </a:rPr>
              <a:t>Responses </a:t>
            </a:r>
            <a:r>
              <a:rPr lang="en-US" sz="3200" dirty="0" smtClean="0">
                <a:solidFill>
                  <a:schemeClr val="tx2">
                    <a:lumMod val="50000"/>
                  </a:schemeClr>
                </a:solidFill>
                <a:latin typeface="Cambria" pitchFamily="18" charset="0"/>
              </a:rPr>
              <a:t>have </a:t>
            </a:r>
            <a:r>
              <a:rPr lang="en-US" sz="3200" dirty="0">
                <a:solidFill>
                  <a:schemeClr val="tx2">
                    <a:lumMod val="50000"/>
                  </a:schemeClr>
                </a:solidFill>
                <a:latin typeface="Cambria" pitchFamily="18" charset="0"/>
              </a:rPr>
              <a:t>been </a:t>
            </a:r>
            <a:r>
              <a:rPr lang="en-US" sz="3200" dirty="0" smtClean="0">
                <a:solidFill>
                  <a:schemeClr val="tx2">
                    <a:lumMod val="50000"/>
                  </a:schemeClr>
                </a:solidFill>
                <a:latin typeface="Cambria" pitchFamily="18" charset="0"/>
              </a:rPr>
              <a:t>overwhelmingly positive from </a:t>
            </a:r>
            <a:r>
              <a:rPr lang="en-US" sz="3200" dirty="0">
                <a:solidFill>
                  <a:schemeClr val="tx2">
                    <a:lumMod val="50000"/>
                  </a:schemeClr>
                </a:solidFill>
                <a:latin typeface="Cambria" pitchFamily="18" charset="0"/>
              </a:rPr>
              <a:t>patients</a:t>
            </a:r>
            <a:r>
              <a:rPr lang="en-US" sz="3200" b="1" dirty="0">
                <a:solidFill>
                  <a:schemeClr val="tx2">
                    <a:lumMod val="50000"/>
                  </a:schemeClr>
                </a:solidFill>
                <a:latin typeface="Cambria" pitchFamily="18" charset="0"/>
              </a:rPr>
              <a:t>.</a:t>
            </a:r>
          </a:p>
          <a:p>
            <a:endParaRPr lang="en-US" dirty="0">
              <a:latin typeface="Cambria" pitchFamily="18" charset="0"/>
            </a:endParaRPr>
          </a:p>
        </p:txBody>
      </p:sp>
      <p:cxnSp>
        <p:nvCxnSpPr>
          <p:cNvPr id="5" name="Straight Connector 4"/>
          <p:cNvCxnSpPr/>
          <p:nvPr/>
        </p:nvCxnSpPr>
        <p:spPr>
          <a:xfrm>
            <a:off x="533400" y="1143000"/>
            <a:ext cx="8153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9108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sz="4800" b="1" dirty="0" smtClean="0"/>
              <a:t>Physician Participants</a:t>
            </a:r>
            <a:endParaRPr lang="en-US" sz="4800" b="1" dirty="0"/>
          </a:p>
        </p:txBody>
      </p:sp>
      <p:sp>
        <p:nvSpPr>
          <p:cNvPr id="3" name="Content Placeholder 2"/>
          <p:cNvSpPr>
            <a:spLocks noGrp="1"/>
          </p:cNvSpPr>
          <p:nvPr>
            <p:ph idx="1"/>
          </p:nvPr>
        </p:nvSpPr>
        <p:spPr>
          <a:xfrm>
            <a:off x="533400" y="1066800"/>
            <a:ext cx="8229600" cy="5105400"/>
          </a:xfrm>
        </p:spPr>
        <p:txBody>
          <a:bodyPr>
            <a:noAutofit/>
          </a:bodyPr>
          <a:lstStyle/>
          <a:p>
            <a:pPr marL="0" indent="0" algn="ctr">
              <a:buNone/>
            </a:pPr>
            <a:r>
              <a:rPr lang="en-US" sz="2900" dirty="0" smtClean="0">
                <a:solidFill>
                  <a:schemeClr val="tx1"/>
                </a:solidFill>
                <a:latin typeface="Cambria" pitchFamily="18" charset="0"/>
              </a:rPr>
              <a:t>Resident and </a:t>
            </a:r>
            <a:r>
              <a:rPr lang="en-US" sz="2900" dirty="0">
                <a:solidFill>
                  <a:schemeClr val="tx1"/>
                </a:solidFill>
                <a:latin typeface="Cambria" pitchFamily="18" charset="0"/>
              </a:rPr>
              <a:t>f</a:t>
            </a:r>
            <a:r>
              <a:rPr lang="en-US" sz="2900" dirty="0" smtClean="0">
                <a:solidFill>
                  <a:schemeClr val="tx1"/>
                </a:solidFill>
                <a:latin typeface="Cambria" pitchFamily="18" charset="0"/>
              </a:rPr>
              <a:t>aculty physicians  total = 17 </a:t>
            </a:r>
            <a:r>
              <a:rPr lang="en-US" sz="2900" dirty="0">
                <a:solidFill>
                  <a:schemeClr val="tx1"/>
                </a:solidFill>
                <a:latin typeface="Cambria" pitchFamily="18" charset="0"/>
              </a:rPr>
              <a:t>	</a:t>
            </a:r>
          </a:p>
          <a:p>
            <a:pPr marL="0" indent="0" algn="ctr">
              <a:buNone/>
            </a:pPr>
            <a:r>
              <a:rPr lang="en-US" sz="2900" dirty="0" smtClean="0">
                <a:solidFill>
                  <a:schemeClr val="tx1"/>
                </a:solidFill>
                <a:latin typeface="Cambria" pitchFamily="18" charset="0"/>
              </a:rPr>
              <a:t>Pilot – 7; Full – 10</a:t>
            </a:r>
          </a:p>
          <a:p>
            <a:pPr marL="0" indent="0" algn="ctr">
              <a:buNone/>
            </a:pPr>
            <a:endParaRPr lang="en-US" sz="2900" dirty="0" smtClean="0">
              <a:solidFill>
                <a:schemeClr val="tx1"/>
              </a:solidFill>
              <a:latin typeface="Cambria" pitchFamily="18" charset="0"/>
            </a:endParaRPr>
          </a:p>
          <a:p>
            <a:r>
              <a:rPr lang="en-US" sz="2900" dirty="0" smtClean="0">
                <a:solidFill>
                  <a:schemeClr val="tx1"/>
                </a:solidFill>
                <a:latin typeface="Cambria" pitchFamily="18" charset="0"/>
              </a:rPr>
              <a:t>Pre-intervention surveys asked </a:t>
            </a:r>
            <a:r>
              <a:rPr lang="en-US" sz="2900" dirty="0">
                <a:solidFill>
                  <a:schemeClr val="tx1"/>
                </a:solidFill>
                <a:latin typeface="Cambria" pitchFamily="18" charset="0"/>
              </a:rPr>
              <a:t>physicians </a:t>
            </a:r>
            <a:r>
              <a:rPr lang="en-US" sz="2900" dirty="0" smtClean="0">
                <a:solidFill>
                  <a:schemeClr val="tx1"/>
                </a:solidFill>
                <a:latin typeface="Cambria" pitchFamily="18" charset="0"/>
              </a:rPr>
              <a:t>if they felt their patients were knowledgeable about </a:t>
            </a:r>
            <a:r>
              <a:rPr lang="en-US" sz="2900" dirty="0">
                <a:solidFill>
                  <a:schemeClr val="tx1"/>
                </a:solidFill>
                <a:latin typeface="Cambria" pitchFamily="18" charset="0"/>
              </a:rPr>
              <a:t>their </a:t>
            </a:r>
            <a:r>
              <a:rPr lang="en-US" sz="2900" dirty="0" smtClean="0">
                <a:solidFill>
                  <a:schemeClr val="tx1"/>
                </a:solidFill>
                <a:latin typeface="Cambria" pitchFamily="18" charset="0"/>
              </a:rPr>
              <a:t>conditions and asked questions during visits.  </a:t>
            </a:r>
          </a:p>
          <a:p>
            <a:pPr marL="0" indent="0">
              <a:buNone/>
            </a:pPr>
            <a:endParaRPr lang="en-US" sz="2900" dirty="0">
              <a:solidFill>
                <a:schemeClr val="tx1"/>
              </a:solidFill>
              <a:latin typeface="Cambria" pitchFamily="18" charset="0"/>
            </a:endParaRPr>
          </a:p>
          <a:p>
            <a:r>
              <a:rPr lang="en-US" sz="2900" dirty="0" smtClean="0">
                <a:solidFill>
                  <a:schemeClr val="tx1"/>
                </a:solidFill>
                <a:latin typeface="Cambria" pitchFamily="18" charset="0"/>
              </a:rPr>
              <a:t>Post-intervention </a:t>
            </a:r>
            <a:r>
              <a:rPr lang="en-US" sz="2900" dirty="0">
                <a:solidFill>
                  <a:schemeClr val="tx1"/>
                </a:solidFill>
                <a:latin typeface="Cambria" pitchFamily="18" charset="0"/>
              </a:rPr>
              <a:t>surveys asked physicians </a:t>
            </a:r>
            <a:r>
              <a:rPr lang="en-US" sz="2900" dirty="0" smtClean="0">
                <a:solidFill>
                  <a:schemeClr val="tx1"/>
                </a:solidFill>
                <a:latin typeface="Cambria" pitchFamily="18" charset="0"/>
              </a:rPr>
              <a:t>if the information provided and the librarian consultation impacted the clinic visits. </a:t>
            </a:r>
            <a:endParaRPr lang="en-US" sz="2900" dirty="0" smtClean="0">
              <a:latin typeface="Cambria" pitchFamily="18" charset="0"/>
            </a:endParaRPr>
          </a:p>
        </p:txBody>
      </p:sp>
      <p:cxnSp>
        <p:nvCxnSpPr>
          <p:cNvPr id="5" name="Straight Connector 4"/>
          <p:cNvCxnSpPr/>
          <p:nvPr/>
        </p:nvCxnSpPr>
        <p:spPr>
          <a:xfrm>
            <a:off x="762000" y="990600"/>
            <a:ext cx="7848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6805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62000"/>
          </a:xfrm>
        </p:spPr>
        <p:txBody>
          <a:bodyPr/>
          <a:lstStyle/>
          <a:p>
            <a:r>
              <a:rPr lang="en-US" sz="4400" b="1" dirty="0" smtClean="0"/>
              <a:t>Physician Librarian Consultation</a:t>
            </a:r>
            <a:endParaRPr lang="en-US" sz="4400" b="1" dirty="0"/>
          </a:p>
        </p:txBody>
      </p:sp>
      <p:sp>
        <p:nvSpPr>
          <p:cNvPr id="3" name="Content Placeholder 2"/>
          <p:cNvSpPr>
            <a:spLocks noGrp="1"/>
          </p:cNvSpPr>
          <p:nvPr>
            <p:ph idx="1"/>
          </p:nvPr>
        </p:nvSpPr>
        <p:spPr>
          <a:xfrm>
            <a:off x="381000" y="1143000"/>
            <a:ext cx="8534400" cy="5029200"/>
          </a:xfrm>
        </p:spPr>
        <p:txBody>
          <a:bodyPr>
            <a:normAutofit fontScale="85000" lnSpcReduction="20000"/>
          </a:bodyPr>
          <a:lstStyle/>
          <a:p>
            <a:pPr marL="0" indent="0">
              <a:buNone/>
            </a:pPr>
            <a:r>
              <a:rPr lang="en-US" sz="3800" b="1" i="1" dirty="0">
                <a:solidFill>
                  <a:srgbClr val="C00000"/>
                </a:solidFill>
                <a:latin typeface="Cambria" pitchFamily="18" charset="0"/>
              </a:rPr>
              <a:t>Please provide information on diabetes in Arabic. My patient is returning to Saudi Arabia where he needs to educate his family about his </a:t>
            </a:r>
            <a:r>
              <a:rPr lang="en-US" sz="3800" b="1" i="1" dirty="0" smtClean="0">
                <a:solidFill>
                  <a:srgbClr val="C00000"/>
                </a:solidFill>
                <a:latin typeface="Cambria" pitchFamily="18" charset="0"/>
              </a:rPr>
              <a:t>condition, its </a:t>
            </a:r>
            <a:r>
              <a:rPr lang="en-US" sz="3800" b="1" i="1" dirty="0">
                <a:solidFill>
                  <a:srgbClr val="C00000"/>
                </a:solidFill>
                <a:latin typeface="Cambria" pitchFamily="18" charset="0"/>
              </a:rPr>
              <a:t>management and the lifestyle changes he needs to make</a:t>
            </a:r>
            <a:r>
              <a:rPr lang="en-US" sz="3800" b="1" i="1" dirty="0" smtClean="0">
                <a:solidFill>
                  <a:srgbClr val="C00000"/>
                </a:solidFill>
                <a:latin typeface="Cambria" pitchFamily="18" charset="0"/>
              </a:rPr>
              <a:t>.</a:t>
            </a:r>
          </a:p>
          <a:p>
            <a:endParaRPr lang="en-US" sz="3800" b="1" i="1" dirty="0">
              <a:solidFill>
                <a:schemeClr val="accent1">
                  <a:lumMod val="75000"/>
                </a:schemeClr>
              </a:solidFill>
              <a:latin typeface="Cambria" pitchFamily="18" charset="0"/>
            </a:endParaRPr>
          </a:p>
          <a:p>
            <a:pPr marL="0" indent="0">
              <a:buNone/>
            </a:pPr>
            <a:r>
              <a:rPr lang="en-US" sz="3800" i="1" dirty="0">
                <a:solidFill>
                  <a:schemeClr val="tx1"/>
                </a:solidFill>
                <a:latin typeface="Cambria" pitchFamily="18" charset="0"/>
              </a:rPr>
              <a:t>Information </a:t>
            </a:r>
            <a:r>
              <a:rPr lang="en-US" sz="3800" i="1" dirty="0" smtClean="0">
                <a:solidFill>
                  <a:schemeClr val="tx1"/>
                </a:solidFill>
                <a:latin typeface="Cambria" pitchFamily="18" charset="0"/>
              </a:rPr>
              <a:t>identified</a:t>
            </a:r>
            <a:r>
              <a:rPr lang="en-US" sz="3800" dirty="0" smtClean="0">
                <a:solidFill>
                  <a:schemeClr val="tx1"/>
                </a:solidFill>
                <a:latin typeface="Cambria" pitchFamily="18" charset="0"/>
              </a:rPr>
              <a:t>:</a:t>
            </a:r>
          </a:p>
          <a:p>
            <a:r>
              <a:rPr lang="en-US" sz="3800" dirty="0" err="1" smtClean="0">
                <a:solidFill>
                  <a:schemeClr val="tx1"/>
                </a:solidFill>
                <a:latin typeface="Cambria" pitchFamily="18" charset="0"/>
              </a:rPr>
              <a:t>MedlinePlus</a:t>
            </a:r>
            <a:r>
              <a:rPr lang="en-US" sz="3800" dirty="0" smtClean="0">
                <a:solidFill>
                  <a:schemeClr val="tx1"/>
                </a:solidFill>
                <a:latin typeface="Cambria" pitchFamily="18" charset="0"/>
              </a:rPr>
              <a:t>: Multiple languages</a:t>
            </a:r>
          </a:p>
          <a:p>
            <a:pPr marL="0" indent="0">
              <a:buNone/>
            </a:pPr>
            <a:r>
              <a:rPr lang="en-US" sz="3800" dirty="0">
                <a:solidFill>
                  <a:schemeClr val="tx1"/>
                </a:solidFill>
                <a:latin typeface="Cambria" pitchFamily="18" charset="0"/>
              </a:rPr>
              <a:t>	</a:t>
            </a:r>
            <a:r>
              <a:rPr lang="en-US" sz="3000" dirty="0" smtClean="0">
                <a:solidFill>
                  <a:schemeClr val="tx1"/>
                </a:solidFill>
                <a:latin typeface="Cambria" pitchFamily="18" charset="0"/>
              </a:rPr>
              <a:t>20 </a:t>
            </a:r>
            <a:r>
              <a:rPr lang="en-US" sz="3000" dirty="0">
                <a:solidFill>
                  <a:schemeClr val="tx1"/>
                </a:solidFill>
                <a:latin typeface="Cambria" pitchFamily="18" charset="0"/>
              </a:rPr>
              <a:t>bilingual booklets in English and </a:t>
            </a:r>
            <a:r>
              <a:rPr lang="en-US" sz="3000" dirty="0" smtClean="0">
                <a:solidFill>
                  <a:schemeClr val="tx1"/>
                </a:solidFill>
                <a:latin typeface="Cambria" pitchFamily="18" charset="0"/>
              </a:rPr>
              <a:t>Arabic</a:t>
            </a:r>
          </a:p>
          <a:p>
            <a:r>
              <a:rPr lang="en-US" sz="3800" dirty="0" smtClean="0">
                <a:solidFill>
                  <a:schemeClr val="tx1"/>
                </a:solidFill>
                <a:latin typeface="Cambria" pitchFamily="18" charset="0"/>
              </a:rPr>
              <a:t>RHIN.org</a:t>
            </a:r>
            <a:endParaRPr lang="en-US" sz="3800" dirty="0">
              <a:solidFill>
                <a:schemeClr val="tx1"/>
              </a:solidFill>
              <a:latin typeface="Cambria" pitchFamily="18" charset="0"/>
            </a:endParaRPr>
          </a:p>
          <a:p>
            <a:pPr marL="0" indent="0">
              <a:buNone/>
            </a:pPr>
            <a:r>
              <a:rPr lang="en-US" sz="3800" dirty="0">
                <a:solidFill>
                  <a:schemeClr val="tx1"/>
                </a:solidFill>
                <a:latin typeface="Cambria" pitchFamily="18" charset="0"/>
              </a:rPr>
              <a:t>	</a:t>
            </a:r>
            <a:r>
              <a:rPr lang="en-US" sz="3000" dirty="0" smtClean="0">
                <a:solidFill>
                  <a:schemeClr val="tx1"/>
                </a:solidFill>
                <a:latin typeface="Cambria" pitchFamily="18" charset="0"/>
              </a:rPr>
              <a:t>116 </a:t>
            </a:r>
            <a:r>
              <a:rPr lang="en-US" sz="3000" dirty="0">
                <a:solidFill>
                  <a:schemeClr val="tx1"/>
                </a:solidFill>
                <a:latin typeface="Cambria" pitchFamily="18" charset="0"/>
              </a:rPr>
              <a:t>items </a:t>
            </a:r>
            <a:r>
              <a:rPr lang="en-US" sz="3000" dirty="0" smtClean="0">
                <a:solidFill>
                  <a:schemeClr val="tx1"/>
                </a:solidFill>
                <a:latin typeface="Cambria" pitchFamily="18" charset="0"/>
              </a:rPr>
              <a:t>--audio</a:t>
            </a:r>
            <a:r>
              <a:rPr lang="en-US" sz="3000" dirty="0">
                <a:solidFill>
                  <a:schemeClr val="tx1"/>
                </a:solidFill>
                <a:latin typeface="Cambria" pitchFamily="18" charset="0"/>
              </a:rPr>
              <a:t>, video and </a:t>
            </a:r>
            <a:r>
              <a:rPr lang="en-US" sz="3000" dirty="0" smtClean="0">
                <a:solidFill>
                  <a:schemeClr val="tx1"/>
                </a:solidFill>
                <a:latin typeface="Cambria" pitchFamily="18" charset="0"/>
              </a:rPr>
              <a:t>documents</a:t>
            </a:r>
            <a:endParaRPr lang="en-US" sz="3000" dirty="0">
              <a:solidFill>
                <a:schemeClr val="tx1"/>
              </a:solidFill>
              <a:latin typeface="Cambria" pitchFamily="18" charset="0"/>
            </a:endParaRPr>
          </a:p>
        </p:txBody>
      </p:sp>
      <p:cxnSp>
        <p:nvCxnSpPr>
          <p:cNvPr id="5" name="Straight Connector 4"/>
          <p:cNvCxnSpPr/>
          <p:nvPr/>
        </p:nvCxnSpPr>
        <p:spPr>
          <a:xfrm>
            <a:off x="304800" y="9906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1161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sz="4800" b="1" dirty="0" smtClean="0"/>
              <a:t>Physician Response</a:t>
            </a:r>
            <a:endParaRPr lang="en-US" sz="4800" b="1" dirty="0"/>
          </a:p>
        </p:txBody>
      </p:sp>
      <p:sp>
        <p:nvSpPr>
          <p:cNvPr id="3" name="Content Placeholder 2"/>
          <p:cNvSpPr>
            <a:spLocks noGrp="1"/>
          </p:cNvSpPr>
          <p:nvPr>
            <p:ph idx="1"/>
          </p:nvPr>
        </p:nvSpPr>
        <p:spPr>
          <a:xfrm>
            <a:off x="457200" y="1371600"/>
            <a:ext cx="8229600" cy="5334000"/>
          </a:xfrm>
        </p:spPr>
        <p:txBody>
          <a:bodyPr>
            <a:normAutofit fontScale="62500" lnSpcReduction="20000"/>
          </a:bodyPr>
          <a:lstStyle/>
          <a:p>
            <a:pPr>
              <a:defRPr/>
            </a:pPr>
            <a:r>
              <a:rPr lang="en-US" sz="5100" dirty="0" smtClean="0">
                <a:solidFill>
                  <a:schemeClr val="tx1"/>
                </a:solidFill>
                <a:latin typeface="Cambria" pitchFamily="18" charset="0"/>
              </a:rPr>
              <a:t>Physicians </a:t>
            </a:r>
            <a:r>
              <a:rPr lang="en-US" sz="5100" dirty="0">
                <a:solidFill>
                  <a:schemeClr val="tx1"/>
                </a:solidFill>
                <a:latin typeface="Cambria" pitchFamily="18" charset="0"/>
              </a:rPr>
              <a:t>reported </a:t>
            </a:r>
            <a:r>
              <a:rPr lang="en-US" sz="5100" dirty="0" smtClean="0">
                <a:solidFill>
                  <a:schemeClr val="tx1"/>
                </a:solidFill>
                <a:latin typeface="Cambria" pitchFamily="18" charset="0"/>
              </a:rPr>
              <a:t>use </a:t>
            </a:r>
            <a:r>
              <a:rPr lang="en-US" sz="5100" dirty="0">
                <a:solidFill>
                  <a:schemeClr val="tx1"/>
                </a:solidFill>
                <a:latin typeface="Cambria" pitchFamily="18" charset="0"/>
              </a:rPr>
              <a:t>of the comment card and librarian consultations did </a:t>
            </a:r>
            <a:r>
              <a:rPr lang="en-US" sz="5100" u="sng" dirty="0">
                <a:solidFill>
                  <a:schemeClr val="tx1"/>
                </a:solidFill>
                <a:latin typeface="Cambria" pitchFamily="18" charset="0"/>
              </a:rPr>
              <a:t>not</a:t>
            </a:r>
            <a:r>
              <a:rPr lang="en-US" sz="5100" dirty="0">
                <a:solidFill>
                  <a:schemeClr val="tx1"/>
                </a:solidFill>
                <a:latin typeface="Cambria" pitchFamily="18" charset="0"/>
              </a:rPr>
              <a:t> increase </a:t>
            </a:r>
            <a:r>
              <a:rPr lang="en-US" sz="5100" dirty="0" smtClean="0">
                <a:solidFill>
                  <a:schemeClr val="tx1"/>
                </a:solidFill>
                <a:latin typeface="Cambria" pitchFamily="18" charset="0"/>
              </a:rPr>
              <a:t>clinic </a:t>
            </a:r>
            <a:r>
              <a:rPr lang="en-US" sz="5100" dirty="0">
                <a:solidFill>
                  <a:schemeClr val="tx1"/>
                </a:solidFill>
                <a:latin typeface="Cambria" pitchFamily="18" charset="0"/>
              </a:rPr>
              <a:t>visit time. </a:t>
            </a:r>
            <a:endParaRPr lang="en-US" sz="5100" dirty="0" smtClean="0">
              <a:solidFill>
                <a:schemeClr val="tx1"/>
              </a:solidFill>
              <a:latin typeface="Cambria" pitchFamily="18" charset="0"/>
            </a:endParaRPr>
          </a:p>
          <a:p>
            <a:pPr>
              <a:defRPr/>
            </a:pPr>
            <a:endParaRPr lang="en-US" sz="5100" dirty="0">
              <a:solidFill>
                <a:schemeClr val="tx1"/>
              </a:solidFill>
              <a:latin typeface="Cambria" pitchFamily="18" charset="0"/>
            </a:endParaRPr>
          </a:p>
          <a:p>
            <a:pPr>
              <a:defRPr/>
            </a:pPr>
            <a:r>
              <a:rPr lang="en-US" sz="5100" dirty="0">
                <a:solidFill>
                  <a:schemeClr val="tx1"/>
                </a:solidFill>
                <a:latin typeface="Cambria" pitchFamily="18" charset="0"/>
              </a:rPr>
              <a:t>Physicians </a:t>
            </a:r>
            <a:r>
              <a:rPr lang="en-US" sz="5100" dirty="0" smtClean="0">
                <a:solidFill>
                  <a:schemeClr val="tx1"/>
                </a:solidFill>
                <a:latin typeface="Cambria" pitchFamily="18" charset="0"/>
              </a:rPr>
              <a:t>have asked for additional information on: </a:t>
            </a:r>
            <a:r>
              <a:rPr lang="en-US" sz="5100" dirty="0">
                <a:solidFill>
                  <a:schemeClr val="tx1"/>
                </a:solidFill>
                <a:latin typeface="Cambria" pitchFamily="18" charset="0"/>
              </a:rPr>
              <a:t>	</a:t>
            </a:r>
          </a:p>
          <a:p>
            <a:pPr marL="0" indent="0">
              <a:buNone/>
              <a:defRPr/>
            </a:pPr>
            <a:r>
              <a:rPr lang="en-US" sz="5100" dirty="0">
                <a:solidFill>
                  <a:schemeClr val="tx1"/>
                </a:solidFill>
                <a:latin typeface="Cambria" pitchFamily="18" charset="0"/>
              </a:rPr>
              <a:t>	</a:t>
            </a:r>
            <a:r>
              <a:rPr lang="en-US" sz="5100" dirty="0" smtClean="0">
                <a:solidFill>
                  <a:schemeClr val="tx1"/>
                </a:solidFill>
                <a:latin typeface="Cambria" pitchFamily="18" charset="0"/>
              </a:rPr>
              <a:t>+  </a:t>
            </a:r>
            <a:r>
              <a:rPr lang="en-US" sz="5100" dirty="0">
                <a:solidFill>
                  <a:schemeClr val="tx1"/>
                </a:solidFill>
                <a:latin typeface="Cambria" pitchFamily="18" charset="0"/>
              </a:rPr>
              <a:t>High blood pressure	</a:t>
            </a:r>
            <a:endParaRPr lang="en-US" sz="5100" dirty="0" smtClean="0">
              <a:solidFill>
                <a:schemeClr val="tx1"/>
              </a:solidFill>
              <a:latin typeface="Cambria" pitchFamily="18" charset="0"/>
            </a:endParaRPr>
          </a:p>
          <a:p>
            <a:pPr marL="0" indent="0">
              <a:buNone/>
              <a:defRPr/>
            </a:pPr>
            <a:r>
              <a:rPr lang="en-US" sz="5100" dirty="0">
                <a:solidFill>
                  <a:schemeClr val="tx1"/>
                </a:solidFill>
                <a:latin typeface="Cambria" pitchFamily="18" charset="0"/>
              </a:rPr>
              <a:t>	+  Diabetes	</a:t>
            </a:r>
            <a:endParaRPr lang="en-US" sz="5100" dirty="0" smtClean="0">
              <a:solidFill>
                <a:schemeClr val="tx1"/>
              </a:solidFill>
              <a:latin typeface="Cambria" pitchFamily="18" charset="0"/>
            </a:endParaRPr>
          </a:p>
          <a:p>
            <a:pPr marL="0" indent="0">
              <a:buNone/>
              <a:defRPr/>
            </a:pPr>
            <a:r>
              <a:rPr lang="en-US" sz="5100" dirty="0" smtClean="0">
                <a:solidFill>
                  <a:schemeClr val="tx1"/>
                </a:solidFill>
                <a:latin typeface="Cambria" pitchFamily="18" charset="0"/>
              </a:rPr>
              <a:t>	+  Weight loss</a:t>
            </a:r>
          </a:p>
          <a:p>
            <a:pPr marL="0" indent="0">
              <a:buNone/>
              <a:defRPr/>
            </a:pPr>
            <a:r>
              <a:rPr lang="en-US" sz="5100" dirty="0">
                <a:solidFill>
                  <a:schemeClr val="tx1"/>
                </a:solidFill>
                <a:latin typeface="Cambria" pitchFamily="18" charset="0"/>
              </a:rPr>
              <a:t>	</a:t>
            </a:r>
            <a:r>
              <a:rPr lang="en-US" sz="5100" dirty="0" smtClean="0">
                <a:solidFill>
                  <a:schemeClr val="tx1"/>
                </a:solidFill>
                <a:latin typeface="Cambria" pitchFamily="18" charset="0"/>
              </a:rPr>
              <a:t>+  </a:t>
            </a:r>
            <a:r>
              <a:rPr lang="en-US" sz="5100" dirty="0">
                <a:solidFill>
                  <a:schemeClr val="tx1"/>
                </a:solidFill>
                <a:latin typeface="Cambria" pitchFamily="18" charset="0"/>
              </a:rPr>
              <a:t>Medication use	 </a:t>
            </a:r>
            <a:endParaRPr lang="en-US" sz="5100" dirty="0" smtClean="0">
              <a:solidFill>
                <a:schemeClr val="tx1"/>
              </a:solidFill>
              <a:latin typeface="Cambria" pitchFamily="18" charset="0"/>
            </a:endParaRPr>
          </a:p>
          <a:p>
            <a:pPr marL="0" indent="0">
              <a:buNone/>
              <a:defRPr/>
            </a:pPr>
            <a:r>
              <a:rPr lang="en-US" sz="5100" dirty="0">
                <a:solidFill>
                  <a:schemeClr val="tx1"/>
                </a:solidFill>
                <a:latin typeface="Cambria" pitchFamily="18" charset="0"/>
              </a:rPr>
              <a:t>	</a:t>
            </a:r>
            <a:r>
              <a:rPr lang="en-US" sz="5100" dirty="0" smtClean="0">
                <a:solidFill>
                  <a:schemeClr val="tx1"/>
                </a:solidFill>
                <a:latin typeface="Cambria" pitchFamily="18" charset="0"/>
              </a:rPr>
              <a:t>+  </a:t>
            </a:r>
            <a:r>
              <a:rPr lang="en-US" sz="5100" dirty="0">
                <a:solidFill>
                  <a:schemeClr val="tx1"/>
                </a:solidFill>
                <a:latin typeface="Cambria" pitchFamily="18" charset="0"/>
              </a:rPr>
              <a:t>Asthma </a:t>
            </a:r>
            <a:r>
              <a:rPr lang="en-US" sz="2800" dirty="0">
                <a:solidFill>
                  <a:schemeClr val="tx1"/>
                </a:solidFill>
                <a:latin typeface="Cambria" pitchFamily="18" charset="0"/>
              </a:rPr>
              <a:t>	</a:t>
            </a:r>
            <a:r>
              <a:rPr lang="en-US" dirty="0">
                <a:solidFill>
                  <a:schemeClr val="tx1"/>
                </a:solidFill>
                <a:latin typeface="Cambria" pitchFamily="18" charset="0"/>
              </a:rPr>
              <a:t>	</a:t>
            </a:r>
          </a:p>
        </p:txBody>
      </p:sp>
      <p:cxnSp>
        <p:nvCxnSpPr>
          <p:cNvPr id="5" name="Straight Connector 4"/>
          <p:cNvCxnSpPr/>
          <p:nvPr/>
        </p:nvCxnSpPr>
        <p:spPr>
          <a:xfrm>
            <a:off x="5334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4827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609600"/>
          </a:xfrm>
        </p:spPr>
        <p:txBody>
          <a:bodyPr/>
          <a:lstStyle/>
          <a:p>
            <a:r>
              <a:rPr lang="en-US" sz="4800" b="1" dirty="0" smtClean="0">
                <a:latin typeface="Cambria" pitchFamily="18" charset="0"/>
              </a:rPr>
              <a:t>Lessons Learned</a:t>
            </a:r>
            <a:endParaRPr lang="en-US" sz="4800" b="1" dirty="0">
              <a:latin typeface="Cambria" pitchFamily="18" charset="0"/>
            </a:endParaRPr>
          </a:p>
        </p:txBody>
      </p:sp>
      <p:sp>
        <p:nvSpPr>
          <p:cNvPr id="3" name="Content Placeholder 2"/>
          <p:cNvSpPr>
            <a:spLocks noGrp="1"/>
          </p:cNvSpPr>
          <p:nvPr>
            <p:ph idx="1"/>
          </p:nvPr>
        </p:nvSpPr>
        <p:spPr>
          <a:xfrm>
            <a:off x="609600" y="1219200"/>
            <a:ext cx="8077200" cy="5257800"/>
          </a:xfrm>
        </p:spPr>
        <p:txBody>
          <a:bodyPr>
            <a:normAutofit fontScale="92500" lnSpcReduction="10000"/>
          </a:bodyPr>
          <a:lstStyle/>
          <a:p>
            <a:pPr marL="571500" indent="-571500">
              <a:defRPr/>
            </a:pPr>
            <a:r>
              <a:rPr lang="en-US" sz="3500" dirty="0" smtClean="0">
                <a:solidFill>
                  <a:schemeClr val="tx2">
                    <a:lumMod val="50000"/>
                  </a:schemeClr>
                </a:solidFill>
                <a:latin typeface="Cambria" pitchFamily="18" charset="0"/>
              </a:rPr>
              <a:t>Patients </a:t>
            </a:r>
            <a:r>
              <a:rPr lang="en-US" sz="3500" dirty="0">
                <a:solidFill>
                  <a:schemeClr val="tx2">
                    <a:lumMod val="50000"/>
                  </a:schemeClr>
                </a:solidFill>
                <a:latin typeface="Cambria" pitchFamily="18" charset="0"/>
              </a:rPr>
              <a:t>respond </a:t>
            </a:r>
            <a:r>
              <a:rPr lang="en-US" sz="3500" dirty="0" smtClean="0">
                <a:solidFill>
                  <a:schemeClr val="tx2">
                    <a:lumMod val="50000"/>
                  </a:schemeClr>
                </a:solidFill>
                <a:latin typeface="Cambria" pitchFamily="18" charset="0"/>
              </a:rPr>
              <a:t>more to personal </a:t>
            </a:r>
            <a:r>
              <a:rPr lang="en-US" sz="3500" dirty="0">
                <a:solidFill>
                  <a:schemeClr val="tx2">
                    <a:lumMod val="50000"/>
                  </a:schemeClr>
                </a:solidFill>
                <a:latin typeface="Cambria" pitchFamily="18" charset="0"/>
              </a:rPr>
              <a:t>invitations to participate </a:t>
            </a:r>
            <a:r>
              <a:rPr lang="en-US" sz="3500" dirty="0" smtClean="0">
                <a:solidFill>
                  <a:schemeClr val="tx2">
                    <a:lumMod val="50000"/>
                  </a:schemeClr>
                </a:solidFill>
                <a:latin typeface="Cambria" pitchFamily="18" charset="0"/>
              </a:rPr>
              <a:t>than </a:t>
            </a:r>
            <a:r>
              <a:rPr lang="en-US" sz="3500" dirty="0">
                <a:solidFill>
                  <a:schemeClr val="tx2">
                    <a:lumMod val="50000"/>
                  </a:schemeClr>
                </a:solidFill>
                <a:latin typeface="Cambria" pitchFamily="18" charset="0"/>
              </a:rPr>
              <a:t>to </a:t>
            </a:r>
            <a:r>
              <a:rPr lang="en-US" sz="3500" dirty="0" smtClean="0">
                <a:solidFill>
                  <a:schemeClr val="tx2">
                    <a:lumMod val="50000"/>
                  </a:schemeClr>
                </a:solidFill>
                <a:latin typeface="Cambria" pitchFamily="18" charset="0"/>
              </a:rPr>
              <a:t>signs or  </a:t>
            </a:r>
            <a:r>
              <a:rPr lang="en-US" sz="3500" dirty="0">
                <a:solidFill>
                  <a:schemeClr val="tx2">
                    <a:lumMod val="50000"/>
                  </a:schemeClr>
                </a:solidFill>
                <a:latin typeface="Cambria" pitchFamily="18" charset="0"/>
              </a:rPr>
              <a:t>flyers.</a:t>
            </a:r>
          </a:p>
          <a:p>
            <a:pPr marL="571500" indent="-571500">
              <a:defRPr/>
            </a:pPr>
            <a:r>
              <a:rPr lang="en-US" sz="3500" dirty="0">
                <a:solidFill>
                  <a:schemeClr val="tx2">
                    <a:lumMod val="50000"/>
                  </a:schemeClr>
                </a:solidFill>
                <a:latin typeface="Cambria" pitchFamily="18" charset="0"/>
              </a:rPr>
              <a:t>H</a:t>
            </a:r>
            <a:r>
              <a:rPr lang="en-US" sz="3500" dirty="0" smtClean="0">
                <a:solidFill>
                  <a:schemeClr val="tx2">
                    <a:lumMod val="50000"/>
                  </a:schemeClr>
                </a:solidFill>
                <a:latin typeface="Cambria" pitchFamily="18" charset="0"/>
              </a:rPr>
              <a:t>ealth </a:t>
            </a:r>
            <a:r>
              <a:rPr lang="en-US" sz="3500" dirty="0">
                <a:solidFill>
                  <a:schemeClr val="tx2">
                    <a:lumMod val="50000"/>
                  </a:schemeClr>
                </a:solidFill>
                <a:latin typeface="Cambria" pitchFamily="18" charset="0"/>
              </a:rPr>
              <a:t>information </a:t>
            </a:r>
            <a:r>
              <a:rPr lang="en-US" sz="3500" dirty="0" smtClean="0">
                <a:solidFill>
                  <a:schemeClr val="tx2">
                    <a:lumMod val="50000"/>
                  </a:schemeClr>
                </a:solidFill>
                <a:latin typeface="Cambria" pitchFamily="18" charset="0"/>
              </a:rPr>
              <a:t>is </a:t>
            </a:r>
            <a:r>
              <a:rPr lang="en-US" sz="3500" dirty="0">
                <a:solidFill>
                  <a:schemeClr val="tx2">
                    <a:lumMod val="50000"/>
                  </a:schemeClr>
                </a:solidFill>
                <a:latin typeface="Cambria" pitchFamily="18" charset="0"/>
              </a:rPr>
              <a:t>needed </a:t>
            </a:r>
            <a:r>
              <a:rPr lang="en-US" sz="3500" dirty="0" smtClean="0">
                <a:solidFill>
                  <a:schemeClr val="tx2">
                    <a:lumMod val="50000"/>
                  </a:schemeClr>
                </a:solidFill>
                <a:latin typeface="Cambria" pitchFamily="18" charset="0"/>
              </a:rPr>
              <a:t> in multiple formats to </a:t>
            </a:r>
            <a:r>
              <a:rPr lang="en-US" sz="3500" dirty="0">
                <a:solidFill>
                  <a:schemeClr val="tx2">
                    <a:lumMod val="50000"/>
                  </a:schemeClr>
                </a:solidFill>
                <a:latin typeface="Cambria" pitchFamily="18" charset="0"/>
              </a:rPr>
              <a:t>meet different learning styles.</a:t>
            </a:r>
          </a:p>
          <a:p>
            <a:pPr marL="571500" indent="-571500">
              <a:defRPr/>
            </a:pPr>
            <a:r>
              <a:rPr lang="en-US" sz="3500" dirty="0">
                <a:solidFill>
                  <a:schemeClr val="tx2">
                    <a:lumMod val="50000"/>
                  </a:schemeClr>
                </a:solidFill>
                <a:latin typeface="Cambria" pitchFamily="18" charset="0"/>
              </a:rPr>
              <a:t>Although patients </a:t>
            </a:r>
            <a:r>
              <a:rPr lang="en-US" sz="3500" dirty="0" smtClean="0">
                <a:solidFill>
                  <a:schemeClr val="tx2">
                    <a:lumMod val="50000"/>
                  </a:schemeClr>
                </a:solidFill>
                <a:latin typeface="Cambria" pitchFamily="18" charset="0"/>
              </a:rPr>
              <a:t>may use </a:t>
            </a:r>
            <a:r>
              <a:rPr lang="en-US" sz="3500" dirty="0">
                <a:solidFill>
                  <a:schemeClr val="tx2">
                    <a:lumMod val="50000"/>
                  </a:schemeClr>
                </a:solidFill>
                <a:latin typeface="Cambria" pitchFamily="18" charset="0"/>
              </a:rPr>
              <a:t>computers, their internet access is more limited.</a:t>
            </a:r>
          </a:p>
          <a:p>
            <a:pPr marL="571500" indent="-571500">
              <a:defRPr/>
            </a:pPr>
            <a:r>
              <a:rPr lang="en-US" sz="3500" dirty="0" smtClean="0">
                <a:solidFill>
                  <a:schemeClr val="tx2">
                    <a:lumMod val="50000"/>
                  </a:schemeClr>
                </a:solidFill>
                <a:latin typeface="Cambria" pitchFamily="18" charset="0"/>
              </a:rPr>
              <a:t>In our population, women were </a:t>
            </a:r>
            <a:r>
              <a:rPr lang="en-US" sz="3500" dirty="0">
                <a:solidFill>
                  <a:schemeClr val="tx2">
                    <a:lumMod val="50000"/>
                  </a:schemeClr>
                </a:solidFill>
                <a:latin typeface="Cambria" pitchFamily="18" charset="0"/>
              </a:rPr>
              <a:t>more likely to engage and ask questions related to health issues</a:t>
            </a:r>
            <a:r>
              <a:rPr lang="en-US" sz="3800" dirty="0">
                <a:solidFill>
                  <a:schemeClr val="tx2">
                    <a:lumMod val="50000"/>
                  </a:schemeClr>
                </a:solidFill>
                <a:latin typeface="Cambria" pitchFamily="18" charset="0"/>
              </a:rPr>
              <a:t>. </a:t>
            </a:r>
            <a:endParaRPr lang="en-US" sz="3800" dirty="0" smtClean="0">
              <a:solidFill>
                <a:schemeClr val="tx2">
                  <a:lumMod val="50000"/>
                </a:schemeClr>
              </a:solidFill>
              <a:latin typeface="Cambria" pitchFamily="18" charset="0"/>
            </a:endParaRPr>
          </a:p>
          <a:p>
            <a:pPr marL="571500" indent="-571500">
              <a:defRPr/>
            </a:pPr>
            <a:endParaRPr lang="en-US" sz="3800" dirty="0">
              <a:solidFill>
                <a:schemeClr val="tx2">
                  <a:lumMod val="50000"/>
                </a:schemeClr>
              </a:solidFill>
              <a:latin typeface="Cambria" pitchFamily="18" charset="0"/>
            </a:endParaRPr>
          </a:p>
          <a:p>
            <a:endParaRPr lang="en-US" dirty="0">
              <a:latin typeface="Cambria" pitchFamily="18" charset="0"/>
            </a:endParaRPr>
          </a:p>
        </p:txBody>
      </p:sp>
      <p:cxnSp>
        <p:nvCxnSpPr>
          <p:cNvPr id="5" name="Straight Connector 4"/>
          <p:cNvCxnSpPr/>
          <p:nvPr/>
        </p:nvCxnSpPr>
        <p:spPr>
          <a:xfrm>
            <a:off x="609600" y="990600"/>
            <a:ext cx="807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8400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b="1" dirty="0"/>
              <a:t>C</a:t>
            </a:r>
            <a:r>
              <a:rPr lang="en-US" b="1" dirty="0" smtClean="0"/>
              <a:t>onclusions</a:t>
            </a:r>
            <a:endParaRPr lang="en-US" b="1" dirty="0"/>
          </a:p>
        </p:txBody>
      </p:sp>
      <p:sp>
        <p:nvSpPr>
          <p:cNvPr id="3" name="Content Placeholder 2"/>
          <p:cNvSpPr>
            <a:spLocks noGrp="1"/>
          </p:cNvSpPr>
          <p:nvPr>
            <p:ph idx="1"/>
          </p:nvPr>
        </p:nvSpPr>
        <p:spPr>
          <a:xfrm>
            <a:off x="533400" y="1600200"/>
            <a:ext cx="8229600" cy="2895600"/>
          </a:xfrm>
        </p:spPr>
        <p:txBody>
          <a:bodyPr>
            <a:normAutofit/>
          </a:bodyPr>
          <a:lstStyle/>
          <a:p>
            <a:pPr marL="0" indent="0">
              <a:buNone/>
            </a:pPr>
            <a:r>
              <a:rPr lang="en-US" sz="3600" dirty="0" smtClean="0">
                <a:solidFill>
                  <a:schemeClr val="tx2">
                    <a:lumMod val="50000"/>
                  </a:schemeClr>
                </a:solidFill>
                <a:latin typeface="Cambria" pitchFamily="18" charset="0"/>
              </a:rPr>
              <a:t>Librarians, </a:t>
            </a:r>
            <a:r>
              <a:rPr lang="en-US" sz="3600" dirty="0">
                <a:solidFill>
                  <a:schemeClr val="tx2">
                    <a:lumMod val="50000"/>
                  </a:schemeClr>
                </a:solidFill>
                <a:latin typeface="Cambria" pitchFamily="18" charset="0"/>
              </a:rPr>
              <a:t>partnering with </a:t>
            </a:r>
            <a:r>
              <a:rPr lang="en-US" sz="3600" dirty="0" smtClean="0">
                <a:solidFill>
                  <a:schemeClr val="tx2">
                    <a:lumMod val="50000"/>
                  </a:schemeClr>
                </a:solidFill>
                <a:latin typeface="Cambria" pitchFamily="18" charset="0"/>
              </a:rPr>
              <a:t>healthcare providers </a:t>
            </a:r>
            <a:r>
              <a:rPr lang="en-US" sz="3600" dirty="0">
                <a:solidFill>
                  <a:schemeClr val="tx2">
                    <a:lumMod val="50000"/>
                  </a:schemeClr>
                </a:solidFill>
                <a:latin typeface="Cambria" pitchFamily="18" charset="0"/>
              </a:rPr>
              <a:t>and patients in clinical </a:t>
            </a:r>
            <a:r>
              <a:rPr lang="en-US" sz="3600" dirty="0" smtClean="0">
                <a:solidFill>
                  <a:schemeClr val="tx2">
                    <a:lumMod val="50000"/>
                  </a:schemeClr>
                </a:solidFill>
                <a:latin typeface="Cambria" pitchFamily="18" charset="0"/>
              </a:rPr>
              <a:t>venues, can </a:t>
            </a:r>
            <a:r>
              <a:rPr lang="en-US" sz="3600" dirty="0">
                <a:solidFill>
                  <a:schemeClr val="tx2">
                    <a:lumMod val="50000"/>
                  </a:schemeClr>
                </a:solidFill>
                <a:latin typeface="Cambria" pitchFamily="18" charset="0"/>
              </a:rPr>
              <a:t>encourage </a:t>
            </a:r>
            <a:r>
              <a:rPr lang="en-US" sz="3600" dirty="0" smtClean="0">
                <a:solidFill>
                  <a:schemeClr val="tx2">
                    <a:lumMod val="50000"/>
                  </a:schemeClr>
                </a:solidFill>
                <a:latin typeface="Cambria" pitchFamily="18" charset="0"/>
              </a:rPr>
              <a:t>communication  and question-asking while </a:t>
            </a:r>
            <a:r>
              <a:rPr lang="en-US" sz="3600" dirty="0">
                <a:solidFill>
                  <a:schemeClr val="tx2">
                    <a:lumMod val="50000"/>
                  </a:schemeClr>
                </a:solidFill>
                <a:latin typeface="Cambria" pitchFamily="18" charset="0"/>
              </a:rPr>
              <a:t>simultaneously improving health education</a:t>
            </a:r>
            <a:r>
              <a:rPr lang="en-US" sz="3600" dirty="0" smtClean="0">
                <a:solidFill>
                  <a:schemeClr val="tx2">
                    <a:lumMod val="50000"/>
                  </a:schemeClr>
                </a:solidFill>
                <a:latin typeface="Cambria" pitchFamily="18" charset="0"/>
              </a:rPr>
              <a:t>.</a:t>
            </a:r>
            <a:endParaRPr lang="en-US" sz="3600" dirty="0">
              <a:solidFill>
                <a:schemeClr val="tx2">
                  <a:lumMod val="50000"/>
                </a:schemeClr>
              </a:solidFill>
              <a:latin typeface="Cambria" pitchFamily="18" charset="0"/>
            </a:endParaRPr>
          </a:p>
        </p:txBody>
      </p:sp>
      <p:cxnSp>
        <p:nvCxnSpPr>
          <p:cNvPr id="5" name="Straight Connector 4"/>
          <p:cNvCxnSpPr/>
          <p:nvPr/>
        </p:nvCxnSpPr>
        <p:spPr>
          <a:xfrm>
            <a:off x="609600" y="1219200"/>
            <a:ext cx="807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1866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b="1" dirty="0" smtClean="0">
                <a:latin typeface="Cambria" pitchFamily="18" charset="0"/>
              </a:rPr>
              <a:t>Acknowledgments</a:t>
            </a:r>
            <a:endParaRPr lang="en-US" b="1" dirty="0">
              <a:latin typeface="Cambria" pitchFamily="18" charset="0"/>
            </a:endParaRPr>
          </a:p>
        </p:txBody>
      </p:sp>
      <p:sp>
        <p:nvSpPr>
          <p:cNvPr id="3" name="Content Placeholder 2"/>
          <p:cNvSpPr>
            <a:spLocks noGrp="1"/>
          </p:cNvSpPr>
          <p:nvPr>
            <p:ph idx="1"/>
          </p:nvPr>
        </p:nvSpPr>
        <p:spPr>
          <a:xfrm>
            <a:off x="685800" y="1524000"/>
            <a:ext cx="8077200" cy="4525963"/>
          </a:xfrm>
        </p:spPr>
        <p:txBody>
          <a:bodyPr/>
          <a:lstStyle/>
          <a:p>
            <a:pPr marL="0" indent="0">
              <a:buNone/>
            </a:pPr>
            <a:r>
              <a:rPr lang="en-US" sz="2800" dirty="0">
                <a:solidFill>
                  <a:schemeClr val="tx1"/>
                </a:solidFill>
                <a:latin typeface="Cambria" pitchFamily="18" charset="0"/>
              </a:rPr>
              <a:t>This project has been funded in whole or in part with Federal funds from the National Library of Medicine, National Institutes of Health, Department of Health and Human Services, under Contract No. </a:t>
            </a:r>
            <a:r>
              <a:rPr lang="en-US" sz="2800" dirty="0" smtClean="0">
                <a:solidFill>
                  <a:schemeClr val="tx1"/>
                </a:solidFill>
                <a:latin typeface="Cambria" pitchFamily="18" charset="0"/>
              </a:rPr>
              <a:t>HHS-N-276-2011-00004-C with </a:t>
            </a:r>
            <a:r>
              <a:rPr lang="en-US" sz="2800" dirty="0">
                <a:solidFill>
                  <a:schemeClr val="tx1"/>
                </a:solidFill>
                <a:latin typeface="Cambria" pitchFamily="18" charset="0"/>
              </a:rPr>
              <a:t>the University of Maryland </a:t>
            </a:r>
            <a:r>
              <a:rPr lang="en-US" sz="2800" dirty="0" smtClean="0">
                <a:solidFill>
                  <a:schemeClr val="tx1"/>
                </a:solidFill>
                <a:latin typeface="Cambria" pitchFamily="18" charset="0"/>
              </a:rPr>
              <a:t>Baltimore </a:t>
            </a:r>
            <a:r>
              <a:rPr lang="en-US" sz="2800" u="sng" dirty="0" smtClean="0">
                <a:solidFill>
                  <a:schemeClr val="tx1"/>
                </a:solidFill>
                <a:latin typeface="Cambria" pitchFamily="18" charset="0"/>
              </a:rPr>
              <a:t>and</a:t>
            </a:r>
            <a:r>
              <a:rPr lang="en-US" sz="2800" dirty="0" smtClean="0">
                <a:solidFill>
                  <a:schemeClr val="tx1"/>
                </a:solidFill>
                <a:latin typeface="Cambria" pitchFamily="18" charset="0"/>
              </a:rPr>
              <a:t> </a:t>
            </a:r>
          </a:p>
          <a:p>
            <a:pPr marL="0" indent="0">
              <a:buNone/>
            </a:pPr>
            <a:r>
              <a:rPr lang="en-US" sz="2800" dirty="0" smtClean="0">
                <a:solidFill>
                  <a:schemeClr val="tx1"/>
                </a:solidFill>
                <a:latin typeface="Cambria" pitchFamily="18" charset="0"/>
              </a:rPr>
              <a:t>Continued with Gatorade Research Funds through the Department of Medicine at the University of Florida College of Medicine.</a:t>
            </a:r>
            <a:endParaRPr lang="en-US" sz="2800" dirty="0">
              <a:solidFill>
                <a:schemeClr val="tx1"/>
              </a:solidFill>
              <a:latin typeface="Cambria" pitchFamily="18" charset="0"/>
            </a:endParaRPr>
          </a:p>
        </p:txBody>
      </p:sp>
      <p:cxnSp>
        <p:nvCxnSpPr>
          <p:cNvPr id="5" name="Straight Connector 4"/>
          <p:cNvCxnSpPr/>
          <p:nvPr/>
        </p:nvCxnSpPr>
        <p:spPr>
          <a:xfrm>
            <a:off x="533400" y="1219200"/>
            <a:ext cx="8229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8147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b="1" dirty="0" smtClean="0"/>
              <a:t>Authors</a:t>
            </a:r>
            <a:endParaRPr lang="en-US" b="1" dirty="0"/>
          </a:p>
        </p:txBody>
      </p:sp>
      <p:sp>
        <p:nvSpPr>
          <p:cNvPr id="3" name="Content Placeholder 2"/>
          <p:cNvSpPr>
            <a:spLocks noGrp="1"/>
          </p:cNvSpPr>
          <p:nvPr>
            <p:ph idx="1"/>
          </p:nvPr>
        </p:nvSpPr>
        <p:spPr>
          <a:xfrm>
            <a:off x="457200" y="1189037"/>
            <a:ext cx="8229600" cy="5364163"/>
          </a:xfrm>
        </p:spPr>
        <p:txBody>
          <a:bodyPr>
            <a:normAutofit fontScale="92500"/>
          </a:bodyPr>
          <a:lstStyle/>
          <a:p>
            <a:r>
              <a:rPr lang="en-US" sz="2600" dirty="0">
                <a:solidFill>
                  <a:schemeClr val="tx1"/>
                </a:solidFill>
                <a:latin typeface="Cambria" pitchFamily="18" charset="0"/>
              </a:rPr>
              <a:t>Linda </a:t>
            </a:r>
            <a:r>
              <a:rPr lang="en-US" sz="2600" dirty="0" smtClean="0">
                <a:solidFill>
                  <a:schemeClr val="tx1"/>
                </a:solidFill>
                <a:latin typeface="Cambria" pitchFamily="18" charset="0"/>
              </a:rPr>
              <a:t>C</a:t>
            </a:r>
            <a:r>
              <a:rPr lang="en-US" sz="2600" dirty="0">
                <a:solidFill>
                  <a:schemeClr val="tx1"/>
                </a:solidFill>
                <a:latin typeface="Cambria" pitchFamily="18" charset="0"/>
              </a:rPr>
              <a:t>. Butson, MLn, MPH, AHIP, Consumer Health and Community Outreach </a:t>
            </a:r>
            <a:r>
              <a:rPr lang="en-US" sz="2600" dirty="0" smtClean="0">
                <a:solidFill>
                  <a:schemeClr val="tx1"/>
                </a:solidFill>
                <a:latin typeface="Cambria" pitchFamily="18" charset="0"/>
              </a:rPr>
              <a:t>Librarian</a:t>
            </a:r>
            <a:endParaRPr lang="en-US" sz="2600" dirty="0">
              <a:solidFill>
                <a:schemeClr val="tx1"/>
              </a:solidFill>
              <a:latin typeface="Cambria" pitchFamily="18" charset="0"/>
            </a:endParaRPr>
          </a:p>
          <a:p>
            <a:r>
              <a:rPr lang="en-US" sz="2600" dirty="0">
                <a:solidFill>
                  <a:schemeClr val="tx1"/>
                </a:solidFill>
                <a:latin typeface="Cambria" pitchFamily="18" charset="0"/>
              </a:rPr>
              <a:t>Rebecca R. Pauly, </a:t>
            </a:r>
            <a:r>
              <a:rPr lang="en-US" sz="2600" dirty="0" smtClean="0">
                <a:solidFill>
                  <a:schemeClr val="tx1"/>
                </a:solidFill>
                <a:latin typeface="Cambria" pitchFamily="18" charset="0"/>
              </a:rPr>
              <a:t>MD, </a:t>
            </a:r>
            <a:r>
              <a:rPr lang="en-US" sz="2600" dirty="0">
                <a:solidFill>
                  <a:schemeClr val="tx1"/>
                </a:solidFill>
                <a:latin typeface="Cambria" pitchFamily="18" charset="0"/>
              </a:rPr>
              <a:t>FACP, </a:t>
            </a:r>
            <a:r>
              <a:rPr lang="en-US" sz="2600" dirty="0" smtClean="0">
                <a:solidFill>
                  <a:schemeClr val="tx1"/>
                </a:solidFill>
                <a:latin typeface="Cambria" pitchFamily="18" charset="0"/>
              </a:rPr>
              <a:t>Associate </a:t>
            </a:r>
            <a:r>
              <a:rPr lang="en-US" sz="2600" dirty="0">
                <a:solidFill>
                  <a:schemeClr val="tx1"/>
                </a:solidFill>
                <a:latin typeface="Cambria" pitchFamily="18" charset="0"/>
              </a:rPr>
              <a:t>Vice President for Health Affairs, Equity and Diversity, Professor of </a:t>
            </a:r>
            <a:r>
              <a:rPr lang="en-US" sz="2600" dirty="0" smtClean="0">
                <a:solidFill>
                  <a:schemeClr val="tx1"/>
                </a:solidFill>
                <a:latin typeface="Cambria" pitchFamily="18" charset="0"/>
              </a:rPr>
              <a:t>Medicine </a:t>
            </a:r>
            <a:endParaRPr lang="en-US" sz="2600" dirty="0">
              <a:solidFill>
                <a:schemeClr val="tx1"/>
              </a:solidFill>
              <a:latin typeface="Cambria" pitchFamily="18" charset="0"/>
            </a:endParaRPr>
          </a:p>
          <a:p>
            <a:r>
              <a:rPr lang="en-US" sz="2600" dirty="0">
                <a:solidFill>
                  <a:schemeClr val="tx1"/>
                </a:solidFill>
                <a:latin typeface="Cambria" pitchFamily="18" charset="0"/>
              </a:rPr>
              <a:t>Jennifer A. Lyon, MS, MLIS, AHIP, Clinical Research Librarian </a:t>
            </a:r>
          </a:p>
          <a:p>
            <a:r>
              <a:rPr lang="en-US" sz="2600" dirty="0">
                <a:solidFill>
                  <a:schemeClr val="tx1"/>
                </a:solidFill>
                <a:latin typeface="Cambria" pitchFamily="18" charset="0"/>
              </a:rPr>
              <a:t>Michele R. Tennant, PhD, MLIS, Assistant Director, Biomedical and Health Information Services, Health Science Center Libraries and Bioinformatics </a:t>
            </a:r>
            <a:r>
              <a:rPr lang="en-US" sz="2600" dirty="0" smtClean="0">
                <a:solidFill>
                  <a:schemeClr val="tx1"/>
                </a:solidFill>
                <a:latin typeface="Cambria" pitchFamily="18" charset="0"/>
              </a:rPr>
              <a:t>Librarian, UF Genetics Institute</a:t>
            </a:r>
            <a:r>
              <a:rPr lang="en-US" sz="2600" u="sng" dirty="0" smtClean="0">
                <a:solidFill>
                  <a:schemeClr val="tx1"/>
                </a:solidFill>
                <a:latin typeface="Cambria" pitchFamily="18" charset="0"/>
              </a:rPr>
              <a:t> </a:t>
            </a:r>
            <a:endParaRPr lang="en-US" sz="2600" u="sng" dirty="0">
              <a:solidFill>
                <a:schemeClr val="tx1"/>
              </a:solidFill>
              <a:latin typeface="Cambria" pitchFamily="18" charset="0"/>
            </a:endParaRPr>
          </a:p>
          <a:p>
            <a:r>
              <a:rPr lang="en-US" sz="2600" dirty="0">
                <a:solidFill>
                  <a:schemeClr val="tx1"/>
                </a:solidFill>
                <a:latin typeface="Cambria" pitchFamily="18" charset="0"/>
              </a:rPr>
              <a:t>Cecilia Botero, MLS, Associate Dean of the George A. Smathers Libraries and Fackler Director of the Health Science Center </a:t>
            </a:r>
            <a:r>
              <a:rPr lang="en-US" sz="2600" dirty="0" smtClean="0">
                <a:solidFill>
                  <a:schemeClr val="tx1"/>
                </a:solidFill>
                <a:latin typeface="Cambria" pitchFamily="18" charset="0"/>
              </a:rPr>
              <a:t>Libraries</a:t>
            </a:r>
            <a:endParaRPr lang="en-US" sz="2600" dirty="0">
              <a:solidFill>
                <a:schemeClr val="tx1"/>
              </a:solidFill>
              <a:latin typeface="Cambria" pitchFamily="18" charset="0"/>
            </a:endParaRPr>
          </a:p>
        </p:txBody>
      </p:sp>
      <p:cxnSp>
        <p:nvCxnSpPr>
          <p:cNvPr id="5" name="Straight Connector 4"/>
          <p:cNvCxnSpPr/>
          <p:nvPr/>
        </p:nvCxnSpPr>
        <p:spPr>
          <a:xfrm>
            <a:off x="457200" y="990600"/>
            <a:ext cx="807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7127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3185" y="304800"/>
            <a:ext cx="8229600" cy="762000"/>
          </a:xfrm>
        </p:spPr>
        <p:txBody>
          <a:bodyPr/>
          <a:lstStyle/>
          <a:p>
            <a:r>
              <a:rPr lang="en-US" sz="4800" b="1" dirty="0" smtClean="0">
                <a:solidFill>
                  <a:schemeClr val="accent1">
                    <a:lumMod val="75000"/>
                  </a:schemeClr>
                </a:solidFill>
                <a:latin typeface="Cambria" pitchFamily="18" charset="0"/>
              </a:rPr>
              <a:t>Introduction</a:t>
            </a:r>
            <a:endParaRPr lang="en-US" sz="4800" b="1" dirty="0">
              <a:solidFill>
                <a:schemeClr val="accent1">
                  <a:lumMod val="75000"/>
                </a:schemeClr>
              </a:solidFill>
              <a:latin typeface="Cambria" pitchFamily="18" charset="0"/>
            </a:endParaRPr>
          </a:p>
        </p:txBody>
      </p:sp>
      <p:sp>
        <p:nvSpPr>
          <p:cNvPr id="4" name="Content Placeholder 3"/>
          <p:cNvSpPr>
            <a:spLocks noGrp="1"/>
          </p:cNvSpPr>
          <p:nvPr>
            <p:ph idx="1"/>
          </p:nvPr>
        </p:nvSpPr>
        <p:spPr>
          <a:xfrm>
            <a:off x="381000" y="990600"/>
            <a:ext cx="8382000" cy="2209800"/>
          </a:xfrm>
        </p:spPr>
        <p:txBody>
          <a:bodyPr>
            <a:noAutofit/>
          </a:bodyPr>
          <a:lstStyle/>
          <a:p>
            <a:pPr marL="0" indent="0" algn="ctr">
              <a:buNone/>
            </a:pPr>
            <a:r>
              <a:rPr lang="en-US" sz="2600" dirty="0" smtClean="0">
                <a:solidFill>
                  <a:schemeClr val="tx1"/>
                </a:solidFill>
                <a:latin typeface="Cambria" pitchFamily="18" charset="0"/>
              </a:rPr>
              <a:t>Collaborating with an  Internal Medicine faculty physician on two projects, a </a:t>
            </a:r>
            <a:r>
              <a:rPr lang="en-US" sz="2600" dirty="0">
                <a:solidFill>
                  <a:schemeClr val="tx1"/>
                </a:solidFill>
                <a:latin typeface="Cambria" pitchFamily="18" charset="0"/>
              </a:rPr>
              <a:t>medical </a:t>
            </a:r>
            <a:r>
              <a:rPr lang="en-US" sz="2600" dirty="0" smtClean="0">
                <a:solidFill>
                  <a:schemeClr val="tx1"/>
                </a:solidFill>
                <a:latin typeface="Cambria" pitchFamily="18" charset="0"/>
              </a:rPr>
              <a:t>librarian attended a </a:t>
            </a:r>
            <a:r>
              <a:rPr lang="en-US" sz="2600" dirty="0">
                <a:solidFill>
                  <a:schemeClr val="tx1"/>
                </a:solidFill>
                <a:latin typeface="Cambria" pitchFamily="18" charset="0"/>
              </a:rPr>
              <a:t>university outpatient clinic to assist  patients in finding health information and clarifying questions </a:t>
            </a:r>
            <a:r>
              <a:rPr lang="en-US" sz="2600" dirty="0" smtClean="0">
                <a:solidFill>
                  <a:schemeClr val="tx1"/>
                </a:solidFill>
                <a:latin typeface="Cambria" pitchFamily="18" charset="0"/>
              </a:rPr>
              <a:t>to ask their </a:t>
            </a:r>
            <a:r>
              <a:rPr lang="en-US" sz="2600" dirty="0">
                <a:solidFill>
                  <a:schemeClr val="tx1"/>
                </a:solidFill>
                <a:latin typeface="Cambria" pitchFamily="18" charset="0"/>
              </a:rPr>
              <a:t>doctors</a:t>
            </a:r>
            <a:r>
              <a:rPr lang="en-US" sz="2600" dirty="0" smtClean="0">
                <a:solidFill>
                  <a:schemeClr val="tx1"/>
                </a:solidFill>
                <a:latin typeface="Cambria" pitchFamily="18" charset="0"/>
              </a:rPr>
              <a:t>.</a:t>
            </a:r>
            <a:endParaRPr lang="en-US" sz="2600" dirty="0">
              <a:solidFill>
                <a:schemeClr val="tx1"/>
              </a:solidFill>
              <a:latin typeface="Cambria" pitchFamily="18" charset="0"/>
            </a:endParaRPr>
          </a:p>
        </p:txBody>
      </p:sp>
      <p:sp>
        <p:nvSpPr>
          <p:cNvPr id="5" name="TextBox 4"/>
          <p:cNvSpPr txBox="1"/>
          <p:nvPr/>
        </p:nvSpPr>
        <p:spPr>
          <a:xfrm>
            <a:off x="1990531" y="3421559"/>
            <a:ext cx="4876800" cy="830997"/>
          </a:xfrm>
          <a:prstGeom prst="rect">
            <a:avLst/>
          </a:prstGeom>
          <a:noFill/>
        </p:spPr>
        <p:txBody>
          <a:bodyPr wrap="square" rtlCol="0">
            <a:spAutoFit/>
          </a:bodyPr>
          <a:lstStyle/>
          <a:p>
            <a:pPr algn="ctr"/>
            <a:r>
              <a:rPr lang="en-US" sz="4800" b="1" dirty="0" smtClean="0">
                <a:solidFill>
                  <a:schemeClr val="accent1">
                    <a:lumMod val="75000"/>
                  </a:schemeClr>
                </a:solidFill>
                <a:effectLst>
                  <a:outerShdw blurRad="38100" dist="38100" dir="2700000" algn="tl">
                    <a:srgbClr val="000000">
                      <a:alpha val="43137"/>
                    </a:srgbClr>
                  </a:outerShdw>
                </a:effectLst>
                <a:latin typeface="Cambria" pitchFamily="18" charset="0"/>
              </a:rPr>
              <a:t>Hypothesis</a:t>
            </a:r>
            <a:endParaRPr lang="en-US" sz="4800" b="1" dirty="0">
              <a:solidFill>
                <a:schemeClr val="accent1">
                  <a:lumMod val="75000"/>
                </a:schemeClr>
              </a:solidFill>
              <a:effectLst>
                <a:outerShdw blurRad="38100" dist="38100" dir="2700000" algn="tl">
                  <a:srgbClr val="000000">
                    <a:alpha val="43137"/>
                  </a:srgbClr>
                </a:outerShdw>
              </a:effectLst>
              <a:latin typeface="Cambria" pitchFamily="18" charset="0"/>
            </a:endParaRPr>
          </a:p>
        </p:txBody>
      </p:sp>
      <p:sp>
        <p:nvSpPr>
          <p:cNvPr id="6" name="TextBox 5"/>
          <p:cNvSpPr txBox="1"/>
          <p:nvPr/>
        </p:nvSpPr>
        <p:spPr>
          <a:xfrm>
            <a:off x="533400" y="4231719"/>
            <a:ext cx="8077200" cy="2092881"/>
          </a:xfrm>
          <a:prstGeom prst="rect">
            <a:avLst/>
          </a:prstGeom>
          <a:noFill/>
        </p:spPr>
        <p:txBody>
          <a:bodyPr wrap="square" rtlCol="0">
            <a:spAutoFit/>
          </a:bodyPr>
          <a:lstStyle/>
          <a:p>
            <a:pPr algn="ctr"/>
            <a:r>
              <a:rPr lang="en-US" sz="2600" dirty="0" smtClean="0">
                <a:latin typeface="Cambria" pitchFamily="18" charset="0"/>
              </a:rPr>
              <a:t>Patients provided with quality consumer health information directed to their preferred learning style and assisted with preparing questions before their clinic visit will have more productive interactions with their healthcare providers. </a:t>
            </a:r>
            <a:endParaRPr lang="en-US" sz="2600" dirty="0">
              <a:latin typeface="Cambria" pitchFamily="18" charset="0"/>
            </a:endParaRPr>
          </a:p>
        </p:txBody>
      </p:sp>
    </p:spTree>
    <p:extLst>
      <p:ext uri="{BB962C8B-B14F-4D97-AF65-F5344CB8AC3E}">
        <p14:creationId xmlns:p14="http://schemas.microsoft.com/office/powerpoint/2010/main" val="416968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sz="4800" b="1" dirty="0" smtClean="0">
                <a:latin typeface="Cambria" pitchFamily="18" charset="0"/>
              </a:rPr>
              <a:t>Methods</a:t>
            </a:r>
            <a:endParaRPr lang="en-US" sz="6000" b="1" dirty="0">
              <a:latin typeface="Cambria" pitchFamily="18" charset="0"/>
            </a:endParaRPr>
          </a:p>
        </p:txBody>
      </p:sp>
      <p:sp>
        <p:nvSpPr>
          <p:cNvPr id="3" name="Content Placeholder 2"/>
          <p:cNvSpPr>
            <a:spLocks noGrp="1"/>
          </p:cNvSpPr>
          <p:nvPr>
            <p:ph idx="1"/>
          </p:nvPr>
        </p:nvSpPr>
        <p:spPr>
          <a:xfrm>
            <a:off x="457200" y="1219200"/>
            <a:ext cx="8229600" cy="5257800"/>
          </a:xfrm>
        </p:spPr>
        <p:txBody>
          <a:bodyPr>
            <a:normAutofit/>
          </a:bodyPr>
          <a:lstStyle/>
          <a:p>
            <a:r>
              <a:rPr lang="en-US" sz="2800" dirty="0">
                <a:solidFill>
                  <a:schemeClr val="tx1"/>
                </a:solidFill>
                <a:latin typeface="Cambria" pitchFamily="18" charset="0"/>
              </a:rPr>
              <a:t>A librarian attended </a:t>
            </a:r>
            <a:r>
              <a:rPr lang="en-US" sz="2800" dirty="0" smtClean="0">
                <a:solidFill>
                  <a:schemeClr val="tx1"/>
                </a:solidFill>
                <a:latin typeface="Cambria" pitchFamily="18" charset="0"/>
              </a:rPr>
              <a:t>clinic </a:t>
            </a:r>
            <a:r>
              <a:rPr lang="en-US" sz="2800" dirty="0">
                <a:solidFill>
                  <a:schemeClr val="tx1"/>
                </a:solidFill>
                <a:latin typeface="Cambria" pitchFamily="18" charset="0"/>
              </a:rPr>
              <a:t>sessions </a:t>
            </a:r>
            <a:r>
              <a:rPr lang="en-US" sz="2800" dirty="0" smtClean="0">
                <a:solidFill>
                  <a:schemeClr val="tx1"/>
                </a:solidFill>
                <a:latin typeface="Cambria" pitchFamily="18" charset="0"/>
              </a:rPr>
              <a:t>in </a:t>
            </a:r>
            <a:r>
              <a:rPr lang="en-US" sz="2800" dirty="0">
                <a:solidFill>
                  <a:schemeClr val="tx1"/>
                </a:solidFill>
                <a:latin typeface="Cambria" pitchFamily="18" charset="0"/>
              </a:rPr>
              <a:t>the </a:t>
            </a:r>
            <a:r>
              <a:rPr lang="en-US" sz="2800" dirty="0" smtClean="0">
                <a:solidFill>
                  <a:schemeClr val="tx1"/>
                </a:solidFill>
                <a:latin typeface="Cambria" pitchFamily="18" charset="0"/>
              </a:rPr>
              <a:t>UF&amp;Shands Internal </a:t>
            </a:r>
            <a:r>
              <a:rPr lang="en-US" sz="2800" dirty="0">
                <a:solidFill>
                  <a:schemeClr val="tx1"/>
                </a:solidFill>
                <a:latin typeface="Cambria" pitchFamily="18" charset="0"/>
              </a:rPr>
              <a:t>Medicine and Medical Specialties </a:t>
            </a:r>
            <a:r>
              <a:rPr lang="en-US" sz="2800" dirty="0" smtClean="0">
                <a:solidFill>
                  <a:schemeClr val="tx1"/>
                </a:solidFill>
                <a:latin typeface="Cambria" pitchFamily="18" charset="0"/>
              </a:rPr>
              <a:t>Clinic (IMMS) to provide health </a:t>
            </a:r>
            <a:r>
              <a:rPr lang="en-US" sz="2800" dirty="0">
                <a:solidFill>
                  <a:schemeClr val="tx1"/>
                </a:solidFill>
                <a:latin typeface="Cambria" pitchFamily="18" charset="0"/>
              </a:rPr>
              <a:t>information </a:t>
            </a:r>
            <a:r>
              <a:rPr lang="en-US" sz="2800" dirty="0" smtClean="0">
                <a:solidFill>
                  <a:schemeClr val="tx1"/>
                </a:solidFill>
                <a:latin typeface="Cambria" pitchFamily="18" charset="0"/>
              </a:rPr>
              <a:t>and help patients clarify questions to ask </a:t>
            </a:r>
            <a:r>
              <a:rPr lang="en-US" sz="2800" dirty="0">
                <a:solidFill>
                  <a:schemeClr val="tx1"/>
                </a:solidFill>
                <a:latin typeface="Cambria" pitchFamily="18" charset="0"/>
              </a:rPr>
              <a:t>their </a:t>
            </a:r>
            <a:r>
              <a:rPr lang="en-US" sz="2800" dirty="0" smtClean="0">
                <a:solidFill>
                  <a:schemeClr val="tx1"/>
                </a:solidFill>
                <a:latin typeface="Cambria" pitchFamily="18" charset="0"/>
              </a:rPr>
              <a:t>doctors. </a:t>
            </a:r>
          </a:p>
          <a:p>
            <a:r>
              <a:rPr lang="en-US" sz="2800" dirty="0" smtClean="0">
                <a:solidFill>
                  <a:schemeClr val="tx1"/>
                </a:solidFill>
                <a:latin typeface="Cambria" pitchFamily="18" charset="0"/>
              </a:rPr>
              <a:t>A </a:t>
            </a:r>
            <a:r>
              <a:rPr lang="en-US" sz="2800" dirty="0">
                <a:solidFill>
                  <a:schemeClr val="tx1"/>
                </a:solidFill>
                <a:latin typeface="Cambria" pitchFamily="18" charset="0"/>
              </a:rPr>
              <a:t>computer and printer were set up in the waiting room for the librarian-patient consultations. </a:t>
            </a:r>
            <a:endParaRPr lang="en-US" sz="2800" dirty="0" smtClean="0">
              <a:solidFill>
                <a:schemeClr val="tx1"/>
              </a:solidFill>
              <a:latin typeface="Cambria" pitchFamily="18" charset="0"/>
            </a:endParaRPr>
          </a:p>
          <a:p>
            <a:r>
              <a:rPr lang="en-US" sz="2800" dirty="0" smtClean="0">
                <a:solidFill>
                  <a:schemeClr val="tx1"/>
                </a:solidFill>
                <a:latin typeface="Cambria" pitchFamily="18" charset="0"/>
              </a:rPr>
              <a:t>The librarian invited patients to participate while they were waiting for their appointment. </a:t>
            </a:r>
          </a:p>
          <a:p>
            <a:r>
              <a:rPr lang="en-US" sz="2800" dirty="0">
                <a:solidFill>
                  <a:schemeClr val="tx1"/>
                </a:solidFill>
                <a:latin typeface="Cambria" pitchFamily="18" charset="0"/>
              </a:rPr>
              <a:t>Based on questions asked  a card was created for patient to hand their </a:t>
            </a:r>
            <a:r>
              <a:rPr lang="en-US" sz="2800" dirty="0" smtClean="0">
                <a:solidFill>
                  <a:schemeClr val="tx1"/>
                </a:solidFill>
                <a:latin typeface="Cambria" pitchFamily="18" charset="0"/>
              </a:rPr>
              <a:t>physicians.</a:t>
            </a:r>
            <a:endParaRPr lang="en-US" sz="2800" dirty="0">
              <a:solidFill>
                <a:schemeClr val="tx1"/>
              </a:solidFill>
              <a:latin typeface="Cambria" pitchFamily="18" charset="0"/>
            </a:endParaRPr>
          </a:p>
        </p:txBody>
      </p:sp>
    </p:spTree>
    <p:extLst>
      <p:ext uri="{BB962C8B-B14F-4D97-AF65-F5344CB8AC3E}">
        <p14:creationId xmlns:p14="http://schemas.microsoft.com/office/powerpoint/2010/main" val="181703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r>
              <a:rPr lang="en-US" sz="4800" b="1" dirty="0" smtClean="0">
                <a:latin typeface="Cambria" pitchFamily="18" charset="0"/>
              </a:rPr>
              <a:t>The Project</a:t>
            </a:r>
            <a:endParaRPr lang="en-US" b="1" dirty="0">
              <a:latin typeface="Cambria" pitchFamily="18" charset="0"/>
            </a:endParaRPr>
          </a:p>
        </p:txBody>
      </p:sp>
      <p:sp>
        <p:nvSpPr>
          <p:cNvPr id="3" name="Content Placeholder 2"/>
          <p:cNvSpPr>
            <a:spLocks noGrp="1"/>
          </p:cNvSpPr>
          <p:nvPr>
            <p:ph idx="1"/>
          </p:nvPr>
        </p:nvSpPr>
        <p:spPr>
          <a:xfrm>
            <a:off x="533400" y="1524000"/>
            <a:ext cx="8229600" cy="4114800"/>
          </a:xfrm>
        </p:spPr>
        <p:txBody>
          <a:bodyPr>
            <a:noAutofit/>
          </a:bodyPr>
          <a:lstStyle/>
          <a:p>
            <a:r>
              <a:rPr lang="en-US" sz="3200" smtClean="0">
                <a:solidFill>
                  <a:schemeClr val="tx1"/>
                </a:solidFill>
                <a:latin typeface="Cambria" pitchFamily="18" charset="0"/>
              </a:rPr>
              <a:t>Begun </a:t>
            </a:r>
            <a:r>
              <a:rPr lang="en-US" sz="3200" dirty="0" smtClean="0">
                <a:solidFill>
                  <a:schemeClr val="tx1"/>
                </a:solidFill>
                <a:latin typeface="Cambria" pitchFamily="18" charset="0"/>
              </a:rPr>
              <a:t>as a pilot project  </a:t>
            </a:r>
          </a:p>
          <a:p>
            <a:pPr marL="0" indent="0">
              <a:buNone/>
            </a:pPr>
            <a:r>
              <a:rPr lang="en-US" sz="3200" dirty="0">
                <a:solidFill>
                  <a:schemeClr val="tx1"/>
                </a:solidFill>
                <a:latin typeface="Cambria" pitchFamily="18" charset="0"/>
              </a:rPr>
              <a:t>	</a:t>
            </a:r>
            <a:r>
              <a:rPr lang="en-US" sz="3200" dirty="0" smtClean="0">
                <a:solidFill>
                  <a:schemeClr val="tx1"/>
                </a:solidFill>
                <a:latin typeface="Cambria" pitchFamily="18" charset="0"/>
              </a:rPr>
              <a:t>May to June 2012 (4 hrs/ week) </a:t>
            </a:r>
          </a:p>
          <a:p>
            <a:pPr marL="0" indent="0">
              <a:buNone/>
            </a:pPr>
            <a:endParaRPr lang="en-US" sz="3200" dirty="0" smtClean="0">
              <a:solidFill>
                <a:schemeClr val="tx1"/>
              </a:solidFill>
              <a:latin typeface="Cambria" pitchFamily="18" charset="0"/>
            </a:endParaRPr>
          </a:p>
          <a:p>
            <a:r>
              <a:rPr lang="en-US" sz="3200" dirty="0" smtClean="0">
                <a:solidFill>
                  <a:schemeClr val="tx1"/>
                </a:solidFill>
                <a:latin typeface="Cambria" pitchFamily="18" charset="0"/>
              </a:rPr>
              <a:t>Continued as a full project </a:t>
            </a:r>
          </a:p>
          <a:p>
            <a:pPr marL="0" indent="0">
              <a:buNone/>
            </a:pPr>
            <a:r>
              <a:rPr lang="en-US" sz="3200" dirty="0" smtClean="0">
                <a:solidFill>
                  <a:schemeClr val="tx1"/>
                </a:solidFill>
                <a:latin typeface="Cambria" pitchFamily="18" charset="0"/>
              </a:rPr>
              <a:t>	October to February 2013 (8 hrs/ week) </a:t>
            </a:r>
            <a:endParaRPr lang="en-US" sz="3200" dirty="0">
              <a:solidFill>
                <a:schemeClr val="tx1"/>
              </a:solidFill>
              <a:latin typeface="Cambria" pitchFamily="18" charset="0"/>
            </a:endParaRPr>
          </a:p>
          <a:p>
            <a:pPr marL="0" indent="0">
              <a:buNone/>
            </a:pPr>
            <a:endParaRPr lang="en-US" sz="3200" dirty="0">
              <a:solidFill>
                <a:schemeClr val="tx1"/>
              </a:solidFill>
              <a:latin typeface="Cambria" pitchFamily="18" charset="0"/>
            </a:endParaRPr>
          </a:p>
          <a:p>
            <a:pPr marL="0" indent="0">
              <a:buNone/>
            </a:pPr>
            <a:r>
              <a:rPr lang="en-US" sz="3200" dirty="0" smtClean="0">
                <a:solidFill>
                  <a:schemeClr val="tx1"/>
                </a:solidFill>
                <a:latin typeface="Cambria" pitchFamily="18" charset="0"/>
              </a:rPr>
              <a:t>Data from the two studies has been combined for this presentation. </a:t>
            </a:r>
            <a:endParaRPr lang="en-US" sz="3200" dirty="0">
              <a:solidFill>
                <a:schemeClr val="tx1"/>
              </a:solidFill>
              <a:latin typeface="Cambria" pitchFamily="18" charset="0"/>
            </a:endParaRPr>
          </a:p>
        </p:txBody>
      </p:sp>
      <p:cxnSp>
        <p:nvCxnSpPr>
          <p:cNvPr id="5" name="Straight Connector 4"/>
          <p:cNvCxnSpPr/>
          <p:nvPr/>
        </p:nvCxnSpPr>
        <p:spPr>
          <a:xfrm>
            <a:off x="685800" y="1143000"/>
            <a:ext cx="7848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738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sz="4800" b="1" dirty="0" smtClean="0"/>
              <a:t>Patient Demographics</a:t>
            </a:r>
            <a:endParaRPr lang="en-US" sz="4800" b="1" dirty="0"/>
          </a:p>
        </p:txBody>
      </p:sp>
      <p:sp>
        <p:nvSpPr>
          <p:cNvPr id="3" name="Content Placeholder 2"/>
          <p:cNvSpPr>
            <a:spLocks noGrp="1"/>
          </p:cNvSpPr>
          <p:nvPr>
            <p:ph idx="1"/>
          </p:nvPr>
        </p:nvSpPr>
        <p:spPr>
          <a:xfrm>
            <a:off x="381000" y="1600200"/>
            <a:ext cx="8458200" cy="762000"/>
          </a:xfrm>
        </p:spPr>
        <p:txBody>
          <a:bodyPr>
            <a:normAutofit/>
          </a:bodyPr>
          <a:lstStyle/>
          <a:p>
            <a:pPr marL="0" indent="0" algn="ctr">
              <a:buNone/>
            </a:pPr>
            <a:r>
              <a:rPr lang="en-US" sz="3200" dirty="0" smtClean="0">
                <a:solidFill>
                  <a:schemeClr val="tx1"/>
                </a:solidFill>
                <a:latin typeface="Cambria" pitchFamily="18" charset="0"/>
              </a:rPr>
              <a:t>Enrolled  99 patients  (Pilot 12; Full  87)</a:t>
            </a:r>
            <a:endParaRPr lang="en-US" dirty="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a:solidFill>
                <a:schemeClr val="tx1"/>
              </a:solidFill>
            </a:endParaRPr>
          </a:p>
          <a:p>
            <a:pPr marL="0" indent="0">
              <a:buNone/>
            </a:pPr>
            <a:endParaRPr lang="en-US" dirty="0" smtClean="0">
              <a:solidFill>
                <a:schemeClr val="tx1"/>
              </a:solidFill>
            </a:endParaRPr>
          </a:p>
          <a:p>
            <a:endParaRPr lang="en-US" dirty="0">
              <a:solidFill>
                <a:schemeClr val="tx1"/>
              </a:solidFill>
            </a:endParaRPr>
          </a:p>
        </p:txBody>
      </p:sp>
      <p:graphicFrame>
        <p:nvGraphicFramePr>
          <p:cNvPr id="8" name="Chart 7"/>
          <p:cNvGraphicFramePr>
            <a:graphicFrameLocks/>
          </p:cNvGraphicFramePr>
          <p:nvPr>
            <p:extLst>
              <p:ext uri="{D42A27DB-BD31-4B8C-83A1-F6EECF244321}">
                <p14:modId xmlns:p14="http://schemas.microsoft.com/office/powerpoint/2010/main" val="52004707"/>
              </p:ext>
            </p:extLst>
          </p:nvPr>
        </p:nvGraphicFramePr>
        <p:xfrm>
          <a:off x="609600" y="2667000"/>
          <a:ext cx="3581400" cy="31611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3007017221"/>
              </p:ext>
            </p:extLst>
          </p:nvPr>
        </p:nvGraphicFramePr>
        <p:xfrm>
          <a:off x="4648200" y="2667000"/>
          <a:ext cx="4114800" cy="3050309"/>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Straight Connector 4"/>
          <p:cNvCxnSpPr/>
          <p:nvPr/>
        </p:nvCxnSpPr>
        <p:spPr>
          <a:xfrm>
            <a:off x="685800" y="1066800"/>
            <a:ext cx="7848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8297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27590"/>
          </a:xfrm>
        </p:spPr>
        <p:txBody>
          <a:bodyPr/>
          <a:lstStyle/>
          <a:p>
            <a:r>
              <a:rPr lang="en-US" sz="4400" b="1" dirty="0" smtClean="0">
                <a:latin typeface="Cambria" pitchFamily="18" charset="0"/>
              </a:rPr>
              <a:t>Patients’ Access to Technology</a:t>
            </a:r>
            <a:endParaRPr lang="en-US" sz="4400" b="1" dirty="0">
              <a:latin typeface="Cambria" pitchFamily="18" charset="0"/>
            </a:endParaRPr>
          </a:p>
        </p:txBody>
      </p:sp>
      <p:sp>
        <p:nvSpPr>
          <p:cNvPr id="3" name="Content Placeholder 2"/>
          <p:cNvSpPr>
            <a:spLocks noGrp="1"/>
          </p:cNvSpPr>
          <p:nvPr>
            <p:ph idx="1"/>
          </p:nvPr>
        </p:nvSpPr>
        <p:spPr>
          <a:xfrm>
            <a:off x="609600" y="1066800"/>
            <a:ext cx="8153400" cy="5486400"/>
          </a:xfrm>
        </p:spPr>
        <p:txBody>
          <a:bodyPr>
            <a:noAutofit/>
          </a:bodyPr>
          <a:lstStyle/>
          <a:p>
            <a:pPr marL="0" indent="0">
              <a:buNone/>
            </a:pPr>
            <a:r>
              <a:rPr lang="en-US" sz="3200" b="1" dirty="0" smtClean="0">
                <a:solidFill>
                  <a:schemeClr val="tx1"/>
                </a:solidFill>
                <a:latin typeface="Cambria" pitchFamily="18" charset="0"/>
              </a:rPr>
              <a:t>Which of the following do you use?</a:t>
            </a:r>
          </a:p>
          <a:p>
            <a:pPr marL="0" indent="0">
              <a:buNone/>
            </a:pPr>
            <a:endParaRPr lang="en-US" sz="1600" dirty="0" smtClean="0">
              <a:solidFill>
                <a:schemeClr val="tx1"/>
              </a:solidFill>
              <a:latin typeface="Cambria" pitchFamily="18" charset="0"/>
            </a:endParaRPr>
          </a:p>
          <a:p>
            <a:pPr marL="0" indent="0">
              <a:buNone/>
            </a:pPr>
            <a:r>
              <a:rPr lang="en-US" sz="2600" dirty="0" smtClean="0">
                <a:solidFill>
                  <a:schemeClr val="tx1"/>
                </a:solidFill>
                <a:latin typeface="Cambria" pitchFamily="18" charset="0"/>
              </a:rPr>
              <a:t>				</a:t>
            </a:r>
            <a:r>
              <a:rPr lang="en-US" dirty="0" smtClean="0">
                <a:solidFill>
                  <a:schemeClr val="tx1"/>
                </a:solidFill>
                <a:latin typeface="Cambria" pitchFamily="18" charset="0"/>
              </a:rPr>
              <a:t>Number of responses</a:t>
            </a:r>
          </a:p>
          <a:p>
            <a:r>
              <a:rPr lang="en-US" dirty="0" smtClean="0">
                <a:solidFill>
                  <a:schemeClr val="tx1"/>
                </a:solidFill>
                <a:latin typeface="Cambria" pitchFamily="18" charset="0"/>
              </a:rPr>
              <a:t>Computer				66</a:t>
            </a:r>
          </a:p>
          <a:p>
            <a:r>
              <a:rPr lang="en-US" dirty="0" smtClean="0">
                <a:solidFill>
                  <a:schemeClr val="tx1"/>
                </a:solidFill>
                <a:latin typeface="Cambria" pitchFamily="18" charset="0"/>
              </a:rPr>
              <a:t>Smartphone 			25</a:t>
            </a:r>
            <a:endParaRPr lang="en-US" dirty="0">
              <a:solidFill>
                <a:schemeClr val="tx1"/>
              </a:solidFill>
              <a:latin typeface="Cambria" pitchFamily="18" charset="0"/>
            </a:endParaRPr>
          </a:p>
          <a:p>
            <a:r>
              <a:rPr lang="en-US" dirty="0" smtClean="0">
                <a:solidFill>
                  <a:schemeClr val="tx1"/>
                </a:solidFill>
                <a:latin typeface="Cambria" pitchFamily="18" charset="0"/>
              </a:rPr>
              <a:t>IPad/ tablet/ e-reader		30</a:t>
            </a:r>
            <a:endParaRPr lang="en-US" dirty="0">
              <a:solidFill>
                <a:schemeClr val="tx1"/>
              </a:solidFill>
              <a:latin typeface="Cambria" pitchFamily="18" charset="0"/>
            </a:endParaRPr>
          </a:p>
          <a:p>
            <a:r>
              <a:rPr lang="en-US" dirty="0" smtClean="0">
                <a:solidFill>
                  <a:schemeClr val="tx1"/>
                </a:solidFill>
                <a:latin typeface="Cambria" pitchFamily="18" charset="0"/>
              </a:rPr>
              <a:t>Internet access			48</a:t>
            </a:r>
          </a:p>
          <a:p>
            <a:r>
              <a:rPr lang="en-US" dirty="0" smtClean="0">
                <a:solidFill>
                  <a:schemeClr val="tx1"/>
                </a:solidFill>
                <a:latin typeface="Cambria" pitchFamily="18" charset="0"/>
              </a:rPr>
              <a:t>I don’t use any 			24</a:t>
            </a:r>
          </a:p>
          <a:p>
            <a:pPr marL="0" indent="0">
              <a:buNone/>
            </a:pPr>
            <a:endParaRPr lang="en-US" sz="2600" dirty="0" smtClean="0">
              <a:solidFill>
                <a:schemeClr val="tx1"/>
              </a:solidFill>
            </a:endParaRPr>
          </a:p>
          <a:p>
            <a:pPr marL="0" indent="0" algn="ctr">
              <a:buNone/>
            </a:pPr>
            <a:r>
              <a:rPr lang="en-US" sz="2600" dirty="0" smtClean="0">
                <a:solidFill>
                  <a:schemeClr val="tx1"/>
                </a:solidFill>
                <a:latin typeface="Cambria" pitchFamily="18" charset="0"/>
              </a:rPr>
              <a:t>75 of 99 used computers or mobile devices</a:t>
            </a:r>
          </a:p>
          <a:p>
            <a:pPr marL="0" indent="0" algn="ctr">
              <a:buNone/>
            </a:pPr>
            <a:r>
              <a:rPr lang="en-US" sz="2600" dirty="0" smtClean="0">
                <a:solidFill>
                  <a:schemeClr val="tx1"/>
                </a:solidFill>
                <a:latin typeface="Cambria" pitchFamily="18" charset="0"/>
              </a:rPr>
              <a:t>48 of 99 have access to the Internet</a:t>
            </a:r>
          </a:p>
          <a:p>
            <a:pPr marL="0" indent="0" algn="ctr">
              <a:buNone/>
            </a:pPr>
            <a:r>
              <a:rPr lang="en-US" sz="2600" dirty="0" smtClean="0">
                <a:solidFill>
                  <a:schemeClr val="tx1"/>
                </a:solidFill>
                <a:latin typeface="Cambria" pitchFamily="18" charset="0"/>
              </a:rPr>
              <a:t>24 of 99 </a:t>
            </a:r>
            <a:r>
              <a:rPr lang="en-US" sz="2600" u="sng" dirty="0" smtClean="0">
                <a:solidFill>
                  <a:schemeClr val="tx1"/>
                </a:solidFill>
                <a:latin typeface="Cambria" pitchFamily="18" charset="0"/>
              </a:rPr>
              <a:t>did not</a:t>
            </a:r>
            <a:r>
              <a:rPr lang="en-US" sz="2600" u="sng" dirty="0">
                <a:solidFill>
                  <a:schemeClr val="tx1"/>
                </a:solidFill>
                <a:latin typeface="Cambria" pitchFamily="18" charset="0"/>
              </a:rPr>
              <a:t> </a:t>
            </a:r>
            <a:r>
              <a:rPr lang="en-US" sz="2600" u="sng" dirty="0" smtClean="0">
                <a:solidFill>
                  <a:schemeClr val="tx1"/>
                </a:solidFill>
                <a:latin typeface="Cambria" pitchFamily="18" charset="0"/>
              </a:rPr>
              <a:t>use</a:t>
            </a:r>
            <a:r>
              <a:rPr lang="en-US" sz="2600" dirty="0" smtClean="0">
                <a:solidFill>
                  <a:schemeClr val="tx1"/>
                </a:solidFill>
                <a:latin typeface="Cambria" pitchFamily="18" charset="0"/>
              </a:rPr>
              <a:t> any computer or mobile device </a:t>
            </a:r>
            <a:endParaRPr lang="en-US" sz="2600" dirty="0">
              <a:solidFill>
                <a:schemeClr val="tx1"/>
              </a:solidFill>
              <a:latin typeface="Cambria" pitchFamily="18" charset="0"/>
            </a:endParaRPr>
          </a:p>
        </p:txBody>
      </p:sp>
      <p:cxnSp>
        <p:nvCxnSpPr>
          <p:cNvPr id="5" name="Straight Connector 4"/>
          <p:cNvCxnSpPr/>
          <p:nvPr/>
        </p:nvCxnSpPr>
        <p:spPr>
          <a:xfrm>
            <a:off x="533400" y="990600"/>
            <a:ext cx="8001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4058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762000"/>
          </a:xfrm>
        </p:spPr>
        <p:txBody>
          <a:bodyPr/>
          <a:lstStyle/>
          <a:p>
            <a:r>
              <a:rPr lang="en-US" sz="4400" b="1" dirty="0" smtClean="0">
                <a:latin typeface="Cambria" pitchFamily="18" charset="0"/>
              </a:rPr>
              <a:t>Patients’ Preferred Learning Style</a:t>
            </a:r>
            <a:endParaRPr lang="en-US" sz="4400" b="1" dirty="0">
              <a:latin typeface="Cambria" pitchFamily="18" charset="0"/>
            </a:endParaRPr>
          </a:p>
        </p:txBody>
      </p:sp>
      <p:sp>
        <p:nvSpPr>
          <p:cNvPr id="3" name="Content Placeholder 2"/>
          <p:cNvSpPr>
            <a:spLocks noGrp="1"/>
          </p:cNvSpPr>
          <p:nvPr>
            <p:ph idx="1"/>
          </p:nvPr>
        </p:nvSpPr>
        <p:spPr>
          <a:xfrm>
            <a:off x="304800" y="1066800"/>
            <a:ext cx="8610600" cy="5715000"/>
          </a:xfrm>
        </p:spPr>
        <p:txBody>
          <a:bodyPr>
            <a:normAutofit fontScale="32500" lnSpcReduction="20000"/>
          </a:bodyPr>
          <a:lstStyle/>
          <a:p>
            <a:pPr marL="0" indent="0">
              <a:buNone/>
            </a:pPr>
            <a:r>
              <a:rPr lang="en-US" sz="9600" b="1" dirty="0" smtClean="0">
                <a:solidFill>
                  <a:schemeClr val="tx1"/>
                </a:solidFill>
                <a:latin typeface="Cambria" pitchFamily="18" charset="0"/>
              </a:rPr>
              <a:t>How do you like to receive </a:t>
            </a:r>
            <a:r>
              <a:rPr lang="en-US" sz="9600" b="1" u="sng" dirty="0" smtClean="0">
                <a:solidFill>
                  <a:schemeClr val="tx1"/>
                </a:solidFill>
                <a:latin typeface="Cambria" pitchFamily="18" charset="0"/>
              </a:rPr>
              <a:t>new</a:t>
            </a:r>
            <a:r>
              <a:rPr lang="en-US" sz="9600" b="1" dirty="0" smtClean="0">
                <a:solidFill>
                  <a:schemeClr val="tx1"/>
                </a:solidFill>
                <a:latin typeface="Cambria" pitchFamily="18" charset="0"/>
              </a:rPr>
              <a:t> information?</a:t>
            </a:r>
          </a:p>
          <a:p>
            <a:pPr marL="0" indent="0">
              <a:buNone/>
            </a:pPr>
            <a:endParaRPr lang="en-US" sz="8600" b="1" dirty="0" smtClean="0">
              <a:solidFill>
                <a:schemeClr val="tx1"/>
              </a:solidFill>
              <a:latin typeface="Cambria" pitchFamily="18" charset="0"/>
            </a:endParaRPr>
          </a:p>
          <a:p>
            <a:pPr marL="0" indent="0">
              <a:buNone/>
            </a:pPr>
            <a:r>
              <a:rPr lang="en-US" sz="8600" b="1" dirty="0" smtClean="0">
                <a:solidFill>
                  <a:schemeClr val="tx1"/>
                </a:solidFill>
                <a:latin typeface="Cambria" pitchFamily="18" charset="0"/>
              </a:rPr>
              <a:t>	</a:t>
            </a:r>
            <a:r>
              <a:rPr lang="en-US" sz="7400" b="1" dirty="0" smtClean="0">
                <a:solidFill>
                  <a:schemeClr val="tx1"/>
                </a:solidFill>
                <a:latin typeface="Cambria" pitchFamily="18" charset="0"/>
              </a:rPr>
              <a:t>				</a:t>
            </a:r>
            <a:r>
              <a:rPr lang="en-US" sz="7400" dirty="0" smtClean="0">
                <a:solidFill>
                  <a:schemeClr val="tx1"/>
                </a:solidFill>
                <a:latin typeface="Cambria" pitchFamily="18" charset="0"/>
              </a:rPr>
              <a:t>          </a:t>
            </a:r>
            <a:r>
              <a:rPr lang="en-US" sz="8000" dirty="0" smtClean="0">
                <a:solidFill>
                  <a:schemeClr val="tx1"/>
                </a:solidFill>
                <a:latin typeface="Cambria" pitchFamily="18" charset="0"/>
              </a:rPr>
              <a:t>Number of responses</a:t>
            </a:r>
          </a:p>
          <a:p>
            <a:pPr marL="0" indent="0">
              <a:buNone/>
            </a:pPr>
            <a:r>
              <a:rPr lang="en-US" sz="8000" b="1" dirty="0" smtClean="0">
                <a:solidFill>
                  <a:schemeClr val="tx1"/>
                </a:solidFill>
                <a:latin typeface="Cambria" pitchFamily="18" charset="0"/>
              </a:rPr>
              <a:t> 	</a:t>
            </a:r>
            <a:r>
              <a:rPr lang="en-US" sz="8000" b="1" dirty="0" smtClean="0">
                <a:solidFill>
                  <a:srgbClr val="FF0000"/>
                </a:solidFill>
                <a:latin typeface="Cambria" pitchFamily="18" charset="0"/>
              </a:rPr>
              <a:t>READ</a:t>
            </a:r>
            <a:r>
              <a:rPr lang="en-US" sz="8000" dirty="0" smtClean="0">
                <a:solidFill>
                  <a:schemeClr val="tx1"/>
                </a:solidFill>
                <a:latin typeface="Cambria" pitchFamily="18" charset="0"/>
              </a:rPr>
              <a:t> text</a:t>
            </a:r>
            <a:r>
              <a:rPr lang="en-US" sz="8000" dirty="0">
                <a:solidFill>
                  <a:schemeClr val="tx1"/>
                </a:solidFill>
                <a:latin typeface="Cambria" pitchFamily="18" charset="0"/>
              </a:rPr>
              <a:t>	</a:t>
            </a:r>
            <a:r>
              <a:rPr lang="en-US" sz="8000" dirty="0" smtClean="0">
                <a:solidFill>
                  <a:schemeClr val="tx1"/>
                </a:solidFill>
                <a:latin typeface="Cambria" pitchFamily="18" charset="0"/>
              </a:rPr>
              <a:t>				68</a:t>
            </a:r>
          </a:p>
          <a:p>
            <a:pPr marL="0" indent="0">
              <a:buNone/>
            </a:pPr>
            <a:r>
              <a:rPr lang="en-US" sz="8000" dirty="0" smtClean="0">
                <a:solidFill>
                  <a:schemeClr val="tx1"/>
                </a:solidFill>
                <a:latin typeface="Cambria" pitchFamily="18" charset="0"/>
              </a:rPr>
              <a:t> 	</a:t>
            </a:r>
            <a:r>
              <a:rPr lang="en-US" sz="8000" b="1" dirty="0" smtClean="0">
                <a:solidFill>
                  <a:srgbClr val="FF0000"/>
                </a:solidFill>
                <a:latin typeface="Cambria" pitchFamily="18" charset="0"/>
              </a:rPr>
              <a:t>HEAR</a:t>
            </a:r>
            <a:r>
              <a:rPr lang="en-US" sz="8000" dirty="0" smtClean="0">
                <a:solidFill>
                  <a:srgbClr val="FF0000"/>
                </a:solidFill>
                <a:latin typeface="Cambria" pitchFamily="18" charset="0"/>
              </a:rPr>
              <a:t> </a:t>
            </a:r>
            <a:r>
              <a:rPr lang="en-US" sz="8000" dirty="0" smtClean="0">
                <a:solidFill>
                  <a:schemeClr val="tx1"/>
                </a:solidFill>
                <a:latin typeface="Cambria" pitchFamily="18" charset="0"/>
              </a:rPr>
              <a:t>have someone talk to me, 		51</a:t>
            </a:r>
          </a:p>
          <a:p>
            <a:pPr marL="463550" indent="0">
              <a:buNone/>
            </a:pPr>
            <a:r>
              <a:rPr lang="en-US" sz="8000" dirty="0" smtClean="0">
                <a:solidFill>
                  <a:schemeClr val="tx1"/>
                </a:solidFill>
                <a:latin typeface="Cambria" pitchFamily="18" charset="0"/>
              </a:rPr>
              <a:t>	ask questions</a:t>
            </a:r>
            <a:endParaRPr lang="en-US" sz="8000" dirty="0">
              <a:solidFill>
                <a:schemeClr val="tx1"/>
              </a:solidFill>
              <a:latin typeface="Cambria" pitchFamily="18" charset="0"/>
            </a:endParaRPr>
          </a:p>
          <a:p>
            <a:pPr marL="0" indent="0">
              <a:buNone/>
            </a:pPr>
            <a:r>
              <a:rPr lang="en-US" sz="8000" dirty="0" smtClean="0">
                <a:solidFill>
                  <a:schemeClr val="tx1"/>
                </a:solidFill>
                <a:latin typeface="Cambria" pitchFamily="18" charset="0"/>
              </a:rPr>
              <a:t> 	</a:t>
            </a:r>
            <a:r>
              <a:rPr lang="en-US" sz="8000" b="1" dirty="0" smtClean="0">
                <a:solidFill>
                  <a:srgbClr val="FF0000"/>
                </a:solidFill>
                <a:latin typeface="Cambria" pitchFamily="18" charset="0"/>
              </a:rPr>
              <a:t>WATCH </a:t>
            </a:r>
            <a:r>
              <a:rPr lang="en-US" sz="8000" dirty="0" smtClean="0">
                <a:solidFill>
                  <a:schemeClr val="tx1"/>
                </a:solidFill>
                <a:latin typeface="Cambria" pitchFamily="18" charset="0"/>
              </a:rPr>
              <a:t>videos </a:t>
            </a:r>
            <a:r>
              <a:rPr lang="en-US" sz="8000" dirty="0">
                <a:solidFill>
                  <a:schemeClr val="tx1"/>
                </a:solidFill>
                <a:latin typeface="Cambria" pitchFamily="18" charset="0"/>
              </a:rPr>
              <a:t>or see </a:t>
            </a:r>
            <a:r>
              <a:rPr lang="en-US" sz="8000" dirty="0" smtClean="0">
                <a:solidFill>
                  <a:schemeClr val="tx1"/>
                </a:solidFill>
                <a:latin typeface="Cambria" pitchFamily="18" charset="0"/>
              </a:rPr>
              <a:t>pictures</a:t>
            </a:r>
            <a:r>
              <a:rPr lang="en-US" sz="8000" dirty="0">
                <a:solidFill>
                  <a:schemeClr val="tx1"/>
                </a:solidFill>
                <a:latin typeface="Cambria" pitchFamily="18" charset="0"/>
              </a:rPr>
              <a:t>	</a:t>
            </a:r>
            <a:r>
              <a:rPr lang="en-US" sz="8000" dirty="0" smtClean="0">
                <a:solidFill>
                  <a:schemeClr val="tx1"/>
                </a:solidFill>
                <a:latin typeface="Cambria" pitchFamily="18" charset="0"/>
              </a:rPr>
              <a:t>	46</a:t>
            </a:r>
          </a:p>
          <a:p>
            <a:pPr marL="0" indent="0">
              <a:buNone/>
            </a:pPr>
            <a:r>
              <a:rPr lang="en-US" sz="8000" dirty="0" smtClean="0">
                <a:solidFill>
                  <a:schemeClr val="tx1"/>
                </a:solidFill>
                <a:latin typeface="Cambria" pitchFamily="18" charset="0"/>
              </a:rPr>
              <a:t> 	</a:t>
            </a:r>
            <a:r>
              <a:rPr lang="en-US" sz="8000" b="1" dirty="0" smtClean="0">
                <a:solidFill>
                  <a:srgbClr val="FF0000"/>
                </a:solidFill>
                <a:latin typeface="Cambria" pitchFamily="18" charset="0"/>
              </a:rPr>
              <a:t>DO SOMETHING </a:t>
            </a:r>
            <a:r>
              <a:rPr lang="en-US" sz="8000" dirty="0" smtClean="0">
                <a:solidFill>
                  <a:schemeClr val="tx1"/>
                </a:solidFill>
                <a:latin typeface="Cambria" pitchFamily="18" charset="0"/>
              </a:rPr>
              <a:t>– write it down, 	17</a:t>
            </a:r>
          </a:p>
          <a:p>
            <a:pPr marL="463550" indent="0">
              <a:buNone/>
            </a:pPr>
            <a:r>
              <a:rPr lang="en-US" sz="8000" dirty="0" smtClean="0">
                <a:solidFill>
                  <a:schemeClr val="tx1"/>
                </a:solidFill>
                <a:latin typeface="Cambria" pitchFamily="18" charset="0"/>
              </a:rPr>
              <a:t>	practice, play game</a:t>
            </a:r>
            <a:endParaRPr lang="en-US" sz="8000" dirty="0">
              <a:solidFill>
                <a:schemeClr val="tx1"/>
              </a:solidFill>
              <a:latin typeface="Cambria" pitchFamily="18" charset="0"/>
            </a:endParaRPr>
          </a:p>
          <a:p>
            <a:pPr marL="857250" lvl="2" indent="0" algn="ctr">
              <a:buNone/>
            </a:pPr>
            <a:endParaRPr lang="en-US" sz="5500" dirty="0">
              <a:latin typeface="Cambria" pitchFamily="18" charset="0"/>
            </a:endParaRPr>
          </a:p>
          <a:p>
            <a:pPr marL="1314450" lvl="3" indent="0">
              <a:buNone/>
            </a:pPr>
            <a:r>
              <a:rPr lang="en-US" sz="8000" dirty="0" smtClean="0">
                <a:solidFill>
                  <a:schemeClr val="tx1"/>
                </a:solidFill>
                <a:latin typeface="Cambria" pitchFamily="18" charset="0"/>
              </a:rPr>
              <a:t>45 patients chose </a:t>
            </a:r>
            <a:r>
              <a:rPr lang="en-US" sz="8000" u="sng" dirty="0" smtClean="0">
                <a:solidFill>
                  <a:schemeClr val="tx1"/>
                </a:solidFill>
                <a:latin typeface="Cambria" pitchFamily="18" charset="0"/>
              </a:rPr>
              <a:t>only</a:t>
            </a:r>
            <a:r>
              <a:rPr lang="en-US" sz="8000" dirty="0" smtClean="0">
                <a:solidFill>
                  <a:schemeClr val="tx1"/>
                </a:solidFill>
                <a:latin typeface="Cambria" pitchFamily="18" charset="0"/>
              </a:rPr>
              <a:t> 1 method </a:t>
            </a:r>
          </a:p>
          <a:p>
            <a:pPr marL="1314450" lvl="3" indent="0">
              <a:buNone/>
            </a:pPr>
            <a:r>
              <a:rPr lang="en-US" sz="8000" dirty="0" smtClean="0">
                <a:solidFill>
                  <a:schemeClr val="tx1"/>
                </a:solidFill>
                <a:latin typeface="Cambria" pitchFamily="18" charset="0"/>
              </a:rPr>
              <a:t>53 patients preferred </a:t>
            </a:r>
            <a:r>
              <a:rPr lang="en-US" sz="8000" u="sng" dirty="0" smtClean="0">
                <a:solidFill>
                  <a:schemeClr val="tx1"/>
                </a:solidFill>
                <a:latin typeface="Cambria" pitchFamily="18" charset="0"/>
              </a:rPr>
              <a:t>2 or more</a:t>
            </a:r>
            <a:r>
              <a:rPr lang="en-US" sz="8000" dirty="0" smtClean="0">
                <a:solidFill>
                  <a:schemeClr val="tx1"/>
                </a:solidFill>
                <a:latin typeface="Cambria" pitchFamily="18" charset="0"/>
              </a:rPr>
              <a:t> methods</a:t>
            </a:r>
          </a:p>
          <a:p>
            <a:pPr marL="1314450" lvl="3" indent="0">
              <a:buNone/>
            </a:pPr>
            <a:r>
              <a:rPr lang="en-US" sz="8000" dirty="0" smtClean="0">
                <a:solidFill>
                  <a:schemeClr val="tx1"/>
                </a:solidFill>
                <a:latin typeface="Cambria" pitchFamily="18" charset="0"/>
              </a:rPr>
              <a:t>  8 patients selected </a:t>
            </a:r>
            <a:r>
              <a:rPr lang="en-US" sz="8000" u="sng" dirty="0" smtClean="0">
                <a:solidFill>
                  <a:schemeClr val="tx1"/>
                </a:solidFill>
                <a:latin typeface="Cambria" pitchFamily="18" charset="0"/>
              </a:rPr>
              <a:t>all</a:t>
            </a:r>
            <a:r>
              <a:rPr lang="en-US" sz="8000" dirty="0" smtClean="0">
                <a:solidFill>
                  <a:schemeClr val="tx1"/>
                </a:solidFill>
                <a:latin typeface="Cambria" pitchFamily="18" charset="0"/>
              </a:rPr>
              <a:t> 4 methods</a:t>
            </a:r>
          </a:p>
        </p:txBody>
      </p:sp>
      <p:cxnSp>
        <p:nvCxnSpPr>
          <p:cNvPr id="5" name="Straight Connector 4"/>
          <p:cNvCxnSpPr/>
          <p:nvPr/>
        </p:nvCxnSpPr>
        <p:spPr>
          <a:xfrm>
            <a:off x="304800" y="914400"/>
            <a:ext cx="8305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780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sz="4400" b="1" dirty="0" smtClean="0">
                <a:latin typeface="Cambria" pitchFamily="18" charset="0"/>
              </a:rPr>
              <a:t>Patients Asked </a:t>
            </a:r>
            <a:r>
              <a:rPr lang="en-US" sz="4400" b="1" dirty="0">
                <a:latin typeface="Cambria" pitchFamily="18" charset="0"/>
              </a:rPr>
              <a:t>143 </a:t>
            </a:r>
            <a:r>
              <a:rPr lang="en-US" sz="4400" b="1" dirty="0" smtClean="0">
                <a:latin typeface="Cambria" pitchFamily="18" charset="0"/>
              </a:rPr>
              <a:t>Questions</a:t>
            </a:r>
            <a:endParaRPr lang="en-US" sz="4800" b="1" dirty="0">
              <a:latin typeface="Cambria" pitchFamily="18" charset="0"/>
            </a:endParaRPr>
          </a:p>
        </p:txBody>
      </p:sp>
      <p:graphicFrame>
        <p:nvGraphicFramePr>
          <p:cNvPr id="19" name="Content Placeholder 18"/>
          <p:cNvGraphicFramePr>
            <a:graphicFrameLocks noGrp="1"/>
          </p:cNvGraphicFramePr>
          <p:nvPr>
            <p:ph idx="1"/>
            <p:extLst>
              <p:ext uri="{D42A27DB-BD31-4B8C-83A1-F6EECF244321}">
                <p14:modId xmlns:p14="http://schemas.microsoft.com/office/powerpoint/2010/main" val="206605665"/>
              </p:ext>
            </p:extLst>
          </p:nvPr>
        </p:nvGraphicFramePr>
        <p:xfrm>
          <a:off x="304800" y="1371600"/>
          <a:ext cx="8534400" cy="4876800"/>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Connector 3"/>
          <p:cNvCxnSpPr/>
          <p:nvPr/>
        </p:nvCxnSpPr>
        <p:spPr>
          <a:xfrm>
            <a:off x="304800" y="990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580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lstStyle/>
          <a:p>
            <a:r>
              <a:rPr lang="en-US" sz="4400" b="1" dirty="0" smtClean="0">
                <a:latin typeface="Cambria" pitchFamily="18" charset="0"/>
              </a:rPr>
              <a:t>Selected Questions by Category</a:t>
            </a:r>
            <a:endParaRPr lang="en-US" sz="4400" b="1" dirty="0">
              <a:latin typeface="Cambria" pitchFamily="18" charset="0"/>
            </a:endParaRPr>
          </a:p>
        </p:txBody>
      </p:sp>
      <p:sp>
        <p:nvSpPr>
          <p:cNvPr id="3" name="Content Placeholder 2"/>
          <p:cNvSpPr>
            <a:spLocks noGrp="1"/>
          </p:cNvSpPr>
          <p:nvPr>
            <p:ph idx="1"/>
          </p:nvPr>
        </p:nvSpPr>
        <p:spPr>
          <a:xfrm>
            <a:off x="381000" y="1219200"/>
            <a:ext cx="8534400" cy="5181600"/>
          </a:xfrm>
        </p:spPr>
        <p:txBody>
          <a:bodyPr>
            <a:normAutofit fontScale="25000" lnSpcReduction="20000"/>
          </a:bodyPr>
          <a:lstStyle/>
          <a:p>
            <a:pPr marL="0" indent="0">
              <a:buNone/>
            </a:pPr>
            <a:r>
              <a:rPr lang="en-US" sz="9600" dirty="0" smtClean="0">
                <a:solidFill>
                  <a:schemeClr val="tx1"/>
                </a:solidFill>
                <a:latin typeface="Cambria" pitchFamily="18" charset="0"/>
              </a:rPr>
              <a:t>Medications:	I </a:t>
            </a:r>
            <a:r>
              <a:rPr lang="en-US" sz="9600" dirty="0">
                <a:solidFill>
                  <a:schemeClr val="tx1"/>
                </a:solidFill>
                <a:latin typeface="Cambria" pitchFamily="18" charset="0"/>
              </a:rPr>
              <a:t>want information on l</a:t>
            </a:r>
            <a:r>
              <a:rPr lang="en-US" sz="9600" dirty="0" smtClean="0">
                <a:solidFill>
                  <a:schemeClr val="tx1"/>
                </a:solidFill>
                <a:latin typeface="Cambria" pitchFamily="18" charset="0"/>
              </a:rPr>
              <a:t>isinopril and </a:t>
            </a:r>
            <a:r>
              <a:rPr lang="en-US" sz="9600" dirty="0">
                <a:solidFill>
                  <a:schemeClr val="tx1"/>
                </a:solidFill>
                <a:latin typeface="Cambria" pitchFamily="18" charset="0"/>
              </a:rPr>
              <a:t>its </a:t>
            </a:r>
            <a:r>
              <a:rPr lang="en-US" sz="9600" dirty="0" smtClean="0">
                <a:solidFill>
                  <a:schemeClr val="tx1"/>
                </a:solidFill>
                <a:latin typeface="Cambria" pitchFamily="18" charset="0"/>
              </a:rPr>
              <a:t>side 			effects</a:t>
            </a:r>
            <a:r>
              <a:rPr lang="en-US" sz="9600" dirty="0">
                <a:solidFill>
                  <a:schemeClr val="tx1"/>
                </a:solidFill>
                <a:latin typeface="Cambria" pitchFamily="18" charset="0"/>
              </a:rPr>
              <a:t>. </a:t>
            </a:r>
          </a:p>
          <a:p>
            <a:pPr marL="0" indent="0">
              <a:buNone/>
            </a:pPr>
            <a:r>
              <a:rPr lang="en-US" sz="9600" dirty="0" smtClean="0">
                <a:solidFill>
                  <a:schemeClr val="tx1"/>
                </a:solidFill>
                <a:latin typeface="Cambria" pitchFamily="18" charset="0"/>
              </a:rPr>
              <a:t>Symptoms:	What </a:t>
            </a:r>
            <a:r>
              <a:rPr lang="en-US" sz="9600" dirty="0">
                <a:solidFill>
                  <a:schemeClr val="tx1"/>
                </a:solidFill>
                <a:latin typeface="Cambria" pitchFamily="18" charset="0"/>
              </a:rPr>
              <a:t>causes foot swelling?  </a:t>
            </a:r>
          </a:p>
          <a:p>
            <a:pPr marL="0" indent="0">
              <a:buNone/>
            </a:pPr>
            <a:r>
              <a:rPr lang="en-US" sz="9600" dirty="0">
                <a:solidFill>
                  <a:schemeClr val="tx1"/>
                </a:solidFill>
                <a:latin typeface="Cambria" pitchFamily="18" charset="0"/>
              </a:rPr>
              <a:t>	</a:t>
            </a:r>
            <a:r>
              <a:rPr lang="en-US" sz="9600" dirty="0" smtClean="0">
                <a:solidFill>
                  <a:schemeClr val="tx1"/>
                </a:solidFill>
                <a:latin typeface="Cambria" pitchFamily="18" charset="0"/>
              </a:rPr>
              <a:t>	What </a:t>
            </a:r>
            <a:r>
              <a:rPr lang="en-US" sz="9600" dirty="0">
                <a:solidFill>
                  <a:schemeClr val="tx1"/>
                </a:solidFill>
                <a:latin typeface="Cambria" pitchFamily="18" charset="0"/>
              </a:rPr>
              <a:t>can cause upper quadrant </a:t>
            </a:r>
            <a:r>
              <a:rPr lang="en-US" sz="9600" dirty="0" smtClean="0">
                <a:solidFill>
                  <a:schemeClr val="tx1"/>
                </a:solidFill>
                <a:latin typeface="Cambria" pitchFamily="18" charset="0"/>
              </a:rPr>
              <a:t>abdominal 			bloating</a:t>
            </a:r>
            <a:r>
              <a:rPr lang="en-US" sz="9600" dirty="0">
                <a:solidFill>
                  <a:schemeClr val="tx1"/>
                </a:solidFill>
                <a:latin typeface="Cambria" pitchFamily="18" charset="0"/>
              </a:rPr>
              <a:t>?</a:t>
            </a:r>
          </a:p>
          <a:p>
            <a:pPr marL="0" indent="0">
              <a:buNone/>
            </a:pPr>
            <a:r>
              <a:rPr lang="en-US" sz="9600" dirty="0" smtClean="0">
                <a:solidFill>
                  <a:schemeClr val="tx1"/>
                </a:solidFill>
                <a:latin typeface="Cambria" pitchFamily="18" charset="0"/>
              </a:rPr>
              <a:t>Treatment:	What </a:t>
            </a:r>
            <a:r>
              <a:rPr lang="en-US" sz="9600" dirty="0">
                <a:solidFill>
                  <a:schemeClr val="tx1"/>
                </a:solidFill>
                <a:latin typeface="Cambria" pitchFamily="18" charset="0"/>
              </a:rPr>
              <a:t>is esophageal mucosal resection</a:t>
            </a:r>
            <a:r>
              <a:rPr lang="en-US" sz="9600" dirty="0" smtClean="0">
                <a:solidFill>
                  <a:schemeClr val="tx1"/>
                </a:solidFill>
                <a:latin typeface="Cambria" pitchFamily="18" charset="0"/>
              </a:rPr>
              <a:t>?</a:t>
            </a:r>
          </a:p>
          <a:p>
            <a:pPr marL="0" indent="0">
              <a:buNone/>
            </a:pPr>
            <a:r>
              <a:rPr lang="en-US" sz="9600" dirty="0" smtClean="0">
                <a:solidFill>
                  <a:schemeClr val="tx1"/>
                </a:solidFill>
                <a:latin typeface="Cambria" pitchFamily="18" charset="0"/>
              </a:rPr>
              <a:t>Support:	</a:t>
            </a:r>
            <a:r>
              <a:rPr lang="en-US" sz="9600" dirty="0" smtClean="0">
                <a:solidFill>
                  <a:schemeClr val="tx1"/>
                </a:solidFill>
                <a:latin typeface="Cambria" pitchFamily="18" charset="0"/>
                <a:cs typeface="Arial" pitchFamily="34" charset="0"/>
              </a:rPr>
              <a:t>How </a:t>
            </a:r>
            <a:r>
              <a:rPr lang="en-US" sz="9600" dirty="0">
                <a:solidFill>
                  <a:schemeClr val="tx1"/>
                </a:solidFill>
                <a:latin typeface="Cambria" pitchFamily="18" charset="0"/>
                <a:cs typeface="Arial" pitchFamily="34" charset="0"/>
              </a:rPr>
              <a:t>do I get copies of my medical </a:t>
            </a:r>
            <a:r>
              <a:rPr lang="en-US" sz="9600" dirty="0" smtClean="0">
                <a:solidFill>
                  <a:schemeClr val="tx1"/>
                </a:solidFill>
                <a:latin typeface="Cambria" pitchFamily="18" charset="0"/>
                <a:cs typeface="Arial" pitchFamily="34" charset="0"/>
              </a:rPr>
              <a:t>records?</a:t>
            </a:r>
          </a:p>
          <a:p>
            <a:pPr marL="0" indent="0">
              <a:buNone/>
            </a:pPr>
            <a:r>
              <a:rPr lang="en-US" sz="9600" dirty="0" smtClean="0">
                <a:solidFill>
                  <a:schemeClr val="tx1"/>
                </a:solidFill>
                <a:latin typeface="Cambria" pitchFamily="18" charset="0"/>
              </a:rPr>
              <a:t>Disease/Dx:	I’d </a:t>
            </a:r>
            <a:r>
              <a:rPr lang="en-US" sz="9600" dirty="0">
                <a:solidFill>
                  <a:schemeClr val="tx1"/>
                </a:solidFill>
                <a:latin typeface="Cambria" pitchFamily="18" charset="0"/>
              </a:rPr>
              <a:t>like information on </a:t>
            </a:r>
            <a:r>
              <a:rPr lang="en-US" sz="9600" dirty="0" smtClean="0">
                <a:solidFill>
                  <a:schemeClr val="tx1"/>
                </a:solidFill>
                <a:latin typeface="Cambria" pitchFamily="18" charset="0"/>
              </a:rPr>
              <a:t>pancreatitis.</a:t>
            </a:r>
          </a:p>
          <a:p>
            <a:pPr marL="0" indent="0">
              <a:buNone/>
            </a:pPr>
            <a:r>
              <a:rPr lang="en-US" sz="9600" dirty="0">
                <a:solidFill>
                  <a:schemeClr val="tx1"/>
                </a:solidFill>
                <a:latin typeface="Cambria" pitchFamily="18" charset="0"/>
              </a:rPr>
              <a:t>	</a:t>
            </a:r>
            <a:r>
              <a:rPr lang="en-US" sz="9600" dirty="0" smtClean="0">
                <a:solidFill>
                  <a:schemeClr val="tx1"/>
                </a:solidFill>
                <a:latin typeface="Cambria" pitchFamily="18" charset="0"/>
              </a:rPr>
              <a:t>	How </a:t>
            </a:r>
            <a:r>
              <a:rPr lang="en-US" sz="9600" dirty="0">
                <a:solidFill>
                  <a:schemeClr val="tx1"/>
                </a:solidFill>
                <a:latin typeface="Cambria" pitchFamily="18" charset="0"/>
              </a:rPr>
              <a:t>do you manage low blood pressure?</a:t>
            </a:r>
          </a:p>
          <a:p>
            <a:pPr marL="0" indent="0">
              <a:buNone/>
            </a:pPr>
            <a:r>
              <a:rPr lang="en-US" sz="9600" dirty="0" smtClean="0">
                <a:solidFill>
                  <a:schemeClr val="tx1"/>
                </a:solidFill>
                <a:latin typeface="Cambria" pitchFamily="18" charset="0"/>
              </a:rPr>
              <a:t>Procedure:	What </a:t>
            </a:r>
            <a:r>
              <a:rPr lang="en-US" sz="9600" dirty="0">
                <a:solidFill>
                  <a:schemeClr val="tx1"/>
                </a:solidFill>
                <a:latin typeface="Cambria" pitchFamily="18" charset="0"/>
              </a:rPr>
              <a:t>are pulmonary function tests? </a:t>
            </a:r>
          </a:p>
          <a:p>
            <a:pPr marL="0" indent="0">
              <a:buNone/>
            </a:pPr>
            <a:r>
              <a:rPr lang="en-US" sz="9600" dirty="0" smtClean="0">
                <a:solidFill>
                  <a:schemeClr val="tx1"/>
                </a:solidFill>
                <a:latin typeface="Cambria" pitchFamily="18" charset="0"/>
              </a:rPr>
              <a:t>Lab tests:	What </a:t>
            </a:r>
            <a:r>
              <a:rPr lang="en-US" sz="9600" dirty="0">
                <a:solidFill>
                  <a:schemeClr val="tx1"/>
                </a:solidFill>
                <a:latin typeface="Cambria" pitchFamily="18" charset="0"/>
              </a:rPr>
              <a:t>is creatinine and what does it </a:t>
            </a:r>
            <a:r>
              <a:rPr lang="en-US" sz="9600" dirty="0" smtClean="0">
                <a:solidFill>
                  <a:schemeClr val="tx1"/>
                </a:solidFill>
                <a:latin typeface="Cambria" pitchFamily="18" charset="0"/>
              </a:rPr>
              <a:t>measure?</a:t>
            </a:r>
          </a:p>
          <a:p>
            <a:pPr marL="0" indent="0">
              <a:buNone/>
            </a:pPr>
            <a:r>
              <a:rPr lang="en-US" sz="9600" dirty="0">
                <a:solidFill>
                  <a:schemeClr val="tx1"/>
                </a:solidFill>
                <a:latin typeface="Cambria" pitchFamily="18" charset="0"/>
              </a:rPr>
              <a:t>	</a:t>
            </a:r>
            <a:r>
              <a:rPr lang="en-US" sz="9600" dirty="0" smtClean="0">
                <a:solidFill>
                  <a:schemeClr val="tx1"/>
                </a:solidFill>
                <a:latin typeface="Cambria" pitchFamily="18" charset="0"/>
              </a:rPr>
              <a:t>	Do </a:t>
            </a:r>
            <a:r>
              <a:rPr lang="en-US" sz="9600" dirty="0">
                <a:solidFill>
                  <a:schemeClr val="tx1"/>
                </a:solidFill>
                <a:latin typeface="Cambria" pitchFamily="18" charset="0"/>
              </a:rPr>
              <a:t>I need to fast for a thyroid test?</a:t>
            </a:r>
          </a:p>
          <a:p>
            <a:pPr marL="0" indent="0">
              <a:buNone/>
            </a:pPr>
            <a:r>
              <a:rPr lang="en-US" sz="9600" dirty="0" smtClean="0">
                <a:solidFill>
                  <a:schemeClr val="tx1"/>
                </a:solidFill>
                <a:latin typeface="Cambria" pitchFamily="18" charset="0"/>
              </a:rPr>
              <a:t>Nutrition:	What </a:t>
            </a:r>
            <a:r>
              <a:rPr lang="en-US" sz="9600" dirty="0">
                <a:solidFill>
                  <a:schemeClr val="tx1"/>
                </a:solidFill>
                <a:latin typeface="Cambria" pitchFamily="18" charset="0"/>
              </a:rPr>
              <a:t>is a renal </a:t>
            </a:r>
            <a:r>
              <a:rPr lang="en-US" sz="9600" dirty="0" smtClean="0">
                <a:solidFill>
                  <a:schemeClr val="tx1"/>
                </a:solidFill>
                <a:latin typeface="Cambria" pitchFamily="18" charset="0"/>
              </a:rPr>
              <a:t>diet?</a:t>
            </a:r>
          </a:p>
          <a:p>
            <a:pPr marL="0" indent="0">
              <a:buNone/>
            </a:pPr>
            <a:r>
              <a:rPr lang="en-US" sz="9600" dirty="0">
                <a:solidFill>
                  <a:schemeClr val="tx1"/>
                </a:solidFill>
                <a:latin typeface="Cambria" pitchFamily="18" charset="0"/>
                <a:cs typeface="Arial" pitchFamily="34" charset="0"/>
              </a:rPr>
              <a:t>	</a:t>
            </a:r>
            <a:r>
              <a:rPr lang="en-US" sz="9600" dirty="0" smtClean="0">
                <a:solidFill>
                  <a:schemeClr val="tx1"/>
                </a:solidFill>
                <a:latin typeface="Cambria" pitchFamily="18" charset="0"/>
                <a:cs typeface="Arial" pitchFamily="34" charset="0"/>
              </a:rPr>
              <a:t>	Why </a:t>
            </a:r>
            <a:r>
              <a:rPr lang="en-US" sz="9600" dirty="0">
                <a:solidFill>
                  <a:schemeClr val="tx1"/>
                </a:solidFill>
                <a:latin typeface="Cambria" pitchFamily="18" charset="0"/>
                <a:cs typeface="Arial" pitchFamily="34" charset="0"/>
              </a:rPr>
              <a:t>is fiber </a:t>
            </a:r>
            <a:r>
              <a:rPr lang="en-US" sz="9600" dirty="0" smtClean="0">
                <a:solidFill>
                  <a:schemeClr val="tx1"/>
                </a:solidFill>
                <a:latin typeface="Cambria" pitchFamily="18" charset="0"/>
                <a:cs typeface="Arial" pitchFamily="34" charset="0"/>
              </a:rPr>
              <a:t>important? </a:t>
            </a:r>
          </a:p>
        </p:txBody>
      </p:sp>
      <p:cxnSp>
        <p:nvCxnSpPr>
          <p:cNvPr id="5" name="Straight Connector 4"/>
          <p:cNvCxnSpPr/>
          <p:nvPr/>
        </p:nvCxnSpPr>
        <p:spPr>
          <a:xfrm>
            <a:off x="457200" y="1066800"/>
            <a:ext cx="838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99283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1525</TotalTime>
  <Words>1080</Words>
  <Application>Microsoft Office PowerPoint</Application>
  <PresentationFormat>On-screen Show (4:3)</PresentationFormat>
  <Paragraphs>165</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Executive</vt:lpstr>
      <vt:lpstr>Influencing Patient-Provider Communication And  Promoting Patient Self Advocacy </vt:lpstr>
      <vt:lpstr>Introduction</vt:lpstr>
      <vt:lpstr>Methods</vt:lpstr>
      <vt:lpstr>The Project</vt:lpstr>
      <vt:lpstr>Patient Demographics</vt:lpstr>
      <vt:lpstr>Patients’ Access to Technology</vt:lpstr>
      <vt:lpstr>Patients’ Preferred Learning Style</vt:lpstr>
      <vt:lpstr>Patients Asked 143 Questions</vt:lpstr>
      <vt:lpstr>Selected Questions by Category</vt:lpstr>
      <vt:lpstr>Resources Used to Assist Patients</vt:lpstr>
      <vt:lpstr>Patient Librarian Consultation</vt:lpstr>
      <vt:lpstr>Comment Card Responses</vt:lpstr>
      <vt:lpstr>Physician Participants</vt:lpstr>
      <vt:lpstr>Physician Librarian Consultation</vt:lpstr>
      <vt:lpstr>Physician Response</vt:lpstr>
      <vt:lpstr>Lessons Learned</vt:lpstr>
      <vt:lpstr>Conclusions</vt:lpstr>
      <vt:lpstr>Acknowledgments</vt:lpstr>
      <vt:lpstr>Authors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Influencing Patient-Provider Communication and Promoting Patient Self Advocacy</dc:title>
  <dc:creator>Butson,Linda Claire</dc:creator>
  <cp:lastModifiedBy>Butson,Linda Claire</cp:lastModifiedBy>
  <cp:revision>99</cp:revision>
  <cp:lastPrinted>2013-04-25T16:58:02Z</cp:lastPrinted>
  <dcterms:created xsi:type="dcterms:W3CDTF">2013-04-04T15:10:33Z</dcterms:created>
  <dcterms:modified xsi:type="dcterms:W3CDTF">2013-04-25T17:01:40Z</dcterms:modified>
</cp:coreProperties>
</file>