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2"/>
  </p:notesMasterIdLst>
  <p:handoutMasterIdLst>
    <p:handoutMasterId r:id="rId33"/>
  </p:handoutMasterIdLst>
  <p:sldIdLst>
    <p:sldId id="486" r:id="rId5"/>
    <p:sldId id="513" r:id="rId6"/>
    <p:sldId id="565" r:id="rId7"/>
    <p:sldId id="566" r:id="rId8"/>
    <p:sldId id="567" r:id="rId9"/>
    <p:sldId id="554" r:id="rId10"/>
    <p:sldId id="543" r:id="rId11"/>
    <p:sldId id="546" r:id="rId12"/>
    <p:sldId id="532" r:id="rId13"/>
    <p:sldId id="521" r:id="rId14"/>
    <p:sldId id="561" r:id="rId15"/>
    <p:sldId id="526" r:id="rId16"/>
    <p:sldId id="530" r:id="rId17"/>
    <p:sldId id="531" r:id="rId18"/>
    <p:sldId id="527" r:id="rId19"/>
    <p:sldId id="562" r:id="rId20"/>
    <p:sldId id="525" r:id="rId21"/>
    <p:sldId id="535" r:id="rId22"/>
    <p:sldId id="538" r:id="rId23"/>
    <p:sldId id="557" r:id="rId24"/>
    <p:sldId id="558" r:id="rId25"/>
    <p:sldId id="555" r:id="rId26"/>
    <p:sldId id="534" r:id="rId27"/>
    <p:sldId id="549" r:id="rId28"/>
    <p:sldId id="536" r:id="rId29"/>
    <p:sldId id="537" r:id="rId30"/>
    <p:sldId id="51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A9316F"/>
    <a:srgbClr val="419A3C"/>
    <a:srgbClr val="0B7CCB"/>
    <a:srgbClr val="FF7600"/>
    <a:srgbClr val="E18100"/>
    <a:srgbClr val="2F4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1" autoAdjust="0"/>
    <p:restoredTop sz="91941" autoAdjust="0"/>
  </p:normalViewPr>
  <p:slideViewPr>
    <p:cSldViewPr snapToGrid="0" showGuides="1">
      <p:cViewPr>
        <p:scale>
          <a:sx n="94" d="100"/>
          <a:sy n="94" d="100"/>
        </p:scale>
        <p:origin x="-324" y="-150"/>
      </p:cViewPr>
      <p:guideLst>
        <p:guide orient="horz" pos="672"/>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4C97E-F68B-4794-B3B3-4073A2522AC6}" type="doc">
      <dgm:prSet loTypeId="urn:microsoft.com/office/officeart/2005/8/layout/arrow2" loCatId="process" qsTypeId="urn:microsoft.com/office/officeart/2005/8/quickstyle/simple1" qsCatId="simple" csTypeId="urn:microsoft.com/office/officeart/2005/8/colors/accent1_2" csCatId="accent1" phldr="1"/>
      <dgm:spPr/>
    </dgm:pt>
    <dgm:pt modelId="{974D5EB0-C0FC-4F6E-90C0-E5B61E42E0AA}">
      <dgm:prSet phldrT="[Text]" custT="1"/>
      <dgm:spPr/>
      <dgm:t>
        <a:bodyPr/>
        <a:lstStyle/>
        <a:p>
          <a:r>
            <a:rPr lang="en-US" sz="1800" dirty="0" smtClean="0"/>
            <a:t>1999- EAD proving ground:</a:t>
          </a:r>
        </a:p>
        <a:p>
          <a:r>
            <a:rPr lang="en-US" sz="1800" dirty="0" smtClean="0"/>
            <a:t>Archival Resources</a:t>
          </a:r>
          <a:endParaRPr lang="en-US" sz="1800" dirty="0"/>
        </a:p>
      </dgm:t>
    </dgm:pt>
    <dgm:pt modelId="{0F317AA8-9C96-48DF-A928-BF0F185DEAB9}" type="parTrans" cxnId="{C2B3355F-431D-45D9-B160-AFBB04C72854}">
      <dgm:prSet/>
      <dgm:spPr/>
      <dgm:t>
        <a:bodyPr/>
        <a:lstStyle/>
        <a:p>
          <a:endParaRPr lang="en-US"/>
        </a:p>
      </dgm:t>
    </dgm:pt>
    <dgm:pt modelId="{628D7C45-1F07-4D13-A866-53BAA7FB1290}" type="sibTrans" cxnId="{C2B3355F-431D-45D9-B160-AFBB04C72854}">
      <dgm:prSet/>
      <dgm:spPr/>
      <dgm:t>
        <a:bodyPr/>
        <a:lstStyle/>
        <a:p>
          <a:endParaRPr lang="en-US"/>
        </a:p>
      </dgm:t>
    </dgm:pt>
    <dgm:pt modelId="{424E84DF-DB2C-431A-8DB2-DE45E599E551}">
      <dgm:prSet phldrT="[Text]" custT="1"/>
      <dgm:spPr/>
      <dgm:t>
        <a:bodyPr/>
        <a:lstStyle/>
        <a:p>
          <a:r>
            <a:rPr lang="en-US" sz="1800" dirty="0" smtClean="0"/>
            <a:t>2006- Aggregated discovery system for subscribers:</a:t>
          </a:r>
        </a:p>
        <a:p>
          <a:r>
            <a:rPr lang="en-US" sz="1800" dirty="0" err="1" smtClean="0"/>
            <a:t>ArchiveGrid</a:t>
          </a:r>
          <a:endParaRPr lang="en-US" sz="1800" dirty="0"/>
        </a:p>
      </dgm:t>
    </dgm:pt>
    <dgm:pt modelId="{546F0D47-59BD-40A7-A541-88DF7DC703CC}" type="parTrans" cxnId="{6B2C0F7C-F7FA-4A30-8F1F-5FBF7543E762}">
      <dgm:prSet/>
      <dgm:spPr/>
      <dgm:t>
        <a:bodyPr/>
        <a:lstStyle/>
        <a:p>
          <a:endParaRPr lang="en-US"/>
        </a:p>
      </dgm:t>
    </dgm:pt>
    <dgm:pt modelId="{2933C800-5410-4BB6-9895-E96E7B7CCBC8}" type="sibTrans" cxnId="{6B2C0F7C-F7FA-4A30-8F1F-5FBF7543E762}">
      <dgm:prSet/>
      <dgm:spPr/>
      <dgm:t>
        <a:bodyPr/>
        <a:lstStyle/>
        <a:p>
          <a:endParaRPr lang="en-US"/>
        </a:p>
      </dgm:t>
    </dgm:pt>
    <dgm:pt modelId="{43BE2AC3-E827-4A24-9AAC-CAC1581CDD31}">
      <dgm:prSet phldrT="[Text]" custT="1"/>
      <dgm:spPr/>
      <dgm:t>
        <a:bodyPr/>
        <a:lstStyle/>
        <a:p>
          <a:r>
            <a:rPr lang="en-US" sz="1800" dirty="0" smtClean="0"/>
            <a:t>2011- Freely available discovery system from OCLC Research</a:t>
          </a:r>
          <a:endParaRPr lang="en-US" sz="1800" dirty="0"/>
        </a:p>
      </dgm:t>
    </dgm:pt>
    <dgm:pt modelId="{3FDD0432-A0AD-4E25-A362-CB7806166C9A}" type="parTrans" cxnId="{0CE76691-B4DE-4A49-B974-3AAABF360B7C}">
      <dgm:prSet/>
      <dgm:spPr/>
      <dgm:t>
        <a:bodyPr/>
        <a:lstStyle/>
        <a:p>
          <a:endParaRPr lang="en-US"/>
        </a:p>
      </dgm:t>
    </dgm:pt>
    <dgm:pt modelId="{155DB7AE-D627-450E-9C39-AC179F7193E1}" type="sibTrans" cxnId="{0CE76691-B4DE-4A49-B974-3AAABF360B7C}">
      <dgm:prSet/>
      <dgm:spPr/>
      <dgm:t>
        <a:bodyPr/>
        <a:lstStyle/>
        <a:p>
          <a:endParaRPr lang="en-US"/>
        </a:p>
      </dgm:t>
    </dgm:pt>
    <dgm:pt modelId="{4E7DAA91-6D11-4539-8C57-195D61266997}">
      <dgm:prSet phldrT="[Text]" custT="1"/>
      <dgm:spPr/>
      <dgm:t>
        <a:bodyPr/>
        <a:lstStyle/>
        <a:p>
          <a:r>
            <a:rPr lang="en-US" sz="1800" dirty="0" smtClean="0"/>
            <a:t>2012- Basis for more research into improving archival description and access</a:t>
          </a:r>
          <a:endParaRPr lang="en-US" sz="1800" dirty="0"/>
        </a:p>
      </dgm:t>
    </dgm:pt>
    <dgm:pt modelId="{411B71E7-6B05-4D98-AB46-0E2B41D80439}" type="parTrans" cxnId="{F6E4D5BB-C704-46E7-A906-13213FA69368}">
      <dgm:prSet/>
      <dgm:spPr/>
      <dgm:t>
        <a:bodyPr/>
        <a:lstStyle/>
        <a:p>
          <a:endParaRPr lang="en-US"/>
        </a:p>
      </dgm:t>
    </dgm:pt>
    <dgm:pt modelId="{67260C67-12F6-482A-980B-9A6CD8FA9AC6}" type="sibTrans" cxnId="{F6E4D5BB-C704-46E7-A906-13213FA69368}">
      <dgm:prSet/>
      <dgm:spPr/>
      <dgm:t>
        <a:bodyPr/>
        <a:lstStyle/>
        <a:p>
          <a:endParaRPr lang="en-US"/>
        </a:p>
      </dgm:t>
    </dgm:pt>
    <dgm:pt modelId="{E974D42F-3E6E-485E-A80E-2AF34B3EED29}" type="pres">
      <dgm:prSet presAssocID="{E674C97E-F68B-4794-B3B3-4073A2522AC6}" presName="arrowDiagram" presStyleCnt="0">
        <dgm:presLayoutVars>
          <dgm:chMax val="5"/>
          <dgm:dir/>
          <dgm:resizeHandles val="exact"/>
        </dgm:presLayoutVars>
      </dgm:prSet>
      <dgm:spPr/>
    </dgm:pt>
    <dgm:pt modelId="{3B6F8CA6-8E3B-45DA-839C-69CC90C5E2BC}" type="pres">
      <dgm:prSet presAssocID="{E674C97E-F68B-4794-B3B3-4073A2522AC6}" presName="arrow" presStyleLbl="bgShp" presStyleIdx="0" presStyleCnt="1"/>
      <dgm:spPr/>
    </dgm:pt>
    <dgm:pt modelId="{6635D25B-813C-41EE-9305-B382E6D879B6}" type="pres">
      <dgm:prSet presAssocID="{E674C97E-F68B-4794-B3B3-4073A2522AC6}" presName="arrowDiagram4" presStyleCnt="0"/>
      <dgm:spPr/>
    </dgm:pt>
    <dgm:pt modelId="{D0AB29C6-7EEA-4188-A86C-958DF8830D47}" type="pres">
      <dgm:prSet presAssocID="{974D5EB0-C0FC-4F6E-90C0-E5B61E42E0AA}" presName="bullet4a" presStyleLbl="node1" presStyleIdx="0" presStyleCnt="4"/>
      <dgm:spPr/>
    </dgm:pt>
    <dgm:pt modelId="{547A52FB-6F8E-4BC5-B05F-9ACFC9A63824}" type="pres">
      <dgm:prSet presAssocID="{974D5EB0-C0FC-4F6E-90C0-E5B61E42E0AA}" presName="textBox4a" presStyleLbl="revTx" presStyleIdx="0" presStyleCnt="4">
        <dgm:presLayoutVars>
          <dgm:bulletEnabled val="1"/>
        </dgm:presLayoutVars>
      </dgm:prSet>
      <dgm:spPr/>
      <dgm:t>
        <a:bodyPr/>
        <a:lstStyle/>
        <a:p>
          <a:endParaRPr lang="en-US"/>
        </a:p>
      </dgm:t>
    </dgm:pt>
    <dgm:pt modelId="{EAE22C29-584B-493C-9D6E-F4BA0C6FC803}" type="pres">
      <dgm:prSet presAssocID="{424E84DF-DB2C-431A-8DB2-DE45E599E551}" presName="bullet4b" presStyleLbl="node1" presStyleIdx="1" presStyleCnt="4"/>
      <dgm:spPr/>
    </dgm:pt>
    <dgm:pt modelId="{EB26B76E-972C-4E39-B182-B36F5C0BEBB9}" type="pres">
      <dgm:prSet presAssocID="{424E84DF-DB2C-431A-8DB2-DE45E599E551}" presName="textBox4b" presStyleLbl="revTx" presStyleIdx="1" presStyleCnt="4">
        <dgm:presLayoutVars>
          <dgm:bulletEnabled val="1"/>
        </dgm:presLayoutVars>
      </dgm:prSet>
      <dgm:spPr/>
      <dgm:t>
        <a:bodyPr/>
        <a:lstStyle/>
        <a:p>
          <a:endParaRPr lang="en-US"/>
        </a:p>
      </dgm:t>
    </dgm:pt>
    <dgm:pt modelId="{38360897-C127-43FC-ABA0-A54D93A5309F}" type="pres">
      <dgm:prSet presAssocID="{43BE2AC3-E827-4A24-9AAC-CAC1581CDD31}" presName="bullet4c" presStyleLbl="node1" presStyleIdx="2" presStyleCnt="4"/>
      <dgm:spPr/>
    </dgm:pt>
    <dgm:pt modelId="{A41EB9D3-0BB1-4D7D-9E6A-AD9C0428F566}" type="pres">
      <dgm:prSet presAssocID="{43BE2AC3-E827-4A24-9AAC-CAC1581CDD31}" presName="textBox4c" presStyleLbl="revTx" presStyleIdx="2" presStyleCnt="4">
        <dgm:presLayoutVars>
          <dgm:bulletEnabled val="1"/>
        </dgm:presLayoutVars>
      </dgm:prSet>
      <dgm:spPr/>
      <dgm:t>
        <a:bodyPr/>
        <a:lstStyle/>
        <a:p>
          <a:endParaRPr lang="en-US"/>
        </a:p>
      </dgm:t>
    </dgm:pt>
    <dgm:pt modelId="{5FD6DFC2-B341-45B2-BB6A-19AA86D3A084}" type="pres">
      <dgm:prSet presAssocID="{4E7DAA91-6D11-4539-8C57-195D61266997}" presName="bullet4d" presStyleLbl="node1" presStyleIdx="3" presStyleCnt="4"/>
      <dgm:spPr/>
    </dgm:pt>
    <dgm:pt modelId="{44AE31A3-47E0-4EAC-8DFD-2FBADCC13632}" type="pres">
      <dgm:prSet presAssocID="{4E7DAA91-6D11-4539-8C57-195D61266997}" presName="textBox4d" presStyleLbl="revTx" presStyleIdx="3" presStyleCnt="4">
        <dgm:presLayoutVars>
          <dgm:bulletEnabled val="1"/>
        </dgm:presLayoutVars>
      </dgm:prSet>
      <dgm:spPr/>
      <dgm:t>
        <a:bodyPr/>
        <a:lstStyle/>
        <a:p>
          <a:endParaRPr lang="en-US"/>
        </a:p>
      </dgm:t>
    </dgm:pt>
  </dgm:ptLst>
  <dgm:cxnLst>
    <dgm:cxn modelId="{8BBC88F8-C837-4082-B8DC-58D99E5D83BD}" type="presOf" srcId="{424E84DF-DB2C-431A-8DB2-DE45E599E551}" destId="{EB26B76E-972C-4E39-B182-B36F5C0BEBB9}" srcOrd="0" destOrd="0" presId="urn:microsoft.com/office/officeart/2005/8/layout/arrow2"/>
    <dgm:cxn modelId="{F2F0D9AB-B692-4858-8FD4-8BFBEDA64ECC}" type="presOf" srcId="{974D5EB0-C0FC-4F6E-90C0-E5B61E42E0AA}" destId="{547A52FB-6F8E-4BC5-B05F-9ACFC9A63824}" srcOrd="0" destOrd="0" presId="urn:microsoft.com/office/officeart/2005/8/layout/arrow2"/>
    <dgm:cxn modelId="{C2B3355F-431D-45D9-B160-AFBB04C72854}" srcId="{E674C97E-F68B-4794-B3B3-4073A2522AC6}" destId="{974D5EB0-C0FC-4F6E-90C0-E5B61E42E0AA}" srcOrd="0" destOrd="0" parTransId="{0F317AA8-9C96-48DF-A928-BF0F185DEAB9}" sibTransId="{628D7C45-1F07-4D13-A866-53BAA7FB1290}"/>
    <dgm:cxn modelId="{6B2C0F7C-F7FA-4A30-8F1F-5FBF7543E762}" srcId="{E674C97E-F68B-4794-B3B3-4073A2522AC6}" destId="{424E84DF-DB2C-431A-8DB2-DE45E599E551}" srcOrd="1" destOrd="0" parTransId="{546F0D47-59BD-40A7-A541-88DF7DC703CC}" sibTransId="{2933C800-5410-4BB6-9895-E96E7B7CCBC8}"/>
    <dgm:cxn modelId="{969DB48C-4E83-4ADB-A98E-E166B7D877D8}" type="presOf" srcId="{E674C97E-F68B-4794-B3B3-4073A2522AC6}" destId="{E974D42F-3E6E-485E-A80E-2AF34B3EED29}" srcOrd="0" destOrd="0" presId="urn:microsoft.com/office/officeart/2005/8/layout/arrow2"/>
    <dgm:cxn modelId="{5045D8B6-F02B-4AD1-ABA2-351B357D626B}" type="presOf" srcId="{43BE2AC3-E827-4A24-9AAC-CAC1581CDD31}" destId="{A41EB9D3-0BB1-4D7D-9E6A-AD9C0428F566}" srcOrd="0" destOrd="0" presId="urn:microsoft.com/office/officeart/2005/8/layout/arrow2"/>
    <dgm:cxn modelId="{B00F122B-2CCA-4AB0-8F32-9CA46F709D9D}" type="presOf" srcId="{4E7DAA91-6D11-4539-8C57-195D61266997}" destId="{44AE31A3-47E0-4EAC-8DFD-2FBADCC13632}" srcOrd="0" destOrd="0" presId="urn:microsoft.com/office/officeart/2005/8/layout/arrow2"/>
    <dgm:cxn modelId="{0CE76691-B4DE-4A49-B974-3AAABF360B7C}" srcId="{E674C97E-F68B-4794-B3B3-4073A2522AC6}" destId="{43BE2AC3-E827-4A24-9AAC-CAC1581CDD31}" srcOrd="2" destOrd="0" parTransId="{3FDD0432-A0AD-4E25-A362-CB7806166C9A}" sibTransId="{155DB7AE-D627-450E-9C39-AC179F7193E1}"/>
    <dgm:cxn modelId="{F6E4D5BB-C704-46E7-A906-13213FA69368}" srcId="{E674C97E-F68B-4794-B3B3-4073A2522AC6}" destId="{4E7DAA91-6D11-4539-8C57-195D61266997}" srcOrd="3" destOrd="0" parTransId="{411B71E7-6B05-4D98-AB46-0E2B41D80439}" sibTransId="{67260C67-12F6-482A-980B-9A6CD8FA9AC6}"/>
    <dgm:cxn modelId="{520F4AC3-83B0-48BB-B0BC-74C1F3A815F9}" type="presParOf" srcId="{E974D42F-3E6E-485E-A80E-2AF34B3EED29}" destId="{3B6F8CA6-8E3B-45DA-839C-69CC90C5E2BC}" srcOrd="0" destOrd="0" presId="urn:microsoft.com/office/officeart/2005/8/layout/arrow2"/>
    <dgm:cxn modelId="{3C5E1891-3B19-498E-9D58-129C6EA9B7C6}" type="presParOf" srcId="{E974D42F-3E6E-485E-A80E-2AF34B3EED29}" destId="{6635D25B-813C-41EE-9305-B382E6D879B6}" srcOrd="1" destOrd="0" presId="urn:microsoft.com/office/officeart/2005/8/layout/arrow2"/>
    <dgm:cxn modelId="{70E8BE7C-9399-4125-832C-C33A246F17D7}" type="presParOf" srcId="{6635D25B-813C-41EE-9305-B382E6D879B6}" destId="{D0AB29C6-7EEA-4188-A86C-958DF8830D47}" srcOrd="0" destOrd="0" presId="urn:microsoft.com/office/officeart/2005/8/layout/arrow2"/>
    <dgm:cxn modelId="{47281BCE-951D-4E64-B613-03D469E3CA36}" type="presParOf" srcId="{6635D25B-813C-41EE-9305-B382E6D879B6}" destId="{547A52FB-6F8E-4BC5-B05F-9ACFC9A63824}" srcOrd="1" destOrd="0" presId="urn:microsoft.com/office/officeart/2005/8/layout/arrow2"/>
    <dgm:cxn modelId="{29667F8E-7F91-48EE-A146-AD9D17D7750B}" type="presParOf" srcId="{6635D25B-813C-41EE-9305-B382E6D879B6}" destId="{EAE22C29-584B-493C-9D6E-F4BA0C6FC803}" srcOrd="2" destOrd="0" presId="urn:microsoft.com/office/officeart/2005/8/layout/arrow2"/>
    <dgm:cxn modelId="{B830D269-58A0-481A-B76E-245741A2B84B}" type="presParOf" srcId="{6635D25B-813C-41EE-9305-B382E6D879B6}" destId="{EB26B76E-972C-4E39-B182-B36F5C0BEBB9}" srcOrd="3" destOrd="0" presId="urn:microsoft.com/office/officeart/2005/8/layout/arrow2"/>
    <dgm:cxn modelId="{3E099DED-DA91-4CFB-9101-A11422BA2FB7}" type="presParOf" srcId="{6635D25B-813C-41EE-9305-B382E6D879B6}" destId="{38360897-C127-43FC-ABA0-A54D93A5309F}" srcOrd="4" destOrd="0" presId="urn:microsoft.com/office/officeart/2005/8/layout/arrow2"/>
    <dgm:cxn modelId="{200CA2BE-6634-4223-8110-4F3586E0C3BE}" type="presParOf" srcId="{6635D25B-813C-41EE-9305-B382E6D879B6}" destId="{A41EB9D3-0BB1-4D7D-9E6A-AD9C0428F566}" srcOrd="5" destOrd="0" presId="urn:microsoft.com/office/officeart/2005/8/layout/arrow2"/>
    <dgm:cxn modelId="{32F7B3A2-4A92-4254-8D86-CF04643094ED}" type="presParOf" srcId="{6635D25B-813C-41EE-9305-B382E6D879B6}" destId="{5FD6DFC2-B341-45B2-BB6A-19AA86D3A084}" srcOrd="6" destOrd="0" presId="urn:microsoft.com/office/officeart/2005/8/layout/arrow2"/>
    <dgm:cxn modelId="{B9182A0C-0869-46CC-9A68-715C93131759}" type="presParOf" srcId="{6635D25B-813C-41EE-9305-B382E6D879B6}" destId="{44AE31A3-47E0-4EAC-8DFD-2FBADCC13632}"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6A17E-A504-46A8-B33F-646D3F7788A2}" type="doc">
      <dgm:prSet loTypeId="urn:microsoft.com/office/officeart/2005/8/layout/target1" loCatId="relationship" qsTypeId="urn:microsoft.com/office/officeart/2005/8/quickstyle/simple1" qsCatId="simple" csTypeId="urn:microsoft.com/office/officeart/2005/8/colors/accent1_2" csCatId="accent1" phldr="1"/>
      <dgm:spPr/>
    </dgm:pt>
    <dgm:pt modelId="{2D0441EC-366A-4F36-B74D-6D486A41EB15}">
      <dgm:prSet phldrT="[Text]" custT="1"/>
      <dgm:spPr/>
      <dgm:t>
        <a:bodyPr/>
        <a:lstStyle/>
        <a:p>
          <a:r>
            <a:rPr lang="en-US" sz="1800" dirty="0" smtClean="0"/>
            <a:t>One Holding</a:t>
          </a:r>
          <a:endParaRPr lang="en-US" sz="1800" dirty="0"/>
        </a:p>
      </dgm:t>
    </dgm:pt>
    <dgm:pt modelId="{856349ED-C7B7-4659-B0BD-8036450C40F3}" type="parTrans" cxnId="{AF131121-82C9-4C37-A615-EBEDF18D884E}">
      <dgm:prSet/>
      <dgm:spPr/>
      <dgm:t>
        <a:bodyPr/>
        <a:lstStyle/>
        <a:p>
          <a:endParaRPr lang="en-US" sz="1800"/>
        </a:p>
      </dgm:t>
    </dgm:pt>
    <dgm:pt modelId="{11C75502-6CC0-45C3-89C3-DCCF48668857}" type="sibTrans" cxnId="{AF131121-82C9-4C37-A615-EBEDF18D884E}">
      <dgm:prSet/>
      <dgm:spPr/>
      <dgm:t>
        <a:bodyPr/>
        <a:lstStyle/>
        <a:p>
          <a:endParaRPr lang="en-US" sz="1800"/>
        </a:p>
      </dgm:t>
    </dgm:pt>
    <dgm:pt modelId="{C6F0C969-A4B9-44C9-8AA7-0D87D9E93A8C}">
      <dgm:prSet phldrT="[Text]" custT="1"/>
      <dgm:spPr/>
      <dgm:t>
        <a:bodyPr/>
        <a:lstStyle/>
        <a:p>
          <a:r>
            <a:rPr lang="en-US" sz="1800" dirty="0" smtClean="0"/>
            <a:t>No MARC Leader indicators for manuscripts, collections, </a:t>
          </a:r>
          <a:r>
            <a:rPr lang="en-US" sz="1800" dirty="0" err="1" smtClean="0"/>
            <a:t>realia</a:t>
          </a:r>
          <a:endParaRPr lang="en-US" sz="1800" dirty="0"/>
        </a:p>
      </dgm:t>
    </dgm:pt>
    <dgm:pt modelId="{7660CA12-0ABC-4BC7-B6DD-8C3C7AE936D5}" type="parTrans" cxnId="{07AD6570-B261-4306-B631-10EFA324DA4F}">
      <dgm:prSet/>
      <dgm:spPr/>
      <dgm:t>
        <a:bodyPr/>
        <a:lstStyle/>
        <a:p>
          <a:endParaRPr lang="en-US" sz="1800"/>
        </a:p>
      </dgm:t>
    </dgm:pt>
    <dgm:pt modelId="{80F00BE6-7EC1-4A42-9FBA-3C901EE40DDF}" type="sibTrans" cxnId="{07AD6570-B261-4306-B631-10EFA324DA4F}">
      <dgm:prSet/>
      <dgm:spPr/>
      <dgm:t>
        <a:bodyPr/>
        <a:lstStyle/>
        <a:p>
          <a:endParaRPr lang="en-US" sz="1800"/>
        </a:p>
      </dgm:t>
    </dgm:pt>
    <dgm:pt modelId="{22EB0403-5088-49DD-A556-3DE1AFC28AEB}">
      <dgm:prSet phldrT="[Text]" custT="1"/>
      <dgm:spPr/>
      <dgm:t>
        <a:bodyPr/>
        <a:lstStyle/>
        <a:p>
          <a:r>
            <a:rPr lang="en-US" sz="1800" dirty="0" smtClean="0"/>
            <a:t>Theses and dissertations, bibliographies</a:t>
          </a:r>
          <a:endParaRPr lang="en-US" sz="1800" dirty="0"/>
        </a:p>
      </dgm:t>
    </dgm:pt>
    <dgm:pt modelId="{5FDDE028-1F8F-4586-A591-3C50B4CFAB73}" type="parTrans" cxnId="{1D039096-03C8-4DA1-988B-AB0FAB41FDA5}">
      <dgm:prSet/>
      <dgm:spPr/>
      <dgm:t>
        <a:bodyPr/>
        <a:lstStyle/>
        <a:p>
          <a:endParaRPr lang="en-US" sz="1800"/>
        </a:p>
      </dgm:t>
    </dgm:pt>
    <dgm:pt modelId="{96AEAB10-6A98-4D0C-8007-94ED37475F9D}" type="sibTrans" cxnId="{1D039096-03C8-4DA1-988B-AB0FAB41FDA5}">
      <dgm:prSet/>
      <dgm:spPr/>
      <dgm:t>
        <a:bodyPr/>
        <a:lstStyle/>
        <a:p>
          <a:endParaRPr lang="en-US" sz="1800"/>
        </a:p>
      </dgm:t>
    </dgm:pt>
    <dgm:pt modelId="{42DE899C-B18C-4468-A0DF-2C03392F5665}">
      <dgm:prSet phldrT="[Text]" custT="1"/>
      <dgm:spPr/>
      <dgm:t>
        <a:bodyPr/>
        <a:lstStyle/>
        <a:p>
          <a:r>
            <a:rPr lang="en-US" sz="1800" dirty="0" smtClean="0"/>
            <a:t>Published works</a:t>
          </a:r>
          <a:endParaRPr lang="en-US" sz="1800" dirty="0"/>
        </a:p>
      </dgm:t>
    </dgm:pt>
    <dgm:pt modelId="{B3519957-EEA5-46F6-B039-F61D49D3F78D}" type="parTrans" cxnId="{46E8BB9E-2FD8-4C48-BDB8-E865AC0BE3F3}">
      <dgm:prSet/>
      <dgm:spPr/>
      <dgm:t>
        <a:bodyPr/>
        <a:lstStyle/>
        <a:p>
          <a:endParaRPr lang="en-US" sz="1800"/>
        </a:p>
      </dgm:t>
    </dgm:pt>
    <dgm:pt modelId="{D09D9B5B-DACD-4E25-939B-DD0DC6DF9D85}" type="sibTrans" cxnId="{46E8BB9E-2FD8-4C48-BDB8-E865AC0BE3F3}">
      <dgm:prSet/>
      <dgm:spPr/>
      <dgm:t>
        <a:bodyPr/>
        <a:lstStyle/>
        <a:p>
          <a:endParaRPr lang="en-US" sz="1800"/>
        </a:p>
      </dgm:t>
    </dgm:pt>
    <dgm:pt modelId="{F133048B-2B8E-4B8E-96F5-4CF435AD1385}">
      <dgm:prSet phldrT="[Text]" custT="1"/>
      <dgm:spPr/>
      <dgm:t>
        <a:bodyPr/>
        <a:lstStyle/>
        <a:p>
          <a:r>
            <a:rPr lang="en-US" sz="1800" dirty="0" smtClean="0"/>
            <a:t>Reference materials</a:t>
          </a:r>
          <a:endParaRPr lang="en-US" sz="1800" dirty="0"/>
        </a:p>
      </dgm:t>
    </dgm:pt>
    <dgm:pt modelId="{A22D0529-092A-4865-A0BE-C2344DD8F292}" type="parTrans" cxnId="{6298E629-55AE-4BFF-9DD3-705576FFDC8B}">
      <dgm:prSet/>
      <dgm:spPr/>
      <dgm:t>
        <a:bodyPr/>
        <a:lstStyle/>
        <a:p>
          <a:endParaRPr lang="en-US" sz="1800"/>
        </a:p>
      </dgm:t>
    </dgm:pt>
    <dgm:pt modelId="{C8B51B49-A14A-49AE-A9C7-DD6EA2B60871}" type="sibTrans" cxnId="{6298E629-55AE-4BFF-9DD3-705576FFDC8B}">
      <dgm:prSet/>
      <dgm:spPr/>
      <dgm:t>
        <a:bodyPr/>
        <a:lstStyle/>
        <a:p>
          <a:endParaRPr lang="en-US" sz="1800"/>
        </a:p>
      </dgm:t>
    </dgm:pt>
    <dgm:pt modelId="{9C6D73B4-F82A-4FC5-80BC-0BE7D728D8DA}" type="pres">
      <dgm:prSet presAssocID="{6A26A17E-A504-46A8-B33F-646D3F7788A2}" presName="composite" presStyleCnt="0">
        <dgm:presLayoutVars>
          <dgm:chMax val="5"/>
          <dgm:dir/>
          <dgm:resizeHandles val="exact"/>
        </dgm:presLayoutVars>
      </dgm:prSet>
      <dgm:spPr/>
    </dgm:pt>
    <dgm:pt modelId="{2FB5C918-A6BD-4AA9-BEF8-7721DE04CCB3}" type="pres">
      <dgm:prSet presAssocID="{2D0441EC-366A-4F36-B74D-6D486A41EB15}" presName="circle1" presStyleLbl="lnNode1" presStyleIdx="0" presStyleCnt="5"/>
      <dgm:spPr>
        <a:solidFill>
          <a:schemeClr val="accent1">
            <a:lumMod val="50000"/>
          </a:schemeClr>
        </a:solidFill>
      </dgm:spPr>
    </dgm:pt>
    <dgm:pt modelId="{B6599B27-E463-4D9F-A599-9BB01B33ADE1}" type="pres">
      <dgm:prSet presAssocID="{2D0441EC-366A-4F36-B74D-6D486A41EB15}" presName="text1" presStyleLbl="revTx" presStyleIdx="0" presStyleCnt="5">
        <dgm:presLayoutVars>
          <dgm:bulletEnabled val="1"/>
        </dgm:presLayoutVars>
      </dgm:prSet>
      <dgm:spPr/>
      <dgm:t>
        <a:bodyPr/>
        <a:lstStyle/>
        <a:p>
          <a:endParaRPr lang="en-US"/>
        </a:p>
      </dgm:t>
    </dgm:pt>
    <dgm:pt modelId="{1E9B29C5-4C34-4DF4-A978-2710AB80D5A9}" type="pres">
      <dgm:prSet presAssocID="{2D0441EC-366A-4F36-B74D-6D486A41EB15}" presName="line1" presStyleLbl="callout" presStyleIdx="0" presStyleCnt="10"/>
      <dgm:spPr/>
    </dgm:pt>
    <dgm:pt modelId="{3050E239-E308-469F-8961-3EEF92C356A2}" type="pres">
      <dgm:prSet presAssocID="{2D0441EC-366A-4F36-B74D-6D486A41EB15}" presName="d1" presStyleLbl="callout" presStyleIdx="1" presStyleCnt="10"/>
      <dgm:spPr/>
    </dgm:pt>
    <dgm:pt modelId="{E79BF36A-44EB-472B-AD7E-1B0E3C4FADC2}" type="pres">
      <dgm:prSet presAssocID="{C6F0C969-A4B9-44C9-8AA7-0D87D9E93A8C}" presName="circle2" presStyleLbl="lnNode1" presStyleIdx="1" presStyleCnt="5"/>
      <dgm:spPr>
        <a:solidFill>
          <a:schemeClr val="accent1">
            <a:lumMod val="75000"/>
          </a:schemeClr>
        </a:solidFill>
      </dgm:spPr>
    </dgm:pt>
    <dgm:pt modelId="{496BAACD-901F-4EE6-82CE-2FAA34F365C6}" type="pres">
      <dgm:prSet presAssocID="{C6F0C969-A4B9-44C9-8AA7-0D87D9E93A8C}" presName="text2" presStyleLbl="revTx" presStyleIdx="1" presStyleCnt="5" custScaleX="162963" custLinFactNeighborX="33401">
        <dgm:presLayoutVars>
          <dgm:bulletEnabled val="1"/>
        </dgm:presLayoutVars>
      </dgm:prSet>
      <dgm:spPr/>
      <dgm:t>
        <a:bodyPr/>
        <a:lstStyle/>
        <a:p>
          <a:endParaRPr lang="en-US"/>
        </a:p>
      </dgm:t>
    </dgm:pt>
    <dgm:pt modelId="{2CCAFE74-B8CA-4ECF-B712-DAC6CDB38237}" type="pres">
      <dgm:prSet presAssocID="{C6F0C969-A4B9-44C9-8AA7-0D87D9E93A8C}" presName="line2" presStyleLbl="callout" presStyleIdx="2" presStyleCnt="10"/>
      <dgm:spPr/>
    </dgm:pt>
    <dgm:pt modelId="{42DD7592-7553-49D5-8431-BE17DAB50BD2}" type="pres">
      <dgm:prSet presAssocID="{C6F0C969-A4B9-44C9-8AA7-0D87D9E93A8C}" presName="d2" presStyleLbl="callout" presStyleIdx="3" presStyleCnt="10"/>
      <dgm:spPr/>
    </dgm:pt>
    <dgm:pt modelId="{B94602BB-C777-41B7-B3E7-EA46D9799CEA}" type="pres">
      <dgm:prSet presAssocID="{22EB0403-5088-49DD-A556-3DE1AFC28AEB}" presName="circle3" presStyleLbl="lnNode1" presStyleIdx="2" presStyleCnt="5"/>
      <dgm:spPr>
        <a:solidFill>
          <a:schemeClr val="accent1">
            <a:lumMod val="60000"/>
            <a:lumOff val="40000"/>
          </a:schemeClr>
        </a:solidFill>
      </dgm:spPr>
    </dgm:pt>
    <dgm:pt modelId="{8AA3CA5F-2957-4C31-B41A-A0279A499029}" type="pres">
      <dgm:prSet presAssocID="{22EB0403-5088-49DD-A556-3DE1AFC28AEB}" presName="text3" presStyleLbl="revTx" presStyleIdx="2" presStyleCnt="5" custScaleX="152391" custScaleY="91064" custLinFactNeighborX="26512">
        <dgm:presLayoutVars>
          <dgm:bulletEnabled val="1"/>
        </dgm:presLayoutVars>
      </dgm:prSet>
      <dgm:spPr/>
      <dgm:t>
        <a:bodyPr/>
        <a:lstStyle/>
        <a:p>
          <a:endParaRPr lang="en-US"/>
        </a:p>
      </dgm:t>
    </dgm:pt>
    <dgm:pt modelId="{163883E2-578C-4306-9E27-143FC5A35D5E}" type="pres">
      <dgm:prSet presAssocID="{22EB0403-5088-49DD-A556-3DE1AFC28AEB}" presName="line3" presStyleLbl="callout" presStyleIdx="4" presStyleCnt="10"/>
      <dgm:spPr/>
    </dgm:pt>
    <dgm:pt modelId="{C57C5F5A-9474-47CF-8F68-81313C3B1F45}" type="pres">
      <dgm:prSet presAssocID="{22EB0403-5088-49DD-A556-3DE1AFC28AEB}" presName="d3" presStyleLbl="callout" presStyleIdx="5" presStyleCnt="10"/>
      <dgm:spPr/>
    </dgm:pt>
    <dgm:pt modelId="{42461931-EBE2-478C-B4E9-F3BEE9598C36}" type="pres">
      <dgm:prSet presAssocID="{42DE899C-B18C-4468-A0DF-2C03392F5665}" presName="circle4" presStyleLbl="lnNode1" presStyleIdx="3" presStyleCnt="5"/>
      <dgm:spPr>
        <a:solidFill>
          <a:schemeClr val="accent1">
            <a:lumMod val="40000"/>
            <a:lumOff val="60000"/>
          </a:schemeClr>
        </a:solidFill>
      </dgm:spPr>
    </dgm:pt>
    <dgm:pt modelId="{2336A7AC-D57C-43F5-8FD2-3A1F77A7FF8B}" type="pres">
      <dgm:prSet presAssocID="{42DE899C-B18C-4468-A0DF-2C03392F5665}" presName="text4" presStyleLbl="revTx" presStyleIdx="3" presStyleCnt="5">
        <dgm:presLayoutVars>
          <dgm:bulletEnabled val="1"/>
        </dgm:presLayoutVars>
      </dgm:prSet>
      <dgm:spPr/>
      <dgm:t>
        <a:bodyPr/>
        <a:lstStyle/>
        <a:p>
          <a:endParaRPr lang="en-US"/>
        </a:p>
      </dgm:t>
    </dgm:pt>
    <dgm:pt modelId="{498201CF-3E6E-4870-AD48-FFB4AF83880A}" type="pres">
      <dgm:prSet presAssocID="{42DE899C-B18C-4468-A0DF-2C03392F5665}" presName="line4" presStyleLbl="callout" presStyleIdx="6" presStyleCnt="10"/>
      <dgm:spPr/>
    </dgm:pt>
    <dgm:pt modelId="{537C586D-589C-47CC-8225-95E5F32B17E9}" type="pres">
      <dgm:prSet presAssocID="{42DE899C-B18C-4468-A0DF-2C03392F5665}" presName="d4" presStyleLbl="callout" presStyleIdx="7" presStyleCnt="10"/>
      <dgm:spPr/>
    </dgm:pt>
    <dgm:pt modelId="{E653C3E5-616B-47E9-BD83-B989E4A2F9B7}" type="pres">
      <dgm:prSet presAssocID="{F133048B-2B8E-4B8E-96F5-4CF435AD1385}" presName="circle5" presStyleLbl="lnNode1" presStyleIdx="4" presStyleCnt="5"/>
      <dgm:spPr>
        <a:solidFill>
          <a:schemeClr val="accent1">
            <a:lumMod val="20000"/>
            <a:lumOff val="80000"/>
          </a:schemeClr>
        </a:solidFill>
      </dgm:spPr>
    </dgm:pt>
    <dgm:pt modelId="{8746E071-FA72-4BBF-8B27-2834DB1BD530}" type="pres">
      <dgm:prSet presAssocID="{F133048B-2B8E-4B8E-96F5-4CF435AD1385}" presName="text5" presStyleLbl="revTx" presStyleIdx="4" presStyleCnt="5" custScaleX="166633" custLinFactNeighborX="40943" custLinFactNeighborY="-1526">
        <dgm:presLayoutVars>
          <dgm:bulletEnabled val="1"/>
        </dgm:presLayoutVars>
      </dgm:prSet>
      <dgm:spPr/>
      <dgm:t>
        <a:bodyPr/>
        <a:lstStyle/>
        <a:p>
          <a:endParaRPr lang="en-US"/>
        </a:p>
      </dgm:t>
    </dgm:pt>
    <dgm:pt modelId="{FABFE953-5751-4F19-AD9A-717A3FEDB0C3}" type="pres">
      <dgm:prSet presAssocID="{F133048B-2B8E-4B8E-96F5-4CF435AD1385}" presName="line5" presStyleLbl="callout" presStyleIdx="8" presStyleCnt="10"/>
      <dgm:spPr/>
    </dgm:pt>
    <dgm:pt modelId="{511B59C0-2C3D-4891-8DCD-6928306B1090}" type="pres">
      <dgm:prSet presAssocID="{F133048B-2B8E-4B8E-96F5-4CF435AD1385}" presName="d5" presStyleLbl="callout" presStyleIdx="9" presStyleCnt="10"/>
      <dgm:spPr/>
    </dgm:pt>
  </dgm:ptLst>
  <dgm:cxnLst>
    <dgm:cxn modelId="{25B4079A-D9F8-4168-9EDE-744150862799}" type="presOf" srcId="{42DE899C-B18C-4468-A0DF-2C03392F5665}" destId="{2336A7AC-D57C-43F5-8FD2-3A1F77A7FF8B}" srcOrd="0" destOrd="0" presId="urn:microsoft.com/office/officeart/2005/8/layout/target1"/>
    <dgm:cxn modelId="{6298E629-55AE-4BFF-9DD3-705576FFDC8B}" srcId="{6A26A17E-A504-46A8-B33F-646D3F7788A2}" destId="{F133048B-2B8E-4B8E-96F5-4CF435AD1385}" srcOrd="4" destOrd="0" parTransId="{A22D0529-092A-4865-A0BE-C2344DD8F292}" sibTransId="{C8B51B49-A14A-49AE-A9C7-DD6EA2B60871}"/>
    <dgm:cxn modelId="{AF131121-82C9-4C37-A615-EBEDF18D884E}" srcId="{6A26A17E-A504-46A8-B33F-646D3F7788A2}" destId="{2D0441EC-366A-4F36-B74D-6D486A41EB15}" srcOrd="0" destOrd="0" parTransId="{856349ED-C7B7-4659-B0BD-8036450C40F3}" sibTransId="{11C75502-6CC0-45C3-89C3-DCCF48668857}"/>
    <dgm:cxn modelId="{46E8BB9E-2FD8-4C48-BDB8-E865AC0BE3F3}" srcId="{6A26A17E-A504-46A8-B33F-646D3F7788A2}" destId="{42DE899C-B18C-4468-A0DF-2C03392F5665}" srcOrd="3" destOrd="0" parTransId="{B3519957-EEA5-46F6-B039-F61D49D3F78D}" sibTransId="{D09D9B5B-DACD-4E25-939B-DD0DC6DF9D85}"/>
    <dgm:cxn modelId="{BB637419-129C-4D23-B682-E4294C7B7249}" type="presOf" srcId="{6A26A17E-A504-46A8-B33F-646D3F7788A2}" destId="{9C6D73B4-F82A-4FC5-80BC-0BE7D728D8DA}" srcOrd="0" destOrd="0" presId="urn:microsoft.com/office/officeart/2005/8/layout/target1"/>
    <dgm:cxn modelId="{E5FB7FCE-D3F8-446B-B11F-E6408E7D12A5}" type="presOf" srcId="{F133048B-2B8E-4B8E-96F5-4CF435AD1385}" destId="{8746E071-FA72-4BBF-8B27-2834DB1BD530}" srcOrd="0" destOrd="0" presId="urn:microsoft.com/office/officeart/2005/8/layout/target1"/>
    <dgm:cxn modelId="{1D039096-03C8-4DA1-988B-AB0FAB41FDA5}" srcId="{6A26A17E-A504-46A8-B33F-646D3F7788A2}" destId="{22EB0403-5088-49DD-A556-3DE1AFC28AEB}" srcOrd="2" destOrd="0" parTransId="{5FDDE028-1F8F-4586-A591-3C50B4CFAB73}" sibTransId="{96AEAB10-6A98-4D0C-8007-94ED37475F9D}"/>
    <dgm:cxn modelId="{07AD6570-B261-4306-B631-10EFA324DA4F}" srcId="{6A26A17E-A504-46A8-B33F-646D3F7788A2}" destId="{C6F0C969-A4B9-44C9-8AA7-0D87D9E93A8C}" srcOrd="1" destOrd="0" parTransId="{7660CA12-0ABC-4BC7-B6DD-8C3C7AE936D5}" sibTransId="{80F00BE6-7EC1-4A42-9FBA-3C901EE40DDF}"/>
    <dgm:cxn modelId="{AE54AB8E-6DB4-46D4-ADBC-C7091C7D38BE}" type="presOf" srcId="{22EB0403-5088-49DD-A556-3DE1AFC28AEB}" destId="{8AA3CA5F-2957-4C31-B41A-A0279A499029}" srcOrd="0" destOrd="0" presId="urn:microsoft.com/office/officeart/2005/8/layout/target1"/>
    <dgm:cxn modelId="{CC0C1093-2AF6-4D96-82D2-6661EC9D7032}" type="presOf" srcId="{2D0441EC-366A-4F36-B74D-6D486A41EB15}" destId="{B6599B27-E463-4D9F-A599-9BB01B33ADE1}" srcOrd="0" destOrd="0" presId="urn:microsoft.com/office/officeart/2005/8/layout/target1"/>
    <dgm:cxn modelId="{48C511FA-68E1-4698-8286-E535862F2A45}" type="presOf" srcId="{C6F0C969-A4B9-44C9-8AA7-0D87D9E93A8C}" destId="{496BAACD-901F-4EE6-82CE-2FAA34F365C6}" srcOrd="0" destOrd="0" presId="urn:microsoft.com/office/officeart/2005/8/layout/target1"/>
    <dgm:cxn modelId="{1F8FDDA4-D51F-4212-B2E2-7DA44D3B1B62}" type="presParOf" srcId="{9C6D73B4-F82A-4FC5-80BC-0BE7D728D8DA}" destId="{2FB5C918-A6BD-4AA9-BEF8-7721DE04CCB3}" srcOrd="0" destOrd="0" presId="urn:microsoft.com/office/officeart/2005/8/layout/target1"/>
    <dgm:cxn modelId="{5873E43B-9B53-486F-8F49-C8B4B2FBB2E6}" type="presParOf" srcId="{9C6D73B4-F82A-4FC5-80BC-0BE7D728D8DA}" destId="{B6599B27-E463-4D9F-A599-9BB01B33ADE1}" srcOrd="1" destOrd="0" presId="urn:microsoft.com/office/officeart/2005/8/layout/target1"/>
    <dgm:cxn modelId="{367986F6-8BC5-48CE-B46E-2B928E18B59F}" type="presParOf" srcId="{9C6D73B4-F82A-4FC5-80BC-0BE7D728D8DA}" destId="{1E9B29C5-4C34-4DF4-A978-2710AB80D5A9}" srcOrd="2" destOrd="0" presId="urn:microsoft.com/office/officeart/2005/8/layout/target1"/>
    <dgm:cxn modelId="{5A3B081C-97BA-4D1E-A2B5-44307CEFAFB0}" type="presParOf" srcId="{9C6D73B4-F82A-4FC5-80BC-0BE7D728D8DA}" destId="{3050E239-E308-469F-8961-3EEF92C356A2}" srcOrd="3" destOrd="0" presId="urn:microsoft.com/office/officeart/2005/8/layout/target1"/>
    <dgm:cxn modelId="{359C28B6-FCC6-42A2-BE4B-B01EBCE44664}" type="presParOf" srcId="{9C6D73B4-F82A-4FC5-80BC-0BE7D728D8DA}" destId="{E79BF36A-44EB-472B-AD7E-1B0E3C4FADC2}" srcOrd="4" destOrd="0" presId="urn:microsoft.com/office/officeart/2005/8/layout/target1"/>
    <dgm:cxn modelId="{AD9F279A-58E8-4867-A951-2447486B23DB}" type="presParOf" srcId="{9C6D73B4-F82A-4FC5-80BC-0BE7D728D8DA}" destId="{496BAACD-901F-4EE6-82CE-2FAA34F365C6}" srcOrd="5" destOrd="0" presId="urn:microsoft.com/office/officeart/2005/8/layout/target1"/>
    <dgm:cxn modelId="{51FA642A-1ED1-4C8F-B16F-0B7E4EF0E9FC}" type="presParOf" srcId="{9C6D73B4-F82A-4FC5-80BC-0BE7D728D8DA}" destId="{2CCAFE74-B8CA-4ECF-B712-DAC6CDB38237}" srcOrd="6" destOrd="0" presId="urn:microsoft.com/office/officeart/2005/8/layout/target1"/>
    <dgm:cxn modelId="{3CFF75E3-3581-4D40-8931-C2B55D30576D}" type="presParOf" srcId="{9C6D73B4-F82A-4FC5-80BC-0BE7D728D8DA}" destId="{42DD7592-7553-49D5-8431-BE17DAB50BD2}" srcOrd="7" destOrd="0" presId="urn:microsoft.com/office/officeart/2005/8/layout/target1"/>
    <dgm:cxn modelId="{8C2C6587-785E-4DA1-8F54-9E2E50687B21}" type="presParOf" srcId="{9C6D73B4-F82A-4FC5-80BC-0BE7D728D8DA}" destId="{B94602BB-C777-41B7-B3E7-EA46D9799CEA}" srcOrd="8" destOrd="0" presId="urn:microsoft.com/office/officeart/2005/8/layout/target1"/>
    <dgm:cxn modelId="{BB6C4F1E-0078-438D-8F84-CE926297BF0E}" type="presParOf" srcId="{9C6D73B4-F82A-4FC5-80BC-0BE7D728D8DA}" destId="{8AA3CA5F-2957-4C31-B41A-A0279A499029}" srcOrd="9" destOrd="0" presId="urn:microsoft.com/office/officeart/2005/8/layout/target1"/>
    <dgm:cxn modelId="{D03B1531-DA6C-4BC5-A873-B90E5834C1AC}" type="presParOf" srcId="{9C6D73B4-F82A-4FC5-80BC-0BE7D728D8DA}" destId="{163883E2-578C-4306-9E27-143FC5A35D5E}" srcOrd="10" destOrd="0" presId="urn:microsoft.com/office/officeart/2005/8/layout/target1"/>
    <dgm:cxn modelId="{E29DF1D6-ECF0-46AD-8067-44F30ED96255}" type="presParOf" srcId="{9C6D73B4-F82A-4FC5-80BC-0BE7D728D8DA}" destId="{C57C5F5A-9474-47CF-8F68-81313C3B1F45}" srcOrd="11" destOrd="0" presId="urn:microsoft.com/office/officeart/2005/8/layout/target1"/>
    <dgm:cxn modelId="{830A8908-BBDF-4B58-BD63-14EC68BCFE02}" type="presParOf" srcId="{9C6D73B4-F82A-4FC5-80BC-0BE7D728D8DA}" destId="{42461931-EBE2-478C-B4E9-F3BEE9598C36}" srcOrd="12" destOrd="0" presId="urn:microsoft.com/office/officeart/2005/8/layout/target1"/>
    <dgm:cxn modelId="{87406043-FFB3-4B72-9CCC-06695382B8E0}" type="presParOf" srcId="{9C6D73B4-F82A-4FC5-80BC-0BE7D728D8DA}" destId="{2336A7AC-D57C-43F5-8FD2-3A1F77A7FF8B}" srcOrd="13" destOrd="0" presId="urn:microsoft.com/office/officeart/2005/8/layout/target1"/>
    <dgm:cxn modelId="{51468682-33E6-4017-A8B2-F1D9CB1E48F3}" type="presParOf" srcId="{9C6D73B4-F82A-4FC5-80BC-0BE7D728D8DA}" destId="{498201CF-3E6E-4870-AD48-FFB4AF83880A}" srcOrd="14" destOrd="0" presId="urn:microsoft.com/office/officeart/2005/8/layout/target1"/>
    <dgm:cxn modelId="{59D88209-FFF8-4BCD-8345-D6948393AD31}" type="presParOf" srcId="{9C6D73B4-F82A-4FC5-80BC-0BE7D728D8DA}" destId="{537C586D-589C-47CC-8225-95E5F32B17E9}" srcOrd="15" destOrd="0" presId="urn:microsoft.com/office/officeart/2005/8/layout/target1"/>
    <dgm:cxn modelId="{45451EA8-CE3C-49A3-8E75-26C1F151E598}" type="presParOf" srcId="{9C6D73B4-F82A-4FC5-80BC-0BE7D728D8DA}" destId="{E653C3E5-616B-47E9-BD83-B989E4A2F9B7}" srcOrd="16" destOrd="0" presId="urn:microsoft.com/office/officeart/2005/8/layout/target1"/>
    <dgm:cxn modelId="{EEB51DB7-52F6-4029-8C4D-415A19AD0684}" type="presParOf" srcId="{9C6D73B4-F82A-4FC5-80BC-0BE7D728D8DA}" destId="{8746E071-FA72-4BBF-8B27-2834DB1BD530}" srcOrd="17" destOrd="0" presId="urn:microsoft.com/office/officeart/2005/8/layout/target1"/>
    <dgm:cxn modelId="{B2DC17A8-3549-4E87-84DD-61A1B548C011}" type="presParOf" srcId="{9C6D73B4-F82A-4FC5-80BC-0BE7D728D8DA}" destId="{FABFE953-5751-4F19-AD9A-717A3FEDB0C3}" srcOrd="18" destOrd="0" presId="urn:microsoft.com/office/officeart/2005/8/layout/target1"/>
    <dgm:cxn modelId="{58F50B7E-AA18-4148-BF25-BA77F71AF226}" type="presParOf" srcId="{9C6D73B4-F82A-4FC5-80BC-0BE7D728D8DA}" destId="{511B59C0-2C3D-4891-8DCD-6928306B1090}"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277A0-2312-4E19-9995-89AC8F994EA4}" type="doc">
      <dgm:prSet loTypeId="urn:microsoft.com/office/officeart/2005/8/layout/pList2#1" loCatId="list" qsTypeId="urn:microsoft.com/office/officeart/2005/8/quickstyle/simple1" qsCatId="simple" csTypeId="urn:microsoft.com/office/officeart/2005/8/colors/accent1_2" csCatId="accent1" phldr="1"/>
      <dgm:spPr/>
    </dgm:pt>
    <dgm:pt modelId="{F37BC77F-DBCD-4B5B-AD87-30C927CD3628}">
      <dgm:prSet phldrT="[Text]"/>
      <dgm:spPr/>
      <dgm:t>
        <a:bodyPr/>
        <a:lstStyle/>
        <a:p>
          <a:r>
            <a:rPr lang="en-US" dirty="0" smtClean="0"/>
            <a:t>Researchers</a:t>
          </a:r>
          <a:endParaRPr lang="en-US" dirty="0"/>
        </a:p>
      </dgm:t>
    </dgm:pt>
    <dgm:pt modelId="{677E2DB5-5A61-4FA5-8ADF-6D067C682291}" type="parTrans" cxnId="{A0BECF49-CC7A-466D-944E-0196683EF7FD}">
      <dgm:prSet/>
      <dgm:spPr/>
      <dgm:t>
        <a:bodyPr/>
        <a:lstStyle/>
        <a:p>
          <a:endParaRPr lang="en-US"/>
        </a:p>
      </dgm:t>
    </dgm:pt>
    <dgm:pt modelId="{D1A70AED-E00F-484C-BCFF-ADB2AAE977D4}" type="sibTrans" cxnId="{A0BECF49-CC7A-466D-944E-0196683EF7FD}">
      <dgm:prSet/>
      <dgm:spPr/>
      <dgm:t>
        <a:bodyPr/>
        <a:lstStyle/>
        <a:p>
          <a:endParaRPr lang="en-US"/>
        </a:p>
      </dgm:t>
    </dgm:pt>
    <dgm:pt modelId="{6B161F18-D404-48A4-8F93-F6CF91D1F15A}">
      <dgm:prSet phldrT="[Text]"/>
      <dgm:spPr/>
      <dgm:t>
        <a:bodyPr/>
        <a:lstStyle/>
        <a:p>
          <a:r>
            <a:rPr lang="en-US" dirty="0" smtClean="0"/>
            <a:t>Independent Scholars</a:t>
          </a:r>
          <a:endParaRPr lang="en-US" dirty="0"/>
        </a:p>
      </dgm:t>
    </dgm:pt>
    <dgm:pt modelId="{31A8567A-F0E4-4F33-A12F-FA568D0BB023}" type="parTrans" cxnId="{367CA4EF-7DD4-4166-8921-DD1ACC736A2D}">
      <dgm:prSet/>
      <dgm:spPr/>
      <dgm:t>
        <a:bodyPr/>
        <a:lstStyle/>
        <a:p>
          <a:endParaRPr lang="en-US"/>
        </a:p>
      </dgm:t>
    </dgm:pt>
    <dgm:pt modelId="{D4CBE71A-F897-461F-8D26-71C21720DBCA}" type="sibTrans" cxnId="{367CA4EF-7DD4-4166-8921-DD1ACC736A2D}">
      <dgm:prSet/>
      <dgm:spPr/>
      <dgm:t>
        <a:bodyPr/>
        <a:lstStyle/>
        <a:p>
          <a:endParaRPr lang="en-US"/>
        </a:p>
      </dgm:t>
    </dgm:pt>
    <dgm:pt modelId="{FB50B3C0-1D71-4326-A67C-1B4FCB268430}">
      <dgm:prSet phldrT="[Text]"/>
      <dgm:spPr/>
      <dgm:t>
        <a:bodyPr/>
        <a:lstStyle/>
        <a:p>
          <a:r>
            <a:rPr lang="en-US" dirty="0" smtClean="0"/>
            <a:t>Genealogists</a:t>
          </a:r>
          <a:endParaRPr lang="en-US" dirty="0"/>
        </a:p>
      </dgm:t>
    </dgm:pt>
    <dgm:pt modelId="{4993EFD5-0479-4BF3-A48E-4F304270C9F4}" type="parTrans" cxnId="{88183CC9-D472-437F-8725-09451166CA78}">
      <dgm:prSet/>
      <dgm:spPr/>
      <dgm:t>
        <a:bodyPr/>
        <a:lstStyle/>
        <a:p>
          <a:endParaRPr lang="en-US"/>
        </a:p>
      </dgm:t>
    </dgm:pt>
    <dgm:pt modelId="{75BA8D35-452A-4495-B829-2F35CAD4E1BF}" type="sibTrans" cxnId="{88183CC9-D472-437F-8725-09451166CA78}">
      <dgm:prSet/>
      <dgm:spPr/>
      <dgm:t>
        <a:bodyPr/>
        <a:lstStyle/>
        <a:p>
          <a:endParaRPr lang="en-US"/>
        </a:p>
      </dgm:t>
    </dgm:pt>
    <dgm:pt modelId="{DFF15B47-AE47-4818-BA1F-F7B89D260136}">
      <dgm:prSet phldrT="[Text]"/>
      <dgm:spPr/>
      <dgm:t>
        <a:bodyPr/>
        <a:lstStyle/>
        <a:p>
          <a:r>
            <a:rPr lang="en-US" dirty="0" smtClean="0"/>
            <a:t>Faculty</a:t>
          </a:r>
          <a:endParaRPr lang="en-US" dirty="0"/>
        </a:p>
      </dgm:t>
    </dgm:pt>
    <dgm:pt modelId="{64D0090F-A1F7-4FF3-84E3-F240DE62E6A3}" type="parTrans" cxnId="{CEC351E6-2CAB-42BA-BA3A-EDA1BAE40258}">
      <dgm:prSet/>
      <dgm:spPr/>
    </dgm:pt>
    <dgm:pt modelId="{602F1D0F-0437-497D-82F3-5470504669FB}" type="sibTrans" cxnId="{CEC351E6-2CAB-42BA-BA3A-EDA1BAE40258}">
      <dgm:prSet/>
      <dgm:spPr/>
    </dgm:pt>
    <dgm:pt modelId="{C8CD03B0-B032-4C7C-8AB6-DEF5A3E01C7E}" type="pres">
      <dgm:prSet presAssocID="{34C277A0-2312-4E19-9995-89AC8F994EA4}" presName="Name0" presStyleCnt="0">
        <dgm:presLayoutVars>
          <dgm:dir/>
          <dgm:resizeHandles val="exact"/>
        </dgm:presLayoutVars>
      </dgm:prSet>
      <dgm:spPr/>
    </dgm:pt>
    <dgm:pt modelId="{0E663CA7-C68B-4579-B2A8-365B6A86246A}" type="pres">
      <dgm:prSet presAssocID="{34C277A0-2312-4E19-9995-89AC8F994EA4}" presName="bkgdShp" presStyleLbl="alignAccFollowNode1" presStyleIdx="0" presStyleCnt="1"/>
      <dgm:spPr/>
    </dgm:pt>
    <dgm:pt modelId="{B9159662-FE0A-4648-8C1F-C97F7337FB02}" type="pres">
      <dgm:prSet presAssocID="{34C277A0-2312-4E19-9995-89AC8F994EA4}" presName="linComp" presStyleCnt="0"/>
      <dgm:spPr/>
    </dgm:pt>
    <dgm:pt modelId="{E13F041A-0835-4FBA-88FD-18F3D073D28E}" type="pres">
      <dgm:prSet presAssocID="{DFF15B47-AE47-4818-BA1F-F7B89D260136}" presName="compNode" presStyleCnt="0"/>
      <dgm:spPr/>
    </dgm:pt>
    <dgm:pt modelId="{3416551B-35D9-48CE-AE9C-ABF030C9E00D}" type="pres">
      <dgm:prSet presAssocID="{DFF15B47-AE47-4818-BA1F-F7B89D260136}" presName="node" presStyleLbl="node1" presStyleIdx="0" presStyleCnt="4">
        <dgm:presLayoutVars>
          <dgm:bulletEnabled val="1"/>
        </dgm:presLayoutVars>
      </dgm:prSet>
      <dgm:spPr/>
      <dgm:t>
        <a:bodyPr/>
        <a:lstStyle/>
        <a:p>
          <a:endParaRPr lang="en-US"/>
        </a:p>
      </dgm:t>
    </dgm:pt>
    <dgm:pt modelId="{6EBEA4EB-1FE5-4143-9FA7-A6A3F775B401}" type="pres">
      <dgm:prSet presAssocID="{DFF15B47-AE47-4818-BA1F-F7B89D260136}" presName="invisiNode" presStyleLbl="node1" presStyleIdx="0" presStyleCnt="4"/>
      <dgm:spPr/>
    </dgm:pt>
    <dgm:pt modelId="{9BD40D55-EDE3-44ED-A1B4-58B5A217BC45}" type="pres">
      <dgm:prSet presAssocID="{DFF15B47-AE47-4818-BA1F-F7B89D260136}" presName="imagNode" presStyleLbl="fgImgPlace1" presStyleIdx="0" presStyleCnt="4"/>
      <dgm:spPr>
        <a:blipFill rotWithShape="0">
          <a:blip xmlns:r="http://schemas.openxmlformats.org/officeDocument/2006/relationships" r:embed="rId1"/>
          <a:stretch>
            <a:fillRect/>
          </a:stretch>
        </a:blipFill>
      </dgm:spPr>
    </dgm:pt>
    <dgm:pt modelId="{F9EF8790-5B3D-4EA9-B94B-B4DB5111C625}" type="pres">
      <dgm:prSet presAssocID="{602F1D0F-0437-497D-82F3-5470504669FB}" presName="sibTrans" presStyleLbl="sibTrans2D1" presStyleIdx="0" presStyleCnt="0"/>
      <dgm:spPr/>
    </dgm:pt>
    <dgm:pt modelId="{0CC0E837-BE65-4715-8828-74880E7C9E0D}" type="pres">
      <dgm:prSet presAssocID="{F37BC77F-DBCD-4B5B-AD87-30C927CD3628}" presName="compNode" presStyleCnt="0"/>
      <dgm:spPr/>
    </dgm:pt>
    <dgm:pt modelId="{0C5247DB-5F03-455B-8E98-390FEFF3ABA6}" type="pres">
      <dgm:prSet presAssocID="{F37BC77F-DBCD-4B5B-AD87-30C927CD3628}" presName="node" presStyleLbl="node1" presStyleIdx="1" presStyleCnt="4">
        <dgm:presLayoutVars>
          <dgm:bulletEnabled val="1"/>
        </dgm:presLayoutVars>
      </dgm:prSet>
      <dgm:spPr/>
      <dgm:t>
        <a:bodyPr/>
        <a:lstStyle/>
        <a:p>
          <a:endParaRPr lang="en-US"/>
        </a:p>
      </dgm:t>
    </dgm:pt>
    <dgm:pt modelId="{22BC398D-3D3C-4165-B7C1-DAF430F6719D}" type="pres">
      <dgm:prSet presAssocID="{F37BC77F-DBCD-4B5B-AD87-30C927CD3628}" presName="invisiNode" presStyleLbl="node1" presStyleIdx="1" presStyleCnt="4"/>
      <dgm:spPr/>
    </dgm:pt>
    <dgm:pt modelId="{49808B20-7976-416D-94F9-82B97327EF8A}" type="pres">
      <dgm:prSet presAssocID="{F37BC77F-DBCD-4B5B-AD87-30C927CD3628}" presName="imagNode" presStyleLbl="fgImgPlace1" presStyleIdx="1" presStyleCnt="4"/>
      <dgm:spPr>
        <a:blipFill rotWithShape="0">
          <a:blip xmlns:r="http://schemas.openxmlformats.org/officeDocument/2006/relationships" r:embed="rId2"/>
          <a:stretch>
            <a:fillRect/>
          </a:stretch>
        </a:blipFill>
      </dgm:spPr>
    </dgm:pt>
    <dgm:pt modelId="{F86F6416-4C17-4733-8522-F44E8810D740}" type="pres">
      <dgm:prSet presAssocID="{D1A70AED-E00F-484C-BCFF-ADB2AAE977D4}" presName="sibTrans" presStyleLbl="sibTrans2D1" presStyleIdx="0" presStyleCnt="0"/>
      <dgm:spPr/>
      <dgm:t>
        <a:bodyPr/>
        <a:lstStyle/>
        <a:p>
          <a:endParaRPr lang="en-US"/>
        </a:p>
      </dgm:t>
    </dgm:pt>
    <dgm:pt modelId="{EF33DC8E-9A36-406A-95D3-C89EE5D4575B}" type="pres">
      <dgm:prSet presAssocID="{6B161F18-D404-48A4-8F93-F6CF91D1F15A}" presName="compNode" presStyleCnt="0"/>
      <dgm:spPr/>
    </dgm:pt>
    <dgm:pt modelId="{80C79CF0-1EFF-41EF-B44C-02F15BD16ED8}" type="pres">
      <dgm:prSet presAssocID="{6B161F18-D404-48A4-8F93-F6CF91D1F15A}" presName="node" presStyleLbl="node1" presStyleIdx="2" presStyleCnt="4">
        <dgm:presLayoutVars>
          <dgm:bulletEnabled val="1"/>
        </dgm:presLayoutVars>
      </dgm:prSet>
      <dgm:spPr/>
      <dgm:t>
        <a:bodyPr/>
        <a:lstStyle/>
        <a:p>
          <a:endParaRPr lang="en-US"/>
        </a:p>
      </dgm:t>
    </dgm:pt>
    <dgm:pt modelId="{C9D9FA7B-881E-40B1-8173-4B810331E746}" type="pres">
      <dgm:prSet presAssocID="{6B161F18-D404-48A4-8F93-F6CF91D1F15A}" presName="invisiNode" presStyleLbl="node1" presStyleIdx="2" presStyleCnt="4"/>
      <dgm:spPr/>
    </dgm:pt>
    <dgm:pt modelId="{69DB3E14-B105-4CB7-86A0-3D97FFE5C460}" type="pres">
      <dgm:prSet presAssocID="{6B161F18-D404-48A4-8F93-F6CF91D1F15A}" presName="imagNode" presStyleLbl="fgImgPlace1" presStyleIdx="2" presStyleCnt="4"/>
      <dgm:spPr>
        <a:blipFill rotWithShape="0">
          <a:blip xmlns:r="http://schemas.openxmlformats.org/officeDocument/2006/relationships" r:embed="rId3"/>
          <a:stretch>
            <a:fillRect/>
          </a:stretch>
        </a:blipFill>
      </dgm:spPr>
    </dgm:pt>
    <dgm:pt modelId="{7A7D8274-262F-45B9-A5AA-54B73FF90D02}" type="pres">
      <dgm:prSet presAssocID="{D4CBE71A-F897-461F-8D26-71C21720DBCA}" presName="sibTrans" presStyleLbl="sibTrans2D1" presStyleIdx="0" presStyleCnt="0"/>
      <dgm:spPr/>
      <dgm:t>
        <a:bodyPr/>
        <a:lstStyle/>
        <a:p>
          <a:endParaRPr lang="en-US"/>
        </a:p>
      </dgm:t>
    </dgm:pt>
    <dgm:pt modelId="{AB930E4C-7B57-4E8D-A78F-F5E2F21EBA70}" type="pres">
      <dgm:prSet presAssocID="{FB50B3C0-1D71-4326-A67C-1B4FCB268430}" presName="compNode" presStyleCnt="0"/>
      <dgm:spPr/>
    </dgm:pt>
    <dgm:pt modelId="{6ED45DB5-8D53-4CF1-926B-EA2731FE3587}" type="pres">
      <dgm:prSet presAssocID="{FB50B3C0-1D71-4326-A67C-1B4FCB268430}" presName="node" presStyleLbl="node1" presStyleIdx="3" presStyleCnt="4">
        <dgm:presLayoutVars>
          <dgm:bulletEnabled val="1"/>
        </dgm:presLayoutVars>
      </dgm:prSet>
      <dgm:spPr/>
      <dgm:t>
        <a:bodyPr/>
        <a:lstStyle/>
        <a:p>
          <a:endParaRPr lang="en-US"/>
        </a:p>
      </dgm:t>
    </dgm:pt>
    <dgm:pt modelId="{8881EB99-1737-4A08-B5E7-85CDED74E79B}" type="pres">
      <dgm:prSet presAssocID="{FB50B3C0-1D71-4326-A67C-1B4FCB268430}" presName="invisiNode" presStyleLbl="node1" presStyleIdx="3" presStyleCnt="4"/>
      <dgm:spPr/>
    </dgm:pt>
    <dgm:pt modelId="{3372CD3B-8543-42FC-BEED-D8BA15E905C7}" type="pres">
      <dgm:prSet presAssocID="{FB50B3C0-1D71-4326-A67C-1B4FCB268430}" presName="imagNode" presStyleLbl="fgImgPlace1" presStyleIdx="3" presStyleCnt="4"/>
      <dgm:spPr>
        <a:blipFill rotWithShape="0">
          <a:blip xmlns:r="http://schemas.openxmlformats.org/officeDocument/2006/relationships" r:embed="rId4"/>
          <a:stretch>
            <a:fillRect/>
          </a:stretch>
        </a:blipFill>
      </dgm:spPr>
    </dgm:pt>
  </dgm:ptLst>
  <dgm:cxnLst>
    <dgm:cxn modelId="{01FCD49C-420D-4586-88D1-CA398FB54645}" type="presOf" srcId="{FB50B3C0-1D71-4326-A67C-1B4FCB268430}" destId="{6ED45DB5-8D53-4CF1-926B-EA2731FE3587}" srcOrd="0" destOrd="0" presId="urn:microsoft.com/office/officeart/2005/8/layout/pList2#1"/>
    <dgm:cxn modelId="{13768BB3-E91B-45EC-AA95-C367C1600546}" type="presOf" srcId="{D4CBE71A-F897-461F-8D26-71C21720DBCA}" destId="{7A7D8274-262F-45B9-A5AA-54B73FF90D02}" srcOrd="0" destOrd="0" presId="urn:microsoft.com/office/officeart/2005/8/layout/pList2#1"/>
    <dgm:cxn modelId="{7542EF7C-0704-4558-AB19-28260645408A}" type="presOf" srcId="{6B161F18-D404-48A4-8F93-F6CF91D1F15A}" destId="{80C79CF0-1EFF-41EF-B44C-02F15BD16ED8}" srcOrd="0" destOrd="0" presId="urn:microsoft.com/office/officeart/2005/8/layout/pList2#1"/>
    <dgm:cxn modelId="{12B831A0-1B15-41A8-B942-34B08D81AE52}" type="presOf" srcId="{34C277A0-2312-4E19-9995-89AC8F994EA4}" destId="{C8CD03B0-B032-4C7C-8AB6-DEF5A3E01C7E}" srcOrd="0" destOrd="0" presId="urn:microsoft.com/office/officeart/2005/8/layout/pList2#1"/>
    <dgm:cxn modelId="{67EACE5E-7FCC-40C1-9125-C94CF311348D}" type="presOf" srcId="{D1A70AED-E00F-484C-BCFF-ADB2AAE977D4}" destId="{F86F6416-4C17-4733-8522-F44E8810D740}" srcOrd="0" destOrd="0" presId="urn:microsoft.com/office/officeart/2005/8/layout/pList2#1"/>
    <dgm:cxn modelId="{DE595A16-378C-411F-B3B7-6E79F773159E}" type="presOf" srcId="{602F1D0F-0437-497D-82F3-5470504669FB}" destId="{F9EF8790-5B3D-4EA9-B94B-B4DB5111C625}" srcOrd="0" destOrd="0" presId="urn:microsoft.com/office/officeart/2005/8/layout/pList2#1"/>
    <dgm:cxn modelId="{CEC351E6-2CAB-42BA-BA3A-EDA1BAE40258}" srcId="{34C277A0-2312-4E19-9995-89AC8F994EA4}" destId="{DFF15B47-AE47-4818-BA1F-F7B89D260136}" srcOrd="0" destOrd="0" parTransId="{64D0090F-A1F7-4FF3-84E3-F240DE62E6A3}" sibTransId="{602F1D0F-0437-497D-82F3-5470504669FB}"/>
    <dgm:cxn modelId="{367CA4EF-7DD4-4166-8921-DD1ACC736A2D}" srcId="{34C277A0-2312-4E19-9995-89AC8F994EA4}" destId="{6B161F18-D404-48A4-8F93-F6CF91D1F15A}" srcOrd="2" destOrd="0" parTransId="{31A8567A-F0E4-4F33-A12F-FA568D0BB023}" sibTransId="{D4CBE71A-F897-461F-8D26-71C21720DBCA}"/>
    <dgm:cxn modelId="{ADCF431D-CFC3-4816-ABCF-03A5FCC00DDF}" type="presOf" srcId="{DFF15B47-AE47-4818-BA1F-F7B89D260136}" destId="{3416551B-35D9-48CE-AE9C-ABF030C9E00D}" srcOrd="0" destOrd="0" presId="urn:microsoft.com/office/officeart/2005/8/layout/pList2#1"/>
    <dgm:cxn modelId="{88183CC9-D472-437F-8725-09451166CA78}" srcId="{34C277A0-2312-4E19-9995-89AC8F994EA4}" destId="{FB50B3C0-1D71-4326-A67C-1B4FCB268430}" srcOrd="3" destOrd="0" parTransId="{4993EFD5-0479-4BF3-A48E-4F304270C9F4}" sibTransId="{75BA8D35-452A-4495-B829-2F35CAD4E1BF}"/>
    <dgm:cxn modelId="{8D5AB6E0-7E60-41AD-905B-E5D00A0060C3}" type="presOf" srcId="{F37BC77F-DBCD-4B5B-AD87-30C927CD3628}" destId="{0C5247DB-5F03-455B-8E98-390FEFF3ABA6}" srcOrd="0" destOrd="0" presId="urn:microsoft.com/office/officeart/2005/8/layout/pList2#1"/>
    <dgm:cxn modelId="{A0BECF49-CC7A-466D-944E-0196683EF7FD}" srcId="{34C277A0-2312-4E19-9995-89AC8F994EA4}" destId="{F37BC77F-DBCD-4B5B-AD87-30C927CD3628}" srcOrd="1" destOrd="0" parTransId="{677E2DB5-5A61-4FA5-8ADF-6D067C682291}" sibTransId="{D1A70AED-E00F-484C-BCFF-ADB2AAE977D4}"/>
    <dgm:cxn modelId="{5C7EAB31-3972-4FE7-B139-2E83026FB60A}" type="presParOf" srcId="{C8CD03B0-B032-4C7C-8AB6-DEF5A3E01C7E}" destId="{0E663CA7-C68B-4579-B2A8-365B6A86246A}" srcOrd="0" destOrd="0" presId="urn:microsoft.com/office/officeart/2005/8/layout/pList2#1"/>
    <dgm:cxn modelId="{57EE7466-55A1-4627-88EE-82F4D764A0C0}" type="presParOf" srcId="{C8CD03B0-B032-4C7C-8AB6-DEF5A3E01C7E}" destId="{B9159662-FE0A-4648-8C1F-C97F7337FB02}" srcOrd="1" destOrd="0" presId="urn:microsoft.com/office/officeart/2005/8/layout/pList2#1"/>
    <dgm:cxn modelId="{8FDCFABA-87F0-4838-9AD5-106A379421E5}" type="presParOf" srcId="{B9159662-FE0A-4648-8C1F-C97F7337FB02}" destId="{E13F041A-0835-4FBA-88FD-18F3D073D28E}" srcOrd="0" destOrd="0" presId="urn:microsoft.com/office/officeart/2005/8/layout/pList2#1"/>
    <dgm:cxn modelId="{760A1037-9A3E-41AE-9F03-1D84334FC0DB}" type="presParOf" srcId="{E13F041A-0835-4FBA-88FD-18F3D073D28E}" destId="{3416551B-35D9-48CE-AE9C-ABF030C9E00D}" srcOrd="0" destOrd="0" presId="urn:microsoft.com/office/officeart/2005/8/layout/pList2#1"/>
    <dgm:cxn modelId="{7A4B6AC6-DC95-4542-88EA-22F989A67551}" type="presParOf" srcId="{E13F041A-0835-4FBA-88FD-18F3D073D28E}" destId="{6EBEA4EB-1FE5-4143-9FA7-A6A3F775B401}" srcOrd="1" destOrd="0" presId="urn:microsoft.com/office/officeart/2005/8/layout/pList2#1"/>
    <dgm:cxn modelId="{ACEDA482-2BC5-464F-975F-AD57077EB247}" type="presParOf" srcId="{E13F041A-0835-4FBA-88FD-18F3D073D28E}" destId="{9BD40D55-EDE3-44ED-A1B4-58B5A217BC45}" srcOrd="2" destOrd="0" presId="urn:microsoft.com/office/officeart/2005/8/layout/pList2#1"/>
    <dgm:cxn modelId="{BCC73369-1628-4984-95B1-A3AFFA62646F}" type="presParOf" srcId="{B9159662-FE0A-4648-8C1F-C97F7337FB02}" destId="{F9EF8790-5B3D-4EA9-B94B-B4DB5111C625}" srcOrd="1" destOrd="0" presId="urn:microsoft.com/office/officeart/2005/8/layout/pList2#1"/>
    <dgm:cxn modelId="{8CA07A5C-BC46-4B08-9AAA-6EFE703E52B0}" type="presParOf" srcId="{B9159662-FE0A-4648-8C1F-C97F7337FB02}" destId="{0CC0E837-BE65-4715-8828-74880E7C9E0D}" srcOrd="2" destOrd="0" presId="urn:microsoft.com/office/officeart/2005/8/layout/pList2#1"/>
    <dgm:cxn modelId="{EDC8A61D-5096-41C5-8C38-848DBC2629B5}" type="presParOf" srcId="{0CC0E837-BE65-4715-8828-74880E7C9E0D}" destId="{0C5247DB-5F03-455B-8E98-390FEFF3ABA6}" srcOrd="0" destOrd="0" presId="urn:microsoft.com/office/officeart/2005/8/layout/pList2#1"/>
    <dgm:cxn modelId="{EAEA4243-2C40-448C-A0A3-8CA9B638CC32}" type="presParOf" srcId="{0CC0E837-BE65-4715-8828-74880E7C9E0D}" destId="{22BC398D-3D3C-4165-B7C1-DAF430F6719D}" srcOrd="1" destOrd="0" presId="urn:microsoft.com/office/officeart/2005/8/layout/pList2#1"/>
    <dgm:cxn modelId="{39829167-309B-4EF5-B612-79A4092CE4EC}" type="presParOf" srcId="{0CC0E837-BE65-4715-8828-74880E7C9E0D}" destId="{49808B20-7976-416D-94F9-82B97327EF8A}" srcOrd="2" destOrd="0" presId="urn:microsoft.com/office/officeart/2005/8/layout/pList2#1"/>
    <dgm:cxn modelId="{D2F2C443-3458-4ADE-9F16-5EE537B6928A}" type="presParOf" srcId="{B9159662-FE0A-4648-8C1F-C97F7337FB02}" destId="{F86F6416-4C17-4733-8522-F44E8810D740}" srcOrd="3" destOrd="0" presId="urn:microsoft.com/office/officeart/2005/8/layout/pList2#1"/>
    <dgm:cxn modelId="{63906E33-54A5-4AB3-A9A8-F61A0042F17A}" type="presParOf" srcId="{B9159662-FE0A-4648-8C1F-C97F7337FB02}" destId="{EF33DC8E-9A36-406A-95D3-C89EE5D4575B}" srcOrd="4" destOrd="0" presId="urn:microsoft.com/office/officeart/2005/8/layout/pList2#1"/>
    <dgm:cxn modelId="{98DADA4D-DA73-43CF-9A7E-4239F3402DC2}" type="presParOf" srcId="{EF33DC8E-9A36-406A-95D3-C89EE5D4575B}" destId="{80C79CF0-1EFF-41EF-B44C-02F15BD16ED8}" srcOrd="0" destOrd="0" presId="urn:microsoft.com/office/officeart/2005/8/layout/pList2#1"/>
    <dgm:cxn modelId="{5585DCFD-B79B-4078-AF46-57A913C145FA}" type="presParOf" srcId="{EF33DC8E-9A36-406A-95D3-C89EE5D4575B}" destId="{C9D9FA7B-881E-40B1-8173-4B810331E746}" srcOrd="1" destOrd="0" presId="urn:microsoft.com/office/officeart/2005/8/layout/pList2#1"/>
    <dgm:cxn modelId="{5B0D3F02-65C2-4D14-814C-978991E81F96}" type="presParOf" srcId="{EF33DC8E-9A36-406A-95D3-C89EE5D4575B}" destId="{69DB3E14-B105-4CB7-86A0-3D97FFE5C460}" srcOrd="2" destOrd="0" presId="urn:microsoft.com/office/officeart/2005/8/layout/pList2#1"/>
    <dgm:cxn modelId="{46BADFE5-1512-49D9-9F9F-7CB16905AD9C}" type="presParOf" srcId="{B9159662-FE0A-4648-8C1F-C97F7337FB02}" destId="{7A7D8274-262F-45B9-A5AA-54B73FF90D02}" srcOrd="5" destOrd="0" presId="urn:microsoft.com/office/officeart/2005/8/layout/pList2#1"/>
    <dgm:cxn modelId="{84F72849-97E3-47D4-9D8D-20B8D154A829}" type="presParOf" srcId="{B9159662-FE0A-4648-8C1F-C97F7337FB02}" destId="{AB930E4C-7B57-4E8D-A78F-F5E2F21EBA70}" srcOrd="6" destOrd="0" presId="urn:microsoft.com/office/officeart/2005/8/layout/pList2#1"/>
    <dgm:cxn modelId="{EBFA0312-FF0D-416A-AA4E-FD99171CEFD7}" type="presParOf" srcId="{AB930E4C-7B57-4E8D-A78F-F5E2F21EBA70}" destId="{6ED45DB5-8D53-4CF1-926B-EA2731FE3587}" srcOrd="0" destOrd="0" presId="urn:microsoft.com/office/officeart/2005/8/layout/pList2#1"/>
    <dgm:cxn modelId="{5790AB14-8397-4196-ACB1-BBEFC14B4998}" type="presParOf" srcId="{AB930E4C-7B57-4E8D-A78F-F5E2F21EBA70}" destId="{8881EB99-1737-4A08-B5E7-85CDED74E79B}" srcOrd="1" destOrd="0" presId="urn:microsoft.com/office/officeart/2005/8/layout/pList2#1"/>
    <dgm:cxn modelId="{873F2115-CCBD-47C5-B09A-EE2077F5A5B5}" type="presParOf" srcId="{AB930E4C-7B57-4E8D-A78F-F5E2F21EBA70}" destId="{3372CD3B-8543-42FC-BEED-D8BA15E905C7}"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F8CA6-8E3B-45DA-839C-69CC90C5E2BC}">
      <dsp:nvSpPr>
        <dsp:cNvPr id="0" name=""/>
        <dsp:cNvSpPr/>
      </dsp:nvSpPr>
      <dsp:spPr>
        <a:xfrm>
          <a:off x="0" y="279399"/>
          <a:ext cx="7071360" cy="44195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B29C6-7EEA-4188-A86C-958DF8830D47}">
      <dsp:nvSpPr>
        <dsp:cNvPr id="0" name=""/>
        <dsp:cNvSpPr/>
      </dsp:nvSpPr>
      <dsp:spPr>
        <a:xfrm>
          <a:off x="696528" y="3565814"/>
          <a:ext cx="162641" cy="1626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A52FB-6F8E-4BC5-B05F-9ACFC9A63824}">
      <dsp:nvSpPr>
        <dsp:cNvPr id="0" name=""/>
        <dsp:cNvSpPr/>
      </dsp:nvSpPr>
      <dsp:spPr>
        <a:xfrm>
          <a:off x="777849" y="3647135"/>
          <a:ext cx="1209202" cy="1051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0" tIns="0" rIns="0" bIns="0" numCol="1" spcCol="1270" anchor="t" anchorCtr="0">
          <a:noAutofit/>
        </a:bodyPr>
        <a:lstStyle/>
        <a:p>
          <a:pPr lvl="0" algn="l" defTabSz="800100">
            <a:lnSpc>
              <a:spcPct val="90000"/>
            </a:lnSpc>
            <a:spcBef>
              <a:spcPct val="0"/>
            </a:spcBef>
            <a:spcAft>
              <a:spcPct val="35000"/>
            </a:spcAft>
          </a:pPr>
          <a:r>
            <a:rPr lang="en-US" sz="1800" kern="1200" dirty="0" smtClean="0"/>
            <a:t>1999- EAD proving ground:</a:t>
          </a:r>
        </a:p>
        <a:p>
          <a:pPr lvl="0" algn="l" defTabSz="800100">
            <a:lnSpc>
              <a:spcPct val="90000"/>
            </a:lnSpc>
            <a:spcBef>
              <a:spcPct val="0"/>
            </a:spcBef>
            <a:spcAft>
              <a:spcPct val="35000"/>
            </a:spcAft>
          </a:pPr>
          <a:r>
            <a:rPr lang="en-US" sz="1800" kern="1200" dirty="0" smtClean="0"/>
            <a:t>Archival Resources</a:t>
          </a:r>
          <a:endParaRPr lang="en-US" sz="1800" kern="1200" dirty="0"/>
        </a:p>
      </dsp:txBody>
      <dsp:txXfrm>
        <a:off x="777849" y="3647135"/>
        <a:ext cx="1209202" cy="1051864"/>
      </dsp:txXfrm>
    </dsp:sp>
    <dsp:sp modelId="{EAE22C29-584B-493C-9D6E-F4BA0C6FC803}">
      <dsp:nvSpPr>
        <dsp:cNvPr id="0" name=""/>
        <dsp:cNvSpPr/>
      </dsp:nvSpPr>
      <dsp:spPr>
        <a:xfrm>
          <a:off x="1845624" y="2537815"/>
          <a:ext cx="282854" cy="2828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6B76E-972C-4E39-B182-B36F5C0BEBB9}">
      <dsp:nvSpPr>
        <dsp:cNvPr id="0" name=""/>
        <dsp:cNvSpPr/>
      </dsp:nvSpPr>
      <dsp:spPr>
        <a:xfrm>
          <a:off x="1987052" y="2679242"/>
          <a:ext cx="1484985" cy="2019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879" tIns="0" rIns="0" bIns="0" numCol="1" spcCol="1270" anchor="t" anchorCtr="0">
          <a:noAutofit/>
        </a:bodyPr>
        <a:lstStyle/>
        <a:p>
          <a:pPr lvl="0" algn="l" defTabSz="800100">
            <a:lnSpc>
              <a:spcPct val="90000"/>
            </a:lnSpc>
            <a:spcBef>
              <a:spcPct val="0"/>
            </a:spcBef>
            <a:spcAft>
              <a:spcPct val="35000"/>
            </a:spcAft>
          </a:pPr>
          <a:r>
            <a:rPr lang="en-US" sz="1800" kern="1200" dirty="0" smtClean="0"/>
            <a:t>2006- Aggregated discovery system for subscribers:</a:t>
          </a:r>
        </a:p>
        <a:p>
          <a:pPr lvl="0" algn="l" defTabSz="800100">
            <a:lnSpc>
              <a:spcPct val="90000"/>
            </a:lnSpc>
            <a:spcBef>
              <a:spcPct val="0"/>
            </a:spcBef>
            <a:spcAft>
              <a:spcPct val="35000"/>
            </a:spcAft>
          </a:pPr>
          <a:r>
            <a:rPr lang="en-US" sz="1800" kern="1200" dirty="0" err="1" smtClean="0"/>
            <a:t>ArchiveGrid</a:t>
          </a:r>
          <a:endParaRPr lang="en-US" sz="1800" kern="1200" dirty="0"/>
        </a:p>
      </dsp:txBody>
      <dsp:txXfrm>
        <a:off x="1987052" y="2679242"/>
        <a:ext cx="1484985" cy="2019757"/>
      </dsp:txXfrm>
    </dsp:sp>
    <dsp:sp modelId="{38360897-C127-43FC-ABA0-A54D93A5309F}">
      <dsp:nvSpPr>
        <dsp:cNvPr id="0" name=""/>
        <dsp:cNvSpPr/>
      </dsp:nvSpPr>
      <dsp:spPr>
        <a:xfrm>
          <a:off x="3312932" y="1780296"/>
          <a:ext cx="374782" cy="3747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1EB9D3-0BB1-4D7D-9E6A-AD9C0428F566}">
      <dsp:nvSpPr>
        <dsp:cNvPr id="0" name=""/>
        <dsp:cNvSpPr/>
      </dsp:nvSpPr>
      <dsp:spPr>
        <a:xfrm>
          <a:off x="3500323" y="1967687"/>
          <a:ext cx="1484985" cy="273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89" tIns="0" rIns="0" bIns="0" numCol="1" spcCol="1270" anchor="t" anchorCtr="0">
          <a:noAutofit/>
        </a:bodyPr>
        <a:lstStyle/>
        <a:p>
          <a:pPr lvl="0" algn="l" defTabSz="800100">
            <a:lnSpc>
              <a:spcPct val="90000"/>
            </a:lnSpc>
            <a:spcBef>
              <a:spcPct val="0"/>
            </a:spcBef>
            <a:spcAft>
              <a:spcPct val="35000"/>
            </a:spcAft>
          </a:pPr>
          <a:r>
            <a:rPr lang="en-US" sz="1800" kern="1200" dirty="0" smtClean="0"/>
            <a:t>2011- Freely available discovery system from OCLC Research</a:t>
          </a:r>
          <a:endParaRPr lang="en-US" sz="1800" kern="1200" dirty="0"/>
        </a:p>
      </dsp:txBody>
      <dsp:txXfrm>
        <a:off x="3500323" y="1967687"/>
        <a:ext cx="1484985" cy="2731312"/>
      </dsp:txXfrm>
    </dsp:sp>
    <dsp:sp modelId="{5FD6DFC2-B341-45B2-BB6A-19AA86D3A084}">
      <dsp:nvSpPr>
        <dsp:cNvPr id="0" name=""/>
        <dsp:cNvSpPr/>
      </dsp:nvSpPr>
      <dsp:spPr>
        <a:xfrm>
          <a:off x="4911059" y="1279113"/>
          <a:ext cx="502066" cy="502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AE31A3-47E0-4EAC-8DFD-2FBADCC13632}">
      <dsp:nvSpPr>
        <dsp:cNvPr id="0" name=""/>
        <dsp:cNvSpPr/>
      </dsp:nvSpPr>
      <dsp:spPr>
        <a:xfrm>
          <a:off x="5162092" y="1530146"/>
          <a:ext cx="1484985" cy="3168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35" tIns="0" rIns="0" bIns="0" numCol="1" spcCol="1270" anchor="t" anchorCtr="0">
          <a:noAutofit/>
        </a:bodyPr>
        <a:lstStyle/>
        <a:p>
          <a:pPr lvl="0" algn="l" defTabSz="800100">
            <a:lnSpc>
              <a:spcPct val="90000"/>
            </a:lnSpc>
            <a:spcBef>
              <a:spcPct val="0"/>
            </a:spcBef>
            <a:spcAft>
              <a:spcPct val="35000"/>
            </a:spcAft>
          </a:pPr>
          <a:r>
            <a:rPr lang="en-US" sz="1800" kern="1200" dirty="0" smtClean="0"/>
            <a:t>2012- Basis for more research into improving archival description and access</a:t>
          </a:r>
          <a:endParaRPr lang="en-US" sz="1800" kern="1200" dirty="0"/>
        </a:p>
      </dsp:txBody>
      <dsp:txXfrm>
        <a:off x="5162092" y="1530146"/>
        <a:ext cx="1484985" cy="3168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3C3E5-616B-47E9-BD83-B989E4A2F9B7}">
      <dsp:nvSpPr>
        <dsp:cNvPr id="0" name=""/>
        <dsp:cNvSpPr/>
      </dsp:nvSpPr>
      <dsp:spPr>
        <a:xfrm>
          <a:off x="606479" y="1134691"/>
          <a:ext cx="3901966" cy="3901966"/>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61931-EBE2-478C-B4E9-F3BEE9598C36}">
      <dsp:nvSpPr>
        <dsp:cNvPr id="0" name=""/>
        <dsp:cNvSpPr/>
      </dsp:nvSpPr>
      <dsp:spPr>
        <a:xfrm>
          <a:off x="1039922" y="1568135"/>
          <a:ext cx="3035079" cy="303507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602BB-C777-41B7-B3E7-EA46D9799CEA}">
      <dsp:nvSpPr>
        <dsp:cNvPr id="0" name=""/>
        <dsp:cNvSpPr/>
      </dsp:nvSpPr>
      <dsp:spPr>
        <a:xfrm>
          <a:off x="1473365" y="2001578"/>
          <a:ext cx="2168192" cy="2168192"/>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BF36A-44EB-472B-AD7E-1B0E3C4FADC2}">
      <dsp:nvSpPr>
        <dsp:cNvPr id="0" name=""/>
        <dsp:cNvSpPr/>
      </dsp:nvSpPr>
      <dsp:spPr>
        <a:xfrm>
          <a:off x="1907134" y="2435347"/>
          <a:ext cx="1300655" cy="1300655"/>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5C918-A6BD-4AA9-BEF8-7721DE04CCB3}">
      <dsp:nvSpPr>
        <dsp:cNvPr id="0" name=""/>
        <dsp:cNvSpPr/>
      </dsp:nvSpPr>
      <dsp:spPr>
        <a:xfrm>
          <a:off x="2340578" y="2868790"/>
          <a:ext cx="433768" cy="433768"/>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99B27-E463-4D9F-A599-9BB01B33ADE1}">
      <dsp:nvSpPr>
        <dsp:cNvPr id="0" name=""/>
        <dsp:cNvSpPr/>
      </dsp:nvSpPr>
      <dsp:spPr>
        <a:xfrm>
          <a:off x="5158773" y="165963"/>
          <a:ext cx="1950983" cy="68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One Holding</a:t>
          </a:r>
          <a:endParaRPr lang="en-US" sz="1800" kern="1200" dirty="0"/>
        </a:p>
      </dsp:txBody>
      <dsp:txXfrm>
        <a:off x="5158773" y="165963"/>
        <a:ext cx="1950983" cy="688827"/>
      </dsp:txXfrm>
    </dsp:sp>
    <dsp:sp modelId="{1E9B29C5-4C34-4DF4-A978-2710AB80D5A9}">
      <dsp:nvSpPr>
        <dsp:cNvPr id="0" name=""/>
        <dsp:cNvSpPr/>
      </dsp:nvSpPr>
      <dsp:spPr>
        <a:xfrm>
          <a:off x="4671027" y="510377"/>
          <a:ext cx="4877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0E239-E308-469F-8961-3EEF92C356A2}">
      <dsp:nvSpPr>
        <dsp:cNvPr id="0" name=""/>
        <dsp:cNvSpPr/>
      </dsp:nvSpPr>
      <dsp:spPr>
        <a:xfrm rot="5400000">
          <a:off x="2324970" y="742869"/>
          <a:ext cx="2575297" cy="211031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BAACD-901F-4EE6-82CE-2FAA34F365C6}">
      <dsp:nvSpPr>
        <dsp:cNvPr id="0" name=""/>
        <dsp:cNvSpPr/>
      </dsp:nvSpPr>
      <dsp:spPr>
        <a:xfrm>
          <a:off x="5186854" y="894330"/>
          <a:ext cx="3179380" cy="68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No MARC Leader indicators for manuscripts, collections, </a:t>
          </a:r>
          <a:r>
            <a:rPr lang="en-US" sz="1800" kern="1200" dirty="0" err="1" smtClean="0"/>
            <a:t>realia</a:t>
          </a:r>
          <a:endParaRPr lang="en-US" sz="1800" kern="1200" dirty="0"/>
        </a:p>
      </dsp:txBody>
      <dsp:txXfrm>
        <a:off x="5186854" y="894330"/>
        <a:ext cx="3179380" cy="688827"/>
      </dsp:txXfrm>
    </dsp:sp>
    <dsp:sp modelId="{2CCAFE74-B8CA-4ECF-B712-DAC6CDB38237}">
      <dsp:nvSpPr>
        <dsp:cNvPr id="0" name=""/>
        <dsp:cNvSpPr/>
      </dsp:nvSpPr>
      <dsp:spPr>
        <a:xfrm>
          <a:off x="4671027" y="1238744"/>
          <a:ext cx="4877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DD7592-7553-49D5-8431-BE17DAB50BD2}">
      <dsp:nvSpPr>
        <dsp:cNvPr id="0" name=""/>
        <dsp:cNvSpPr/>
      </dsp:nvSpPr>
      <dsp:spPr>
        <a:xfrm rot="5400000">
          <a:off x="2703395" y="1415893"/>
          <a:ext cx="2144260" cy="178840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3CA5F-2957-4C31-B41A-A0279A499029}">
      <dsp:nvSpPr>
        <dsp:cNvPr id="0" name=""/>
        <dsp:cNvSpPr/>
      </dsp:nvSpPr>
      <dsp:spPr>
        <a:xfrm>
          <a:off x="5164948" y="1653474"/>
          <a:ext cx="2973122" cy="62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Theses and dissertations, bibliographies</a:t>
          </a:r>
          <a:endParaRPr lang="en-US" sz="1800" kern="1200" dirty="0"/>
        </a:p>
      </dsp:txBody>
      <dsp:txXfrm>
        <a:off x="5164948" y="1653474"/>
        <a:ext cx="2973122" cy="627273"/>
      </dsp:txXfrm>
    </dsp:sp>
    <dsp:sp modelId="{163883E2-578C-4306-9E27-143FC5A35D5E}">
      <dsp:nvSpPr>
        <dsp:cNvPr id="0" name=""/>
        <dsp:cNvSpPr/>
      </dsp:nvSpPr>
      <dsp:spPr>
        <a:xfrm>
          <a:off x="4671027" y="1967111"/>
          <a:ext cx="4877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7C5F5A-9474-47CF-8F68-81313C3B1F45}">
      <dsp:nvSpPr>
        <dsp:cNvPr id="0" name=""/>
        <dsp:cNvSpPr/>
      </dsp:nvSpPr>
      <dsp:spPr>
        <a:xfrm rot="5400000">
          <a:off x="3074472" y="2061408"/>
          <a:ext cx="1690852" cy="150225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6A7AC-D57C-43F5-8FD2-3A1F77A7FF8B}">
      <dsp:nvSpPr>
        <dsp:cNvPr id="0" name=""/>
        <dsp:cNvSpPr/>
      </dsp:nvSpPr>
      <dsp:spPr>
        <a:xfrm>
          <a:off x="5158773" y="2335457"/>
          <a:ext cx="1950983" cy="68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Published works</a:t>
          </a:r>
          <a:endParaRPr lang="en-US" sz="1800" kern="1200" dirty="0"/>
        </a:p>
      </dsp:txBody>
      <dsp:txXfrm>
        <a:off x="5158773" y="2335457"/>
        <a:ext cx="1950983" cy="688827"/>
      </dsp:txXfrm>
    </dsp:sp>
    <dsp:sp modelId="{498201CF-3E6E-4870-AD48-FFB4AF83880A}">
      <dsp:nvSpPr>
        <dsp:cNvPr id="0" name=""/>
        <dsp:cNvSpPr/>
      </dsp:nvSpPr>
      <dsp:spPr>
        <a:xfrm>
          <a:off x="4671027" y="2679870"/>
          <a:ext cx="4877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C586D-589C-47CC-8225-95E5F32B17E9}">
      <dsp:nvSpPr>
        <dsp:cNvPr id="0" name=""/>
        <dsp:cNvSpPr/>
      </dsp:nvSpPr>
      <dsp:spPr>
        <a:xfrm rot="5400000">
          <a:off x="3443859" y="2742952"/>
          <a:ext cx="1290250" cy="116408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46E071-FA72-4BBF-8B27-2834DB1BD530}">
      <dsp:nvSpPr>
        <dsp:cNvPr id="0" name=""/>
        <dsp:cNvSpPr/>
      </dsp:nvSpPr>
      <dsp:spPr>
        <a:xfrm>
          <a:off x="5115253" y="3016894"/>
          <a:ext cx="3250981" cy="68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Reference materials</a:t>
          </a:r>
          <a:endParaRPr lang="en-US" sz="1800" kern="1200" dirty="0"/>
        </a:p>
      </dsp:txBody>
      <dsp:txXfrm>
        <a:off x="5115253" y="3016894"/>
        <a:ext cx="3250981" cy="688827"/>
      </dsp:txXfrm>
    </dsp:sp>
    <dsp:sp modelId="{FABFE953-5751-4F19-AD9A-717A3FEDB0C3}">
      <dsp:nvSpPr>
        <dsp:cNvPr id="0" name=""/>
        <dsp:cNvSpPr/>
      </dsp:nvSpPr>
      <dsp:spPr>
        <a:xfrm>
          <a:off x="4671027" y="3371819"/>
          <a:ext cx="4877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B59C0-2C3D-4891-8DCD-6928306B1090}">
      <dsp:nvSpPr>
        <dsp:cNvPr id="0" name=""/>
        <dsp:cNvSpPr/>
      </dsp:nvSpPr>
      <dsp:spPr>
        <a:xfrm rot="5400000">
          <a:off x="3793085" y="3404335"/>
          <a:ext cx="910458" cy="84542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63CA7-C68B-4579-B2A8-365B6A86246A}">
      <dsp:nvSpPr>
        <dsp:cNvPr id="0" name=""/>
        <dsp:cNvSpPr/>
      </dsp:nvSpPr>
      <dsp:spPr>
        <a:xfrm>
          <a:off x="0" y="0"/>
          <a:ext cx="7772400" cy="19202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40D55-EDE3-44ED-A1B4-58B5A217BC45}">
      <dsp:nvSpPr>
        <dsp:cNvPr id="0" name=""/>
        <dsp:cNvSpPr/>
      </dsp:nvSpPr>
      <dsp:spPr>
        <a:xfrm>
          <a:off x="235312" y="256032"/>
          <a:ext cx="1698087" cy="140817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6551B-35D9-48CE-AE9C-ABF030C9E00D}">
      <dsp:nvSpPr>
        <dsp:cNvPr id="0" name=""/>
        <dsp:cNvSpPr/>
      </dsp:nvSpPr>
      <dsp:spPr>
        <a:xfrm rot="10800000">
          <a:off x="235312" y="1920239"/>
          <a:ext cx="1698087" cy="234696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Faculty</a:t>
          </a:r>
          <a:endParaRPr lang="en-US" sz="1800" kern="1200" dirty="0"/>
        </a:p>
      </dsp:txBody>
      <dsp:txXfrm rot="10800000">
        <a:off x="287534" y="1920239"/>
        <a:ext cx="1593643" cy="2294738"/>
      </dsp:txXfrm>
    </dsp:sp>
    <dsp:sp modelId="{49808B20-7976-416D-94F9-82B97327EF8A}">
      <dsp:nvSpPr>
        <dsp:cNvPr id="0" name=""/>
        <dsp:cNvSpPr/>
      </dsp:nvSpPr>
      <dsp:spPr>
        <a:xfrm>
          <a:off x="2103208" y="256032"/>
          <a:ext cx="1698087" cy="140817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247DB-5F03-455B-8E98-390FEFF3ABA6}">
      <dsp:nvSpPr>
        <dsp:cNvPr id="0" name=""/>
        <dsp:cNvSpPr/>
      </dsp:nvSpPr>
      <dsp:spPr>
        <a:xfrm rot="10800000">
          <a:off x="2103208" y="1920239"/>
          <a:ext cx="1698087" cy="234696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Researchers</a:t>
          </a:r>
          <a:endParaRPr lang="en-US" sz="1800" kern="1200" dirty="0"/>
        </a:p>
      </dsp:txBody>
      <dsp:txXfrm rot="10800000">
        <a:off x="2155430" y="1920239"/>
        <a:ext cx="1593643" cy="2294738"/>
      </dsp:txXfrm>
    </dsp:sp>
    <dsp:sp modelId="{69DB3E14-B105-4CB7-86A0-3D97FFE5C460}">
      <dsp:nvSpPr>
        <dsp:cNvPr id="0" name=""/>
        <dsp:cNvSpPr/>
      </dsp:nvSpPr>
      <dsp:spPr>
        <a:xfrm>
          <a:off x="3971104" y="256032"/>
          <a:ext cx="1698087" cy="140817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C79CF0-1EFF-41EF-B44C-02F15BD16ED8}">
      <dsp:nvSpPr>
        <dsp:cNvPr id="0" name=""/>
        <dsp:cNvSpPr/>
      </dsp:nvSpPr>
      <dsp:spPr>
        <a:xfrm rot="10800000">
          <a:off x="3971104" y="1920239"/>
          <a:ext cx="1698087" cy="234696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Independent Scholars</a:t>
          </a:r>
          <a:endParaRPr lang="en-US" sz="1800" kern="1200" dirty="0"/>
        </a:p>
      </dsp:txBody>
      <dsp:txXfrm rot="10800000">
        <a:off x="4023326" y="1920239"/>
        <a:ext cx="1593643" cy="2294738"/>
      </dsp:txXfrm>
    </dsp:sp>
    <dsp:sp modelId="{3372CD3B-8543-42FC-BEED-D8BA15E905C7}">
      <dsp:nvSpPr>
        <dsp:cNvPr id="0" name=""/>
        <dsp:cNvSpPr/>
      </dsp:nvSpPr>
      <dsp:spPr>
        <a:xfrm>
          <a:off x="5839000" y="256032"/>
          <a:ext cx="1698087" cy="1408176"/>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45DB5-8D53-4CF1-926B-EA2731FE3587}">
      <dsp:nvSpPr>
        <dsp:cNvPr id="0" name=""/>
        <dsp:cNvSpPr/>
      </dsp:nvSpPr>
      <dsp:spPr>
        <a:xfrm rot="10800000">
          <a:off x="5839000" y="1920239"/>
          <a:ext cx="1698087" cy="234696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Genealogists</a:t>
          </a:r>
          <a:endParaRPr lang="en-US" sz="1800" kern="1200" dirty="0"/>
        </a:p>
      </dsp:txBody>
      <dsp:txXfrm rot="10800000">
        <a:off x="5891222" y="1920239"/>
        <a:ext cx="1593643" cy="229473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5/14/2013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p14="http://schemas.microsoft.com/office/powerpoint/2010/main" val="314303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5/14/2013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p14="http://schemas.microsoft.com/office/powerpoint/2010/main" val="24250449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20725"/>
            <a:ext cx="3422650" cy="256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1"/>
              <a:stretch>
                <a:fillRect/>
              </a:stretch>
            </p:blipFill>
          </mc:Choice>
          <mc:Fallback>
            <p:blipFill>
              <a:blip r:embed="rId42"/>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5/14/2013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2" r:id="rId38"/>
    <p:sldLayoutId id="2147483733"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hyperlink" Target="http://beta.worldcat.org/archivegrid/blog/?p=631"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beta.worldcat.org/archivegrid"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eb.uflib.ufl.edu/spec/FindingAids/findingaids.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eb.uflib.ufl.edu/spec/browset.htm"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beta.worldcat.org/archivegri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365760" y="1828799"/>
            <a:ext cx="8422640" cy="2732725"/>
          </a:xfrm>
        </p:spPr>
        <p:txBody>
          <a:bodyPr>
            <a:normAutofit/>
          </a:bodyPr>
          <a:lstStyle/>
          <a:p>
            <a:pPr algn="r"/>
            <a:r>
              <a:rPr lang="en-US" sz="4400" b="1" dirty="0" smtClean="0"/>
              <a:t>Using </a:t>
            </a:r>
            <a:r>
              <a:rPr lang="en-US" sz="4400" b="1" dirty="0" err="1" smtClean="0"/>
              <a:t>ArchiveGrid</a:t>
            </a:r>
            <a:r>
              <a:rPr lang="en-US" sz="4400" b="1" dirty="0" smtClean="0"/>
              <a:t> to Promote Archival Collections</a:t>
            </a:r>
            <a:endParaRPr lang="en-US" sz="4400" b="1" dirty="0"/>
          </a:p>
        </p:txBody>
      </p:sp>
      <p:sp>
        <p:nvSpPr>
          <p:cNvPr id="6" name="Text Placeholder 5"/>
          <p:cNvSpPr>
            <a:spLocks noGrp="1"/>
          </p:cNvSpPr>
          <p:nvPr>
            <p:ph type="body" sz="quarter" idx="14"/>
          </p:nvPr>
        </p:nvSpPr>
        <p:spPr>
          <a:xfrm>
            <a:off x="0" y="6382291"/>
            <a:ext cx="9144000" cy="491741"/>
          </a:xfrm>
        </p:spPr>
        <p:txBody>
          <a:bodyPr>
            <a:noAutofit/>
          </a:bodyPr>
          <a:lstStyle/>
          <a:p>
            <a:r>
              <a:rPr lang="en-US" dirty="0" smtClean="0">
                <a:solidFill>
                  <a:srgbClr val="0070C0"/>
                </a:solidFill>
              </a:rPr>
              <a:t>Future </a:t>
            </a:r>
            <a:r>
              <a:rPr lang="en-US" dirty="0">
                <a:solidFill>
                  <a:srgbClr val="0070C0"/>
                </a:solidFill>
              </a:rPr>
              <a:t>of Collections Part 1: Creating and Managing Digital </a:t>
            </a:r>
            <a:r>
              <a:rPr lang="en-US" dirty="0" smtClean="0">
                <a:solidFill>
                  <a:srgbClr val="0070C0"/>
                </a:solidFill>
              </a:rPr>
              <a:t>Content  –  </a:t>
            </a:r>
            <a:r>
              <a:rPr lang="en-US" dirty="0" smtClean="0">
                <a:solidFill>
                  <a:srgbClr val="0070C0"/>
                </a:solidFill>
              </a:rPr>
              <a:t>LYRASIS Online Meeting  –  April 26, </a:t>
            </a:r>
            <a:r>
              <a:rPr lang="en-US" dirty="0" smtClean="0">
                <a:solidFill>
                  <a:srgbClr val="0070C0"/>
                </a:solidFill>
              </a:rPr>
              <a:t>2013</a:t>
            </a:r>
            <a:endParaRPr lang="en-US" dirty="0">
              <a:solidFill>
                <a:srgbClr val="0070C0"/>
              </a:solidFill>
            </a:endParaRPr>
          </a:p>
        </p:txBody>
      </p:sp>
      <p:sp>
        <p:nvSpPr>
          <p:cNvPr id="5" name="Text Placeholder 4"/>
          <p:cNvSpPr>
            <a:spLocks noGrp="1"/>
          </p:cNvSpPr>
          <p:nvPr>
            <p:ph type="body" sz="quarter" idx="13"/>
          </p:nvPr>
        </p:nvSpPr>
        <p:spPr/>
        <p:txBody>
          <a:bodyPr/>
          <a:lstStyle/>
          <a:p>
            <a:r>
              <a:rPr lang="en-US" dirty="0" smtClean="0"/>
              <a:t>John R. </a:t>
            </a:r>
            <a:r>
              <a:rPr lang="en-US" dirty="0" err="1" smtClean="0"/>
              <a:t>Nemmers</a:t>
            </a:r>
            <a:endParaRPr lang="en-US" dirty="0"/>
          </a:p>
        </p:txBody>
      </p:sp>
      <p:sp>
        <p:nvSpPr>
          <p:cNvPr id="7" name="Text Placeholder 6"/>
          <p:cNvSpPr>
            <a:spLocks noGrp="1"/>
          </p:cNvSpPr>
          <p:nvPr>
            <p:ph type="body" sz="quarter" idx="15"/>
          </p:nvPr>
        </p:nvSpPr>
        <p:spPr>
          <a:xfrm>
            <a:off x="685800" y="4713925"/>
            <a:ext cx="5308600" cy="1305875"/>
          </a:xfrm>
        </p:spPr>
        <p:txBody>
          <a:bodyPr/>
          <a:lstStyle/>
          <a:p>
            <a:r>
              <a:rPr lang="en-US" dirty="0" smtClean="0"/>
              <a:t>Descriptive &amp; Technical Services Archivist</a:t>
            </a:r>
          </a:p>
          <a:p>
            <a:r>
              <a:rPr lang="en-US" dirty="0" smtClean="0"/>
              <a:t>Department of Special &amp; Area Studies Collections</a:t>
            </a:r>
          </a:p>
          <a:p>
            <a:r>
              <a:rPr lang="en-US" dirty="0" smtClean="0"/>
              <a:t>University of Florida George A. </a:t>
            </a:r>
            <a:r>
              <a:rPr lang="en-US" dirty="0" err="1" smtClean="0"/>
              <a:t>Smathers</a:t>
            </a:r>
            <a:r>
              <a:rPr lang="en-US" dirty="0" smtClean="0"/>
              <a:t> Libraries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creenshot_home.png"/>
          <p:cNvPicPr>
            <a:picLocks noChangeAspect="1"/>
          </p:cNvPicPr>
          <p:nvPr/>
        </p:nvPicPr>
        <p:blipFill>
          <a:blip r:embed="rId3"/>
          <a:stretch>
            <a:fillRect/>
          </a:stretch>
        </p:blipFill>
        <p:spPr>
          <a:xfrm>
            <a:off x="246888" y="155448"/>
            <a:ext cx="8602969" cy="5888736"/>
          </a:xfrm>
          <a:prstGeom prst="rect">
            <a:avLst/>
          </a:prstGeom>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searchresult.png"/>
          <p:cNvPicPr>
            <a:picLocks noChangeAspect="1"/>
          </p:cNvPicPr>
          <p:nvPr/>
        </p:nvPicPr>
        <p:blipFill>
          <a:blip r:embed="rId3"/>
          <a:stretch>
            <a:fillRect/>
          </a:stretch>
        </p:blipFill>
        <p:spPr>
          <a:xfrm>
            <a:off x="246888" y="155447"/>
            <a:ext cx="8602968" cy="5888736"/>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7023007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shot_searchresult.png"/>
          <p:cNvPicPr>
            <a:picLocks noChangeAspect="1"/>
          </p:cNvPicPr>
          <p:nvPr/>
        </p:nvPicPr>
        <p:blipFill>
          <a:blip r:embed="rId3"/>
          <a:stretch>
            <a:fillRect/>
          </a:stretch>
        </p:blipFill>
        <p:spPr>
          <a:xfrm>
            <a:off x="246888" y="155447"/>
            <a:ext cx="8602968" cy="5888736"/>
          </a:xfrm>
          <a:prstGeom prst="rect">
            <a:avLst/>
          </a:prstGeom>
          <a:effectLst>
            <a:outerShdw blurRad="292100" dist="139700" dir="2700000" algn="ctr" rotWithShape="0">
              <a:srgbClr val="000000">
                <a:alpha val="65000"/>
              </a:srgbClr>
            </a:outerShdw>
          </a:effectLst>
        </p:spPr>
      </p:pic>
      <p:sp>
        <p:nvSpPr>
          <p:cNvPr id="2" name="TextBox 1"/>
          <p:cNvSpPr txBox="1"/>
          <p:nvPr/>
        </p:nvSpPr>
        <p:spPr>
          <a:xfrm>
            <a:off x="6408230" y="1696720"/>
            <a:ext cx="604140" cy="338554"/>
          </a:xfrm>
          <a:prstGeom prst="rect">
            <a:avLst/>
          </a:prstGeom>
          <a:noFill/>
        </p:spPr>
        <p:txBody>
          <a:bodyPr wrap="none" rtlCol="0">
            <a:spAutoFit/>
          </a:bodyPr>
          <a:lstStyle/>
          <a:p>
            <a:r>
              <a:rPr lang="en-US" sz="1600" b="1" dirty="0" smtClean="0">
                <a:solidFill>
                  <a:srgbClr val="FF0000"/>
                </a:solidFill>
              </a:rPr>
              <a:t>Title</a:t>
            </a:r>
            <a:endParaRPr lang="en-US" sz="1600" b="1" dirty="0">
              <a:solidFill>
                <a:srgbClr val="FF0000"/>
              </a:solidFill>
            </a:endParaRPr>
          </a:p>
        </p:txBody>
      </p:sp>
      <p:sp>
        <p:nvSpPr>
          <p:cNvPr id="5" name="TextBox 4"/>
          <p:cNvSpPr txBox="1"/>
          <p:nvPr/>
        </p:nvSpPr>
        <p:spPr>
          <a:xfrm>
            <a:off x="2533360" y="1916966"/>
            <a:ext cx="1963999" cy="338554"/>
          </a:xfrm>
          <a:prstGeom prst="rect">
            <a:avLst/>
          </a:prstGeom>
          <a:noFill/>
        </p:spPr>
        <p:txBody>
          <a:bodyPr wrap="none" rtlCol="0">
            <a:spAutoFit/>
          </a:bodyPr>
          <a:lstStyle/>
          <a:p>
            <a:r>
              <a:rPr lang="en-US" sz="1600" b="1" dirty="0" smtClean="0">
                <a:solidFill>
                  <a:srgbClr val="FF0000"/>
                </a:solidFill>
              </a:rPr>
              <a:t>Collection Creator</a:t>
            </a:r>
            <a:endParaRPr lang="en-US" sz="1600" b="1" dirty="0">
              <a:solidFill>
                <a:srgbClr val="FF0000"/>
              </a:solidFill>
            </a:endParaRPr>
          </a:p>
        </p:txBody>
      </p:sp>
      <p:sp>
        <p:nvSpPr>
          <p:cNvPr id="6" name="TextBox 5"/>
          <p:cNvSpPr txBox="1"/>
          <p:nvPr/>
        </p:nvSpPr>
        <p:spPr>
          <a:xfrm>
            <a:off x="4322781" y="2099677"/>
            <a:ext cx="1803699" cy="338554"/>
          </a:xfrm>
          <a:prstGeom prst="rect">
            <a:avLst/>
          </a:prstGeom>
          <a:noFill/>
        </p:spPr>
        <p:txBody>
          <a:bodyPr wrap="none" rtlCol="0">
            <a:spAutoFit/>
          </a:bodyPr>
          <a:lstStyle/>
          <a:p>
            <a:r>
              <a:rPr lang="en-US" sz="1600" b="1" dirty="0" smtClean="0">
                <a:solidFill>
                  <a:srgbClr val="FF0000"/>
                </a:solidFill>
              </a:rPr>
              <a:t>Archives/Library</a:t>
            </a:r>
            <a:endParaRPr lang="en-US" sz="1600" b="1" dirty="0">
              <a:solidFill>
                <a:srgbClr val="FF0000"/>
              </a:solidFill>
            </a:endParaRPr>
          </a:p>
        </p:txBody>
      </p:sp>
      <p:sp>
        <p:nvSpPr>
          <p:cNvPr id="7" name="TextBox 6"/>
          <p:cNvSpPr txBox="1"/>
          <p:nvPr/>
        </p:nvSpPr>
        <p:spPr>
          <a:xfrm>
            <a:off x="6482327" y="2255520"/>
            <a:ext cx="2225289" cy="338554"/>
          </a:xfrm>
          <a:prstGeom prst="rect">
            <a:avLst/>
          </a:prstGeom>
          <a:noFill/>
        </p:spPr>
        <p:txBody>
          <a:bodyPr wrap="none" rtlCol="0">
            <a:spAutoFit/>
          </a:bodyPr>
          <a:lstStyle/>
          <a:p>
            <a:r>
              <a:rPr lang="en-US" sz="1600" b="1" dirty="0" smtClean="0">
                <a:solidFill>
                  <a:srgbClr val="FF0000"/>
                </a:solidFill>
              </a:rPr>
              <a:t>Keywords in Context</a:t>
            </a:r>
            <a:endParaRPr lang="en-US" sz="1600" b="1" dirty="0">
              <a:solidFill>
                <a:srgbClr val="FF0000"/>
              </a:solidFill>
            </a:endParaRPr>
          </a:p>
        </p:txBody>
      </p:sp>
      <p:sp>
        <p:nvSpPr>
          <p:cNvPr id="8" name="TextBox 7"/>
          <p:cNvSpPr txBox="1"/>
          <p:nvPr/>
        </p:nvSpPr>
        <p:spPr>
          <a:xfrm>
            <a:off x="6807200" y="2814320"/>
            <a:ext cx="1630575" cy="338554"/>
          </a:xfrm>
          <a:prstGeom prst="rect">
            <a:avLst/>
          </a:prstGeom>
          <a:noFill/>
        </p:spPr>
        <p:txBody>
          <a:bodyPr wrap="none" rtlCol="0">
            <a:spAutoFit/>
          </a:bodyPr>
          <a:lstStyle/>
          <a:p>
            <a:r>
              <a:rPr lang="en-US" sz="1600" b="1" dirty="0" smtClean="0">
                <a:solidFill>
                  <a:srgbClr val="FF0000"/>
                </a:solidFill>
              </a:rPr>
              <a:t>Scope/Content</a:t>
            </a:r>
            <a:endParaRPr lang="en-US" sz="1600" b="1" dirty="0">
              <a:solidFill>
                <a:srgbClr val="FF0000"/>
              </a:solidFill>
            </a:endParaRPr>
          </a:p>
        </p:txBody>
      </p:sp>
      <p:cxnSp>
        <p:nvCxnSpPr>
          <p:cNvPr id="9" name="Straight Arrow Connector 8"/>
          <p:cNvCxnSpPr>
            <a:stCxn id="2" idx="1"/>
          </p:cNvCxnSpPr>
          <p:nvPr/>
        </p:nvCxnSpPr>
        <p:spPr>
          <a:xfrm flipH="1">
            <a:off x="5831840" y="1865997"/>
            <a:ext cx="57639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1"/>
          </p:cNvCxnSpPr>
          <p:nvPr/>
        </p:nvCxnSpPr>
        <p:spPr>
          <a:xfrm flipH="1">
            <a:off x="1910080" y="2086243"/>
            <a:ext cx="623280" cy="671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1"/>
          </p:cNvCxnSpPr>
          <p:nvPr/>
        </p:nvCxnSpPr>
        <p:spPr>
          <a:xfrm flipH="1">
            <a:off x="3383280" y="2268954"/>
            <a:ext cx="93950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1"/>
          </p:cNvCxnSpPr>
          <p:nvPr/>
        </p:nvCxnSpPr>
        <p:spPr>
          <a:xfrm flipH="1">
            <a:off x="5638800" y="2424797"/>
            <a:ext cx="8435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5224630" y="2814320"/>
            <a:ext cx="1582570" cy="1692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325120" y="2736398"/>
            <a:ext cx="2147280" cy="413202"/>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25120" y="3864158"/>
            <a:ext cx="2651760" cy="494482"/>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creenshot_catalogrecord.png"/>
          <p:cNvPicPr>
            <a:picLocks noChangeAspect="1"/>
          </p:cNvPicPr>
          <p:nvPr/>
        </p:nvPicPr>
        <p:blipFill>
          <a:blip r:embed="rId3"/>
          <a:stretch>
            <a:fillRect/>
          </a:stretch>
        </p:blipFill>
        <p:spPr>
          <a:xfrm>
            <a:off x="246888" y="155448"/>
            <a:ext cx="8602969" cy="5888736"/>
          </a:xfrm>
          <a:prstGeom prst="rect">
            <a:avLst/>
          </a:prstGeom>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creenshot_searchresult2.png"/>
          <p:cNvPicPr>
            <a:picLocks noChangeAspect="1"/>
          </p:cNvPicPr>
          <p:nvPr/>
        </p:nvPicPr>
        <p:blipFill>
          <a:blip r:embed="rId3"/>
          <a:stretch>
            <a:fillRect/>
          </a:stretch>
        </p:blipFill>
        <p:spPr>
          <a:xfrm>
            <a:off x="356839" y="399904"/>
            <a:ext cx="6788306" cy="4646598"/>
          </a:xfrm>
          <a:prstGeom prst="rect">
            <a:avLst/>
          </a:prstGeom>
          <a:effectLst>
            <a:outerShdw blurRad="292100" dist="139700" dir="2700000" algn="ctr" rotWithShape="0">
              <a:srgbClr val="000000">
                <a:alpha val="65000"/>
              </a:srgbClr>
            </a:outerShdw>
          </a:effectLst>
        </p:spPr>
      </p:pic>
      <p:pic>
        <p:nvPicPr>
          <p:cNvPr id="8" name="Picture 7" descr="findingaid.png"/>
          <p:cNvPicPr>
            <a:picLocks noChangeAspect="1"/>
          </p:cNvPicPr>
          <p:nvPr/>
        </p:nvPicPr>
        <p:blipFill>
          <a:blip r:embed="rId4"/>
          <a:stretch>
            <a:fillRect/>
          </a:stretch>
        </p:blipFill>
        <p:spPr>
          <a:xfrm>
            <a:off x="2608579" y="1754458"/>
            <a:ext cx="6078221" cy="4216947"/>
          </a:xfrm>
          <a:prstGeom prst="rect">
            <a:avLst/>
          </a:prstGeom>
          <a:effectLst>
            <a:outerShdw blurRad="292100" dist="139700" dir="2700000" algn="ctr" rotWithShape="0">
              <a:srgbClr val="000000">
                <a:alpha val="65000"/>
              </a:srgbClr>
            </a:outerShdw>
          </a:effectLst>
        </p:spPr>
      </p:pic>
      <p:sp>
        <p:nvSpPr>
          <p:cNvPr id="12" name="Right Arrow 11"/>
          <p:cNvSpPr/>
          <p:nvPr/>
        </p:nvSpPr>
        <p:spPr>
          <a:xfrm>
            <a:off x="1865971" y="2182816"/>
            <a:ext cx="1178312"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screenshot_searchresult.png"/>
          <p:cNvPicPr>
            <a:picLocks noChangeAspect="1"/>
          </p:cNvPicPr>
          <p:nvPr/>
        </p:nvPicPr>
        <p:blipFill>
          <a:blip r:embed="rId3"/>
          <a:stretch>
            <a:fillRect/>
          </a:stretch>
        </p:blipFill>
        <p:spPr>
          <a:xfrm>
            <a:off x="356616" y="402336"/>
            <a:ext cx="6781800" cy="4642146"/>
          </a:xfrm>
          <a:prstGeom prst="rect">
            <a:avLst/>
          </a:prstGeom>
          <a:effectLst>
            <a:outerShdw blurRad="292100" dist="139700" dir="2700000" algn="ctr" rotWithShape="0">
              <a:srgbClr val="000000">
                <a:alpha val="65000"/>
              </a:srgbClr>
            </a:outerShdw>
          </a:effectLst>
        </p:spPr>
      </p:pic>
      <p:pic>
        <p:nvPicPr>
          <p:cNvPr id="9" name="Picture 8" descr="screenshot_contactinformation.png"/>
          <p:cNvPicPr>
            <a:picLocks noChangeAspect="1"/>
          </p:cNvPicPr>
          <p:nvPr/>
        </p:nvPicPr>
        <p:blipFill>
          <a:blip r:embed="rId4"/>
          <a:stretch>
            <a:fillRect/>
          </a:stretch>
        </p:blipFill>
        <p:spPr>
          <a:xfrm>
            <a:off x="2606040" y="1755648"/>
            <a:ext cx="6019186" cy="4120136"/>
          </a:xfrm>
          <a:prstGeom prst="rect">
            <a:avLst/>
          </a:prstGeom>
          <a:effectLst>
            <a:outerShdw blurRad="292100" dist="139700" dir="2700000" algn="ctr" rotWithShape="0">
              <a:srgbClr val="000000">
                <a:alpha val="65000"/>
              </a:srgbClr>
            </a:outerShdw>
          </a:effectLst>
        </p:spPr>
      </p:pic>
      <p:sp>
        <p:nvSpPr>
          <p:cNvPr id="12" name="Right Arrow 11"/>
          <p:cNvSpPr/>
          <p:nvPr/>
        </p:nvSpPr>
        <p:spPr>
          <a:xfrm>
            <a:off x="1383493" y="4451641"/>
            <a:ext cx="1524002"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resultoverview.png"/>
          <p:cNvPicPr>
            <a:picLocks noChangeAspect="1"/>
          </p:cNvPicPr>
          <p:nvPr/>
        </p:nvPicPr>
        <p:blipFill>
          <a:blip r:embed="rId3"/>
          <a:stretch>
            <a:fillRect/>
          </a:stretch>
        </p:blipFill>
        <p:spPr>
          <a:xfrm>
            <a:off x="249043" y="154259"/>
            <a:ext cx="8605024" cy="5890143"/>
          </a:xfrm>
          <a:prstGeom prst="rect">
            <a:avLst/>
          </a:prstGeom>
          <a:effectLst>
            <a:outerShdw blurRad="292100" dist="139700" dir="2700000" algn="ctr" rotWithShape="0">
              <a:srgbClr val="000000">
                <a:alpha val="65000"/>
              </a:srgbClr>
            </a:outerShdw>
          </a:effectLst>
        </p:spPr>
      </p:pic>
      <p:sp>
        <p:nvSpPr>
          <p:cNvPr id="3" name="Oval 2"/>
          <p:cNvSpPr/>
          <p:nvPr/>
        </p:nvSpPr>
        <p:spPr>
          <a:xfrm>
            <a:off x="1940560" y="1131118"/>
            <a:ext cx="2147280" cy="413202"/>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06406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uses </a:t>
            </a:r>
            <a:r>
              <a:rPr lang="en-US" dirty="0" err="1" smtClean="0"/>
              <a:t>ArchiveGrid</a:t>
            </a:r>
            <a:r>
              <a:rPr lang="en-US" dirty="0" smtClean="0"/>
              <a:t>?</a:t>
            </a:r>
            <a:endParaRPr lang="en-US" dirty="0"/>
          </a:p>
        </p:txBody>
      </p:sp>
      <p:graphicFrame>
        <p:nvGraphicFramePr>
          <p:cNvPr id="5" name="Diagram 4"/>
          <p:cNvGraphicFramePr/>
          <p:nvPr/>
        </p:nvGraphicFramePr>
        <p:xfrm>
          <a:off x="685800" y="19050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90600" y="4495800"/>
            <a:ext cx="1524001" cy="1569660"/>
          </a:xfrm>
          <a:prstGeom prst="rect">
            <a:avLst/>
          </a:prstGeom>
          <a:noFill/>
        </p:spPr>
        <p:txBody>
          <a:bodyPr wrap="square" rtlCol="0">
            <a:spAutoFit/>
          </a:bodyPr>
          <a:lstStyle/>
          <a:p>
            <a:r>
              <a:rPr lang="en-US" sz="1200" dirty="0" smtClean="0">
                <a:solidFill>
                  <a:schemeClr val="bg1"/>
                </a:solidFill>
              </a:rPr>
              <a:t>Dr. Matthew Simon</a:t>
            </a:r>
          </a:p>
          <a:p>
            <a:r>
              <a:rPr lang="en-US" sz="1200" dirty="0" smtClean="0">
                <a:solidFill>
                  <a:schemeClr val="bg1"/>
                </a:solidFill>
              </a:rPr>
              <a:t>Age: 49</a:t>
            </a:r>
          </a:p>
          <a:p>
            <a:r>
              <a:rPr lang="en-US" sz="1200" dirty="0" smtClean="0">
                <a:solidFill>
                  <a:schemeClr val="bg1"/>
                </a:solidFill>
              </a:rPr>
              <a:t>University History Dept. </a:t>
            </a:r>
          </a:p>
          <a:p>
            <a:r>
              <a:rPr lang="en-US" sz="1200" dirty="0" smtClean="0">
                <a:solidFill>
                  <a:schemeClr val="bg1"/>
                </a:solidFill>
              </a:rPr>
              <a:t>Writing a book on the California Gold Rush</a:t>
            </a:r>
          </a:p>
          <a:p>
            <a:endParaRPr lang="en-US" sz="1200" dirty="0">
              <a:solidFill>
                <a:schemeClr val="bg1"/>
              </a:solidFill>
            </a:endParaRPr>
          </a:p>
        </p:txBody>
      </p:sp>
      <p:sp>
        <p:nvSpPr>
          <p:cNvPr id="7" name="TextBox 6"/>
          <p:cNvSpPr txBox="1"/>
          <p:nvPr/>
        </p:nvSpPr>
        <p:spPr>
          <a:xfrm>
            <a:off x="2895600" y="4495800"/>
            <a:ext cx="1524001" cy="1754326"/>
          </a:xfrm>
          <a:prstGeom prst="rect">
            <a:avLst/>
          </a:prstGeom>
          <a:noFill/>
        </p:spPr>
        <p:txBody>
          <a:bodyPr wrap="square" rtlCol="0">
            <a:spAutoFit/>
          </a:bodyPr>
          <a:lstStyle/>
          <a:p>
            <a:r>
              <a:rPr lang="en-US" sz="1200" dirty="0" smtClean="0">
                <a:solidFill>
                  <a:schemeClr val="bg1"/>
                </a:solidFill>
              </a:rPr>
              <a:t>Amy Powell</a:t>
            </a:r>
          </a:p>
          <a:p>
            <a:r>
              <a:rPr lang="en-US" sz="1200" dirty="0" smtClean="0">
                <a:solidFill>
                  <a:schemeClr val="bg1"/>
                </a:solidFill>
              </a:rPr>
              <a:t>Age: 27</a:t>
            </a:r>
          </a:p>
          <a:p>
            <a:r>
              <a:rPr lang="en-US" sz="1200" dirty="0" smtClean="0">
                <a:solidFill>
                  <a:schemeClr val="bg1"/>
                </a:solidFill>
              </a:rPr>
              <a:t>Post-graduate study in Political Science</a:t>
            </a:r>
          </a:p>
          <a:p>
            <a:r>
              <a:rPr lang="en-US" sz="1200" dirty="0" smtClean="0">
                <a:solidFill>
                  <a:schemeClr val="bg1"/>
                </a:solidFill>
              </a:rPr>
              <a:t>Writing her thesis on rural to urban labor migration</a:t>
            </a:r>
          </a:p>
          <a:p>
            <a:endParaRPr lang="en-US" sz="1200" dirty="0">
              <a:solidFill>
                <a:schemeClr val="bg1"/>
              </a:solidFill>
            </a:endParaRPr>
          </a:p>
        </p:txBody>
      </p:sp>
      <p:sp>
        <p:nvSpPr>
          <p:cNvPr id="8" name="TextBox 7"/>
          <p:cNvSpPr txBox="1"/>
          <p:nvPr/>
        </p:nvSpPr>
        <p:spPr>
          <a:xfrm>
            <a:off x="4724400" y="4495800"/>
            <a:ext cx="1524001" cy="1384995"/>
          </a:xfrm>
          <a:prstGeom prst="rect">
            <a:avLst/>
          </a:prstGeom>
          <a:noFill/>
        </p:spPr>
        <p:txBody>
          <a:bodyPr wrap="square" rtlCol="0">
            <a:spAutoFit/>
          </a:bodyPr>
          <a:lstStyle/>
          <a:p>
            <a:r>
              <a:rPr lang="en-US" sz="1200" dirty="0" smtClean="0">
                <a:solidFill>
                  <a:schemeClr val="bg1"/>
                </a:solidFill>
              </a:rPr>
              <a:t>John Stevenson</a:t>
            </a:r>
          </a:p>
          <a:p>
            <a:r>
              <a:rPr lang="en-US" sz="1200" dirty="0" smtClean="0">
                <a:solidFill>
                  <a:schemeClr val="bg1"/>
                </a:solidFill>
              </a:rPr>
              <a:t>Age: 35</a:t>
            </a:r>
          </a:p>
          <a:p>
            <a:r>
              <a:rPr lang="en-US" sz="1200" dirty="0" smtClean="0">
                <a:solidFill>
                  <a:schemeClr val="bg1"/>
                </a:solidFill>
              </a:rPr>
              <a:t>Mechanical Engineer</a:t>
            </a:r>
          </a:p>
          <a:p>
            <a:r>
              <a:rPr lang="en-US" sz="1200" dirty="0" smtClean="0">
                <a:solidFill>
                  <a:schemeClr val="bg1"/>
                </a:solidFill>
              </a:rPr>
              <a:t>Studying the history of pipe organs</a:t>
            </a:r>
          </a:p>
          <a:p>
            <a:endParaRPr lang="en-US" sz="1200" dirty="0">
              <a:solidFill>
                <a:schemeClr val="bg1"/>
              </a:solidFill>
            </a:endParaRPr>
          </a:p>
        </p:txBody>
      </p:sp>
      <p:sp>
        <p:nvSpPr>
          <p:cNvPr id="9" name="TextBox 8"/>
          <p:cNvSpPr txBox="1"/>
          <p:nvPr/>
        </p:nvSpPr>
        <p:spPr>
          <a:xfrm>
            <a:off x="6629400" y="4495800"/>
            <a:ext cx="1524001" cy="1384995"/>
          </a:xfrm>
          <a:prstGeom prst="rect">
            <a:avLst/>
          </a:prstGeom>
          <a:noFill/>
        </p:spPr>
        <p:txBody>
          <a:bodyPr wrap="square" rtlCol="0">
            <a:spAutoFit/>
          </a:bodyPr>
          <a:lstStyle/>
          <a:p>
            <a:r>
              <a:rPr lang="en-US" sz="1200" dirty="0" smtClean="0">
                <a:solidFill>
                  <a:schemeClr val="bg1"/>
                </a:solidFill>
              </a:rPr>
              <a:t>Catherine Andrews</a:t>
            </a:r>
          </a:p>
          <a:p>
            <a:r>
              <a:rPr lang="en-US" sz="1200" dirty="0" smtClean="0">
                <a:solidFill>
                  <a:schemeClr val="bg1"/>
                </a:solidFill>
              </a:rPr>
              <a:t>Age: 61</a:t>
            </a:r>
          </a:p>
          <a:p>
            <a:r>
              <a:rPr lang="en-US" sz="1200" dirty="0" smtClean="0">
                <a:solidFill>
                  <a:schemeClr val="bg1"/>
                </a:solidFill>
              </a:rPr>
              <a:t>Former K-12 Teacher, Retired</a:t>
            </a:r>
          </a:p>
          <a:p>
            <a:r>
              <a:rPr lang="en-US" sz="1200" dirty="0" smtClean="0">
                <a:solidFill>
                  <a:schemeClr val="bg1"/>
                </a:solidFill>
              </a:rPr>
              <a:t>Researching her family history</a:t>
            </a:r>
          </a:p>
          <a:p>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users find </a:t>
            </a:r>
            <a:r>
              <a:rPr lang="en-US" b="1" dirty="0" err="1" smtClean="0"/>
              <a:t>ArchiveGrid</a:t>
            </a:r>
            <a:r>
              <a:rPr lang="en-US" b="1" dirty="0" smtClean="0"/>
              <a:t>?  Usually through search engines.</a:t>
            </a:r>
            <a:endParaRPr lang="en-US" b="1" dirty="0"/>
          </a:p>
        </p:txBody>
      </p:sp>
      <p:pic>
        <p:nvPicPr>
          <p:cNvPr id="4" name="Picture 3" descr="screenshot_google_search.png"/>
          <p:cNvPicPr>
            <a:picLocks noChangeAspect="1"/>
          </p:cNvPicPr>
          <p:nvPr/>
        </p:nvPicPr>
        <p:blipFill>
          <a:blip r:embed="rId3"/>
          <a:stretch>
            <a:fillRect/>
          </a:stretch>
        </p:blipFill>
        <p:spPr>
          <a:xfrm>
            <a:off x="591014" y="901160"/>
            <a:ext cx="3483455" cy="4864020"/>
          </a:xfrm>
          <a:prstGeom prst="rect">
            <a:avLst/>
          </a:prstGeom>
          <a:effectLst>
            <a:outerShdw blurRad="292100" dist="139700" dir="2700000" algn="ctr" rotWithShape="0">
              <a:srgbClr val="000000">
                <a:alpha val="65000"/>
              </a:srgbClr>
            </a:outerShdw>
          </a:effectLst>
        </p:spPr>
      </p:pic>
      <p:pic>
        <p:nvPicPr>
          <p:cNvPr id="5" name="Picture 4" descr="screenshot_google_search_target.png"/>
          <p:cNvPicPr>
            <a:picLocks noChangeAspect="1"/>
          </p:cNvPicPr>
          <p:nvPr/>
        </p:nvPicPr>
        <p:blipFill>
          <a:blip r:embed="rId4"/>
          <a:stretch>
            <a:fillRect/>
          </a:stretch>
        </p:blipFill>
        <p:spPr>
          <a:xfrm>
            <a:off x="4364123" y="2854712"/>
            <a:ext cx="4646062" cy="3197563"/>
          </a:xfrm>
          <a:prstGeom prst="rect">
            <a:avLst/>
          </a:prstGeom>
          <a:effectLst>
            <a:outerShdw blurRad="292100" dist="139700" dir="2700000" algn="ctr" rotWithShape="0">
              <a:srgbClr val="000000">
                <a:alpha val="65000"/>
              </a:srgbClr>
            </a:outerShdw>
          </a:effectLst>
        </p:spPr>
      </p:pic>
      <p:sp>
        <p:nvSpPr>
          <p:cNvPr id="6" name="Right Arrow 5"/>
          <p:cNvSpPr/>
          <p:nvPr/>
        </p:nvSpPr>
        <p:spPr>
          <a:xfrm>
            <a:off x="3585265" y="5154874"/>
            <a:ext cx="978408" cy="484632"/>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shot_analytics_searches.png"/>
          <p:cNvPicPr>
            <a:picLocks noChangeAspect="1"/>
          </p:cNvPicPr>
          <p:nvPr/>
        </p:nvPicPr>
        <p:blipFill>
          <a:blip r:embed="rId5"/>
          <a:stretch>
            <a:fillRect/>
          </a:stretch>
        </p:blipFill>
        <p:spPr>
          <a:xfrm>
            <a:off x="2297151" y="703621"/>
            <a:ext cx="4887137" cy="5348654"/>
          </a:xfrm>
          <a:prstGeom prst="rect">
            <a:avLst/>
          </a:prstGeom>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85% of traffic comes from search engines</a:t>
            </a:r>
          </a:p>
          <a:p>
            <a:r>
              <a:rPr lang="en-US" dirty="0" smtClean="0"/>
              <a:t>8% of traffic comes from referrals from other websites</a:t>
            </a:r>
          </a:p>
          <a:p>
            <a:r>
              <a:rPr lang="en-US" dirty="0" smtClean="0"/>
              <a:t>6% of traffic comes “direct” … a bookmark, typing the URL in the browser, etc.</a:t>
            </a:r>
            <a:endParaRPr lang="en-US" dirty="0"/>
          </a:p>
        </p:txBody>
      </p:sp>
      <p:sp>
        <p:nvSpPr>
          <p:cNvPr id="2" name="Title 1"/>
          <p:cNvSpPr>
            <a:spLocks noGrp="1"/>
          </p:cNvSpPr>
          <p:nvPr>
            <p:ph type="title"/>
          </p:nvPr>
        </p:nvSpPr>
        <p:spPr/>
        <p:txBody>
          <a:bodyPr/>
          <a:lstStyle/>
          <a:p>
            <a:r>
              <a:rPr lang="en-US" dirty="0" err="1" smtClean="0"/>
              <a:t>ArchiveGrid</a:t>
            </a:r>
            <a:r>
              <a:rPr lang="en-US" dirty="0" smtClean="0"/>
              <a:t> Traffic</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Developed by OCLC Research</a:t>
            </a:r>
          </a:p>
          <a:p>
            <a:r>
              <a:rPr lang="en-US" dirty="0" smtClean="0"/>
              <a:t>A free discovery system used by researchers and scholars to locate primary source materials in archives, </a:t>
            </a:r>
            <a:r>
              <a:rPr lang="en-US" dirty="0" err="1" smtClean="0"/>
              <a:t>libraries,etc</a:t>
            </a:r>
            <a:r>
              <a:rPr lang="en-US" dirty="0" smtClean="0"/>
              <a:t>.</a:t>
            </a:r>
          </a:p>
          <a:p>
            <a:r>
              <a:rPr lang="en-US" dirty="0"/>
              <a:t>R</a:t>
            </a:r>
            <a:r>
              <a:rPr lang="en-US" dirty="0" smtClean="0"/>
              <a:t>esearchers can </a:t>
            </a:r>
            <a:r>
              <a:rPr lang="en-US" dirty="0" smtClean="0">
                <a:solidFill>
                  <a:srgbClr val="C00000"/>
                </a:solidFill>
              </a:rPr>
              <a:t>identify pertinent holdings </a:t>
            </a:r>
            <a:r>
              <a:rPr lang="en-US" dirty="0" smtClean="0"/>
              <a:t>at </a:t>
            </a:r>
            <a:r>
              <a:rPr lang="en-US" dirty="0" smtClean="0">
                <a:solidFill>
                  <a:srgbClr val="C00000"/>
                </a:solidFill>
              </a:rPr>
              <a:t>one or more archival repositories</a:t>
            </a:r>
            <a:r>
              <a:rPr lang="en-US" dirty="0" smtClean="0"/>
              <a:t>, and </a:t>
            </a:r>
            <a:r>
              <a:rPr lang="en-US" dirty="0" err="1" smtClean="0"/>
              <a:t>ArchiveGrid</a:t>
            </a:r>
            <a:r>
              <a:rPr lang="en-US" dirty="0" smtClean="0"/>
              <a:t> </a:t>
            </a:r>
            <a:r>
              <a:rPr lang="en-US" dirty="0">
                <a:solidFill>
                  <a:srgbClr val="C00000"/>
                </a:solidFill>
              </a:rPr>
              <a:t>provides </a:t>
            </a:r>
            <a:r>
              <a:rPr lang="en-US" dirty="0" smtClean="0">
                <a:solidFill>
                  <a:srgbClr val="C00000"/>
                </a:solidFill>
              </a:rPr>
              <a:t>links/contact points </a:t>
            </a:r>
            <a:r>
              <a:rPr lang="en-US" dirty="0"/>
              <a:t>for more information.</a:t>
            </a:r>
          </a:p>
        </p:txBody>
      </p:sp>
      <p:sp>
        <p:nvSpPr>
          <p:cNvPr id="4" name="Title 3"/>
          <p:cNvSpPr>
            <a:spLocks noGrp="1"/>
          </p:cNvSpPr>
          <p:nvPr>
            <p:ph type="title"/>
          </p:nvPr>
        </p:nvSpPr>
        <p:spPr/>
        <p:txBody>
          <a:bodyPr/>
          <a:lstStyle/>
          <a:p>
            <a:r>
              <a:rPr lang="en-US" dirty="0" smtClean="0"/>
              <a:t>What is </a:t>
            </a:r>
            <a:r>
              <a:rPr lang="en-US" dirty="0" err="1" smtClean="0"/>
              <a:t>ArchiveGrid</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ArchiveGrid</a:t>
            </a:r>
            <a:r>
              <a:rPr lang="en-US" b="1" dirty="0" smtClean="0"/>
              <a:t> Visitors</a:t>
            </a:r>
            <a:endParaRPr lang="en-US" b="1" dirty="0"/>
          </a:p>
        </p:txBody>
      </p:sp>
      <p:pic>
        <p:nvPicPr>
          <p:cNvPr id="3" name="Picture 2" descr="overview.JPG"/>
          <p:cNvPicPr>
            <a:picLocks noChangeAspect="1"/>
          </p:cNvPicPr>
          <p:nvPr/>
        </p:nvPicPr>
        <p:blipFill>
          <a:blip r:embed="rId3"/>
          <a:stretch>
            <a:fillRect/>
          </a:stretch>
        </p:blipFill>
        <p:spPr>
          <a:xfrm>
            <a:off x="0" y="1377684"/>
            <a:ext cx="9144000" cy="4102631"/>
          </a:xfrm>
          <a:prstGeom prst="rect">
            <a:avLst/>
          </a:prstGeom>
        </p:spPr>
      </p:pic>
      <p:pic>
        <p:nvPicPr>
          <p:cNvPr id="4" name="Picture 3" descr="traffic.JPG"/>
          <p:cNvPicPr>
            <a:picLocks noChangeAspect="1"/>
          </p:cNvPicPr>
          <p:nvPr/>
        </p:nvPicPr>
        <p:blipFill>
          <a:blip r:embed="rId4"/>
          <a:stretch>
            <a:fillRect/>
          </a:stretch>
        </p:blipFill>
        <p:spPr>
          <a:xfrm>
            <a:off x="2150608" y="1120538"/>
            <a:ext cx="4124325" cy="2428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a:t>
            </a:r>
            <a:r>
              <a:rPr lang="en-US" b="1" dirty="0" err="1" smtClean="0"/>
              <a:t>ArchiveGrid</a:t>
            </a:r>
            <a:r>
              <a:rPr lang="en-US" b="1" dirty="0" smtClean="0"/>
              <a:t> Discoverable in Search Engines</a:t>
            </a:r>
            <a:endParaRPr lang="en-US" b="1" dirty="0"/>
          </a:p>
        </p:txBody>
      </p:sp>
      <p:pic>
        <p:nvPicPr>
          <p:cNvPr id="3" name="Picture 2" descr="archivegrid_seotoolbar_feb2013.png"/>
          <p:cNvPicPr>
            <a:picLocks noChangeAspect="1"/>
          </p:cNvPicPr>
          <p:nvPr/>
        </p:nvPicPr>
        <p:blipFill>
          <a:blip r:embed="rId3"/>
          <a:stretch>
            <a:fillRect/>
          </a:stretch>
        </p:blipFill>
        <p:spPr>
          <a:xfrm>
            <a:off x="42169" y="1273629"/>
            <a:ext cx="9025348" cy="4294414"/>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responsive and open website maximizes access and accessibility</a:t>
            </a:r>
            <a:endParaRPr lang="en-US" b="1" dirty="0"/>
          </a:p>
        </p:txBody>
      </p:sp>
      <p:pic>
        <p:nvPicPr>
          <p:cNvPr id="6" name="Picture 5" descr="ag_adaptive_desktop.png"/>
          <p:cNvPicPr>
            <a:picLocks noChangeAspect="1"/>
          </p:cNvPicPr>
          <p:nvPr/>
        </p:nvPicPr>
        <p:blipFill>
          <a:blip r:embed="rId3"/>
          <a:stretch>
            <a:fillRect/>
          </a:stretch>
        </p:blipFill>
        <p:spPr>
          <a:xfrm>
            <a:off x="303151" y="970037"/>
            <a:ext cx="7190726" cy="4862239"/>
          </a:xfrm>
          <a:prstGeom prst="rect">
            <a:avLst/>
          </a:prstGeom>
          <a:effectLst>
            <a:outerShdw blurRad="292100" dist="139700" dir="2700000" algn="ctr" rotWithShape="0">
              <a:srgbClr val="000000">
                <a:alpha val="65000"/>
              </a:srgbClr>
            </a:outerShdw>
          </a:effectLst>
        </p:spPr>
      </p:pic>
      <p:pic>
        <p:nvPicPr>
          <p:cNvPr id="8" name="Picture 7" descr="ag_adaptive_notebook.png"/>
          <p:cNvPicPr>
            <a:picLocks noChangeAspect="1"/>
          </p:cNvPicPr>
          <p:nvPr/>
        </p:nvPicPr>
        <p:blipFill>
          <a:blip r:embed="rId4"/>
          <a:stretch>
            <a:fillRect/>
          </a:stretch>
        </p:blipFill>
        <p:spPr>
          <a:xfrm>
            <a:off x="4222557" y="756745"/>
            <a:ext cx="4671292" cy="3666658"/>
          </a:xfrm>
          <a:prstGeom prst="rect">
            <a:avLst/>
          </a:prstGeom>
          <a:effectLst>
            <a:outerShdw blurRad="292100" dist="139700" dir="2700000" algn="ctr" rotWithShape="0">
              <a:srgbClr val="000000">
                <a:alpha val="65000"/>
              </a:srgbClr>
            </a:outerShdw>
          </a:effectLst>
        </p:spPr>
      </p:pic>
      <p:pic>
        <p:nvPicPr>
          <p:cNvPr id="9" name="Picture 8" descr="ag_adaptive_smartphone.png"/>
          <p:cNvPicPr>
            <a:picLocks noChangeAspect="1"/>
          </p:cNvPicPr>
          <p:nvPr/>
        </p:nvPicPr>
        <p:blipFill>
          <a:blip r:embed="rId5"/>
          <a:stretch>
            <a:fillRect/>
          </a:stretch>
        </p:blipFill>
        <p:spPr>
          <a:xfrm>
            <a:off x="6654949" y="2501461"/>
            <a:ext cx="1803977" cy="3230378"/>
          </a:xfrm>
          <a:prstGeom prst="rect">
            <a:avLst/>
          </a:prstGeom>
          <a:effectLst>
            <a:outerShdw blurRad="292100" dist="139700" dir="2700000" algn="ctr" rotWithShape="0">
              <a:srgbClr val="000000">
                <a:alpha val="65000"/>
              </a:srgbClr>
            </a:outerShdw>
          </a:effectLst>
        </p:spPr>
      </p:pic>
      <p:pic>
        <p:nvPicPr>
          <p:cNvPr id="5" name="Picture 4" descr="ag_adaptive_tablet.png"/>
          <p:cNvPicPr>
            <a:picLocks noChangeAspect="1"/>
          </p:cNvPicPr>
          <p:nvPr/>
        </p:nvPicPr>
        <p:blipFill>
          <a:blip r:embed="rId6"/>
          <a:stretch>
            <a:fillRect/>
          </a:stretch>
        </p:blipFill>
        <p:spPr>
          <a:xfrm>
            <a:off x="1051152" y="2737945"/>
            <a:ext cx="3688075" cy="3391392"/>
          </a:xfrm>
          <a:prstGeom prst="rect">
            <a:avLst/>
          </a:prstGeom>
          <a:effectLst>
            <a:outerShdw blurRad="292100" dist="139700" dir="2700000" algn="ctr" rotWithShape="0">
              <a:srgbClr val="000000">
                <a:alpha val="65000"/>
              </a:srgbClr>
            </a:outerShdw>
          </a:effectLst>
        </p:spPr>
      </p:pic>
      <p:pic>
        <p:nvPicPr>
          <p:cNvPr id="4" name="Picture 3" descr="screenshot_mobiledevices.png"/>
          <p:cNvPicPr>
            <a:picLocks noChangeAspect="1"/>
          </p:cNvPicPr>
          <p:nvPr/>
        </p:nvPicPr>
        <p:blipFill>
          <a:blip r:embed="rId7"/>
          <a:stretch>
            <a:fillRect/>
          </a:stretch>
        </p:blipFill>
        <p:spPr>
          <a:xfrm>
            <a:off x="2892137" y="915262"/>
            <a:ext cx="3670202" cy="5173307"/>
          </a:xfrm>
          <a:prstGeom prst="rect">
            <a:avLst/>
          </a:prstGeom>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googleblog.png"/>
          <p:cNvPicPr>
            <a:picLocks noChangeAspect="1"/>
          </p:cNvPicPr>
          <p:nvPr/>
        </p:nvPicPr>
        <p:blipFill>
          <a:blip r:embed="rId3"/>
          <a:stretch>
            <a:fillRect/>
          </a:stretch>
        </p:blipFill>
        <p:spPr>
          <a:xfrm>
            <a:off x="152400" y="955288"/>
            <a:ext cx="4483524" cy="4654821"/>
          </a:xfrm>
          <a:prstGeom prst="rect">
            <a:avLst/>
          </a:prstGeom>
          <a:effectLst>
            <a:outerShdw blurRad="292100" dist="139700" dir="2700000" algn="ctr" rotWithShape="0">
              <a:srgbClr val="000000">
                <a:alpha val="65000"/>
              </a:srgbClr>
            </a:outerShdw>
          </a:effectLst>
        </p:spPr>
      </p:pic>
      <p:sp>
        <p:nvSpPr>
          <p:cNvPr id="2" name="Title 1"/>
          <p:cNvSpPr>
            <a:spLocks noGrp="1"/>
          </p:cNvSpPr>
          <p:nvPr>
            <p:ph type="title"/>
          </p:nvPr>
        </p:nvSpPr>
        <p:spPr/>
        <p:txBody>
          <a:bodyPr/>
          <a:lstStyle/>
          <a:p>
            <a:r>
              <a:rPr lang="en-US" b="1" dirty="0" smtClean="0"/>
              <a:t>The </a:t>
            </a:r>
            <a:r>
              <a:rPr lang="en-US" b="1" dirty="0" err="1" smtClean="0"/>
              <a:t>ArchiveGrid</a:t>
            </a:r>
            <a:r>
              <a:rPr lang="en-US" b="1" dirty="0" smtClean="0"/>
              <a:t> Blog</a:t>
            </a:r>
            <a:endParaRPr lang="en-US" b="1" dirty="0"/>
          </a:p>
        </p:txBody>
      </p:sp>
      <p:pic>
        <p:nvPicPr>
          <p:cNvPr id="6" name="Picture 5" descr="screenshot_blog.png"/>
          <p:cNvPicPr>
            <a:picLocks noChangeAspect="1"/>
          </p:cNvPicPr>
          <p:nvPr/>
        </p:nvPicPr>
        <p:blipFill>
          <a:blip r:embed="rId4"/>
          <a:stretch>
            <a:fillRect/>
          </a:stretch>
        </p:blipFill>
        <p:spPr>
          <a:xfrm>
            <a:off x="4181706" y="2848614"/>
            <a:ext cx="4694575" cy="2875002"/>
          </a:xfrm>
          <a:prstGeom prst="rect">
            <a:avLst/>
          </a:prstGeom>
          <a:effectLst>
            <a:outerShdw blurRad="292100" dist="139700" dir="2700000" algn="ctr" rotWithShape="0">
              <a:srgbClr val="000000">
                <a:alpha val="65000"/>
              </a:srgbClr>
            </a:outerShdw>
          </a:effectLst>
        </p:spPr>
      </p:pic>
      <p:sp>
        <p:nvSpPr>
          <p:cNvPr id="8" name="Right Arrow 7"/>
          <p:cNvSpPr/>
          <p:nvPr/>
        </p:nvSpPr>
        <p:spPr>
          <a:xfrm>
            <a:off x="3902838" y="4831491"/>
            <a:ext cx="978408" cy="484632"/>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Getting the Word Out via Twitter</a:t>
            </a:r>
            <a:endParaRPr lang="en-US" b="1" dirty="0"/>
          </a:p>
        </p:txBody>
      </p:sp>
      <p:pic>
        <p:nvPicPr>
          <p:cNvPr id="5" name="Picture 4" descr="archivegrid_tweet4.png"/>
          <p:cNvPicPr>
            <a:picLocks noChangeAspect="1"/>
          </p:cNvPicPr>
          <p:nvPr/>
        </p:nvPicPr>
        <p:blipFill>
          <a:blip r:embed="rId3"/>
          <a:stretch>
            <a:fillRect/>
          </a:stretch>
        </p:blipFill>
        <p:spPr>
          <a:xfrm>
            <a:off x="404756" y="932585"/>
            <a:ext cx="4914900" cy="1000125"/>
          </a:xfrm>
          <a:prstGeom prst="rect">
            <a:avLst/>
          </a:prstGeom>
          <a:ln>
            <a:solidFill>
              <a:schemeClr val="bg1">
                <a:lumMod val="85000"/>
              </a:schemeClr>
            </a:solidFill>
          </a:ln>
          <a:effectLst>
            <a:outerShdw blurRad="292100" dist="139700" dir="2700000" algn="ctr" rotWithShape="0">
              <a:srgbClr val="000000">
                <a:alpha val="65000"/>
              </a:srgbClr>
            </a:outerShdw>
          </a:effectLst>
        </p:spPr>
      </p:pic>
      <p:pic>
        <p:nvPicPr>
          <p:cNvPr id="6" name="Picture 5" descr="archivegrid_tweet1.png"/>
          <p:cNvPicPr>
            <a:picLocks noChangeAspect="1"/>
          </p:cNvPicPr>
          <p:nvPr/>
        </p:nvPicPr>
        <p:blipFill>
          <a:blip r:embed="rId4"/>
          <a:stretch>
            <a:fillRect/>
          </a:stretch>
        </p:blipFill>
        <p:spPr>
          <a:xfrm>
            <a:off x="499349" y="3716218"/>
            <a:ext cx="4905375" cy="1028700"/>
          </a:xfrm>
          <a:prstGeom prst="rect">
            <a:avLst/>
          </a:prstGeom>
          <a:ln>
            <a:solidFill>
              <a:schemeClr val="bg1">
                <a:lumMod val="85000"/>
              </a:schemeClr>
            </a:solidFill>
          </a:ln>
          <a:effectLst>
            <a:outerShdw blurRad="292100" dist="139700" dir="2700000" algn="ctr" rotWithShape="0">
              <a:srgbClr val="000000">
                <a:alpha val="65000"/>
              </a:srgbClr>
            </a:outerShdw>
          </a:effectLst>
        </p:spPr>
      </p:pic>
      <p:pic>
        <p:nvPicPr>
          <p:cNvPr id="8" name="Picture 7" descr="archivegrid_tweet3.png"/>
          <p:cNvPicPr>
            <a:picLocks noChangeAspect="1"/>
          </p:cNvPicPr>
          <p:nvPr/>
        </p:nvPicPr>
        <p:blipFill>
          <a:blip r:embed="rId5"/>
          <a:stretch>
            <a:fillRect/>
          </a:stretch>
        </p:blipFill>
        <p:spPr>
          <a:xfrm>
            <a:off x="3920030" y="1707016"/>
            <a:ext cx="4924425" cy="857250"/>
          </a:xfrm>
          <a:prstGeom prst="rect">
            <a:avLst/>
          </a:prstGeom>
          <a:ln>
            <a:solidFill>
              <a:schemeClr val="bg1">
                <a:lumMod val="85000"/>
              </a:schemeClr>
            </a:solidFill>
          </a:ln>
          <a:effectLst>
            <a:outerShdw blurRad="292100" dist="139700" dir="2700000" algn="ctr" rotWithShape="0">
              <a:srgbClr val="000000">
                <a:alpha val="65000"/>
              </a:srgbClr>
            </a:outerShdw>
          </a:effectLst>
        </p:spPr>
      </p:pic>
      <p:pic>
        <p:nvPicPr>
          <p:cNvPr id="3075" name="Picture 3"/>
          <p:cNvPicPr>
            <a:picLocks noChangeAspect="1" noChangeArrowheads="1"/>
          </p:cNvPicPr>
          <p:nvPr/>
        </p:nvPicPr>
        <p:blipFill>
          <a:blip r:embed="rId6"/>
          <a:srcRect/>
          <a:stretch>
            <a:fillRect/>
          </a:stretch>
        </p:blipFill>
        <p:spPr bwMode="auto">
          <a:xfrm>
            <a:off x="1688389" y="2664044"/>
            <a:ext cx="4905375" cy="857250"/>
          </a:xfrm>
          <a:prstGeom prst="rect">
            <a:avLst/>
          </a:prstGeom>
          <a:noFill/>
          <a:ln w="9525">
            <a:solidFill>
              <a:schemeClr val="bg1">
                <a:lumMod val="85000"/>
              </a:schemeClr>
            </a:solidFill>
            <a:miter lim="800000"/>
            <a:headEnd/>
            <a:tailEnd/>
          </a:ln>
          <a:effectLst>
            <a:outerShdw blurRad="292100" dist="139700" dir="2700000" algn="ctr" rotWithShape="0">
              <a:srgbClr val="000000">
                <a:alpha val="65000"/>
              </a:srgbClr>
            </a:outerShdw>
          </a:effectLst>
        </p:spPr>
      </p:pic>
      <p:pic>
        <p:nvPicPr>
          <p:cNvPr id="3077" name="Picture 5"/>
          <p:cNvPicPr>
            <a:picLocks noChangeAspect="1" noChangeArrowheads="1"/>
          </p:cNvPicPr>
          <p:nvPr/>
        </p:nvPicPr>
        <p:blipFill>
          <a:blip r:embed="rId7"/>
          <a:srcRect/>
          <a:stretch>
            <a:fillRect/>
          </a:stretch>
        </p:blipFill>
        <p:spPr bwMode="auto">
          <a:xfrm>
            <a:off x="3737907" y="4579061"/>
            <a:ext cx="4905375" cy="1000125"/>
          </a:xfrm>
          <a:prstGeom prst="rect">
            <a:avLst/>
          </a:prstGeom>
          <a:noFill/>
          <a:ln w="9525">
            <a:solidFill>
              <a:schemeClr val="bg1">
                <a:lumMod val="85000"/>
              </a:schemeClr>
            </a:solidFill>
            <a:miter lim="800000"/>
            <a:headEnd/>
            <a:tailEnd/>
          </a:ln>
          <a:effectLst>
            <a:outerShdw blurRad="292100" dist="139700" dir="2700000" algn="ctr" rotWithShape="0">
              <a:srgbClr val="000000">
                <a:alpha val="65000"/>
              </a:srgbClr>
            </a:outerShdw>
          </a:effectLst>
        </p:spPr>
      </p:pic>
      <p:pic>
        <p:nvPicPr>
          <p:cNvPr id="3076" name="Picture 4"/>
          <p:cNvPicPr>
            <a:picLocks noChangeAspect="1" noChangeArrowheads="1"/>
          </p:cNvPicPr>
          <p:nvPr/>
        </p:nvPicPr>
        <p:blipFill>
          <a:blip r:embed="rId8"/>
          <a:srcRect/>
          <a:stretch>
            <a:fillRect/>
          </a:stretch>
        </p:blipFill>
        <p:spPr bwMode="auto">
          <a:xfrm>
            <a:off x="6093865" y="1101287"/>
            <a:ext cx="2905125" cy="35623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1000"/>
                                        <p:tgtEl>
                                          <p:spTgt spid="307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Who is working on </a:t>
            </a:r>
            <a:r>
              <a:rPr lang="en-US" sz="3600" dirty="0" err="1" smtClean="0"/>
              <a:t>ArchiveGrid</a:t>
            </a:r>
            <a:r>
              <a:rPr lang="en-US" sz="3600" dirty="0" smtClean="0"/>
              <a:t>?</a:t>
            </a:r>
            <a:endParaRPr lang="en-US" sz="3600" dirty="0"/>
          </a:p>
        </p:txBody>
      </p:sp>
      <p:pic>
        <p:nvPicPr>
          <p:cNvPr id="95234" name="Picture 2" descr="http://www.oclc.org/content/dam/research/images/people/ast83x110.png"/>
          <p:cNvPicPr>
            <a:picLocks noChangeAspect="1" noChangeArrowheads="1"/>
          </p:cNvPicPr>
          <p:nvPr/>
        </p:nvPicPr>
        <p:blipFill>
          <a:blip r:embed="rId3"/>
          <a:srcRect/>
          <a:stretch>
            <a:fillRect/>
          </a:stretch>
        </p:blipFill>
        <p:spPr bwMode="auto">
          <a:xfrm>
            <a:off x="733425" y="3700525"/>
            <a:ext cx="790575" cy="1047751"/>
          </a:xfrm>
          <a:prstGeom prst="rect">
            <a:avLst/>
          </a:prstGeom>
          <a:noFill/>
          <a:effectLst>
            <a:outerShdw blurRad="292100" dist="139700" dir="2700000" algn="ctr" rotWithShape="0">
              <a:srgbClr val="000000">
                <a:alpha val="65000"/>
              </a:srgbClr>
            </a:outerShdw>
          </a:effectLst>
        </p:spPr>
      </p:pic>
      <p:pic>
        <p:nvPicPr>
          <p:cNvPr id="95236" name="Picture 4" descr="http://www.oclc.org/content/dam/research/images/people/washburn-list.png"/>
          <p:cNvPicPr>
            <a:picLocks noChangeAspect="1" noChangeArrowheads="1"/>
          </p:cNvPicPr>
          <p:nvPr/>
        </p:nvPicPr>
        <p:blipFill>
          <a:blip r:embed="rId4"/>
          <a:srcRect/>
          <a:stretch>
            <a:fillRect/>
          </a:stretch>
        </p:blipFill>
        <p:spPr bwMode="auto">
          <a:xfrm>
            <a:off x="733424" y="2474359"/>
            <a:ext cx="790575" cy="1047751"/>
          </a:xfrm>
          <a:prstGeom prst="rect">
            <a:avLst/>
          </a:prstGeom>
          <a:noFill/>
          <a:effectLst>
            <a:outerShdw blurRad="292100" dist="139700" dir="2700000" algn="ctr" rotWithShape="0">
              <a:srgbClr val="000000">
                <a:alpha val="65000"/>
              </a:srgbClr>
            </a:outerShdw>
          </a:effectLst>
        </p:spPr>
      </p:pic>
      <p:pic>
        <p:nvPicPr>
          <p:cNvPr id="95238" name="Picture 6" descr="http://www.oclc.org/content/dam/research/images/people/schaffner-list.png"/>
          <p:cNvPicPr>
            <a:picLocks noChangeAspect="1" noChangeArrowheads="1"/>
          </p:cNvPicPr>
          <p:nvPr/>
        </p:nvPicPr>
        <p:blipFill>
          <a:blip r:embed="rId5"/>
          <a:srcRect/>
          <a:stretch>
            <a:fillRect/>
          </a:stretch>
        </p:blipFill>
        <p:spPr bwMode="auto">
          <a:xfrm>
            <a:off x="4091956" y="2451824"/>
            <a:ext cx="790575" cy="1047751"/>
          </a:xfrm>
          <a:prstGeom prst="rect">
            <a:avLst/>
          </a:prstGeom>
          <a:noFill/>
          <a:effectLst>
            <a:outerShdw blurRad="292100" dist="139700" dir="2700000" algn="ctr" rotWithShape="0">
              <a:srgbClr val="000000">
                <a:alpha val="65000"/>
              </a:srgbClr>
            </a:outerShdw>
          </a:effectLst>
        </p:spPr>
      </p:pic>
      <p:pic>
        <p:nvPicPr>
          <p:cNvPr id="95240" name="Picture 8" descr="http://www.oclc.org/content/dam/research/images/people/proffitt-list.png"/>
          <p:cNvPicPr>
            <a:picLocks noChangeAspect="1" noChangeArrowheads="1"/>
          </p:cNvPicPr>
          <p:nvPr/>
        </p:nvPicPr>
        <p:blipFill>
          <a:blip r:embed="rId6"/>
          <a:srcRect/>
          <a:stretch>
            <a:fillRect/>
          </a:stretch>
        </p:blipFill>
        <p:spPr bwMode="auto">
          <a:xfrm>
            <a:off x="733425" y="4971296"/>
            <a:ext cx="790575" cy="1047751"/>
          </a:xfrm>
          <a:prstGeom prst="rect">
            <a:avLst/>
          </a:prstGeom>
          <a:noFill/>
          <a:effectLst>
            <a:outerShdw blurRad="292100" dist="139700" dir="2700000" algn="ctr" rotWithShape="0">
              <a:srgbClr val="000000">
                <a:alpha val="65000"/>
              </a:srgbClr>
            </a:outerShdw>
          </a:effectLst>
        </p:spPr>
      </p:pic>
      <p:pic>
        <p:nvPicPr>
          <p:cNvPr id="95242" name="Picture 10" descr="http://www.oclc.org/content/dam/research/images/people/dooley-list.png"/>
          <p:cNvPicPr>
            <a:picLocks noChangeAspect="1" noChangeArrowheads="1"/>
          </p:cNvPicPr>
          <p:nvPr/>
        </p:nvPicPr>
        <p:blipFill>
          <a:blip r:embed="rId7"/>
          <a:srcRect/>
          <a:stretch>
            <a:fillRect/>
          </a:stretch>
        </p:blipFill>
        <p:spPr bwMode="auto">
          <a:xfrm>
            <a:off x="4091954" y="3733750"/>
            <a:ext cx="790575" cy="1047751"/>
          </a:xfrm>
          <a:prstGeom prst="rect">
            <a:avLst/>
          </a:prstGeom>
          <a:noFill/>
          <a:effectLst>
            <a:outerShdw blurRad="292100" dist="139700" dir="2700000" algn="ctr" rotWithShape="0">
              <a:srgbClr val="000000">
                <a:alpha val="65000"/>
              </a:srgbClr>
            </a:outerShdw>
          </a:effectLst>
        </p:spPr>
      </p:pic>
      <p:sp>
        <p:nvSpPr>
          <p:cNvPr id="13" name="TextBox 12"/>
          <p:cNvSpPr txBox="1"/>
          <p:nvPr/>
        </p:nvSpPr>
        <p:spPr>
          <a:xfrm>
            <a:off x="1750741" y="2576245"/>
            <a:ext cx="1894493" cy="861774"/>
          </a:xfrm>
          <a:prstGeom prst="rect">
            <a:avLst/>
          </a:prstGeom>
          <a:noFill/>
        </p:spPr>
        <p:txBody>
          <a:bodyPr wrap="none" rtlCol="0">
            <a:spAutoFit/>
          </a:bodyPr>
          <a:lstStyle/>
          <a:p>
            <a:r>
              <a:rPr lang="en-US" dirty="0" smtClean="0"/>
              <a:t>Bruce Washburn</a:t>
            </a:r>
          </a:p>
          <a:p>
            <a:r>
              <a:rPr lang="en-US" sz="1600" dirty="0" smtClean="0">
                <a:solidFill>
                  <a:schemeClr val="tx1">
                    <a:lumMod val="50000"/>
                    <a:lumOff val="50000"/>
                  </a:schemeClr>
                </a:solidFill>
              </a:rPr>
              <a:t>Software Engineer</a:t>
            </a:r>
          </a:p>
          <a:p>
            <a:r>
              <a:rPr lang="en-US" sz="1600" dirty="0" smtClean="0">
                <a:solidFill>
                  <a:schemeClr val="tx1">
                    <a:lumMod val="50000"/>
                    <a:lumOff val="50000"/>
                  </a:schemeClr>
                </a:solidFill>
              </a:rPr>
              <a:t>San Mateo, CA</a:t>
            </a:r>
          </a:p>
        </p:txBody>
      </p:sp>
      <p:sp>
        <p:nvSpPr>
          <p:cNvPr id="14" name="TextBox 13"/>
          <p:cNvSpPr txBox="1"/>
          <p:nvPr/>
        </p:nvSpPr>
        <p:spPr>
          <a:xfrm>
            <a:off x="1747027" y="3733750"/>
            <a:ext cx="1939826" cy="861774"/>
          </a:xfrm>
          <a:prstGeom prst="rect">
            <a:avLst/>
          </a:prstGeom>
          <a:noFill/>
        </p:spPr>
        <p:txBody>
          <a:bodyPr wrap="none" rtlCol="0">
            <a:spAutoFit/>
          </a:bodyPr>
          <a:lstStyle/>
          <a:p>
            <a:r>
              <a:rPr lang="en-US" dirty="0" smtClean="0"/>
              <a:t>Ellen Eckert</a:t>
            </a:r>
          </a:p>
          <a:p>
            <a:r>
              <a:rPr lang="en-US" sz="1600" dirty="0" smtClean="0">
                <a:solidFill>
                  <a:schemeClr val="tx1">
                    <a:lumMod val="50000"/>
                    <a:lumOff val="50000"/>
                  </a:schemeClr>
                </a:solidFill>
              </a:rPr>
              <a:t>Research Assistant</a:t>
            </a:r>
          </a:p>
          <a:p>
            <a:r>
              <a:rPr lang="en-US" sz="1600" dirty="0" smtClean="0">
                <a:solidFill>
                  <a:schemeClr val="tx1">
                    <a:lumMod val="50000"/>
                    <a:lumOff val="50000"/>
                  </a:schemeClr>
                </a:solidFill>
              </a:rPr>
              <a:t>Portland, OR</a:t>
            </a:r>
          </a:p>
        </p:txBody>
      </p:sp>
      <p:sp>
        <p:nvSpPr>
          <p:cNvPr id="15" name="TextBox 14"/>
          <p:cNvSpPr txBox="1"/>
          <p:nvPr/>
        </p:nvSpPr>
        <p:spPr>
          <a:xfrm>
            <a:off x="1714303" y="5049353"/>
            <a:ext cx="1745029" cy="861774"/>
          </a:xfrm>
          <a:prstGeom prst="rect">
            <a:avLst/>
          </a:prstGeom>
          <a:noFill/>
        </p:spPr>
        <p:txBody>
          <a:bodyPr wrap="none" rtlCol="0">
            <a:spAutoFit/>
          </a:bodyPr>
          <a:lstStyle/>
          <a:p>
            <a:r>
              <a:rPr lang="en-US" dirty="0" smtClean="0"/>
              <a:t>Merrilee Proffitt</a:t>
            </a:r>
          </a:p>
          <a:p>
            <a:r>
              <a:rPr lang="en-US" sz="1600" dirty="0" smtClean="0">
                <a:solidFill>
                  <a:schemeClr val="tx1">
                    <a:lumMod val="50000"/>
                    <a:lumOff val="50000"/>
                  </a:schemeClr>
                </a:solidFill>
              </a:rPr>
              <a:t>Program Officer</a:t>
            </a:r>
          </a:p>
          <a:p>
            <a:r>
              <a:rPr lang="en-US" sz="1600" dirty="0" smtClean="0">
                <a:solidFill>
                  <a:schemeClr val="tx1">
                    <a:lumMod val="50000"/>
                    <a:lumOff val="50000"/>
                  </a:schemeClr>
                </a:solidFill>
              </a:rPr>
              <a:t>San Mateo, CA</a:t>
            </a:r>
          </a:p>
        </p:txBody>
      </p:sp>
      <p:sp>
        <p:nvSpPr>
          <p:cNvPr id="16" name="TextBox 15"/>
          <p:cNvSpPr txBox="1"/>
          <p:nvPr/>
        </p:nvSpPr>
        <p:spPr>
          <a:xfrm>
            <a:off x="5196470" y="2552416"/>
            <a:ext cx="2052806" cy="861774"/>
          </a:xfrm>
          <a:prstGeom prst="rect">
            <a:avLst/>
          </a:prstGeom>
          <a:noFill/>
        </p:spPr>
        <p:txBody>
          <a:bodyPr wrap="none" rtlCol="0">
            <a:spAutoFit/>
          </a:bodyPr>
          <a:lstStyle/>
          <a:p>
            <a:r>
              <a:rPr lang="en-US" dirty="0" smtClean="0"/>
              <a:t>Jennifer </a:t>
            </a:r>
            <a:r>
              <a:rPr lang="en-US" dirty="0" err="1" smtClean="0"/>
              <a:t>Schaffner</a:t>
            </a:r>
            <a:endParaRPr lang="en-US" dirty="0" smtClean="0"/>
          </a:p>
          <a:p>
            <a:r>
              <a:rPr lang="en-US" sz="1600" dirty="0" smtClean="0">
                <a:solidFill>
                  <a:schemeClr val="tx1">
                    <a:lumMod val="50000"/>
                    <a:lumOff val="50000"/>
                  </a:schemeClr>
                </a:solidFill>
              </a:rPr>
              <a:t>Program Officer</a:t>
            </a:r>
          </a:p>
          <a:p>
            <a:r>
              <a:rPr lang="en-US" sz="1600" dirty="0" smtClean="0">
                <a:solidFill>
                  <a:schemeClr val="tx1">
                    <a:lumMod val="50000"/>
                    <a:lumOff val="50000"/>
                  </a:schemeClr>
                </a:solidFill>
              </a:rPr>
              <a:t>San Mateo, CA</a:t>
            </a:r>
          </a:p>
        </p:txBody>
      </p:sp>
      <p:sp>
        <p:nvSpPr>
          <p:cNvPr id="17" name="TextBox 16"/>
          <p:cNvSpPr txBox="1"/>
          <p:nvPr/>
        </p:nvSpPr>
        <p:spPr>
          <a:xfrm>
            <a:off x="5196470" y="3733750"/>
            <a:ext cx="1631665" cy="861774"/>
          </a:xfrm>
          <a:prstGeom prst="rect">
            <a:avLst/>
          </a:prstGeom>
          <a:noFill/>
        </p:spPr>
        <p:txBody>
          <a:bodyPr wrap="none" rtlCol="0">
            <a:spAutoFit/>
          </a:bodyPr>
          <a:lstStyle/>
          <a:p>
            <a:r>
              <a:rPr lang="en-US" dirty="0" smtClean="0"/>
              <a:t>Jackie Dooley</a:t>
            </a:r>
          </a:p>
          <a:p>
            <a:r>
              <a:rPr lang="en-US" sz="1600" dirty="0" smtClean="0">
                <a:solidFill>
                  <a:schemeClr val="tx1">
                    <a:lumMod val="50000"/>
                    <a:lumOff val="50000"/>
                  </a:schemeClr>
                </a:solidFill>
              </a:rPr>
              <a:t>Program Officer</a:t>
            </a:r>
          </a:p>
          <a:p>
            <a:r>
              <a:rPr lang="en-US" sz="1600" dirty="0" smtClean="0">
                <a:solidFill>
                  <a:schemeClr val="tx1">
                    <a:lumMod val="50000"/>
                    <a:lumOff val="50000"/>
                  </a:schemeClr>
                </a:solidFill>
              </a:rPr>
              <a:t>San Mateo, CA</a:t>
            </a:r>
          </a:p>
        </p:txBody>
      </p:sp>
      <p:sp>
        <p:nvSpPr>
          <p:cNvPr id="18" name="TextBox 17"/>
          <p:cNvSpPr txBox="1"/>
          <p:nvPr/>
        </p:nvSpPr>
        <p:spPr>
          <a:xfrm>
            <a:off x="644217" y="1806502"/>
            <a:ext cx="6854377" cy="523220"/>
          </a:xfrm>
          <a:prstGeom prst="rect">
            <a:avLst/>
          </a:prstGeom>
          <a:noFill/>
        </p:spPr>
        <p:txBody>
          <a:bodyPr wrap="none" rtlCol="0">
            <a:spAutoFit/>
          </a:bodyPr>
          <a:lstStyle/>
          <a:p>
            <a:r>
              <a:rPr lang="en-US" sz="2800" dirty="0" smtClean="0"/>
              <a:t>The </a:t>
            </a:r>
            <a:r>
              <a:rPr lang="en-US" sz="2800" dirty="0" err="1" smtClean="0"/>
              <a:t>ArchiveGrid</a:t>
            </a:r>
            <a:r>
              <a:rPr lang="en-US" sz="2800" dirty="0" smtClean="0"/>
              <a:t> Team in OCLC Research</a:t>
            </a:r>
            <a:endParaRPr lang="en-US" sz="28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r>
              <a:rPr lang="en-US" dirty="0" smtClean="0"/>
              <a:t>A survey conducted in April and May 2012</a:t>
            </a:r>
          </a:p>
          <a:p>
            <a:r>
              <a:rPr lang="en-US" dirty="0" smtClean="0"/>
              <a:t>To learn how special collections are used by faculty, graduate students, unaffiliated scholars, and genealogists</a:t>
            </a:r>
          </a:p>
          <a:p>
            <a:r>
              <a:rPr lang="en-US" dirty="0" smtClean="0"/>
              <a:t>695 survey responses</a:t>
            </a:r>
          </a:p>
          <a:p>
            <a:r>
              <a:rPr lang="en-US" dirty="0" smtClean="0"/>
              <a:t>A selected finding: Over 80% of survey respondents identified </a:t>
            </a:r>
            <a:r>
              <a:rPr lang="en-US" dirty="0" smtClean="0">
                <a:solidFill>
                  <a:srgbClr val="C00000"/>
                </a:solidFill>
              </a:rPr>
              <a:t>librarians and archivists</a:t>
            </a:r>
            <a:r>
              <a:rPr lang="en-US" dirty="0" smtClean="0"/>
              <a:t>, when answering the question “Is there a particular type of user whose comments, recommendations, etc. you find most valuable?”</a:t>
            </a:r>
          </a:p>
          <a:p>
            <a:r>
              <a:rPr lang="en-US" dirty="0" smtClean="0"/>
              <a:t>More details on the blog: </a:t>
            </a:r>
            <a:r>
              <a:rPr lang="en-US" dirty="0" smtClean="0">
                <a:hlinkClick r:id="rId3"/>
              </a:rPr>
              <a:t>http://beta.worldcat.org/archivegrid/blog/?p=631</a:t>
            </a:r>
            <a:r>
              <a:rPr lang="en-US" dirty="0" smtClean="0"/>
              <a:t> </a:t>
            </a:r>
            <a:endParaRPr lang="en-US" dirty="0"/>
          </a:p>
        </p:txBody>
      </p:sp>
      <p:sp>
        <p:nvSpPr>
          <p:cNvPr id="2" name="Title 1"/>
          <p:cNvSpPr>
            <a:spLocks noGrp="1"/>
          </p:cNvSpPr>
          <p:nvPr>
            <p:ph type="title"/>
          </p:nvPr>
        </p:nvSpPr>
        <p:spPr/>
        <p:txBody>
          <a:bodyPr>
            <a:normAutofit/>
          </a:bodyPr>
          <a:lstStyle/>
          <a:p>
            <a:r>
              <a:rPr lang="en-US" sz="4000" dirty="0" smtClean="0"/>
              <a:t>Understanding Special Collections</a:t>
            </a:r>
            <a:endParaRPr lang="en-US" sz="40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4294967295"/>
          </p:nvPr>
        </p:nvSpPr>
        <p:spPr>
          <a:xfrm>
            <a:off x="1687133" y="4584885"/>
            <a:ext cx="4739425" cy="1468192"/>
          </a:xfrm>
        </p:spPr>
        <p:txBody>
          <a:bodyPr>
            <a:normAutofit/>
          </a:bodyPr>
          <a:lstStyle/>
          <a:p>
            <a:pPr>
              <a:spcAft>
                <a:spcPts val="0"/>
              </a:spcAft>
              <a:buNone/>
            </a:pPr>
            <a:r>
              <a:rPr lang="en-US" sz="1600" dirty="0" smtClean="0">
                <a:solidFill>
                  <a:schemeClr val="bg1">
                    <a:lumMod val="50000"/>
                  </a:schemeClr>
                </a:solidFill>
                <a:latin typeface="Arial Black" pitchFamily="34" charset="0"/>
              </a:rPr>
              <a:t>Thank you!</a:t>
            </a:r>
          </a:p>
          <a:p>
            <a:pPr>
              <a:spcAft>
                <a:spcPts val="0"/>
              </a:spcAft>
              <a:buNone/>
            </a:pPr>
            <a:endParaRPr lang="en-US" sz="1600" dirty="0">
              <a:solidFill>
                <a:schemeClr val="bg1">
                  <a:lumMod val="50000"/>
                </a:schemeClr>
              </a:solidFill>
              <a:latin typeface="Arial Black" pitchFamily="34" charset="0"/>
            </a:endParaRPr>
          </a:p>
          <a:p>
            <a:pPr>
              <a:spcAft>
                <a:spcPts val="0"/>
              </a:spcAft>
              <a:buNone/>
            </a:pPr>
            <a:r>
              <a:rPr lang="en-US" sz="1600" dirty="0" smtClean="0">
                <a:solidFill>
                  <a:schemeClr val="bg1">
                    <a:lumMod val="50000"/>
                  </a:schemeClr>
                </a:solidFill>
                <a:latin typeface="Arial Black" pitchFamily="34" charset="0"/>
              </a:rPr>
              <a:t>John </a:t>
            </a:r>
            <a:r>
              <a:rPr lang="en-US" sz="1600" dirty="0" err="1" smtClean="0">
                <a:solidFill>
                  <a:schemeClr val="bg1">
                    <a:lumMod val="50000"/>
                  </a:schemeClr>
                </a:solidFill>
                <a:latin typeface="Arial Black" pitchFamily="34" charset="0"/>
              </a:rPr>
              <a:t>Nemmers</a:t>
            </a:r>
            <a:r>
              <a:rPr lang="en-US" sz="1600" dirty="0" smtClean="0">
                <a:solidFill>
                  <a:schemeClr val="bg1">
                    <a:lumMod val="50000"/>
                  </a:schemeClr>
                </a:solidFill>
                <a:latin typeface="Arial Black" pitchFamily="34" charset="0"/>
              </a:rPr>
              <a:t> – jnemmers@ufl.edu</a:t>
            </a:r>
          </a:p>
          <a:p>
            <a:pPr>
              <a:spcAft>
                <a:spcPts val="0"/>
              </a:spcAft>
              <a:buNone/>
            </a:pPr>
            <a:endParaRPr lang="en-US" sz="1600" dirty="0" smtClean="0">
              <a:solidFill>
                <a:schemeClr val="bg1">
                  <a:lumMod val="50000"/>
                </a:schemeClr>
              </a:solidFill>
              <a:latin typeface="Arial Black" pitchFamily="34" charset="0"/>
            </a:endParaRPr>
          </a:p>
          <a:p>
            <a:pPr>
              <a:spcAft>
                <a:spcPts val="0"/>
              </a:spcAft>
              <a:buNone/>
            </a:pPr>
            <a:endParaRPr lang="en-US" sz="1600" dirty="0" smtClean="0">
              <a:solidFill>
                <a:schemeClr val="bg1">
                  <a:lumMod val="50000"/>
                </a:schemeClr>
              </a:solidFill>
              <a:latin typeface="Arial Black" pitchFamily="34" charset="0"/>
            </a:endParaRPr>
          </a:p>
        </p:txBody>
      </p:sp>
      <p:sp>
        <p:nvSpPr>
          <p:cNvPr id="6" name="TextBox 5"/>
          <p:cNvSpPr txBox="1"/>
          <p:nvPr/>
        </p:nvSpPr>
        <p:spPr>
          <a:xfrm>
            <a:off x="1682730" y="2866810"/>
            <a:ext cx="6316153" cy="523220"/>
          </a:xfrm>
          <a:prstGeom prst="rect">
            <a:avLst/>
          </a:prstGeom>
          <a:noFill/>
        </p:spPr>
        <p:txBody>
          <a:bodyPr wrap="none" rtlCol="0">
            <a:spAutoFit/>
          </a:bodyPr>
          <a:lstStyle/>
          <a:p>
            <a:r>
              <a:rPr lang="en-US" sz="2800" b="1" dirty="0" smtClean="0">
                <a:hlinkClick r:id="rId3"/>
              </a:rPr>
              <a:t>http://beta.worldcat.org/archivegrid</a:t>
            </a:r>
            <a:r>
              <a:rPr lang="en-US" sz="2800" b="1" dirty="0" smtClean="0"/>
              <a:t> </a:t>
            </a:r>
            <a:endParaRPr lang="en-US" sz="2800" b="1" dirty="0"/>
          </a:p>
        </p:txBody>
      </p:sp>
      <p:pic>
        <p:nvPicPr>
          <p:cNvPr id="10" name="Picture 9" descr="archivegrid_logo.png"/>
          <p:cNvPicPr>
            <a:picLocks noChangeAspect="1"/>
          </p:cNvPicPr>
          <p:nvPr/>
        </p:nvPicPr>
        <p:blipFill>
          <a:blip r:embed="rId4"/>
          <a:stretch>
            <a:fillRect/>
          </a:stretch>
        </p:blipFill>
        <p:spPr>
          <a:xfrm>
            <a:off x="1769972" y="1156410"/>
            <a:ext cx="1019175" cy="990600"/>
          </a:xfrm>
          <a:prstGeom prst="rect">
            <a:avLst/>
          </a:prstGeom>
        </p:spPr>
      </p:pic>
      <p:sp>
        <p:nvSpPr>
          <p:cNvPr id="11" name="TextBox 10"/>
          <p:cNvSpPr txBox="1"/>
          <p:nvPr/>
        </p:nvSpPr>
        <p:spPr>
          <a:xfrm>
            <a:off x="2884867" y="1249246"/>
            <a:ext cx="4997009" cy="830997"/>
          </a:xfrm>
          <a:prstGeom prst="rect">
            <a:avLst/>
          </a:prstGeom>
          <a:noFill/>
        </p:spPr>
        <p:txBody>
          <a:bodyPr wrap="none" rtlCol="0">
            <a:spAutoFit/>
          </a:bodyPr>
          <a:lstStyle/>
          <a:p>
            <a:r>
              <a:rPr lang="en-US" sz="4800" dirty="0" smtClean="0">
                <a:latin typeface="Arial Black" pitchFamily="34" charset="0"/>
              </a:rPr>
              <a:t>ARCHIVE</a:t>
            </a:r>
            <a:r>
              <a:rPr lang="en-US" sz="4800" dirty="0" smtClean="0">
                <a:solidFill>
                  <a:schemeClr val="accent1">
                    <a:lumMod val="75000"/>
                  </a:schemeClr>
                </a:solidFill>
                <a:latin typeface="Arial Black" pitchFamily="34" charset="0"/>
              </a:rPr>
              <a:t>GRID</a:t>
            </a:r>
            <a:endParaRPr lang="en-US" sz="4800" dirty="0">
              <a:solidFill>
                <a:schemeClr val="accent1">
                  <a:lumMod val="75000"/>
                </a:schemeClr>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Development of </a:t>
            </a:r>
            <a:r>
              <a:rPr lang="en-US" b="1" dirty="0" err="1" smtClean="0"/>
              <a:t>ArchiveGrid</a:t>
            </a:r>
            <a:endParaRPr lang="en-US" b="1" dirty="0"/>
          </a:p>
        </p:txBody>
      </p:sp>
      <p:graphicFrame>
        <p:nvGraphicFramePr>
          <p:cNvPr id="5" name="Diagram 4"/>
          <p:cNvGraphicFramePr/>
          <p:nvPr>
            <p:extLst>
              <p:ext uri="{D42A27DB-BD31-4B8C-83A1-F6EECF244321}">
                <p14:modId xmlns:p14="http://schemas.microsoft.com/office/powerpoint/2010/main" val="612581324"/>
              </p:ext>
            </p:extLst>
          </p:nvPr>
        </p:nvGraphicFramePr>
        <p:xfrm>
          <a:off x="995680" y="1127760"/>
          <a:ext cx="707136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rchivegrid_logo.png"/>
          <p:cNvPicPr>
            <a:picLocks noChangeAspect="1"/>
          </p:cNvPicPr>
          <p:nvPr/>
        </p:nvPicPr>
        <p:blipFill>
          <a:blip r:embed="rId8"/>
          <a:stretch>
            <a:fillRect/>
          </a:stretch>
        </p:blipFill>
        <p:spPr>
          <a:xfrm>
            <a:off x="1241652" y="1390090"/>
            <a:ext cx="1019175" cy="990600"/>
          </a:xfrm>
          <a:prstGeom prst="rect">
            <a:avLst/>
          </a:prstGeom>
        </p:spPr>
      </p:pic>
      <p:sp>
        <p:nvSpPr>
          <p:cNvPr id="7" name="TextBox 6"/>
          <p:cNvSpPr txBox="1"/>
          <p:nvPr/>
        </p:nvSpPr>
        <p:spPr>
          <a:xfrm>
            <a:off x="2356547" y="1482926"/>
            <a:ext cx="4997009" cy="830997"/>
          </a:xfrm>
          <a:prstGeom prst="rect">
            <a:avLst/>
          </a:prstGeom>
          <a:noFill/>
        </p:spPr>
        <p:txBody>
          <a:bodyPr wrap="none" rtlCol="0">
            <a:spAutoFit/>
          </a:bodyPr>
          <a:lstStyle/>
          <a:p>
            <a:r>
              <a:rPr lang="en-US" sz="4800" dirty="0" smtClean="0">
                <a:latin typeface="Arial Black" pitchFamily="34" charset="0"/>
              </a:rPr>
              <a:t>ARCHIVE</a:t>
            </a:r>
            <a:r>
              <a:rPr lang="en-US" sz="4800" dirty="0" smtClean="0">
                <a:solidFill>
                  <a:schemeClr val="accent1">
                    <a:lumMod val="75000"/>
                  </a:schemeClr>
                </a:solidFill>
                <a:latin typeface="Arial Black" pitchFamily="34" charset="0"/>
              </a:rPr>
              <a:t>GRID</a:t>
            </a:r>
            <a:endParaRPr lang="en-US" sz="4800" dirty="0">
              <a:solidFill>
                <a:schemeClr val="accent1">
                  <a:lumMod val="75000"/>
                </a:schemeClr>
              </a:solidFill>
              <a:latin typeface="Arial Black" pitchFamily="34" charset="0"/>
            </a:endParaRPr>
          </a:p>
        </p:txBody>
      </p:sp>
    </p:spTree>
    <p:extLst>
      <p:ext uri="{BB962C8B-B14F-4D97-AF65-F5344CB8AC3E}">
        <p14:creationId xmlns:p14="http://schemas.microsoft.com/office/powerpoint/2010/main" val="14787016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Aggregated Descriptions</a:t>
            </a:r>
            <a:endParaRPr lang="en-US" b="1" dirty="0"/>
          </a:p>
        </p:txBody>
      </p:sp>
      <p:sp>
        <p:nvSpPr>
          <p:cNvPr id="5" name="Content Placeholder 4"/>
          <p:cNvSpPr txBox="1">
            <a:spLocks/>
          </p:cNvSpPr>
          <p:nvPr/>
        </p:nvSpPr>
        <p:spPr>
          <a:xfrm>
            <a:off x="457200" y="1071880"/>
            <a:ext cx="8229600" cy="4221163"/>
          </a:xfrm>
          <a:prstGeom prst="rect">
            <a:avLst/>
          </a:prstGeom>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914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6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4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Descriptions of archival collections</a:t>
            </a:r>
          </a:p>
          <a:p>
            <a:r>
              <a:rPr lang="en-US" dirty="0" err="1" smtClean="0"/>
              <a:t>WorldCat</a:t>
            </a:r>
            <a:r>
              <a:rPr lang="en-US" dirty="0" smtClean="0"/>
              <a:t> MARC records</a:t>
            </a:r>
          </a:p>
          <a:p>
            <a:r>
              <a:rPr lang="en-US" dirty="0" smtClean="0"/>
              <a:t>Finding aids harvested from websites (EAD XML, HTML, PDF, Word)</a:t>
            </a:r>
          </a:p>
          <a:p>
            <a:r>
              <a:rPr lang="en-US" dirty="0" smtClean="0"/>
              <a:t>Any repository can contribute (not exclusive to OCLC members)</a:t>
            </a:r>
            <a:endParaRPr lang="en-US" dirty="0"/>
          </a:p>
        </p:txBody>
      </p:sp>
    </p:spTree>
    <p:extLst>
      <p:ext uri="{BB962C8B-B14F-4D97-AF65-F5344CB8AC3E}">
        <p14:creationId xmlns:p14="http://schemas.microsoft.com/office/powerpoint/2010/main" val="16772507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Harvesting Finding Aids</a:t>
            </a:r>
            <a:endParaRPr lang="en-US" b="1" dirty="0"/>
          </a:p>
        </p:txBody>
      </p:sp>
      <p:sp>
        <p:nvSpPr>
          <p:cNvPr id="5" name="Content Placeholder 4"/>
          <p:cNvSpPr txBox="1">
            <a:spLocks/>
          </p:cNvSpPr>
          <p:nvPr/>
        </p:nvSpPr>
        <p:spPr>
          <a:xfrm>
            <a:off x="457200" y="1071880"/>
            <a:ext cx="8229600" cy="5400040"/>
          </a:xfrm>
          <a:prstGeom prst="rect">
            <a:avLst/>
          </a:prstGeom>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914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6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4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Easiest to maintain a machine-readable </a:t>
            </a:r>
            <a:r>
              <a:rPr lang="en-US" dirty="0"/>
              <a:t>web </a:t>
            </a:r>
            <a:r>
              <a:rPr lang="en-US" dirty="0" smtClean="0"/>
              <a:t>page for crawlers (e.g</a:t>
            </a:r>
            <a:r>
              <a:rPr lang="en-US" dirty="0"/>
              <a:t>., </a:t>
            </a:r>
            <a:r>
              <a:rPr lang="en-US" sz="1600" dirty="0">
                <a:hlinkClick r:id="rId3"/>
              </a:rPr>
              <a:t>http://web.uflib.ufl.edu/spec/FindingAids/findingaids.htm</a:t>
            </a:r>
            <a:r>
              <a:rPr lang="en-US" dirty="0" smtClean="0"/>
              <a:t>)  </a:t>
            </a:r>
          </a:p>
          <a:p>
            <a:r>
              <a:rPr lang="en-US" dirty="0" err="1" smtClean="0"/>
              <a:t>ArchiveGrid</a:t>
            </a:r>
            <a:r>
              <a:rPr lang="en-US" dirty="0" smtClean="0"/>
              <a:t> can harvest from browse/directory pages (e.g</a:t>
            </a:r>
            <a:r>
              <a:rPr lang="en-US" dirty="0"/>
              <a:t>., </a:t>
            </a:r>
            <a:r>
              <a:rPr lang="en-US" sz="1600" dirty="0">
                <a:hlinkClick r:id="rId4"/>
              </a:rPr>
              <a:t>http://web.uflib.ufl.edu/spec/browset.htm</a:t>
            </a:r>
            <a:r>
              <a:rPr lang="en-US" dirty="0" smtClean="0"/>
              <a:t>) with some caveats</a:t>
            </a:r>
          </a:p>
          <a:p>
            <a:r>
              <a:rPr lang="en-US" dirty="0" smtClean="0"/>
              <a:t>To ensure good content in </a:t>
            </a:r>
            <a:r>
              <a:rPr lang="en-US" dirty="0" err="1" smtClean="0"/>
              <a:t>ArchiveGrid</a:t>
            </a:r>
            <a:r>
              <a:rPr lang="en-US" dirty="0"/>
              <a:t>, follow descriptive standards to ensure that necessary elements are </a:t>
            </a:r>
            <a:r>
              <a:rPr lang="en-US" dirty="0" smtClean="0"/>
              <a:t>present</a:t>
            </a:r>
          </a:p>
          <a:p>
            <a:r>
              <a:rPr lang="en-US" dirty="0" smtClean="0"/>
              <a:t>Also, follow </a:t>
            </a:r>
            <a:r>
              <a:rPr lang="en-US" dirty="0"/>
              <a:t>best practices when using a flexible standard like EAD (better chance of uniformity across repositories)</a:t>
            </a:r>
          </a:p>
        </p:txBody>
      </p:sp>
    </p:spTree>
    <p:extLst>
      <p:ext uri="{BB962C8B-B14F-4D97-AF65-F5344CB8AC3E}">
        <p14:creationId xmlns:p14="http://schemas.microsoft.com/office/powerpoint/2010/main" val="31795028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Identifying MARC Records for Archival Materials </a:t>
            </a:r>
            <a:endParaRPr lang="en-US" b="1" dirty="0"/>
          </a:p>
        </p:txBody>
      </p:sp>
      <p:graphicFrame>
        <p:nvGraphicFramePr>
          <p:cNvPr id="6" name="Diagram 5"/>
          <p:cNvGraphicFramePr/>
          <p:nvPr/>
        </p:nvGraphicFramePr>
        <p:xfrm>
          <a:off x="420412" y="861847"/>
          <a:ext cx="8366235" cy="520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err="1" smtClean="0"/>
              <a:t>ArchiveGrid</a:t>
            </a:r>
            <a:r>
              <a:rPr lang="en-US" b="1" dirty="0" smtClean="0"/>
              <a:t> Updates</a:t>
            </a:r>
            <a:endParaRPr lang="en-US" b="1" dirty="0"/>
          </a:p>
        </p:txBody>
      </p:sp>
      <p:sp>
        <p:nvSpPr>
          <p:cNvPr id="2" name="Content Placeholder 1"/>
          <p:cNvSpPr>
            <a:spLocks noGrp="1"/>
          </p:cNvSpPr>
          <p:nvPr>
            <p:ph idx="1"/>
          </p:nvPr>
        </p:nvSpPr>
        <p:spPr>
          <a:xfrm>
            <a:off x="152400" y="990600"/>
            <a:ext cx="8534400" cy="5153025"/>
          </a:xfrm>
        </p:spPr>
        <p:txBody>
          <a:bodyPr/>
          <a:lstStyle/>
          <a:p>
            <a:r>
              <a:rPr lang="en-US" dirty="0" smtClean="0"/>
              <a:t>About every 6 weeks</a:t>
            </a:r>
          </a:p>
          <a:p>
            <a:r>
              <a:rPr lang="en-US" dirty="0" smtClean="0"/>
              <a:t>They get a fresh extract of MARC collection records from WorldCat</a:t>
            </a:r>
          </a:p>
          <a:p>
            <a:r>
              <a:rPr lang="en-US" dirty="0" smtClean="0"/>
              <a:t>And they completely </a:t>
            </a:r>
            <a:r>
              <a:rPr lang="en-US" dirty="0" err="1" smtClean="0"/>
              <a:t>reharvest</a:t>
            </a:r>
            <a:r>
              <a:rPr lang="en-US" dirty="0" smtClean="0"/>
              <a:t> all the finding aids from contributor websites</a:t>
            </a:r>
          </a:p>
          <a:p>
            <a:r>
              <a:rPr lang="en-US" dirty="0" smtClean="0"/>
              <a:t>The only way to ensure that they account for adds, updates and deletes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MARC Records and/or Finding Aids?</a:t>
            </a:r>
            <a:endParaRPr lang="en-US" b="1" dirty="0"/>
          </a:p>
        </p:txBody>
      </p:sp>
      <p:sp>
        <p:nvSpPr>
          <p:cNvPr id="2" name="Content Placeholder 1"/>
          <p:cNvSpPr>
            <a:spLocks noGrp="1"/>
          </p:cNvSpPr>
          <p:nvPr>
            <p:ph idx="1"/>
          </p:nvPr>
        </p:nvSpPr>
        <p:spPr>
          <a:xfrm>
            <a:off x="152400" y="990600"/>
            <a:ext cx="8534400" cy="5153025"/>
          </a:xfrm>
        </p:spPr>
        <p:txBody>
          <a:bodyPr>
            <a:normAutofit/>
          </a:bodyPr>
          <a:lstStyle/>
          <a:p>
            <a:r>
              <a:rPr lang="en-US" dirty="0" smtClean="0"/>
              <a:t>Common practice for repositories to routinely produce both (UF does)</a:t>
            </a:r>
          </a:p>
          <a:p>
            <a:r>
              <a:rPr lang="en-US" dirty="0" smtClean="0"/>
              <a:t>Some opt to have only MARC records in </a:t>
            </a:r>
            <a:r>
              <a:rPr lang="en-US" dirty="0" err="1" smtClean="0"/>
              <a:t>ArchiveGrid</a:t>
            </a:r>
            <a:endParaRPr lang="en-US" dirty="0" smtClean="0"/>
          </a:p>
          <a:p>
            <a:r>
              <a:rPr lang="en-US" dirty="0" smtClean="0"/>
              <a:t>Others prefer finding aids only</a:t>
            </a:r>
          </a:p>
          <a:p>
            <a:r>
              <a:rPr lang="en-US" dirty="0"/>
              <a:t>M</a:t>
            </a:r>
            <a:r>
              <a:rPr lang="en-US" dirty="0" smtClean="0"/>
              <a:t>any include both, even if they may appear in search results as near duplicates</a:t>
            </a:r>
          </a:p>
          <a:p>
            <a:r>
              <a:rPr lang="en-US" dirty="0" smtClean="0"/>
              <a:t>When there are links </a:t>
            </a:r>
            <a:r>
              <a:rPr lang="en-US" dirty="0"/>
              <a:t>from a MARC record to a finding </a:t>
            </a:r>
            <a:r>
              <a:rPr lang="en-US" dirty="0" smtClean="0"/>
              <a:t>aid (856 field), </a:t>
            </a:r>
            <a:r>
              <a:rPr lang="en-US" dirty="0" err="1" smtClean="0"/>
              <a:t>ArchiveGrid</a:t>
            </a:r>
            <a:r>
              <a:rPr lang="en-US" dirty="0" smtClean="0"/>
              <a:t> can identify a single collection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4000" dirty="0" smtClean="0">
              <a:hlinkClick r:id="rId3"/>
            </a:endParaRPr>
          </a:p>
          <a:p>
            <a:pPr>
              <a:buNone/>
            </a:pPr>
            <a:r>
              <a:rPr lang="en-US" sz="4000" dirty="0" smtClean="0">
                <a:hlinkClick r:id="rId3"/>
              </a:rPr>
              <a:t>http://beta.worldcat.org/archivegrid</a:t>
            </a:r>
            <a:r>
              <a:rPr lang="en-US" sz="4000" dirty="0" smtClean="0"/>
              <a:t>  </a:t>
            </a:r>
            <a:endParaRPr lang="en-US" sz="4000" dirty="0"/>
          </a:p>
        </p:txBody>
      </p:sp>
      <p:sp>
        <p:nvSpPr>
          <p:cNvPr id="3" name="Title 2"/>
          <p:cNvSpPr>
            <a:spLocks noGrp="1"/>
          </p:cNvSpPr>
          <p:nvPr>
            <p:ph type="title"/>
          </p:nvPr>
        </p:nvSpPr>
        <p:spPr/>
        <p:txBody>
          <a:bodyPr/>
          <a:lstStyle/>
          <a:p>
            <a:r>
              <a:rPr lang="en-US" dirty="0" smtClean="0"/>
              <a:t>Using </a:t>
            </a:r>
            <a:r>
              <a:rPr lang="en-US" dirty="0" err="1" smtClean="0"/>
              <a:t>ArchiveGrid</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2.xml><?xml version="1.0" encoding="utf-8"?>
<ds:datastoreItem xmlns:ds="http://schemas.openxmlformats.org/officeDocument/2006/customXml" ds:itemID="{F7939786-C169-4F7A-810B-4BE8BCB61B43}">
  <ds:schemaRefs>
    <ds:schemaRef ds:uri="http://purl.org/dc/elements/1.1/"/>
    <ds:schemaRef ds:uri="http://www.w3.org/XML/1998/namespace"/>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18396</TotalTime>
  <Words>717</Words>
  <Application>Microsoft Office PowerPoint</Application>
  <PresentationFormat>On-screen Show (4:3)</PresentationFormat>
  <Paragraphs>139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OCLC Redesign 2011-01</vt:lpstr>
      <vt:lpstr>Using ArchiveGrid to Promote Archival Collections</vt:lpstr>
      <vt:lpstr>What is ArchiveGrid?</vt:lpstr>
      <vt:lpstr>Development of ArchiveGrid</vt:lpstr>
      <vt:lpstr>Aggregated Descriptions</vt:lpstr>
      <vt:lpstr>Harvesting Finding Aids</vt:lpstr>
      <vt:lpstr>Identifying MARC Records for Archival Materials </vt:lpstr>
      <vt:lpstr>ArchiveGrid Updates</vt:lpstr>
      <vt:lpstr>MARC Records and/or Finding Aids?</vt:lpstr>
      <vt:lpstr>Using ArchiveGrid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uses ArchiveGrid?</vt:lpstr>
      <vt:lpstr>How do users find ArchiveGrid?  Usually through search engines.</vt:lpstr>
      <vt:lpstr>ArchiveGrid Traffic</vt:lpstr>
      <vt:lpstr>ArchiveGrid Visitors</vt:lpstr>
      <vt:lpstr>Making ArchiveGrid Discoverable in Search Engines</vt:lpstr>
      <vt:lpstr>A responsive and open website maximizes access and accessibility</vt:lpstr>
      <vt:lpstr>The ArchiveGrid Blog</vt:lpstr>
      <vt:lpstr>Getting the Word Out via Twitter</vt:lpstr>
      <vt:lpstr>Who is working on ArchiveGrid?</vt:lpstr>
      <vt:lpstr>Understanding Special Collections</vt:lpstr>
      <vt:lpstr>PowerPoint Presentation</vt:lpstr>
    </vt:vector>
  </TitlesOfParts>
  <Manager>Jim Michalko, OCLC Research</Manager>
  <Company>OCLC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Your Archives on the Map: Using ArchiveGrid to Promote Archival Collections</dc:title>
  <dc:subject>ArchiveGrid</dc:subject>
  <dc:creator>Bruce Washburn, OCLC Research</dc:creator>
  <cp:keywords>archives special collections libraries</cp:keywords>
  <dc:description>ArchiveGrid is a freely available system for discovering and locating archival collections around the world. Developed and supported by OCLC Research, this tool facilitates the discovery of primary source materials both through the ArchiveGrid interface and via widely used search engines. In this session, the speakers will discuss ArchiveGrid from the developer’s versus the practitioner’s perspective. They will also provide an overview of the ArchiveGrid system, including how collection descriptions are contributed to the database, benefits to students and researchers, and ArchiveGrid enhancements now underway at OCLC Research.
Presentation at the MARAC Fall 2012 Conference, Richmond VA</dc:description>
  <cp:lastModifiedBy>Windows User</cp:lastModifiedBy>
  <cp:revision>623</cp:revision>
  <cp:lastPrinted>2012-01-18T22:20:44Z</cp:lastPrinted>
  <dcterms:created xsi:type="dcterms:W3CDTF">2012-03-27T16:06:48Z</dcterms:created>
  <dcterms:modified xsi:type="dcterms:W3CDTF">2013-05-14T11:37:53Z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