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85" r:id="rId3"/>
    <p:sldId id="384" r:id="rId4"/>
    <p:sldId id="386" r:id="rId5"/>
    <p:sldId id="321" r:id="rId6"/>
    <p:sldId id="387" r:id="rId7"/>
    <p:sldId id="396" r:id="rId8"/>
    <p:sldId id="382" r:id="rId9"/>
    <p:sldId id="388" r:id="rId10"/>
    <p:sldId id="390" r:id="rId11"/>
    <p:sldId id="393" r:id="rId12"/>
    <p:sldId id="389" r:id="rId13"/>
    <p:sldId id="394" r:id="rId14"/>
    <p:sldId id="395" r:id="rId15"/>
    <p:sldId id="391" r:id="rId16"/>
    <p:sldId id="392" r:id="rId17"/>
    <p:sldId id="354" r:id="rId18"/>
    <p:sldId id="373" r:id="rId19"/>
    <p:sldId id="362" r:id="rId20"/>
    <p:sldId id="327"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80" autoAdjust="0"/>
  </p:normalViewPr>
  <p:slideViewPr>
    <p:cSldViewPr>
      <p:cViewPr varScale="1">
        <p:scale>
          <a:sx n="100" d="100"/>
          <a:sy n="100" d="100"/>
        </p:scale>
        <p:origin x="-756" y="-102"/>
      </p:cViewPr>
      <p:guideLst>
        <p:guide orient="horz" pos="2160"/>
        <p:guide pos="2880"/>
      </p:guideLst>
    </p:cSldViewPr>
  </p:slideViewPr>
  <p:outlineViewPr>
    <p:cViewPr>
      <p:scale>
        <a:sx n="33" d="100"/>
        <a:sy n="33" d="100"/>
      </p:scale>
      <p:origin x="0" y="6606"/>
    </p:cViewPr>
  </p:outlineViewPr>
  <p:notesTextViewPr>
    <p:cViewPr>
      <p:scale>
        <a:sx n="3" d="2"/>
        <a:sy n="3" d="2"/>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06B085C-5468-4D71-9E7F-4DBC95B2884A}" type="datetimeFigureOut">
              <a:rPr lang="en-US" smtClean="0"/>
              <a:pPr/>
              <a:t>5/1/2013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048D3E6-6BFA-495A-891C-48D656AF70E5}" type="slidenum">
              <a:rPr lang="en-US" smtClean="0"/>
              <a:pPr/>
              <a:t>‹#›</a:t>
            </a:fld>
            <a:endParaRPr lang="en-US"/>
          </a:p>
        </p:txBody>
      </p:sp>
    </p:spTree>
    <p:extLst>
      <p:ext uri="{BB962C8B-B14F-4D97-AF65-F5344CB8AC3E}">
        <p14:creationId xmlns:p14="http://schemas.microsoft.com/office/powerpoint/2010/main" val="195529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685800" y="3429000"/>
            <a:ext cx="77724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TR000064, KL2 TR000065 and TL1 TR000066</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rot="5400000">
            <a:off x="3771900" y="3238500"/>
            <a:ext cx="58674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4B8DF3-940F-4336-9971-9080212E469D}" type="datetime1">
              <a:rPr lang="en-US" smtClean="0"/>
              <a:pPr/>
              <a:t>5/1/2013</a:t>
            </a:fld>
            <a:endParaRPr lang="en-US"/>
          </a:p>
        </p:txBody>
      </p:sp>
      <p:cxnSp>
        <p:nvCxnSpPr>
          <p:cNvPr id="7" name="Straight Connector 6"/>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48400"/>
            <a:ext cx="3352800" cy="473075"/>
          </a:xfrm>
          <a:prstGeom prst="rect">
            <a:avLst/>
          </a:prstGeom>
        </p:spPr>
        <p:txBody>
          <a:bodyPr/>
          <a:lstStyle>
            <a:lvl1pPr>
              <a:defRPr sz="1200"/>
            </a:lvl1pPr>
          </a:lstStyle>
          <a:p>
            <a:r>
              <a:rPr lang="en-US" dirty="0" smtClean="0"/>
              <a:t>The UF CTSI is supported in part by NIH awards UL1 TR000064, KL2 TR000065 and TL1 TR000066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userDrawn="1"/>
        </p:nvCxnSpPr>
        <p:spPr>
          <a:xfrm>
            <a:off x="762000" y="5715000"/>
            <a:ext cx="76962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0"/>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TR000064, KL2 TR000065 and TL1 TR000066</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TR000064, KL2 TR00065 and TL1 TR000066</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TR000064, KL2 TR000065 and TL1 TR000066</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New-logo.JPG"/>
          <p:cNvPicPr>
            <a:picLocks noChangeAspect="1"/>
          </p:cNvPicPr>
          <p:nvPr/>
        </p:nvPicPr>
        <p:blipFill>
          <a:blip r:embed="rId13"/>
          <a:stretch>
            <a:fillRect/>
          </a:stretch>
        </p:blipFill>
        <p:spPr bwMode="auto">
          <a:xfrm>
            <a:off x="457200" y="6324600"/>
            <a:ext cx="4479496" cy="364689"/>
          </a:xfrm>
          <a:prstGeom prst="rect">
            <a:avLst/>
          </a:prstGeom>
          <a:noFill/>
          <a:ln w="9525">
            <a:noFill/>
            <a:miter lim="800000"/>
            <a:headEnd/>
            <a:tailEnd/>
          </a:ln>
        </p:spPr>
      </p:pic>
      <p:sp>
        <p:nvSpPr>
          <p:cNvPr id="5"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TR000064, KL2 TR000065 and TL1 TR000066</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4400" kern="1200" baseline="0">
          <a:solidFill>
            <a:srgbClr val="666665"/>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66666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66666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6666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6666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6666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2b2.idr.ahc.ufl.edu/" TargetMode="External"/><Relationship Id="rId2" Type="http://schemas.openxmlformats.org/officeDocument/2006/relationships/hyperlink" Target="http://idr.ahc.ufl.edu/i2b2/i2b2-training-modu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felix.liu@ufl.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tsi.ufl.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vdi.ahc.ufl.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77200" cy="1470025"/>
          </a:xfrm>
        </p:spPr>
        <p:txBody>
          <a:bodyPr>
            <a:noAutofit/>
          </a:bodyPr>
          <a:lstStyle/>
          <a:p>
            <a:pPr algn="ctr"/>
            <a:r>
              <a:rPr lang="en-US" sz="3200" dirty="0" smtClean="0"/>
              <a:t>Integrated Data Repository</a:t>
            </a:r>
            <a:endParaRPr lang="en-US" sz="3200" dirty="0"/>
          </a:p>
        </p:txBody>
      </p:sp>
      <p:sp>
        <p:nvSpPr>
          <p:cNvPr id="3" name="Subtitle 2"/>
          <p:cNvSpPr>
            <a:spLocks noGrp="1"/>
          </p:cNvSpPr>
          <p:nvPr>
            <p:ph type="subTitle" idx="1"/>
          </p:nvPr>
        </p:nvSpPr>
        <p:spPr/>
        <p:txBody>
          <a:bodyPr/>
          <a:lstStyle/>
          <a:p>
            <a:r>
              <a:rPr lang="en-US" dirty="0" smtClean="0"/>
              <a:t>Mike Conlon, PhD</a:t>
            </a:r>
            <a:br>
              <a:rPr lang="en-US" dirty="0" smtClean="0"/>
            </a:br>
            <a:r>
              <a:rPr lang="en-US" dirty="0" smtClean="0"/>
              <a:t>Associate Director, UF CTSI</a:t>
            </a:r>
            <a:endParaRPr lang="en-US" dirty="0"/>
          </a:p>
        </p:txBody>
      </p:sp>
      <p:sp>
        <p:nvSpPr>
          <p:cNvPr id="4" name="Footer Placeholder 3"/>
          <p:cNvSpPr>
            <a:spLocks noGrp="1"/>
          </p:cNvSpPr>
          <p:nvPr>
            <p:ph type="ftr" sz="quarter" idx="3"/>
          </p:nvPr>
        </p:nvSpPr>
        <p:spPr/>
        <p:txBody>
          <a:bodyPr/>
          <a:lstStyle/>
          <a:p>
            <a:r>
              <a:rPr lang="en-US" dirty="0" smtClean="0"/>
              <a:t>The UF CTSI is supported in part by NIH awards UL1 TR000064, KL2 TR000065 and TL1 TR000066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IDR Timeline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3273"/>
            <a:ext cx="8229600" cy="4199816"/>
          </a:xfrm>
        </p:spPr>
      </p:pic>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4246019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46452"/>
          </a:xfrm>
        </p:spPr>
      </p:pic>
    </p:spTree>
    <p:extLst>
      <p:ext uri="{BB962C8B-B14F-4D97-AF65-F5344CB8AC3E}">
        <p14:creationId xmlns:p14="http://schemas.microsoft.com/office/powerpoint/2010/main" val="4236588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IDR support and governance</a:t>
            </a:r>
            <a:endParaRPr lang="en-US" dirty="0"/>
          </a:p>
        </p:txBody>
      </p:sp>
      <p:sp>
        <p:nvSpPr>
          <p:cNvPr id="3" name="Content Placeholder 2"/>
          <p:cNvSpPr>
            <a:spLocks noGrp="1"/>
          </p:cNvSpPr>
          <p:nvPr>
            <p:ph idx="1"/>
          </p:nvPr>
        </p:nvSpPr>
        <p:spPr/>
        <p:txBody>
          <a:bodyPr>
            <a:normAutofit lnSpcReduction="10000"/>
          </a:bodyPr>
          <a:lstStyle/>
          <a:p>
            <a:r>
              <a:rPr lang="en-US" dirty="0" smtClean="0"/>
              <a:t>The IDR is jointly sponsored by Shands and the CTSI</a:t>
            </a:r>
          </a:p>
          <a:p>
            <a:r>
              <a:rPr lang="en-US" dirty="0" smtClean="0"/>
              <a:t>The support team includes data modelers, analysts, programmers, DBAs, ETL experts</a:t>
            </a:r>
          </a:p>
          <a:p>
            <a:r>
              <a:rPr lang="en-US" dirty="0" smtClean="0"/>
              <a:t>A steering committee meets regularly to set direction and monitor progress</a:t>
            </a:r>
          </a:p>
          <a:p>
            <a:r>
              <a:rPr lang="en-US" dirty="0" smtClean="0"/>
              <a:t>For more information, please contact the IDR project lead, Gigi Lipori (pflugg@shands.ufl.edu)</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255365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I2B2 Training and Sign on</a:t>
            </a:r>
            <a:endParaRPr lang="en-US" dirty="0"/>
          </a:p>
        </p:txBody>
      </p:sp>
      <p:sp>
        <p:nvSpPr>
          <p:cNvPr id="3" name="Content Placeholder 2"/>
          <p:cNvSpPr>
            <a:spLocks noGrp="1"/>
          </p:cNvSpPr>
          <p:nvPr>
            <p:ph idx="1"/>
          </p:nvPr>
        </p:nvSpPr>
        <p:spPr/>
        <p:txBody>
          <a:bodyPr/>
          <a:lstStyle/>
          <a:p>
            <a:r>
              <a:rPr lang="en-US" dirty="0" smtClean="0"/>
              <a:t>I2B2 training is available on-line at the IDR web site:</a:t>
            </a:r>
          </a:p>
          <a:p>
            <a:pPr lvl="1"/>
            <a:r>
              <a:rPr lang="en-US" dirty="0">
                <a:hlinkClick r:id="rId2"/>
              </a:rPr>
              <a:t>http://idr.ahc.ufl.edu/i2b2/i2b2-training-module</a:t>
            </a:r>
            <a:r>
              <a:rPr lang="en-US" dirty="0" smtClean="0">
                <a:hlinkClick r:id="rId2"/>
              </a:rPr>
              <a:t>/</a:t>
            </a:r>
            <a:endParaRPr lang="en-US" dirty="0"/>
          </a:p>
          <a:p>
            <a:r>
              <a:rPr lang="en-US" dirty="0" smtClean="0"/>
              <a:t>Once training is complete (10 minutes), you can apply for sign on to i2b2</a:t>
            </a:r>
          </a:p>
          <a:p>
            <a:r>
              <a:rPr lang="en-US" dirty="0" smtClean="0"/>
              <a:t>Once approved (next day), you can sign on to i2b2 at:</a:t>
            </a:r>
          </a:p>
          <a:p>
            <a:pPr lvl="1"/>
            <a:r>
              <a:rPr lang="en-US" dirty="0" smtClean="0">
                <a:hlinkClick r:id="rId3"/>
              </a:rPr>
              <a:t>http</a:t>
            </a:r>
            <a:r>
              <a:rPr lang="en-US" dirty="0" smtClean="0">
                <a:hlinkClick r:id="rId3"/>
              </a:rPr>
              <a:t>://i2b2.idr.ahc.ufl.edu</a:t>
            </a:r>
            <a:r>
              <a:rPr lang="en-US" dirty="0" smtClean="0"/>
              <a:t>  </a:t>
            </a:r>
            <a:endParaRPr lang="en-US" dirty="0" smtClean="0"/>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424305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Services</a:t>
            </a:r>
            <a:endParaRPr lang="en-US" dirty="0"/>
          </a:p>
        </p:txBody>
      </p:sp>
      <p:sp>
        <p:nvSpPr>
          <p:cNvPr id="3" name="Content Placeholder 2"/>
          <p:cNvSpPr>
            <a:spLocks noGrp="1"/>
          </p:cNvSpPr>
          <p:nvPr>
            <p:ph idx="1"/>
          </p:nvPr>
        </p:nvSpPr>
        <p:spPr/>
        <p:txBody>
          <a:bodyPr/>
          <a:lstStyle/>
          <a:p>
            <a:r>
              <a:rPr lang="en-US" dirty="0"/>
              <a:t>P</a:t>
            </a:r>
            <a:r>
              <a:rPr lang="en-US" dirty="0" smtClean="0"/>
              <a:t>rofessional services are available if your queries are complex, or you are unfamiliar with Shands clinical data, its coding and its nuances</a:t>
            </a:r>
          </a:p>
          <a:p>
            <a:r>
              <a:rPr lang="en-US" dirty="0" smtClean="0"/>
              <a:t>Professional </a:t>
            </a:r>
            <a:r>
              <a:rPr lang="en-US" dirty="0" smtClean="0"/>
              <a:t>services for developing cohorts and creating datasets is available at cost ($$)</a:t>
            </a:r>
          </a:p>
          <a:p>
            <a:r>
              <a:rPr lang="en-US" dirty="0" smtClean="0"/>
              <a:t>Contact </a:t>
            </a:r>
            <a:r>
              <a:rPr lang="en-US" dirty="0" smtClean="0"/>
              <a:t>Dr. Felix Liu (</a:t>
            </a:r>
            <a:r>
              <a:rPr lang="en-US" dirty="0" smtClean="0">
                <a:hlinkClick r:id="rId2"/>
              </a:rPr>
              <a:t>felix.liu@ufl.edu</a:t>
            </a:r>
            <a:r>
              <a:rPr lang="en-US" dirty="0" smtClean="0"/>
              <a:t>) for an appointment regarding your IDR needs.</a:t>
            </a:r>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119431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148"/>
            <a:ext cx="9154785" cy="6651727"/>
          </a:xfrm>
        </p:spPr>
      </p:pic>
    </p:spTree>
    <p:extLst>
      <p:ext uri="{BB962C8B-B14F-4D97-AF65-F5344CB8AC3E}">
        <p14:creationId xmlns:p14="http://schemas.microsoft.com/office/powerpoint/2010/main" val="180411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849"/>
            <a:ext cx="9144000" cy="7046453"/>
          </a:xfrm>
        </p:spPr>
      </p:pic>
    </p:spTree>
    <p:extLst>
      <p:ext uri="{BB962C8B-B14F-4D97-AF65-F5344CB8AC3E}">
        <p14:creationId xmlns:p14="http://schemas.microsoft.com/office/powerpoint/2010/main" val="3481326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lvl="1"/>
            <a:r>
              <a:rPr lang="en-US" sz="4400" kern="1200" dirty="0">
                <a:solidFill>
                  <a:srgbClr val="666665"/>
                </a:solidFill>
                <a:latin typeface="Georgia" pitchFamily="18" charset="0"/>
                <a:ea typeface="+mj-ea"/>
                <a:cs typeface="+mj-cs"/>
              </a:rPr>
              <a:t>Consent2Share</a:t>
            </a:r>
          </a:p>
        </p:txBody>
      </p:sp>
      <p:sp>
        <p:nvSpPr>
          <p:cNvPr id="4099" name="Content Placeholder 2"/>
          <p:cNvSpPr>
            <a:spLocks noGrp="1"/>
          </p:cNvSpPr>
          <p:nvPr>
            <p:ph idx="1"/>
          </p:nvPr>
        </p:nvSpPr>
        <p:spPr>
          <a:xfrm>
            <a:off x="290512" y="1607080"/>
            <a:ext cx="5029200" cy="4525963"/>
          </a:xfrm>
        </p:spPr>
        <p:txBody>
          <a:bodyPr>
            <a:normAutofit fontScale="92500" lnSpcReduction="20000"/>
          </a:bodyPr>
          <a:lstStyle/>
          <a:p>
            <a:r>
              <a:rPr lang="en-US" sz="2200" dirty="0" smtClean="0"/>
              <a:t>Initiated on 9/11/12</a:t>
            </a:r>
          </a:p>
          <a:p>
            <a:r>
              <a:rPr lang="en-US" sz="2200" dirty="0" smtClean="0"/>
              <a:t>Consent form given with admissions packet</a:t>
            </a:r>
          </a:p>
          <a:p>
            <a:r>
              <a:rPr lang="en-US" sz="2200" dirty="0" smtClean="0"/>
              <a:t>Consent asks 2 questions</a:t>
            </a:r>
          </a:p>
          <a:p>
            <a:pPr lvl="1"/>
            <a:r>
              <a:rPr lang="en-US" sz="2200" dirty="0" smtClean="0"/>
              <a:t>Can we store your excess tissue with protected health information?</a:t>
            </a:r>
          </a:p>
          <a:p>
            <a:pPr lvl="1"/>
            <a:r>
              <a:rPr lang="en-US" sz="2200" dirty="0" smtClean="0"/>
              <a:t>Can we re-contact you for a future study? </a:t>
            </a:r>
          </a:p>
          <a:p>
            <a:r>
              <a:rPr lang="en-US" sz="2200" dirty="0" smtClean="0"/>
              <a:t>Collected by admissions clerk, data entered into EPIC, consent form scanned with other documents</a:t>
            </a:r>
          </a:p>
          <a:p>
            <a:r>
              <a:rPr lang="en-US" sz="2200" dirty="0" smtClean="0"/>
              <a:t>Patient’s physician can access pt response, answer questions</a:t>
            </a:r>
          </a:p>
          <a:p>
            <a:r>
              <a:rPr lang="en-US" sz="2200" dirty="0" smtClean="0"/>
              <a:t>Informed Consent Hotline to answer initial questions</a:t>
            </a:r>
          </a:p>
          <a:p>
            <a:r>
              <a:rPr lang="en-US" sz="2200" dirty="0" smtClean="0"/>
              <a:t>CTSI patient research advocate for more detailed queries</a:t>
            </a:r>
          </a:p>
        </p:txBody>
      </p:sp>
      <p:sp>
        <p:nvSpPr>
          <p:cNvPr id="4" name="Footer Placeholder 3"/>
          <p:cNvSpPr>
            <a:spLocks noGrp="1"/>
          </p:cNvSpPr>
          <p:nvPr>
            <p:ph type="ftr" sz="quarter" idx="3"/>
          </p:nvPr>
        </p:nvSpPr>
        <p:spPr>
          <a:xfrm>
            <a:off x="5334000" y="6270406"/>
            <a:ext cx="3352800" cy="473075"/>
          </a:xfrm>
        </p:spPr>
        <p:txBody>
          <a:bodyPr/>
          <a:lstStyle/>
          <a:p>
            <a:r>
              <a:rPr lang="en-US" dirty="0" smtClean="0"/>
              <a:t>The UF CTSI is supported in part by NIH awards UL1 TR000064, KL2 TR000065 and TL1 TR000066</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505038"/>
            <a:ext cx="3352800" cy="3307028"/>
          </a:xfrm>
          <a:prstGeom prst="rect">
            <a:avLst/>
          </a:prstGeom>
          <a:effectLst>
            <a:softEdge rad="63500"/>
          </a:effectLst>
        </p:spPr>
      </p:pic>
      <p:sp>
        <p:nvSpPr>
          <p:cNvPr id="5" name="TextBox 4"/>
          <p:cNvSpPr txBox="1"/>
          <p:nvPr/>
        </p:nvSpPr>
        <p:spPr>
          <a:xfrm>
            <a:off x="5724906" y="4899466"/>
            <a:ext cx="2875787" cy="1231106"/>
          </a:xfrm>
          <a:prstGeom prst="rect">
            <a:avLst/>
          </a:prstGeom>
          <a:noFill/>
        </p:spPr>
        <p:txBody>
          <a:bodyPr wrap="none" rtlCol="0">
            <a:spAutoFit/>
          </a:bodyPr>
          <a:lstStyle/>
          <a:p>
            <a:pPr>
              <a:lnSpc>
                <a:spcPct val="80000"/>
              </a:lnSpc>
              <a:spcBef>
                <a:spcPct val="20000"/>
              </a:spcBef>
              <a:buFont typeface="Arial" pitchFamily="34" charset="0"/>
            </a:pPr>
            <a:r>
              <a:rPr lang="en-US" sz="2000" dirty="0">
                <a:solidFill>
                  <a:srgbClr val="666665"/>
                </a:solidFill>
              </a:rPr>
              <a:t>Results to date </a:t>
            </a:r>
            <a:r>
              <a:rPr lang="en-US" sz="2000" dirty="0" smtClean="0">
                <a:solidFill>
                  <a:srgbClr val="666665"/>
                </a:solidFill>
              </a:rPr>
              <a:t>(&gt;10,000)</a:t>
            </a:r>
            <a:endParaRPr lang="en-US" sz="2000" dirty="0">
              <a:solidFill>
                <a:srgbClr val="666665"/>
              </a:solidFill>
            </a:endParaRPr>
          </a:p>
          <a:p>
            <a:pPr marL="228600" lvl="1">
              <a:lnSpc>
                <a:spcPct val="80000"/>
              </a:lnSpc>
              <a:spcBef>
                <a:spcPct val="20000"/>
              </a:spcBef>
              <a:buFont typeface="Arial" pitchFamily="34" charset="0"/>
            </a:pPr>
            <a:r>
              <a:rPr lang="en-US" sz="2000" dirty="0">
                <a:solidFill>
                  <a:srgbClr val="666665"/>
                </a:solidFill>
              </a:rPr>
              <a:t>85</a:t>
            </a:r>
            <a:r>
              <a:rPr lang="en-US" sz="2000" dirty="0" smtClean="0">
                <a:solidFill>
                  <a:srgbClr val="666665"/>
                </a:solidFill>
              </a:rPr>
              <a:t>% </a:t>
            </a:r>
            <a:r>
              <a:rPr lang="en-US" sz="2000" dirty="0">
                <a:solidFill>
                  <a:srgbClr val="666665"/>
                </a:solidFill>
              </a:rPr>
              <a:t>“yes” for samples</a:t>
            </a:r>
          </a:p>
          <a:p>
            <a:pPr marL="228600" lvl="1">
              <a:lnSpc>
                <a:spcPct val="80000"/>
              </a:lnSpc>
              <a:spcBef>
                <a:spcPct val="20000"/>
              </a:spcBef>
              <a:buFont typeface="Arial" pitchFamily="34" charset="0"/>
            </a:pPr>
            <a:r>
              <a:rPr lang="en-US" sz="2000" dirty="0">
                <a:solidFill>
                  <a:srgbClr val="666665"/>
                </a:solidFill>
              </a:rPr>
              <a:t>79</a:t>
            </a:r>
            <a:r>
              <a:rPr lang="en-US" sz="2000" dirty="0" smtClean="0">
                <a:solidFill>
                  <a:srgbClr val="666665"/>
                </a:solidFill>
              </a:rPr>
              <a:t>% </a:t>
            </a:r>
            <a:r>
              <a:rPr lang="en-US" sz="2000" dirty="0">
                <a:solidFill>
                  <a:srgbClr val="666665"/>
                </a:solidFill>
              </a:rPr>
              <a:t>“yes” for </a:t>
            </a:r>
            <a:r>
              <a:rPr lang="en-US" sz="2000" dirty="0" err="1">
                <a:solidFill>
                  <a:srgbClr val="666665"/>
                </a:solidFill>
              </a:rPr>
              <a:t>recontact</a:t>
            </a:r>
            <a:endParaRPr lang="en-US" sz="2000" dirty="0">
              <a:solidFill>
                <a:srgbClr val="666665"/>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CTSI Biorepository</a:t>
            </a:r>
            <a:endParaRPr lang="en-US" dirty="0"/>
          </a:p>
        </p:txBody>
      </p:sp>
      <p:sp>
        <p:nvSpPr>
          <p:cNvPr id="5" name="Content Placeholder 4"/>
          <p:cNvSpPr>
            <a:spLocks noGrp="1"/>
          </p:cNvSpPr>
          <p:nvPr>
            <p:ph sz="half" idx="1"/>
          </p:nvPr>
        </p:nvSpPr>
        <p:spPr/>
        <p:txBody>
          <a:bodyPr>
            <a:normAutofit fontScale="62500" lnSpcReduction="20000"/>
          </a:bodyPr>
          <a:lstStyle/>
          <a:p>
            <a:pPr fontAlgn="base"/>
            <a:r>
              <a:rPr lang="en-US" dirty="0" err="1"/>
              <a:t>Biospecimen</a:t>
            </a:r>
            <a:r>
              <a:rPr lang="en-US" dirty="0"/>
              <a:t> collection, processing and storage. Stored </a:t>
            </a:r>
            <a:r>
              <a:rPr lang="en-US" dirty="0" err="1"/>
              <a:t>biospecimens</a:t>
            </a:r>
            <a:r>
              <a:rPr lang="en-US" dirty="0"/>
              <a:t> can be used by any researcher with IRB-approved protocols.</a:t>
            </a:r>
          </a:p>
          <a:p>
            <a:pPr fontAlgn="base"/>
            <a:r>
              <a:rPr lang="en-US" dirty="0"/>
              <a:t>Prospective </a:t>
            </a:r>
            <a:r>
              <a:rPr lang="en-US" dirty="0" err="1"/>
              <a:t>biospecimen</a:t>
            </a:r>
            <a:r>
              <a:rPr lang="en-US" dirty="0"/>
              <a:t> collection to fulfill investigator needs for IRB-approved protocols.</a:t>
            </a:r>
          </a:p>
          <a:p>
            <a:pPr fontAlgn="base"/>
            <a:r>
              <a:rPr lang="en-US" dirty="0"/>
              <a:t>Storage for </a:t>
            </a:r>
            <a:r>
              <a:rPr lang="en-US" dirty="0" err="1"/>
              <a:t>biospecimens</a:t>
            </a:r>
            <a:r>
              <a:rPr lang="en-US" dirty="0"/>
              <a:t> collected by investigators. Stored </a:t>
            </a:r>
            <a:r>
              <a:rPr lang="en-US" dirty="0" err="1"/>
              <a:t>biospecimens</a:t>
            </a:r>
            <a:r>
              <a:rPr lang="en-US" dirty="0"/>
              <a:t> belong solely to the investigator.</a:t>
            </a:r>
          </a:p>
          <a:p>
            <a:pPr fontAlgn="base"/>
            <a:r>
              <a:rPr lang="en-US" dirty="0"/>
              <a:t>Oversight of the release of </a:t>
            </a:r>
            <a:r>
              <a:rPr lang="en-US" dirty="0" err="1"/>
              <a:t>biospecimens</a:t>
            </a:r>
            <a:r>
              <a:rPr lang="en-US" dirty="0"/>
              <a:t> from the UF Department of Pathology for other IRB-approved research protocols.</a:t>
            </a:r>
          </a:p>
          <a:p>
            <a:pPr fontAlgn="base"/>
            <a:r>
              <a:rPr lang="en-US" dirty="0"/>
              <a:t>Pathology services including those provided by the Molecular Pathology Core and confirmation of diagnosis by a board-certified pathologist upon request.</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551" y="1600200"/>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54551" y="4800600"/>
            <a:ext cx="4064000" cy="1446550"/>
          </a:xfrm>
          <a:prstGeom prst="rect">
            <a:avLst/>
          </a:prstGeom>
          <a:noFill/>
        </p:spPr>
        <p:txBody>
          <a:bodyPr wrap="square" rtlCol="0">
            <a:spAutoFit/>
          </a:bodyPr>
          <a:lstStyle/>
          <a:p>
            <a:pPr fontAlgn="base"/>
            <a:r>
              <a:rPr lang="en-US" sz="1100" i="1" dirty="0" smtClean="0"/>
              <a:t>One of two Hamilton </a:t>
            </a:r>
            <a:r>
              <a:rPr lang="en-US" sz="1100" i="1" dirty="0"/>
              <a:t>Storage Technologies’ SAM -80°C automated sample management systems (Robotic freezers</a:t>
            </a:r>
            <a:r>
              <a:rPr lang="en-US" sz="1100" i="1" dirty="0" smtClean="0"/>
              <a:t>).  The </a:t>
            </a:r>
            <a:r>
              <a:rPr lang="en-US" sz="1100" i="1" dirty="0" err="1" smtClean="0"/>
              <a:t>biorepository</a:t>
            </a:r>
            <a:r>
              <a:rPr lang="en-US" sz="1100" i="1" dirty="0" smtClean="0"/>
              <a:t> also has eight Forma</a:t>
            </a:r>
            <a:r>
              <a:rPr lang="en-US" sz="1100" i="1" dirty="0"/>
              <a:t> Thermo Scientific -80°C </a:t>
            </a:r>
            <a:r>
              <a:rPr lang="en-US" sz="1100" i="1" dirty="0" smtClean="0"/>
              <a:t>Freezers</a:t>
            </a:r>
            <a:r>
              <a:rPr lang="en-US" sz="1100" i="1" dirty="0"/>
              <a:t> with back-up CO</a:t>
            </a:r>
            <a:r>
              <a:rPr lang="en-US" sz="1100" i="1" baseline="-25000" dirty="0"/>
              <a:t>2 </a:t>
            </a:r>
            <a:r>
              <a:rPr lang="en-US" sz="1100" i="1" dirty="0"/>
              <a:t>and </a:t>
            </a:r>
            <a:r>
              <a:rPr lang="en-US" sz="1100" i="1" dirty="0" err="1"/>
              <a:t>sensaphone</a:t>
            </a:r>
            <a:r>
              <a:rPr lang="en-US" sz="1100" i="1" dirty="0"/>
              <a:t> alarm systems including back-up storage space, centrifuge for basic bodily fluid </a:t>
            </a:r>
            <a:r>
              <a:rPr lang="en-US" sz="1100" i="1" dirty="0" smtClean="0"/>
              <a:t>processing, </a:t>
            </a:r>
            <a:r>
              <a:rPr lang="en-US" sz="1100" i="1" dirty="0" err="1" smtClean="0"/>
              <a:t>QiaCube</a:t>
            </a:r>
            <a:r>
              <a:rPr lang="en-US" sz="1100" i="1" dirty="0" smtClean="0"/>
              <a:t> </a:t>
            </a:r>
            <a:r>
              <a:rPr lang="en-US" sz="1100" i="1" dirty="0"/>
              <a:t>for small volume RNA, DNA and protein </a:t>
            </a:r>
            <a:r>
              <a:rPr lang="en-US" sz="1100" i="1" dirty="0" smtClean="0"/>
              <a:t>purification, Agilent </a:t>
            </a:r>
            <a:r>
              <a:rPr lang="en-US" sz="1100" i="1" dirty="0" err="1"/>
              <a:t>Bioanalyzer</a:t>
            </a:r>
            <a:r>
              <a:rPr lang="en-US" sz="1100" i="1" dirty="0"/>
              <a:t> for RNA, DNA and protein quality control </a:t>
            </a:r>
            <a:r>
              <a:rPr lang="en-US" sz="1100" i="1" dirty="0" smtClean="0"/>
              <a:t>analysis, </a:t>
            </a:r>
            <a:r>
              <a:rPr lang="en-US" sz="1100" i="1" dirty="0" err="1" smtClean="0"/>
              <a:t>OnCore</a:t>
            </a:r>
            <a:r>
              <a:rPr lang="en-US" sz="1100" i="1" dirty="0" smtClean="0"/>
              <a:t> </a:t>
            </a:r>
            <a:r>
              <a:rPr lang="en-US" sz="1100" i="1" dirty="0" err="1"/>
              <a:t>BioSpecimen</a:t>
            </a:r>
            <a:r>
              <a:rPr lang="en-US" sz="1100" i="1" dirty="0"/>
              <a:t> Management</a:t>
            </a:r>
          </a:p>
        </p:txBody>
      </p:sp>
    </p:spTree>
    <p:extLst>
      <p:ext uri="{BB962C8B-B14F-4D97-AF65-F5344CB8AC3E}">
        <p14:creationId xmlns:p14="http://schemas.microsoft.com/office/powerpoint/2010/main" val="198210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itle 1"/>
          <p:cNvSpPr>
            <a:spLocks noGrp="1"/>
          </p:cNvSpPr>
          <p:nvPr>
            <p:ph type="title"/>
          </p:nvPr>
        </p:nvSpPr>
        <p:spPr>
          <a:xfrm>
            <a:off x="457200" y="274638"/>
            <a:ext cx="8229600" cy="1020762"/>
          </a:xfrm>
        </p:spPr>
        <p:txBody>
          <a:bodyPr>
            <a:normAutofit fontScale="90000"/>
          </a:bodyPr>
          <a:lstStyle/>
          <a:p>
            <a:pPr algn="ctr"/>
            <a:r>
              <a:rPr lang="en-US" sz="3200" dirty="0" smtClean="0"/>
              <a:t>Genetic Information from the </a:t>
            </a:r>
            <a:br>
              <a:rPr lang="en-US" sz="3200" dirty="0" smtClean="0"/>
            </a:br>
            <a:r>
              <a:rPr lang="en-US" sz="3200" dirty="0" smtClean="0"/>
              <a:t>UF &amp; Shands Personalized Medicine Program</a:t>
            </a:r>
            <a:r>
              <a:rPr lang="en-US" sz="2500" dirty="0" smtClean="0">
                <a:solidFill>
                  <a:srgbClr val="666665"/>
                </a:solidFill>
                <a:latin typeface="Georgia" pitchFamily="18" charset="0"/>
              </a:rPr>
              <a:t/>
            </a:r>
            <a:br>
              <a:rPr lang="en-US" sz="2500" dirty="0" smtClean="0">
                <a:solidFill>
                  <a:srgbClr val="666665"/>
                </a:solidFill>
                <a:latin typeface="Georgia" pitchFamily="18" charset="0"/>
              </a:rPr>
            </a:br>
            <a:endParaRPr lang="en-US" sz="2500" dirty="0" smtClean="0">
              <a:solidFill>
                <a:srgbClr val="666665"/>
              </a:solidFill>
              <a:latin typeface="Georgia" pitchFamily="18" charset="0"/>
            </a:endParaRPr>
          </a:p>
        </p:txBody>
      </p:sp>
      <p:pic>
        <p:nvPicPr>
          <p:cNvPr id="13314" name="Picture 3" descr="Z:\Conlon\Grants\2011 CTSA Johnson Clopidigrel\Personalized Medicine Simple Figu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371600"/>
            <a:ext cx="5292680" cy="4898806"/>
          </a:xfrm>
        </p:spPr>
      </p:pic>
      <p:sp>
        <p:nvSpPr>
          <p:cNvPr id="13315" name="TextBox 6"/>
          <p:cNvSpPr txBox="1">
            <a:spLocks noChangeArrowheads="1"/>
          </p:cNvSpPr>
          <p:nvPr/>
        </p:nvSpPr>
        <p:spPr bwMode="auto">
          <a:xfrm>
            <a:off x="6418240" y="2438400"/>
            <a:ext cx="229904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dirty="0" smtClean="0">
                <a:solidFill>
                  <a:srgbClr val="666665"/>
                </a:solidFill>
              </a:rPr>
              <a:t>Challenge: </a:t>
            </a:r>
            <a:r>
              <a:rPr lang="en-US" sz="2000" i="1" dirty="0">
                <a:solidFill>
                  <a:srgbClr val="666665"/>
                </a:solidFill>
              </a:rPr>
              <a:t>genetic polymorphism of CYP2C19 leads to </a:t>
            </a:r>
            <a:r>
              <a:rPr lang="en-US" sz="2000" i="1" dirty="0" smtClean="0">
                <a:solidFill>
                  <a:srgbClr val="666665"/>
                </a:solidFill>
              </a:rPr>
              <a:t>reduced ability </a:t>
            </a:r>
            <a:r>
              <a:rPr lang="en-US" sz="2000" i="1" dirty="0">
                <a:solidFill>
                  <a:srgbClr val="666665"/>
                </a:solidFill>
              </a:rPr>
              <a:t>to activate </a:t>
            </a:r>
            <a:r>
              <a:rPr lang="en-US" sz="2000" i="1" dirty="0" err="1" smtClean="0">
                <a:solidFill>
                  <a:srgbClr val="666665"/>
                </a:solidFill>
              </a:rPr>
              <a:t>clopidogrel</a:t>
            </a:r>
            <a:r>
              <a:rPr lang="en-US" sz="2000" i="1" dirty="0" smtClean="0">
                <a:solidFill>
                  <a:srgbClr val="666665"/>
                </a:solidFill>
              </a:rPr>
              <a:t> (Plavix) </a:t>
            </a:r>
            <a:r>
              <a:rPr lang="en-US" sz="2000" i="1" dirty="0">
                <a:solidFill>
                  <a:srgbClr val="666665"/>
                </a:solidFill>
              </a:rPr>
              <a:t>and increased risk of cardiovascular complication</a:t>
            </a:r>
          </a:p>
        </p:txBody>
      </p:sp>
      <p:sp>
        <p:nvSpPr>
          <p:cNvPr id="11" name="Footer Placeholder 3"/>
          <p:cNvSpPr>
            <a:spLocks noGrp="1"/>
          </p:cNvSpPr>
          <p:nvPr>
            <p:ph type="ftr" sz="quarter" idx="3"/>
          </p:nvPr>
        </p:nvSpPr>
        <p:spPr>
          <a:xfrm>
            <a:off x="5334000" y="6270406"/>
            <a:ext cx="3352800" cy="473075"/>
          </a:xfrm>
        </p:spPr>
        <p:txBody>
          <a:bodyPr/>
          <a:lstStyle/>
          <a:p>
            <a:r>
              <a:rPr lang="en-US" dirty="0" smtClean="0"/>
              <a:t>The UF CTSI is supported in part by NIH awards UL1 TR000064, KL2 TR000065 and TL1 TR000066</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if we had a repository …</a:t>
            </a:r>
            <a:endParaRPr lang="en-US" dirty="0"/>
          </a:p>
        </p:txBody>
      </p:sp>
      <p:sp>
        <p:nvSpPr>
          <p:cNvPr id="3" name="Content Placeholder 2"/>
          <p:cNvSpPr>
            <a:spLocks noGrp="1"/>
          </p:cNvSpPr>
          <p:nvPr>
            <p:ph idx="1"/>
          </p:nvPr>
        </p:nvSpPr>
        <p:spPr/>
        <p:txBody>
          <a:bodyPr>
            <a:normAutofit lnSpcReduction="10000"/>
          </a:bodyPr>
          <a:lstStyle/>
          <a:p>
            <a:r>
              <a:rPr lang="en-US" dirty="0" smtClean="0"/>
              <a:t>That contained clinical data from Epic for all patients in the health care system</a:t>
            </a:r>
          </a:p>
          <a:p>
            <a:r>
              <a:rPr lang="en-US" dirty="0" smtClean="0"/>
              <a:t>Combined that data with information regarding the patient’s willingness to participate in research</a:t>
            </a:r>
          </a:p>
          <a:p>
            <a:r>
              <a:rPr lang="en-US" dirty="0" smtClean="0"/>
              <a:t>Had information on labs, procedures, diagnoses, medications, </a:t>
            </a:r>
            <a:r>
              <a:rPr lang="en-US" dirty="0" err="1" smtClean="0"/>
              <a:t>biospecimens</a:t>
            </a:r>
            <a:r>
              <a:rPr lang="en-US" dirty="0" smtClean="0"/>
              <a:t>, genetic markers</a:t>
            </a:r>
          </a:p>
          <a:p>
            <a:r>
              <a:rPr lang="en-US" dirty="0" smtClean="0"/>
              <a:t>Had information over care events</a:t>
            </a:r>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57596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342901" y="2107400"/>
            <a:ext cx="3467099" cy="3209664"/>
          </a:xfrm>
        </p:spPr>
        <p:txBody>
          <a:bodyPr>
            <a:normAutofit/>
          </a:bodyPr>
          <a:lstStyle/>
          <a:p>
            <a:pPr marL="0" indent="0">
              <a:buNone/>
            </a:pPr>
            <a:r>
              <a:rPr lang="en-US" sz="2800" dirty="0" smtClean="0"/>
              <a:t>On the web:  </a:t>
            </a:r>
          </a:p>
          <a:p>
            <a:pPr marL="0" indent="0">
              <a:buNone/>
            </a:pPr>
            <a:r>
              <a:rPr lang="en-US" sz="2800" dirty="0" smtClean="0">
                <a:hlinkClick r:id="rId2"/>
              </a:rPr>
              <a:t>http://idr.ahc.ufl.edu</a:t>
            </a:r>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1" y="1676400"/>
            <a:ext cx="4724399" cy="3640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ooter Placeholder 3"/>
          <p:cNvSpPr>
            <a:spLocks noGrp="1"/>
          </p:cNvSpPr>
          <p:nvPr>
            <p:ph type="ftr" sz="quarter" idx="3"/>
          </p:nvPr>
        </p:nvSpPr>
        <p:spPr>
          <a:xfrm>
            <a:off x="5334000" y="6270406"/>
            <a:ext cx="3352800" cy="473075"/>
          </a:xfrm>
        </p:spPr>
        <p:txBody>
          <a:bodyPr/>
          <a:lstStyle/>
          <a:p>
            <a:r>
              <a:rPr lang="en-US" dirty="0" smtClean="0"/>
              <a:t>The UF CTSI is supported in part by NIH awards UL1 TR000064, KL2 TR000065 and TL1 TR000066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we’d like to have the answers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Quickly – at our desks, interactive</a:t>
            </a:r>
          </a:p>
          <a:p>
            <a:r>
              <a:rPr lang="en-US" dirty="0" smtClean="0"/>
              <a:t>Professionally – with full consideration of the complexity of clinical data, translating our ideas into the details necessary for a an accurate result</a:t>
            </a:r>
          </a:p>
          <a:p>
            <a:r>
              <a:rPr lang="en-US" dirty="0" smtClean="0"/>
              <a:t>Securely –protecting patient privacy</a:t>
            </a:r>
          </a:p>
          <a:p>
            <a:r>
              <a:rPr lang="en-US" dirty="0" smtClean="0"/>
              <a:t>Accurately</a:t>
            </a:r>
          </a:p>
          <a:p>
            <a:r>
              <a:rPr lang="en-US" dirty="0" smtClean="0"/>
              <a:t>Across clinics and hospitals</a:t>
            </a:r>
          </a:p>
          <a:p>
            <a:r>
              <a:rPr lang="en-US" dirty="0" smtClean="0"/>
              <a:t>Data available for analysis via appropriate protocols, combined with additional research data</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83811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2008 Plan</a:t>
            </a:r>
            <a:endParaRPr lang="en-US" dirty="0"/>
          </a:p>
        </p:txBody>
      </p:sp>
      <p:sp>
        <p:nvSpPr>
          <p:cNvPr id="5" name="Content Placeholder 4"/>
          <p:cNvSpPr>
            <a:spLocks noGrp="1"/>
          </p:cNvSpPr>
          <p:nvPr>
            <p:ph sz="half" idx="1"/>
          </p:nvPr>
        </p:nvSpPr>
        <p:spPr>
          <a:xfrm>
            <a:off x="457200" y="1447800"/>
            <a:ext cx="3124200" cy="3733800"/>
          </a:xfrm>
        </p:spPr>
        <p:txBody>
          <a:bodyPr>
            <a:noAutofit/>
          </a:bodyPr>
          <a:lstStyle/>
          <a:p>
            <a:pPr marL="0" indent="0">
              <a:spcBef>
                <a:spcPts val="0"/>
              </a:spcBef>
              <a:buNone/>
            </a:pPr>
            <a:r>
              <a:rPr lang="en-US" sz="1000" dirty="0">
                <a:solidFill>
                  <a:schemeClr val="tx1"/>
                </a:solidFill>
              </a:rPr>
              <a:t>Data integration lowers the barriers to using and more importantly, reusing data.  By anticipating researcher needs building and operating interfaces between source systems and access for clinicians and researchers, we serve all goals of the CTSI: 1) barriers to interaction are reduced by providing data in easily accessible, standardized formats; 2) training programs are enhanced by providing access to substantial data resources; 3) access to advanced technologies is facilitated by making data from these systems available for analysis; and 4) new opportunities are created for collaboration by making standardized data available to all members of the CTSI across the state.  Data integration work consists of collaborating with data source system providers and computational resource providers to develop data pathways leading to reusable, standardized formats available through access systems such as the CTSI Portal. CRU and TTRP source systems often must be integrated to intermediate computational resources for processing (Fig. 3).  Molecular data and imaging data often require significant computation whose results must then be transformed into standard formats for access.  Data format standards exist and are emerging across research and health informatics (83). </a:t>
            </a:r>
          </a:p>
          <a:p>
            <a:endParaRPr lang="en-US" sz="1000" dirty="0"/>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42867" y="1447190"/>
            <a:ext cx="4991300" cy="373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5257800"/>
            <a:ext cx="8172450" cy="861774"/>
          </a:xfrm>
          <a:prstGeom prst="rect">
            <a:avLst/>
          </a:prstGeom>
          <a:noFill/>
        </p:spPr>
        <p:txBody>
          <a:bodyPr wrap="square" rtlCol="0">
            <a:spAutoFit/>
          </a:bodyPr>
          <a:lstStyle/>
          <a:p>
            <a:r>
              <a:rPr lang="en-US" sz="1000" dirty="0" smtClean="0"/>
              <a:t>Once </a:t>
            </a:r>
            <a:r>
              <a:rPr lang="en-US" sz="1000" dirty="0"/>
              <a:t>data are transformed they can then be organized for search and secured with access control standardized through IAM processes in an IDR.  To integrate data </a:t>
            </a:r>
            <a:r>
              <a:rPr lang="en-US" sz="1000" dirty="0"/>
              <a:t>in support of translational research we will adopt national standards for security, software and a data interchange (C.2.a), provide integration to emerging national repositories </a:t>
            </a:r>
            <a:r>
              <a:rPr lang="en-US" sz="1000" dirty="0"/>
              <a:t>(C.2.b) and establish an enterprise architecture for informatics (C.2.c).  The resulting integration of TTRP (C.2.d) and CRU (C.2.e) resources will result in integrated research database delivery (C.2.f).  Using standardized access methods for data we will transform our practice of reusing data, thereby encouraging data reuse and sharing (C.2.g).</a:t>
            </a:r>
          </a:p>
        </p:txBody>
      </p:sp>
    </p:spTree>
    <p:extLst>
      <p:ext uri="{BB962C8B-B14F-4D97-AF65-F5344CB8AC3E}">
        <p14:creationId xmlns:p14="http://schemas.microsoft.com/office/powerpoint/2010/main" val="230418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Integrated Data Repository</a:t>
            </a:r>
            <a:endParaRPr lang="en-US" dirty="0"/>
          </a:p>
        </p:txBody>
      </p:sp>
      <p:pic>
        <p:nvPicPr>
          <p:cNvPr id="282" name="Picture 281" descr="IDR Data flow.png"/>
          <p:cNvPicPr>
            <a:picLocks noChangeAspect="1"/>
          </p:cNvPicPr>
          <p:nvPr/>
        </p:nvPicPr>
        <p:blipFill>
          <a:blip r:embed="rId2"/>
          <a:stretch>
            <a:fillRect/>
          </a:stretch>
        </p:blipFill>
        <p:spPr>
          <a:xfrm>
            <a:off x="1600200" y="1524000"/>
            <a:ext cx="5997045" cy="4746406"/>
          </a:xfrm>
          <a:prstGeom prst="rect">
            <a:avLst/>
          </a:prstGeom>
        </p:spPr>
      </p:pic>
      <p:sp>
        <p:nvSpPr>
          <p:cNvPr id="7" name="Footer Placeholder 3"/>
          <p:cNvSpPr>
            <a:spLocks noGrp="1"/>
          </p:cNvSpPr>
          <p:nvPr>
            <p:ph type="ftr" sz="quarter" idx="3"/>
          </p:nvPr>
        </p:nvSpPr>
        <p:spPr>
          <a:xfrm>
            <a:off x="5334000" y="6270406"/>
            <a:ext cx="3352800" cy="473075"/>
          </a:xfrm>
        </p:spPr>
        <p:txBody>
          <a:bodyPr/>
          <a:lstStyle/>
          <a:p>
            <a:r>
              <a:rPr lang="en-US" dirty="0" smtClean="0"/>
              <a:t>The UF CTSI is supported in part by NIH awards UL1 TR000064, KL2 TR000065 and TL1 TR000066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0"/>
            <a:ext cx="9366032" cy="6890323"/>
          </a:xfrm>
        </p:spPr>
      </p:pic>
    </p:spTree>
    <p:extLst>
      <p:ext uri="{BB962C8B-B14F-4D97-AF65-F5344CB8AC3E}">
        <p14:creationId xmlns:p14="http://schemas.microsoft.com/office/powerpoint/2010/main" val="22704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2226" cy="8839254"/>
          </a:xfrm>
        </p:spPr>
      </p:pic>
    </p:spTree>
    <p:extLst>
      <p:ext uri="{BB962C8B-B14F-4D97-AF65-F5344CB8AC3E}">
        <p14:creationId xmlns:p14="http://schemas.microsoft.com/office/powerpoint/2010/main" val="898258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I2B2 Cohort Discovery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425258"/>
            <a:ext cx="6375744" cy="4331652"/>
          </a:xfrm>
        </p:spPr>
      </p:pic>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
        <p:nvSpPr>
          <p:cNvPr id="6" name="TextBox 5"/>
          <p:cNvSpPr txBox="1"/>
          <p:nvPr/>
        </p:nvSpPr>
        <p:spPr>
          <a:xfrm>
            <a:off x="6747219" y="1744424"/>
            <a:ext cx="2387256" cy="3693319"/>
          </a:xfrm>
          <a:prstGeom prst="rect">
            <a:avLst/>
          </a:prstGeom>
          <a:noFill/>
        </p:spPr>
        <p:txBody>
          <a:bodyPr wrap="square" rtlCol="0">
            <a:spAutoFit/>
          </a:bodyPr>
          <a:lstStyle/>
          <a:p>
            <a:pPr algn="r"/>
            <a:r>
              <a:rPr lang="en-US" dirty="0" smtClean="0"/>
              <a:t>        </a:t>
            </a:r>
          </a:p>
          <a:p>
            <a:pPr algn="r"/>
            <a:r>
              <a:rPr lang="en-US" dirty="0" smtClean="0"/>
              <a:t>Patients             329,986</a:t>
            </a:r>
          </a:p>
          <a:p>
            <a:pPr algn="r"/>
            <a:r>
              <a:rPr lang="en-US" dirty="0" smtClean="0"/>
              <a:t>Visits               1,786,999</a:t>
            </a:r>
          </a:p>
          <a:p>
            <a:pPr algn="r"/>
            <a:r>
              <a:rPr lang="en-US" dirty="0" smtClean="0"/>
              <a:t>Procedures    9,957,757</a:t>
            </a:r>
          </a:p>
          <a:p>
            <a:pPr algn="r"/>
            <a:r>
              <a:rPr lang="en-US" dirty="0" smtClean="0"/>
              <a:t>Diagnoses    12,388,053</a:t>
            </a:r>
          </a:p>
          <a:p>
            <a:endParaRPr lang="en-US" dirty="0" smtClean="0"/>
          </a:p>
          <a:p>
            <a:r>
              <a:rPr lang="en-US" dirty="0" smtClean="0"/>
              <a:t>Adding 600K procedures per month</a:t>
            </a:r>
          </a:p>
          <a:p>
            <a:endParaRPr lang="en-US" dirty="0"/>
          </a:p>
          <a:p>
            <a:r>
              <a:rPr lang="en-US" dirty="0" smtClean="0"/>
              <a:t>IDR will double in size when Jacksonville is added in summer, 2013</a:t>
            </a:r>
          </a:p>
          <a:p>
            <a:endParaRPr lang="en-US" dirty="0"/>
          </a:p>
        </p:txBody>
      </p:sp>
    </p:spTree>
    <p:extLst>
      <p:ext uri="{BB962C8B-B14F-4D97-AF65-F5344CB8AC3E}">
        <p14:creationId xmlns:p14="http://schemas.microsoft.com/office/powerpoint/2010/main" val="137561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Desktop Interface (VDI)</a:t>
            </a:r>
            <a:endParaRPr lang="en-US" dirty="0"/>
          </a:p>
        </p:txBody>
      </p:sp>
      <p:sp>
        <p:nvSpPr>
          <p:cNvPr id="3" name="Content Placeholder 2"/>
          <p:cNvSpPr>
            <a:spLocks noGrp="1"/>
          </p:cNvSpPr>
          <p:nvPr>
            <p:ph idx="1"/>
          </p:nvPr>
        </p:nvSpPr>
        <p:spPr/>
        <p:txBody>
          <a:bodyPr>
            <a:normAutofit fontScale="92500"/>
          </a:bodyPr>
          <a:lstStyle/>
          <a:p>
            <a:r>
              <a:rPr lang="en-US" dirty="0" smtClean="0"/>
              <a:t>PHI from the IDR may be released to the investigator</a:t>
            </a:r>
          </a:p>
          <a:p>
            <a:pPr lvl="1"/>
            <a:r>
              <a:rPr lang="en-US" dirty="0" smtClean="0"/>
              <a:t>Under IRB approval</a:t>
            </a:r>
          </a:p>
          <a:p>
            <a:pPr lvl="1"/>
            <a:r>
              <a:rPr lang="en-US" dirty="0" smtClean="0"/>
              <a:t>With a Data Use Agreement</a:t>
            </a:r>
          </a:p>
          <a:p>
            <a:r>
              <a:rPr lang="en-US" dirty="0" smtClean="0"/>
              <a:t>Data released from the IDR will be provided in a secure environment – a VDI that enable the investigator to analyze the data without having to move the data to insecure environments</a:t>
            </a:r>
          </a:p>
          <a:p>
            <a:r>
              <a:rPr lang="en-US" dirty="0" smtClean="0"/>
              <a:t>See </a:t>
            </a:r>
            <a:r>
              <a:rPr lang="en-US" dirty="0" smtClean="0">
                <a:hlinkClick r:id="rId2"/>
              </a:rPr>
              <a:t>http://vdi.ahc.ufl.edu</a:t>
            </a:r>
            <a:r>
              <a:rPr lang="en-US" dirty="0" smtClean="0"/>
              <a:t> to get started</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TR000064, KL2 TR000065 and TL1 TR000066</a:t>
            </a:r>
            <a:endParaRPr lang="en-US" dirty="0"/>
          </a:p>
        </p:txBody>
      </p:sp>
    </p:spTree>
    <p:extLst>
      <p:ext uri="{BB962C8B-B14F-4D97-AF65-F5344CB8AC3E}">
        <p14:creationId xmlns:p14="http://schemas.microsoft.com/office/powerpoint/2010/main" val="330754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TSIPowerPoin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CTSIPowerPointTheme</Template>
  <TotalTime>1371</TotalTime>
  <Words>1205</Words>
  <Application>Microsoft Office PowerPoint</Application>
  <PresentationFormat>On-screen Show (4:3)</PresentationFormat>
  <Paragraphs>90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CTSIPowerPointTheme</vt:lpstr>
      <vt:lpstr>Integrated Data Repository</vt:lpstr>
      <vt:lpstr>What if we had a repository …</vt:lpstr>
      <vt:lpstr>How we’d like to have the answers</vt:lpstr>
      <vt:lpstr>The 2008 Plan</vt:lpstr>
      <vt:lpstr>Integrated Data Repository</vt:lpstr>
      <vt:lpstr>PowerPoint Presentation</vt:lpstr>
      <vt:lpstr>PowerPoint Presentation</vt:lpstr>
      <vt:lpstr>I2B2 Cohort Discovery</vt:lpstr>
      <vt:lpstr>Virtual Desktop Interface (VDI)</vt:lpstr>
      <vt:lpstr>IDR Timeline</vt:lpstr>
      <vt:lpstr>PowerPoint Presentation</vt:lpstr>
      <vt:lpstr>IDR support and governance</vt:lpstr>
      <vt:lpstr>I2B2 Training and Sign on</vt:lpstr>
      <vt:lpstr>Professional Services</vt:lpstr>
      <vt:lpstr>PowerPoint Presentation</vt:lpstr>
      <vt:lpstr>PowerPoint Presentation</vt:lpstr>
      <vt:lpstr>Consent2Share</vt:lpstr>
      <vt:lpstr>CTSI Biorepository</vt:lpstr>
      <vt:lpstr>Genetic Information from the  UF &amp; Shands Personalized Medicine Program </vt:lpstr>
      <vt:lpstr>For More Information</vt:lpstr>
    </vt:vector>
  </TitlesOfParts>
  <Company>J.H. Miller Health Sciences Center, 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University of Florida Clinical and Translational Science Institute</dc:title>
  <dc:creator>Mike Conlon</dc:creator>
  <cp:lastModifiedBy>Michael Conlon</cp:lastModifiedBy>
  <cp:revision>118</cp:revision>
  <dcterms:created xsi:type="dcterms:W3CDTF">2011-07-06T17:12:01Z</dcterms:created>
  <dcterms:modified xsi:type="dcterms:W3CDTF">2013-05-01T13:55:58Z</dcterms:modified>
</cp:coreProperties>
</file>