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319" r:id="rId3"/>
    <p:sldId id="263" r:id="rId4"/>
    <p:sldId id="337" r:id="rId5"/>
    <p:sldId id="264" r:id="rId6"/>
    <p:sldId id="338" r:id="rId7"/>
    <p:sldId id="279" r:id="rId8"/>
    <p:sldId id="281" r:id="rId9"/>
    <p:sldId id="282" r:id="rId10"/>
    <p:sldId id="339" r:id="rId11"/>
    <p:sldId id="336" r:id="rId12"/>
    <p:sldId id="283" r:id="rId13"/>
    <p:sldId id="284" r:id="rId14"/>
    <p:sldId id="326" r:id="rId15"/>
    <p:sldId id="294" r:id="rId16"/>
    <p:sldId id="324" r:id="rId17"/>
    <p:sldId id="296" r:id="rId18"/>
    <p:sldId id="335" r:id="rId19"/>
    <p:sldId id="298" r:id="rId20"/>
    <p:sldId id="288" r:id="rId21"/>
    <p:sldId id="331" r:id="rId22"/>
    <p:sldId id="332" r:id="rId23"/>
    <p:sldId id="334" r:id="rId24"/>
    <p:sldId id="325" r:id="rId25"/>
    <p:sldId id="289" r:id="rId26"/>
    <p:sldId id="342" r:id="rId27"/>
    <p:sldId id="323" r:id="rId28"/>
    <p:sldId id="293" r:id="rId29"/>
    <p:sldId id="330" r:id="rId30"/>
    <p:sldId id="329" r:id="rId31"/>
    <p:sldId id="340" r:id="rId32"/>
    <p:sldId id="341" r:id="rId33"/>
    <p:sldId id="309" r:id="rId34"/>
    <p:sldId id="307" r:id="rId35"/>
    <p:sldId id="308" r:id="rId36"/>
    <p:sldId id="312" r:id="rId37"/>
    <p:sldId id="322" r:id="rId38"/>
    <p:sldId id="313" r:id="rId39"/>
    <p:sldId id="315" r:id="rId40"/>
    <p:sldId id="314" r:id="rId41"/>
    <p:sldId id="316" r:id="rId42"/>
    <p:sldId id="317" r:id="rId43"/>
    <p:sldId id="257" r:id="rId44"/>
    <p:sldId id="343"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61" autoAdjust="0"/>
    <p:restoredTop sz="94660"/>
  </p:normalViewPr>
  <p:slideViewPr>
    <p:cSldViewPr snapToGrid="0">
      <p:cViewPr varScale="1">
        <p:scale>
          <a:sx n="63" d="100"/>
          <a:sy n="63" d="100"/>
        </p:scale>
        <p:origin x="1676" y="56"/>
      </p:cViewPr>
      <p:guideLst/>
    </p:cSldViewPr>
  </p:slideViewPr>
  <p:notesTextViewPr>
    <p:cViewPr>
      <p:scale>
        <a:sx n="1" d="1"/>
        <a:sy n="1" d="1"/>
      </p:scale>
      <p:origin x="0" y="0"/>
    </p:cViewPr>
  </p:notesTextViewPr>
  <p:sorterViewPr>
    <p:cViewPr>
      <p:scale>
        <a:sx n="41" d="100"/>
        <a:sy n="4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oleObject" Target="file:///\\hsc-fs-research\ctsi01\home\aliciatu\Projects\CTSI%20JUNE10%20SITE%20VISIT\June\STUDY%20REGISTRY\revsr.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hsc-fs-research\ctsi01\share\Admin\NIH%20Program%20Officer%20Visit\Presentations\8.30_CTSI%20Overview_Nelson\SR%20Pie%20Charts%2020120605.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hsc-fs-research\ctsi01\share\Admin\NIH%20Program%20Officer%20Visit\Presentations\8.30_CTSI%20Overview_Nelson\SR%20Pie%20Charts%202012060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plotArea>
    <c:plotVisOnly val="1"/>
    <c:dispBlanksAs val="zero"/>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2"/>
              </a:solidFill>
            </c:spPr>
          </c:dPt>
          <c:dPt>
            <c:idx val="1"/>
            <c:bubble3D val="0"/>
            <c:spPr>
              <a:solidFill>
                <a:schemeClr val="accent4"/>
              </a:solidFill>
            </c:spPr>
          </c:dPt>
          <c:dPt>
            <c:idx val="2"/>
            <c:bubble3D val="0"/>
            <c:spPr>
              <a:solidFill>
                <a:schemeClr val="accent1"/>
              </a:solidFill>
            </c:spPr>
          </c:dPt>
          <c:dPt>
            <c:idx val="3"/>
            <c:bubble3D val="0"/>
            <c:spPr>
              <a:solidFill>
                <a:schemeClr val="accent3"/>
              </a:solidFill>
            </c:spPr>
          </c:dPt>
          <c:dLbls>
            <c:spPr>
              <a:noFill/>
              <a:ln>
                <a:noFill/>
              </a:ln>
              <a:effectLst/>
            </c:spPr>
            <c:txPr>
              <a:bodyPr/>
              <a:lstStyle/>
              <a:p>
                <a:pPr>
                  <a:defRPr sz="1200">
                    <a:solidFill>
                      <a:schemeClr val="bg1"/>
                    </a:solidFill>
                  </a:defRPr>
                </a:pPr>
                <a:endParaRPr lang="en-US"/>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('2010_H J X W'!$S$652,'2010_H J X W'!$T$652,'2010_H J X W'!$U$652,'2010_H J X W'!$V$652)</c:f>
              <c:strCache>
                <c:ptCount val="4"/>
                <c:pt idx="0">
                  <c:v>T1</c:v>
                </c:pt>
                <c:pt idx="1">
                  <c:v>T2</c:v>
                </c:pt>
                <c:pt idx="2">
                  <c:v>T3</c:v>
                </c:pt>
                <c:pt idx="3">
                  <c:v>T4</c:v>
                </c:pt>
              </c:strCache>
            </c:strRef>
          </c:cat>
          <c:val>
            <c:numRef>
              <c:f>('2010_H J X W'!$S$654,'2010_H J X W'!$T$654,'2010_H J X W'!$U$654,'2010_H J X W'!$V$654)</c:f>
              <c:numCache>
                <c:formatCode>0%</c:formatCode>
                <c:ptCount val="4"/>
                <c:pt idx="0">
                  <c:v>0.19518716577540116</c:v>
                </c:pt>
                <c:pt idx="1">
                  <c:v>0.27272727272727282</c:v>
                </c:pt>
                <c:pt idx="2">
                  <c:v>0.37165775401069517</c:v>
                </c:pt>
                <c:pt idx="3">
                  <c:v>0.1604278074866311</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chemeClr val="accent2"/>
              </a:solidFill>
            </c:spPr>
          </c:dPt>
          <c:dPt>
            <c:idx val="1"/>
            <c:bubble3D val="0"/>
            <c:spPr>
              <a:solidFill>
                <a:schemeClr val="accent4"/>
              </a:solidFill>
            </c:spPr>
          </c:dPt>
          <c:dPt>
            <c:idx val="2"/>
            <c:bubble3D val="0"/>
            <c:spPr>
              <a:solidFill>
                <a:schemeClr val="accent1"/>
              </a:solidFill>
            </c:spPr>
          </c:dPt>
          <c:dPt>
            <c:idx val="3"/>
            <c:bubble3D val="0"/>
            <c:spPr>
              <a:solidFill>
                <a:schemeClr val="accent3"/>
              </a:solidFill>
            </c:spPr>
          </c:dPt>
          <c:dLbls>
            <c:spPr>
              <a:noFill/>
              <a:ln>
                <a:noFill/>
              </a:ln>
              <a:effectLst/>
            </c:spPr>
            <c:txPr>
              <a:bodyPr/>
              <a:lstStyle/>
              <a:p>
                <a:pPr>
                  <a:defRPr sz="1200">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val>
            <c:numRef>
              <c:f>'2011_H J X W'!$S$746:$V$746</c:f>
              <c:numCache>
                <c:formatCode>0%</c:formatCode>
                <c:ptCount val="4"/>
                <c:pt idx="0">
                  <c:v>0.14254385964912294</c:v>
                </c:pt>
                <c:pt idx="1">
                  <c:v>0.2061403508771934</c:v>
                </c:pt>
                <c:pt idx="2">
                  <c:v>0.4758771929824569</c:v>
                </c:pt>
                <c:pt idx="3">
                  <c:v>0.17543859649122845</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0ECB46-1CEB-4091-8367-1688C758D651}" type="doc">
      <dgm:prSet loTypeId="urn:microsoft.com/office/officeart/2005/8/layout/lProcess2" loCatId="list" qsTypeId="urn:microsoft.com/office/officeart/2005/8/quickstyle/simple1" qsCatId="simple" csTypeId="urn:microsoft.com/office/officeart/2005/8/colors/accent1_4" csCatId="accent1" phldr="1"/>
      <dgm:spPr/>
      <dgm:t>
        <a:bodyPr/>
        <a:lstStyle/>
        <a:p>
          <a:endParaRPr lang="en-US"/>
        </a:p>
      </dgm:t>
    </dgm:pt>
    <dgm:pt modelId="{3D5691F2-54FF-4569-BB13-727C141B5DE3}">
      <dgm:prSet phldrT="[Text]"/>
      <dgm:spPr/>
      <dgm:t>
        <a:bodyPr/>
        <a:lstStyle/>
        <a:p>
          <a:r>
            <a:rPr lang="en-US" dirty="0" smtClean="0"/>
            <a:t>Clinic</a:t>
          </a:r>
          <a:endParaRPr lang="en-US" dirty="0"/>
        </a:p>
      </dgm:t>
    </dgm:pt>
    <dgm:pt modelId="{3AEC19D9-256B-4C94-B5CD-74C18BAE6E02}" type="parTrans" cxnId="{59802EDD-6C14-4D91-A2B7-7283F8906A86}">
      <dgm:prSet/>
      <dgm:spPr/>
      <dgm:t>
        <a:bodyPr/>
        <a:lstStyle/>
        <a:p>
          <a:endParaRPr lang="en-US"/>
        </a:p>
      </dgm:t>
    </dgm:pt>
    <dgm:pt modelId="{15E7A0B8-9E59-4469-972F-D8555FB5AB17}" type="sibTrans" cxnId="{59802EDD-6C14-4D91-A2B7-7283F8906A86}">
      <dgm:prSet/>
      <dgm:spPr/>
      <dgm:t>
        <a:bodyPr/>
        <a:lstStyle/>
        <a:p>
          <a:endParaRPr lang="en-US"/>
        </a:p>
      </dgm:t>
    </dgm:pt>
    <dgm:pt modelId="{E066AE1A-7121-4A57-ACFB-CF4EC1DF08D5}">
      <dgm:prSet phldrT="[Text]"/>
      <dgm:spPr/>
      <dgm:t>
        <a:bodyPr/>
        <a:lstStyle/>
        <a:p>
          <a:r>
            <a:rPr lang="en-US" dirty="0" smtClean="0"/>
            <a:t>Paper Form</a:t>
          </a:r>
          <a:endParaRPr lang="en-US" dirty="0"/>
        </a:p>
      </dgm:t>
    </dgm:pt>
    <dgm:pt modelId="{5F022077-A89A-4BBD-A899-766940CC5E25}" type="parTrans" cxnId="{CB436095-65F2-44FD-B796-DE6D19D76DFD}">
      <dgm:prSet/>
      <dgm:spPr/>
      <dgm:t>
        <a:bodyPr/>
        <a:lstStyle/>
        <a:p>
          <a:endParaRPr lang="en-US"/>
        </a:p>
      </dgm:t>
    </dgm:pt>
    <dgm:pt modelId="{FF1700B7-71B3-42AE-B88B-2F8807B4CD3A}" type="sibTrans" cxnId="{CB436095-65F2-44FD-B796-DE6D19D76DFD}">
      <dgm:prSet/>
      <dgm:spPr/>
      <dgm:t>
        <a:bodyPr/>
        <a:lstStyle/>
        <a:p>
          <a:endParaRPr lang="en-US"/>
        </a:p>
      </dgm:t>
    </dgm:pt>
    <dgm:pt modelId="{30A6196C-AECF-48DA-9A37-4CD65CE2124A}">
      <dgm:prSet phldrT="[Text]"/>
      <dgm:spPr/>
      <dgm:t>
        <a:bodyPr/>
        <a:lstStyle/>
        <a:p>
          <a:r>
            <a:rPr lang="en-US" dirty="0" smtClean="0"/>
            <a:t>EMR</a:t>
          </a:r>
          <a:endParaRPr lang="en-US" dirty="0"/>
        </a:p>
      </dgm:t>
    </dgm:pt>
    <dgm:pt modelId="{46F74F11-D87F-445E-8517-8A7ACECB8E57}" type="parTrans" cxnId="{38D6F420-A821-4B1E-BF9A-889057432DEE}">
      <dgm:prSet/>
      <dgm:spPr/>
      <dgm:t>
        <a:bodyPr/>
        <a:lstStyle/>
        <a:p>
          <a:endParaRPr lang="en-US"/>
        </a:p>
      </dgm:t>
    </dgm:pt>
    <dgm:pt modelId="{FDEEB45A-36F8-4006-AFFF-49090AD93ABE}" type="sibTrans" cxnId="{38D6F420-A821-4B1E-BF9A-889057432DEE}">
      <dgm:prSet/>
      <dgm:spPr/>
      <dgm:t>
        <a:bodyPr/>
        <a:lstStyle/>
        <a:p>
          <a:endParaRPr lang="en-US"/>
        </a:p>
      </dgm:t>
    </dgm:pt>
    <dgm:pt modelId="{682FD586-CB0F-4C56-988E-DBC32C4EAAAF}">
      <dgm:prSet phldrT="[Text]"/>
      <dgm:spPr/>
      <dgm:t>
        <a:bodyPr/>
        <a:lstStyle/>
        <a:p>
          <a:r>
            <a:rPr lang="en-US" dirty="0" smtClean="0"/>
            <a:t>Scanned Image</a:t>
          </a:r>
          <a:endParaRPr lang="en-US" dirty="0"/>
        </a:p>
      </dgm:t>
    </dgm:pt>
    <dgm:pt modelId="{3BFD0E91-2BB9-4E42-9499-6BD82EAE0DE5}" type="parTrans" cxnId="{BBD18C38-B368-44ED-BFD6-AB9580936AB5}">
      <dgm:prSet/>
      <dgm:spPr/>
      <dgm:t>
        <a:bodyPr/>
        <a:lstStyle/>
        <a:p>
          <a:endParaRPr lang="en-US"/>
        </a:p>
      </dgm:t>
    </dgm:pt>
    <dgm:pt modelId="{2731FE57-2672-48EC-86E2-86FADF97B8B1}" type="sibTrans" cxnId="{BBD18C38-B368-44ED-BFD6-AB9580936AB5}">
      <dgm:prSet/>
      <dgm:spPr/>
      <dgm:t>
        <a:bodyPr/>
        <a:lstStyle/>
        <a:p>
          <a:endParaRPr lang="en-US"/>
        </a:p>
      </dgm:t>
    </dgm:pt>
    <dgm:pt modelId="{5986BED7-33E3-4D75-A495-BF0C6CA7CBB4}">
      <dgm:prSet phldrT="[Text]"/>
      <dgm:spPr/>
      <dgm:t>
        <a:bodyPr/>
        <a:lstStyle/>
        <a:p>
          <a:r>
            <a:rPr lang="en-US" dirty="0" smtClean="0"/>
            <a:t>IDR</a:t>
          </a:r>
          <a:endParaRPr lang="en-US" dirty="0"/>
        </a:p>
      </dgm:t>
    </dgm:pt>
    <dgm:pt modelId="{B08F0A8D-6AEC-4BC7-82F8-6B30A24A0EE7}" type="parTrans" cxnId="{201C4F5D-A867-4D1B-828B-344FD9E9629D}">
      <dgm:prSet/>
      <dgm:spPr/>
      <dgm:t>
        <a:bodyPr/>
        <a:lstStyle/>
        <a:p>
          <a:endParaRPr lang="en-US"/>
        </a:p>
      </dgm:t>
    </dgm:pt>
    <dgm:pt modelId="{F8917C94-F005-433F-ADFD-F08F3D130135}" type="sibTrans" cxnId="{201C4F5D-A867-4D1B-828B-344FD9E9629D}">
      <dgm:prSet/>
      <dgm:spPr/>
      <dgm:t>
        <a:bodyPr/>
        <a:lstStyle/>
        <a:p>
          <a:endParaRPr lang="en-US"/>
        </a:p>
      </dgm:t>
    </dgm:pt>
    <dgm:pt modelId="{7FD42955-E6EF-49D2-A6BF-80874DFDAB4B}">
      <dgm:prSet phldrT="[Text]"/>
      <dgm:spPr/>
      <dgm:t>
        <a:bodyPr/>
        <a:lstStyle/>
        <a:p>
          <a:r>
            <a:rPr lang="en-US" dirty="0" smtClean="0"/>
            <a:t>Data Elements and Dates</a:t>
          </a:r>
          <a:endParaRPr lang="en-US" dirty="0"/>
        </a:p>
      </dgm:t>
    </dgm:pt>
    <dgm:pt modelId="{CB9336A0-78A3-45CA-9740-9BC06F16E1B6}" type="parTrans" cxnId="{708F5448-752F-4926-AFB9-908FD725502F}">
      <dgm:prSet/>
      <dgm:spPr/>
      <dgm:t>
        <a:bodyPr/>
        <a:lstStyle/>
        <a:p>
          <a:endParaRPr lang="en-US"/>
        </a:p>
      </dgm:t>
    </dgm:pt>
    <dgm:pt modelId="{D7958391-93FE-4297-80D8-937105E3252E}" type="sibTrans" cxnId="{708F5448-752F-4926-AFB9-908FD725502F}">
      <dgm:prSet/>
      <dgm:spPr/>
      <dgm:t>
        <a:bodyPr/>
        <a:lstStyle/>
        <a:p>
          <a:endParaRPr lang="en-US"/>
        </a:p>
      </dgm:t>
    </dgm:pt>
    <dgm:pt modelId="{2D64CF5A-E544-4D6C-A9F1-78026766E81A}" type="pres">
      <dgm:prSet presAssocID="{120ECB46-1CEB-4091-8367-1688C758D651}" presName="theList" presStyleCnt="0">
        <dgm:presLayoutVars>
          <dgm:dir/>
          <dgm:animLvl val="lvl"/>
          <dgm:resizeHandles val="exact"/>
        </dgm:presLayoutVars>
      </dgm:prSet>
      <dgm:spPr/>
      <dgm:t>
        <a:bodyPr/>
        <a:lstStyle/>
        <a:p>
          <a:endParaRPr lang="en-US"/>
        </a:p>
      </dgm:t>
    </dgm:pt>
    <dgm:pt modelId="{D478C30A-60D4-4440-9A75-5910F75C9E77}" type="pres">
      <dgm:prSet presAssocID="{3D5691F2-54FF-4569-BB13-727C141B5DE3}" presName="compNode" presStyleCnt="0"/>
      <dgm:spPr/>
    </dgm:pt>
    <dgm:pt modelId="{F024B0F6-F364-4BBE-9AC1-519F946D7381}" type="pres">
      <dgm:prSet presAssocID="{3D5691F2-54FF-4569-BB13-727C141B5DE3}" presName="aNode" presStyleLbl="bgShp" presStyleIdx="0" presStyleCnt="3"/>
      <dgm:spPr/>
      <dgm:t>
        <a:bodyPr/>
        <a:lstStyle/>
        <a:p>
          <a:endParaRPr lang="en-US"/>
        </a:p>
      </dgm:t>
    </dgm:pt>
    <dgm:pt modelId="{ECD777AB-CB78-4FFD-B01D-EFCAF40227BA}" type="pres">
      <dgm:prSet presAssocID="{3D5691F2-54FF-4569-BB13-727C141B5DE3}" presName="textNode" presStyleLbl="bgShp" presStyleIdx="0" presStyleCnt="3"/>
      <dgm:spPr/>
      <dgm:t>
        <a:bodyPr/>
        <a:lstStyle/>
        <a:p>
          <a:endParaRPr lang="en-US"/>
        </a:p>
      </dgm:t>
    </dgm:pt>
    <dgm:pt modelId="{C950084F-15D8-405D-8805-02C798880010}" type="pres">
      <dgm:prSet presAssocID="{3D5691F2-54FF-4569-BB13-727C141B5DE3}" presName="compChildNode" presStyleCnt="0"/>
      <dgm:spPr/>
    </dgm:pt>
    <dgm:pt modelId="{79A00133-17E1-4A79-BDAE-795C5359CCE7}" type="pres">
      <dgm:prSet presAssocID="{3D5691F2-54FF-4569-BB13-727C141B5DE3}" presName="theInnerList" presStyleCnt="0"/>
      <dgm:spPr/>
    </dgm:pt>
    <dgm:pt modelId="{3D3C26A1-7CA1-4FC9-BE1E-8B29F48CDE40}" type="pres">
      <dgm:prSet presAssocID="{E066AE1A-7121-4A57-ACFB-CF4EC1DF08D5}" presName="childNode" presStyleLbl="node1" presStyleIdx="0" presStyleCnt="3">
        <dgm:presLayoutVars>
          <dgm:bulletEnabled val="1"/>
        </dgm:presLayoutVars>
      </dgm:prSet>
      <dgm:spPr/>
      <dgm:t>
        <a:bodyPr/>
        <a:lstStyle/>
        <a:p>
          <a:endParaRPr lang="en-US"/>
        </a:p>
      </dgm:t>
    </dgm:pt>
    <dgm:pt modelId="{5F5387C6-625E-4726-BCE0-9A98D5816BEE}" type="pres">
      <dgm:prSet presAssocID="{3D5691F2-54FF-4569-BB13-727C141B5DE3}" presName="aSpace" presStyleCnt="0"/>
      <dgm:spPr/>
    </dgm:pt>
    <dgm:pt modelId="{F5759746-D453-47B4-AAD0-137403938F1B}" type="pres">
      <dgm:prSet presAssocID="{30A6196C-AECF-48DA-9A37-4CD65CE2124A}" presName="compNode" presStyleCnt="0"/>
      <dgm:spPr/>
    </dgm:pt>
    <dgm:pt modelId="{E07936E9-AC31-4E01-9EAA-3FB16E0114AF}" type="pres">
      <dgm:prSet presAssocID="{30A6196C-AECF-48DA-9A37-4CD65CE2124A}" presName="aNode" presStyleLbl="bgShp" presStyleIdx="1" presStyleCnt="3"/>
      <dgm:spPr/>
      <dgm:t>
        <a:bodyPr/>
        <a:lstStyle/>
        <a:p>
          <a:endParaRPr lang="en-US"/>
        </a:p>
      </dgm:t>
    </dgm:pt>
    <dgm:pt modelId="{97D23C78-9278-4D5E-9E9C-CE5BC7CF3FA1}" type="pres">
      <dgm:prSet presAssocID="{30A6196C-AECF-48DA-9A37-4CD65CE2124A}" presName="textNode" presStyleLbl="bgShp" presStyleIdx="1" presStyleCnt="3"/>
      <dgm:spPr/>
      <dgm:t>
        <a:bodyPr/>
        <a:lstStyle/>
        <a:p>
          <a:endParaRPr lang="en-US"/>
        </a:p>
      </dgm:t>
    </dgm:pt>
    <dgm:pt modelId="{B7B15F54-0E9E-4EC4-AD96-FC394F96F6EA}" type="pres">
      <dgm:prSet presAssocID="{30A6196C-AECF-48DA-9A37-4CD65CE2124A}" presName="compChildNode" presStyleCnt="0"/>
      <dgm:spPr/>
    </dgm:pt>
    <dgm:pt modelId="{8F3953A4-2A61-4AEC-B3BD-CD0597A6ECB9}" type="pres">
      <dgm:prSet presAssocID="{30A6196C-AECF-48DA-9A37-4CD65CE2124A}" presName="theInnerList" presStyleCnt="0"/>
      <dgm:spPr/>
    </dgm:pt>
    <dgm:pt modelId="{A2C32805-062B-4EDA-A9FD-371C2482DC8F}" type="pres">
      <dgm:prSet presAssocID="{682FD586-CB0F-4C56-988E-DBC32C4EAAAF}" presName="childNode" presStyleLbl="node1" presStyleIdx="1" presStyleCnt="3">
        <dgm:presLayoutVars>
          <dgm:bulletEnabled val="1"/>
        </dgm:presLayoutVars>
      </dgm:prSet>
      <dgm:spPr/>
      <dgm:t>
        <a:bodyPr/>
        <a:lstStyle/>
        <a:p>
          <a:endParaRPr lang="en-US"/>
        </a:p>
      </dgm:t>
    </dgm:pt>
    <dgm:pt modelId="{73748D4B-33D8-418D-B6C3-F36DEF547458}" type="pres">
      <dgm:prSet presAssocID="{30A6196C-AECF-48DA-9A37-4CD65CE2124A}" presName="aSpace" presStyleCnt="0"/>
      <dgm:spPr/>
    </dgm:pt>
    <dgm:pt modelId="{89F078A5-EF47-4EC6-87D7-721352EA10D4}" type="pres">
      <dgm:prSet presAssocID="{5986BED7-33E3-4D75-A495-BF0C6CA7CBB4}" presName="compNode" presStyleCnt="0"/>
      <dgm:spPr/>
    </dgm:pt>
    <dgm:pt modelId="{6D68A04B-786E-4F67-BB30-8AC082473D3E}" type="pres">
      <dgm:prSet presAssocID="{5986BED7-33E3-4D75-A495-BF0C6CA7CBB4}" presName="aNode" presStyleLbl="bgShp" presStyleIdx="2" presStyleCnt="3"/>
      <dgm:spPr/>
      <dgm:t>
        <a:bodyPr/>
        <a:lstStyle/>
        <a:p>
          <a:endParaRPr lang="en-US"/>
        </a:p>
      </dgm:t>
    </dgm:pt>
    <dgm:pt modelId="{152E8C6C-86F6-4447-A6BA-CD1643598846}" type="pres">
      <dgm:prSet presAssocID="{5986BED7-33E3-4D75-A495-BF0C6CA7CBB4}" presName="textNode" presStyleLbl="bgShp" presStyleIdx="2" presStyleCnt="3"/>
      <dgm:spPr/>
      <dgm:t>
        <a:bodyPr/>
        <a:lstStyle/>
        <a:p>
          <a:endParaRPr lang="en-US"/>
        </a:p>
      </dgm:t>
    </dgm:pt>
    <dgm:pt modelId="{42BF8249-BBDD-4AD9-A47A-37469C086C45}" type="pres">
      <dgm:prSet presAssocID="{5986BED7-33E3-4D75-A495-BF0C6CA7CBB4}" presName="compChildNode" presStyleCnt="0"/>
      <dgm:spPr/>
    </dgm:pt>
    <dgm:pt modelId="{81D840BB-D1C8-43CC-9DE9-696059D0AF4B}" type="pres">
      <dgm:prSet presAssocID="{5986BED7-33E3-4D75-A495-BF0C6CA7CBB4}" presName="theInnerList" presStyleCnt="0"/>
      <dgm:spPr/>
    </dgm:pt>
    <dgm:pt modelId="{75199D9E-6397-4643-A697-6F377D09F722}" type="pres">
      <dgm:prSet presAssocID="{7FD42955-E6EF-49D2-A6BF-80874DFDAB4B}" presName="childNode" presStyleLbl="node1" presStyleIdx="2" presStyleCnt="3">
        <dgm:presLayoutVars>
          <dgm:bulletEnabled val="1"/>
        </dgm:presLayoutVars>
      </dgm:prSet>
      <dgm:spPr/>
      <dgm:t>
        <a:bodyPr/>
        <a:lstStyle/>
        <a:p>
          <a:endParaRPr lang="en-US"/>
        </a:p>
      </dgm:t>
    </dgm:pt>
  </dgm:ptLst>
  <dgm:cxnLst>
    <dgm:cxn modelId="{201C4F5D-A867-4D1B-828B-344FD9E9629D}" srcId="{120ECB46-1CEB-4091-8367-1688C758D651}" destId="{5986BED7-33E3-4D75-A495-BF0C6CA7CBB4}" srcOrd="2" destOrd="0" parTransId="{B08F0A8D-6AEC-4BC7-82F8-6B30A24A0EE7}" sibTransId="{F8917C94-F005-433F-ADFD-F08F3D130135}"/>
    <dgm:cxn modelId="{A02C6FAF-5DF5-4A07-B2E7-B33AD154DDEF}" type="presOf" srcId="{7FD42955-E6EF-49D2-A6BF-80874DFDAB4B}" destId="{75199D9E-6397-4643-A697-6F377D09F722}" srcOrd="0" destOrd="0" presId="urn:microsoft.com/office/officeart/2005/8/layout/lProcess2"/>
    <dgm:cxn modelId="{708F5448-752F-4926-AFB9-908FD725502F}" srcId="{5986BED7-33E3-4D75-A495-BF0C6CA7CBB4}" destId="{7FD42955-E6EF-49D2-A6BF-80874DFDAB4B}" srcOrd="0" destOrd="0" parTransId="{CB9336A0-78A3-45CA-9740-9BC06F16E1B6}" sibTransId="{D7958391-93FE-4297-80D8-937105E3252E}"/>
    <dgm:cxn modelId="{59802EDD-6C14-4D91-A2B7-7283F8906A86}" srcId="{120ECB46-1CEB-4091-8367-1688C758D651}" destId="{3D5691F2-54FF-4569-BB13-727C141B5DE3}" srcOrd="0" destOrd="0" parTransId="{3AEC19D9-256B-4C94-B5CD-74C18BAE6E02}" sibTransId="{15E7A0B8-9E59-4469-972F-D8555FB5AB17}"/>
    <dgm:cxn modelId="{5BF2E263-9339-4D3D-9930-79727BAA625A}" type="presOf" srcId="{30A6196C-AECF-48DA-9A37-4CD65CE2124A}" destId="{E07936E9-AC31-4E01-9EAA-3FB16E0114AF}" srcOrd="0" destOrd="0" presId="urn:microsoft.com/office/officeart/2005/8/layout/lProcess2"/>
    <dgm:cxn modelId="{BBD18C38-B368-44ED-BFD6-AB9580936AB5}" srcId="{30A6196C-AECF-48DA-9A37-4CD65CE2124A}" destId="{682FD586-CB0F-4C56-988E-DBC32C4EAAAF}" srcOrd="0" destOrd="0" parTransId="{3BFD0E91-2BB9-4E42-9499-6BD82EAE0DE5}" sibTransId="{2731FE57-2672-48EC-86E2-86FADF97B8B1}"/>
    <dgm:cxn modelId="{0A2D9C67-1CD6-40D1-A1D5-D36514D3DA97}" type="presOf" srcId="{120ECB46-1CEB-4091-8367-1688C758D651}" destId="{2D64CF5A-E544-4D6C-A9F1-78026766E81A}" srcOrd="0" destOrd="0" presId="urn:microsoft.com/office/officeart/2005/8/layout/lProcess2"/>
    <dgm:cxn modelId="{CB436095-65F2-44FD-B796-DE6D19D76DFD}" srcId="{3D5691F2-54FF-4569-BB13-727C141B5DE3}" destId="{E066AE1A-7121-4A57-ACFB-CF4EC1DF08D5}" srcOrd="0" destOrd="0" parTransId="{5F022077-A89A-4BBD-A899-766940CC5E25}" sibTransId="{FF1700B7-71B3-42AE-B88B-2F8807B4CD3A}"/>
    <dgm:cxn modelId="{565FCE64-00E5-4882-988F-17F21CB25844}" type="presOf" srcId="{682FD586-CB0F-4C56-988E-DBC32C4EAAAF}" destId="{A2C32805-062B-4EDA-A9FD-371C2482DC8F}" srcOrd="0" destOrd="0" presId="urn:microsoft.com/office/officeart/2005/8/layout/lProcess2"/>
    <dgm:cxn modelId="{5FC17A2A-9634-4C81-8C4A-2D61FCADB253}" type="presOf" srcId="{5986BED7-33E3-4D75-A495-BF0C6CA7CBB4}" destId="{6D68A04B-786E-4F67-BB30-8AC082473D3E}" srcOrd="0" destOrd="0" presId="urn:microsoft.com/office/officeart/2005/8/layout/lProcess2"/>
    <dgm:cxn modelId="{37388C5C-1592-4B25-9D6A-44068E5B67CF}" type="presOf" srcId="{3D5691F2-54FF-4569-BB13-727C141B5DE3}" destId="{ECD777AB-CB78-4FFD-B01D-EFCAF40227BA}" srcOrd="1" destOrd="0" presId="urn:microsoft.com/office/officeart/2005/8/layout/lProcess2"/>
    <dgm:cxn modelId="{316F62D8-95AB-43F4-BCAD-0F08F4A7B6CA}" type="presOf" srcId="{3D5691F2-54FF-4569-BB13-727C141B5DE3}" destId="{F024B0F6-F364-4BBE-9AC1-519F946D7381}" srcOrd="0" destOrd="0" presId="urn:microsoft.com/office/officeart/2005/8/layout/lProcess2"/>
    <dgm:cxn modelId="{486A5230-7210-4D94-BEB0-85CA1EF648D9}" type="presOf" srcId="{E066AE1A-7121-4A57-ACFB-CF4EC1DF08D5}" destId="{3D3C26A1-7CA1-4FC9-BE1E-8B29F48CDE40}" srcOrd="0" destOrd="0" presId="urn:microsoft.com/office/officeart/2005/8/layout/lProcess2"/>
    <dgm:cxn modelId="{38D6F420-A821-4B1E-BF9A-889057432DEE}" srcId="{120ECB46-1CEB-4091-8367-1688C758D651}" destId="{30A6196C-AECF-48DA-9A37-4CD65CE2124A}" srcOrd="1" destOrd="0" parTransId="{46F74F11-D87F-445E-8517-8A7ACECB8E57}" sibTransId="{FDEEB45A-36F8-4006-AFFF-49090AD93ABE}"/>
    <dgm:cxn modelId="{AF6950E9-4AB9-4CA9-9FF5-AF281909E403}" type="presOf" srcId="{30A6196C-AECF-48DA-9A37-4CD65CE2124A}" destId="{97D23C78-9278-4D5E-9E9C-CE5BC7CF3FA1}" srcOrd="1" destOrd="0" presId="urn:microsoft.com/office/officeart/2005/8/layout/lProcess2"/>
    <dgm:cxn modelId="{B1EBC70A-8FCA-4B59-A175-A8623A952F36}" type="presOf" srcId="{5986BED7-33E3-4D75-A495-BF0C6CA7CBB4}" destId="{152E8C6C-86F6-4447-A6BA-CD1643598846}" srcOrd="1" destOrd="0" presId="urn:microsoft.com/office/officeart/2005/8/layout/lProcess2"/>
    <dgm:cxn modelId="{9960E35D-27B7-47E7-8939-72B6260E5459}" type="presParOf" srcId="{2D64CF5A-E544-4D6C-A9F1-78026766E81A}" destId="{D478C30A-60D4-4440-9A75-5910F75C9E77}" srcOrd="0" destOrd="0" presId="urn:microsoft.com/office/officeart/2005/8/layout/lProcess2"/>
    <dgm:cxn modelId="{C347DDC0-0359-48EF-9DDC-5ED07AE3118F}" type="presParOf" srcId="{D478C30A-60D4-4440-9A75-5910F75C9E77}" destId="{F024B0F6-F364-4BBE-9AC1-519F946D7381}" srcOrd="0" destOrd="0" presId="urn:microsoft.com/office/officeart/2005/8/layout/lProcess2"/>
    <dgm:cxn modelId="{213C28D9-51FD-4AC0-9CEB-F218B0F60CF7}" type="presParOf" srcId="{D478C30A-60D4-4440-9A75-5910F75C9E77}" destId="{ECD777AB-CB78-4FFD-B01D-EFCAF40227BA}" srcOrd="1" destOrd="0" presId="urn:microsoft.com/office/officeart/2005/8/layout/lProcess2"/>
    <dgm:cxn modelId="{45AF9E8B-A2D5-40B3-9581-5FD2B5F5D2EB}" type="presParOf" srcId="{D478C30A-60D4-4440-9A75-5910F75C9E77}" destId="{C950084F-15D8-405D-8805-02C798880010}" srcOrd="2" destOrd="0" presId="urn:microsoft.com/office/officeart/2005/8/layout/lProcess2"/>
    <dgm:cxn modelId="{109B1E14-65A4-4330-BEC7-5252CC6E7BEA}" type="presParOf" srcId="{C950084F-15D8-405D-8805-02C798880010}" destId="{79A00133-17E1-4A79-BDAE-795C5359CCE7}" srcOrd="0" destOrd="0" presId="urn:microsoft.com/office/officeart/2005/8/layout/lProcess2"/>
    <dgm:cxn modelId="{AF3FC188-D7F3-45F5-99B0-BBF1A1E3B9AC}" type="presParOf" srcId="{79A00133-17E1-4A79-BDAE-795C5359CCE7}" destId="{3D3C26A1-7CA1-4FC9-BE1E-8B29F48CDE40}" srcOrd="0" destOrd="0" presId="urn:microsoft.com/office/officeart/2005/8/layout/lProcess2"/>
    <dgm:cxn modelId="{1D982B90-C9D7-4B05-94ED-9BAE412B09CC}" type="presParOf" srcId="{2D64CF5A-E544-4D6C-A9F1-78026766E81A}" destId="{5F5387C6-625E-4726-BCE0-9A98D5816BEE}" srcOrd="1" destOrd="0" presId="urn:microsoft.com/office/officeart/2005/8/layout/lProcess2"/>
    <dgm:cxn modelId="{45B14AA6-A1A5-42B8-977E-55310C23FE2D}" type="presParOf" srcId="{2D64CF5A-E544-4D6C-A9F1-78026766E81A}" destId="{F5759746-D453-47B4-AAD0-137403938F1B}" srcOrd="2" destOrd="0" presId="urn:microsoft.com/office/officeart/2005/8/layout/lProcess2"/>
    <dgm:cxn modelId="{A6D9779E-A4EA-4F33-A92F-799DBBE929E8}" type="presParOf" srcId="{F5759746-D453-47B4-AAD0-137403938F1B}" destId="{E07936E9-AC31-4E01-9EAA-3FB16E0114AF}" srcOrd="0" destOrd="0" presId="urn:microsoft.com/office/officeart/2005/8/layout/lProcess2"/>
    <dgm:cxn modelId="{3005ECF9-40C2-4D12-8E63-96791D4DF7AB}" type="presParOf" srcId="{F5759746-D453-47B4-AAD0-137403938F1B}" destId="{97D23C78-9278-4D5E-9E9C-CE5BC7CF3FA1}" srcOrd="1" destOrd="0" presId="urn:microsoft.com/office/officeart/2005/8/layout/lProcess2"/>
    <dgm:cxn modelId="{134EB49C-712A-4AE6-8AC6-28DA7E71BAA2}" type="presParOf" srcId="{F5759746-D453-47B4-AAD0-137403938F1B}" destId="{B7B15F54-0E9E-4EC4-AD96-FC394F96F6EA}" srcOrd="2" destOrd="0" presId="urn:microsoft.com/office/officeart/2005/8/layout/lProcess2"/>
    <dgm:cxn modelId="{49EC0B9B-1FDC-4919-8E07-06EE9EBFC2AC}" type="presParOf" srcId="{B7B15F54-0E9E-4EC4-AD96-FC394F96F6EA}" destId="{8F3953A4-2A61-4AEC-B3BD-CD0597A6ECB9}" srcOrd="0" destOrd="0" presId="urn:microsoft.com/office/officeart/2005/8/layout/lProcess2"/>
    <dgm:cxn modelId="{DC935257-2150-472B-8DF0-D257C9AA77DF}" type="presParOf" srcId="{8F3953A4-2A61-4AEC-B3BD-CD0597A6ECB9}" destId="{A2C32805-062B-4EDA-A9FD-371C2482DC8F}" srcOrd="0" destOrd="0" presId="urn:microsoft.com/office/officeart/2005/8/layout/lProcess2"/>
    <dgm:cxn modelId="{295F372E-F188-4CDD-A51B-A93316D7EE47}" type="presParOf" srcId="{2D64CF5A-E544-4D6C-A9F1-78026766E81A}" destId="{73748D4B-33D8-418D-B6C3-F36DEF547458}" srcOrd="3" destOrd="0" presId="urn:microsoft.com/office/officeart/2005/8/layout/lProcess2"/>
    <dgm:cxn modelId="{EDA13DCE-51DE-47F6-9C2E-CCF8CEA06F09}" type="presParOf" srcId="{2D64CF5A-E544-4D6C-A9F1-78026766E81A}" destId="{89F078A5-EF47-4EC6-87D7-721352EA10D4}" srcOrd="4" destOrd="0" presId="urn:microsoft.com/office/officeart/2005/8/layout/lProcess2"/>
    <dgm:cxn modelId="{D48E80CA-67BA-4D8E-BF60-F8A35BCB001C}" type="presParOf" srcId="{89F078A5-EF47-4EC6-87D7-721352EA10D4}" destId="{6D68A04B-786E-4F67-BB30-8AC082473D3E}" srcOrd="0" destOrd="0" presId="urn:microsoft.com/office/officeart/2005/8/layout/lProcess2"/>
    <dgm:cxn modelId="{CC69DD0E-3ED4-402F-9ADC-0559968C7580}" type="presParOf" srcId="{89F078A5-EF47-4EC6-87D7-721352EA10D4}" destId="{152E8C6C-86F6-4447-A6BA-CD1643598846}" srcOrd="1" destOrd="0" presId="urn:microsoft.com/office/officeart/2005/8/layout/lProcess2"/>
    <dgm:cxn modelId="{3C0081A8-FFB3-4361-8BBE-01249B0DC4B6}" type="presParOf" srcId="{89F078A5-EF47-4EC6-87D7-721352EA10D4}" destId="{42BF8249-BBDD-4AD9-A47A-37469C086C45}" srcOrd="2" destOrd="0" presId="urn:microsoft.com/office/officeart/2005/8/layout/lProcess2"/>
    <dgm:cxn modelId="{FDAD0AB6-EF50-4090-8475-66262B04A9BC}" type="presParOf" srcId="{42BF8249-BBDD-4AD9-A47A-37469C086C45}" destId="{81D840BB-D1C8-43CC-9DE9-696059D0AF4B}" srcOrd="0" destOrd="0" presId="urn:microsoft.com/office/officeart/2005/8/layout/lProcess2"/>
    <dgm:cxn modelId="{37FB4D00-2431-44ED-8214-017DAF443619}" type="presParOf" srcId="{81D840BB-D1C8-43CC-9DE9-696059D0AF4B}" destId="{75199D9E-6397-4643-A697-6F377D09F722}"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04A0F5-AFA2-440A-9B52-10D45A196D3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91A0801-FDCF-452E-B799-4C791565AA92}">
      <dgm:prSet phldrT="[Text]"/>
      <dgm:spPr/>
      <dgm:t>
        <a:bodyPr/>
        <a:lstStyle/>
        <a:p>
          <a:r>
            <a:rPr lang="en-US" dirty="0" smtClean="0"/>
            <a:t>Sample Vials &amp; worksheets</a:t>
          </a:r>
          <a:endParaRPr lang="en-US" dirty="0"/>
        </a:p>
      </dgm:t>
    </dgm:pt>
    <dgm:pt modelId="{3C094284-0A90-4EB1-9B81-05D734F9A55E}" type="parTrans" cxnId="{0C34C0D5-4524-4525-9BB7-AFEF01188C9D}">
      <dgm:prSet/>
      <dgm:spPr/>
      <dgm:t>
        <a:bodyPr/>
        <a:lstStyle/>
        <a:p>
          <a:endParaRPr lang="en-US"/>
        </a:p>
      </dgm:t>
    </dgm:pt>
    <dgm:pt modelId="{4783B832-0FDA-480A-8302-A2DB9A279809}" type="sibTrans" cxnId="{0C34C0D5-4524-4525-9BB7-AFEF01188C9D}">
      <dgm:prSet/>
      <dgm:spPr/>
      <dgm:t>
        <a:bodyPr/>
        <a:lstStyle/>
        <a:p>
          <a:endParaRPr lang="en-US"/>
        </a:p>
      </dgm:t>
    </dgm:pt>
    <dgm:pt modelId="{4697021A-F47F-4BAF-B9CD-1F282A27BD51}">
      <dgm:prSet phldrT="[Text]"/>
      <dgm:spPr/>
      <dgm:t>
        <a:bodyPr/>
        <a:lstStyle/>
        <a:p>
          <a:r>
            <a:rPr lang="en-US" dirty="0" smtClean="0"/>
            <a:t>Bar codes</a:t>
          </a:r>
          <a:endParaRPr lang="en-US" dirty="0"/>
        </a:p>
      </dgm:t>
    </dgm:pt>
    <dgm:pt modelId="{5C9B74A7-0A44-418E-BC4A-D2E56F9784CE}" type="parTrans" cxnId="{512D1867-7951-49FD-A39C-83A51CA9D1A6}">
      <dgm:prSet/>
      <dgm:spPr/>
      <dgm:t>
        <a:bodyPr/>
        <a:lstStyle/>
        <a:p>
          <a:endParaRPr lang="en-US"/>
        </a:p>
      </dgm:t>
    </dgm:pt>
    <dgm:pt modelId="{D887DF53-0B35-4DC3-A0CE-4DBEA1E6985D}" type="sibTrans" cxnId="{512D1867-7951-49FD-A39C-83A51CA9D1A6}">
      <dgm:prSet/>
      <dgm:spPr/>
      <dgm:t>
        <a:bodyPr/>
        <a:lstStyle/>
        <a:p>
          <a:endParaRPr lang="en-US"/>
        </a:p>
      </dgm:t>
    </dgm:pt>
    <dgm:pt modelId="{01D7CC77-40E8-464B-8E09-D60F534DDDFC}">
      <dgm:prSet phldrT="[Text]"/>
      <dgm:spPr/>
      <dgm:t>
        <a:bodyPr/>
        <a:lstStyle/>
        <a:p>
          <a:r>
            <a:rPr lang="en-US" dirty="0" err="1" smtClean="0"/>
            <a:t>Oncore</a:t>
          </a:r>
          <a:r>
            <a:rPr lang="en-US" dirty="0" smtClean="0"/>
            <a:t> BMS</a:t>
          </a:r>
          <a:endParaRPr lang="en-US" dirty="0"/>
        </a:p>
      </dgm:t>
    </dgm:pt>
    <dgm:pt modelId="{57183169-A4B8-454E-A8B8-0C2002AD3117}" type="parTrans" cxnId="{20274729-810F-4569-BEC8-68D2A48523DF}">
      <dgm:prSet/>
      <dgm:spPr/>
      <dgm:t>
        <a:bodyPr/>
        <a:lstStyle/>
        <a:p>
          <a:endParaRPr lang="en-US"/>
        </a:p>
      </dgm:t>
    </dgm:pt>
    <dgm:pt modelId="{B16D2C3A-2B80-4ABC-836F-3CB64C51748F}" type="sibTrans" cxnId="{20274729-810F-4569-BEC8-68D2A48523DF}">
      <dgm:prSet/>
      <dgm:spPr/>
      <dgm:t>
        <a:bodyPr/>
        <a:lstStyle/>
        <a:p>
          <a:endParaRPr lang="en-US"/>
        </a:p>
      </dgm:t>
    </dgm:pt>
    <dgm:pt modelId="{EB3EDB59-A937-4CA4-A176-1CECE7674663}">
      <dgm:prSet phldrT="[Text]"/>
      <dgm:spPr/>
      <dgm:t>
        <a:bodyPr/>
        <a:lstStyle/>
        <a:p>
          <a:r>
            <a:rPr lang="en-US" dirty="0" smtClean="0"/>
            <a:t>IDR</a:t>
          </a:r>
          <a:endParaRPr lang="en-US" dirty="0"/>
        </a:p>
      </dgm:t>
    </dgm:pt>
    <dgm:pt modelId="{610F3393-DED6-4267-81E0-17276FC5DEF5}" type="parTrans" cxnId="{D8489FB5-BF1E-47EA-ACB1-7C8D990A201C}">
      <dgm:prSet/>
      <dgm:spPr/>
      <dgm:t>
        <a:bodyPr/>
        <a:lstStyle/>
        <a:p>
          <a:endParaRPr lang="en-US"/>
        </a:p>
      </dgm:t>
    </dgm:pt>
    <dgm:pt modelId="{297419FD-FDA3-4688-BD05-C2960BDF1D50}" type="sibTrans" cxnId="{D8489FB5-BF1E-47EA-ACB1-7C8D990A201C}">
      <dgm:prSet/>
      <dgm:spPr/>
      <dgm:t>
        <a:bodyPr/>
        <a:lstStyle/>
        <a:p>
          <a:endParaRPr lang="en-US"/>
        </a:p>
      </dgm:t>
    </dgm:pt>
    <dgm:pt modelId="{85151A20-1CEB-4E19-A498-1409BF8ED890}">
      <dgm:prSet phldrT="[Text]"/>
      <dgm:spPr/>
      <dgm:t>
        <a:bodyPr/>
        <a:lstStyle/>
        <a:p>
          <a:r>
            <a:rPr lang="en-US" dirty="0" smtClean="0"/>
            <a:t>All sample information</a:t>
          </a:r>
          <a:endParaRPr lang="en-US" dirty="0"/>
        </a:p>
      </dgm:t>
    </dgm:pt>
    <dgm:pt modelId="{E9A75064-B645-402C-8977-AA29A6D4D875}" type="parTrans" cxnId="{3007644E-C1E2-4418-96EB-7870DC1CECFC}">
      <dgm:prSet/>
      <dgm:spPr/>
      <dgm:t>
        <a:bodyPr/>
        <a:lstStyle/>
        <a:p>
          <a:endParaRPr lang="en-US"/>
        </a:p>
      </dgm:t>
    </dgm:pt>
    <dgm:pt modelId="{9C5BC816-2AA5-45E9-82C4-72D4CA9DB616}" type="sibTrans" cxnId="{3007644E-C1E2-4418-96EB-7870DC1CECFC}">
      <dgm:prSet/>
      <dgm:spPr/>
      <dgm:t>
        <a:bodyPr/>
        <a:lstStyle/>
        <a:p>
          <a:endParaRPr lang="en-US"/>
        </a:p>
      </dgm:t>
    </dgm:pt>
    <dgm:pt modelId="{EA46E413-2313-459D-B082-C1B6D18A37A7}">
      <dgm:prSet phldrT="[Text]"/>
      <dgm:spPr/>
      <dgm:t>
        <a:bodyPr/>
        <a:lstStyle/>
        <a:p>
          <a:r>
            <a:rPr lang="en-US" dirty="0" smtClean="0"/>
            <a:t>Sample information linked to phenotypic information</a:t>
          </a:r>
          <a:endParaRPr lang="en-US" dirty="0"/>
        </a:p>
      </dgm:t>
    </dgm:pt>
    <dgm:pt modelId="{757DE916-AC9A-4A2F-A859-4F3B06A1F409}" type="parTrans" cxnId="{F73F0965-C31E-4292-8FD7-6D106AD30DAB}">
      <dgm:prSet/>
      <dgm:spPr/>
      <dgm:t>
        <a:bodyPr/>
        <a:lstStyle/>
        <a:p>
          <a:endParaRPr lang="en-US"/>
        </a:p>
      </dgm:t>
    </dgm:pt>
    <dgm:pt modelId="{F7E3A56C-9642-4313-95C5-879B247EDE82}" type="sibTrans" cxnId="{F73F0965-C31E-4292-8FD7-6D106AD30DAB}">
      <dgm:prSet/>
      <dgm:spPr/>
      <dgm:t>
        <a:bodyPr/>
        <a:lstStyle/>
        <a:p>
          <a:endParaRPr lang="en-US"/>
        </a:p>
      </dgm:t>
    </dgm:pt>
    <dgm:pt modelId="{72154C96-909C-4516-8204-483C61949C88}">
      <dgm:prSet phldrT="[Text]"/>
      <dgm:spPr/>
      <dgm:t>
        <a:bodyPr/>
        <a:lstStyle/>
        <a:p>
          <a:r>
            <a:rPr lang="en-US" dirty="0" smtClean="0"/>
            <a:t>Collection information</a:t>
          </a:r>
          <a:endParaRPr lang="en-US" dirty="0"/>
        </a:p>
      </dgm:t>
    </dgm:pt>
    <dgm:pt modelId="{F1B5DAB3-C8D6-43CF-B730-3232AD188B7B}" type="parTrans" cxnId="{7D73D4F7-440C-436E-9C43-5C3E4ECD0BA2}">
      <dgm:prSet/>
      <dgm:spPr/>
      <dgm:t>
        <a:bodyPr/>
        <a:lstStyle/>
        <a:p>
          <a:endParaRPr lang="en-US"/>
        </a:p>
      </dgm:t>
    </dgm:pt>
    <dgm:pt modelId="{04AFE8F6-5BE1-4F06-9FBA-1AE540146882}" type="sibTrans" cxnId="{7D73D4F7-440C-436E-9C43-5C3E4ECD0BA2}">
      <dgm:prSet/>
      <dgm:spPr/>
      <dgm:t>
        <a:bodyPr/>
        <a:lstStyle/>
        <a:p>
          <a:endParaRPr lang="en-US"/>
        </a:p>
      </dgm:t>
    </dgm:pt>
    <dgm:pt modelId="{3BABD0DB-D93F-405B-BB99-3E0650D88456}" type="pres">
      <dgm:prSet presAssocID="{2304A0F5-AFA2-440A-9B52-10D45A196D3E}" presName="Name0" presStyleCnt="0">
        <dgm:presLayoutVars>
          <dgm:dir/>
          <dgm:animLvl val="lvl"/>
          <dgm:resizeHandles val="exact"/>
        </dgm:presLayoutVars>
      </dgm:prSet>
      <dgm:spPr/>
      <dgm:t>
        <a:bodyPr/>
        <a:lstStyle/>
        <a:p>
          <a:endParaRPr lang="en-US"/>
        </a:p>
      </dgm:t>
    </dgm:pt>
    <dgm:pt modelId="{4D3A8CFC-6FF5-48FC-A364-0107825510E7}" type="pres">
      <dgm:prSet presAssocID="{091A0801-FDCF-452E-B799-4C791565AA92}" presName="linNode" presStyleCnt="0"/>
      <dgm:spPr/>
    </dgm:pt>
    <dgm:pt modelId="{D6A93162-50EC-460F-B9D1-50B045866FA8}" type="pres">
      <dgm:prSet presAssocID="{091A0801-FDCF-452E-B799-4C791565AA92}" presName="parentText" presStyleLbl="node1" presStyleIdx="0" presStyleCnt="3">
        <dgm:presLayoutVars>
          <dgm:chMax val="1"/>
          <dgm:bulletEnabled val="1"/>
        </dgm:presLayoutVars>
      </dgm:prSet>
      <dgm:spPr/>
      <dgm:t>
        <a:bodyPr/>
        <a:lstStyle/>
        <a:p>
          <a:endParaRPr lang="en-US"/>
        </a:p>
      </dgm:t>
    </dgm:pt>
    <dgm:pt modelId="{F9BAFFC2-12C0-4E22-AD77-F76D6DAA5241}" type="pres">
      <dgm:prSet presAssocID="{091A0801-FDCF-452E-B799-4C791565AA92}" presName="descendantText" presStyleLbl="alignAccFollowNode1" presStyleIdx="0" presStyleCnt="3">
        <dgm:presLayoutVars>
          <dgm:bulletEnabled val="1"/>
        </dgm:presLayoutVars>
      </dgm:prSet>
      <dgm:spPr/>
      <dgm:t>
        <a:bodyPr/>
        <a:lstStyle/>
        <a:p>
          <a:endParaRPr lang="en-US"/>
        </a:p>
      </dgm:t>
    </dgm:pt>
    <dgm:pt modelId="{347C2F22-BF19-4114-A4FA-4EBD7D1BDE0E}" type="pres">
      <dgm:prSet presAssocID="{4783B832-0FDA-480A-8302-A2DB9A279809}" presName="sp" presStyleCnt="0"/>
      <dgm:spPr/>
    </dgm:pt>
    <dgm:pt modelId="{18BCB64E-0E22-4943-88BC-2419172058BE}" type="pres">
      <dgm:prSet presAssocID="{01D7CC77-40E8-464B-8E09-D60F534DDDFC}" presName="linNode" presStyleCnt="0"/>
      <dgm:spPr/>
    </dgm:pt>
    <dgm:pt modelId="{4466868E-7F30-4559-9C11-CAA8C95B5CEE}" type="pres">
      <dgm:prSet presAssocID="{01D7CC77-40E8-464B-8E09-D60F534DDDFC}" presName="parentText" presStyleLbl="node1" presStyleIdx="1" presStyleCnt="3" custLinFactNeighborX="204" custLinFactNeighborY="3036">
        <dgm:presLayoutVars>
          <dgm:chMax val="1"/>
          <dgm:bulletEnabled val="1"/>
        </dgm:presLayoutVars>
      </dgm:prSet>
      <dgm:spPr/>
      <dgm:t>
        <a:bodyPr/>
        <a:lstStyle/>
        <a:p>
          <a:endParaRPr lang="en-US"/>
        </a:p>
      </dgm:t>
    </dgm:pt>
    <dgm:pt modelId="{A77CBB27-8606-49B6-897E-FFC7EF076BB9}" type="pres">
      <dgm:prSet presAssocID="{01D7CC77-40E8-464B-8E09-D60F534DDDFC}" presName="descendantText" presStyleLbl="alignAccFollowNode1" presStyleIdx="1" presStyleCnt="3">
        <dgm:presLayoutVars>
          <dgm:bulletEnabled val="1"/>
        </dgm:presLayoutVars>
      </dgm:prSet>
      <dgm:spPr/>
      <dgm:t>
        <a:bodyPr/>
        <a:lstStyle/>
        <a:p>
          <a:endParaRPr lang="en-US"/>
        </a:p>
      </dgm:t>
    </dgm:pt>
    <dgm:pt modelId="{D1499F14-89A0-4645-B476-1BB2A57676AD}" type="pres">
      <dgm:prSet presAssocID="{B16D2C3A-2B80-4ABC-836F-3CB64C51748F}" presName="sp" presStyleCnt="0"/>
      <dgm:spPr/>
    </dgm:pt>
    <dgm:pt modelId="{E7D3E3BE-71AF-4236-A404-04D31221E7C8}" type="pres">
      <dgm:prSet presAssocID="{EB3EDB59-A937-4CA4-A176-1CECE7674663}" presName="linNode" presStyleCnt="0"/>
      <dgm:spPr/>
    </dgm:pt>
    <dgm:pt modelId="{C8AA0267-2DDF-4401-BB66-CE73105ECF88}" type="pres">
      <dgm:prSet presAssocID="{EB3EDB59-A937-4CA4-A176-1CECE7674663}" presName="parentText" presStyleLbl="node1" presStyleIdx="2" presStyleCnt="3">
        <dgm:presLayoutVars>
          <dgm:chMax val="1"/>
          <dgm:bulletEnabled val="1"/>
        </dgm:presLayoutVars>
      </dgm:prSet>
      <dgm:spPr/>
      <dgm:t>
        <a:bodyPr/>
        <a:lstStyle/>
        <a:p>
          <a:endParaRPr lang="en-US"/>
        </a:p>
      </dgm:t>
    </dgm:pt>
    <dgm:pt modelId="{11BE65D3-6AFE-4087-AD44-533FB212EB19}" type="pres">
      <dgm:prSet presAssocID="{EB3EDB59-A937-4CA4-A176-1CECE7674663}" presName="descendantText" presStyleLbl="alignAccFollowNode1" presStyleIdx="2" presStyleCnt="3">
        <dgm:presLayoutVars>
          <dgm:bulletEnabled val="1"/>
        </dgm:presLayoutVars>
      </dgm:prSet>
      <dgm:spPr/>
      <dgm:t>
        <a:bodyPr/>
        <a:lstStyle/>
        <a:p>
          <a:endParaRPr lang="en-US"/>
        </a:p>
      </dgm:t>
    </dgm:pt>
  </dgm:ptLst>
  <dgm:cxnLst>
    <dgm:cxn modelId="{379181F8-5DA7-4550-8627-661D1A2C9518}" type="presOf" srcId="{72154C96-909C-4516-8204-483C61949C88}" destId="{F9BAFFC2-12C0-4E22-AD77-F76D6DAA5241}" srcOrd="0" destOrd="1" presId="urn:microsoft.com/office/officeart/2005/8/layout/vList5"/>
    <dgm:cxn modelId="{DE7DCBE1-8099-455C-8859-2FBAEE8E8832}" type="presOf" srcId="{01D7CC77-40E8-464B-8E09-D60F534DDDFC}" destId="{4466868E-7F30-4559-9C11-CAA8C95B5CEE}" srcOrd="0" destOrd="0" presId="urn:microsoft.com/office/officeart/2005/8/layout/vList5"/>
    <dgm:cxn modelId="{7D73D4F7-440C-436E-9C43-5C3E4ECD0BA2}" srcId="{091A0801-FDCF-452E-B799-4C791565AA92}" destId="{72154C96-909C-4516-8204-483C61949C88}" srcOrd="1" destOrd="0" parTransId="{F1B5DAB3-C8D6-43CF-B730-3232AD188B7B}" sibTransId="{04AFE8F6-5BE1-4F06-9FBA-1AE540146882}"/>
    <dgm:cxn modelId="{20274729-810F-4569-BEC8-68D2A48523DF}" srcId="{2304A0F5-AFA2-440A-9B52-10D45A196D3E}" destId="{01D7CC77-40E8-464B-8E09-D60F534DDDFC}" srcOrd="1" destOrd="0" parTransId="{57183169-A4B8-454E-A8B8-0C2002AD3117}" sibTransId="{B16D2C3A-2B80-4ABC-836F-3CB64C51748F}"/>
    <dgm:cxn modelId="{D8489FB5-BF1E-47EA-ACB1-7C8D990A201C}" srcId="{2304A0F5-AFA2-440A-9B52-10D45A196D3E}" destId="{EB3EDB59-A937-4CA4-A176-1CECE7674663}" srcOrd="2" destOrd="0" parTransId="{610F3393-DED6-4267-81E0-17276FC5DEF5}" sibTransId="{297419FD-FDA3-4688-BD05-C2960BDF1D50}"/>
    <dgm:cxn modelId="{512D1867-7951-49FD-A39C-83A51CA9D1A6}" srcId="{091A0801-FDCF-452E-B799-4C791565AA92}" destId="{4697021A-F47F-4BAF-B9CD-1F282A27BD51}" srcOrd="0" destOrd="0" parTransId="{5C9B74A7-0A44-418E-BC4A-D2E56F9784CE}" sibTransId="{D887DF53-0B35-4DC3-A0CE-4DBEA1E6985D}"/>
    <dgm:cxn modelId="{7FFF533B-BF09-4714-8D21-2A95CAEC247B}" type="presOf" srcId="{EA46E413-2313-459D-B082-C1B6D18A37A7}" destId="{11BE65D3-6AFE-4087-AD44-533FB212EB19}" srcOrd="0" destOrd="0" presId="urn:microsoft.com/office/officeart/2005/8/layout/vList5"/>
    <dgm:cxn modelId="{0C34C0D5-4524-4525-9BB7-AFEF01188C9D}" srcId="{2304A0F5-AFA2-440A-9B52-10D45A196D3E}" destId="{091A0801-FDCF-452E-B799-4C791565AA92}" srcOrd="0" destOrd="0" parTransId="{3C094284-0A90-4EB1-9B81-05D734F9A55E}" sibTransId="{4783B832-0FDA-480A-8302-A2DB9A279809}"/>
    <dgm:cxn modelId="{74F3365D-6DA4-4355-8D49-FAC35995462B}" type="presOf" srcId="{4697021A-F47F-4BAF-B9CD-1F282A27BD51}" destId="{F9BAFFC2-12C0-4E22-AD77-F76D6DAA5241}" srcOrd="0" destOrd="0" presId="urn:microsoft.com/office/officeart/2005/8/layout/vList5"/>
    <dgm:cxn modelId="{AF65DCB0-27B9-442B-91BB-C49A9F305C8A}" type="presOf" srcId="{85151A20-1CEB-4E19-A498-1409BF8ED890}" destId="{A77CBB27-8606-49B6-897E-FFC7EF076BB9}" srcOrd="0" destOrd="0" presId="urn:microsoft.com/office/officeart/2005/8/layout/vList5"/>
    <dgm:cxn modelId="{48E6BAEB-60B6-4CFF-9223-E52B0035FBAA}" type="presOf" srcId="{091A0801-FDCF-452E-B799-4C791565AA92}" destId="{D6A93162-50EC-460F-B9D1-50B045866FA8}" srcOrd="0" destOrd="0" presId="urn:microsoft.com/office/officeart/2005/8/layout/vList5"/>
    <dgm:cxn modelId="{F73F0965-C31E-4292-8FD7-6D106AD30DAB}" srcId="{EB3EDB59-A937-4CA4-A176-1CECE7674663}" destId="{EA46E413-2313-459D-B082-C1B6D18A37A7}" srcOrd="0" destOrd="0" parTransId="{757DE916-AC9A-4A2F-A859-4F3B06A1F409}" sibTransId="{F7E3A56C-9642-4313-95C5-879B247EDE82}"/>
    <dgm:cxn modelId="{AFAE5E45-0A1C-49C7-94CF-6B0FF6403103}" type="presOf" srcId="{EB3EDB59-A937-4CA4-A176-1CECE7674663}" destId="{C8AA0267-2DDF-4401-BB66-CE73105ECF88}" srcOrd="0" destOrd="0" presId="urn:microsoft.com/office/officeart/2005/8/layout/vList5"/>
    <dgm:cxn modelId="{92CB9A64-C61E-431B-8E24-B3CCE253A259}" type="presOf" srcId="{2304A0F5-AFA2-440A-9B52-10D45A196D3E}" destId="{3BABD0DB-D93F-405B-BB99-3E0650D88456}" srcOrd="0" destOrd="0" presId="urn:microsoft.com/office/officeart/2005/8/layout/vList5"/>
    <dgm:cxn modelId="{3007644E-C1E2-4418-96EB-7870DC1CECFC}" srcId="{01D7CC77-40E8-464B-8E09-D60F534DDDFC}" destId="{85151A20-1CEB-4E19-A498-1409BF8ED890}" srcOrd="0" destOrd="0" parTransId="{E9A75064-B645-402C-8977-AA29A6D4D875}" sibTransId="{9C5BC816-2AA5-45E9-82C4-72D4CA9DB616}"/>
    <dgm:cxn modelId="{537061A7-5B2B-45FB-A5AB-12C7B575CB20}" type="presParOf" srcId="{3BABD0DB-D93F-405B-BB99-3E0650D88456}" destId="{4D3A8CFC-6FF5-48FC-A364-0107825510E7}" srcOrd="0" destOrd="0" presId="urn:microsoft.com/office/officeart/2005/8/layout/vList5"/>
    <dgm:cxn modelId="{7144932B-6D1E-44FB-B52A-3EB3C4A8AC9D}" type="presParOf" srcId="{4D3A8CFC-6FF5-48FC-A364-0107825510E7}" destId="{D6A93162-50EC-460F-B9D1-50B045866FA8}" srcOrd="0" destOrd="0" presId="urn:microsoft.com/office/officeart/2005/8/layout/vList5"/>
    <dgm:cxn modelId="{910AF531-6561-4426-9570-76ACE75F9C64}" type="presParOf" srcId="{4D3A8CFC-6FF5-48FC-A364-0107825510E7}" destId="{F9BAFFC2-12C0-4E22-AD77-F76D6DAA5241}" srcOrd="1" destOrd="0" presId="urn:microsoft.com/office/officeart/2005/8/layout/vList5"/>
    <dgm:cxn modelId="{D5E5321C-EC61-41EF-8AC3-1567311D5632}" type="presParOf" srcId="{3BABD0DB-D93F-405B-BB99-3E0650D88456}" destId="{347C2F22-BF19-4114-A4FA-4EBD7D1BDE0E}" srcOrd="1" destOrd="0" presId="urn:microsoft.com/office/officeart/2005/8/layout/vList5"/>
    <dgm:cxn modelId="{1AE83273-732B-43E9-AC2F-287E460E52C1}" type="presParOf" srcId="{3BABD0DB-D93F-405B-BB99-3E0650D88456}" destId="{18BCB64E-0E22-4943-88BC-2419172058BE}" srcOrd="2" destOrd="0" presId="urn:microsoft.com/office/officeart/2005/8/layout/vList5"/>
    <dgm:cxn modelId="{3FEFFE34-8928-4C24-AF5E-27CB94AF87F2}" type="presParOf" srcId="{18BCB64E-0E22-4943-88BC-2419172058BE}" destId="{4466868E-7F30-4559-9C11-CAA8C95B5CEE}" srcOrd="0" destOrd="0" presId="urn:microsoft.com/office/officeart/2005/8/layout/vList5"/>
    <dgm:cxn modelId="{4A26D683-4BDE-4D7F-8067-15EEF6104915}" type="presParOf" srcId="{18BCB64E-0E22-4943-88BC-2419172058BE}" destId="{A77CBB27-8606-49B6-897E-FFC7EF076BB9}" srcOrd="1" destOrd="0" presId="urn:microsoft.com/office/officeart/2005/8/layout/vList5"/>
    <dgm:cxn modelId="{2605B30A-9338-464A-9820-2503512204AA}" type="presParOf" srcId="{3BABD0DB-D93F-405B-BB99-3E0650D88456}" destId="{D1499F14-89A0-4645-B476-1BB2A57676AD}" srcOrd="3" destOrd="0" presId="urn:microsoft.com/office/officeart/2005/8/layout/vList5"/>
    <dgm:cxn modelId="{4A551385-890E-4AFB-BAA5-6BE4B33BE416}" type="presParOf" srcId="{3BABD0DB-D93F-405B-BB99-3E0650D88456}" destId="{E7D3E3BE-71AF-4236-A404-04D31221E7C8}" srcOrd="4" destOrd="0" presId="urn:microsoft.com/office/officeart/2005/8/layout/vList5"/>
    <dgm:cxn modelId="{EE92C7C9-9C9F-4DD3-B79D-877ADE90483D}" type="presParOf" srcId="{E7D3E3BE-71AF-4236-A404-04D31221E7C8}" destId="{C8AA0267-2DDF-4401-BB66-CE73105ECF88}" srcOrd="0" destOrd="0" presId="urn:microsoft.com/office/officeart/2005/8/layout/vList5"/>
    <dgm:cxn modelId="{5DF62406-70DC-46B2-AA56-AF1B8AB2D2ED}" type="presParOf" srcId="{E7D3E3BE-71AF-4236-A404-04D31221E7C8}" destId="{11BE65D3-6AFE-4087-AD44-533FB212EB1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53012B-0DC8-4B71-88AE-5C9834865B35}" type="datetimeFigureOut">
              <a:rPr lang="en-US" smtClean="0"/>
              <a:t>3/27/2013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065D7C-940B-47AA-A870-0F6E3C1FE391}" type="slidenum">
              <a:rPr lang="en-US" smtClean="0"/>
              <a:t>‹#›</a:t>
            </a:fld>
            <a:endParaRPr lang="en-US"/>
          </a:p>
        </p:txBody>
      </p:sp>
    </p:spTree>
    <p:extLst>
      <p:ext uri="{BB962C8B-B14F-4D97-AF65-F5344CB8AC3E}">
        <p14:creationId xmlns:p14="http://schemas.microsoft.com/office/powerpoint/2010/main" val="1798809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vivoweb.org/glossary/term/47"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eagle-i.org/hom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 producers</a:t>
            </a:r>
            <a:r>
              <a:rPr lang="en-US" baseline="0" dirty="0" smtClean="0"/>
              <a:t> – labs, hospitals, “clipboards”.  Get ready to archive – what should be saved, semantics, technology</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B12FC22-5B75-4D89-B6B6-25746427D62F}" type="slidenum">
              <a:rPr lang="en-US" smtClean="0"/>
              <a:pPr/>
              <a:t>2</a:t>
            </a:fld>
            <a:endParaRPr lang="en-US"/>
          </a:p>
        </p:txBody>
      </p:sp>
    </p:spTree>
    <p:extLst>
      <p:ext uri="{BB962C8B-B14F-4D97-AF65-F5344CB8AC3E}">
        <p14:creationId xmlns:p14="http://schemas.microsoft.com/office/powerpoint/2010/main" val="40961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a:t>
            </a:r>
            <a:r>
              <a:rPr lang="en-US" baseline="0" dirty="0" smtClean="0"/>
              <a:t> is then reused  in a wide array of tools and setting.  Data in eThority.  To be used for APR.</a:t>
            </a:r>
            <a:endParaRPr lang="en-US" dirty="0"/>
          </a:p>
        </p:txBody>
      </p:sp>
      <p:sp>
        <p:nvSpPr>
          <p:cNvPr id="4" name="Slide Number Placeholder 3"/>
          <p:cNvSpPr>
            <a:spLocks noGrp="1"/>
          </p:cNvSpPr>
          <p:nvPr>
            <p:ph type="sldNum" sz="quarter" idx="10"/>
          </p:nvPr>
        </p:nvSpPr>
        <p:spPr/>
        <p:txBody>
          <a:bodyPr/>
          <a:lstStyle/>
          <a:p>
            <a:fld id="{840CD89F-9D48-4AF4-B0BD-D92BB0E5AE7C}" type="slidenum">
              <a:rPr lang="en-US" smtClean="0"/>
              <a:pPr/>
              <a:t>21</a:t>
            </a:fld>
            <a:endParaRPr lang="en-US"/>
          </a:p>
        </p:txBody>
      </p:sp>
    </p:spTree>
    <p:extLst>
      <p:ext uri="{BB962C8B-B14F-4D97-AF65-F5344CB8AC3E}">
        <p14:creationId xmlns:p14="http://schemas.microsoft.com/office/powerpoint/2010/main" val="1248552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9A9CBDD-E11A-4388-B1AE-51C7001825B7}" type="slidenum">
              <a:rPr lang="en-US" smtClean="0"/>
              <a:pPr/>
              <a:t>23</a:t>
            </a:fld>
            <a:endParaRPr lang="en-US"/>
          </a:p>
        </p:txBody>
      </p:sp>
      <p:sp>
        <p:nvSpPr>
          <p:cNvPr id="5" name="Footer Placeholder 4"/>
          <p:cNvSpPr>
            <a:spLocks noGrp="1"/>
          </p:cNvSpPr>
          <p:nvPr>
            <p:ph type="ftr" sz="quarter" idx="11"/>
          </p:nvPr>
        </p:nvSpPr>
        <p:spPr/>
        <p:txBody>
          <a:bodyPr/>
          <a:lstStyle/>
          <a:p>
            <a:r>
              <a:rPr lang="en-US" smtClean="0"/>
              <a:t>vivo.ufl.edu</a:t>
            </a:r>
            <a:endParaRPr lang="en-US"/>
          </a:p>
        </p:txBody>
      </p:sp>
      <p:sp>
        <p:nvSpPr>
          <p:cNvPr id="7" name="Date Placeholder 6"/>
          <p:cNvSpPr>
            <a:spLocks noGrp="1"/>
          </p:cNvSpPr>
          <p:nvPr>
            <p:ph type="dt" idx="12"/>
          </p:nvPr>
        </p:nvSpPr>
        <p:spPr/>
        <p:txBody>
          <a:bodyPr/>
          <a:lstStyle/>
          <a:p>
            <a:r>
              <a:rPr lang="en-US" smtClean="0"/>
              <a:t>3/8/2011</a:t>
            </a:r>
            <a:endParaRPr lang="en-US"/>
          </a:p>
        </p:txBody>
      </p:sp>
      <p:sp>
        <p:nvSpPr>
          <p:cNvPr id="8" name="Header Placeholder 7"/>
          <p:cNvSpPr>
            <a:spLocks noGrp="1"/>
          </p:cNvSpPr>
          <p:nvPr>
            <p:ph type="hdr" sz="quarter" idx="13"/>
          </p:nvPr>
        </p:nvSpPr>
        <p:spPr/>
        <p:txBody>
          <a:bodyPr/>
          <a:lstStyle/>
          <a:p>
            <a:r>
              <a:rPr lang="en-US" smtClean="0"/>
              <a:t>Presentation to the Deans</a:t>
            </a:r>
            <a:endParaRPr lang="en-US"/>
          </a:p>
        </p:txBody>
      </p:sp>
    </p:spTree>
    <p:extLst>
      <p:ext uri="{BB962C8B-B14F-4D97-AF65-F5344CB8AC3E}">
        <p14:creationId xmlns:p14="http://schemas.microsoft.com/office/powerpoint/2010/main" val="2674229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The ris</a:t>
            </a:r>
            <a:r>
              <a:rPr lang="en-US" baseline="0" dirty="0" smtClean="0"/>
              <a:t>e of the molecular.  Personalized medicine.  Full base pair sequencing. Mars Curiosity lander.  </a:t>
            </a:r>
            <a:r>
              <a:rPr lang="en-US" baseline="0" dirty="0" err="1" smtClean="0"/>
              <a:t>Nanotechnoloy</a:t>
            </a:r>
            <a:r>
              <a:rPr lang="en-US" baseline="0" dirty="0" smtClean="0"/>
              <a:t>.  Metabolomics.</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31</a:t>
            </a:fld>
            <a:endParaRPr lang="en-US"/>
          </a:p>
        </p:txBody>
      </p:sp>
    </p:spTree>
    <p:extLst>
      <p:ext uri="{BB962C8B-B14F-4D97-AF65-F5344CB8AC3E}">
        <p14:creationId xmlns:p14="http://schemas.microsoft.com/office/powerpoint/2010/main" val="3609796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Data</a:t>
            </a:r>
            <a:r>
              <a:rPr lang="en-US" baseline="0" dirty="0" smtClean="0"/>
              <a:t> got big.  Terabytes, </a:t>
            </a:r>
            <a:r>
              <a:rPr lang="en-US" baseline="0" dirty="0" err="1" smtClean="0"/>
              <a:t>Petabytes</a:t>
            </a:r>
            <a:r>
              <a:rPr lang="en-US" baseline="0" dirty="0" smtClean="0"/>
              <a:t>, </a:t>
            </a:r>
            <a:r>
              <a:rPr lang="en-US" baseline="0" dirty="0" err="1" smtClean="0"/>
              <a:t>Exabytes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5DBAA8F-B095-4951-ACCA-CFDA55743C79}" type="slidenum">
              <a:rPr lang="en-US" smtClean="0"/>
              <a:pPr/>
              <a:t>32</a:t>
            </a:fld>
            <a:endParaRPr lang="en-US"/>
          </a:p>
        </p:txBody>
      </p:sp>
    </p:spTree>
    <p:extLst>
      <p:ext uri="{BB962C8B-B14F-4D97-AF65-F5344CB8AC3E}">
        <p14:creationId xmlns:p14="http://schemas.microsoft.com/office/powerpoint/2010/main" val="3976067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w="12700">
            <a:solidFill>
              <a:srgbClr val="000000"/>
            </a:solidFill>
            <a:miter lim="800000"/>
            <a:headEnd/>
            <a:tailEnd/>
          </a:ln>
        </p:spPr>
      </p:sp>
      <p:sp>
        <p:nvSpPr>
          <p:cNvPr id="31747"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Lst>
        </p:spPr>
        <p:txBody>
          <a:bodyPr/>
          <a:lstStyle/>
          <a:p>
            <a:pPr eaLnBrk="1"/>
            <a:r>
              <a:rPr lang="en-US" smtClean="0"/>
              <a:t>VIVO 1.2 includes a new ontology module representing research resources including biological specimens, human studies, instruments, organisms, protocols, reagents, and research opportunities. This module is aligned with the top-level ontology classes and properties</a:t>
            </a:r>
            <a:r>
              <a:rPr lang="en-US" baseline="30000" smtClean="0">
                <a:hlinkClick r:id="rId3" tooltip="A thesaurus extends taxonomy by providing certain standard relationships among concepts or terms -- not only the broader term and narrower term relationship of the hierarchy itself but also relationships such as related term or see also. In an ontology, the class hierarchy framework can be extended with more open-ended relationships, called object and data properties. &#10;Object properties connect two individuals (a subject and object) with a predicate, while with data properties the predicate connects a single subject with some form of attribute data. Data properties have defined datatypes including string, integer, date, datetime, or Boolean. Both object and data properties are often but not always defined to have a domain class, such as Person or Event, specifying the class membership of the individuals serving as subjects for each object or data property statement.  Object properties also may have a range class that specifies the class membership of the individuals serving as objects of the property predicate."/>
              </a:rPr>
              <a:t>!</a:t>
            </a:r>
            <a:r>
              <a:rPr lang="en-US" smtClean="0"/>
              <a:t> from the NIH-funded eagle-i Project (</a:t>
            </a:r>
            <a:r>
              <a:rPr lang="en-US" smtClean="0">
                <a:hlinkClick r:id="rId4"/>
              </a:rPr>
              <a:t>https://www.eagle-i.org/home/</a:t>
            </a:r>
            <a:r>
              <a:rPr lang="en-US" smtClean="0"/>
              <a:t>).</a:t>
            </a:r>
          </a:p>
        </p:txBody>
      </p:sp>
      <p:sp>
        <p:nvSpPr>
          <p:cNvPr id="31748"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fld id="{4BE5F52D-DF9B-4871-A447-B4F03B3FDC81}" type="slidenum">
              <a:rPr lang="en-US">
                <a:latin typeface="Calibri" pitchFamily="34" charset="0"/>
              </a:rPr>
              <a:pPr eaLnBrk="1"/>
              <a:t>39</a:t>
            </a:fld>
            <a:endParaRPr lang="en-US">
              <a:latin typeface="Calibri" pitchFamily="34" charset="0"/>
            </a:endParaRPr>
          </a:p>
        </p:txBody>
      </p:sp>
    </p:spTree>
    <p:extLst>
      <p:ext uri="{BB962C8B-B14F-4D97-AF65-F5344CB8AC3E}">
        <p14:creationId xmlns:p14="http://schemas.microsoft.com/office/powerpoint/2010/main" val="3226327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p:sp>
      <p:sp>
        <p:nvSpPr>
          <p:cNvPr id="28675"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Lst>
        </p:spPr>
        <p:txBody>
          <a:bodyPr/>
          <a:lstStyle/>
          <a:p>
            <a:pPr eaLnBrk="1"/>
            <a:r>
              <a:rPr lang="en-US" smtClean="0"/>
              <a:t>The open architecture of VIVO and linked data supports development of applications outside VIVO that consume VIVO data.  VIVO data is accessible via HTML (for humans) and RDF (for machines).  Simple software can process the RDF resulting in powerful cross-site applications.  The figure depicts the organization of the University of Florida.</a:t>
            </a:r>
          </a:p>
        </p:txBody>
      </p:sp>
      <p:sp>
        <p:nvSpPr>
          <p:cNvPr id="28676"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fld id="{F22ED096-53A5-4337-A49C-6FB5DDD87F21}" type="slidenum">
              <a:rPr lang="en-US"/>
              <a:pPr eaLnBrk="1"/>
              <a:t>40</a:t>
            </a:fld>
            <a:endParaRPr lang="en-US"/>
          </a:p>
        </p:txBody>
      </p:sp>
    </p:spTree>
    <p:extLst>
      <p:ext uri="{BB962C8B-B14F-4D97-AF65-F5344CB8AC3E}">
        <p14:creationId xmlns:p14="http://schemas.microsoft.com/office/powerpoint/2010/main" val="1683515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65D7C-940B-47AA-A870-0F6E3C1FE391}" type="slidenum">
              <a:rPr lang="en-US" smtClean="0"/>
              <a:t>42</a:t>
            </a:fld>
            <a:endParaRPr lang="en-US"/>
          </a:p>
        </p:txBody>
      </p:sp>
    </p:spTree>
    <p:extLst>
      <p:ext uri="{BB962C8B-B14F-4D97-AF65-F5344CB8AC3E}">
        <p14:creationId xmlns:p14="http://schemas.microsoft.com/office/powerpoint/2010/main" val="2004350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Transformation,</a:t>
            </a:r>
            <a:r>
              <a:rPr lang="en-US" baseline="0" dirty="0" smtClean="0"/>
              <a:t> Services, Education.  Build Understanding, Build Teams</a:t>
            </a:r>
            <a:endParaRPr lang="en-US" dirty="0"/>
          </a:p>
        </p:txBody>
      </p:sp>
      <p:sp>
        <p:nvSpPr>
          <p:cNvPr id="4" name="Slide Number Placeholder 3"/>
          <p:cNvSpPr>
            <a:spLocks noGrp="1"/>
          </p:cNvSpPr>
          <p:nvPr>
            <p:ph type="sldNum" sz="quarter" idx="10"/>
          </p:nvPr>
        </p:nvSpPr>
        <p:spPr/>
        <p:txBody>
          <a:bodyPr/>
          <a:lstStyle/>
          <a:p>
            <a:fld id="{40065D7C-940B-47AA-A870-0F6E3C1FE391}" type="slidenum">
              <a:rPr lang="en-US" smtClean="0"/>
              <a:t>43</a:t>
            </a:fld>
            <a:endParaRPr lang="en-US"/>
          </a:p>
        </p:txBody>
      </p:sp>
    </p:spTree>
    <p:extLst>
      <p:ext uri="{BB962C8B-B14F-4D97-AF65-F5344CB8AC3E}">
        <p14:creationId xmlns:p14="http://schemas.microsoft.com/office/powerpoint/2010/main" val="1199515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F4C968B-F780-444C-8927-6575DF36FBB1}" type="datetimeFigureOut">
              <a:rPr lang="en-US" smtClean="0"/>
              <a:t>3/27/2013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E8EAF-9336-40CA-A80D-6944E821BEC5}" type="slidenum">
              <a:rPr lang="en-US" smtClean="0"/>
              <a:t>‹#›</a:t>
            </a:fld>
            <a:endParaRPr lang="en-US"/>
          </a:p>
        </p:txBody>
      </p:sp>
    </p:spTree>
    <p:extLst>
      <p:ext uri="{BB962C8B-B14F-4D97-AF65-F5344CB8AC3E}">
        <p14:creationId xmlns:p14="http://schemas.microsoft.com/office/powerpoint/2010/main" val="807861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4C968B-F780-444C-8927-6575DF36FBB1}" type="datetimeFigureOut">
              <a:rPr lang="en-US" smtClean="0"/>
              <a:t>3/27/2013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E8EAF-9336-40CA-A80D-6944E821BEC5}" type="slidenum">
              <a:rPr lang="en-US" smtClean="0"/>
              <a:t>‹#›</a:t>
            </a:fld>
            <a:endParaRPr lang="en-US"/>
          </a:p>
        </p:txBody>
      </p:sp>
    </p:spTree>
    <p:extLst>
      <p:ext uri="{BB962C8B-B14F-4D97-AF65-F5344CB8AC3E}">
        <p14:creationId xmlns:p14="http://schemas.microsoft.com/office/powerpoint/2010/main" val="189158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4C968B-F780-444C-8927-6575DF36FBB1}" type="datetimeFigureOut">
              <a:rPr lang="en-US" smtClean="0"/>
              <a:t>3/27/2013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E8EAF-9336-40CA-A80D-6944E821BEC5}" type="slidenum">
              <a:rPr lang="en-US" smtClean="0"/>
              <a:t>‹#›</a:t>
            </a:fld>
            <a:endParaRPr lang="en-US"/>
          </a:p>
        </p:txBody>
      </p:sp>
    </p:spTree>
    <p:extLst>
      <p:ext uri="{BB962C8B-B14F-4D97-AF65-F5344CB8AC3E}">
        <p14:creationId xmlns:p14="http://schemas.microsoft.com/office/powerpoint/2010/main" val="3186985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ean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925255"/>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4C968B-F780-444C-8927-6575DF36FBB1}" type="datetimeFigureOut">
              <a:rPr lang="en-US" smtClean="0"/>
              <a:t>3/27/2013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E8EAF-9336-40CA-A80D-6944E821BEC5}" type="slidenum">
              <a:rPr lang="en-US" smtClean="0"/>
              <a:t>‹#›</a:t>
            </a:fld>
            <a:endParaRPr lang="en-US"/>
          </a:p>
        </p:txBody>
      </p:sp>
    </p:spTree>
    <p:extLst>
      <p:ext uri="{BB962C8B-B14F-4D97-AF65-F5344CB8AC3E}">
        <p14:creationId xmlns:p14="http://schemas.microsoft.com/office/powerpoint/2010/main" val="442486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4C968B-F780-444C-8927-6575DF36FBB1}" type="datetimeFigureOut">
              <a:rPr lang="en-US" smtClean="0"/>
              <a:t>3/27/2013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E8EAF-9336-40CA-A80D-6944E821BEC5}" type="slidenum">
              <a:rPr lang="en-US" smtClean="0"/>
              <a:t>‹#›</a:t>
            </a:fld>
            <a:endParaRPr lang="en-US"/>
          </a:p>
        </p:txBody>
      </p:sp>
    </p:spTree>
    <p:extLst>
      <p:ext uri="{BB962C8B-B14F-4D97-AF65-F5344CB8AC3E}">
        <p14:creationId xmlns:p14="http://schemas.microsoft.com/office/powerpoint/2010/main" val="1864111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F4C968B-F780-444C-8927-6575DF36FBB1}" type="datetimeFigureOut">
              <a:rPr lang="en-US" smtClean="0"/>
              <a:t>3/27/2013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CE8EAF-9336-40CA-A80D-6944E821BEC5}" type="slidenum">
              <a:rPr lang="en-US" smtClean="0"/>
              <a:t>‹#›</a:t>
            </a:fld>
            <a:endParaRPr lang="en-US"/>
          </a:p>
        </p:txBody>
      </p:sp>
    </p:spTree>
    <p:extLst>
      <p:ext uri="{BB962C8B-B14F-4D97-AF65-F5344CB8AC3E}">
        <p14:creationId xmlns:p14="http://schemas.microsoft.com/office/powerpoint/2010/main" val="4189484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F4C968B-F780-444C-8927-6575DF36FBB1}" type="datetimeFigureOut">
              <a:rPr lang="en-US" smtClean="0"/>
              <a:t>3/27/2013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CE8EAF-9336-40CA-A80D-6944E821BEC5}" type="slidenum">
              <a:rPr lang="en-US" smtClean="0"/>
              <a:t>‹#›</a:t>
            </a:fld>
            <a:endParaRPr lang="en-US"/>
          </a:p>
        </p:txBody>
      </p:sp>
    </p:spTree>
    <p:extLst>
      <p:ext uri="{BB962C8B-B14F-4D97-AF65-F5344CB8AC3E}">
        <p14:creationId xmlns:p14="http://schemas.microsoft.com/office/powerpoint/2010/main" val="2772583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F4C968B-F780-444C-8927-6575DF36FBB1}" type="datetimeFigureOut">
              <a:rPr lang="en-US" smtClean="0"/>
              <a:t>3/27/2013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CE8EAF-9336-40CA-A80D-6944E821BEC5}" type="slidenum">
              <a:rPr lang="en-US" smtClean="0"/>
              <a:t>‹#›</a:t>
            </a:fld>
            <a:endParaRPr lang="en-US"/>
          </a:p>
        </p:txBody>
      </p:sp>
    </p:spTree>
    <p:extLst>
      <p:ext uri="{BB962C8B-B14F-4D97-AF65-F5344CB8AC3E}">
        <p14:creationId xmlns:p14="http://schemas.microsoft.com/office/powerpoint/2010/main" val="1700105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4C968B-F780-444C-8927-6575DF36FBB1}" type="datetimeFigureOut">
              <a:rPr lang="en-US" smtClean="0"/>
              <a:t>3/27/2013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CE8EAF-9336-40CA-A80D-6944E821BEC5}" type="slidenum">
              <a:rPr lang="en-US" smtClean="0"/>
              <a:t>‹#›</a:t>
            </a:fld>
            <a:endParaRPr lang="en-US"/>
          </a:p>
        </p:txBody>
      </p:sp>
    </p:spTree>
    <p:extLst>
      <p:ext uri="{BB962C8B-B14F-4D97-AF65-F5344CB8AC3E}">
        <p14:creationId xmlns:p14="http://schemas.microsoft.com/office/powerpoint/2010/main" val="1508390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4C968B-F780-444C-8927-6575DF36FBB1}" type="datetimeFigureOut">
              <a:rPr lang="en-US" smtClean="0"/>
              <a:t>3/27/2013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CE8EAF-9336-40CA-A80D-6944E821BEC5}" type="slidenum">
              <a:rPr lang="en-US" smtClean="0"/>
              <a:t>‹#›</a:t>
            </a:fld>
            <a:endParaRPr lang="en-US"/>
          </a:p>
        </p:txBody>
      </p:sp>
    </p:spTree>
    <p:extLst>
      <p:ext uri="{BB962C8B-B14F-4D97-AF65-F5344CB8AC3E}">
        <p14:creationId xmlns:p14="http://schemas.microsoft.com/office/powerpoint/2010/main" val="4000198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4C968B-F780-444C-8927-6575DF36FBB1}" type="datetimeFigureOut">
              <a:rPr lang="en-US" smtClean="0"/>
              <a:t>3/27/2013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CE8EAF-9336-40CA-A80D-6944E821BEC5}" type="slidenum">
              <a:rPr lang="en-US" smtClean="0"/>
              <a:t>‹#›</a:t>
            </a:fld>
            <a:endParaRPr lang="en-US"/>
          </a:p>
        </p:txBody>
      </p:sp>
    </p:spTree>
    <p:extLst>
      <p:ext uri="{BB962C8B-B14F-4D97-AF65-F5344CB8AC3E}">
        <p14:creationId xmlns:p14="http://schemas.microsoft.com/office/powerpoint/2010/main" val="2737037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4C968B-F780-444C-8927-6575DF36FBB1}" type="datetimeFigureOut">
              <a:rPr lang="en-US" smtClean="0"/>
              <a:t>3/27/2013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CE8EAF-9336-40CA-A80D-6944E821BEC5}" type="slidenum">
              <a:rPr lang="en-US" smtClean="0"/>
              <a:t>‹#›</a:t>
            </a:fld>
            <a:endParaRPr lang="en-US"/>
          </a:p>
        </p:txBody>
      </p:sp>
    </p:spTree>
    <p:extLst>
      <p:ext uri="{BB962C8B-B14F-4D97-AF65-F5344CB8AC3E}">
        <p14:creationId xmlns:p14="http://schemas.microsoft.com/office/powerpoint/2010/main" val="22473119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ufandshands.org/news/2012/uf-delivers-promise-personalized-medicine-heart-patients" TargetMode="External"/><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www.larkc.eu/overview/"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National Data Management Trends and Challenges</a:t>
            </a:r>
            <a:endParaRPr lang="en-US" dirty="0"/>
          </a:p>
        </p:txBody>
      </p:sp>
      <p:sp>
        <p:nvSpPr>
          <p:cNvPr id="3" name="Subtitle 2"/>
          <p:cNvSpPr>
            <a:spLocks noGrp="1"/>
          </p:cNvSpPr>
          <p:nvPr>
            <p:ph type="subTitle" idx="1"/>
          </p:nvPr>
        </p:nvSpPr>
        <p:spPr>
          <a:xfrm>
            <a:off x="1143000" y="3602038"/>
            <a:ext cx="6858000" cy="2006282"/>
          </a:xfrm>
        </p:spPr>
        <p:txBody>
          <a:bodyPr>
            <a:normAutofit fontScale="92500" lnSpcReduction="10000"/>
          </a:bodyPr>
          <a:lstStyle/>
          <a:p>
            <a:endParaRPr lang="en-US" dirty="0" smtClean="0"/>
          </a:p>
          <a:p>
            <a:r>
              <a:rPr lang="en-US" dirty="0" smtClean="0"/>
              <a:t>Mike Conlon, PhD</a:t>
            </a:r>
          </a:p>
          <a:p>
            <a:r>
              <a:rPr lang="en-US" dirty="0" smtClean="0"/>
              <a:t>Director of Biomedical Informatics,</a:t>
            </a:r>
          </a:p>
          <a:p>
            <a:r>
              <a:rPr lang="en-US" dirty="0" smtClean="0"/>
              <a:t>Chief Operating Officer</a:t>
            </a:r>
          </a:p>
          <a:p>
            <a:r>
              <a:rPr lang="en-US" dirty="0" smtClean="0"/>
              <a:t>UF Clinical and Translational Science Institute</a:t>
            </a:r>
            <a:endParaRPr lang="en-US" dirty="0"/>
          </a:p>
        </p:txBody>
      </p:sp>
      <p:pic>
        <p:nvPicPr>
          <p:cNvPr id="5" name="Picture 4"/>
          <p:cNvPicPr>
            <a:picLocks noChangeAspect="1"/>
          </p:cNvPicPr>
          <p:nvPr/>
        </p:nvPicPr>
        <p:blipFill>
          <a:blip r:embed="rId2"/>
          <a:stretch>
            <a:fillRect/>
          </a:stretch>
        </p:blipFill>
        <p:spPr>
          <a:xfrm>
            <a:off x="685800" y="6267600"/>
            <a:ext cx="4480948" cy="365792"/>
          </a:xfrm>
          <a:prstGeom prst="rect">
            <a:avLst/>
          </a:prstGeom>
        </p:spPr>
      </p:pic>
      <p:sp>
        <p:nvSpPr>
          <p:cNvPr id="6" name="Footer Placeholder 4"/>
          <p:cNvSpPr txBox="1">
            <a:spLocks/>
          </p:cNvSpPr>
          <p:nvPr/>
        </p:nvSpPr>
        <p:spPr>
          <a:xfrm>
            <a:off x="5605670" y="6213958"/>
            <a:ext cx="3352800" cy="47307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rPr>
              <a:t>The UF CTSI is supported in part by NIH awards UL1 TR000064, KL2 TR000065 and TL1 TR000066</a:t>
            </a:r>
            <a:endParaRPr kumimoji="0" lang="en-US" sz="1200" b="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1238513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311652"/>
            <a:ext cx="9144000" cy="3477875"/>
          </a:xfrm>
          <a:prstGeom prst="rect">
            <a:avLst/>
          </a:prstGeom>
          <a:noFill/>
        </p:spPr>
        <p:txBody>
          <a:bodyPr wrap="square" rtlCol="0" anchor="ctr">
            <a:spAutoFit/>
          </a:bodyPr>
          <a:lstStyle/>
          <a:p>
            <a:pPr algn="ctr"/>
            <a:r>
              <a:rPr lang="en-US" sz="4400" dirty="0" smtClean="0">
                <a:latin typeface="+mj-lt"/>
              </a:rPr>
              <a:t>Data </a:t>
            </a:r>
            <a:r>
              <a:rPr lang="en-US" sz="4400" dirty="0" err="1" smtClean="0">
                <a:latin typeface="+mj-lt"/>
              </a:rPr>
              <a:t>Curation</a:t>
            </a:r>
            <a:endParaRPr lang="en-US" sz="4400" dirty="0" smtClean="0">
              <a:latin typeface="+mj-lt"/>
            </a:endParaRPr>
          </a:p>
          <a:p>
            <a:pPr algn="ctr"/>
            <a:r>
              <a:rPr lang="en-US" sz="4400" dirty="0">
                <a:latin typeface="+mj-lt"/>
              </a:rPr>
              <a:t>d</a:t>
            </a:r>
            <a:r>
              <a:rPr lang="en-US" sz="4400" dirty="0" smtClean="0">
                <a:latin typeface="+mj-lt"/>
              </a:rPr>
              <a:t>oes not end when the project ends</a:t>
            </a:r>
          </a:p>
          <a:p>
            <a:pPr algn="ctr"/>
            <a:endParaRPr lang="en-US" sz="4400" kern="1200" dirty="0">
              <a:solidFill>
                <a:schemeClr val="tx1"/>
              </a:solidFill>
              <a:latin typeface="+mj-lt"/>
            </a:endParaRPr>
          </a:p>
          <a:p>
            <a:pPr algn="ctr"/>
            <a:r>
              <a:rPr lang="en-US" sz="4400" dirty="0" smtClean="0">
                <a:latin typeface="+mj-lt"/>
              </a:rPr>
              <a:t>The economics of data </a:t>
            </a:r>
            <a:r>
              <a:rPr lang="en-US" sz="4400" dirty="0" err="1" smtClean="0">
                <a:latin typeface="+mj-lt"/>
              </a:rPr>
              <a:t>curation</a:t>
            </a:r>
            <a:r>
              <a:rPr lang="en-US" sz="4400" dirty="0" smtClean="0">
                <a:latin typeface="+mj-lt"/>
              </a:rPr>
              <a:t> are very troubling</a:t>
            </a:r>
            <a:endParaRPr lang="en-US" sz="4400" kern="1200" dirty="0">
              <a:solidFill>
                <a:schemeClr val="tx1"/>
              </a:solidFill>
              <a:latin typeface="+mj-lt"/>
            </a:endParaRPr>
          </a:p>
        </p:txBody>
      </p:sp>
    </p:spTree>
    <p:extLst>
      <p:ext uri="{BB962C8B-B14F-4D97-AF65-F5344CB8AC3E}">
        <p14:creationId xmlns:p14="http://schemas.microsoft.com/office/powerpoint/2010/main" val="21839084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Data Citation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786" y="1428750"/>
            <a:ext cx="7886310" cy="5071231"/>
          </a:xfrm>
          <a:prstGeom prst="rect">
            <a:avLst/>
          </a:prstGeom>
        </p:spPr>
      </p:pic>
    </p:spTree>
    <p:extLst>
      <p:ext uri="{BB962C8B-B14F-4D97-AF65-F5344CB8AC3E}">
        <p14:creationId xmlns:p14="http://schemas.microsoft.com/office/powerpoint/2010/main" val="33246707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24992" cy="7021286"/>
          </a:xfrm>
          <a:prstGeom prst="rect">
            <a:avLst/>
          </a:prstGeom>
        </p:spPr>
      </p:pic>
    </p:spTree>
    <p:extLst>
      <p:ext uri="{BB962C8B-B14F-4D97-AF65-F5344CB8AC3E}">
        <p14:creationId xmlns:p14="http://schemas.microsoft.com/office/powerpoint/2010/main" val="17679767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514600"/>
            <a:ext cx="9144000" cy="1323439"/>
          </a:xfrm>
          <a:prstGeom prst="rect">
            <a:avLst/>
          </a:prstGeom>
          <a:noFill/>
        </p:spPr>
        <p:txBody>
          <a:bodyPr wrap="square" rtlCol="0" anchor="ctr">
            <a:spAutoFit/>
          </a:bodyPr>
          <a:lstStyle/>
          <a:p>
            <a:pPr algn="ctr"/>
            <a:r>
              <a:rPr lang="en-US" sz="8000" dirty="0" smtClean="0">
                <a:latin typeface="+mj-lt"/>
              </a:rPr>
              <a:t>Some Projects</a:t>
            </a:r>
            <a:endParaRPr lang="en-US" sz="8000" kern="1200" dirty="0">
              <a:solidFill>
                <a:schemeClr val="tx1"/>
              </a:solidFill>
              <a:latin typeface="+mj-lt"/>
            </a:endParaRPr>
          </a:p>
        </p:txBody>
      </p:sp>
    </p:spTree>
    <p:extLst>
      <p:ext uri="{BB962C8B-B14F-4D97-AF65-F5344CB8AC3E}">
        <p14:creationId xmlns:p14="http://schemas.microsoft.com/office/powerpoint/2010/main" val="7622493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Integrated Data Repository</a:t>
            </a:r>
            <a:endParaRPr lang="en-US" dirty="0"/>
          </a:p>
        </p:txBody>
      </p:sp>
      <p:pic>
        <p:nvPicPr>
          <p:cNvPr id="282" name="Picture 281" descr="IDR Data flow.png"/>
          <p:cNvPicPr>
            <a:picLocks noChangeAspect="1"/>
          </p:cNvPicPr>
          <p:nvPr/>
        </p:nvPicPr>
        <p:blipFill>
          <a:blip r:embed="rId2"/>
          <a:stretch>
            <a:fillRect/>
          </a:stretch>
        </p:blipFill>
        <p:spPr>
          <a:xfrm>
            <a:off x="1279071" y="1389231"/>
            <a:ext cx="6585857" cy="521242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08" y="846363"/>
            <a:ext cx="11097380" cy="6242276"/>
          </a:xfrm>
          <a:prstGeom prst="rect">
            <a:avLst/>
          </a:prstGeom>
        </p:spPr>
      </p:pic>
      <p:sp>
        <p:nvSpPr>
          <p:cNvPr id="3" name="Title 2"/>
          <p:cNvSpPr>
            <a:spLocks noGrp="1"/>
          </p:cNvSpPr>
          <p:nvPr>
            <p:ph type="title"/>
          </p:nvPr>
        </p:nvSpPr>
        <p:spPr>
          <a:xfrm>
            <a:off x="0" y="0"/>
            <a:ext cx="9144000" cy="1325563"/>
          </a:xfrm>
        </p:spPr>
        <p:txBody>
          <a:bodyPr/>
          <a:lstStyle/>
          <a:p>
            <a:pPr algn="ctr"/>
            <a:r>
              <a:rPr lang="en-US" dirty="0" smtClean="0"/>
              <a:t>I2B2 for Cohort Discovery</a:t>
            </a:r>
            <a:endParaRPr lang="en-US" dirty="0"/>
          </a:p>
        </p:txBody>
      </p:sp>
    </p:spTree>
    <p:extLst>
      <p:ext uri="{BB962C8B-B14F-4D97-AF65-F5344CB8AC3E}">
        <p14:creationId xmlns:p14="http://schemas.microsoft.com/office/powerpoint/2010/main" val="3883126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rmAutofit/>
          </a:bodyPr>
          <a:lstStyle/>
          <a:p>
            <a:pPr lvl="1" algn="ctr"/>
            <a:r>
              <a:rPr lang="en-US" sz="4400" kern="1200" dirty="0">
                <a:solidFill>
                  <a:srgbClr val="666665"/>
                </a:solidFill>
                <a:latin typeface="+mj-lt"/>
                <a:ea typeface="+mj-ea"/>
                <a:cs typeface="+mj-cs"/>
              </a:rPr>
              <a:t>Consent2Share</a:t>
            </a:r>
          </a:p>
        </p:txBody>
      </p:sp>
      <p:sp>
        <p:nvSpPr>
          <p:cNvPr id="4099" name="Content Placeholder 2"/>
          <p:cNvSpPr>
            <a:spLocks noGrp="1"/>
          </p:cNvSpPr>
          <p:nvPr>
            <p:ph idx="1"/>
          </p:nvPr>
        </p:nvSpPr>
        <p:spPr>
          <a:xfrm>
            <a:off x="628650" y="1550504"/>
            <a:ext cx="7886700" cy="5019261"/>
          </a:xfrm>
        </p:spPr>
        <p:txBody>
          <a:bodyPr>
            <a:normAutofit fontScale="92500" lnSpcReduction="10000"/>
          </a:bodyPr>
          <a:lstStyle/>
          <a:p>
            <a:r>
              <a:rPr lang="en-US" sz="2200" dirty="0" smtClean="0"/>
              <a:t>Initiated on 9/11/12</a:t>
            </a:r>
          </a:p>
          <a:p>
            <a:r>
              <a:rPr lang="en-US" sz="2200" dirty="0" smtClean="0"/>
              <a:t>Consent form given with admissions packet (pt. specific bar code)</a:t>
            </a:r>
          </a:p>
          <a:p>
            <a:r>
              <a:rPr lang="en-US" sz="2200" dirty="0" smtClean="0"/>
              <a:t>Consent asks 2 questions</a:t>
            </a:r>
          </a:p>
          <a:p>
            <a:pPr lvl="1"/>
            <a:r>
              <a:rPr lang="en-US" sz="2200" dirty="0" smtClean="0"/>
              <a:t>Can we store your excess tissue with PHI?</a:t>
            </a:r>
          </a:p>
          <a:p>
            <a:pPr lvl="1"/>
            <a:r>
              <a:rPr lang="en-US" sz="2200" dirty="0" smtClean="0"/>
              <a:t>Can we re-contact you for a future study? </a:t>
            </a:r>
          </a:p>
          <a:p>
            <a:r>
              <a:rPr lang="en-US" sz="2200" dirty="0" smtClean="0"/>
              <a:t>Collected by admissions clerk, data entered into EPIC, consent form scanned with other documents</a:t>
            </a:r>
          </a:p>
          <a:p>
            <a:r>
              <a:rPr lang="en-US" sz="2200" dirty="0" smtClean="0"/>
              <a:t>Patient’s physician can access patient response, answer questions</a:t>
            </a:r>
          </a:p>
          <a:p>
            <a:r>
              <a:rPr lang="en-US" sz="2200" dirty="0" smtClean="0"/>
              <a:t>Informed Consent Hotline to answer initial questions</a:t>
            </a:r>
          </a:p>
          <a:p>
            <a:pPr lvl="1"/>
            <a:r>
              <a:rPr lang="en-US" sz="2200" dirty="0" smtClean="0"/>
              <a:t> CTSI patient research advocate for more detailed queries</a:t>
            </a:r>
          </a:p>
          <a:p>
            <a:r>
              <a:rPr lang="en-US" sz="2200" dirty="0" smtClean="0"/>
              <a:t>Results to date (&gt;8,000):</a:t>
            </a:r>
          </a:p>
          <a:p>
            <a:pPr lvl="1"/>
            <a:r>
              <a:rPr lang="en-US" sz="2200" dirty="0" smtClean="0"/>
              <a:t>86% patients returned signed forms</a:t>
            </a:r>
          </a:p>
          <a:p>
            <a:pPr lvl="1"/>
            <a:r>
              <a:rPr lang="en-US" sz="2200" dirty="0" smtClean="0"/>
              <a:t>85% checked “yes” for samples</a:t>
            </a:r>
          </a:p>
          <a:p>
            <a:pPr lvl="1"/>
            <a:r>
              <a:rPr lang="en-US" sz="2200" dirty="0" smtClean="0"/>
              <a:t>79% checked “yes” for </a:t>
            </a:r>
            <a:r>
              <a:rPr lang="en-US" sz="2200" dirty="0" err="1" smtClean="0"/>
              <a:t>recontact</a:t>
            </a:r>
            <a:endParaRPr lang="en-US" sz="2200"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21850137"/>
              </p:ext>
            </p:extLst>
          </p:nvPr>
        </p:nvGraphicFramePr>
        <p:xfrm>
          <a:off x="864704" y="1690689"/>
          <a:ext cx="7444409" cy="36973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pPr algn="ctr"/>
            <a:r>
              <a:rPr lang="en-US" dirty="0" smtClean="0"/>
              <a:t>Data Flow for Consent2Share</a:t>
            </a:r>
            <a:endParaRPr lang="en-US" dirty="0"/>
          </a:p>
        </p:txBody>
      </p:sp>
      <p:sp>
        <p:nvSpPr>
          <p:cNvPr id="5" name="TextBox 4"/>
          <p:cNvSpPr txBox="1"/>
          <p:nvPr/>
        </p:nvSpPr>
        <p:spPr>
          <a:xfrm>
            <a:off x="0" y="5784574"/>
            <a:ext cx="9144000" cy="523220"/>
          </a:xfrm>
          <a:prstGeom prst="rect">
            <a:avLst/>
          </a:prstGeom>
          <a:noFill/>
        </p:spPr>
        <p:txBody>
          <a:bodyPr wrap="square" rtlCol="0">
            <a:spAutoFit/>
          </a:bodyPr>
          <a:lstStyle/>
          <a:p>
            <a:pPr algn="ctr"/>
            <a:r>
              <a:rPr lang="en-US" sz="2800" dirty="0" smtClean="0"/>
              <a:t>Next:  Continue roll-out to additional clinics</a:t>
            </a:r>
            <a:endParaRPr lang="en-US" sz="2800" dirty="0"/>
          </a:p>
        </p:txBody>
      </p:sp>
      <p:sp>
        <p:nvSpPr>
          <p:cNvPr id="6" name="Isosceles Triangle 5"/>
          <p:cNvSpPr/>
          <p:nvPr/>
        </p:nvSpPr>
        <p:spPr>
          <a:xfrm rot="5400000">
            <a:off x="3016783" y="3742343"/>
            <a:ext cx="615711" cy="40750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5400000">
            <a:off x="5531382" y="3782617"/>
            <a:ext cx="615711" cy="40750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52315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CTSI Biorepository</a:t>
            </a:r>
            <a:endParaRPr lang="en-US" dirty="0"/>
          </a:p>
        </p:txBody>
      </p:sp>
      <p:sp>
        <p:nvSpPr>
          <p:cNvPr id="5" name="Content Placeholder 4"/>
          <p:cNvSpPr>
            <a:spLocks noGrp="1"/>
          </p:cNvSpPr>
          <p:nvPr>
            <p:ph sz="half" idx="1"/>
          </p:nvPr>
        </p:nvSpPr>
        <p:spPr/>
        <p:txBody>
          <a:bodyPr>
            <a:normAutofit/>
          </a:bodyPr>
          <a:lstStyle/>
          <a:p>
            <a:pPr fontAlgn="base"/>
            <a:r>
              <a:rPr lang="en-US" sz="1600" dirty="0" err="1"/>
              <a:t>Biospecimen</a:t>
            </a:r>
            <a:r>
              <a:rPr lang="en-US" sz="1600" dirty="0"/>
              <a:t> collection, processing and storage. Stored </a:t>
            </a:r>
            <a:r>
              <a:rPr lang="en-US" sz="1600" dirty="0" err="1"/>
              <a:t>biospecimens</a:t>
            </a:r>
            <a:r>
              <a:rPr lang="en-US" sz="1600" dirty="0"/>
              <a:t> can be used by any researcher with IRB-approved protocols.</a:t>
            </a:r>
          </a:p>
          <a:p>
            <a:pPr fontAlgn="base"/>
            <a:r>
              <a:rPr lang="en-US" sz="1600" dirty="0"/>
              <a:t>Prospective </a:t>
            </a:r>
            <a:r>
              <a:rPr lang="en-US" sz="1600" dirty="0" err="1"/>
              <a:t>biospecimen</a:t>
            </a:r>
            <a:r>
              <a:rPr lang="en-US" sz="1600" dirty="0"/>
              <a:t> collection to fulfill investigator needs for IRB-approved protocols.</a:t>
            </a:r>
          </a:p>
          <a:p>
            <a:pPr fontAlgn="base"/>
            <a:r>
              <a:rPr lang="en-US" sz="1600" dirty="0"/>
              <a:t>Storage for </a:t>
            </a:r>
            <a:r>
              <a:rPr lang="en-US" sz="1600" dirty="0" err="1"/>
              <a:t>biospecimens</a:t>
            </a:r>
            <a:r>
              <a:rPr lang="en-US" sz="1600" dirty="0"/>
              <a:t> collected by investigators. Stored </a:t>
            </a:r>
            <a:r>
              <a:rPr lang="en-US" sz="1600" dirty="0" err="1"/>
              <a:t>biospecimens</a:t>
            </a:r>
            <a:r>
              <a:rPr lang="en-US" sz="1600" dirty="0"/>
              <a:t> belong solely to the investigator.</a:t>
            </a:r>
          </a:p>
          <a:p>
            <a:pPr fontAlgn="base"/>
            <a:r>
              <a:rPr lang="en-US" sz="1600" dirty="0"/>
              <a:t>Oversight of the release of </a:t>
            </a:r>
            <a:r>
              <a:rPr lang="en-US" sz="1600" dirty="0" err="1"/>
              <a:t>biospecimens</a:t>
            </a:r>
            <a:r>
              <a:rPr lang="en-US" sz="1600" dirty="0"/>
              <a:t> from the UF Department of Pathology for other IRB-approved research protocols.</a:t>
            </a:r>
          </a:p>
          <a:p>
            <a:pPr fontAlgn="base"/>
            <a:r>
              <a:rPr lang="en-US" sz="1600" dirty="0"/>
              <a:t>Pathology services including those provided by the Molecular Pathology Core and confirmation of diagnosis by a board-certified pathologist upon </a:t>
            </a:r>
            <a:r>
              <a:rPr lang="en-US" sz="1600" dirty="0" smtClean="0"/>
              <a:t>request</a:t>
            </a:r>
            <a:endParaRPr lang="en-US"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4551" y="1600200"/>
            <a:ext cx="4064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654551" y="4800600"/>
            <a:ext cx="4064000" cy="1446550"/>
          </a:xfrm>
          <a:prstGeom prst="rect">
            <a:avLst/>
          </a:prstGeom>
          <a:noFill/>
        </p:spPr>
        <p:txBody>
          <a:bodyPr wrap="square" rtlCol="0">
            <a:spAutoFit/>
          </a:bodyPr>
          <a:lstStyle/>
          <a:p>
            <a:pPr fontAlgn="base"/>
            <a:r>
              <a:rPr lang="en-US" sz="1100" i="1" dirty="0" smtClean="0"/>
              <a:t>One of two Hamilton </a:t>
            </a:r>
            <a:r>
              <a:rPr lang="en-US" sz="1100" i="1" dirty="0"/>
              <a:t>Storage Technologies’ SAM -80°C automated sample management systems (Robotic freezers</a:t>
            </a:r>
            <a:r>
              <a:rPr lang="en-US" sz="1100" i="1" dirty="0" smtClean="0"/>
              <a:t>).  The </a:t>
            </a:r>
            <a:r>
              <a:rPr lang="en-US" sz="1100" i="1" dirty="0" err="1" smtClean="0"/>
              <a:t>biorepository</a:t>
            </a:r>
            <a:r>
              <a:rPr lang="en-US" sz="1100" i="1" dirty="0" smtClean="0"/>
              <a:t> also has eight Forma</a:t>
            </a:r>
            <a:r>
              <a:rPr lang="en-US" sz="1100" i="1" dirty="0"/>
              <a:t> Thermo Scientific -80°C </a:t>
            </a:r>
            <a:r>
              <a:rPr lang="en-US" sz="1100" i="1" dirty="0" smtClean="0"/>
              <a:t>Freezers</a:t>
            </a:r>
            <a:r>
              <a:rPr lang="en-US" sz="1100" i="1" dirty="0"/>
              <a:t> with back-up CO</a:t>
            </a:r>
            <a:r>
              <a:rPr lang="en-US" sz="1100" i="1" baseline="-25000" dirty="0"/>
              <a:t>2 </a:t>
            </a:r>
            <a:r>
              <a:rPr lang="en-US" sz="1100" i="1" dirty="0"/>
              <a:t>and </a:t>
            </a:r>
            <a:r>
              <a:rPr lang="en-US" sz="1100" i="1" dirty="0" err="1"/>
              <a:t>sensaphone</a:t>
            </a:r>
            <a:r>
              <a:rPr lang="en-US" sz="1100" i="1" dirty="0"/>
              <a:t> alarm systems including back-up storage space, centrifuge for basic bodily fluid </a:t>
            </a:r>
            <a:r>
              <a:rPr lang="en-US" sz="1100" i="1" dirty="0" smtClean="0"/>
              <a:t>processing, </a:t>
            </a:r>
            <a:r>
              <a:rPr lang="en-US" sz="1100" i="1" dirty="0" err="1" smtClean="0"/>
              <a:t>QiaCube</a:t>
            </a:r>
            <a:r>
              <a:rPr lang="en-US" sz="1100" i="1" dirty="0" smtClean="0"/>
              <a:t> </a:t>
            </a:r>
            <a:r>
              <a:rPr lang="en-US" sz="1100" i="1" dirty="0"/>
              <a:t>for small volume RNA, DNA and protein </a:t>
            </a:r>
            <a:r>
              <a:rPr lang="en-US" sz="1100" i="1" dirty="0" smtClean="0"/>
              <a:t>purification, Agilent </a:t>
            </a:r>
            <a:r>
              <a:rPr lang="en-US" sz="1100" i="1" dirty="0" err="1"/>
              <a:t>Bioanalyzer</a:t>
            </a:r>
            <a:r>
              <a:rPr lang="en-US" sz="1100" i="1" dirty="0"/>
              <a:t> for RNA, DNA and protein quality control </a:t>
            </a:r>
            <a:r>
              <a:rPr lang="en-US" sz="1100" i="1" dirty="0" smtClean="0"/>
              <a:t>analysis, </a:t>
            </a:r>
            <a:r>
              <a:rPr lang="en-US" sz="1100" i="1" dirty="0" err="1" smtClean="0"/>
              <a:t>OnCore</a:t>
            </a:r>
            <a:r>
              <a:rPr lang="en-US" sz="1100" i="1" dirty="0" smtClean="0"/>
              <a:t> </a:t>
            </a:r>
            <a:r>
              <a:rPr lang="en-US" sz="1100" i="1" dirty="0" err="1"/>
              <a:t>BioSpecimen</a:t>
            </a:r>
            <a:r>
              <a:rPr lang="en-US" sz="1100" i="1" dirty="0"/>
              <a:t> Management</a:t>
            </a:r>
          </a:p>
        </p:txBody>
      </p:sp>
    </p:spTree>
    <p:extLst>
      <p:ext uri="{BB962C8B-B14F-4D97-AF65-F5344CB8AC3E}">
        <p14:creationId xmlns:p14="http://schemas.microsoft.com/office/powerpoint/2010/main" val="19821021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Biorepository</a:t>
            </a:r>
            <a:r>
              <a:rPr lang="en-US" dirty="0" smtClean="0"/>
              <a:t> Data Flow</a:t>
            </a:r>
            <a:endParaRPr lang="en-US" dirty="0"/>
          </a:p>
        </p:txBody>
      </p:sp>
      <p:graphicFrame>
        <p:nvGraphicFramePr>
          <p:cNvPr id="3" name="Diagram 2"/>
          <p:cNvGraphicFramePr/>
          <p:nvPr>
            <p:extLst>
              <p:ext uri="{D42A27DB-BD31-4B8C-83A1-F6EECF244321}">
                <p14:modId xmlns:p14="http://schemas.microsoft.com/office/powerpoint/2010/main" val="3574730008"/>
              </p:ext>
            </p:extLst>
          </p:nvPr>
        </p:nvGraphicFramePr>
        <p:xfrm>
          <a:off x="718931" y="1500809"/>
          <a:ext cx="7620000" cy="4800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Isosceles Triangle 4"/>
          <p:cNvSpPr/>
          <p:nvPr/>
        </p:nvSpPr>
        <p:spPr>
          <a:xfrm rot="10800000">
            <a:off x="1794271" y="2941189"/>
            <a:ext cx="615711" cy="407505"/>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7"/>
          <a:stretch>
            <a:fillRect/>
          </a:stretch>
        </p:blipFill>
        <p:spPr>
          <a:xfrm>
            <a:off x="1775961" y="4599195"/>
            <a:ext cx="652329" cy="426757"/>
          </a:xfrm>
          <a:prstGeom prst="rect">
            <a:avLst/>
          </a:prstGeom>
        </p:spPr>
      </p:pic>
    </p:spTree>
    <p:extLst>
      <p:ext uri="{BB962C8B-B14F-4D97-AF65-F5344CB8AC3E}">
        <p14:creationId xmlns:p14="http://schemas.microsoft.com/office/powerpoint/2010/main" val="1569206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eratingroom.jpg"/>
          <p:cNvPicPr>
            <a:picLocks noChangeAspect="1"/>
          </p:cNvPicPr>
          <p:nvPr/>
        </p:nvPicPr>
        <p:blipFill>
          <a:blip r:embed="rId3" cstate="print"/>
          <a:stretch>
            <a:fillRect/>
          </a:stretch>
        </p:blipFill>
        <p:spPr>
          <a:xfrm>
            <a:off x="-1210233" y="0"/>
            <a:ext cx="10354235" cy="6858000"/>
          </a:xfrm>
          <a:prstGeom prst="rect">
            <a:avLst/>
          </a:prstGeom>
        </p:spPr>
      </p:pic>
      <p:sp>
        <p:nvSpPr>
          <p:cNvPr id="6" name="TextBox 5"/>
          <p:cNvSpPr txBox="1"/>
          <p:nvPr/>
        </p:nvSpPr>
        <p:spPr>
          <a:xfrm>
            <a:off x="5302" y="5947174"/>
            <a:ext cx="1847076" cy="395348"/>
          </a:xfrm>
          <a:prstGeom prst="rect">
            <a:avLst/>
          </a:prstGeom>
          <a:noFill/>
        </p:spPr>
        <p:txBody>
          <a:bodyPr wrap="none" lIns="91424" tIns="45712" rIns="91424" bIns="45712" rtlCol="0">
            <a:spAutoFit/>
          </a:bodyPr>
          <a:lstStyle/>
          <a:p>
            <a:r>
              <a:rPr lang="en-US" sz="1969" dirty="0">
                <a:solidFill>
                  <a:schemeClr val="bg1"/>
                </a:solidFill>
                <a:effectLst>
                  <a:outerShdw blurRad="38100" dist="38100" dir="2700000" algn="tl">
                    <a:srgbClr val="000000">
                      <a:alpha val="43137"/>
                    </a:srgbClr>
                  </a:outerShdw>
                </a:effectLst>
              </a:rPr>
              <a:t>Data Production</a:t>
            </a:r>
          </a:p>
        </p:txBody>
      </p:sp>
    </p:spTree>
    <p:extLst>
      <p:ext uri="{BB962C8B-B14F-4D97-AF65-F5344CB8AC3E}">
        <p14:creationId xmlns:p14="http://schemas.microsoft.com/office/powerpoint/2010/main" val="7922319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514600"/>
            <a:ext cx="9144000" cy="1323439"/>
          </a:xfrm>
          <a:prstGeom prst="rect">
            <a:avLst/>
          </a:prstGeom>
          <a:noFill/>
        </p:spPr>
        <p:txBody>
          <a:bodyPr wrap="square" rtlCol="0" anchor="ctr">
            <a:spAutoFit/>
          </a:bodyPr>
          <a:lstStyle/>
          <a:p>
            <a:pPr algn="ctr"/>
            <a:r>
              <a:rPr lang="en-US" sz="8000" dirty="0" smtClean="0"/>
              <a:t>Three in One</a:t>
            </a:r>
            <a:endParaRPr lang="en-US" sz="8000" kern="1200" dirty="0">
              <a:solidFill>
                <a:schemeClr val="tx1"/>
              </a:solidFill>
              <a:latin typeface="+mn-lt"/>
              <a:ea typeface="+mn-ea"/>
              <a:cs typeface="+mn-cs"/>
            </a:endParaRPr>
          </a:p>
        </p:txBody>
      </p:sp>
      <p:pic>
        <p:nvPicPr>
          <p:cNvPr id="2" name="Picture 1"/>
          <p:cNvPicPr>
            <a:picLocks noChangeAspect="1"/>
          </p:cNvPicPr>
          <p:nvPr/>
        </p:nvPicPr>
        <p:blipFill>
          <a:blip r:embed="rId2"/>
          <a:stretch>
            <a:fillRect/>
          </a:stretch>
        </p:blipFill>
        <p:spPr>
          <a:xfrm>
            <a:off x="1262270" y="1690689"/>
            <a:ext cx="6677560" cy="5024377"/>
          </a:xfrm>
          <a:prstGeom prst="rect">
            <a:avLst/>
          </a:prstGeom>
        </p:spPr>
      </p:pic>
      <p:sp>
        <p:nvSpPr>
          <p:cNvPr id="3" name="Title 2"/>
          <p:cNvSpPr>
            <a:spLocks noGrp="1"/>
          </p:cNvSpPr>
          <p:nvPr>
            <p:ph type="title"/>
          </p:nvPr>
        </p:nvSpPr>
        <p:spPr/>
        <p:txBody>
          <a:bodyPr/>
          <a:lstStyle/>
          <a:p>
            <a:pPr algn="ctr"/>
            <a:r>
              <a:rPr lang="en-US" dirty="0" smtClean="0"/>
              <a:t>Continue to build </a:t>
            </a:r>
            <a:br>
              <a:rPr lang="en-US" dirty="0" smtClean="0"/>
            </a:br>
            <a:r>
              <a:rPr lang="en-US" dirty="0" smtClean="0"/>
              <a:t>integrated data repository</a:t>
            </a:r>
            <a:endParaRPr lang="en-US" dirty="0"/>
          </a:p>
        </p:txBody>
      </p:sp>
    </p:spTree>
    <p:extLst>
      <p:ext uri="{BB962C8B-B14F-4D97-AF65-F5344CB8AC3E}">
        <p14:creationId xmlns:p14="http://schemas.microsoft.com/office/powerpoint/2010/main" val="35616826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1232" y="737131"/>
            <a:ext cx="2673311" cy="18447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Capture.PNG"/>
          <p:cNvPicPr>
            <a:picLocks noChangeAspect="1"/>
          </p:cNvPicPr>
          <p:nvPr/>
        </p:nvPicPr>
        <p:blipFill>
          <a:blip r:embed="rId4"/>
          <a:stretch>
            <a:fillRect/>
          </a:stretch>
        </p:blipFill>
        <p:spPr>
          <a:xfrm rot="21406976">
            <a:off x="1316879" y="828199"/>
            <a:ext cx="2293459" cy="1427732"/>
          </a:xfrm>
          <a:prstGeom prst="rect">
            <a:avLst/>
          </a:prstGeom>
          <a:ln>
            <a:noFill/>
          </a:ln>
          <a:effectLst>
            <a:outerShdw blurRad="190500" algn="tl" rotWithShape="0">
              <a:srgbClr val="000000">
                <a:alpha val="70000"/>
              </a:srgbClr>
            </a:outerShdw>
          </a:effectLst>
        </p:spPr>
      </p:pic>
      <p:pic>
        <p:nvPicPr>
          <p:cNvPr id="3" name="Picture 2"/>
          <p:cNvPicPr>
            <a:picLocks noChangeAspect="1" noChangeArrowheads="1"/>
          </p:cNvPicPr>
          <p:nvPr/>
        </p:nvPicPr>
        <p:blipFill>
          <a:blip r:embed="rId5" cstate="print"/>
          <a:srcRect/>
          <a:stretch>
            <a:fillRect/>
          </a:stretch>
        </p:blipFill>
        <p:spPr bwMode="auto">
          <a:xfrm rot="21177325">
            <a:off x="573404" y="1409966"/>
            <a:ext cx="1979788" cy="2600898"/>
          </a:xfrm>
          <a:prstGeom prst="rect">
            <a:avLst/>
          </a:prstGeom>
          <a:ln>
            <a:noFill/>
          </a:ln>
          <a:effectLst>
            <a:outerShdw blurRad="190500" algn="tl" rotWithShape="0">
              <a:srgbClr val="000000">
                <a:alpha val="70000"/>
              </a:srgbClr>
            </a:outerShdw>
          </a:effectLst>
        </p:spPr>
      </p:pic>
      <p:sp>
        <p:nvSpPr>
          <p:cNvPr id="10" name="Title 1"/>
          <p:cNvSpPr txBox="1">
            <a:spLocks/>
          </p:cNvSpPr>
          <p:nvPr/>
        </p:nvSpPr>
        <p:spPr>
          <a:xfrm>
            <a:off x="448647" y="39471"/>
            <a:ext cx="8229600" cy="789419"/>
          </a:xfrm>
          <a:prstGeom prst="rect">
            <a:avLst/>
          </a:prstGeom>
        </p:spPr>
        <p:txBody>
          <a:bodyPr/>
          <a:lstStyle>
            <a:lvl1pPr algn="ctr" rtl="0" fontAlgn="base">
              <a:spcBef>
                <a:spcPct val="0"/>
              </a:spcBef>
              <a:spcAft>
                <a:spcPct val="0"/>
              </a:spcAft>
              <a:defRPr sz="4400" kern="1200">
                <a:solidFill>
                  <a:srgbClr val="666665"/>
                </a:solidFill>
                <a:latin typeface="Georgia" pitchFamily="18" charset="0"/>
                <a:ea typeface="+mj-ea"/>
                <a:cs typeface="+mj-cs"/>
              </a:defRPr>
            </a:lvl1pPr>
            <a:lvl2pPr algn="ctr" rtl="0" fontAlgn="base">
              <a:spcBef>
                <a:spcPct val="0"/>
              </a:spcBef>
              <a:spcAft>
                <a:spcPct val="0"/>
              </a:spcAft>
              <a:defRPr sz="4400">
                <a:solidFill>
                  <a:srgbClr val="666665"/>
                </a:solidFill>
                <a:latin typeface="Georgia" pitchFamily="18" charset="0"/>
              </a:defRPr>
            </a:lvl2pPr>
            <a:lvl3pPr algn="ctr" rtl="0" fontAlgn="base">
              <a:spcBef>
                <a:spcPct val="0"/>
              </a:spcBef>
              <a:spcAft>
                <a:spcPct val="0"/>
              </a:spcAft>
              <a:defRPr sz="4400">
                <a:solidFill>
                  <a:srgbClr val="666665"/>
                </a:solidFill>
                <a:latin typeface="Georgia" pitchFamily="18" charset="0"/>
              </a:defRPr>
            </a:lvl3pPr>
            <a:lvl4pPr algn="ctr" rtl="0" fontAlgn="base">
              <a:spcBef>
                <a:spcPct val="0"/>
              </a:spcBef>
              <a:spcAft>
                <a:spcPct val="0"/>
              </a:spcAft>
              <a:defRPr sz="4400">
                <a:solidFill>
                  <a:srgbClr val="666665"/>
                </a:solidFill>
                <a:latin typeface="Georgia" pitchFamily="18" charset="0"/>
              </a:defRPr>
            </a:lvl4pPr>
            <a:lvl5pPr algn="ctr" rtl="0" fontAlgn="base">
              <a:spcBef>
                <a:spcPct val="0"/>
              </a:spcBef>
              <a:spcAft>
                <a:spcPct val="0"/>
              </a:spcAft>
              <a:defRPr sz="4400">
                <a:solidFill>
                  <a:srgbClr val="666665"/>
                </a:solidFill>
                <a:latin typeface="Georgia" pitchFamily="18" charset="0"/>
              </a:defRPr>
            </a:lvl5pPr>
            <a:lvl6pPr marL="457200" algn="ctr" rtl="0" fontAlgn="base">
              <a:spcBef>
                <a:spcPct val="0"/>
              </a:spcBef>
              <a:spcAft>
                <a:spcPct val="0"/>
              </a:spcAft>
              <a:defRPr sz="4400">
                <a:solidFill>
                  <a:srgbClr val="666665"/>
                </a:solidFill>
                <a:latin typeface="Georgia" pitchFamily="18" charset="0"/>
              </a:defRPr>
            </a:lvl6pPr>
            <a:lvl7pPr marL="914400" algn="ctr" rtl="0" fontAlgn="base">
              <a:spcBef>
                <a:spcPct val="0"/>
              </a:spcBef>
              <a:spcAft>
                <a:spcPct val="0"/>
              </a:spcAft>
              <a:defRPr sz="4400">
                <a:solidFill>
                  <a:srgbClr val="666665"/>
                </a:solidFill>
                <a:latin typeface="Georgia" pitchFamily="18" charset="0"/>
              </a:defRPr>
            </a:lvl7pPr>
            <a:lvl8pPr marL="1371600" algn="ctr" rtl="0" fontAlgn="base">
              <a:spcBef>
                <a:spcPct val="0"/>
              </a:spcBef>
              <a:spcAft>
                <a:spcPct val="0"/>
              </a:spcAft>
              <a:defRPr sz="4400">
                <a:solidFill>
                  <a:srgbClr val="666665"/>
                </a:solidFill>
                <a:latin typeface="Georgia" pitchFamily="18" charset="0"/>
              </a:defRPr>
            </a:lvl8pPr>
            <a:lvl9pPr marL="1828800" algn="ctr" rtl="0" fontAlgn="base">
              <a:spcBef>
                <a:spcPct val="0"/>
              </a:spcBef>
              <a:spcAft>
                <a:spcPct val="0"/>
              </a:spcAft>
              <a:defRPr sz="4400">
                <a:solidFill>
                  <a:srgbClr val="666665"/>
                </a:solidFill>
                <a:latin typeface="Georgia" pitchFamily="18" charset="0"/>
              </a:defRPr>
            </a:lvl9pPr>
          </a:lstStyle>
          <a:p>
            <a:r>
              <a:rPr lang="en-US" sz="2800" dirty="0" smtClean="0"/>
              <a:t>VIVO: An International Resource for Scholarship</a:t>
            </a:r>
            <a:endParaRPr lang="en-US" sz="2800" dirty="0"/>
          </a:p>
        </p:txBody>
      </p:sp>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8727">
            <a:off x="5187078" y="4679315"/>
            <a:ext cx="1923520" cy="14277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59428">
            <a:off x="6148639" y="1048389"/>
            <a:ext cx="2527804" cy="21330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42709">
            <a:off x="5779254" y="2956027"/>
            <a:ext cx="1837909" cy="16940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30110">
            <a:off x="6721313" y="3714808"/>
            <a:ext cx="1786367" cy="226840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398081">
            <a:off x="2503200" y="2033103"/>
            <a:ext cx="1554305" cy="12819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78519" y="2449638"/>
            <a:ext cx="2532784" cy="25327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48633" y="4329649"/>
            <a:ext cx="1935074" cy="171941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1260293">
            <a:off x="423784" y="4133479"/>
            <a:ext cx="2701636" cy="18471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537364" y="1371600"/>
            <a:ext cx="4419600" cy="4419600"/>
          </a:xfrm>
          <a:prstGeom prst="rect">
            <a:avLst/>
          </a:prstGeom>
          <a:ln>
            <a:solidFill>
              <a:schemeClr val="tx1">
                <a:lumMod val="50000"/>
                <a:lumOff val="50000"/>
              </a:schemeClr>
            </a:solidFill>
          </a:ln>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20812" y="1371600"/>
            <a:ext cx="4416552" cy="4416552"/>
          </a:xfrm>
          <a:prstGeom prst="rect">
            <a:avLst/>
          </a:prstGeom>
          <a:ln>
            <a:solidFill>
              <a:schemeClr val="tx1">
                <a:lumMod val="50000"/>
                <a:lumOff val="50000"/>
              </a:schemeClr>
            </a:solidFill>
          </a:ln>
        </p:spPr>
      </p:pic>
      <p:sp>
        <p:nvSpPr>
          <p:cNvPr id="3" name="Title 2"/>
          <p:cNvSpPr>
            <a:spLocks noGrp="1"/>
          </p:cNvSpPr>
          <p:nvPr>
            <p:ph type="title"/>
          </p:nvPr>
        </p:nvSpPr>
        <p:spPr>
          <a:xfrm>
            <a:off x="76200" y="-76200"/>
            <a:ext cx="9067800" cy="1143000"/>
          </a:xfrm>
        </p:spPr>
        <p:txBody>
          <a:bodyPr/>
          <a:lstStyle/>
          <a:p>
            <a:pPr algn="ctr"/>
            <a:r>
              <a:rPr lang="en-US" dirty="0" smtClean="0">
                <a:solidFill>
                  <a:srgbClr val="666665"/>
                </a:solidFill>
              </a:rPr>
              <a:t>UF Co-Funded Network</a:t>
            </a:r>
            <a:endParaRPr lang="en-US" sz="2000" dirty="0">
              <a:solidFill>
                <a:srgbClr val="666665"/>
              </a:solidFill>
            </a:endParaRPr>
          </a:p>
        </p:txBody>
      </p:sp>
      <p:sp>
        <p:nvSpPr>
          <p:cNvPr id="4" name="Text Placeholder 3"/>
          <p:cNvSpPr>
            <a:spLocks noGrp="1"/>
          </p:cNvSpPr>
          <p:nvPr>
            <p:ph type="body" idx="1"/>
          </p:nvPr>
        </p:nvSpPr>
        <p:spPr>
          <a:xfrm>
            <a:off x="152400" y="1189038"/>
            <a:ext cx="914400" cy="639762"/>
          </a:xfrm>
        </p:spPr>
        <p:txBody>
          <a:bodyPr/>
          <a:lstStyle/>
          <a:p>
            <a:r>
              <a:rPr lang="en-US" dirty="0" smtClean="0"/>
              <a:t>2008</a:t>
            </a:r>
            <a:endParaRPr lang="en-US" dirty="0"/>
          </a:p>
        </p:txBody>
      </p:sp>
      <p:sp>
        <p:nvSpPr>
          <p:cNvPr id="10" name="Text Placeholder 3"/>
          <p:cNvSpPr>
            <a:spLocks noGrp="1"/>
          </p:cNvSpPr>
          <p:nvPr>
            <p:ph type="body" idx="1"/>
          </p:nvPr>
        </p:nvSpPr>
        <p:spPr>
          <a:xfrm>
            <a:off x="8153400" y="1189038"/>
            <a:ext cx="914400" cy="639762"/>
          </a:xfrm>
        </p:spPr>
        <p:txBody>
          <a:bodyPr/>
          <a:lstStyle/>
          <a:p>
            <a:r>
              <a:rPr lang="en-US" dirty="0" smtClean="0"/>
              <a:t>2012</a:t>
            </a:r>
            <a:endParaRPr lang="en-US" dirty="0"/>
          </a:p>
        </p:txBody>
      </p:sp>
      <p:pic>
        <p:nvPicPr>
          <p:cNvPr id="7" name="Picture 6" descr="CTSI_Legen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6364" y="1447800"/>
            <a:ext cx="725537" cy="990600"/>
          </a:xfrm>
          <a:prstGeom prst="rect">
            <a:avLst/>
          </a:prstGeom>
        </p:spPr>
      </p:pic>
      <p:sp>
        <p:nvSpPr>
          <p:cNvPr id="2" name="Rectangle 1"/>
          <p:cNvSpPr/>
          <p:nvPr/>
        </p:nvSpPr>
        <p:spPr>
          <a:xfrm>
            <a:off x="1066800" y="5867400"/>
            <a:ext cx="7162800" cy="892552"/>
          </a:xfrm>
          <a:prstGeom prst="rect">
            <a:avLst/>
          </a:prstGeom>
        </p:spPr>
        <p:txBody>
          <a:bodyPr wrap="square">
            <a:spAutoFit/>
          </a:bodyPr>
          <a:lstStyle/>
          <a:p>
            <a:pPr lvl="2"/>
            <a:r>
              <a:rPr lang="en-US" sz="1200" b="1" dirty="0">
                <a:solidFill>
                  <a:srgbClr val="666665"/>
                </a:solidFill>
                <a:latin typeface="+mj-lt"/>
              </a:rPr>
              <a:t>Main Component:  what changes have occurred between 2008 and 2012?</a:t>
            </a:r>
            <a:endParaRPr lang="en-US" sz="1200" b="1" dirty="0" smtClean="0">
              <a:solidFill>
                <a:srgbClr val="666665"/>
              </a:solidFill>
              <a:latin typeface="+mj-lt"/>
            </a:endParaRPr>
          </a:p>
          <a:p>
            <a:pPr marL="1085850" lvl="2" indent="-171450">
              <a:buFont typeface="Arial" pitchFamily="34" charset="0"/>
              <a:buChar char="•"/>
            </a:pPr>
            <a:r>
              <a:rPr lang="en-US" sz="1000" dirty="0" smtClean="0">
                <a:solidFill>
                  <a:srgbClr val="666665"/>
                </a:solidFill>
                <a:latin typeface="+mj-lt"/>
              </a:rPr>
              <a:t>More </a:t>
            </a:r>
            <a:r>
              <a:rPr lang="en-US" sz="1000" dirty="0">
                <a:solidFill>
                  <a:srgbClr val="666665"/>
                </a:solidFill>
                <a:latin typeface="+mj-lt"/>
              </a:rPr>
              <a:t>of Health Science Center comes under the CTSI </a:t>
            </a:r>
            <a:r>
              <a:rPr lang="en-US" sz="1000" dirty="0" smtClean="0">
                <a:solidFill>
                  <a:srgbClr val="666665"/>
                </a:solidFill>
                <a:latin typeface="+mj-lt"/>
              </a:rPr>
              <a:t>umbrella</a:t>
            </a:r>
          </a:p>
          <a:p>
            <a:pPr marL="1085850" lvl="2" indent="-171450">
              <a:buFont typeface="Arial" pitchFamily="34" charset="0"/>
              <a:buChar char="•"/>
            </a:pPr>
            <a:r>
              <a:rPr lang="en-US" sz="1000" dirty="0" smtClean="0">
                <a:solidFill>
                  <a:srgbClr val="666665"/>
                </a:solidFill>
                <a:latin typeface="+mj-lt"/>
              </a:rPr>
              <a:t>The </a:t>
            </a:r>
            <a:r>
              <a:rPr lang="en-US" sz="1000" dirty="0">
                <a:solidFill>
                  <a:srgbClr val="666665"/>
                </a:solidFill>
                <a:latin typeface="+mj-lt"/>
              </a:rPr>
              <a:t>CTSI has a broader reach in the whole </a:t>
            </a:r>
            <a:r>
              <a:rPr lang="en-US" sz="1000" dirty="0" smtClean="0">
                <a:solidFill>
                  <a:srgbClr val="666665"/>
                </a:solidFill>
                <a:latin typeface="+mj-lt"/>
              </a:rPr>
              <a:t>network</a:t>
            </a:r>
          </a:p>
          <a:p>
            <a:pPr marL="1085850" lvl="2" indent="-171450">
              <a:buFont typeface="Arial" pitchFamily="34" charset="0"/>
              <a:buChar char="•"/>
            </a:pPr>
            <a:r>
              <a:rPr lang="en-US" sz="1000" dirty="0" smtClean="0">
                <a:solidFill>
                  <a:srgbClr val="666665"/>
                </a:solidFill>
                <a:latin typeface="+mj-lt"/>
              </a:rPr>
              <a:t>Increasingly </a:t>
            </a:r>
            <a:r>
              <a:rPr lang="en-US" sz="1000" dirty="0">
                <a:solidFill>
                  <a:srgbClr val="666665"/>
                </a:solidFill>
                <a:latin typeface="+mj-lt"/>
              </a:rPr>
              <a:t>the CTSI incorporates all researchers in relevant areas </a:t>
            </a:r>
            <a:r>
              <a:rPr lang="en-US" sz="1000" dirty="0" smtClean="0">
                <a:solidFill>
                  <a:srgbClr val="666665"/>
                </a:solidFill>
                <a:latin typeface="+mj-lt"/>
              </a:rPr>
              <a:t>(</a:t>
            </a:r>
            <a:r>
              <a:rPr lang="en-US" sz="1000" dirty="0">
                <a:solidFill>
                  <a:srgbClr val="666665"/>
                </a:solidFill>
                <a:latin typeface="+mj-lt"/>
              </a:rPr>
              <a:t>areas not relevant to CTSI research fields naturally remain out of its network)</a:t>
            </a:r>
          </a:p>
        </p:txBody>
      </p:sp>
      <p:sp>
        <p:nvSpPr>
          <p:cNvPr id="11" name="Text Placeholder 3"/>
          <p:cNvSpPr txBox="1">
            <a:spLocks/>
          </p:cNvSpPr>
          <p:nvPr/>
        </p:nvSpPr>
        <p:spPr bwMode="auto">
          <a:xfrm>
            <a:off x="0" y="808038"/>
            <a:ext cx="91440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sz="2000" dirty="0" smtClean="0">
                <a:solidFill>
                  <a:srgbClr val="666665"/>
                </a:solidFill>
              </a:rPr>
              <a:t>Chris McCarty</a:t>
            </a:r>
            <a:r>
              <a:rPr lang="en-US" sz="2000" dirty="0">
                <a:solidFill>
                  <a:srgbClr val="666665"/>
                </a:solidFill>
              </a:rPr>
              <a:t> </a:t>
            </a:r>
            <a:r>
              <a:rPr lang="en-US" sz="2000" dirty="0" smtClean="0">
                <a:solidFill>
                  <a:srgbClr val="666665"/>
                </a:solidFill>
              </a:rPr>
              <a:t>&amp; Raffaele Vacca, UF Bureau of Business and Economic Research</a:t>
            </a:r>
            <a:endParaRPr lang="en-US" sz="2000" dirty="0">
              <a:solidFill>
                <a:srgbClr val="666665"/>
              </a:solidFill>
            </a:endParaRPr>
          </a:p>
        </p:txBody>
      </p:sp>
      <p:sp>
        <p:nvSpPr>
          <p:cNvPr id="5" name="TextBox 4"/>
          <p:cNvSpPr txBox="1"/>
          <p:nvPr/>
        </p:nvSpPr>
        <p:spPr>
          <a:xfrm>
            <a:off x="2590800" y="5375702"/>
            <a:ext cx="4800600" cy="415498"/>
          </a:xfrm>
          <a:prstGeom prst="rect">
            <a:avLst/>
          </a:prstGeom>
          <a:noFill/>
        </p:spPr>
        <p:txBody>
          <a:bodyPr wrap="square" rtlCol="0">
            <a:spAutoFit/>
          </a:bodyPr>
          <a:lstStyle/>
          <a:p>
            <a:pPr marL="285750" indent="-285750">
              <a:buFont typeface="Arial" pitchFamily="34" charset="0"/>
              <a:buChar char="•"/>
            </a:pPr>
            <a:r>
              <a:rPr lang="en-US" sz="700" dirty="0" smtClean="0">
                <a:solidFill>
                  <a:srgbClr val="898989"/>
                </a:solidFill>
              </a:rPr>
              <a:t>Data </a:t>
            </a:r>
            <a:r>
              <a:rPr lang="en-US" sz="700" dirty="0">
                <a:solidFill>
                  <a:srgbClr val="898989"/>
                </a:solidFill>
              </a:rPr>
              <a:t>source:  UF Division of Sponsored Research (DSR) database</a:t>
            </a:r>
            <a:endParaRPr lang="en-US" sz="700" dirty="0" smtClean="0">
              <a:solidFill>
                <a:srgbClr val="898989"/>
              </a:solidFill>
            </a:endParaRPr>
          </a:p>
          <a:p>
            <a:pPr marL="285750" indent="-285750">
              <a:buFont typeface="Arial" pitchFamily="34" charset="0"/>
              <a:buChar char="•"/>
            </a:pPr>
            <a:r>
              <a:rPr lang="en-US" sz="700" dirty="0" smtClean="0">
                <a:solidFill>
                  <a:srgbClr val="898989"/>
                </a:solidFill>
              </a:rPr>
              <a:t>Each node represents one Contract PI, Project PI or Co-PI linked by a common PeopleSoft Contract number</a:t>
            </a:r>
          </a:p>
          <a:p>
            <a:pPr marL="285750" indent="-285750">
              <a:buFont typeface="Arial" pitchFamily="34" charset="0"/>
              <a:buChar char="•"/>
            </a:pPr>
            <a:r>
              <a:rPr lang="en-US" sz="700" dirty="0" smtClean="0">
                <a:solidFill>
                  <a:srgbClr val="898989"/>
                </a:solidFill>
              </a:rPr>
              <a:t>Nodes are sized by Total Awarded in </a:t>
            </a:r>
            <a:r>
              <a:rPr lang="en-US" sz="700" dirty="0">
                <a:solidFill>
                  <a:srgbClr val="898989"/>
                </a:solidFill>
              </a:rPr>
              <a:t>UF fiscal year (July-June)</a:t>
            </a:r>
          </a:p>
        </p:txBody>
      </p:sp>
    </p:spTree>
    <p:extLst>
      <p:ext uri="{BB962C8B-B14F-4D97-AF65-F5344CB8AC3E}">
        <p14:creationId xmlns:p14="http://schemas.microsoft.com/office/powerpoint/2010/main" val="1948012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894" y="86830"/>
            <a:ext cx="7886700" cy="1325563"/>
          </a:xfrm>
        </p:spPr>
        <p:txBody>
          <a:bodyPr>
            <a:normAutofit/>
          </a:bodyPr>
          <a:lstStyle/>
          <a:p>
            <a:pPr algn="ctr"/>
            <a:r>
              <a:rPr lang="en-US" dirty="0" smtClean="0">
                <a:cs typeface="Helvetica" pitchFamily="34" charset="0"/>
              </a:rPr>
              <a:t>Collaboration and Coordination</a:t>
            </a:r>
            <a:endParaRPr lang="en-US" dirty="0">
              <a:cs typeface="Helvetica" pitchFamily="34" charset="0"/>
            </a:endParaRPr>
          </a:p>
        </p:txBody>
      </p:sp>
      <p:sp>
        <p:nvSpPr>
          <p:cNvPr id="8" name="Content Placeholder 15"/>
          <p:cNvSpPr>
            <a:spLocks noGrp="1"/>
          </p:cNvSpPr>
          <p:nvPr>
            <p:ph idx="1"/>
          </p:nvPr>
        </p:nvSpPr>
        <p:spPr>
          <a:xfrm>
            <a:off x="457199" y="1295400"/>
            <a:ext cx="8560191" cy="5486400"/>
          </a:xfrm>
        </p:spPr>
        <p:txBody>
          <a:bodyPr>
            <a:normAutofit fontScale="92500" lnSpcReduction="10000"/>
          </a:bodyPr>
          <a:lstStyle/>
          <a:p>
            <a:r>
              <a:rPr lang="en-US" sz="2000" dirty="0" smtClean="0">
                <a:cs typeface="Helvetica" pitchFamily="34" charset="0"/>
              </a:rPr>
              <a:t>At UF – Libraries, CTSI, AHC IT, Office of Research, Enterprise Systems, Registrar, Business Services</a:t>
            </a:r>
          </a:p>
          <a:p>
            <a:r>
              <a:rPr lang="en-US" sz="2000" dirty="0" smtClean="0">
                <a:cs typeface="Helvetica" pitchFamily="34" charset="0"/>
              </a:rPr>
              <a:t>Federal – OSTP, NIH, NLM, NSF, USDA, EPA, FDA, NASA, FDP, …</a:t>
            </a:r>
          </a:p>
          <a:p>
            <a:r>
              <a:rPr lang="en-US" sz="2000" dirty="0" smtClean="0">
                <a:cs typeface="Helvetica" pitchFamily="34" charset="0"/>
              </a:rPr>
              <a:t>Partners -- </a:t>
            </a:r>
            <a:r>
              <a:rPr lang="en-US" sz="2000" dirty="0" err="1" smtClean="0">
                <a:cs typeface="Helvetica" pitchFamily="34" charset="0"/>
              </a:rPr>
              <a:t>Symplectic</a:t>
            </a:r>
            <a:r>
              <a:rPr lang="en-US" sz="2000" dirty="0" smtClean="0">
                <a:cs typeface="Helvetica" pitchFamily="34" charset="0"/>
              </a:rPr>
              <a:t>, Pivot, Elsevier, Thomson-Reuters, ORCID, </a:t>
            </a:r>
            <a:r>
              <a:rPr lang="en-US" sz="2000" dirty="0" err="1" smtClean="0">
                <a:cs typeface="Helvetica" pitchFamily="34" charset="0"/>
              </a:rPr>
              <a:t>CiteSeer</a:t>
            </a:r>
            <a:r>
              <a:rPr lang="en-US" sz="2000" dirty="0" smtClean="0">
                <a:cs typeface="Helvetica" pitchFamily="34" charset="0"/>
              </a:rPr>
              <a:t>, </a:t>
            </a:r>
            <a:r>
              <a:rPr lang="en-US" sz="2000" dirty="0" err="1" smtClean="0">
                <a:cs typeface="Helvetica" pitchFamily="34" charset="0"/>
              </a:rPr>
              <a:t>CrossRef</a:t>
            </a:r>
            <a:r>
              <a:rPr lang="en-US" sz="2000" dirty="0" smtClean="0">
                <a:cs typeface="Helvetica" pitchFamily="34" charset="0"/>
              </a:rPr>
              <a:t>, OCLC, </a:t>
            </a:r>
            <a:r>
              <a:rPr lang="en-US" sz="2000" dirty="0" err="1" smtClean="0">
                <a:cs typeface="Helvetica" pitchFamily="34" charset="0"/>
              </a:rPr>
              <a:t>DuraSpace</a:t>
            </a:r>
            <a:r>
              <a:rPr lang="en-US" sz="2000" dirty="0" smtClean="0">
                <a:cs typeface="Helvetica" pitchFamily="34" charset="0"/>
              </a:rPr>
              <a:t>, CNI, Total-Impact, …</a:t>
            </a:r>
          </a:p>
          <a:p>
            <a:r>
              <a:rPr lang="en-US" sz="2000" dirty="0" smtClean="0">
                <a:cs typeface="Helvetica" pitchFamily="34" charset="0"/>
              </a:rPr>
              <a:t>Ontology– </a:t>
            </a:r>
            <a:r>
              <a:rPr lang="en-US" sz="2000" dirty="0" err="1" smtClean="0">
                <a:cs typeface="Helvetica" pitchFamily="34" charset="0"/>
              </a:rPr>
              <a:t>EuroCRIS</a:t>
            </a:r>
            <a:r>
              <a:rPr lang="en-US" sz="2000" dirty="0" smtClean="0">
                <a:cs typeface="Helvetica" pitchFamily="34" charset="0"/>
              </a:rPr>
              <a:t>, CASRAI, NCBO, Eagle-I, </a:t>
            </a:r>
            <a:r>
              <a:rPr lang="en-US" sz="2000" dirty="0" err="1" smtClean="0">
                <a:cs typeface="Helvetica" pitchFamily="34" charset="0"/>
              </a:rPr>
              <a:t>CTSAconnect</a:t>
            </a:r>
            <a:r>
              <a:rPr lang="en-US" sz="2000" dirty="0" smtClean="0">
                <a:cs typeface="Helvetica" pitchFamily="34" charset="0"/>
              </a:rPr>
              <a:t>, …</a:t>
            </a:r>
          </a:p>
          <a:p>
            <a:r>
              <a:rPr lang="en-US" sz="2000" dirty="0" smtClean="0">
                <a:cs typeface="Helvetica" pitchFamily="34" charset="0"/>
              </a:rPr>
              <a:t>Professional Societies – APA, AAAS, AIRI, AAMC, ABRF, …</a:t>
            </a:r>
          </a:p>
          <a:p>
            <a:r>
              <a:rPr lang="en-US" sz="2000" dirty="0" smtClean="0">
                <a:cs typeface="Helvetica" pitchFamily="34" charset="0"/>
              </a:rPr>
              <a:t>International – Australia, China, Netherlands, UK, Canada, Brazil, …</a:t>
            </a:r>
          </a:p>
          <a:p>
            <a:r>
              <a:rPr lang="en-US" sz="2000" dirty="0" smtClean="0">
                <a:cs typeface="Helvetica" pitchFamily="34" charset="0"/>
              </a:rPr>
              <a:t>Semantic Web community – DERI, Tim Berners-Lee, </a:t>
            </a:r>
            <a:r>
              <a:rPr lang="en-US" sz="2000" dirty="0" err="1" smtClean="0">
                <a:cs typeface="Helvetica" pitchFamily="34" charset="0"/>
              </a:rPr>
              <a:t>MyExperiment</a:t>
            </a:r>
            <a:r>
              <a:rPr lang="en-US" sz="2000" dirty="0" smtClean="0">
                <a:cs typeface="Helvetica" pitchFamily="34" charset="0"/>
              </a:rPr>
              <a:t>, Concept Web Alliance, Open </a:t>
            </a:r>
            <a:r>
              <a:rPr lang="en-US" sz="2000" dirty="0" err="1" smtClean="0">
                <a:cs typeface="Helvetica" pitchFamily="34" charset="0"/>
              </a:rPr>
              <a:t>Phacts</a:t>
            </a:r>
            <a:r>
              <a:rPr lang="en-US" sz="2000" dirty="0" smtClean="0">
                <a:cs typeface="Helvetica" pitchFamily="34" charset="0"/>
              </a:rPr>
              <a:t> (EU), Linked Data, …</a:t>
            </a:r>
          </a:p>
          <a:p>
            <a:r>
              <a:rPr lang="en-US" sz="2000" dirty="0" smtClean="0">
                <a:cs typeface="Helvetica" pitchFamily="34" charset="0"/>
              </a:rPr>
              <a:t>Social Network Analysis Community – Northwestern, Davis, UCF, …</a:t>
            </a:r>
          </a:p>
          <a:p>
            <a:r>
              <a:rPr lang="en-US" sz="2000" dirty="0" smtClean="0">
                <a:cs typeface="Helvetica" pitchFamily="34" charset="0"/>
              </a:rPr>
              <a:t>Universities -- Melbourne, Duke, Penn, Colorado, Eindhoven, Pittsburgh, Leicester, Cambridge, Stony Brook, Weill, Indiana, Scripps, Washington U, Ponce, Northwestern, Iowa, Harvard, UCSF, Florida, Stanford, MIT, Brown, Johns Hopkins, OHSU, Minnesota, and the CTSA consortium</a:t>
            </a:r>
          </a:p>
          <a:p>
            <a:r>
              <a:rPr lang="en-US" sz="2000" dirty="0" smtClean="0">
                <a:cs typeface="Helvetica" pitchFamily="34" charset="0"/>
              </a:rPr>
              <a:t>Application and service providers – over 100</a:t>
            </a:r>
          </a:p>
          <a:p>
            <a:r>
              <a:rPr lang="en-US" sz="2000" dirty="0" smtClean="0">
                <a:cs typeface="Helvetica" pitchFamily="34" charset="0"/>
              </a:rPr>
              <a:t>Software downloads (over 30,000) and contact list (over 1,600)</a:t>
            </a:r>
          </a:p>
        </p:txBody>
      </p:sp>
    </p:spTree>
    <p:extLst>
      <p:ext uri="{BB962C8B-B14F-4D97-AF65-F5344CB8AC3E}">
        <p14:creationId xmlns:p14="http://schemas.microsoft.com/office/powerpoint/2010/main" val="360356340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pPr algn="ctr"/>
            <a:r>
              <a:rPr lang="en-US" sz="3600" dirty="0" smtClean="0"/>
              <a:t>Study Registry and StudyConnect</a:t>
            </a:r>
            <a:endParaRPr lang="en-US" sz="3600" dirty="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rot="272325">
            <a:off x="4658877" y="3104716"/>
            <a:ext cx="3911043" cy="3108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65875">
            <a:off x="595095" y="3055920"/>
            <a:ext cx="4185599" cy="30456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TextBox 6"/>
          <p:cNvSpPr txBox="1"/>
          <p:nvPr/>
        </p:nvSpPr>
        <p:spPr>
          <a:xfrm>
            <a:off x="457200" y="1339791"/>
            <a:ext cx="8229599" cy="1323439"/>
          </a:xfrm>
          <a:prstGeom prst="rect">
            <a:avLst/>
          </a:prstGeom>
          <a:noFill/>
        </p:spPr>
        <p:txBody>
          <a:bodyPr wrap="square" rtlCol="0">
            <a:spAutoFit/>
          </a:bodyPr>
          <a:lstStyle/>
          <a:p>
            <a:r>
              <a:rPr lang="en-US" sz="2000" dirty="0" smtClean="0">
                <a:solidFill>
                  <a:srgbClr val="666665"/>
                </a:solidFill>
              </a:rPr>
              <a:t>Study Registry:  All (9,400) human subject studies approved by 4 UF IRBs from 2008 to date.  </a:t>
            </a:r>
          </a:p>
          <a:p>
            <a:r>
              <a:rPr lang="en-US" sz="2000" dirty="0" err="1" smtClean="0">
                <a:solidFill>
                  <a:srgbClr val="666665"/>
                </a:solidFill>
              </a:rPr>
              <a:t>StudyConnect</a:t>
            </a:r>
            <a:r>
              <a:rPr lang="en-US" sz="2000" dirty="0" smtClean="0">
                <a:solidFill>
                  <a:srgbClr val="666665"/>
                </a:solidFill>
              </a:rPr>
              <a:t>:  Web site with 400 active studies for potential research participants to find opportunities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914163"/>
            <a:ext cx="9144000" cy="4524315"/>
          </a:xfrm>
          <a:prstGeom prst="rect">
            <a:avLst/>
          </a:prstGeom>
          <a:noFill/>
        </p:spPr>
        <p:txBody>
          <a:bodyPr wrap="square" rtlCol="0" anchor="ctr">
            <a:spAutoFit/>
          </a:bodyPr>
          <a:lstStyle/>
          <a:p>
            <a:pPr algn="ctr"/>
            <a:r>
              <a:rPr lang="en-US" sz="4800" dirty="0" smtClean="0">
                <a:latin typeface="+mj-lt"/>
              </a:rPr>
              <a:t>Two Purposes:</a:t>
            </a:r>
          </a:p>
          <a:p>
            <a:pPr algn="ctr"/>
            <a:r>
              <a:rPr lang="en-US" sz="4800" dirty="0" smtClean="0">
                <a:latin typeface="+mj-lt"/>
              </a:rPr>
              <a:t>1) Research </a:t>
            </a:r>
            <a:r>
              <a:rPr lang="en-US" sz="4800" kern="1200" dirty="0" smtClean="0">
                <a:solidFill>
                  <a:schemeClr val="tx1"/>
                </a:solidFill>
                <a:latin typeface="+mj-lt"/>
              </a:rPr>
              <a:t>management: understand the collection of human subject studies</a:t>
            </a:r>
          </a:p>
          <a:p>
            <a:pPr algn="ctr"/>
            <a:r>
              <a:rPr lang="en-US" sz="4800" dirty="0" smtClean="0">
                <a:latin typeface="+mj-lt"/>
              </a:rPr>
              <a:t>2) Clinical research: facilitate recruitment</a:t>
            </a:r>
            <a:endParaRPr lang="en-US" sz="4800" kern="1200" dirty="0" smtClean="0">
              <a:solidFill>
                <a:schemeClr val="tx1"/>
              </a:solidFill>
              <a:latin typeface="+mj-lt"/>
            </a:endParaRPr>
          </a:p>
        </p:txBody>
      </p:sp>
    </p:spTree>
    <p:extLst>
      <p:ext uri="{BB962C8B-B14F-4D97-AF65-F5344CB8AC3E}">
        <p14:creationId xmlns:p14="http://schemas.microsoft.com/office/powerpoint/2010/main" val="12294755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27076" y="532268"/>
            <a:ext cx="7769225" cy="503238"/>
          </a:xfrm>
        </p:spPr>
        <p:txBody>
          <a:bodyPr>
            <a:normAutofit fontScale="90000"/>
          </a:bodyPr>
          <a:lstStyle/>
          <a:p>
            <a:pPr algn="ctr" eaLnBrk="1" hangingPunct="1"/>
            <a:r>
              <a:rPr lang="en-US" sz="2800" dirty="0" smtClean="0">
                <a:solidFill>
                  <a:srgbClr val="666665"/>
                </a:solidFill>
              </a:rPr>
              <a:t>The Translational Research Continuum at UF:</a:t>
            </a:r>
            <a:br>
              <a:rPr lang="en-US" sz="2800" dirty="0" smtClean="0">
                <a:solidFill>
                  <a:srgbClr val="666665"/>
                </a:solidFill>
              </a:rPr>
            </a:br>
            <a:r>
              <a:rPr lang="en-US" sz="2800" dirty="0" smtClean="0">
                <a:solidFill>
                  <a:srgbClr val="666665"/>
                </a:solidFill>
              </a:rPr>
              <a:t>An Expansion of T3 and T4 Research</a:t>
            </a:r>
            <a:br>
              <a:rPr lang="en-US" sz="2800" dirty="0" smtClean="0">
                <a:solidFill>
                  <a:srgbClr val="666665"/>
                </a:solidFill>
              </a:rPr>
            </a:br>
            <a:endParaRPr lang="en-US" sz="2800" dirty="0" smtClean="0">
              <a:solidFill>
                <a:srgbClr val="666665"/>
              </a:solidFill>
            </a:endParaRPr>
          </a:p>
        </p:txBody>
      </p:sp>
      <p:sp>
        <p:nvSpPr>
          <p:cNvPr id="7171" name="Text Box 4"/>
          <p:cNvSpPr txBox="1">
            <a:spLocks noChangeArrowheads="1"/>
          </p:cNvSpPr>
          <p:nvPr/>
        </p:nvSpPr>
        <p:spPr bwMode="auto">
          <a:xfrm>
            <a:off x="1092200" y="1886883"/>
            <a:ext cx="1554480" cy="731520"/>
          </a:xfrm>
          <a:prstGeom prst="rect">
            <a:avLst/>
          </a:prstGeom>
          <a:solidFill>
            <a:srgbClr val="CCFFFF"/>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dirty="0"/>
              <a:t>Basic </a:t>
            </a:r>
            <a:r>
              <a:rPr lang="en-US" dirty="0" smtClean="0"/>
              <a:t>Discovery</a:t>
            </a:r>
            <a:endParaRPr lang="en-US" dirty="0"/>
          </a:p>
        </p:txBody>
      </p:sp>
      <p:sp>
        <p:nvSpPr>
          <p:cNvPr id="7172" name="Text Box 5"/>
          <p:cNvSpPr txBox="1">
            <a:spLocks noChangeArrowheads="1"/>
          </p:cNvSpPr>
          <p:nvPr/>
        </p:nvSpPr>
        <p:spPr bwMode="auto">
          <a:xfrm>
            <a:off x="6545262" y="1886883"/>
            <a:ext cx="1554480" cy="731520"/>
          </a:xfrm>
          <a:prstGeom prst="rect">
            <a:avLst/>
          </a:prstGeom>
          <a:solidFill>
            <a:srgbClr val="CCFFFF"/>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dirty="0"/>
              <a:t>Clinical </a:t>
            </a:r>
          </a:p>
          <a:p>
            <a:pPr algn="ctr" eaLnBrk="1" hangingPunct="1"/>
            <a:r>
              <a:rPr lang="en-US" dirty="0"/>
              <a:t>Efficacy</a:t>
            </a:r>
          </a:p>
        </p:txBody>
      </p:sp>
      <p:sp>
        <p:nvSpPr>
          <p:cNvPr id="7173" name="Text Box 6"/>
          <p:cNvSpPr txBox="1">
            <a:spLocks noChangeArrowheads="1"/>
          </p:cNvSpPr>
          <p:nvPr/>
        </p:nvSpPr>
        <p:spPr bwMode="auto">
          <a:xfrm>
            <a:off x="6545262" y="4924564"/>
            <a:ext cx="1554480" cy="731520"/>
          </a:xfrm>
          <a:prstGeom prst="rect">
            <a:avLst/>
          </a:prstGeom>
          <a:solidFill>
            <a:srgbClr val="CCFFFF"/>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dirty="0"/>
              <a:t>Clinical</a:t>
            </a:r>
          </a:p>
          <a:p>
            <a:pPr algn="ctr" eaLnBrk="1" hangingPunct="1"/>
            <a:r>
              <a:rPr lang="en-US" dirty="0"/>
              <a:t>Effectiveness</a:t>
            </a:r>
          </a:p>
        </p:txBody>
      </p:sp>
      <p:sp>
        <p:nvSpPr>
          <p:cNvPr id="7174" name="Text Box 7"/>
          <p:cNvSpPr txBox="1">
            <a:spLocks noChangeArrowheads="1"/>
          </p:cNvSpPr>
          <p:nvPr/>
        </p:nvSpPr>
        <p:spPr bwMode="auto">
          <a:xfrm>
            <a:off x="1092200" y="4924564"/>
            <a:ext cx="1554480" cy="731520"/>
          </a:xfrm>
          <a:prstGeom prst="rect">
            <a:avLst/>
          </a:prstGeom>
          <a:solidFill>
            <a:srgbClr val="CCFFFF"/>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dirty="0"/>
              <a:t>Clinical Practice </a:t>
            </a:r>
          </a:p>
        </p:txBody>
      </p:sp>
      <p:sp>
        <p:nvSpPr>
          <p:cNvPr id="7175" name="Text Box 8"/>
          <p:cNvSpPr txBox="1">
            <a:spLocks noChangeArrowheads="1"/>
          </p:cNvSpPr>
          <p:nvPr/>
        </p:nvSpPr>
        <p:spPr bwMode="auto">
          <a:xfrm>
            <a:off x="4309744" y="2024043"/>
            <a:ext cx="484428" cy="46166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b="1" dirty="0">
                <a:solidFill>
                  <a:schemeClr val="bg1"/>
                </a:solidFill>
                <a:latin typeface="+mj-lt"/>
              </a:rPr>
              <a:t>T1</a:t>
            </a:r>
          </a:p>
        </p:txBody>
      </p:sp>
      <p:sp>
        <p:nvSpPr>
          <p:cNvPr id="7176" name="Text Box 9"/>
          <p:cNvSpPr txBox="1">
            <a:spLocks noChangeArrowheads="1"/>
          </p:cNvSpPr>
          <p:nvPr/>
        </p:nvSpPr>
        <p:spPr bwMode="auto">
          <a:xfrm>
            <a:off x="3063240" y="1211402"/>
            <a:ext cx="30327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dirty="0"/>
              <a:t>What works under </a:t>
            </a:r>
          </a:p>
          <a:p>
            <a:pPr algn="ctr" eaLnBrk="1" hangingPunct="1"/>
            <a:r>
              <a:rPr lang="en-US" sz="1400" dirty="0"/>
              <a:t>controlled conditions?</a:t>
            </a:r>
          </a:p>
          <a:p>
            <a:pPr algn="ctr" eaLnBrk="1" hangingPunct="1"/>
            <a:r>
              <a:rPr lang="en-US" sz="1200" dirty="0" smtClean="0"/>
              <a:t>(Translation to Humans)</a:t>
            </a:r>
            <a:endParaRPr lang="en-US" sz="1200" dirty="0"/>
          </a:p>
        </p:txBody>
      </p:sp>
      <p:sp>
        <p:nvSpPr>
          <p:cNvPr id="7177" name="Text Box 11"/>
          <p:cNvSpPr txBox="1">
            <a:spLocks noChangeArrowheads="1"/>
          </p:cNvSpPr>
          <p:nvPr/>
        </p:nvSpPr>
        <p:spPr bwMode="auto">
          <a:xfrm>
            <a:off x="3675012" y="5536437"/>
            <a:ext cx="18092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dirty="0"/>
              <a:t>How can we </a:t>
            </a:r>
          </a:p>
          <a:p>
            <a:pPr algn="ctr" eaLnBrk="1" hangingPunct="1"/>
            <a:r>
              <a:rPr lang="en-US" sz="1400" dirty="0"/>
              <a:t>change practice?</a:t>
            </a:r>
          </a:p>
          <a:p>
            <a:pPr algn="ctr" eaLnBrk="1" hangingPunct="1"/>
            <a:r>
              <a:rPr lang="en-US" sz="1200" dirty="0" smtClean="0"/>
              <a:t>(Translation to Practice)</a:t>
            </a:r>
            <a:endParaRPr lang="en-US" sz="1200" dirty="0"/>
          </a:p>
        </p:txBody>
      </p:sp>
      <p:sp>
        <p:nvSpPr>
          <p:cNvPr id="7178" name="Text Box 12"/>
          <p:cNvSpPr txBox="1">
            <a:spLocks noChangeArrowheads="1"/>
          </p:cNvSpPr>
          <p:nvPr/>
        </p:nvSpPr>
        <p:spPr bwMode="auto">
          <a:xfrm>
            <a:off x="0" y="3081516"/>
            <a:ext cx="165417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dirty="0"/>
              <a:t>What is the effect </a:t>
            </a:r>
          </a:p>
          <a:p>
            <a:pPr algn="ctr" eaLnBrk="1" hangingPunct="1"/>
            <a:r>
              <a:rPr lang="en-US" sz="1400" dirty="0"/>
              <a:t>on population </a:t>
            </a:r>
            <a:r>
              <a:rPr lang="en-US" sz="1400" dirty="0" smtClean="0"/>
              <a:t>health?</a:t>
            </a:r>
            <a:endParaRPr lang="en-US" sz="1400" dirty="0"/>
          </a:p>
          <a:p>
            <a:pPr algn="ctr" eaLnBrk="1" hangingPunct="1"/>
            <a:r>
              <a:rPr lang="en-US" sz="1200" dirty="0" smtClean="0"/>
              <a:t>(Translation to Population Health)</a:t>
            </a:r>
            <a:endParaRPr lang="en-US" sz="1200" dirty="0"/>
          </a:p>
        </p:txBody>
      </p:sp>
      <p:sp>
        <p:nvSpPr>
          <p:cNvPr id="11275" name="Text Box 13"/>
          <p:cNvSpPr txBox="1">
            <a:spLocks noChangeArrowheads="1"/>
          </p:cNvSpPr>
          <p:nvPr/>
        </p:nvSpPr>
        <p:spPr bwMode="auto">
          <a:xfrm>
            <a:off x="7052627" y="3406914"/>
            <a:ext cx="492443" cy="461665"/>
          </a:xfrm>
          <a:prstGeom prst="rect">
            <a:avLst/>
          </a:prstGeom>
          <a:solidFill>
            <a:schemeClr val="accent4"/>
          </a:solidFill>
          <a:ln w="9525">
            <a:noFill/>
            <a:miter lim="800000"/>
            <a:headEnd/>
            <a:tailEnd/>
          </a:ln>
        </p:spPr>
        <p:txBody>
          <a:bodyPr wrap="none">
            <a:spAutoFit/>
          </a:bodyPr>
          <a:lstStyle/>
          <a:p>
            <a:pPr>
              <a:defRPr/>
            </a:pPr>
            <a:r>
              <a:rPr lang="en-US" sz="2400" b="1" dirty="0">
                <a:solidFill>
                  <a:schemeClr val="bg1"/>
                </a:solidFill>
                <a:latin typeface="+mj-lt"/>
              </a:rPr>
              <a:t>T2</a:t>
            </a:r>
          </a:p>
        </p:txBody>
      </p:sp>
      <p:sp>
        <p:nvSpPr>
          <p:cNvPr id="7180" name="Text Box 14"/>
          <p:cNvSpPr txBox="1">
            <a:spLocks noChangeArrowheads="1"/>
          </p:cNvSpPr>
          <p:nvPr/>
        </p:nvSpPr>
        <p:spPr bwMode="auto">
          <a:xfrm>
            <a:off x="4309744" y="5061724"/>
            <a:ext cx="484428" cy="46166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b="1" dirty="0">
                <a:solidFill>
                  <a:schemeClr val="bg1"/>
                </a:solidFill>
                <a:latin typeface="+mj-lt"/>
              </a:rPr>
              <a:t>T3</a:t>
            </a:r>
          </a:p>
        </p:txBody>
      </p:sp>
      <p:sp>
        <p:nvSpPr>
          <p:cNvPr id="11277" name="Text Box 15"/>
          <p:cNvSpPr txBox="1">
            <a:spLocks noChangeArrowheads="1"/>
          </p:cNvSpPr>
          <p:nvPr/>
        </p:nvSpPr>
        <p:spPr bwMode="auto">
          <a:xfrm>
            <a:off x="1599565" y="3406914"/>
            <a:ext cx="492443" cy="461665"/>
          </a:xfrm>
          <a:prstGeom prst="rect">
            <a:avLst/>
          </a:prstGeom>
          <a:solidFill>
            <a:schemeClr val="bg1">
              <a:lumMod val="75000"/>
            </a:schemeClr>
          </a:solidFill>
          <a:ln w="9525">
            <a:noFill/>
            <a:miter lim="800000"/>
            <a:headEnd/>
            <a:tailEnd/>
          </a:ln>
        </p:spPr>
        <p:txBody>
          <a:bodyPr wrap="none">
            <a:spAutoFit/>
          </a:bodyPr>
          <a:lstStyle/>
          <a:p>
            <a:pPr>
              <a:defRPr/>
            </a:pPr>
            <a:r>
              <a:rPr lang="en-US" sz="2400" b="1" dirty="0">
                <a:solidFill>
                  <a:schemeClr val="bg1"/>
                </a:solidFill>
                <a:latin typeface="+mj-lt"/>
              </a:rPr>
              <a:t>T4</a:t>
            </a:r>
          </a:p>
        </p:txBody>
      </p:sp>
      <p:sp>
        <p:nvSpPr>
          <p:cNvPr id="7182" name="Line 17"/>
          <p:cNvSpPr>
            <a:spLocks noChangeShapeType="1"/>
          </p:cNvSpPr>
          <p:nvPr/>
        </p:nvSpPr>
        <p:spPr bwMode="auto">
          <a:xfrm>
            <a:off x="2819400" y="2252643"/>
            <a:ext cx="1247775" cy="0"/>
          </a:xfrm>
          <a:prstGeom prst="line">
            <a:avLst/>
          </a:prstGeom>
          <a:noFill/>
          <a:ln w="25400">
            <a:solidFill>
              <a:srgbClr val="969696"/>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83" name="Line 18"/>
          <p:cNvSpPr>
            <a:spLocks noChangeShapeType="1"/>
          </p:cNvSpPr>
          <p:nvPr/>
        </p:nvSpPr>
        <p:spPr bwMode="auto">
          <a:xfrm>
            <a:off x="5000625" y="2252643"/>
            <a:ext cx="1247775" cy="0"/>
          </a:xfrm>
          <a:prstGeom prst="line">
            <a:avLst/>
          </a:prstGeom>
          <a:noFill/>
          <a:ln w="25400">
            <a:solidFill>
              <a:srgbClr val="969696"/>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84" name="Line 19"/>
          <p:cNvSpPr>
            <a:spLocks noChangeShapeType="1"/>
          </p:cNvSpPr>
          <p:nvPr/>
        </p:nvSpPr>
        <p:spPr bwMode="auto">
          <a:xfrm>
            <a:off x="2935605" y="5290324"/>
            <a:ext cx="1249045" cy="0"/>
          </a:xfrm>
          <a:prstGeom prst="line">
            <a:avLst/>
          </a:prstGeom>
          <a:noFill/>
          <a:ln w="25400">
            <a:solidFill>
              <a:srgbClr val="969696"/>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85" name="Line 20"/>
          <p:cNvSpPr>
            <a:spLocks noChangeShapeType="1"/>
          </p:cNvSpPr>
          <p:nvPr/>
        </p:nvSpPr>
        <p:spPr bwMode="auto">
          <a:xfrm>
            <a:off x="5124450" y="5290324"/>
            <a:ext cx="1123950" cy="0"/>
          </a:xfrm>
          <a:prstGeom prst="line">
            <a:avLst/>
          </a:prstGeom>
          <a:noFill/>
          <a:ln w="25400">
            <a:solidFill>
              <a:srgbClr val="969696"/>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86" name="Line 21"/>
          <p:cNvSpPr>
            <a:spLocks noChangeShapeType="1"/>
          </p:cNvSpPr>
          <p:nvPr/>
        </p:nvSpPr>
        <p:spPr bwMode="auto">
          <a:xfrm flipV="1">
            <a:off x="7317740" y="2687617"/>
            <a:ext cx="9525" cy="633412"/>
          </a:xfrm>
          <a:prstGeom prst="line">
            <a:avLst/>
          </a:prstGeom>
          <a:noFill/>
          <a:ln w="25400">
            <a:solidFill>
              <a:srgbClr val="969696"/>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87" name="Line 22"/>
          <p:cNvSpPr>
            <a:spLocks noChangeShapeType="1"/>
          </p:cNvSpPr>
          <p:nvPr/>
        </p:nvSpPr>
        <p:spPr bwMode="auto">
          <a:xfrm flipH="1">
            <a:off x="7317740" y="4030802"/>
            <a:ext cx="9525" cy="685800"/>
          </a:xfrm>
          <a:prstGeom prst="line">
            <a:avLst/>
          </a:prstGeom>
          <a:noFill/>
          <a:ln w="25400">
            <a:solidFill>
              <a:srgbClr val="969696"/>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88" name="Line 23"/>
          <p:cNvSpPr>
            <a:spLocks noChangeShapeType="1"/>
          </p:cNvSpPr>
          <p:nvPr/>
        </p:nvSpPr>
        <p:spPr bwMode="auto">
          <a:xfrm flipH="1">
            <a:off x="1864678" y="4037946"/>
            <a:ext cx="9525" cy="819150"/>
          </a:xfrm>
          <a:prstGeom prst="line">
            <a:avLst/>
          </a:prstGeom>
          <a:noFill/>
          <a:ln w="25400">
            <a:solidFill>
              <a:srgbClr val="969696"/>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93" name="Text Box 33"/>
          <p:cNvSpPr txBox="1">
            <a:spLocks noChangeArrowheads="1"/>
          </p:cNvSpPr>
          <p:nvPr/>
        </p:nvSpPr>
        <p:spPr bwMode="auto">
          <a:xfrm>
            <a:off x="7550150" y="3081516"/>
            <a:ext cx="159385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dirty="0"/>
              <a:t>What works in </a:t>
            </a:r>
          </a:p>
          <a:p>
            <a:pPr algn="ctr" eaLnBrk="1" hangingPunct="1"/>
            <a:r>
              <a:rPr lang="en-US" sz="1400" dirty="0"/>
              <a:t>real world </a:t>
            </a:r>
            <a:r>
              <a:rPr lang="en-US" sz="1400" dirty="0" smtClean="0"/>
              <a:t>settings?</a:t>
            </a:r>
            <a:endParaRPr lang="en-US" sz="1400" dirty="0"/>
          </a:p>
          <a:p>
            <a:pPr algn="ctr" eaLnBrk="1" hangingPunct="1"/>
            <a:r>
              <a:rPr lang="en-US" sz="1200" dirty="0" smtClean="0"/>
              <a:t>(Translation to Patients)</a:t>
            </a:r>
            <a:endParaRPr lang="en-US" sz="1200" dirty="0"/>
          </a:p>
        </p:txBody>
      </p:sp>
      <p:sp>
        <p:nvSpPr>
          <p:cNvPr id="7194" name="Line 21"/>
          <p:cNvSpPr>
            <a:spLocks noChangeShapeType="1"/>
          </p:cNvSpPr>
          <p:nvPr/>
        </p:nvSpPr>
        <p:spPr bwMode="auto">
          <a:xfrm flipV="1">
            <a:off x="1869440" y="2706508"/>
            <a:ext cx="0" cy="619444"/>
          </a:xfrm>
          <a:prstGeom prst="line">
            <a:avLst/>
          </a:prstGeom>
          <a:noFill/>
          <a:ln w="25400">
            <a:solidFill>
              <a:srgbClr val="969696"/>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28" name="Chart 27"/>
          <p:cNvGraphicFramePr/>
          <p:nvPr>
            <p:extLst>
              <p:ext uri="{D42A27DB-BD31-4B8C-83A1-F6EECF244321}">
                <p14:modId xmlns:p14="http://schemas.microsoft.com/office/powerpoint/2010/main" val="569814400"/>
              </p:ext>
            </p:extLst>
          </p:nvPr>
        </p:nvGraphicFramePr>
        <p:xfrm>
          <a:off x="2082349" y="3341667"/>
          <a:ext cx="2590800" cy="1524000"/>
        </p:xfrm>
        <a:graphic>
          <a:graphicData uri="http://schemas.openxmlformats.org/drawingml/2006/chart">
            <c:chart xmlns:c="http://schemas.openxmlformats.org/drawingml/2006/chart" xmlns:r="http://schemas.openxmlformats.org/officeDocument/2006/relationships" r:id="rId2"/>
          </a:graphicData>
        </a:graphic>
      </p:graphicFrame>
      <p:sp>
        <p:nvSpPr>
          <p:cNvPr id="29" name="Right Arrow 28"/>
          <p:cNvSpPr/>
          <p:nvPr/>
        </p:nvSpPr>
        <p:spPr>
          <a:xfrm>
            <a:off x="4358957" y="3550583"/>
            <a:ext cx="441325" cy="169863"/>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97" name="TextBox 10"/>
          <p:cNvSpPr txBox="1">
            <a:spLocks noChangeArrowheads="1"/>
          </p:cNvSpPr>
          <p:nvPr/>
        </p:nvSpPr>
        <p:spPr bwMode="auto">
          <a:xfrm>
            <a:off x="5484226" y="4561752"/>
            <a:ext cx="9794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b="1" dirty="0">
                <a:solidFill>
                  <a:schemeClr val="tx2"/>
                </a:solidFill>
              </a:rPr>
              <a:t>2011</a:t>
            </a:r>
          </a:p>
          <a:p>
            <a:pPr algn="ctr" eaLnBrk="1" hangingPunct="1"/>
            <a:r>
              <a:rPr lang="en-US" b="1" baseline="30000" dirty="0">
                <a:solidFill>
                  <a:schemeClr val="tx2"/>
                </a:solidFill>
              </a:rPr>
              <a:t>(</a:t>
            </a:r>
            <a:r>
              <a:rPr lang="en-US" b="1" baseline="30000" dirty="0" smtClean="0">
                <a:solidFill>
                  <a:schemeClr val="tx2"/>
                </a:solidFill>
              </a:rPr>
              <a:t>n=912)</a:t>
            </a:r>
            <a:endParaRPr lang="en-US" b="1" baseline="30000" dirty="0">
              <a:solidFill>
                <a:schemeClr val="tx2"/>
              </a:solidFill>
            </a:endParaRPr>
          </a:p>
          <a:p>
            <a:pPr algn="ctr" eaLnBrk="1" hangingPunct="1"/>
            <a:endParaRPr lang="en-US" dirty="0"/>
          </a:p>
        </p:txBody>
      </p:sp>
      <p:sp>
        <p:nvSpPr>
          <p:cNvPr id="7199" name="TextBox 9"/>
          <p:cNvSpPr txBox="1">
            <a:spLocks noChangeArrowheads="1"/>
          </p:cNvSpPr>
          <p:nvPr/>
        </p:nvSpPr>
        <p:spPr bwMode="auto">
          <a:xfrm>
            <a:off x="2614296" y="4558805"/>
            <a:ext cx="12477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b="1" dirty="0" smtClean="0">
                <a:solidFill>
                  <a:schemeClr val="tx2"/>
                </a:solidFill>
              </a:rPr>
              <a:t>2008</a:t>
            </a:r>
            <a:endParaRPr lang="en-US" b="1" dirty="0">
              <a:solidFill>
                <a:schemeClr val="tx2"/>
              </a:solidFill>
            </a:endParaRPr>
          </a:p>
          <a:p>
            <a:pPr algn="ctr" eaLnBrk="1" hangingPunct="1"/>
            <a:r>
              <a:rPr lang="en-US" b="1" baseline="30000" dirty="0">
                <a:solidFill>
                  <a:schemeClr val="tx2"/>
                </a:solidFill>
              </a:rPr>
              <a:t>(n= </a:t>
            </a:r>
            <a:r>
              <a:rPr lang="en-US" b="1" baseline="30000" dirty="0" smtClean="0">
                <a:solidFill>
                  <a:schemeClr val="tx2"/>
                </a:solidFill>
              </a:rPr>
              <a:t>862)</a:t>
            </a:r>
            <a:endParaRPr lang="en-US" b="1" baseline="30000" dirty="0">
              <a:solidFill>
                <a:schemeClr val="tx2"/>
              </a:solidFill>
            </a:endParaRPr>
          </a:p>
        </p:txBody>
      </p:sp>
      <p:sp>
        <p:nvSpPr>
          <p:cNvPr id="34" name="TextBox 33"/>
          <p:cNvSpPr txBox="1"/>
          <p:nvPr/>
        </p:nvSpPr>
        <p:spPr>
          <a:xfrm>
            <a:off x="1905000" y="6226314"/>
            <a:ext cx="6934200" cy="707886"/>
          </a:xfrm>
          <a:prstGeom prst="rect">
            <a:avLst/>
          </a:prstGeom>
          <a:noFill/>
        </p:spPr>
        <p:txBody>
          <a:bodyPr wrap="square" rtlCol="0">
            <a:spAutoFit/>
          </a:bodyPr>
          <a:lstStyle/>
          <a:p>
            <a:pPr marL="171450" indent="-171450">
              <a:buFont typeface="Arial" pitchFamily="34" charset="0"/>
              <a:buChar char="•"/>
            </a:pPr>
            <a:r>
              <a:rPr lang="en-US" sz="1000" dirty="0" smtClean="0">
                <a:solidFill>
                  <a:srgbClr val="666665"/>
                </a:solidFill>
                <a:latin typeface="+mj-lt"/>
              </a:rPr>
              <a:t>CTSI Study Registry includes 9,401 human subject research protocols across four IRBs (medical and non-medical)</a:t>
            </a:r>
          </a:p>
          <a:p>
            <a:pPr marL="171450" indent="-171450">
              <a:buFont typeface="Arial" pitchFamily="34" charset="0"/>
              <a:buChar char="•"/>
            </a:pPr>
            <a:r>
              <a:rPr lang="en-US" sz="1000" dirty="0" smtClean="0">
                <a:solidFill>
                  <a:srgbClr val="666665"/>
                </a:solidFill>
                <a:latin typeface="+mj-lt"/>
              </a:rPr>
              <a:t>4,229 / 9,401 are considered medical and/or health related protocols</a:t>
            </a:r>
          </a:p>
          <a:p>
            <a:pPr marL="171450" indent="-171450">
              <a:buFont typeface="Arial" pitchFamily="34" charset="0"/>
              <a:buChar char="•"/>
            </a:pPr>
            <a:r>
              <a:rPr lang="en-US" sz="1000" dirty="0" smtClean="0">
                <a:solidFill>
                  <a:srgbClr val="666665"/>
                </a:solidFill>
                <a:latin typeface="+mj-lt"/>
              </a:rPr>
              <a:t>3,422 / 4,229 are categorized as translational research (T1 – T4)</a:t>
            </a:r>
          </a:p>
          <a:p>
            <a:pPr marL="171450" indent="-171450">
              <a:buFont typeface="Arial" pitchFamily="34" charset="0"/>
              <a:buChar char="•"/>
            </a:pPr>
            <a:endParaRPr lang="en-US" sz="1000" dirty="0">
              <a:solidFill>
                <a:srgbClr val="666665"/>
              </a:solidFill>
              <a:latin typeface="+mj-lt"/>
            </a:endParaRPr>
          </a:p>
        </p:txBody>
      </p:sp>
      <p:graphicFrame>
        <p:nvGraphicFramePr>
          <p:cNvPr id="32" name="Chart 31"/>
          <p:cNvGraphicFramePr>
            <a:graphicFrameLocks/>
          </p:cNvGraphicFramePr>
          <p:nvPr>
            <p:extLst>
              <p:ext uri="{D42A27DB-BD31-4B8C-83A1-F6EECF244321}">
                <p14:modId xmlns:p14="http://schemas.microsoft.com/office/powerpoint/2010/main" val="2429364488"/>
              </p:ext>
            </p:extLst>
          </p:nvPr>
        </p:nvGraphicFramePr>
        <p:xfrm>
          <a:off x="2139315" y="2430006"/>
          <a:ext cx="2241608" cy="24110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Chart 32"/>
          <p:cNvGraphicFramePr>
            <a:graphicFrameLocks/>
          </p:cNvGraphicFramePr>
          <p:nvPr>
            <p:extLst>
              <p:ext uri="{D42A27DB-BD31-4B8C-83A1-F6EECF244321}">
                <p14:modId xmlns:p14="http://schemas.microsoft.com/office/powerpoint/2010/main" val="2956078007"/>
              </p:ext>
            </p:extLst>
          </p:nvPr>
        </p:nvGraphicFramePr>
        <p:xfrm>
          <a:off x="4813299" y="2510157"/>
          <a:ext cx="2239328" cy="225071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600200"/>
            <a:ext cx="3997634" cy="2633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724400" y="4252200"/>
            <a:ext cx="3979801" cy="19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0"/>
            <a:ext cx="4097301" cy="125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81000" y="1600200"/>
            <a:ext cx="4182250" cy="4401205"/>
          </a:xfrm>
          <a:prstGeom prst="rect">
            <a:avLst/>
          </a:prstGeom>
          <a:noFill/>
        </p:spPr>
        <p:txBody>
          <a:bodyPr wrap="square" rtlCol="0">
            <a:spAutoFit/>
          </a:bodyPr>
          <a:lstStyle/>
          <a:p>
            <a:r>
              <a:rPr lang="en-US" sz="2000" dirty="0">
                <a:solidFill>
                  <a:srgbClr val="666665"/>
                </a:solidFill>
              </a:rPr>
              <a:t>CTSI </a:t>
            </a:r>
            <a:r>
              <a:rPr lang="en-US" sz="2000" dirty="0" err="1">
                <a:solidFill>
                  <a:srgbClr val="666665"/>
                </a:solidFill>
              </a:rPr>
              <a:t>REDCap</a:t>
            </a:r>
            <a:r>
              <a:rPr lang="en-US" sz="2000" dirty="0">
                <a:solidFill>
                  <a:srgbClr val="666665"/>
                </a:solidFill>
              </a:rPr>
              <a:t> Services</a:t>
            </a:r>
          </a:p>
          <a:p>
            <a:pPr marL="285750" indent="-285750">
              <a:buFont typeface="Arial" pitchFamily="34" charset="0"/>
              <a:buChar char="•"/>
            </a:pPr>
            <a:r>
              <a:rPr lang="en-US" sz="2000" dirty="0">
                <a:solidFill>
                  <a:srgbClr val="666665"/>
                </a:solidFill>
              </a:rPr>
              <a:t>No-charge, unlimited self-service access to </a:t>
            </a:r>
            <a:r>
              <a:rPr lang="en-US" sz="2000" dirty="0" err="1">
                <a:solidFill>
                  <a:srgbClr val="666665"/>
                </a:solidFill>
              </a:rPr>
              <a:t>REDCap</a:t>
            </a:r>
            <a:r>
              <a:rPr lang="en-US" sz="2000" dirty="0">
                <a:solidFill>
                  <a:srgbClr val="666665"/>
                </a:solidFill>
              </a:rPr>
              <a:t> and </a:t>
            </a:r>
            <a:r>
              <a:rPr lang="en-US" sz="2000" dirty="0" err="1">
                <a:solidFill>
                  <a:srgbClr val="666665"/>
                </a:solidFill>
              </a:rPr>
              <a:t>REDCap</a:t>
            </a:r>
            <a:r>
              <a:rPr lang="en-US" sz="2000" dirty="0">
                <a:solidFill>
                  <a:srgbClr val="666665"/>
                </a:solidFill>
              </a:rPr>
              <a:t> Survey</a:t>
            </a:r>
          </a:p>
          <a:p>
            <a:pPr marL="285750" indent="-285750">
              <a:buFont typeface="Arial" pitchFamily="34" charset="0"/>
              <a:buChar char="•"/>
            </a:pPr>
            <a:r>
              <a:rPr lang="en-US" sz="2000" dirty="0">
                <a:solidFill>
                  <a:srgbClr val="666665"/>
                </a:solidFill>
              </a:rPr>
              <a:t>Training in </a:t>
            </a:r>
            <a:r>
              <a:rPr lang="en-US" sz="2000" dirty="0" err="1">
                <a:solidFill>
                  <a:srgbClr val="666665"/>
                </a:solidFill>
              </a:rPr>
              <a:t>REDCap</a:t>
            </a:r>
            <a:r>
              <a:rPr lang="en-US" sz="2000" dirty="0">
                <a:solidFill>
                  <a:srgbClr val="666665"/>
                </a:solidFill>
              </a:rPr>
              <a:t> data entry and study set-up</a:t>
            </a:r>
          </a:p>
          <a:p>
            <a:pPr marL="285750" indent="-285750">
              <a:buFont typeface="Arial" pitchFamily="34" charset="0"/>
              <a:buChar char="•"/>
            </a:pPr>
            <a:r>
              <a:rPr lang="en-US" sz="2000" dirty="0">
                <a:solidFill>
                  <a:srgbClr val="666665"/>
                </a:solidFill>
              </a:rPr>
              <a:t>Support Services</a:t>
            </a:r>
          </a:p>
          <a:p>
            <a:pPr marL="285750" indent="-285750">
              <a:buFont typeface="Arial" pitchFamily="34" charset="0"/>
              <a:buChar char="•"/>
            </a:pPr>
            <a:r>
              <a:rPr lang="en-US" sz="2000" dirty="0">
                <a:solidFill>
                  <a:srgbClr val="666665"/>
                </a:solidFill>
              </a:rPr>
              <a:t>Configuration Service</a:t>
            </a:r>
          </a:p>
          <a:p>
            <a:pPr marL="285750" indent="-285750">
              <a:buFont typeface="Arial" pitchFamily="34" charset="0"/>
              <a:buChar char="•"/>
            </a:pPr>
            <a:endParaRPr lang="en-US" sz="2000" dirty="0">
              <a:solidFill>
                <a:srgbClr val="666665"/>
              </a:solidFill>
            </a:endParaRPr>
          </a:p>
          <a:p>
            <a:r>
              <a:rPr lang="en-US" sz="2000" dirty="0">
                <a:solidFill>
                  <a:srgbClr val="666665"/>
                </a:solidFill>
              </a:rPr>
              <a:t>Participation in the national consortium</a:t>
            </a:r>
          </a:p>
          <a:p>
            <a:pPr marL="285750" indent="-285750">
              <a:buFont typeface="Arial" pitchFamily="34" charset="0"/>
              <a:buChar char="•"/>
            </a:pPr>
            <a:r>
              <a:rPr lang="en-US" sz="2000" dirty="0" err="1" smtClean="0">
                <a:solidFill>
                  <a:srgbClr val="666665"/>
                </a:solidFill>
              </a:rPr>
              <a:t>REDCap</a:t>
            </a:r>
            <a:r>
              <a:rPr lang="en-US" sz="2000" dirty="0" smtClean="0">
                <a:solidFill>
                  <a:srgbClr val="666665"/>
                </a:solidFill>
              </a:rPr>
              <a:t> created for </a:t>
            </a:r>
            <a:r>
              <a:rPr lang="en-US" sz="2000" dirty="0">
                <a:solidFill>
                  <a:srgbClr val="666665"/>
                </a:solidFill>
              </a:rPr>
              <a:t>standard sign-on </a:t>
            </a:r>
            <a:r>
              <a:rPr lang="en-US" sz="2000" dirty="0" smtClean="0">
                <a:solidFill>
                  <a:srgbClr val="666665"/>
                </a:solidFill>
              </a:rPr>
              <a:t>method </a:t>
            </a:r>
            <a:r>
              <a:rPr lang="en-US" sz="2000" dirty="0">
                <a:solidFill>
                  <a:srgbClr val="666665"/>
                </a:solidFill>
              </a:rPr>
              <a:t>(</a:t>
            </a:r>
            <a:r>
              <a:rPr lang="en-US" sz="2000" dirty="0" err="1" smtClean="0">
                <a:solidFill>
                  <a:srgbClr val="666665"/>
                </a:solidFill>
              </a:rPr>
              <a:t>GatorLink</a:t>
            </a:r>
            <a:r>
              <a:rPr lang="en-US" sz="2000" dirty="0" smtClean="0">
                <a:solidFill>
                  <a:srgbClr val="666665"/>
                </a:solidFill>
              </a:rPr>
              <a:t>, </a:t>
            </a:r>
            <a:r>
              <a:rPr lang="en-US" sz="2000" dirty="0" err="1" smtClean="0">
                <a:solidFill>
                  <a:srgbClr val="666665"/>
                </a:solidFill>
              </a:rPr>
              <a:t>Incommon</a:t>
            </a:r>
            <a:r>
              <a:rPr lang="en-US" sz="2000" dirty="0" smtClean="0">
                <a:solidFill>
                  <a:srgbClr val="666665"/>
                </a:solidFill>
              </a:rPr>
              <a:t>/Shibboleth)</a:t>
            </a:r>
            <a:endParaRPr lang="en-US" sz="2000" dirty="0">
              <a:solidFill>
                <a:srgbClr val="666665"/>
              </a:solidFill>
            </a:endParaRPr>
          </a:p>
        </p:txBody>
      </p:sp>
    </p:spTree>
    <p:extLst>
      <p:ext uri="{BB962C8B-B14F-4D97-AF65-F5344CB8AC3E}">
        <p14:creationId xmlns:p14="http://schemas.microsoft.com/office/powerpoint/2010/main" val="23800426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err="1" smtClean="0"/>
              <a:t>REDCap</a:t>
            </a:r>
            <a:r>
              <a:rPr lang="en-US" dirty="0" smtClean="0"/>
              <a:t> and data management</a:t>
            </a:r>
            <a:endParaRPr lang="en-US" dirty="0"/>
          </a:p>
        </p:txBody>
      </p:sp>
      <p:sp>
        <p:nvSpPr>
          <p:cNvPr id="9" name="Content Placeholder 8"/>
          <p:cNvSpPr>
            <a:spLocks noGrp="1"/>
          </p:cNvSpPr>
          <p:nvPr>
            <p:ph idx="1"/>
          </p:nvPr>
        </p:nvSpPr>
        <p:spPr/>
        <p:txBody>
          <a:bodyPr>
            <a:normAutofit lnSpcReduction="10000"/>
          </a:bodyPr>
          <a:lstStyle/>
          <a:p>
            <a:r>
              <a:rPr lang="en-US" dirty="0" smtClean="0"/>
              <a:t>“Makes </a:t>
            </a:r>
            <a:r>
              <a:rPr lang="en-US" smtClean="0"/>
              <a:t>it </a:t>
            </a:r>
            <a:r>
              <a:rPr lang="en-US" smtClean="0"/>
              <a:t>easy to </a:t>
            </a:r>
            <a:r>
              <a:rPr lang="en-US" dirty="0" smtClean="0"/>
              <a:t>do the right thing”</a:t>
            </a:r>
          </a:p>
          <a:p>
            <a:r>
              <a:rPr lang="en-US" dirty="0" smtClean="0"/>
              <a:t>Time and event calendar, case report forms represent research visits and primary capture naturally</a:t>
            </a:r>
          </a:p>
          <a:p>
            <a:r>
              <a:rPr lang="en-US" dirty="0" smtClean="0"/>
              <a:t>Future work will introduce vocabularies and ontologies</a:t>
            </a:r>
          </a:p>
          <a:p>
            <a:r>
              <a:rPr lang="en-US" dirty="0" smtClean="0"/>
              <a:t>Future work will interface </a:t>
            </a:r>
            <a:r>
              <a:rPr lang="en-US" dirty="0" err="1" smtClean="0"/>
              <a:t>REDCap</a:t>
            </a:r>
            <a:r>
              <a:rPr lang="en-US" dirty="0" smtClean="0"/>
              <a:t> to electronic medical records</a:t>
            </a:r>
          </a:p>
          <a:p>
            <a:r>
              <a:rPr lang="en-US" dirty="0" smtClean="0"/>
              <a:t>Future work will interface </a:t>
            </a:r>
            <a:r>
              <a:rPr lang="en-US" dirty="0" err="1" smtClean="0"/>
              <a:t>REDCap</a:t>
            </a:r>
            <a:r>
              <a:rPr lang="en-US" dirty="0" smtClean="0"/>
              <a:t> to devices for data capture</a:t>
            </a:r>
            <a:endParaRPr lang="en-US" dirty="0"/>
          </a:p>
        </p:txBody>
      </p:sp>
    </p:spTree>
    <p:extLst>
      <p:ext uri="{BB962C8B-B14F-4D97-AF65-F5344CB8AC3E}">
        <p14:creationId xmlns:p14="http://schemas.microsoft.com/office/powerpoint/2010/main" val="17505423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9169" y="1600199"/>
            <a:ext cx="7108031" cy="429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69168" y="5893593"/>
            <a:ext cx="7108031" cy="430887"/>
          </a:xfrm>
          <a:prstGeom prst="rect">
            <a:avLst/>
          </a:prstGeom>
          <a:noFill/>
        </p:spPr>
        <p:txBody>
          <a:bodyPr wrap="square" rtlCol="0">
            <a:spAutoFit/>
          </a:bodyPr>
          <a:lstStyle/>
          <a:p>
            <a:pPr algn="ctr"/>
            <a:r>
              <a:rPr lang="en-US" sz="1200" dirty="0">
                <a:hlinkClick r:id="rId3"/>
              </a:rPr>
              <a:t>https://ufandshands.org/news/2012/uf-delivers-promise-personalized-medicine-heart-patients#!/-1</a:t>
            </a:r>
            <a:r>
              <a:rPr lang="en-US" sz="1200" dirty="0" smtClean="0">
                <a:hlinkClick r:id="rId3"/>
              </a:rPr>
              <a:t>/</a:t>
            </a:r>
            <a:endParaRPr lang="en-US" sz="1200" dirty="0" smtClean="0"/>
          </a:p>
          <a:p>
            <a:endParaRPr lang="en-US" sz="1000" dirty="0"/>
          </a:p>
        </p:txBody>
      </p:sp>
      <p:sp>
        <p:nvSpPr>
          <p:cNvPr id="3" name="Title 2"/>
          <p:cNvSpPr>
            <a:spLocks noGrp="1"/>
          </p:cNvSpPr>
          <p:nvPr>
            <p:ph type="title"/>
          </p:nvPr>
        </p:nvSpPr>
        <p:spPr>
          <a:xfrm>
            <a:off x="457200" y="152400"/>
            <a:ext cx="8229600" cy="1143000"/>
          </a:xfrm>
        </p:spPr>
        <p:txBody>
          <a:bodyPr>
            <a:normAutofit/>
          </a:bodyPr>
          <a:lstStyle/>
          <a:p>
            <a:pPr algn="ctr"/>
            <a:r>
              <a:rPr lang="en-US" sz="3200" dirty="0"/>
              <a:t>Personalized Medicine Program-</a:t>
            </a:r>
            <a:br>
              <a:rPr lang="en-US" sz="3200" dirty="0"/>
            </a:br>
            <a:r>
              <a:rPr lang="en-US" sz="3200" dirty="0"/>
              <a:t>Launched June 25, 2012</a:t>
            </a:r>
          </a:p>
        </p:txBody>
      </p:sp>
    </p:spTree>
    <p:extLst>
      <p:ext uri="{BB962C8B-B14F-4D97-AF65-F5344CB8AC3E}">
        <p14:creationId xmlns:p14="http://schemas.microsoft.com/office/powerpoint/2010/main" val="40526379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8650" y="3003982"/>
            <a:ext cx="3147709" cy="2360782"/>
          </a:xfrm>
          <a:prstGeom prst="rect">
            <a:avLst/>
          </a:prstGeom>
        </p:spPr>
      </p:pic>
      <p:sp>
        <p:nvSpPr>
          <p:cNvPr id="3" name="Title 2"/>
          <p:cNvSpPr>
            <a:spLocks noGrp="1"/>
          </p:cNvSpPr>
          <p:nvPr>
            <p:ph type="title"/>
          </p:nvPr>
        </p:nvSpPr>
        <p:spPr/>
        <p:txBody>
          <a:bodyPr/>
          <a:lstStyle/>
          <a:p>
            <a:pPr algn="ctr"/>
            <a:r>
              <a:rPr lang="en-US" dirty="0" smtClean="0"/>
              <a:t>We represent the natural world in computer systems as data</a:t>
            </a:r>
            <a:endParaRPr lang="en-US" dirty="0"/>
          </a:p>
        </p:txBody>
      </p:sp>
      <p:sp>
        <p:nvSpPr>
          <p:cNvPr id="5" name="Right Arrow 4"/>
          <p:cNvSpPr/>
          <p:nvPr/>
        </p:nvSpPr>
        <p:spPr>
          <a:xfrm>
            <a:off x="4025348" y="3811655"/>
            <a:ext cx="1093304" cy="7454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870681502"/>
              </p:ext>
            </p:extLst>
          </p:nvPr>
        </p:nvGraphicFramePr>
        <p:xfrm>
          <a:off x="6006547" y="2063729"/>
          <a:ext cx="2792895" cy="1002169"/>
        </p:xfrm>
        <a:graphic>
          <a:graphicData uri="http://schemas.openxmlformats.org/drawingml/2006/table">
            <a:tbl>
              <a:tblPr firstRow="1" bandRow="1">
                <a:tableStyleId>{5C22544A-7EE6-4342-B048-85BDC9FD1C3A}</a:tableStyleId>
              </a:tblPr>
              <a:tblGrid>
                <a:gridCol w="785191"/>
                <a:gridCol w="695739"/>
                <a:gridCol w="705678"/>
                <a:gridCol w="606287"/>
              </a:tblGrid>
              <a:tr h="264663">
                <a:tc>
                  <a:txBody>
                    <a:bodyPr/>
                    <a:lstStyle/>
                    <a:p>
                      <a:r>
                        <a:rPr lang="en-US" sz="1000" dirty="0" smtClean="0"/>
                        <a:t>Provider</a:t>
                      </a:r>
                      <a:endParaRPr lang="en-US" sz="1000" dirty="0"/>
                    </a:p>
                  </a:txBody>
                  <a:tcPr/>
                </a:tc>
                <a:tc>
                  <a:txBody>
                    <a:bodyPr/>
                    <a:lstStyle/>
                    <a:p>
                      <a:r>
                        <a:rPr lang="en-US" sz="1000" dirty="0" smtClean="0"/>
                        <a:t>Name</a:t>
                      </a:r>
                      <a:endParaRPr lang="en-US" sz="1000" dirty="0"/>
                    </a:p>
                  </a:txBody>
                  <a:tcPr/>
                </a:tc>
                <a:tc>
                  <a:txBody>
                    <a:bodyPr/>
                    <a:lstStyle/>
                    <a:p>
                      <a:r>
                        <a:rPr lang="en-US" sz="1000" dirty="0" err="1" smtClean="0"/>
                        <a:t>Speciality</a:t>
                      </a:r>
                      <a:endParaRPr lang="en-US" sz="1000" dirty="0"/>
                    </a:p>
                  </a:txBody>
                  <a:tcPr/>
                </a:tc>
                <a:tc>
                  <a:txBody>
                    <a:bodyPr/>
                    <a:lstStyle/>
                    <a:p>
                      <a:r>
                        <a:rPr lang="en-US" sz="1000" dirty="0" smtClean="0"/>
                        <a:t>Cert</a:t>
                      </a:r>
                      <a:endParaRPr lang="en-US" sz="1000" dirty="0"/>
                    </a:p>
                  </a:txBody>
                  <a:tcPr/>
                </a:tc>
              </a:tr>
              <a:tr h="228600">
                <a:tc>
                  <a:txBody>
                    <a:bodyPr/>
                    <a:lstStyle/>
                    <a:p>
                      <a:r>
                        <a:rPr lang="en-US" sz="1000" dirty="0" smtClean="0"/>
                        <a:t>1640</a:t>
                      </a:r>
                      <a:endParaRPr lang="en-US" sz="1000" dirty="0"/>
                    </a:p>
                  </a:txBody>
                  <a:tcPr/>
                </a:tc>
                <a:tc>
                  <a:txBody>
                    <a:bodyPr/>
                    <a:lstStyle/>
                    <a:p>
                      <a:r>
                        <a:rPr lang="en-US" sz="1000" dirty="0" err="1" smtClean="0"/>
                        <a:t>Anansi</a:t>
                      </a:r>
                      <a:r>
                        <a:rPr lang="en-US" sz="1000" dirty="0" smtClean="0"/>
                        <a:t>, …</a:t>
                      </a:r>
                      <a:endParaRPr lang="en-US" sz="1000" dirty="0"/>
                    </a:p>
                  </a:txBody>
                  <a:tcPr/>
                </a:tc>
                <a:tc>
                  <a:txBody>
                    <a:bodyPr/>
                    <a:lstStyle/>
                    <a:p>
                      <a:r>
                        <a:rPr lang="en-US" sz="1000" dirty="0" smtClean="0"/>
                        <a:t>Urology</a:t>
                      </a:r>
                      <a:endParaRPr lang="en-US" sz="1000" dirty="0"/>
                    </a:p>
                  </a:txBody>
                  <a:tcPr/>
                </a:tc>
                <a:tc>
                  <a:txBody>
                    <a:bodyPr/>
                    <a:lstStyle/>
                    <a:p>
                      <a:r>
                        <a:rPr lang="en-US" sz="1000" dirty="0" smtClean="0"/>
                        <a:t>872312</a:t>
                      </a:r>
                      <a:endParaRPr lang="en-US" sz="1000" dirty="0"/>
                    </a:p>
                  </a:txBody>
                  <a:tcPr/>
                </a:tc>
              </a:tr>
              <a:tr h="203420">
                <a:tc>
                  <a:txBody>
                    <a:bodyPr/>
                    <a:lstStyle/>
                    <a:p>
                      <a:r>
                        <a:rPr lang="en-US" sz="1000" dirty="0" smtClean="0"/>
                        <a:t>1751</a:t>
                      </a:r>
                      <a:endParaRPr lang="en-US" sz="1000" dirty="0"/>
                    </a:p>
                  </a:txBody>
                  <a:tcPr/>
                </a:tc>
                <a:tc>
                  <a:txBody>
                    <a:bodyPr/>
                    <a:lstStyle/>
                    <a:p>
                      <a:r>
                        <a:rPr lang="en-US" sz="1000" dirty="0" smtClean="0"/>
                        <a:t>Abbot, …</a:t>
                      </a:r>
                      <a:endParaRPr lang="en-US" sz="1000" dirty="0"/>
                    </a:p>
                  </a:txBody>
                  <a:tcPr/>
                </a:tc>
                <a:tc>
                  <a:txBody>
                    <a:bodyPr/>
                    <a:lstStyle/>
                    <a:p>
                      <a:r>
                        <a:rPr lang="en-US" sz="1000" dirty="0" smtClean="0"/>
                        <a:t>OBGYN</a:t>
                      </a:r>
                      <a:endParaRPr lang="en-US" sz="1000" dirty="0"/>
                    </a:p>
                  </a:txBody>
                  <a:tcPr/>
                </a:tc>
                <a:tc>
                  <a:txBody>
                    <a:bodyPr/>
                    <a:lstStyle/>
                    <a:p>
                      <a:r>
                        <a:rPr lang="en-US" sz="1000" dirty="0" smtClean="0"/>
                        <a:t>909832</a:t>
                      </a:r>
                      <a:endParaRPr lang="en-US" sz="1000" dirty="0"/>
                    </a:p>
                  </a:txBody>
                  <a:tcPr/>
                </a:tc>
              </a:tr>
              <a:tr h="249826">
                <a:tc>
                  <a:txBody>
                    <a:bodyPr/>
                    <a:lstStyle/>
                    <a:p>
                      <a:r>
                        <a:rPr lang="en-US" sz="1000" dirty="0" smtClean="0"/>
                        <a:t>453123123</a:t>
                      </a:r>
                      <a:endParaRPr lang="en-US" sz="1000" dirty="0"/>
                    </a:p>
                  </a:txBody>
                  <a:tcPr/>
                </a:tc>
                <a:tc>
                  <a:txBody>
                    <a:bodyPr/>
                    <a:lstStyle/>
                    <a:p>
                      <a:r>
                        <a:rPr lang="en-US" sz="1000" dirty="0" smtClean="0"/>
                        <a:t>Park, …</a:t>
                      </a:r>
                      <a:endParaRPr lang="en-US" sz="1000" dirty="0"/>
                    </a:p>
                  </a:txBody>
                  <a:tcPr/>
                </a:tc>
                <a:tc>
                  <a:txBody>
                    <a:bodyPr/>
                    <a:lstStyle/>
                    <a:p>
                      <a:r>
                        <a:rPr lang="en-US" sz="1000" dirty="0" smtClean="0"/>
                        <a:t>PO</a:t>
                      </a:r>
                      <a:r>
                        <a:rPr lang="en-US" sz="1000" baseline="0" dirty="0" smtClean="0"/>
                        <a:t> Box …</a:t>
                      </a:r>
                      <a:endParaRPr lang="en-US" sz="1000" dirty="0"/>
                    </a:p>
                  </a:txBody>
                  <a:tcPr/>
                </a:tc>
                <a:tc>
                  <a:txBody>
                    <a:bodyPr/>
                    <a:lstStyle/>
                    <a:p>
                      <a:r>
                        <a:rPr lang="en-US" sz="1000" dirty="0" smtClean="0"/>
                        <a:t>None</a:t>
                      </a:r>
                      <a:endParaRPr lang="en-US" sz="1000"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651148306"/>
              </p:ext>
            </p:extLst>
          </p:nvPr>
        </p:nvGraphicFramePr>
        <p:xfrm>
          <a:off x="5645151" y="2856579"/>
          <a:ext cx="2870200" cy="971689"/>
        </p:xfrm>
        <a:graphic>
          <a:graphicData uri="http://schemas.openxmlformats.org/drawingml/2006/table">
            <a:tbl>
              <a:tblPr firstRow="1" bandRow="1">
                <a:tableStyleId>{5C22544A-7EE6-4342-B048-85BDC9FD1C3A}</a:tableStyleId>
              </a:tblPr>
              <a:tblGrid>
                <a:gridCol w="777874"/>
                <a:gridCol w="653395"/>
                <a:gridCol w="783092"/>
                <a:gridCol w="655839"/>
              </a:tblGrid>
              <a:tr h="264663">
                <a:tc>
                  <a:txBody>
                    <a:bodyPr/>
                    <a:lstStyle/>
                    <a:p>
                      <a:r>
                        <a:rPr lang="en-US" sz="1000" dirty="0" smtClean="0"/>
                        <a:t>MRN</a:t>
                      </a:r>
                      <a:endParaRPr lang="en-US" sz="1000" dirty="0"/>
                    </a:p>
                  </a:txBody>
                  <a:tcPr/>
                </a:tc>
                <a:tc>
                  <a:txBody>
                    <a:bodyPr/>
                    <a:lstStyle/>
                    <a:p>
                      <a:r>
                        <a:rPr lang="en-US" sz="1000" dirty="0" smtClean="0"/>
                        <a:t>Lab</a:t>
                      </a:r>
                      <a:endParaRPr lang="en-US" sz="1000" dirty="0"/>
                    </a:p>
                  </a:txBody>
                  <a:tcPr/>
                </a:tc>
                <a:tc>
                  <a:txBody>
                    <a:bodyPr/>
                    <a:lstStyle/>
                    <a:p>
                      <a:r>
                        <a:rPr lang="en-US" sz="1000" dirty="0" smtClean="0"/>
                        <a:t>Order</a:t>
                      </a:r>
                      <a:endParaRPr lang="en-US" sz="1000" dirty="0"/>
                    </a:p>
                  </a:txBody>
                  <a:tcPr/>
                </a:tc>
                <a:tc>
                  <a:txBody>
                    <a:bodyPr/>
                    <a:lstStyle/>
                    <a:p>
                      <a:r>
                        <a:rPr lang="en-US" sz="1000" dirty="0" smtClean="0"/>
                        <a:t>Fulfill</a:t>
                      </a:r>
                      <a:endParaRPr lang="en-US" sz="1000" dirty="0"/>
                    </a:p>
                  </a:txBody>
                  <a:tcPr/>
                </a:tc>
              </a:tr>
              <a:tr h="228600">
                <a:tc>
                  <a:txBody>
                    <a:bodyPr/>
                    <a:lstStyle/>
                    <a:p>
                      <a:r>
                        <a:rPr lang="en-US" sz="900" dirty="0" smtClean="0"/>
                        <a:t>333234432</a:t>
                      </a:r>
                      <a:endParaRPr lang="en-US" sz="900" dirty="0"/>
                    </a:p>
                  </a:txBody>
                  <a:tcPr/>
                </a:tc>
                <a:tc>
                  <a:txBody>
                    <a:bodyPr/>
                    <a:lstStyle/>
                    <a:p>
                      <a:r>
                        <a:rPr lang="en-US" sz="900" dirty="0" smtClean="0"/>
                        <a:t>33214-7</a:t>
                      </a:r>
                      <a:endParaRPr lang="en-US" sz="900" dirty="0"/>
                    </a:p>
                  </a:txBody>
                  <a:tcPr/>
                </a:tc>
                <a:tc>
                  <a:txBody>
                    <a:bodyPr/>
                    <a:lstStyle/>
                    <a:p>
                      <a:r>
                        <a:rPr lang="en-US" sz="900" dirty="0" smtClean="0"/>
                        <a:t>20130212</a:t>
                      </a:r>
                      <a:endParaRPr lang="en-US" sz="900" dirty="0"/>
                    </a:p>
                  </a:txBody>
                  <a:tcPr/>
                </a:tc>
                <a:tc>
                  <a:txBody>
                    <a:bodyPr/>
                    <a:lstStyle/>
                    <a:p>
                      <a:r>
                        <a:rPr lang="en-US" sz="900" dirty="0" smtClean="0"/>
                        <a:t>20130214</a:t>
                      </a:r>
                      <a:endParaRPr lang="en-US" sz="900" dirty="0"/>
                    </a:p>
                  </a:txBody>
                  <a:tcPr/>
                </a:tc>
              </a:tr>
              <a:tr h="203420">
                <a:tc>
                  <a:txBody>
                    <a:bodyPr/>
                    <a:lstStyle/>
                    <a:p>
                      <a:r>
                        <a:rPr lang="en-US" sz="900" dirty="0" smtClean="0"/>
                        <a:t>434234234</a:t>
                      </a:r>
                      <a:endParaRPr lang="en-US" sz="900" dirty="0"/>
                    </a:p>
                  </a:txBody>
                  <a:tcPr/>
                </a:tc>
                <a:tc>
                  <a:txBody>
                    <a:bodyPr/>
                    <a:lstStyle/>
                    <a:p>
                      <a:r>
                        <a:rPr lang="en-US" sz="900" dirty="0" smtClean="0"/>
                        <a:t>36637-1</a:t>
                      </a:r>
                      <a:endParaRPr lang="en-US" sz="900" dirty="0"/>
                    </a:p>
                  </a:txBody>
                  <a:tcPr/>
                </a:tc>
                <a:tc>
                  <a:txBody>
                    <a:bodyPr/>
                    <a:lstStyle/>
                    <a:p>
                      <a:r>
                        <a:rPr lang="en-US" sz="900" dirty="0" smtClean="0"/>
                        <a:t>20130213</a:t>
                      </a:r>
                      <a:endParaRPr lang="en-US" sz="900" dirty="0"/>
                    </a:p>
                  </a:txBody>
                  <a:tcPr/>
                </a:tc>
                <a:tc>
                  <a:txBody>
                    <a:bodyPr/>
                    <a:lstStyle/>
                    <a:p>
                      <a:r>
                        <a:rPr lang="en-US" sz="900" dirty="0" smtClean="0"/>
                        <a:t>20130214</a:t>
                      </a:r>
                      <a:endParaRPr lang="en-US" sz="900" dirty="0"/>
                    </a:p>
                  </a:txBody>
                  <a:tcPr/>
                </a:tc>
              </a:tr>
              <a:tr h="249826">
                <a:tc>
                  <a:txBody>
                    <a:bodyPr/>
                    <a:lstStyle/>
                    <a:p>
                      <a:r>
                        <a:rPr lang="en-US" sz="900" dirty="0" smtClean="0"/>
                        <a:t>453123123</a:t>
                      </a:r>
                      <a:endParaRPr lang="en-US" sz="900" dirty="0"/>
                    </a:p>
                  </a:txBody>
                  <a:tcPr/>
                </a:tc>
                <a:tc>
                  <a:txBody>
                    <a:bodyPr/>
                    <a:lstStyle/>
                    <a:p>
                      <a:r>
                        <a:rPr lang="en-US" sz="900" dirty="0" smtClean="0"/>
                        <a:t>23322-1</a:t>
                      </a:r>
                      <a:endParaRPr lang="en-US" sz="900" dirty="0"/>
                    </a:p>
                  </a:txBody>
                  <a:tcPr/>
                </a:tc>
                <a:tc>
                  <a:txBody>
                    <a:bodyPr/>
                    <a:lstStyle/>
                    <a:p>
                      <a:r>
                        <a:rPr lang="en-US" sz="900" dirty="0" smtClean="0"/>
                        <a:t>PO</a:t>
                      </a:r>
                      <a:r>
                        <a:rPr lang="en-US" sz="900" baseline="0" dirty="0" smtClean="0"/>
                        <a:t> Box …</a:t>
                      </a:r>
                      <a:endParaRPr lang="en-US" sz="900" dirty="0"/>
                    </a:p>
                  </a:txBody>
                  <a:tcPr/>
                </a:tc>
                <a:tc>
                  <a:txBody>
                    <a:bodyPr/>
                    <a:lstStyle/>
                    <a:p>
                      <a:r>
                        <a:rPr lang="en-US" sz="900" dirty="0" smtClean="0"/>
                        <a:t>20130214</a:t>
                      </a:r>
                      <a:endParaRPr lang="en-US" sz="900" dirty="0"/>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669237433"/>
              </p:ext>
            </p:extLst>
          </p:nvPr>
        </p:nvGraphicFramePr>
        <p:xfrm>
          <a:off x="5353877" y="3683289"/>
          <a:ext cx="2792895" cy="1002169"/>
        </p:xfrm>
        <a:graphic>
          <a:graphicData uri="http://schemas.openxmlformats.org/drawingml/2006/table">
            <a:tbl>
              <a:tblPr firstRow="1" bandRow="1">
                <a:tableStyleId>{5C22544A-7EE6-4342-B048-85BDC9FD1C3A}</a:tableStyleId>
              </a:tblPr>
              <a:tblGrid>
                <a:gridCol w="785191"/>
                <a:gridCol w="695739"/>
                <a:gridCol w="705678"/>
                <a:gridCol w="606287"/>
              </a:tblGrid>
              <a:tr h="264663">
                <a:tc>
                  <a:txBody>
                    <a:bodyPr/>
                    <a:lstStyle/>
                    <a:p>
                      <a:r>
                        <a:rPr lang="en-US" sz="900" dirty="0" smtClean="0"/>
                        <a:t>MRN</a:t>
                      </a:r>
                      <a:endParaRPr lang="en-US" sz="900" dirty="0"/>
                    </a:p>
                  </a:txBody>
                  <a:tcPr/>
                </a:tc>
                <a:tc>
                  <a:txBody>
                    <a:bodyPr/>
                    <a:lstStyle/>
                    <a:p>
                      <a:r>
                        <a:rPr lang="en-US" sz="900" dirty="0" smtClean="0"/>
                        <a:t>Diagnosis</a:t>
                      </a:r>
                      <a:endParaRPr lang="en-US" sz="900" dirty="0"/>
                    </a:p>
                  </a:txBody>
                  <a:tcPr/>
                </a:tc>
                <a:tc>
                  <a:txBody>
                    <a:bodyPr/>
                    <a:lstStyle/>
                    <a:p>
                      <a:r>
                        <a:rPr lang="en-US" sz="900" dirty="0" smtClean="0"/>
                        <a:t>Date</a:t>
                      </a:r>
                      <a:endParaRPr lang="en-US" sz="900" dirty="0"/>
                    </a:p>
                  </a:txBody>
                  <a:tcPr/>
                </a:tc>
                <a:tc>
                  <a:txBody>
                    <a:bodyPr/>
                    <a:lstStyle/>
                    <a:p>
                      <a:r>
                        <a:rPr lang="en-US" sz="900" dirty="0" smtClean="0"/>
                        <a:t>Provider</a:t>
                      </a:r>
                      <a:endParaRPr lang="en-US" sz="900" dirty="0"/>
                    </a:p>
                  </a:txBody>
                  <a:tcPr/>
                </a:tc>
              </a:tr>
              <a:tr h="228600">
                <a:tc>
                  <a:txBody>
                    <a:bodyPr/>
                    <a:lstStyle/>
                    <a:p>
                      <a:r>
                        <a:rPr lang="en-US" sz="1000" dirty="0" smtClean="0"/>
                        <a:t>123123132</a:t>
                      </a:r>
                      <a:endParaRPr lang="en-US" sz="1000" dirty="0"/>
                    </a:p>
                  </a:txBody>
                  <a:tcPr/>
                </a:tc>
                <a:tc>
                  <a:txBody>
                    <a:bodyPr/>
                    <a:lstStyle/>
                    <a:p>
                      <a:r>
                        <a:rPr lang="en-US" sz="1000" dirty="0" smtClean="0"/>
                        <a:t>J41.1</a:t>
                      </a:r>
                      <a:endParaRPr lang="en-US" sz="1000" dirty="0"/>
                    </a:p>
                  </a:txBody>
                  <a:tcPr/>
                </a:tc>
                <a:tc>
                  <a:txBody>
                    <a:bodyPr/>
                    <a:lstStyle/>
                    <a:p>
                      <a:r>
                        <a:rPr lang="en-US" sz="1000" dirty="0" smtClean="0"/>
                        <a:t>20130112</a:t>
                      </a:r>
                      <a:endParaRPr lang="en-US" sz="1000" dirty="0"/>
                    </a:p>
                  </a:txBody>
                  <a:tcPr/>
                </a:tc>
                <a:tc>
                  <a:txBody>
                    <a:bodyPr/>
                    <a:lstStyle/>
                    <a:p>
                      <a:r>
                        <a:rPr lang="en-US" sz="1000" dirty="0" smtClean="0"/>
                        <a:t>1640</a:t>
                      </a:r>
                      <a:endParaRPr lang="en-US" sz="1000" dirty="0"/>
                    </a:p>
                  </a:txBody>
                  <a:tcPr/>
                </a:tc>
              </a:tr>
              <a:tr h="203420">
                <a:tc>
                  <a:txBody>
                    <a:bodyPr/>
                    <a:lstStyle/>
                    <a:p>
                      <a:r>
                        <a:rPr lang="en-US" sz="1000" dirty="0" smtClean="0"/>
                        <a:t>123123132</a:t>
                      </a:r>
                      <a:endParaRPr lang="en-US" sz="1000" dirty="0"/>
                    </a:p>
                  </a:txBody>
                  <a:tcPr/>
                </a:tc>
                <a:tc>
                  <a:txBody>
                    <a:bodyPr/>
                    <a:lstStyle/>
                    <a:p>
                      <a:r>
                        <a:rPr lang="en-US" sz="1000" dirty="0" smtClean="0"/>
                        <a:t>H18.12</a:t>
                      </a:r>
                      <a:endParaRPr lang="en-US" sz="1000" dirty="0"/>
                    </a:p>
                  </a:txBody>
                  <a:tcPr/>
                </a:tc>
                <a:tc>
                  <a:txBody>
                    <a:bodyPr/>
                    <a:lstStyle/>
                    <a:p>
                      <a:r>
                        <a:rPr lang="en-US" sz="1000" dirty="0" smtClean="0"/>
                        <a:t>20100714</a:t>
                      </a:r>
                      <a:endParaRPr lang="en-US" sz="1000" dirty="0"/>
                    </a:p>
                  </a:txBody>
                  <a:tcPr/>
                </a:tc>
                <a:tc>
                  <a:txBody>
                    <a:bodyPr/>
                    <a:lstStyle/>
                    <a:p>
                      <a:r>
                        <a:rPr lang="en-US" sz="1000" dirty="0" smtClean="0"/>
                        <a:t>1751</a:t>
                      </a:r>
                      <a:endParaRPr lang="en-US" sz="1000" dirty="0"/>
                    </a:p>
                  </a:txBody>
                  <a:tcPr/>
                </a:tc>
              </a:tr>
              <a:tr h="249826">
                <a:tc>
                  <a:txBody>
                    <a:bodyPr/>
                    <a:lstStyle/>
                    <a:p>
                      <a:r>
                        <a:rPr lang="en-US" sz="1000" dirty="0" smtClean="0"/>
                        <a:t>453123123</a:t>
                      </a:r>
                      <a:endParaRPr lang="en-US" sz="1000" dirty="0"/>
                    </a:p>
                  </a:txBody>
                  <a:tcPr/>
                </a:tc>
                <a:tc>
                  <a:txBody>
                    <a:bodyPr/>
                    <a:lstStyle/>
                    <a:p>
                      <a:r>
                        <a:rPr lang="en-US" sz="1000" dirty="0" smtClean="0"/>
                        <a:t>Park, …</a:t>
                      </a:r>
                      <a:endParaRPr lang="en-US" sz="1000" dirty="0"/>
                    </a:p>
                  </a:txBody>
                  <a:tcPr/>
                </a:tc>
                <a:tc>
                  <a:txBody>
                    <a:bodyPr/>
                    <a:lstStyle/>
                    <a:p>
                      <a:r>
                        <a:rPr lang="en-US" sz="1000" dirty="0" smtClean="0"/>
                        <a:t>PO</a:t>
                      </a:r>
                      <a:r>
                        <a:rPr lang="en-US" sz="1000" baseline="0" dirty="0" smtClean="0"/>
                        <a:t> Box …</a:t>
                      </a:r>
                      <a:endParaRPr lang="en-US" sz="1000" dirty="0"/>
                    </a:p>
                  </a:txBody>
                  <a:tcPr/>
                </a:tc>
                <a:tc>
                  <a:txBody>
                    <a:bodyPr/>
                    <a:lstStyle/>
                    <a:p>
                      <a:r>
                        <a:rPr lang="en-US" sz="1000" dirty="0" smtClean="0"/>
                        <a:t>1834</a:t>
                      </a:r>
                      <a:endParaRPr lang="en-US" sz="1000"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82966916"/>
              </p:ext>
            </p:extLst>
          </p:nvPr>
        </p:nvGraphicFramePr>
        <p:xfrm>
          <a:off x="5039139" y="4538054"/>
          <a:ext cx="2792895" cy="1002169"/>
        </p:xfrm>
        <a:graphic>
          <a:graphicData uri="http://schemas.openxmlformats.org/drawingml/2006/table">
            <a:tbl>
              <a:tblPr firstRow="1" bandRow="1">
                <a:tableStyleId>{5C22544A-7EE6-4342-B048-85BDC9FD1C3A}</a:tableStyleId>
              </a:tblPr>
              <a:tblGrid>
                <a:gridCol w="785191"/>
                <a:gridCol w="695739"/>
                <a:gridCol w="705678"/>
                <a:gridCol w="606287"/>
              </a:tblGrid>
              <a:tr h="264663">
                <a:tc>
                  <a:txBody>
                    <a:bodyPr/>
                    <a:lstStyle/>
                    <a:p>
                      <a:r>
                        <a:rPr lang="en-US" sz="1000" dirty="0" smtClean="0"/>
                        <a:t>MRN</a:t>
                      </a:r>
                      <a:endParaRPr lang="en-US" sz="1000" dirty="0"/>
                    </a:p>
                  </a:txBody>
                  <a:tcPr/>
                </a:tc>
                <a:tc>
                  <a:txBody>
                    <a:bodyPr/>
                    <a:lstStyle/>
                    <a:p>
                      <a:r>
                        <a:rPr lang="en-US" sz="1000" dirty="0" smtClean="0"/>
                        <a:t>CPT</a:t>
                      </a:r>
                      <a:endParaRPr lang="en-US" sz="1000" dirty="0"/>
                    </a:p>
                  </a:txBody>
                  <a:tcPr/>
                </a:tc>
                <a:tc>
                  <a:txBody>
                    <a:bodyPr/>
                    <a:lstStyle/>
                    <a:p>
                      <a:r>
                        <a:rPr lang="en-US" sz="1000" dirty="0" smtClean="0"/>
                        <a:t>Date</a:t>
                      </a:r>
                      <a:endParaRPr lang="en-US" sz="1000" dirty="0"/>
                    </a:p>
                  </a:txBody>
                  <a:tcPr/>
                </a:tc>
                <a:tc>
                  <a:txBody>
                    <a:bodyPr/>
                    <a:lstStyle/>
                    <a:p>
                      <a:r>
                        <a:rPr lang="en-US" sz="1000" dirty="0" smtClean="0"/>
                        <a:t>Assess</a:t>
                      </a:r>
                      <a:endParaRPr lang="en-US" sz="1000" dirty="0"/>
                    </a:p>
                  </a:txBody>
                  <a:tcPr/>
                </a:tc>
              </a:tr>
              <a:tr h="228600">
                <a:tc>
                  <a:txBody>
                    <a:bodyPr/>
                    <a:lstStyle/>
                    <a:p>
                      <a:r>
                        <a:rPr lang="en-US" sz="1000" dirty="0" smtClean="0"/>
                        <a:t>123123132</a:t>
                      </a:r>
                      <a:endParaRPr lang="en-US" sz="1000" dirty="0"/>
                    </a:p>
                  </a:txBody>
                  <a:tcPr/>
                </a:tc>
                <a:tc>
                  <a:txBody>
                    <a:bodyPr/>
                    <a:lstStyle/>
                    <a:p>
                      <a:r>
                        <a:rPr lang="en-US" sz="1000" dirty="0" smtClean="0">
                          <a:effectLst/>
                        </a:rPr>
                        <a:t>99396</a:t>
                      </a:r>
                      <a:endParaRPr lang="en-US" sz="1000" dirty="0"/>
                    </a:p>
                  </a:txBody>
                  <a:tcPr/>
                </a:tc>
                <a:tc>
                  <a:txBody>
                    <a:bodyPr/>
                    <a:lstStyle/>
                    <a:p>
                      <a:r>
                        <a:rPr lang="en-US" sz="1000" dirty="0" smtClean="0"/>
                        <a:t>20130312</a:t>
                      </a:r>
                      <a:endParaRPr lang="en-US" sz="1000" dirty="0"/>
                    </a:p>
                  </a:txBody>
                  <a:tcPr/>
                </a:tc>
                <a:tc>
                  <a:txBody>
                    <a:bodyPr/>
                    <a:lstStyle/>
                    <a:p>
                      <a:r>
                        <a:rPr lang="en-US" sz="1000" dirty="0" smtClean="0"/>
                        <a:t>Normal</a:t>
                      </a:r>
                      <a:endParaRPr lang="en-US" sz="1000" dirty="0"/>
                    </a:p>
                  </a:txBody>
                  <a:tcPr/>
                </a:tc>
              </a:tr>
              <a:tr h="203420">
                <a:tc>
                  <a:txBody>
                    <a:bodyPr/>
                    <a:lstStyle/>
                    <a:p>
                      <a:r>
                        <a:rPr lang="en-US" sz="1000" dirty="0" smtClean="0"/>
                        <a:t>123123132</a:t>
                      </a:r>
                      <a:endParaRPr lang="en-US" sz="1000" dirty="0"/>
                    </a:p>
                  </a:txBody>
                  <a:tcPr/>
                </a:tc>
                <a:tc>
                  <a:txBody>
                    <a:bodyPr/>
                    <a:lstStyle/>
                    <a:p>
                      <a:r>
                        <a:rPr lang="en-US" sz="1000" dirty="0" smtClean="0"/>
                        <a:t>99321</a:t>
                      </a:r>
                      <a:endParaRPr lang="en-US" sz="1000" dirty="0"/>
                    </a:p>
                  </a:txBody>
                  <a:tcPr/>
                </a:tc>
                <a:tc>
                  <a:txBody>
                    <a:bodyPr/>
                    <a:lstStyle/>
                    <a:p>
                      <a:r>
                        <a:rPr lang="en-US" sz="1000" dirty="0" smtClean="0"/>
                        <a:t>20130312</a:t>
                      </a:r>
                      <a:endParaRPr lang="en-US" sz="1000" dirty="0"/>
                    </a:p>
                  </a:txBody>
                  <a:tcPr/>
                </a:tc>
                <a:tc>
                  <a:txBody>
                    <a:bodyPr/>
                    <a:lstStyle/>
                    <a:p>
                      <a:r>
                        <a:rPr lang="en-US" sz="1000" dirty="0" smtClean="0"/>
                        <a:t>Poor</a:t>
                      </a:r>
                      <a:endParaRPr lang="en-US" sz="1000" dirty="0"/>
                    </a:p>
                  </a:txBody>
                  <a:tcPr/>
                </a:tc>
              </a:tr>
              <a:tr h="249826">
                <a:tc>
                  <a:txBody>
                    <a:bodyPr/>
                    <a:lstStyle/>
                    <a:p>
                      <a:r>
                        <a:rPr lang="en-US" sz="1000" dirty="0" smtClean="0"/>
                        <a:t>453123123</a:t>
                      </a:r>
                      <a:endParaRPr lang="en-US" sz="1000" dirty="0"/>
                    </a:p>
                  </a:txBody>
                  <a:tcPr/>
                </a:tc>
                <a:tc>
                  <a:txBody>
                    <a:bodyPr/>
                    <a:lstStyle/>
                    <a:p>
                      <a:r>
                        <a:rPr lang="en-US" sz="1000" dirty="0" smtClean="0"/>
                        <a:t>Park, …</a:t>
                      </a:r>
                      <a:endParaRPr lang="en-US" sz="1000" dirty="0"/>
                    </a:p>
                  </a:txBody>
                  <a:tcPr/>
                </a:tc>
                <a:tc>
                  <a:txBody>
                    <a:bodyPr/>
                    <a:lstStyle/>
                    <a:p>
                      <a:r>
                        <a:rPr lang="en-US" sz="1000" dirty="0" smtClean="0"/>
                        <a:t>PO</a:t>
                      </a:r>
                      <a:r>
                        <a:rPr lang="en-US" sz="1000" baseline="0" dirty="0" smtClean="0"/>
                        <a:t> Box …</a:t>
                      </a:r>
                      <a:endParaRPr lang="en-US" sz="1000" dirty="0"/>
                    </a:p>
                  </a:txBody>
                  <a:tcPr/>
                </a:tc>
                <a:tc>
                  <a:txBody>
                    <a:bodyPr/>
                    <a:lstStyle/>
                    <a:p>
                      <a:r>
                        <a:rPr lang="en-US" sz="1000" dirty="0" smtClean="0"/>
                        <a:t>Normal</a:t>
                      </a:r>
                      <a:endParaRPr lang="en-US" sz="1000" dirty="0"/>
                    </a:p>
                  </a:txBody>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846659013"/>
              </p:ext>
            </p:extLst>
          </p:nvPr>
        </p:nvGraphicFramePr>
        <p:xfrm>
          <a:off x="4595191" y="5326559"/>
          <a:ext cx="2754699" cy="1002169"/>
        </p:xfrm>
        <a:graphic>
          <a:graphicData uri="http://schemas.openxmlformats.org/drawingml/2006/table">
            <a:tbl>
              <a:tblPr firstRow="1" bandRow="1">
                <a:tableStyleId>{5C22544A-7EE6-4342-B048-85BDC9FD1C3A}</a:tableStyleId>
              </a:tblPr>
              <a:tblGrid>
                <a:gridCol w="785191"/>
                <a:gridCol w="657543"/>
                <a:gridCol w="705678"/>
                <a:gridCol w="606287"/>
              </a:tblGrid>
              <a:tr h="264663">
                <a:tc>
                  <a:txBody>
                    <a:bodyPr/>
                    <a:lstStyle/>
                    <a:p>
                      <a:r>
                        <a:rPr lang="en-US" sz="1000" dirty="0" smtClean="0"/>
                        <a:t>MRN</a:t>
                      </a:r>
                      <a:endParaRPr lang="en-US" sz="1000" dirty="0"/>
                    </a:p>
                  </a:txBody>
                  <a:tcPr/>
                </a:tc>
                <a:tc>
                  <a:txBody>
                    <a:bodyPr/>
                    <a:lstStyle/>
                    <a:p>
                      <a:r>
                        <a:rPr lang="en-US" sz="1000" dirty="0" smtClean="0"/>
                        <a:t>Name</a:t>
                      </a:r>
                      <a:endParaRPr lang="en-US" sz="1000" dirty="0"/>
                    </a:p>
                  </a:txBody>
                  <a:tcPr/>
                </a:tc>
                <a:tc>
                  <a:txBody>
                    <a:bodyPr/>
                    <a:lstStyle/>
                    <a:p>
                      <a:r>
                        <a:rPr lang="en-US" sz="1000" dirty="0" smtClean="0"/>
                        <a:t>Address</a:t>
                      </a:r>
                      <a:endParaRPr lang="en-US" sz="1000" dirty="0"/>
                    </a:p>
                  </a:txBody>
                  <a:tcPr/>
                </a:tc>
                <a:tc>
                  <a:txBody>
                    <a:bodyPr/>
                    <a:lstStyle/>
                    <a:p>
                      <a:r>
                        <a:rPr lang="en-US" sz="1000" dirty="0" smtClean="0"/>
                        <a:t>Insurer</a:t>
                      </a:r>
                      <a:endParaRPr lang="en-US" sz="1000" dirty="0"/>
                    </a:p>
                  </a:txBody>
                  <a:tcPr/>
                </a:tc>
              </a:tr>
              <a:tr h="228600">
                <a:tc>
                  <a:txBody>
                    <a:bodyPr/>
                    <a:lstStyle/>
                    <a:p>
                      <a:r>
                        <a:rPr lang="en-US" sz="1000" dirty="0" smtClean="0"/>
                        <a:t>123123132</a:t>
                      </a:r>
                      <a:endParaRPr lang="en-US" sz="1000" dirty="0"/>
                    </a:p>
                  </a:txBody>
                  <a:tcPr/>
                </a:tc>
                <a:tc>
                  <a:txBody>
                    <a:bodyPr/>
                    <a:lstStyle/>
                    <a:p>
                      <a:r>
                        <a:rPr lang="en-US" sz="1000" dirty="0" smtClean="0"/>
                        <a:t>Johns, …</a:t>
                      </a:r>
                      <a:endParaRPr lang="en-US" sz="1000" dirty="0"/>
                    </a:p>
                  </a:txBody>
                  <a:tcPr/>
                </a:tc>
                <a:tc>
                  <a:txBody>
                    <a:bodyPr/>
                    <a:lstStyle/>
                    <a:p>
                      <a:r>
                        <a:rPr lang="en-US" sz="1000" dirty="0" smtClean="0"/>
                        <a:t>1234 W …</a:t>
                      </a:r>
                      <a:endParaRPr lang="en-US" sz="1000" dirty="0"/>
                    </a:p>
                  </a:txBody>
                  <a:tcPr/>
                </a:tc>
                <a:tc>
                  <a:txBody>
                    <a:bodyPr/>
                    <a:lstStyle/>
                    <a:p>
                      <a:r>
                        <a:rPr lang="en-US" sz="1000" dirty="0" smtClean="0"/>
                        <a:t>23423</a:t>
                      </a:r>
                      <a:endParaRPr lang="en-US" sz="1000" dirty="0"/>
                    </a:p>
                  </a:txBody>
                  <a:tcPr/>
                </a:tc>
              </a:tr>
              <a:tr h="203420">
                <a:tc>
                  <a:txBody>
                    <a:bodyPr/>
                    <a:lstStyle/>
                    <a:p>
                      <a:r>
                        <a:rPr lang="en-US" sz="1000" dirty="0" smtClean="0"/>
                        <a:t>432342342</a:t>
                      </a:r>
                      <a:endParaRPr lang="en-US" sz="1000" dirty="0"/>
                    </a:p>
                  </a:txBody>
                  <a:tcPr/>
                </a:tc>
                <a:tc>
                  <a:txBody>
                    <a:bodyPr/>
                    <a:lstStyle/>
                    <a:p>
                      <a:r>
                        <a:rPr lang="en-US" sz="1000" dirty="0" smtClean="0"/>
                        <a:t>Smith,</a:t>
                      </a:r>
                      <a:r>
                        <a:rPr lang="en-US" sz="1000" baseline="0" dirty="0" smtClean="0"/>
                        <a:t> …</a:t>
                      </a:r>
                      <a:endParaRPr lang="en-US" sz="1000" dirty="0"/>
                    </a:p>
                  </a:txBody>
                  <a:tcPr/>
                </a:tc>
                <a:tc>
                  <a:txBody>
                    <a:bodyPr/>
                    <a:lstStyle/>
                    <a:p>
                      <a:r>
                        <a:rPr lang="en-US" sz="1000" dirty="0" smtClean="0"/>
                        <a:t>Apt</a:t>
                      </a:r>
                      <a:r>
                        <a:rPr lang="en-US" sz="1000" baseline="0" dirty="0" smtClean="0"/>
                        <a:t> 6, …</a:t>
                      </a:r>
                      <a:endParaRPr lang="en-US" sz="1000" dirty="0"/>
                    </a:p>
                  </a:txBody>
                  <a:tcPr/>
                </a:tc>
                <a:tc>
                  <a:txBody>
                    <a:bodyPr/>
                    <a:lstStyle/>
                    <a:p>
                      <a:r>
                        <a:rPr lang="en-US" sz="1000" dirty="0" smtClean="0"/>
                        <a:t>34433</a:t>
                      </a:r>
                      <a:endParaRPr lang="en-US" sz="1000" dirty="0"/>
                    </a:p>
                  </a:txBody>
                  <a:tcPr/>
                </a:tc>
              </a:tr>
              <a:tr h="249826">
                <a:tc>
                  <a:txBody>
                    <a:bodyPr/>
                    <a:lstStyle/>
                    <a:p>
                      <a:r>
                        <a:rPr lang="en-US" sz="1000" dirty="0" smtClean="0"/>
                        <a:t>453123123</a:t>
                      </a:r>
                      <a:endParaRPr lang="en-US" sz="1000" dirty="0"/>
                    </a:p>
                  </a:txBody>
                  <a:tcPr/>
                </a:tc>
                <a:tc>
                  <a:txBody>
                    <a:bodyPr/>
                    <a:lstStyle/>
                    <a:p>
                      <a:r>
                        <a:rPr lang="en-US" sz="1000" dirty="0" smtClean="0"/>
                        <a:t>Park, …</a:t>
                      </a:r>
                      <a:endParaRPr lang="en-US" sz="1000" dirty="0"/>
                    </a:p>
                  </a:txBody>
                  <a:tcPr/>
                </a:tc>
                <a:tc>
                  <a:txBody>
                    <a:bodyPr/>
                    <a:lstStyle/>
                    <a:p>
                      <a:r>
                        <a:rPr lang="en-US" sz="1000" dirty="0" smtClean="0"/>
                        <a:t>PO</a:t>
                      </a:r>
                      <a:r>
                        <a:rPr lang="en-US" sz="1000" baseline="0" dirty="0" smtClean="0"/>
                        <a:t> Box …</a:t>
                      </a:r>
                      <a:endParaRPr lang="en-US" sz="1000" dirty="0"/>
                    </a:p>
                  </a:txBody>
                  <a:tcPr/>
                </a:tc>
                <a:tc>
                  <a:txBody>
                    <a:bodyPr/>
                    <a:lstStyle/>
                    <a:p>
                      <a:r>
                        <a:rPr lang="en-US" sz="1000" dirty="0" smtClean="0"/>
                        <a:t>None</a:t>
                      </a:r>
                      <a:endParaRPr lang="en-US" sz="1000" dirty="0"/>
                    </a:p>
                  </a:txBody>
                  <a:tcPr/>
                </a:tc>
              </a:tr>
            </a:tbl>
          </a:graphicData>
        </a:graphic>
      </p:graphicFrame>
    </p:spTree>
    <p:extLst>
      <p:ext uri="{BB962C8B-B14F-4D97-AF65-F5344CB8AC3E}">
        <p14:creationId xmlns:p14="http://schemas.microsoft.com/office/powerpoint/2010/main" val="37164784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2" name="Title 1"/>
          <p:cNvSpPr>
            <a:spLocks noGrp="1"/>
          </p:cNvSpPr>
          <p:nvPr>
            <p:ph type="title"/>
          </p:nvPr>
        </p:nvSpPr>
        <p:spPr>
          <a:xfrm>
            <a:off x="457200" y="274638"/>
            <a:ext cx="8229600" cy="1020762"/>
          </a:xfrm>
        </p:spPr>
        <p:txBody>
          <a:bodyPr>
            <a:noAutofit/>
          </a:bodyPr>
          <a:lstStyle/>
          <a:p>
            <a:pPr algn="ctr"/>
            <a:r>
              <a:rPr lang="en-US" sz="3600" dirty="0"/>
              <a:t>Personalized Medicine Information Flow</a:t>
            </a:r>
            <a:r>
              <a:rPr lang="en-US" sz="3600" dirty="0" smtClean="0">
                <a:solidFill>
                  <a:srgbClr val="666665"/>
                </a:solidFill>
                <a:latin typeface="Georgia" pitchFamily="18" charset="0"/>
              </a:rPr>
              <a:t/>
            </a:r>
            <a:br>
              <a:rPr lang="en-US" sz="3600" dirty="0" smtClean="0">
                <a:solidFill>
                  <a:srgbClr val="666665"/>
                </a:solidFill>
                <a:latin typeface="Georgia" pitchFamily="18" charset="0"/>
              </a:rPr>
            </a:br>
            <a:endParaRPr lang="en-US" sz="3600" dirty="0" smtClean="0">
              <a:solidFill>
                <a:srgbClr val="666665"/>
              </a:solidFill>
              <a:latin typeface="Georgia" pitchFamily="18" charset="0"/>
            </a:endParaRPr>
          </a:p>
        </p:txBody>
      </p:sp>
      <p:pic>
        <p:nvPicPr>
          <p:cNvPr id="13314" name="Picture 3" descr="Z:\Conlon\Grants\2011 CTSA Johnson Clopidigrel\Personalized Medicine Simple Figure.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62201" y="1817833"/>
            <a:ext cx="4457488" cy="4125768"/>
          </a:xfrm>
        </p:spPr>
      </p:pic>
      <p:sp>
        <p:nvSpPr>
          <p:cNvPr id="13315" name="TextBox 6"/>
          <p:cNvSpPr txBox="1">
            <a:spLocks noChangeArrowheads="1"/>
          </p:cNvSpPr>
          <p:nvPr/>
        </p:nvSpPr>
        <p:spPr bwMode="auto">
          <a:xfrm>
            <a:off x="285645" y="1032197"/>
            <a:ext cx="8610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600" i="1" dirty="0" smtClean="0">
                <a:solidFill>
                  <a:srgbClr val="666665"/>
                </a:solidFill>
              </a:rPr>
              <a:t>Challenge: </a:t>
            </a:r>
            <a:r>
              <a:rPr lang="en-US" sz="1600" i="1" dirty="0">
                <a:solidFill>
                  <a:srgbClr val="666665"/>
                </a:solidFill>
              </a:rPr>
              <a:t>genetic polymorphism of CYP2C19 leads to </a:t>
            </a:r>
            <a:r>
              <a:rPr lang="en-US" sz="1600" i="1" dirty="0" smtClean="0">
                <a:solidFill>
                  <a:srgbClr val="666665"/>
                </a:solidFill>
              </a:rPr>
              <a:t>reduced ability </a:t>
            </a:r>
            <a:r>
              <a:rPr lang="en-US" sz="1600" i="1" dirty="0">
                <a:solidFill>
                  <a:srgbClr val="666665"/>
                </a:solidFill>
              </a:rPr>
              <a:t>to activate </a:t>
            </a:r>
            <a:r>
              <a:rPr lang="en-US" sz="1600" i="1" dirty="0" err="1" smtClean="0">
                <a:solidFill>
                  <a:srgbClr val="666665"/>
                </a:solidFill>
              </a:rPr>
              <a:t>clopidogrel</a:t>
            </a:r>
            <a:r>
              <a:rPr lang="en-US" sz="1600" i="1" dirty="0" smtClean="0">
                <a:solidFill>
                  <a:srgbClr val="666665"/>
                </a:solidFill>
              </a:rPr>
              <a:t> (Plavix) </a:t>
            </a:r>
            <a:r>
              <a:rPr lang="en-US" sz="1600" i="1" dirty="0">
                <a:solidFill>
                  <a:srgbClr val="666665"/>
                </a:solidFill>
              </a:rPr>
              <a:t>and increased risk of cardiovascular complication</a:t>
            </a:r>
          </a:p>
        </p:txBody>
      </p:sp>
      <p:sp>
        <p:nvSpPr>
          <p:cNvPr id="13319" name="TextBox 4"/>
          <p:cNvSpPr txBox="1">
            <a:spLocks noChangeArrowheads="1"/>
          </p:cNvSpPr>
          <p:nvPr/>
        </p:nvSpPr>
        <p:spPr bwMode="auto">
          <a:xfrm>
            <a:off x="1883974" y="5973212"/>
            <a:ext cx="3200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dirty="0" smtClean="0">
                <a:solidFill>
                  <a:srgbClr val="C00000"/>
                </a:solidFill>
              </a:rPr>
              <a:t>UF Pathology Lab IT</a:t>
            </a:r>
            <a:endParaRPr lang="en-US" sz="1600" dirty="0">
              <a:solidFill>
                <a:srgbClr val="C00000"/>
              </a:solidFill>
            </a:endParaRPr>
          </a:p>
        </p:txBody>
      </p:sp>
      <p:sp>
        <p:nvSpPr>
          <p:cNvPr id="13320" name="TextBox 4"/>
          <p:cNvSpPr txBox="1">
            <a:spLocks noChangeArrowheads="1"/>
          </p:cNvSpPr>
          <p:nvPr/>
        </p:nvSpPr>
        <p:spPr bwMode="auto">
          <a:xfrm>
            <a:off x="454933" y="4127212"/>
            <a:ext cx="17492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dirty="0" smtClean="0">
                <a:solidFill>
                  <a:srgbClr val="C00000"/>
                </a:solidFill>
              </a:rPr>
              <a:t>Hospital Orders</a:t>
            </a:r>
          </a:p>
          <a:p>
            <a:pPr eaLnBrk="1" hangingPunct="1"/>
            <a:r>
              <a:rPr lang="en-US" sz="1600" dirty="0" smtClean="0">
                <a:solidFill>
                  <a:srgbClr val="C00000"/>
                </a:solidFill>
              </a:rPr>
              <a:t>&amp; Receipts</a:t>
            </a:r>
            <a:endParaRPr lang="en-US" dirty="0">
              <a:solidFill>
                <a:srgbClr val="C00000"/>
              </a:solidFill>
            </a:endParaRPr>
          </a:p>
        </p:txBody>
      </p:sp>
      <p:sp>
        <p:nvSpPr>
          <p:cNvPr id="13321" name="TextBox 3"/>
          <p:cNvSpPr txBox="1">
            <a:spLocks noChangeArrowheads="1"/>
          </p:cNvSpPr>
          <p:nvPr/>
        </p:nvSpPr>
        <p:spPr bwMode="auto">
          <a:xfrm>
            <a:off x="457200" y="2111938"/>
            <a:ext cx="23177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dirty="0" smtClean="0">
                <a:solidFill>
                  <a:srgbClr val="C00000"/>
                </a:solidFill>
              </a:rPr>
              <a:t>Hospital Best Practice Alerts Team</a:t>
            </a:r>
            <a:endParaRPr lang="en-US" sz="1600" dirty="0">
              <a:solidFill>
                <a:srgbClr val="C00000"/>
              </a:solidFill>
            </a:endParaRPr>
          </a:p>
        </p:txBody>
      </p:sp>
      <p:sp>
        <p:nvSpPr>
          <p:cNvPr id="12" name="TextBox 4"/>
          <p:cNvSpPr txBox="1">
            <a:spLocks noChangeArrowheads="1"/>
          </p:cNvSpPr>
          <p:nvPr/>
        </p:nvSpPr>
        <p:spPr bwMode="auto">
          <a:xfrm>
            <a:off x="6544021" y="5605047"/>
            <a:ext cx="11832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dirty="0" smtClean="0">
                <a:solidFill>
                  <a:srgbClr val="C00000"/>
                </a:solidFill>
              </a:rPr>
              <a:t>IDR Team</a:t>
            </a:r>
            <a:endParaRPr lang="en-US" sz="1600" dirty="0">
              <a:solidFill>
                <a:srgbClr val="C00000"/>
              </a:solidFill>
            </a:endParaRPr>
          </a:p>
        </p:txBody>
      </p:sp>
      <p:sp>
        <p:nvSpPr>
          <p:cNvPr id="13" name="TextBox 4"/>
          <p:cNvSpPr txBox="1">
            <a:spLocks noChangeArrowheads="1"/>
          </p:cNvSpPr>
          <p:nvPr/>
        </p:nvSpPr>
        <p:spPr bwMode="auto">
          <a:xfrm>
            <a:off x="7135650" y="4081046"/>
            <a:ext cx="8338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dirty="0" smtClean="0">
                <a:solidFill>
                  <a:srgbClr val="C00000"/>
                </a:solidFill>
              </a:rPr>
              <a:t>CTS IT</a:t>
            </a:r>
            <a:endParaRPr lang="en-US" sz="1600" dirty="0">
              <a:solidFill>
                <a:srgbClr val="C0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endParaRPr lang="en-US"/>
          </a:p>
        </p:txBody>
      </p:sp>
      <p:pic>
        <p:nvPicPr>
          <p:cNvPr id="6" name="Picture 5" descr="Collins.jpg"/>
          <p:cNvPicPr>
            <a:picLocks noChangeAspect="1"/>
          </p:cNvPicPr>
          <p:nvPr/>
        </p:nvPicPr>
        <p:blipFill>
          <a:blip r:embed="rId3"/>
          <a:stretch>
            <a:fillRect/>
          </a:stretch>
        </p:blipFill>
        <p:spPr>
          <a:xfrm>
            <a:off x="-2605160" y="0"/>
            <a:ext cx="12352156" cy="6919300"/>
          </a:xfrm>
          <a:prstGeom prst="rect">
            <a:avLst/>
          </a:prstGeom>
        </p:spPr>
      </p:pic>
      <p:sp>
        <p:nvSpPr>
          <p:cNvPr id="2" name="TextBox 1"/>
          <p:cNvSpPr txBox="1"/>
          <p:nvPr/>
        </p:nvSpPr>
        <p:spPr>
          <a:xfrm>
            <a:off x="169522" y="660698"/>
            <a:ext cx="2685351" cy="461665"/>
          </a:xfrm>
          <a:prstGeom prst="rect">
            <a:avLst/>
          </a:prstGeom>
          <a:noFill/>
        </p:spPr>
        <p:txBody>
          <a:bodyPr wrap="none" rtlCol="0">
            <a:spAutoFit/>
          </a:bodyPr>
          <a:lstStyle/>
          <a:p>
            <a:r>
              <a:rPr lang="en-US" sz="2400" dirty="0" smtClean="0">
                <a:solidFill>
                  <a:schemeClr val="bg1"/>
                </a:solidFill>
              </a:rPr>
              <a:t>Molecular Medicine</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Data Got Big (IDR Slide)</a:t>
            </a:r>
            <a:endParaRPr lang="en-US" dirty="0"/>
          </a:p>
        </p:txBody>
      </p:sp>
      <p:sp>
        <p:nvSpPr>
          <p:cNvPr id="5" name="Subtitle 4"/>
          <p:cNvSpPr>
            <a:spLocks noGrp="1"/>
          </p:cNvSpPr>
          <p:nvPr>
            <p:ph type="subTitle" idx="1"/>
          </p:nvPr>
        </p:nvSpPr>
        <p:spPr/>
        <p:txBody>
          <a:bodyPr/>
          <a:lstStyle/>
          <a:p>
            <a:endParaRPr lang="en-US"/>
          </a:p>
        </p:txBody>
      </p:sp>
      <p:pic>
        <p:nvPicPr>
          <p:cNvPr id="6" name="Picture 5" descr="Data Center.jpg"/>
          <p:cNvPicPr>
            <a:picLocks noChangeAspect="1"/>
          </p:cNvPicPr>
          <p:nvPr/>
        </p:nvPicPr>
        <p:blipFill>
          <a:blip r:embed="rId3"/>
          <a:stretch>
            <a:fillRect/>
          </a:stretch>
        </p:blipFill>
        <p:spPr>
          <a:xfrm>
            <a:off x="-1329089" y="0"/>
            <a:ext cx="12179397" cy="6858000"/>
          </a:xfrm>
          <a:prstGeom prst="rect">
            <a:avLst/>
          </a:prstGeom>
        </p:spPr>
      </p:pic>
      <p:sp>
        <p:nvSpPr>
          <p:cNvPr id="2" name="TextBox 1"/>
          <p:cNvSpPr txBox="1"/>
          <p:nvPr/>
        </p:nvSpPr>
        <p:spPr>
          <a:xfrm>
            <a:off x="3923128" y="5827073"/>
            <a:ext cx="2960169" cy="461665"/>
          </a:xfrm>
          <a:prstGeom prst="rect">
            <a:avLst/>
          </a:prstGeom>
          <a:noFill/>
        </p:spPr>
        <p:txBody>
          <a:bodyPr wrap="none" rtlCol="0">
            <a:spAutoFit/>
          </a:bodyPr>
          <a:lstStyle/>
          <a:p>
            <a:r>
              <a:rPr lang="en-US" sz="2400" dirty="0" smtClean="0"/>
              <a:t>Big Data Management</a:t>
            </a:r>
            <a:endParaRPr lang="en-US" sz="2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20" y="0"/>
            <a:ext cx="8331159" cy="6858000"/>
          </a:xfrm>
          <a:prstGeom prst="rect">
            <a:avLst/>
          </a:prstGeom>
        </p:spPr>
      </p:pic>
    </p:spTree>
    <p:extLst>
      <p:ext uri="{BB962C8B-B14F-4D97-AF65-F5344CB8AC3E}">
        <p14:creationId xmlns:p14="http://schemas.microsoft.com/office/powerpoint/2010/main" val="15656895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06387"/>
            <a:ext cx="9144000" cy="5139869"/>
          </a:xfrm>
          <a:prstGeom prst="rect">
            <a:avLst/>
          </a:prstGeom>
          <a:noFill/>
        </p:spPr>
        <p:txBody>
          <a:bodyPr wrap="square" rtlCol="0" anchor="ctr">
            <a:spAutoFit/>
          </a:bodyPr>
          <a:lstStyle/>
          <a:p>
            <a:pPr algn="ctr"/>
            <a:r>
              <a:rPr lang="en-US" sz="4800" dirty="0" smtClean="0">
                <a:latin typeface="+mj-lt"/>
              </a:rPr>
              <a:t>Clinical research challenge</a:t>
            </a:r>
          </a:p>
          <a:p>
            <a:pPr algn="ctr"/>
            <a:endParaRPr lang="en-US" sz="4000" kern="1200" dirty="0">
              <a:solidFill>
                <a:schemeClr val="tx1"/>
              </a:solidFill>
              <a:latin typeface="+mj-lt"/>
            </a:endParaRPr>
          </a:p>
          <a:p>
            <a:pPr algn="ctr"/>
            <a:r>
              <a:rPr lang="en-US" sz="3600" i="1" dirty="0" smtClean="0">
                <a:latin typeface="+mj-lt"/>
              </a:rPr>
              <a:t>Create a connected, accessible, efficient, effective, compliant environment for CR that speeds development, execution and reporting of CR studies</a:t>
            </a:r>
          </a:p>
          <a:p>
            <a:pPr algn="ctr"/>
            <a:endParaRPr lang="en-US" sz="4000" i="1" kern="1200" dirty="0">
              <a:solidFill>
                <a:schemeClr val="tx1"/>
              </a:solidFill>
              <a:latin typeface="+mj-lt"/>
            </a:endParaRPr>
          </a:p>
          <a:p>
            <a:pPr algn="ctr"/>
            <a:r>
              <a:rPr lang="en-US" sz="2800" dirty="0" smtClean="0">
                <a:latin typeface="+mj-lt"/>
              </a:rPr>
              <a:t>Weill Cornell reported that their clinical research faculty were required to use more than 40 systems to conduct a CR study</a:t>
            </a:r>
            <a:endParaRPr lang="en-US" sz="2800" kern="1200" dirty="0">
              <a:solidFill>
                <a:schemeClr val="tx1"/>
              </a:solidFill>
              <a:latin typeface="+mj-lt"/>
            </a:endParaRPr>
          </a:p>
        </p:txBody>
      </p:sp>
    </p:spTree>
    <p:extLst>
      <p:ext uri="{BB962C8B-B14F-4D97-AF65-F5344CB8AC3E}">
        <p14:creationId xmlns:p14="http://schemas.microsoft.com/office/powerpoint/2010/main" val="17280800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Clinical Research Environment</a:t>
            </a:r>
            <a:br>
              <a:rPr lang="en-US" dirty="0" smtClean="0"/>
            </a:br>
            <a:r>
              <a:rPr lang="en-US" sz="2000" dirty="0" smtClean="0"/>
              <a:t>Focus CTSAs on conducting only high-quality translational research</a:t>
            </a:r>
            <a:endParaRPr lang="en-US" sz="2000" dirty="0"/>
          </a:p>
        </p:txBody>
      </p:sp>
      <p:sp>
        <p:nvSpPr>
          <p:cNvPr id="3" name="Content Placeholder 2"/>
          <p:cNvSpPr>
            <a:spLocks noGrp="1"/>
          </p:cNvSpPr>
          <p:nvPr>
            <p:ph sz="half" idx="1"/>
          </p:nvPr>
        </p:nvSpPr>
        <p:spPr/>
        <p:txBody>
          <a:bodyPr>
            <a:noAutofit/>
          </a:bodyPr>
          <a:lstStyle/>
          <a:p>
            <a:r>
              <a:rPr lang="en-US" sz="1600" dirty="0" smtClean="0">
                <a:latin typeface="+mj-lt"/>
              </a:rPr>
              <a:t>Increase </a:t>
            </a:r>
            <a:r>
              <a:rPr lang="en-US" sz="1600" dirty="0">
                <a:latin typeface="+mj-lt"/>
              </a:rPr>
              <a:t>efficiency and </a:t>
            </a:r>
            <a:r>
              <a:rPr lang="en-US" sz="1600" dirty="0" smtClean="0">
                <a:latin typeface="+mj-lt"/>
              </a:rPr>
              <a:t>decrease </a:t>
            </a:r>
            <a:r>
              <a:rPr lang="en-US" sz="1600" dirty="0">
                <a:latin typeface="+mj-lt"/>
              </a:rPr>
              <a:t>cost through institution-wide accountability and </a:t>
            </a:r>
            <a:r>
              <a:rPr lang="en-US" sz="1600" dirty="0" smtClean="0">
                <a:latin typeface="+mj-lt"/>
              </a:rPr>
              <a:t>transparency</a:t>
            </a:r>
          </a:p>
          <a:p>
            <a:r>
              <a:rPr lang="en-US" sz="1600" dirty="0">
                <a:latin typeface="+mj-lt"/>
              </a:rPr>
              <a:t>C</a:t>
            </a:r>
            <a:r>
              <a:rPr lang="en-US" sz="1600" dirty="0" smtClean="0">
                <a:latin typeface="+mj-lt"/>
              </a:rPr>
              <a:t>linical </a:t>
            </a:r>
            <a:r>
              <a:rPr lang="en-US" sz="1600" dirty="0">
                <a:latin typeface="+mj-lt"/>
              </a:rPr>
              <a:t>study oversight, timely recruitment, effective enrollment, and follow up, retention of participants, data quality and security, availability of highly trained study staff and ancillary services, and timely submission of adverse </a:t>
            </a:r>
            <a:r>
              <a:rPr lang="en-US" sz="1600" dirty="0" smtClean="0">
                <a:latin typeface="+mj-lt"/>
              </a:rPr>
              <a:t>events</a:t>
            </a:r>
          </a:p>
          <a:p>
            <a:r>
              <a:rPr lang="en-US" sz="1600" dirty="0">
                <a:latin typeface="+mj-lt"/>
              </a:rPr>
              <a:t>B</a:t>
            </a:r>
            <a:r>
              <a:rPr lang="en-US" sz="1600" dirty="0" smtClean="0">
                <a:latin typeface="+mj-lt"/>
              </a:rPr>
              <a:t>road </a:t>
            </a:r>
            <a:r>
              <a:rPr lang="en-US" sz="1600" dirty="0">
                <a:latin typeface="+mj-lt"/>
              </a:rPr>
              <a:t>culture of responsibility for safe and ethical conduct of human subjects research throughout the institutions participating in the CTSA</a:t>
            </a:r>
          </a:p>
          <a:p>
            <a:r>
              <a:rPr lang="en-US" sz="1600" dirty="0" smtClean="0">
                <a:latin typeface="+mj-lt"/>
              </a:rPr>
              <a:t>Appropriateness </a:t>
            </a:r>
            <a:r>
              <a:rPr lang="en-US" sz="1600" dirty="0">
                <a:latin typeface="+mj-lt"/>
              </a:rPr>
              <a:t>of specific study designs</a:t>
            </a:r>
          </a:p>
          <a:p>
            <a:r>
              <a:rPr lang="en-US" sz="1600" dirty="0" smtClean="0">
                <a:latin typeface="+mj-lt"/>
              </a:rPr>
              <a:t>Development </a:t>
            </a:r>
            <a:r>
              <a:rPr lang="en-US" sz="1600" dirty="0">
                <a:latin typeface="+mj-lt"/>
              </a:rPr>
              <a:t>of realistic recruitment </a:t>
            </a:r>
            <a:r>
              <a:rPr lang="en-US" sz="1600" dirty="0" smtClean="0">
                <a:latin typeface="+mj-lt"/>
              </a:rPr>
              <a:t>goals</a:t>
            </a:r>
            <a:endParaRPr lang="en-US" sz="1600" dirty="0">
              <a:latin typeface="+mj-lt"/>
            </a:endParaRPr>
          </a:p>
          <a:p>
            <a:r>
              <a:rPr lang="en-US" sz="1600" dirty="0" smtClean="0">
                <a:latin typeface="+mj-lt"/>
              </a:rPr>
              <a:t>Steps </a:t>
            </a:r>
            <a:r>
              <a:rPr lang="en-US" sz="1600" dirty="0">
                <a:latin typeface="+mj-lt"/>
              </a:rPr>
              <a:t>to ensure timely feasibility assessment and closure of studies that don’t meet goals</a:t>
            </a:r>
          </a:p>
          <a:p>
            <a:endParaRPr lang="en-US" sz="1600" dirty="0"/>
          </a:p>
        </p:txBody>
      </p:sp>
      <p:sp>
        <p:nvSpPr>
          <p:cNvPr id="5" name="Content Placeholder 4"/>
          <p:cNvSpPr>
            <a:spLocks noGrp="1"/>
          </p:cNvSpPr>
          <p:nvPr>
            <p:ph sz="half" idx="2"/>
          </p:nvPr>
        </p:nvSpPr>
        <p:spPr>
          <a:xfrm>
            <a:off x="4629150" y="1825624"/>
            <a:ext cx="4514850" cy="5032375"/>
          </a:xfrm>
        </p:spPr>
        <p:txBody>
          <a:bodyPr>
            <a:noAutofit/>
          </a:bodyPr>
          <a:lstStyle/>
          <a:p>
            <a:r>
              <a:rPr lang="en-US" sz="1600" dirty="0">
                <a:latin typeface="+mj-lt"/>
              </a:rPr>
              <a:t>Efficient institutional workflows for conduct of translational studies</a:t>
            </a:r>
          </a:p>
          <a:p>
            <a:r>
              <a:rPr lang="en-US" sz="1600" dirty="0">
                <a:latin typeface="+mj-lt"/>
              </a:rPr>
              <a:t>Expectation of prompt analysis of </a:t>
            </a:r>
            <a:r>
              <a:rPr lang="en-US" sz="1600" dirty="0" smtClean="0">
                <a:latin typeface="+mj-lt"/>
              </a:rPr>
              <a:t>results and dissemination </a:t>
            </a:r>
            <a:r>
              <a:rPr lang="en-US" sz="1600" dirty="0">
                <a:latin typeface="+mj-lt"/>
              </a:rPr>
              <a:t>of those results </a:t>
            </a:r>
          </a:p>
          <a:p>
            <a:r>
              <a:rPr lang="en-US" sz="1600" dirty="0">
                <a:latin typeface="+mj-lt"/>
              </a:rPr>
              <a:t>Address tracking of all clinical studies at participating institutions from inception through review, activation, conduct, closure, analysis, and dissemination of results</a:t>
            </a:r>
          </a:p>
          <a:p>
            <a:r>
              <a:rPr lang="en-US" sz="1600" dirty="0">
                <a:latin typeface="+mj-lt"/>
              </a:rPr>
              <a:t>Identify and address inefficiencies, troubled studies and bottlenecks</a:t>
            </a:r>
          </a:p>
          <a:p>
            <a:r>
              <a:rPr lang="en-US" sz="1600" dirty="0">
                <a:latin typeface="+mj-lt"/>
              </a:rPr>
              <a:t>Ensure registration of all applicable trials with ClinicalTrials.gov  </a:t>
            </a:r>
          </a:p>
          <a:p>
            <a:r>
              <a:rPr lang="en-US" sz="1600" dirty="0">
                <a:latin typeface="+mj-lt"/>
              </a:rPr>
              <a:t>Facilitate participation by their research teams in multi-site studies, including willingness to adopt centralized IRB arrangements similar to those utilized in many NIH networks</a:t>
            </a:r>
          </a:p>
          <a:p>
            <a:r>
              <a:rPr lang="en-US" sz="1600" dirty="0">
                <a:latin typeface="+mj-lt"/>
              </a:rPr>
              <a:t>Describe processes for clinical trial agreements and contracts and timelines for completion</a:t>
            </a:r>
          </a:p>
          <a:p>
            <a:endParaRPr lang="en-US" dirty="0"/>
          </a:p>
        </p:txBody>
      </p:sp>
    </p:spTree>
    <p:extLst>
      <p:ext uri="{BB962C8B-B14F-4D97-AF65-F5344CB8AC3E}">
        <p14:creationId xmlns:p14="http://schemas.microsoft.com/office/powerpoint/2010/main" val="30576959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83658"/>
            <a:ext cx="9144000" cy="2585323"/>
          </a:xfrm>
          <a:prstGeom prst="rect">
            <a:avLst/>
          </a:prstGeom>
          <a:noFill/>
        </p:spPr>
        <p:txBody>
          <a:bodyPr wrap="square" rtlCol="0" anchor="ctr">
            <a:spAutoFit/>
          </a:bodyPr>
          <a:lstStyle/>
          <a:p>
            <a:pPr algn="ctr"/>
            <a:r>
              <a:rPr lang="en-US" sz="5400" dirty="0" smtClean="0">
                <a:latin typeface="+mj-lt"/>
              </a:rPr>
              <a:t>Next Step:</a:t>
            </a:r>
          </a:p>
          <a:p>
            <a:pPr algn="ctr"/>
            <a:r>
              <a:rPr lang="en-US" sz="5400" dirty="0" smtClean="0">
                <a:latin typeface="+mj-lt"/>
              </a:rPr>
              <a:t>Internal Planning Grant,</a:t>
            </a:r>
          </a:p>
          <a:p>
            <a:pPr algn="ctr"/>
            <a:r>
              <a:rPr lang="en-US" sz="5400" dirty="0" smtClean="0">
                <a:latin typeface="+mj-lt"/>
              </a:rPr>
              <a:t>The Clinical Research Initiative</a:t>
            </a:r>
          </a:p>
        </p:txBody>
      </p:sp>
    </p:spTree>
    <p:extLst>
      <p:ext uri="{BB962C8B-B14F-4D97-AF65-F5344CB8AC3E}">
        <p14:creationId xmlns:p14="http://schemas.microsoft.com/office/powerpoint/2010/main" val="10532142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514600"/>
            <a:ext cx="9144000" cy="1323439"/>
          </a:xfrm>
          <a:prstGeom prst="rect">
            <a:avLst/>
          </a:prstGeom>
          <a:noFill/>
        </p:spPr>
        <p:txBody>
          <a:bodyPr wrap="square" rtlCol="0" anchor="ctr">
            <a:spAutoFit/>
          </a:bodyPr>
          <a:lstStyle/>
          <a:p>
            <a:pPr algn="ctr"/>
            <a:r>
              <a:rPr lang="en-US" sz="8000" dirty="0" smtClean="0">
                <a:latin typeface="+mj-lt"/>
              </a:rPr>
              <a:t>Data</a:t>
            </a:r>
            <a:r>
              <a:rPr lang="en-US" sz="8000" dirty="0">
                <a:latin typeface="+mj-lt"/>
              </a:rPr>
              <a:t> </a:t>
            </a:r>
            <a:r>
              <a:rPr lang="en-US" sz="8000" dirty="0" smtClean="0">
                <a:latin typeface="+mj-lt"/>
              </a:rPr>
              <a:t>Sharing</a:t>
            </a:r>
            <a:endParaRPr lang="en-US" sz="8000" kern="1200" dirty="0">
              <a:solidFill>
                <a:schemeClr val="tx1"/>
              </a:solidFill>
              <a:latin typeface="+mj-lt"/>
            </a:endParaRPr>
          </a:p>
        </p:txBody>
      </p:sp>
    </p:spTree>
    <p:extLst>
      <p:ext uri="{BB962C8B-B14F-4D97-AF65-F5344CB8AC3E}">
        <p14:creationId xmlns:p14="http://schemas.microsoft.com/office/powerpoint/2010/main" val="26795690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38055" y="803675"/>
            <a:ext cx="8694946" cy="5190381"/>
          </a:xfrm>
          <a:prstGeom prst="rect">
            <a:avLst/>
          </a:prstGeom>
          <a:noFill/>
          <a:ln>
            <a:noFill/>
          </a:ln>
          <a:effectLst/>
          <a:extLst>
            <a:ext uri="{909E8E84-426E-40DD-AFC4-6F175D3DCCD1}">
              <a14:hiddenFill xmlns:a14="http://schemas.microsoft.com/office/drawing/2010/main">
                <a:solidFill>
                  <a:srgbClr val="095CC4"/>
                </a:solidFill>
              </a14:hiddenFill>
            </a:ext>
            <a:ext uri="{91240B29-F687-4F45-9708-019B960494DF}">
              <a14:hiddenLine xmlns:a14="http://schemas.microsoft.com/office/drawing/2010/main" w="12700">
                <a:solidFill>
                  <a:schemeClr val="tx1"/>
                </a:solidFill>
                <a:miter lim="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txBox="1">
            <a:spLocks/>
          </p:cNvSpPr>
          <p:nvPr/>
        </p:nvSpPr>
        <p:spPr>
          <a:xfrm>
            <a:off x="457646" y="1447726"/>
            <a:ext cx="4572000" cy="1828354"/>
          </a:xfrm>
          <a:prstGeom prst="roundRect">
            <a:avLst/>
          </a:prstGeom>
          <a:noFill/>
        </p:spPr>
        <p:style>
          <a:lnRef idx="0">
            <a:scrgbClr r="0" g="0" b="0"/>
          </a:lnRef>
          <a:fillRef idx="1001">
            <a:schemeClr val="lt1"/>
          </a:fillRef>
          <a:effectRef idx="0">
            <a:scrgbClr r="0" g="0" b="0"/>
          </a:effectRef>
          <a:fontRef idx="major"/>
        </p:style>
        <p:txBody>
          <a:bodyPr lIns="91424" tIns="45712" rIns="91424" bIns="45712">
            <a:normAutofit fontScale="92500" lnSpcReduction="20000"/>
          </a:bodyPr>
          <a:lstStyle/>
          <a:p>
            <a:pPr marL="0" lvl="1">
              <a:defRPr/>
            </a:pPr>
            <a:r>
              <a:rPr lang="en-US" sz="2601" dirty="0"/>
              <a:t>Information is stored using the Resource Description Framework (RDF) as subject-predicate-object “triples”</a:t>
            </a:r>
          </a:p>
          <a:p>
            <a:pPr marL="285692" indent="-285692">
              <a:lnSpc>
                <a:spcPct val="80000"/>
              </a:lnSpc>
              <a:spcBef>
                <a:spcPct val="20000"/>
              </a:spcBef>
              <a:defRPr/>
            </a:pPr>
            <a:r>
              <a:rPr lang="en-US" sz="1687" dirty="0">
                <a:solidFill>
                  <a:srgbClr val="303E4E"/>
                </a:solidFill>
              </a:rPr>
              <a:t/>
            </a:r>
            <a:br>
              <a:rPr lang="en-US" sz="1687" dirty="0">
                <a:solidFill>
                  <a:srgbClr val="303E4E"/>
                </a:solidFill>
              </a:rPr>
            </a:br>
            <a:endParaRPr lang="en-US" sz="1687" dirty="0">
              <a:solidFill>
                <a:srgbClr val="303E4E"/>
              </a:solidFill>
            </a:endParaRPr>
          </a:p>
          <a:p>
            <a:pPr marL="285692" indent="-285692">
              <a:lnSpc>
                <a:spcPct val="80000"/>
              </a:lnSpc>
              <a:spcBef>
                <a:spcPct val="20000"/>
              </a:spcBef>
              <a:defRPr/>
            </a:pPr>
            <a:endParaRPr lang="en-US" sz="1898" dirty="0">
              <a:solidFill>
                <a:srgbClr val="898989"/>
              </a:solidFill>
            </a:endParaRPr>
          </a:p>
          <a:p>
            <a:pPr marL="285692" indent="-285692">
              <a:lnSpc>
                <a:spcPct val="80000"/>
              </a:lnSpc>
              <a:spcBef>
                <a:spcPct val="20000"/>
              </a:spcBef>
              <a:buFont typeface="Arial" charset="0"/>
              <a:buChar char="•"/>
              <a:defRPr/>
            </a:pPr>
            <a:endParaRPr lang="en-US" sz="1898" dirty="0">
              <a:solidFill>
                <a:srgbClr val="898989"/>
              </a:solidFill>
            </a:endParaRPr>
          </a:p>
          <a:p>
            <a:pPr marL="285692" indent="-285692">
              <a:lnSpc>
                <a:spcPct val="80000"/>
              </a:lnSpc>
              <a:spcBef>
                <a:spcPct val="20000"/>
              </a:spcBef>
              <a:defRPr/>
            </a:pPr>
            <a:endParaRPr lang="en-US" sz="1898" dirty="0">
              <a:solidFill>
                <a:srgbClr val="898989"/>
              </a:solidFill>
            </a:endParaRPr>
          </a:p>
        </p:txBody>
      </p:sp>
      <p:grpSp>
        <p:nvGrpSpPr>
          <p:cNvPr id="15363" name="Group 58"/>
          <p:cNvGrpSpPr>
            <a:grpSpLocks/>
          </p:cNvGrpSpPr>
          <p:nvPr/>
        </p:nvGrpSpPr>
        <p:grpSpPr bwMode="auto">
          <a:xfrm>
            <a:off x="457647" y="2514823"/>
            <a:ext cx="8118353" cy="3438462"/>
            <a:chOff x="609600" y="3215640"/>
            <a:chExt cx="8118638" cy="3438342"/>
          </a:xfrm>
        </p:grpSpPr>
        <p:sp>
          <p:nvSpPr>
            <p:cNvPr id="7" name="Oval 6"/>
            <p:cNvSpPr/>
            <p:nvPr/>
          </p:nvSpPr>
          <p:spPr>
            <a:xfrm>
              <a:off x="609600" y="4282701"/>
              <a:ext cx="1600703" cy="609430"/>
            </a:xfrm>
            <a:prstGeom prst="ellipse">
              <a:avLst/>
            </a:prstGeom>
            <a:solidFill>
              <a:srgbClr val="DAF1FA"/>
            </a:solidFill>
            <a:ln>
              <a:solidFill>
                <a:srgbClr val="27AAE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66" dirty="0">
                  <a:solidFill>
                    <a:srgbClr val="303E4E"/>
                  </a:solidFill>
                </a:rPr>
                <a:t>Jane Smith</a:t>
              </a:r>
            </a:p>
          </p:txBody>
        </p:sp>
        <p:sp>
          <p:nvSpPr>
            <p:cNvPr id="15366" name="TextBox 8"/>
            <p:cNvSpPr txBox="1">
              <a:spLocks noChangeArrowheads="1"/>
            </p:cNvSpPr>
            <p:nvPr/>
          </p:nvSpPr>
          <p:spPr bwMode="auto">
            <a:xfrm>
              <a:off x="3347157" y="4092416"/>
              <a:ext cx="1880709" cy="481782"/>
            </a:xfrm>
            <a:prstGeom prst="rect">
              <a:avLst/>
            </a:prstGeom>
            <a:noFill/>
            <a:ln w="9525">
              <a:solidFill>
                <a:srgbClr val="27AAE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sz="2531"/>
                <a:t>professor in</a:t>
              </a:r>
            </a:p>
          </p:txBody>
        </p:sp>
        <p:sp>
          <p:nvSpPr>
            <p:cNvPr id="15367" name="TextBox 9"/>
            <p:cNvSpPr txBox="1">
              <a:spLocks noChangeArrowheads="1"/>
            </p:cNvSpPr>
            <p:nvPr/>
          </p:nvSpPr>
          <p:spPr bwMode="auto">
            <a:xfrm>
              <a:off x="3446000" y="4995148"/>
              <a:ext cx="1467119" cy="481782"/>
            </a:xfrm>
            <a:prstGeom prst="rect">
              <a:avLst/>
            </a:prstGeom>
            <a:noFill/>
            <a:ln w="9525">
              <a:solidFill>
                <a:srgbClr val="27AAE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sz="2531"/>
                <a:t>author of</a:t>
              </a:r>
            </a:p>
          </p:txBody>
        </p:sp>
        <p:sp>
          <p:nvSpPr>
            <p:cNvPr id="15368" name="TextBox 10"/>
            <p:cNvSpPr txBox="1">
              <a:spLocks noChangeArrowheads="1"/>
            </p:cNvSpPr>
            <p:nvPr/>
          </p:nvSpPr>
          <p:spPr bwMode="auto">
            <a:xfrm>
              <a:off x="3222367" y="4537948"/>
              <a:ext cx="2742129" cy="481782"/>
            </a:xfrm>
            <a:prstGeom prst="rect">
              <a:avLst/>
            </a:prstGeom>
            <a:noFill/>
            <a:ln w="9525">
              <a:solidFill>
                <a:srgbClr val="27AAE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sz="2531"/>
                <a:t>has affiliation with</a:t>
              </a:r>
            </a:p>
          </p:txBody>
        </p:sp>
        <p:sp>
          <p:nvSpPr>
            <p:cNvPr id="12" name="Oval 11"/>
            <p:cNvSpPr/>
            <p:nvPr/>
          </p:nvSpPr>
          <p:spPr>
            <a:xfrm>
              <a:off x="5867139" y="3215640"/>
              <a:ext cx="1371872" cy="533530"/>
            </a:xfrm>
            <a:prstGeom prst="ellipse">
              <a:avLst/>
            </a:prstGeom>
            <a:solidFill>
              <a:srgbClr val="DAF1FA"/>
            </a:solidFill>
            <a:ln>
              <a:solidFill>
                <a:srgbClr val="27AAE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17" dirty="0">
                  <a:solidFill>
                    <a:srgbClr val="303E4E"/>
                  </a:solidFill>
                </a:rPr>
                <a:t>Dept. of Genetics</a:t>
              </a:r>
            </a:p>
          </p:txBody>
        </p:sp>
        <p:sp>
          <p:nvSpPr>
            <p:cNvPr id="13" name="Oval 12"/>
            <p:cNvSpPr/>
            <p:nvPr/>
          </p:nvSpPr>
          <p:spPr>
            <a:xfrm>
              <a:off x="7010179" y="3825070"/>
              <a:ext cx="1523682" cy="533530"/>
            </a:xfrm>
            <a:prstGeom prst="ellipse">
              <a:avLst/>
            </a:prstGeom>
            <a:solidFill>
              <a:srgbClr val="DAF1FA"/>
            </a:solidFill>
            <a:ln>
              <a:solidFill>
                <a:srgbClr val="27AAE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17" dirty="0">
                  <a:solidFill>
                    <a:srgbClr val="303E4E"/>
                  </a:solidFill>
                </a:rPr>
                <a:t>College of Medicine</a:t>
              </a:r>
            </a:p>
          </p:txBody>
        </p:sp>
        <p:sp>
          <p:nvSpPr>
            <p:cNvPr id="14" name="Oval 13"/>
            <p:cNvSpPr/>
            <p:nvPr/>
          </p:nvSpPr>
          <p:spPr>
            <a:xfrm>
              <a:off x="7208872" y="4952404"/>
              <a:ext cx="1218945" cy="533530"/>
            </a:xfrm>
            <a:prstGeom prst="ellipse">
              <a:avLst/>
            </a:prstGeom>
            <a:solidFill>
              <a:srgbClr val="DAF1FA"/>
            </a:solidFill>
            <a:ln>
              <a:solidFill>
                <a:srgbClr val="27AAE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17" dirty="0">
                  <a:solidFill>
                    <a:srgbClr val="303E4E"/>
                  </a:solidFill>
                </a:rPr>
                <a:t>Journal article</a:t>
              </a:r>
            </a:p>
          </p:txBody>
        </p:sp>
        <p:sp>
          <p:nvSpPr>
            <p:cNvPr id="15" name="Oval 14"/>
            <p:cNvSpPr/>
            <p:nvPr/>
          </p:nvSpPr>
          <p:spPr>
            <a:xfrm>
              <a:off x="5181761" y="5806275"/>
              <a:ext cx="1218945" cy="533530"/>
            </a:xfrm>
            <a:prstGeom prst="ellipse">
              <a:avLst/>
            </a:prstGeom>
            <a:solidFill>
              <a:srgbClr val="DAF1FA"/>
            </a:solidFill>
            <a:ln>
              <a:solidFill>
                <a:srgbClr val="27AAE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17" dirty="0">
                  <a:solidFill>
                    <a:srgbClr val="303E4E"/>
                  </a:solidFill>
                </a:rPr>
                <a:t>Book chapter</a:t>
              </a:r>
            </a:p>
          </p:txBody>
        </p:sp>
        <p:sp>
          <p:nvSpPr>
            <p:cNvPr id="16" name="Oval 15"/>
            <p:cNvSpPr/>
            <p:nvPr/>
          </p:nvSpPr>
          <p:spPr>
            <a:xfrm>
              <a:off x="6629538" y="5501561"/>
              <a:ext cx="1218945" cy="533530"/>
            </a:xfrm>
            <a:prstGeom prst="ellipse">
              <a:avLst/>
            </a:prstGeom>
            <a:solidFill>
              <a:srgbClr val="DAF1FA"/>
            </a:solidFill>
            <a:ln>
              <a:solidFill>
                <a:srgbClr val="27AAE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17" dirty="0">
                  <a:solidFill>
                    <a:srgbClr val="303E4E"/>
                  </a:solidFill>
                </a:rPr>
                <a:t>Book</a:t>
              </a:r>
            </a:p>
          </p:txBody>
        </p:sp>
        <p:sp>
          <p:nvSpPr>
            <p:cNvPr id="17" name="Oval 16"/>
            <p:cNvSpPr/>
            <p:nvPr/>
          </p:nvSpPr>
          <p:spPr>
            <a:xfrm>
              <a:off x="6248896" y="4434500"/>
              <a:ext cx="1370755" cy="533530"/>
            </a:xfrm>
            <a:prstGeom prst="ellipse">
              <a:avLst/>
            </a:prstGeom>
            <a:solidFill>
              <a:srgbClr val="DAF1FA"/>
            </a:solidFill>
            <a:ln>
              <a:solidFill>
                <a:srgbClr val="27AAE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6" dirty="0">
                  <a:solidFill>
                    <a:srgbClr val="303E4E"/>
                  </a:solidFill>
                </a:rPr>
                <a:t>Genetics Institute</a:t>
              </a:r>
            </a:p>
          </p:txBody>
        </p:sp>
        <p:cxnSp>
          <p:nvCxnSpPr>
            <p:cNvPr id="18" name="Straight Connector 17"/>
            <p:cNvCxnSpPr>
              <a:stCxn id="7" idx="6"/>
              <a:endCxn id="15366" idx="1"/>
            </p:cNvCxnSpPr>
            <p:nvPr/>
          </p:nvCxnSpPr>
          <p:spPr>
            <a:xfrm flipV="1">
              <a:off x="2210303" y="4333308"/>
              <a:ext cx="1136854" cy="254108"/>
            </a:xfrm>
            <a:prstGeom prst="line">
              <a:avLst/>
            </a:prstGeom>
            <a:ln>
              <a:solidFill>
                <a:srgbClr val="27AAE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7" idx="6"/>
              <a:endCxn id="15368" idx="1"/>
            </p:cNvCxnSpPr>
            <p:nvPr/>
          </p:nvCxnSpPr>
          <p:spPr>
            <a:xfrm>
              <a:off x="2210303" y="4587416"/>
              <a:ext cx="1012064" cy="191423"/>
            </a:xfrm>
            <a:prstGeom prst="line">
              <a:avLst/>
            </a:prstGeom>
            <a:ln>
              <a:solidFill>
                <a:srgbClr val="27AAE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7" idx="6"/>
              <a:endCxn id="15367" idx="1"/>
            </p:cNvCxnSpPr>
            <p:nvPr/>
          </p:nvCxnSpPr>
          <p:spPr>
            <a:xfrm>
              <a:off x="2210303" y="4587416"/>
              <a:ext cx="1235696" cy="648623"/>
            </a:xfrm>
            <a:prstGeom prst="line">
              <a:avLst/>
            </a:prstGeom>
            <a:ln>
              <a:solidFill>
                <a:srgbClr val="27AAE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5366" idx="3"/>
              <a:endCxn id="12" idx="2"/>
            </p:cNvCxnSpPr>
            <p:nvPr/>
          </p:nvCxnSpPr>
          <p:spPr>
            <a:xfrm flipV="1">
              <a:off x="5227866" y="3482406"/>
              <a:ext cx="639273" cy="850902"/>
            </a:xfrm>
            <a:prstGeom prst="line">
              <a:avLst/>
            </a:prstGeom>
            <a:ln>
              <a:solidFill>
                <a:srgbClr val="27AAE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5366" idx="3"/>
              <a:endCxn id="13" idx="2"/>
            </p:cNvCxnSpPr>
            <p:nvPr/>
          </p:nvCxnSpPr>
          <p:spPr>
            <a:xfrm flipV="1">
              <a:off x="5227866" y="4091835"/>
              <a:ext cx="1782313" cy="241473"/>
            </a:xfrm>
            <a:prstGeom prst="line">
              <a:avLst/>
            </a:prstGeom>
            <a:ln>
              <a:solidFill>
                <a:srgbClr val="27AAE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5368" idx="3"/>
              <a:endCxn id="17" idx="2"/>
            </p:cNvCxnSpPr>
            <p:nvPr/>
          </p:nvCxnSpPr>
          <p:spPr>
            <a:xfrm flipV="1">
              <a:off x="5964496" y="4701266"/>
              <a:ext cx="284400" cy="77573"/>
            </a:xfrm>
            <a:prstGeom prst="line">
              <a:avLst/>
            </a:prstGeom>
            <a:ln>
              <a:solidFill>
                <a:srgbClr val="27AAE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5367" idx="3"/>
              <a:endCxn id="14" idx="2"/>
            </p:cNvCxnSpPr>
            <p:nvPr/>
          </p:nvCxnSpPr>
          <p:spPr>
            <a:xfrm flipV="1">
              <a:off x="4913119" y="5219170"/>
              <a:ext cx="2295753" cy="16869"/>
            </a:xfrm>
            <a:prstGeom prst="line">
              <a:avLst/>
            </a:prstGeom>
            <a:ln>
              <a:solidFill>
                <a:srgbClr val="27AAE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5367" idx="3"/>
              <a:endCxn id="15" idx="2"/>
            </p:cNvCxnSpPr>
            <p:nvPr/>
          </p:nvCxnSpPr>
          <p:spPr>
            <a:xfrm>
              <a:off x="4913119" y="5236039"/>
              <a:ext cx="268642" cy="837001"/>
            </a:xfrm>
            <a:prstGeom prst="line">
              <a:avLst/>
            </a:prstGeom>
            <a:ln>
              <a:solidFill>
                <a:srgbClr val="27AAE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5367" idx="3"/>
              <a:endCxn id="16" idx="2"/>
            </p:cNvCxnSpPr>
            <p:nvPr/>
          </p:nvCxnSpPr>
          <p:spPr>
            <a:xfrm>
              <a:off x="4913119" y="5236039"/>
              <a:ext cx="1716419" cy="532287"/>
            </a:xfrm>
            <a:prstGeom prst="line">
              <a:avLst/>
            </a:prstGeom>
            <a:ln>
              <a:solidFill>
                <a:srgbClr val="27AAE1"/>
              </a:solidFill>
            </a:ln>
          </p:spPr>
          <p:style>
            <a:lnRef idx="1">
              <a:schemeClr val="accent1"/>
            </a:lnRef>
            <a:fillRef idx="0">
              <a:schemeClr val="accent1"/>
            </a:fillRef>
            <a:effectRef idx="0">
              <a:schemeClr val="accent1"/>
            </a:effectRef>
            <a:fontRef idx="minor">
              <a:schemeClr val="tx1"/>
            </a:fontRef>
          </p:style>
        </p:cxnSp>
        <p:sp>
          <p:nvSpPr>
            <p:cNvPr id="15384" name="TextBox 26"/>
            <p:cNvSpPr txBox="1">
              <a:spLocks noChangeArrowheads="1"/>
            </p:cNvSpPr>
            <p:nvPr/>
          </p:nvSpPr>
          <p:spPr bwMode="auto">
            <a:xfrm>
              <a:off x="808159" y="6172200"/>
              <a:ext cx="1358112" cy="48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sz="2531" b="1"/>
                <a:t>Subject</a:t>
              </a:r>
            </a:p>
          </p:txBody>
        </p:sp>
        <p:sp>
          <p:nvSpPr>
            <p:cNvPr id="15385" name="TextBox 27"/>
            <p:cNvSpPr txBox="1">
              <a:spLocks noChangeArrowheads="1"/>
            </p:cNvSpPr>
            <p:nvPr/>
          </p:nvSpPr>
          <p:spPr bwMode="auto">
            <a:xfrm>
              <a:off x="3403039" y="6172200"/>
              <a:ext cx="1648266" cy="48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sz="2531" b="1"/>
                <a:t>Predicate</a:t>
              </a:r>
            </a:p>
          </p:txBody>
        </p:sp>
        <p:sp>
          <p:nvSpPr>
            <p:cNvPr id="15386" name="TextBox 28"/>
            <p:cNvSpPr txBox="1">
              <a:spLocks noChangeArrowheads="1"/>
            </p:cNvSpPr>
            <p:nvPr/>
          </p:nvSpPr>
          <p:spPr bwMode="auto">
            <a:xfrm>
              <a:off x="7533638" y="6172200"/>
              <a:ext cx="1194600" cy="48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sz="2531" b="1"/>
                <a:t>Object</a:t>
              </a:r>
            </a:p>
          </p:txBody>
        </p:sp>
      </p:grpSp>
      <p:sp>
        <p:nvSpPr>
          <p:cNvPr id="27" name="Title 1"/>
          <p:cNvSpPr txBox="1">
            <a:spLocks/>
          </p:cNvSpPr>
          <p:nvPr/>
        </p:nvSpPr>
        <p:spPr>
          <a:xfrm>
            <a:off x="0" y="304726"/>
            <a:ext cx="9144000" cy="838274"/>
          </a:xfrm>
          <a:prstGeom prst="rect">
            <a:avLst/>
          </a:prstGeom>
        </p:spPr>
        <p:txBody>
          <a:bodyPr lIns="91424" tIns="45712" rIns="91424" bIns="45712"/>
          <a:lstStyle/>
          <a:p>
            <a:pPr algn="ctr">
              <a:defRPr/>
            </a:pPr>
            <a:r>
              <a:rPr lang="en-US" sz="3586" dirty="0">
                <a:latin typeface="+mj-lt"/>
                <a:ea typeface="+mj-ea"/>
                <a:cs typeface="+mj-cs"/>
              </a:rPr>
              <a:t>A Web of Data – The Semantic Web</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37437"/>
            <a:ext cx="9144000" cy="3077766"/>
          </a:xfrm>
          <a:prstGeom prst="rect">
            <a:avLst/>
          </a:prstGeom>
          <a:noFill/>
        </p:spPr>
        <p:txBody>
          <a:bodyPr wrap="square" rtlCol="0" anchor="ctr">
            <a:spAutoFit/>
          </a:bodyPr>
          <a:lstStyle/>
          <a:p>
            <a:pPr algn="ctr"/>
            <a:r>
              <a:rPr lang="en-US" sz="4400" dirty="0" smtClean="0">
                <a:latin typeface="+mj-lt"/>
              </a:rPr>
              <a:t>We collect data for a purpose</a:t>
            </a:r>
          </a:p>
          <a:p>
            <a:pPr algn="ctr"/>
            <a:endParaRPr lang="en-US" dirty="0">
              <a:latin typeface="+mj-lt"/>
            </a:endParaRPr>
          </a:p>
          <a:p>
            <a:pPr algn="ctr"/>
            <a:r>
              <a:rPr lang="en-US" sz="4400" dirty="0" smtClean="0">
                <a:latin typeface="+mj-lt"/>
              </a:rPr>
              <a:t>In research: to answer a question</a:t>
            </a:r>
          </a:p>
          <a:p>
            <a:pPr algn="ctr"/>
            <a:r>
              <a:rPr lang="en-US" sz="4400" dirty="0">
                <a:latin typeface="+mj-lt"/>
              </a:rPr>
              <a:t>I</a:t>
            </a:r>
            <a:r>
              <a:rPr lang="en-US" sz="4400" dirty="0" smtClean="0">
                <a:latin typeface="+mj-lt"/>
              </a:rPr>
              <a:t>n mining: to find patterns</a:t>
            </a:r>
          </a:p>
          <a:p>
            <a:pPr algn="ctr"/>
            <a:r>
              <a:rPr lang="en-US" sz="4400" dirty="0" smtClean="0">
                <a:latin typeface="+mj-lt"/>
              </a:rPr>
              <a:t>In clinical settings: to treat and bill</a:t>
            </a:r>
          </a:p>
        </p:txBody>
      </p:sp>
    </p:spTree>
    <p:extLst>
      <p:ext uri="{BB962C8B-B14F-4D97-AF65-F5344CB8AC3E}">
        <p14:creationId xmlns:p14="http://schemas.microsoft.com/office/powerpoint/2010/main" val="16212638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 y="548640"/>
            <a:ext cx="3932411" cy="33798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243"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240" y="1463040"/>
            <a:ext cx="3931920" cy="338328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383280" y="2377440"/>
            <a:ext cx="3931920" cy="3383280"/>
          </a:xfrm>
          <a:prstGeom prst="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lIns="91424" tIns="45712" rIns="91424" bIns="45712">
            <a:spAutoFit/>
          </a:bodyPr>
          <a:lstStyle/>
          <a:p>
            <a:pPr algn="l">
              <a:defRPr/>
            </a:pPr>
            <a:r>
              <a:rPr lang="en-US" sz="914" dirty="0" err="1">
                <a:latin typeface="Courier New" pitchFamily="49" charset="0"/>
                <a:cs typeface="Courier New" pitchFamily="49" charset="0"/>
              </a:rPr>
              <a:t>processOrg</a:t>
            </a:r>
            <a:r>
              <a:rPr lang="en-US" sz="914" dirty="0">
                <a:latin typeface="Courier New" pitchFamily="49" charset="0"/>
                <a:cs typeface="Courier New" pitchFamily="49" charset="0"/>
              </a:rPr>
              <a:t>&lt;-function(</a:t>
            </a:r>
            <a:r>
              <a:rPr lang="en-US" sz="914" dirty="0" err="1">
                <a:latin typeface="Courier New" pitchFamily="49" charset="0"/>
                <a:cs typeface="Courier New" pitchFamily="49" charset="0"/>
              </a:rPr>
              <a:t>uri</a:t>
            </a:r>
            <a:r>
              <a:rPr lang="en-US" sz="914" dirty="0">
                <a:latin typeface="Courier New" pitchFamily="49" charset="0"/>
                <a:cs typeface="Courier New" pitchFamily="49" charset="0"/>
              </a:rPr>
              <a:t>){</a:t>
            </a:r>
          </a:p>
          <a:p>
            <a:pPr algn="l">
              <a:defRPr/>
            </a:pPr>
            <a:r>
              <a:rPr lang="en-US" sz="914" dirty="0">
                <a:latin typeface="Courier New" pitchFamily="49" charset="0"/>
                <a:cs typeface="Courier New" pitchFamily="49" charset="0"/>
              </a:rPr>
              <a:t>  x&lt;-</a:t>
            </a:r>
            <a:r>
              <a:rPr lang="en-US" sz="914" dirty="0" err="1">
                <a:latin typeface="Courier New" pitchFamily="49" charset="0"/>
                <a:cs typeface="Courier New" pitchFamily="49" charset="0"/>
              </a:rPr>
              <a:t>xmlParse</a:t>
            </a:r>
            <a:r>
              <a:rPr lang="en-US" sz="914" dirty="0">
                <a:latin typeface="Courier New" pitchFamily="49" charset="0"/>
                <a:cs typeface="Courier New" pitchFamily="49" charset="0"/>
              </a:rPr>
              <a:t>(</a:t>
            </a:r>
            <a:r>
              <a:rPr lang="en-US" sz="914" dirty="0" err="1">
                <a:latin typeface="Courier New" pitchFamily="49" charset="0"/>
                <a:cs typeface="Courier New" pitchFamily="49" charset="0"/>
              </a:rPr>
              <a:t>uri</a:t>
            </a:r>
            <a:r>
              <a:rPr lang="en-US" sz="914" dirty="0">
                <a:latin typeface="Courier New" pitchFamily="49" charset="0"/>
                <a:cs typeface="Courier New" pitchFamily="49" charset="0"/>
              </a:rPr>
              <a:t>)</a:t>
            </a:r>
          </a:p>
          <a:p>
            <a:pPr algn="l">
              <a:defRPr/>
            </a:pPr>
            <a:r>
              <a:rPr lang="en-US" sz="914" dirty="0">
                <a:latin typeface="Courier New" pitchFamily="49" charset="0"/>
                <a:cs typeface="Courier New" pitchFamily="49" charset="0"/>
              </a:rPr>
              <a:t>  u&lt;-NULL</a:t>
            </a:r>
          </a:p>
          <a:p>
            <a:pPr algn="l">
              <a:defRPr/>
            </a:pPr>
            <a:r>
              <a:rPr lang="en-US" sz="914" dirty="0">
                <a:latin typeface="Courier New" pitchFamily="49" charset="0"/>
                <a:cs typeface="Courier New" pitchFamily="49" charset="0"/>
              </a:rPr>
              <a:t>  name&lt;-</a:t>
            </a:r>
            <a:r>
              <a:rPr lang="en-US" sz="914" dirty="0" err="1">
                <a:latin typeface="Courier New" pitchFamily="49" charset="0"/>
                <a:cs typeface="Courier New" pitchFamily="49" charset="0"/>
              </a:rPr>
              <a:t>xmlValue</a:t>
            </a:r>
            <a:r>
              <a:rPr lang="en-US" sz="914" dirty="0">
                <a:latin typeface="Courier New" pitchFamily="49" charset="0"/>
                <a:cs typeface="Courier New" pitchFamily="49" charset="0"/>
              </a:rPr>
              <a:t>(</a:t>
            </a:r>
            <a:r>
              <a:rPr lang="en-US" sz="914" dirty="0" err="1">
                <a:latin typeface="Courier New" pitchFamily="49" charset="0"/>
                <a:cs typeface="Courier New" pitchFamily="49" charset="0"/>
              </a:rPr>
              <a:t>getNodeSet</a:t>
            </a:r>
            <a:r>
              <a:rPr lang="en-US" sz="914" dirty="0">
                <a:latin typeface="Courier New" pitchFamily="49" charset="0"/>
                <a:cs typeface="Courier New" pitchFamily="49" charset="0"/>
              </a:rPr>
              <a:t>(x,"//</a:t>
            </a:r>
            <a:r>
              <a:rPr lang="en-US" sz="914" dirty="0" err="1">
                <a:latin typeface="Courier New" pitchFamily="49" charset="0"/>
                <a:cs typeface="Courier New" pitchFamily="49" charset="0"/>
              </a:rPr>
              <a:t>rdfs:label</a:t>
            </a:r>
            <a:r>
              <a:rPr lang="en-US" sz="914" dirty="0">
                <a:latin typeface="Courier New" pitchFamily="49" charset="0"/>
                <a:cs typeface="Courier New" pitchFamily="49" charset="0"/>
              </a:rPr>
              <a:t>")[[1]])</a:t>
            </a:r>
          </a:p>
          <a:p>
            <a:pPr algn="l">
              <a:defRPr/>
            </a:pPr>
            <a:r>
              <a:rPr lang="en-US" sz="914" dirty="0">
                <a:latin typeface="Courier New" pitchFamily="49" charset="0"/>
                <a:cs typeface="Courier New" pitchFamily="49" charset="0"/>
              </a:rPr>
              <a:t>  subs&lt;-</a:t>
            </a:r>
            <a:r>
              <a:rPr lang="en-US" sz="914" dirty="0" err="1">
                <a:latin typeface="Courier New" pitchFamily="49" charset="0"/>
                <a:cs typeface="Courier New" pitchFamily="49" charset="0"/>
              </a:rPr>
              <a:t>getNodeSet</a:t>
            </a:r>
            <a:r>
              <a:rPr lang="en-US" sz="914" dirty="0">
                <a:latin typeface="Courier New" pitchFamily="49" charset="0"/>
                <a:cs typeface="Courier New" pitchFamily="49" charset="0"/>
              </a:rPr>
              <a:t>(x,"//j.1:hasSubOrganization")</a:t>
            </a:r>
          </a:p>
          <a:p>
            <a:pPr algn="l">
              <a:defRPr/>
            </a:pPr>
            <a:r>
              <a:rPr lang="en-US" sz="914" dirty="0">
                <a:latin typeface="Courier New" pitchFamily="49" charset="0"/>
                <a:cs typeface="Courier New" pitchFamily="49" charset="0"/>
              </a:rPr>
              <a:t>  if(length(subs)==0) list(name=</a:t>
            </a:r>
            <a:r>
              <a:rPr lang="en-US" sz="914" dirty="0" err="1">
                <a:latin typeface="Courier New" pitchFamily="49" charset="0"/>
                <a:cs typeface="Courier New" pitchFamily="49" charset="0"/>
              </a:rPr>
              <a:t>name,subs</a:t>
            </a:r>
            <a:r>
              <a:rPr lang="en-US" sz="914" dirty="0">
                <a:latin typeface="Courier New" pitchFamily="49" charset="0"/>
                <a:cs typeface="Courier New" pitchFamily="49" charset="0"/>
              </a:rPr>
              <a:t>=NULL)</a:t>
            </a:r>
          </a:p>
          <a:p>
            <a:pPr algn="l">
              <a:defRPr/>
            </a:pPr>
            <a:r>
              <a:rPr lang="en-US" sz="914" dirty="0">
                <a:latin typeface="Courier New" pitchFamily="49" charset="0"/>
                <a:cs typeface="Courier New" pitchFamily="49" charset="0"/>
              </a:rPr>
              <a:t>  else {</a:t>
            </a:r>
          </a:p>
          <a:p>
            <a:pPr algn="l">
              <a:defRPr/>
            </a:pPr>
            <a:r>
              <a:rPr lang="en-US" sz="914" dirty="0">
                <a:latin typeface="Courier New" pitchFamily="49" charset="0"/>
                <a:cs typeface="Courier New" pitchFamily="49" charset="0"/>
              </a:rPr>
              <a:t>    for(</a:t>
            </a:r>
            <a:r>
              <a:rPr lang="en-US" sz="914" dirty="0" err="1">
                <a:latin typeface="Courier New" pitchFamily="49" charset="0"/>
                <a:cs typeface="Courier New" pitchFamily="49" charset="0"/>
              </a:rPr>
              <a:t>i</a:t>
            </a:r>
            <a:r>
              <a:rPr lang="en-US" sz="914" dirty="0">
                <a:latin typeface="Courier New" pitchFamily="49" charset="0"/>
                <a:cs typeface="Courier New" pitchFamily="49" charset="0"/>
              </a:rPr>
              <a:t> in 1:length(subs)){</a:t>
            </a:r>
          </a:p>
          <a:p>
            <a:pPr algn="l">
              <a:defRPr/>
            </a:pPr>
            <a:r>
              <a:rPr lang="en-US" sz="914" dirty="0">
                <a:latin typeface="Courier New" pitchFamily="49" charset="0"/>
                <a:cs typeface="Courier New" pitchFamily="49" charset="0"/>
              </a:rPr>
              <a:t>      sub.uri&lt;-</a:t>
            </a:r>
            <a:r>
              <a:rPr lang="en-US" sz="914" dirty="0" err="1">
                <a:latin typeface="Courier New" pitchFamily="49" charset="0"/>
                <a:cs typeface="Courier New" pitchFamily="49" charset="0"/>
              </a:rPr>
              <a:t>getURI</a:t>
            </a:r>
            <a:r>
              <a:rPr lang="en-US" sz="914" dirty="0">
                <a:latin typeface="Courier New" pitchFamily="49" charset="0"/>
                <a:cs typeface="Courier New" pitchFamily="49" charset="0"/>
              </a:rPr>
              <a:t>(</a:t>
            </a:r>
            <a:r>
              <a:rPr lang="en-US" sz="914" dirty="0" err="1">
                <a:latin typeface="Courier New" pitchFamily="49" charset="0"/>
                <a:cs typeface="Courier New" pitchFamily="49" charset="0"/>
              </a:rPr>
              <a:t>xmlAttrs</a:t>
            </a:r>
            <a:r>
              <a:rPr lang="en-US" sz="914" dirty="0">
                <a:latin typeface="Courier New" pitchFamily="49" charset="0"/>
                <a:cs typeface="Courier New" pitchFamily="49" charset="0"/>
              </a:rPr>
              <a:t>(subs[[</a:t>
            </a:r>
            <a:r>
              <a:rPr lang="en-US" sz="914" dirty="0" err="1">
                <a:latin typeface="Courier New" pitchFamily="49" charset="0"/>
                <a:cs typeface="Courier New" pitchFamily="49" charset="0"/>
              </a:rPr>
              <a:t>i</a:t>
            </a:r>
            <a:r>
              <a:rPr lang="en-US" sz="914" dirty="0">
                <a:latin typeface="Courier New" pitchFamily="49" charset="0"/>
                <a:cs typeface="Courier New" pitchFamily="49" charset="0"/>
              </a:rPr>
              <a:t>]])["resource"])</a:t>
            </a:r>
          </a:p>
          <a:p>
            <a:pPr algn="l">
              <a:defRPr/>
            </a:pPr>
            <a:r>
              <a:rPr lang="en-US" sz="914" dirty="0">
                <a:latin typeface="Courier New" pitchFamily="49" charset="0"/>
                <a:cs typeface="Courier New" pitchFamily="49" charset="0"/>
              </a:rPr>
              <a:t>      u&lt;-c(</a:t>
            </a:r>
            <a:r>
              <a:rPr lang="en-US" sz="914" dirty="0" err="1">
                <a:latin typeface="Courier New" pitchFamily="49" charset="0"/>
                <a:cs typeface="Courier New" pitchFamily="49" charset="0"/>
              </a:rPr>
              <a:t>u,processOrg</a:t>
            </a:r>
            <a:r>
              <a:rPr lang="en-US" sz="914" dirty="0">
                <a:latin typeface="Courier New" pitchFamily="49" charset="0"/>
                <a:cs typeface="Courier New" pitchFamily="49" charset="0"/>
              </a:rPr>
              <a:t>(sub.uri))</a:t>
            </a:r>
          </a:p>
          <a:p>
            <a:pPr algn="l">
              <a:defRPr/>
            </a:pPr>
            <a:r>
              <a:rPr lang="en-US" sz="914" dirty="0">
                <a:latin typeface="Courier New" pitchFamily="49" charset="0"/>
                <a:cs typeface="Courier New" pitchFamily="49" charset="0"/>
              </a:rPr>
              <a:t>    }</a:t>
            </a:r>
          </a:p>
          <a:p>
            <a:pPr algn="l">
              <a:defRPr/>
            </a:pPr>
            <a:r>
              <a:rPr lang="en-US" sz="914" dirty="0">
                <a:latin typeface="Courier New" pitchFamily="49" charset="0"/>
                <a:cs typeface="Courier New" pitchFamily="49" charset="0"/>
              </a:rPr>
              <a:t>    list(name=</a:t>
            </a:r>
            <a:r>
              <a:rPr lang="en-US" sz="914" dirty="0" err="1">
                <a:latin typeface="Courier New" pitchFamily="49" charset="0"/>
                <a:cs typeface="Courier New" pitchFamily="49" charset="0"/>
              </a:rPr>
              <a:t>name,subs</a:t>
            </a:r>
            <a:r>
              <a:rPr lang="en-US" sz="914" dirty="0">
                <a:latin typeface="Courier New" pitchFamily="49" charset="0"/>
                <a:cs typeface="Courier New" pitchFamily="49" charset="0"/>
              </a:rPr>
              <a:t>=u)</a:t>
            </a:r>
          </a:p>
          <a:p>
            <a:pPr algn="l">
              <a:defRPr/>
            </a:pPr>
            <a:r>
              <a:rPr lang="en-US" sz="914" dirty="0">
                <a:latin typeface="Courier New" pitchFamily="49" charset="0"/>
                <a:cs typeface="Courier New" pitchFamily="49" charset="0"/>
              </a:rPr>
              <a:t>  }</a:t>
            </a:r>
          </a:p>
          <a:p>
            <a:pPr algn="l">
              <a:defRPr/>
            </a:pPr>
            <a:r>
              <a:rPr lang="en-US" sz="914" dirty="0">
                <a:latin typeface="Courier New" pitchFamily="49" charset="0"/>
                <a:cs typeface="Courier New" pitchFamily="49" charset="0"/>
              </a:rPr>
              <a:t>}</a:t>
            </a:r>
            <a:endParaRPr lang="en-US" sz="914" baseline="30000" dirty="0"/>
          </a:p>
        </p:txBody>
      </p:sp>
      <p:pic>
        <p:nvPicPr>
          <p:cNvPr id="10245" name="Picture 8" descr="statnet.pn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4880" y="3291840"/>
            <a:ext cx="3931920" cy="338328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0246" name="TextBox 9"/>
          <p:cNvSpPr txBox="1">
            <a:spLocks noChangeArrowheads="1"/>
          </p:cNvSpPr>
          <p:nvPr/>
        </p:nvSpPr>
        <p:spPr bwMode="auto">
          <a:xfrm>
            <a:off x="326496" y="5827744"/>
            <a:ext cx="3503782" cy="83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sz="2400" dirty="0">
                <a:latin typeface="+mj-lt"/>
              </a:rPr>
              <a:t>VIVO produces human and machine readable formats</a:t>
            </a:r>
          </a:p>
        </p:txBody>
      </p:sp>
      <p:sp>
        <p:nvSpPr>
          <p:cNvPr id="10247" name="TextBox 10"/>
          <p:cNvSpPr txBox="1">
            <a:spLocks noChangeArrowheads="1"/>
          </p:cNvSpPr>
          <p:nvPr/>
        </p:nvSpPr>
        <p:spPr bwMode="auto">
          <a:xfrm>
            <a:off x="6485245" y="346939"/>
            <a:ext cx="2383111" cy="1260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sz="2531" dirty="0">
                <a:latin typeface="+mj-lt"/>
              </a:rPr>
              <a:t>Software reads RDF from VIVO and displays</a:t>
            </a:r>
          </a:p>
        </p:txBody>
      </p:sp>
      <p:cxnSp>
        <p:nvCxnSpPr>
          <p:cNvPr id="12" name="Straight Arrow Connector 11"/>
          <p:cNvCxnSpPr>
            <a:stCxn id="10247" idx="2"/>
          </p:cNvCxnSpPr>
          <p:nvPr/>
        </p:nvCxnSpPr>
        <p:spPr>
          <a:xfrm>
            <a:off x="7676801" y="1607653"/>
            <a:ext cx="271484" cy="13794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5989647" y="1721507"/>
            <a:ext cx="609451" cy="3817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1059286" y="4175613"/>
            <a:ext cx="205601" cy="1463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296163" y="4957655"/>
            <a:ext cx="264672" cy="6811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178594"/>
            <a:ext cx="9144000" cy="1214438"/>
          </a:xfrm>
        </p:spPr>
        <p:txBody>
          <a:bodyPr/>
          <a:lstStyle/>
          <a:p>
            <a:pPr algn="ctr" eaLnBrk="1"/>
            <a:r>
              <a:rPr lang="en-US" dirty="0" smtClean="0"/>
              <a:t>A Consumption </a:t>
            </a:r>
            <a:r>
              <a:rPr lang="en-US" dirty="0"/>
              <a:t>S</a:t>
            </a:r>
            <a:r>
              <a:rPr lang="en-US" dirty="0" smtClean="0"/>
              <a:t>cenario</a:t>
            </a:r>
          </a:p>
        </p:txBody>
      </p:sp>
      <p:pic>
        <p:nvPicPr>
          <p:cNvPr id="1741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0820" y="2495312"/>
            <a:ext cx="7393781" cy="2955100"/>
          </a:xfrm>
          <a:prstGeom prst="rect">
            <a:avLst/>
          </a:prstGeom>
          <a:noFill/>
          <a:ln>
            <a:noFill/>
          </a:ln>
          <a:effectLst/>
          <a:extLst>
            <a:ext uri="{909E8E84-426E-40DD-AFC4-6F175D3DCCD1}">
              <a14:hiddenFill xmlns:a14="http://schemas.microsoft.com/office/drawing/2010/main">
                <a:solidFill>
                  <a:srgbClr val="095CC4"/>
                </a:solidFill>
              </a14:hiddenFill>
            </a:ext>
            <a:ext uri="{91240B29-F687-4F45-9708-019B960494DF}">
              <a14:hiddenLine xmlns:a14="http://schemas.microsoft.com/office/drawing/2010/main" w="12700" cap="flat" cmpd="sng">
                <a:solidFill>
                  <a:schemeClr val="tx1"/>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1227708"/>
            <a:ext cx="9144000" cy="803574"/>
          </a:xfrm>
          <a:prstGeom prst="rect">
            <a:avLst/>
          </a:prstGeom>
          <a:noFill/>
        </p:spPr>
        <p:txBody>
          <a:bodyPr wrap="square" lIns="64283" tIns="32141" rIns="64283" bIns="32141" rtlCol="0">
            <a:spAutoFit/>
          </a:bodyPr>
          <a:lstStyle/>
          <a:p>
            <a:pPr algn="ctr"/>
            <a:r>
              <a:rPr lang="en-US" sz="2400" i="1" dirty="0">
                <a:latin typeface="+mj-lt"/>
              </a:rPr>
              <a:t>Find all faculty members whose genetic work </a:t>
            </a:r>
          </a:p>
          <a:p>
            <a:pPr algn="ctr"/>
            <a:r>
              <a:rPr lang="en-US" sz="2400" i="1" dirty="0">
                <a:latin typeface="+mj-lt"/>
              </a:rPr>
              <a:t>is implicated in breast cancer</a:t>
            </a:r>
          </a:p>
        </p:txBody>
      </p:sp>
      <p:sp>
        <p:nvSpPr>
          <p:cNvPr id="5" name="TextBox 4"/>
          <p:cNvSpPr txBox="1"/>
          <p:nvPr/>
        </p:nvSpPr>
        <p:spPr>
          <a:xfrm>
            <a:off x="0" y="5572125"/>
            <a:ext cx="9144000" cy="974005"/>
          </a:xfrm>
          <a:prstGeom prst="rect">
            <a:avLst/>
          </a:prstGeom>
          <a:noFill/>
        </p:spPr>
        <p:txBody>
          <a:bodyPr wrap="square" lIns="64283" tIns="32141" rIns="64283" bIns="32141" rtlCol="0">
            <a:spAutoFit/>
          </a:bodyPr>
          <a:lstStyle/>
          <a:p>
            <a:pPr algn="ctr"/>
            <a:r>
              <a:rPr lang="en-US" sz="1969" dirty="0">
                <a:latin typeface="+mj-lt"/>
              </a:rPr>
              <a:t>VIVO will store information about faculty and associate to genes.  </a:t>
            </a:r>
          </a:p>
          <a:p>
            <a:pPr algn="ctr"/>
            <a:r>
              <a:rPr lang="en-US" sz="1969" dirty="0" err="1">
                <a:latin typeface="+mj-lt"/>
              </a:rPr>
              <a:t>Diseaseome</a:t>
            </a:r>
            <a:r>
              <a:rPr lang="en-US" sz="1969" dirty="0">
                <a:latin typeface="+mj-lt"/>
              </a:rPr>
              <a:t> associates genes to diseases.  </a:t>
            </a:r>
          </a:p>
          <a:p>
            <a:pPr algn="ctr"/>
            <a:r>
              <a:rPr lang="en-US" sz="1969" dirty="0">
                <a:latin typeface="+mj-lt"/>
              </a:rPr>
              <a:t>Query resolves across VIVO and data sources it links to.</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Grp="1" noChangeArrowheads="1"/>
          </p:cNvSpPr>
          <p:nvPr>
            <p:ph type="title"/>
          </p:nvPr>
        </p:nvSpPr>
        <p:spPr>
          <a:xfrm>
            <a:off x="0" y="178594"/>
            <a:ext cx="9144000" cy="1375172"/>
          </a:xfrm>
        </p:spPr>
        <p:txBody>
          <a:bodyPr/>
          <a:lstStyle/>
          <a:p>
            <a:pPr algn="ctr" eaLnBrk="1"/>
            <a:r>
              <a:rPr lang="en-US" dirty="0" smtClean="0"/>
              <a:t>Data Reasoning</a:t>
            </a:r>
          </a:p>
        </p:txBody>
      </p:sp>
      <p:sp>
        <p:nvSpPr>
          <p:cNvPr id="21507" name="Content Placeholder 1"/>
          <p:cNvSpPr>
            <a:spLocks noGrp="1"/>
          </p:cNvSpPr>
          <p:nvPr>
            <p:ph idx="1"/>
          </p:nvPr>
        </p:nvSpPr>
        <p:spPr bwMode="auto">
          <a:xfrm>
            <a:off x="628650" y="1321904"/>
            <a:ext cx="7886700" cy="48550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83" tIns="32141" rIns="64283" bIns="32141" numCol="1" rtlCol="0" anchor="t" anchorCtr="0" compatLnSpc="1">
            <a:prstTxWarp prst="textNoShape">
              <a:avLst/>
            </a:prstTxWarp>
            <a:normAutofit fontScale="92500" lnSpcReduction="20000"/>
          </a:bodyPr>
          <a:lstStyle/>
          <a:p>
            <a:pPr marL="0" indent="0">
              <a:buNone/>
            </a:pPr>
            <a:r>
              <a:rPr lang="en-US" sz="2400" i="1" dirty="0">
                <a:latin typeface="+mj-lt"/>
              </a:rPr>
              <a:t/>
            </a:r>
            <a:br>
              <a:rPr lang="en-US" sz="2400" i="1" dirty="0">
                <a:latin typeface="+mj-lt"/>
              </a:rPr>
            </a:br>
            <a:r>
              <a:rPr lang="en-US" sz="3200" i="1" dirty="0">
                <a:latin typeface="+mj-lt"/>
              </a:rPr>
              <a:t>“Linked Life Data” integrates common public datasets that describe the relationships between gene, protein, interaction, pathway, target, drug, disease and patient and currently consist of more than 5 billion RDF statements.</a:t>
            </a:r>
            <a:br>
              <a:rPr lang="en-US" sz="3200" i="1" dirty="0">
                <a:latin typeface="+mj-lt"/>
              </a:rPr>
            </a:br>
            <a:r>
              <a:rPr lang="en-US" sz="3200" i="1" dirty="0">
                <a:latin typeface="+mj-lt"/>
              </a:rPr>
              <a:t/>
            </a:r>
            <a:br>
              <a:rPr lang="en-US" sz="3200" i="1" dirty="0">
                <a:latin typeface="+mj-lt"/>
              </a:rPr>
            </a:br>
            <a:r>
              <a:rPr lang="en-US" sz="3200" i="1" dirty="0">
                <a:latin typeface="+mj-lt"/>
              </a:rPr>
              <a:t>The dataset interconnects more than 20 complete data sources and helps to understand the “bigger picture” of a research problem by linking previously unrelated data from heterogeneous knowledge</a:t>
            </a:r>
            <a:r>
              <a:rPr lang="en-US" sz="3200" i="1" dirty="0" smtClean="0">
                <a:latin typeface="+mj-lt"/>
              </a:rPr>
              <a:t>.</a:t>
            </a:r>
          </a:p>
          <a:p>
            <a:pPr marL="0" indent="0">
              <a:buNone/>
            </a:pPr>
            <a:endParaRPr lang="en-US" sz="2400" i="1" dirty="0">
              <a:latin typeface="+mj-lt"/>
            </a:endParaRPr>
          </a:p>
          <a:p>
            <a:pPr marL="0" indent="0">
              <a:buNone/>
            </a:pPr>
            <a:r>
              <a:rPr lang="en-US" sz="2000" i="1" dirty="0">
                <a:latin typeface="+mj-lt"/>
              </a:rPr>
              <a:t>From the </a:t>
            </a:r>
            <a:r>
              <a:rPr lang="en-US" sz="2000" i="1" dirty="0" err="1">
                <a:latin typeface="+mj-lt"/>
              </a:rPr>
              <a:t>LarKC</a:t>
            </a:r>
            <a:r>
              <a:rPr lang="en-US" sz="2000" i="1" dirty="0">
                <a:latin typeface="+mj-lt"/>
              </a:rPr>
              <a:t> (Large Knowledge Collider) </a:t>
            </a:r>
            <a:r>
              <a:rPr lang="en-US" sz="2000" dirty="0">
                <a:latin typeface="+mj-lt"/>
                <a:hlinkClick r:id="rId3"/>
              </a:rPr>
              <a:t>http://www.larkc.eu/overview/</a:t>
            </a:r>
            <a:endParaRPr lang="en-US" sz="2000" i="1" dirty="0">
              <a:latin typeface="+mj-lt"/>
            </a:endParaRP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590" y="227354"/>
            <a:ext cx="8070575" cy="6630645"/>
          </a:xfrm>
          <a:prstGeom prst="rect">
            <a:avLst/>
          </a:prstGeom>
        </p:spPr>
      </p:pic>
    </p:spTree>
    <p:extLst>
      <p:ext uri="{BB962C8B-B14F-4D97-AF65-F5344CB8AC3E}">
        <p14:creationId xmlns:p14="http://schemas.microsoft.com/office/powerpoint/2010/main" val="30413066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165290"/>
            <a:ext cx="9144000" cy="2123658"/>
          </a:xfrm>
          <a:prstGeom prst="rect">
            <a:avLst/>
          </a:prstGeom>
          <a:noFill/>
        </p:spPr>
        <p:txBody>
          <a:bodyPr wrap="square" rtlCol="0" anchor="ctr">
            <a:spAutoFit/>
          </a:bodyPr>
          <a:lstStyle/>
          <a:p>
            <a:pPr algn="ctr"/>
            <a:r>
              <a:rPr lang="en-US" sz="5400" dirty="0" smtClean="0">
                <a:latin typeface="+mj-lt"/>
              </a:rPr>
              <a:t>Questions?</a:t>
            </a:r>
          </a:p>
          <a:p>
            <a:pPr algn="ctr"/>
            <a:endParaRPr lang="en-US" sz="2400" dirty="0">
              <a:latin typeface="+mj-lt"/>
            </a:endParaRPr>
          </a:p>
          <a:p>
            <a:pPr algn="ctr"/>
            <a:r>
              <a:rPr lang="en-US" sz="5400" dirty="0" smtClean="0">
                <a:latin typeface="+mj-lt"/>
              </a:rPr>
              <a:t>mconlon@ufl.edu</a:t>
            </a:r>
          </a:p>
        </p:txBody>
      </p:sp>
    </p:spTree>
    <p:extLst>
      <p:ext uri="{BB962C8B-B14F-4D97-AF65-F5344CB8AC3E}">
        <p14:creationId xmlns:p14="http://schemas.microsoft.com/office/powerpoint/2010/main" val="20384457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Data Management</a:t>
            </a:r>
            <a:endParaRPr lang="en-US" dirty="0"/>
          </a:p>
        </p:txBody>
      </p:sp>
      <p:sp>
        <p:nvSpPr>
          <p:cNvPr id="3" name="Content Placeholder 2"/>
          <p:cNvSpPr>
            <a:spLocks noGrp="1"/>
          </p:cNvSpPr>
          <p:nvPr>
            <p:ph idx="1"/>
          </p:nvPr>
        </p:nvSpPr>
        <p:spPr/>
        <p:txBody>
          <a:bodyPr>
            <a:normAutofit lnSpcReduction="10000"/>
          </a:bodyPr>
          <a:lstStyle/>
          <a:p>
            <a:pPr marL="342900" indent="-342900"/>
            <a:r>
              <a:rPr lang="en-US" sz="4000" dirty="0" smtClean="0">
                <a:latin typeface="+mj-lt"/>
              </a:rPr>
              <a:t>Data </a:t>
            </a:r>
            <a:r>
              <a:rPr lang="en-US" sz="4000" dirty="0">
                <a:latin typeface="+mj-lt"/>
              </a:rPr>
              <a:t>Representation</a:t>
            </a:r>
          </a:p>
          <a:p>
            <a:pPr marL="342900" indent="-342900"/>
            <a:r>
              <a:rPr lang="en-US" sz="4000" dirty="0">
                <a:latin typeface="+mj-lt"/>
              </a:rPr>
              <a:t>Data </a:t>
            </a:r>
            <a:r>
              <a:rPr lang="en-US" sz="4000" dirty="0" smtClean="0">
                <a:latin typeface="+mj-lt"/>
              </a:rPr>
              <a:t>Capture</a:t>
            </a:r>
            <a:endParaRPr lang="en-US" sz="4000" dirty="0">
              <a:latin typeface="+mj-lt"/>
            </a:endParaRPr>
          </a:p>
          <a:p>
            <a:pPr marL="342900" indent="-342900"/>
            <a:r>
              <a:rPr lang="en-US" sz="4000" dirty="0">
                <a:latin typeface="+mj-lt"/>
              </a:rPr>
              <a:t>Data Flow</a:t>
            </a:r>
          </a:p>
          <a:p>
            <a:pPr marL="342900" indent="-342900"/>
            <a:r>
              <a:rPr lang="en-US" sz="4000" dirty="0">
                <a:latin typeface="+mj-lt"/>
              </a:rPr>
              <a:t>Data Preservation</a:t>
            </a:r>
          </a:p>
          <a:p>
            <a:pPr marL="342900" indent="-342900"/>
            <a:r>
              <a:rPr lang="en-US" sz="4000" dirty="0">
                <a:latin typeface="+mj-lt"/>
              </a:rPr>
              <a:t>Data </a:t>
            </a:r>
            <a:r>
              <a:rPr lang="en-US" sz="4000" dirty="0" err="1" smtClean="0">
                <a:latin typeface="+mj-lt"/>
              </a:rPr>
              <a:t>Curation</a:t>
            </a:r>
            <a:endParaRPr lang="en-US" sz="4000" dirty="0" smtClean="0">
              <a:latin typeface="+mj-lt"/>
            </a:endParaRPr>
          </a:p>
          <a:p>
            <a:pPr marL="342900" indent="-342900"/>
            <a:r>
              <a:rPr lang="en-US" sz="4000" dirty="0" smtClean="0">
                <a:latin typeface="+mj-lt"/>
              </a:rPr>
              <a:t>Data Citation</a:t>
            </a:r>
          </a:p>
          <a:p>
            <a:pPr marL="342900" indent="-342900"/>
            <a:r>
              <a:rPr lang="en-US" sz="4000" dirty="0" smtClean="0">
                <a:latin typeface="+mj-lt"/>
              </a:rPr>
              <a:t>Data Management Plans</a:t>
            </a:r>
          </a:p>
        </p:txBody>
      </p:sp>
    </p:spTree>
    <p:extLst>
      <p:ext uri="{BB962C8B-B14F-4D97-AF65-F5344CB8AC3E}">
        <p14:creationId xmlns:p14="http://schemas.microsoft.com/office/powerpoint/2010/main" val="10078640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775937"/>
            <a:ext cx="9144000" cy="2800767"/>
          </a:xfrm>
          <a:prstGeom prst="rect">
            <a:avLst/>
          </a:prstGeom>
          <a:noFill/>
        </p:spPr>
        <p:txBody>
          <a:bodyPr wrap="square" rtlCol="0" anchor="ctr">
            <a:spAutoFit/>
          </a:bodyPr>
          <a:lstStyle/>
          <a:p>
            <a:pPr algn="ctr"/>
            <a:r>
              <a:rPr lang="en-US" sz="4400" dirty="0" smtClean="0">
                <a:latin typeface="+mj-lt"/>
              </a:rPr>
              <a:t>Data management (and data management plans) have a presumption of reuse.  Perhaps we should call the plans data reuse plans.</a:t>
            </a:r>
          </a:p>
        </p:txBody>
      </p:sp>
    </p:spTree>
    <p:extLst>
      <p:ext uri="{BB962C8B-B14F-4D97-AF65-F5344CB8AC3E}">
        <p14:creationId xmlns:p14="http://schemas.microsoft.com/office/powerpoint/2010/main" val="26052866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52443"/>
            <a:ext cx="9144000" cy="5847755"/>
          </a:xfrm>
          <a:prstGeom prst="rect">
            <a:avLst/>
          </a:prstGeom>
          <a:noFill/>
        </p:spPr>
        <p:txBody>
          <a:bodyPr wrap="square" rtlCol="0" anchor="ctr">
            <a:spAutoFit/>
          </a:bodyPr>
          <a:lstStyle/>
          <a:p>
            <a:pPr algn="ctr"/>
            <a:r>
              <a:rPr lang="en-US" sz="8000" kern="1200" dirty="0" smtClean="0">
                <a:solidFill>
                  <a:schemeClr val="tx1"/>
                </a:solidFill>
                <a:latin typeface="+mj-lt"/>
              </a:rPr>
              <a:t>Data Representation</a:t>
            </a:r>
          </a:p>
          <a:p>
            <a:pPr algn="ctr"/>
            <a:r>
              <a:rPr lang="en-US" sz="8000" dirty="0" smtClean="0">
                <a:latin typeface="+mj-lt"/>
              </a:rPr>
              <a:t>Is the key to reuse</a:t>
            </a:r>
            <a:br>
              <a:rPr lang="en-US" sz="8000" dirty="0" smtClean="0">
                <a:latin typeface="+mj-lt"/>
              </a:rPr>
            </a:br>
            <a:endParaRPr lang="en-US" sz="1400" dirty="0" smtClean="0">
              <a:latin typeface="+mj-lt"/>
            </a:endParaRPr>
          </a:p>
          <a:p>
            <a:pPr algn="ctr"/>
            <a:r>
              <a:rPr lang="en-US" sz="4400" i="1" dirty="0" smtClean="0">
                <a:latin typeface="+mj-lt"/>
              </a:rPr>
              <a:t>Use Standard vocabularies and ontologies</a:t>
            </a:r>
          </a:p>
          <a:p>
            <a:pPr algn="ctr"/>
            <a:endParaRPr lang="en-US" sz="2400" i="1" dirty="0">
              <a:latin typeface="+mj-lt"/>
            </a:endParaRPr>
          </a:p>
          <a:p>
            <a:pPr algn="ctr"/>
            <a:r>
              <a:rPr lang="en-US" sz="4400" dirty="0" smtClean="0">
                <a:latin typeface="+mj-lt"/>
              </a:rPr>
              <a:t>The development and choice of vocabularies and ontologies is difficult</a:t>
            </a:r>
          </a:p>
        </p:txBody>
      </p:sp>
    </p:spTree>
    <p:extLst>
      <p:ext uri="{BB962C8B-B14F-4D97-AF65-F5344CB8AC3E}">
        <p14:creationId xmlns:p14="http://schemas.microsoft.com/office/powerpoint/2010/main" val="9452330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90943"/>
            <a:ext cx="9144000" cy="5570756"/>
          </a:xfrm>
          <a:prstGeom prst="rect">
            <a:avLst/>
          </a:prstGeom>
          <a:noFill/>
        </p:spPr>
        <p:txBody>
          <a:bodyPr wrap="square" rtlCol="0" anchor="ctr">
            <a:spAutoFit/>
          </a:bodyPr>
          <a:lstStyle/>
          <a:p>
            <a:pPr algn="ctr"/>
            <a:r>
              <a:rPr lang="en-US" sz="4400" kern="1200" dirty="0" smtClean="0">
                <a:solidFill>
                  <a:schemeClr val="tx1"/>
                </a:solidFill>
                <a:latin typeface="+mj-lt"/>
                <a:ea typeface="+mn-ea"/>
                <a:cs typeface="+mn-cs"/>
              </a:rPr>
              <a:t>Data Preservation is typically beyond the capability of the research team.  </a:t>
            </a:r>
          </a:p>
          <a:p>
            <a:pPr algn="ctr"/>
            <a:endParaRPr lang="en-US" sz="2000" dirty="0">
              <a:latin typeface="+mj-lt"/>
            </a:endParaRPr>
          </a:p>
          <a:p>
            <a:pPr algn="ctr"/>
            <a:r>
              <a:rPr lang="en-US" sz="4400" dirty="0">
                <a:latin typeface="+mj-lt"/>
              </a:rPr>
              <a:t>E</a:t>
            </a:r>
            <a:r>
              <a:rPr lang="en-US" sz="4400" kern="1200" dirty="0" smtClean="0">
                <a:solidFill>
                  <a:schemeClr val="tx1"/>
                </a:solidFill>
                <a:latin typeface="+mj-lt"/>
                <a:ea typeface="+mn-ea"/>
                <a:cs typeface="+mn-cs"/>
              </a:rPr>
              <a:t>ngage specialists (Data Coordinating Center, Informatics Team, Library, Research Computing, …)</a:t>
            </a:r>
          </a:p>
          <a:p>
            <a:pPr algn="ctr"/>
            <a:endParaRPr lang="en-US" sz="2000" dirty="0">
              <a:latin typeface="+mj-lt"/>
            </a:endParaRPr>
          </a:p>
          <a:p>
            <a:pPr algn="ctr"/>
            <a:r>
              <a:rPr lang="en-US" sz="4400" kern="1200" dirty="0" smtClean="0">
                <a:solidFill>
                  <a:schemeClr val="tx1"/>
                </a:solidFill>
                <a:latin typeface="+mj-lt"/>
                <a:ea typeface="+mn-ea"/>
                <a:cs typeface="+mn-cs"/>
              </a:rPr>
              <a:t>The economics of preservation are troubling.</a:t>
            </a:r>
            <a:endParaRPr lang="en-US" sz="4400" kern="1200" dirty="0">
              <a:solidFill>
                <a:schemeClr val="tx1"/>
              </a:solidFill>
              <a:latin typeface="+mj-lt"/>
              <a:ea typeface="+mn-ea"/>
              <a:cs typeface="+mn-cs"/>
            </a:endParaRPr>
          </a:p>
        </p:txBody>
      </p:sp>
    </p:spTree>
    <p:extLst>
      <p:ext uri="{BB962C8B-B14F-4D97-AF65-F5344CB8AC3E}">
        <p14:creationId xmlns:p14="http://schemas.microsoft.com/office/powerpoint/2010/main" val="413542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5106"/>
            <a:ext cx="7886700" cy="1325563"/>
          </a:xfrm>
        </p:spPr>
        <p:txBody>
          <a:bodyPr/>
          <a:lstStyle/>
          <a:p>
            <a:pPr algn="ctr"/>
            <a:r>
              <a:rPr lang="en-US" dirty="0" smtClean="0"/>
              <a:t>Data </a:t>
            </a:r>
            <a:r>
              <a:rPr lang="en-US" dirty="0" err="1" smtClean="0"/>
              <a:t>Curation</a:t>
            </a:r>
            <a:endParaRPr lang="en-US" dirty="0"/>
          </a:p>
        </p:txBody>
      </p:sp>
      <p:sp>
        <p:nvSpPr>
          <p:cNvPr id="3" name="Content Placeholder 2"/>
          <p:cNvSpPr>
            <a:spLocks noGrp="1"/>
          </p:cNvSpPr>
          <p:nvPr>
            <p:ph idx="1"/>
          </p:nvPr>
        </p:nvSpPr>
        <p:spPr/>
        <p:txBody>
          <a:bodyPr>
            <a:normAutofit lnSpcReduction="10000"/>
          </a:bodyPr>
          <a:lstStyle/>
          <a:p>
            <a:pPr marL="457200" indent="-457200"/>
            <a:r>
              <a:rPr lang="en-US" sz="4000" dirty="0" smtClean="0">
                <a:latin typeface="+mj-lt"/>
              </a:rPr>
              <a:t>Improving the quality of the data – correcting errors, resolving discrepancies, matching to vocabularies</a:t>
            </a:r>
          </a:p>
          <a:p>
            <a:pPr marL="457200" indent="-457200"/>
            <a:r>
              <a:rPr lang="en-US" sz="4000" dirty="0" smtClean="0">
                <a:latin typeface="+mj-lt"/>
              </a:rPr>
              <a:t>Making decisions about on-going preservation</a:t>
            </a:r>
          </a:p>
          <a:p>
            <a:pPr marL="457200" indent="-457200"/>
            <a:r>
              <a:rPr lang="en-US" sz="4000" dirty="0" smtClean="0">
                <a:latin typeface="+mj-lt"/>
              </a:rPr>
              <a:t>Requires domain expertise/collaboration</a:t>
            </a:r>
            <a:endParaRPr lang="en-US" sz="4000" dirty="0">
              <a:latin typeface="+mj-lt"/>
            </a:endParaRPr>
          </a:p>
        </p:txBody>
      </p:sp>
    </p:spTree>
    <p:extLst>
      <p:ext uri="{BB962C8B-B14F-4D97-AF65-F5344CB8AC3E}">
        <p14:creationId xmlns:p14="http://schemas.microsoft.com/office/powerpoint/2010/main" val="22709934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856</TotalTime>
  <Words>1923</Words>
  <Application>Microsoft Office PowerPoint</Application>
  <PresentationFormat>On-screen Show (4:3)</PresentationFormat>
  <Paragraphs>339</Paragraphs>
  <Slides>44</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Calibri</vt:lpstr>
      <vt:lpstr>Calibri Light</vt:lpstr>
      <vt:lpstr>Courier New</vt:lpstr>
      <vt:lpstr>Georgia</vt:lpstr>
      <vt:lpstr>Helvetica</vt:lpstr>
      <vt:lpstr>Helvetica Light</vt:lpstr>
      <vt:lpstr>Office Theme</vt:lpstr>
      <vt:lpstr>National Data Management Trends and Challenges</vt:lpstr>
      <vt:lpstr>PowerPoint Presentation</vt:lpstr>
      <vt:lpstr>We represent the natural world in computer systems as data</vt:lpstr>
      <vt:lpstr>PowerPoint Presentation</vt:lpstr>
      <vt:lpstr>Data Management</vt:lpstr>
      <vt:lpstr>PowerPoint Presentation</vt:lpstr>
      <vt:lpstr>PowerPoint Presentation</vt:lpstr>
      <vt:lpstr>PowerPoint Presentation</vt:lpstr>
      <vt:lpstr>Data Curation</vt:lpstr>
      <vt:lpstr>PowerPoint Presentation</vt:lpstr>
      <vt:lpstr>Data Citation</vt:lpstr>
      <vt:lpstr>PowerPoint Presentation</vt:lpstr>
      <vt:lpstr>PowerPoint Presentation</vt:lpstr>
      <vt:lpstr>Integrated Data Repository</vt:lpstr>
      <vt:lpstr>I2B2 for Cohort Discovery</vt:lpstr>
      <vt:lpstr>Consent2Share</vt:lpstr>
      <vt:lpstr>Data Flow for Consent2Share</vt:lpstr>
      <vt:lpstr>CTSI Biorepository</vt:lpstr>
      <vt:lpstr>Biorepository Data Flow</vt:lpstr>
      <vt:lpstr>Continue to build  integrated data repository</vt:lpstr>
      <vt:lpstr>PowerPoint Presentation</vt:lpstr>
      <vt:lpstr>UF Co-Funded Network</vt:lpstr>
      <vt:lpstr>Collaboration and Coordination</vt:lpstr>
      <vt:lpstr>Study Registry and StudyConnect</vt:lpstr>
      <vt:lpstr>PowerPoint Presentation</vt:lpstr>
      <vt:lpstr>The Translational Research Continuum at UF: An Expansion of T3 and T4 Research </vt:lpstr>
      <vt:lpstr>PowerPoint Presentation</vt:lpstr>
      <vt:lpstr>REDCap and data management</vt:lpstr>
      <vt:lpstr>Personalized Medicine Program- Launched June 25, 2012</vt:lpstr>
      <vt:lpstr>Personalized Medicine Information Flow </vt:lpstr>
      <vt:lpstr>PowerPoint Presentation</vt:lpstr>
      <vt:lpstr>Data Got Big (IDR Slide)</vt:lpstr>
      <vt:lpstr>PowerPoint Presentation</vt:lpstr>
      <vt:lpstr>PowerPoint Presentation</vt:lpstr>
      <vt:lpstr>Clinical Research Environment Focus CTSAs on conducting only high-quality translational research</vt:lpstr>
      <vt:lpstr>PowerPoint Presentation</vt:lpstr>
      <vt:lpstr>PowerPoint Presentation</vt:lpstr>
      <vt:lpstr>PowerPoint Presentation</vt:lpstr>
      <vt:lpstr>PowerPoint Presentation</vt:lpstr>
      <vt:lpstr>PowerPoint Presentation</vt:lpstr>
      <vt:lpstr>A Consumption Scenario</vt:lpstr>
      <vt:lpstr>Data Reasoning</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Management Trends</dc:title>
  <dc:creator>Mike Conlon</dc:creator>
  <cp:lastModifiedBy>Mike Conlon</cp:lastModifiedBy>
  <cp:revision>51</cp:revision>
  <dcterms:created xsi:type="dcterms:W3CDTF">2013-03-16T15:55:33Z</dcterms:created>
  <dcterms:modified xsi:type="dcterms:W3CDTF">2013-03-27T18:26:03Z</dcterms:modified>
</cp:coreProperties>
</file>