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notesSlides/notesSlide24.xml" ContentType="application/vnd.openxmlformats-officedocument.presentationml.notesSlide+xml"/>
  <Override PartName="/ppt/charts/chart2.xml" ContentType="application/vnd.openxmlformats-officedocument.drawingml.chart+xml"/>
  <Override PartName="/ppt/notesSlides/notesSlide25.xml" ContentType="application/vnd.openxmlformats-officedocument.presentationml.notesSlide+xml"/>
  <Override PartName="/ppt/charts/chart3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27" r:id="rId2"/>
    <p:sldId id="386" r:id="rId3"/>
    <p:sldId id="387" r:id="rId4"/>
    <p:sldId id="286" r:id="rId5"/>
    <p:sldId id="375" r:id="rId6"/>
    <p:sldId id="367" r:id="rId7"/>
    <p:sldId id="350" r:id="rId8"/>
    <p:sldId id="388" r:id="rId9"/>
    <p:sldId id="389" r:id="rId10"/>
    <p:sldId id="376" r:id="rId11"/>
    <p:sldId id="385" r:id="rId12"/>
    <p:sldId id="378" r:id="rId13"/>
    <p:sldId id="392" r:id="rId14"/>
    <p:sldId id="296" r:id="rId15"/>
    <p:sldId id="370" r:id="rId16"/>
    <p:sldId id="397" r:id="rId17"/>
    <p:sldId id="395" r:id="rId18"/>
    <p:sldId id="372" r:id="rId19"/>
    <p:sldId id="394" r:id="rId20"/>
    <p:sldId id="398" r:id="rId21"/>
    <p:sldId id="373" r:id="rId22"/>
    <p:sldId id="380" r:id="rId23"/>
    <p:sldId id="391" r:id="rId24"/>
    <p:sldId id="382" r:id="rId25"/>
    <p:sldId id="383" r:id="rId26"/>
    <p:sldId id="384" r:id="rId27"/>
    <p:sldId id="390" r:id="rId28"/>
    <p:sldId id="364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ED5B01"/>
    <a:srgbClr val="0021A5"/>
    <a:srgbClr val="FF3300"/>
    <a:srgbClr val="FFFF99"/>
    <a:srgbClr val="FBFDE1"/>
    <a:srgbClr val="FF9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81714" autoAdjust="0"/>
  </p:normalViewPr>
  <p:slideViewPr>
    <p:cSldViewPr>
      <p:cViewPr>
        <p:scale>
          <a:sx n="100" d="100"/>
          <a:sy n="100" d="100"/>
        </p:scale>
        <p:origin x="-194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ty%20Sam\Desktop\RCMBudgetReview%20CouncilPresentationMaterial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ty%20Sam\Desktop\RCMBudgetReview%20CouncilPresentationMaterial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ty%20Sam\Desktop\RCMBudgetReview%20CouncilPresentationMateria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RCM Budget Review for the George A. Smathers Libraries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solidFill>
                  <a:sysClr val="windowText" lastClr="000000"/>
                </a:solidFill>
              </a:rPr>
              <a:t>Expenditures</a:t>
            </a:r>
            <a:r>
              <a:rPr lang="en-US" sz="1800" baseline="0" dirty="0" smtClean="0">
                <a:solidFill>
                  <a:sysClr val="windowText" lastClr="000000"/>
                </a:solidFill>
              </a:rPr>
              <a:t> </a:t>
            </a:r>
            <a:r>
              <a:rPr lang="en-US" sz="1800" baseline="0" dirty="0">
                <a:solidFill>
                  <a:sysClr val="windowText" lastClr="000000"/>
                </a:solidFill>
              </a:rPr>
              <a:t>for </a:t>
            </a:r>
            <a:r>
              <a:rPr lang="en-US" sz="1800" baseline="0" dirty="0" smtClean="0">
                <a:solidFill>
                  <a:sysClr val="windowText" lastClr="000000"/>
                </a:solidFill>
              </a:rPr>
              <a:t>Materials By </a:t>
            </a:r>
            <a:r>
              <a:rPr lang="en-US" sz="1800" baseline="0" dirty="0">
                <a:solidFill>
                  <a:sysClr val="windowText" lastClr="000000"/>
                </a:solidFill>
              </a:rPr>
              <a:t>Source of Funds</a:t>
            </a:r>
            <a:endParaRPr lang="en-US" sz="180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1422909034766376"/>
          <c:y val="5.111043627150709E-2"/>
        </c:manualLayout>
      </c:layout>
      <c:overlay val="1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0.20548524049893824"/>
          <c:y val="0.19279523049309558"/>
          <c:w val="0.51087047110411021"/>
          <c:h val="0.6924205608319579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'Library Budget'!$B$80</c:f>
              <c:strCache>
                <c:ptCount val="1"/>
                <c:pt idx="0">
                  <c:v>DSR</c:v>
                </c:pt>
              </c:strCache>
            </c:strRef>
          </c:tx>
          <c:invertIfNegative val="0"/>
          <c:cat>
            <c:strRef>
              <c:f>'Library Budget'!$C$77:$G$77</c:f>
              <c:strCache>
                <c:ptCount val="5"/>
                <c:pt idx="0">
                  <c:v>09-10</c:v>
                </c:pt>
                <c:pt idx="1">
                  <c:v>10-11</c:v>
                </c:pt>
                <c:pt idx="2">
                  <c:v>11-12</c:v>
                </c:pt>
                <c:pt idx="3">
                  <c:v>12-13</c:v>
                </c:pt>
                <c:pt idx="4">
                  <c:v>13-14</c:v>
                </c:pt>
              </c:strCache>
            </c:strRef>
          </c:cat>
          <c:val>
            <c:numRef>
              <c:f>'Library Budget'!$C$80:$G$80</c:f>
              <c:numCache>
                <c:formatCode>"$"#,##0</c:formatCode>
                <c:ptCount val="5"/>
                <c:pt idx="0">
                  <c:v>1350109</c:v>
                </c:pt>
                <c:pt idx="1">
                  <c:v>1451613</c:v>
                </c:pt>
                <c:pt idx="2">
                  <c:v>1451613</c:v>
                </c:pt>
                <c:pt idx="3">
                  <c:v>1451613</c:v>
                </c:pt>
                <c:pt idx="4">
                  <c:v>1451613</c:v>
                </c:pt>
              </c:numCache>
            </c:numRef>
          </c:val>
        </c:ser>
        <c:ser>
          <c:idx val="0"/>
          <c:order val="1"/>
          <c:tx>
            <c:strRef>
              <c:f>'Library Budget'!$B$78</c:f>
              <c:strCache>
                <c:ptCount val="1"/>
                <c:pt idx="0">
                  <c:v>Appropriation for Materials</c:v>
                </c:pt>
              </c:strCache>
            </c:strRef>
          </c:tx>
          <c:invertIfNegative val="0"/>
          <c:cat>
            <c:strRef>
              <c:f>'Library Budget'!$C$77:$G$77</c:f>
              <c:strCache>
                <c:ptCount val="5"/>
                <c:pt idx="0">
                  <c:v>09-10</c:v>
                </c:pt>
                <c:pt idx="1">
                  <c:v>10-11</c:v>
                </c:pt>
                <c:pt idx="2">
                  <c:v>11-12</c:v>
                </c:pt>
                <c:pt idx="3">
                  <c:v>12-13</c:v>
                </c:pt>
                <c:pt idx="4">
                  <c:v>13-14</c:v>
                </c:pt>
              </c:strCache>
            </c:strRef>
          </c:cat>
          <c:val>
            <c:numRef>
              <c:f>'Library Budget'!$C$78:$G$78</c:f>
              <c:numCache>
                <c:formatCode>"$"#,##0</c:formatCode>
                <c:ptCount val="5"/>
                <c:pt idx="0">
                  <c:v>8944574</c:v>
                </c:pt>
                <c:pt idx="1">
                  <c:v>8832509.9499999993</c:v>
                </c:pt>
                <c:pt idx="2">
                  <c:v>8718787</c:v>
                </c:pt>
                <c:pt idx="3">
                  <c:v>8326807</c:v>
                </c:pt>
                <c:pt idx="4">
                  <c:v>8371447</c:v>
                </c:pt>
              </c:numCache>
            </c:numRef>
          </c:val>
        </c:ser>
        <c:ser>
          <c:idx val="5"/>
          <c:order val="2"/>
          <c:tx>
            <c:strRef>
              <c:f>'Library Budget'!$B$81</c:f>
              <c:strCache>
                <c:ptCount val="1"/>
                <c:pt idx="0">
                  <c:v>Reallocated Salary $</c:v>
                </c:pt>
              </c:strCache>
            </c:strRef>
          </c:tx>
          <c:invertIfNegative val="0"/>
          <c:val>
            <c:numRef>
              <c:f>'Library Budget'!$C$81:$G$81</c:f>
              <c:numCache>
                <c:formatCode>"$"#,##0</c:formatCode>
                <c:ptCount val="5"/>
                <c:pt idx="0">
                  <c:v>0</c:v>
                </c:pt>
                <c:pt idx="1">
                  <c:v>877666</c:v>
                </c:pt>
                <c:pt idx="2">
                  <c:v>150000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3"/>
          <c:tx>
            <c:strRef>
              <c:f>'Library Budget'!$B$82</c:f>
              <c:strCache>
                <c:ptCount val="1"/>
                <c:pt idx="0">
                  <c:v>Carry Forward</c:v>
                </c:pt>
              </c:strCache>
            </c:strRef>
          </c:tx>
          <c:invertIfNegative val="0"/>
          <c:cat>
            <c:strRef>
              <c:f>'Library Budget'!$C$77:$G$77</c:f>
              <c:strCache>
                <c:ptCount val="5"/>
                <c:pt idx="0">
                  <c:v>09-10</c:v>
                </c:pt>
                <c:pt idx="1">
                  <c:v>10-11</c:v>
                </c:pt>
                <c:pt idx="2">
                  <c:v>11-12</c:v>
                </c:pt>
                <c:pt idx="3">
                  <c:v>12-13</c:v>
                </c:pt>
                <c:pt idx="4">
                  <c:v>13-14</c:v>
                </c:pt>
              </c:strCache>
            </c:strRef>
          </c:cat>
          <c:val>
            <c:numRef>
              <c:f>'Library Budget'!$C$82:$G$82</c:f>
              <c:numCache>
                <c:formatCode>"$"#,##0</c:formatCode>
                <c:ptCount val="5"/>
                <c:pt idx="0">
                  <c:v>0</c:v>
                </c:pt>
                <c:pt idx="1">
                  <c:v>775824</c:v>
                </c:pt>
                <c:pt idx="2">
                  <c:v>1051153.22</c:v>
                </c:pt>
                <c:pt idx="3">
                  <c:v>530000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'Library Budget'!$B$79</c:f>
              <c:strCache>
                <c:ptCount val="1"/>
                <c:pt idx="0">
                  <c:v>Add'l $ from HSC for HSCL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val>
            <c:numRef>
              <c:f>'Library Budget'!$C$79:$G$79</c:f>
              <c:numCache>
                <c:formatCode>General</c:formatCode>
                <c:ptCount val="5"/>
                <c:pt idx="4" formatCode="&quot;$&quot;#,##0">
                  <c:v>300000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59305728"/>
        <c:axId val="159307264"/>
      </c:barChart>
      <c:catAx>
        <c:axId val="1593057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59307264"/>
        <c:crosses val="autoZero"/>
        <c:auto val="1"/>
        <c:lblAlgn val="ctr"/>
        <c:lblOffset val="100"/>
        <c:noMultiLvlLbl val="0"/>
      </c:catAx>
      <c:valAx>
        <c:axId val="159307264"/>
        <c:scaling>
          <c:orientation val="minMax"/>
        </c:scaling>
        <c:delete val="0"/>
        <c:axPos val="l"/>
        <c:majorGridlines/>
        <c:numFmt formatCode="&quot;$&quot;#,##0" sourceLinked="1"/>
        <c:majorTickMark val="none"/>
        <c:minorTickMark val="none"/>
        <c:tickLblPos val="nextTo"/>
        <c:crossAx val="159305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62635746060222"/>
          <c:y val="0.22408513135253863"/>
          <c:w val="0.25888550378034475"/>
          <c:h val="0.7743182617636712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RCM Budget Review for the George A. Smathers Libraries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Gap </a:t>
            </a:r>
            <a:r>
              <a:rPr lang="en-US" dirty="0">
                <a:solidFill>
                  <a:schemeClr val="tx1"/>
                </a:solidFill>
              </a:rPr>
              <a:t>In Expenditures</a:t>
            </a:r>
            <a:r>
              <a:rPr lang="en-US" baseline="0" dirty="0">
                <a:solidFill>
                  <a:schemeClr val="tx1"/>
                </a:solidFill>
              </a:rPr>
              <a:t> for Materials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5968802477889316"/>
          <c:y val="5.128205128205128E-2"/>
        </c:manualLayout>
      </c:layout>
      <c:overlay val="1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0.20548524049893824"/>
          <c:y val="0.19279523049309558"/>
          <c:w val="0.51087047110411021"/>
          <c:h val="0.6924205608319579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'Library Budget'!$B$80</c:f>
              <c:strCache>
                <c:ptCount val="1"/>
                <c:pt idx="0">
                  <c:v>DSR</c:v>
                </c:pt>
              </c:strCache>
            </c:strRef>
          </c:tx>
          <c:invertIfNegative val="0"/>
          <c:cat>
            <c:strRef>
              <c:f>'Library Budget'!$C$77:$G$77</c:f>
              <c:strCache>
                <c:ptCount val="5"/>
                <c:pt idx="0">
                  <c:v>09-10</c:v>
                </c:pt>
                <c:pt idx="1">
                  <c:v>10-11</c:v>
                </c:pt>
                <c:pt idx="2">
                  <c:v>11-12</c:v>
                </c:pt>
                <c:pt idx="3">
                  <c:v>12-13</c:v>
                </c:pt>
                <c:pt idx="4">
                  <c:v>13-14</c:v>
                </c:pt>
              </c:strCache>
            </c:strRef>
          </c:cat>
          <c:val>
            <c:numRef>
              <c:f>'Library Budget'!$C$80:$G$80</c:f>
              <c:numCache>
                <c:formatCode>"$"#,##0</c:formatCode>
                <c:ptCount val="5"/>
                <c:pt idx="0">
                  <c:v>1350109</c:v>
                </c:pt>
                <c:pt idx="1">
                  <c:v>1451613</c:v>
                </c:pt>
                <c:pt idx="2">
                  <c:v>1451613</c:v>
                </c:pt>
                <c:pt idx="3">
                  <c:v>1451613</c:v>
                </c:pt>
                <c:pt idx="4">
                  <c:v>1451613</c:v>
                </c:pt>
              </c:numCache>
            </c:numRef>
          </c:val>
        </c:ser>
        <c:ser>
          <c:idx val="0"/>
          <c:order val="1"/>
          <c:tx>
            <c:strRef>
              <c:f>'Library Budget'!$B$78</c:f>
              <c:strCache>
                <c:ptCount val="1"/>
                <c:pt idx="0">
                  <c:v>Appropriation for Materials</c:v>
                </c:pt>
              </c:strCache>
            </c:strRef>
          </c:tx>
          <c:invertIfNegative val="0"/>
          <c:cat>
            <c:strRef>
              <c:f>'Library Budget'!$C$77:$G$77</c:f>
              <c:strCache>
                <c:ptCount val="5"/>
                <c:pt idx="0">
                  <c:v>09-10</c:v>
                </c:pt>
                <c:pt idx="1">
                  <c:v>10-11</c:v>
                </c:pt>
                <c:pt idx="2">
                  <c:v>11-12</c:v>
                </c:pt>
                <c:pt idx="3">
                  <c:v>12-13</c:v>
                </c:pt>
                <c:pt idx="4">
                  <c:v>13-14</c:v>
                </c:pt>
              </c:strCache>
            </c:strRef>
          </c:cat>
          <c:val>
            <c:numRef>
              <c:f>'Library Budget'!$C$78:$G$78</c:f>
              <c:numCache>
                <c:formatCode>"$"#,##0</c:formatCode>
                <c:ptCount val="5"/>
                <c:pt idx="0">
                  <c:v>8944574</c:v>
                </c:pt>
                <c:pt idx="1">
                  <c:v>8832509.9499999993</c:v>
                </c:pt>
                <c:pt idx="2">
                  <c:v>8718787</c:v>
                </c:pt>
                <c:pt idx="3">
                  <c:v>8326807</c:v>
                </c:pt>
                <c:pt idx="4">
                  <c:v>8371447</c:v>
                </c:pt>
              </c:numCache>
            </c:numRef>
          </c:val>
        </c:ser>
        <c:ser>
          <c:idx val="5"/>
          <c:order val="2"/>
          <c:tx>
            <c:strRef>
              <c:f>'Library Budget'!$B$81</c:f>
              <c:strCache>
                <c:ptCount val="1"/>
                <c:pt idx="0">
                  <c:v>Reallocated Salary $</c:v>
                </c:pt>
              </c:strCache>
            </c:strRef>
          </c:tx>
          <c:invertIfNegative val="0"/>
          <c:val>
            <c:numRef>
              <c:f>'Library Budget'!$C$81:$G$81</c:f>
              <c:numCache>
                <c:formatCode>"$"#,##0</c:formatCode>
                <c:ptCount val="5"/>
                <c:pt idx="0">
                  <c:v>0</c:v>
                </c:pt>
                <c:pt idx="1">
                  <c:v>877666</c:v>
                </c:pt>
                <c:pt idx="2">
                  <c:v>150000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3"/>
          <c:tx>
            <c:strRef>
              <c:f>'Library Budget'!$B$82</c:f>
              <c:strCache>
                <c:ptCount val="1"/>
                <c:pt idx="0">
                  <c:v>Carry Forward</c:v>
                </c:pt>
              </c:strCache>
            </c:strRef>
          </c:tx>
          <c:invertIfNegative val="0"/>
          <c:cat>
            <c:strRef>
              <c:f>'Library Budget'!$C$77:$G$77</c:f>
              <c:strCache>
                <c:ptCount val="5"/>
                <c:pt idx="0">
                  <c:v>09-10</c:v>
                </c:pt>
                <c:pt idx="1">
                  <c:v>10-11</c:v>
                </c:pt>
                <c:pt idx="2">
                  <c:v>11-12</c:v>
                </c:pt>
                <c:pt idx="3">
                  <c:v>12-13</c:v>
                </c:pt>
                <c:pt idx="4">
                  <c:v>13-14</c:v>
                </c:pt>
              </c:strCache>
            </c:strRef>
          </c:cat>
          <c:val>
            <c:numRef>
              <c:f>'Library Budget'!$C$82:$G$82</c:f>
              <c:numCache>
                <c:formatCode>"$"#,##0</c:formatCode>
                <c:ptCount val="5"/>
                <c:pt idx="0">
                  <c:v>0</c:v>
                </c:pt>
                <c:pt idx="1">
                  <c:v>775824</c:v>
                </c:pt>
                <c:pt idx="2">
                  <c:v>1051153.22</c:v>
                </c:pt>
                <c:pt idx="3">
                  <c:v>530000</c:v>
                </c:pt>
                <c:pt idx="4">
                  <c:v>0</c:v>
                </c:pt>
              </c:numCache>
            </c:numRef>
          </c:val>
        </c:ser>
        <c:ser>
          <c:idx val="4"/>
          <c:order val="5"/>
          <c:tx>
            <c:strRef>
              <c:f>'Library Budget'!$B$79</c:f>
              <c:strCache>
                <c:ptCount val="1"/>
                <c:pt idx="0">
                  <c:v>Add'l $ from HSC for HSCL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val>
            <c:numRef>
              <c:f>'Library Budget'!$C$79:$G$79</c:f>
              <c:numCache>
                <c:formatCode>General</c:formatCode>
                <c:ptCount val="5"/>
                <c:pt idx="4" formatCode="&quot;$&quot;#,##0">
                  <c:v>300000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66724352"/>
        <c:axId val="166725888"/>
      </c:barChart>
      <c:lineChart>
        <c:grouping val="standard"/>
        <c:varyColors val="0"/>
        <c:ser>
          <c:idx val="3"/>
          <c:order val="4"/>
          <c:tx>
            <c:strRef>
              <c:f>'Library Budget'!$B$87</c:f>
              <c:strCache>
                <c:ptCount val="1"/>
                <c:pt idx="0">
                  <c:v>$ to Maintain Content</c:v>
                </c:pt>
              </c:strCache>
            </c:strRef>
          </c:tx>
          <c:spPr>
            <a:ln w="57150"/>
          </c:spPr>
          <c:marker>
            <c:symbol val="none"/>
          </c:marker>
          <c:val>
            <c:numRef>
              <c:f>'Library Budget'!$C$87:$G$87</c:f>
              <c:numCache>
                <c:formatCode>"$"#,##0</c:formatCode>
                <c:ptCount val="5"/>
                <c:pt idx="0">
                  <c:v>10680872</c:v>
                </c:pt>
                <c:pt idx="1">
                  <c:v>11331835</c:v>
                </c:pt>
                <c:pt idx="2">
                  <c:v>11862499</c:v>
                </c:pt>
                <c:pt idx="3">
                  <c:v>12403192</c:v>
                </c:pt>
                <c:pt idx="4">
                  <c:v>12957915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724352"/>
        <c:axId val="166725888"/>
      </c:lineChart>
      <c:catAx>
        <c:axId val="1667243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66725888"/>
        <c:crosses val="autoZero"/>
        <c:auto val="1"/>
        <c:lblAlgn val="ctr"/>
        <c:lblOffset val="100"/>
        <c:noMultiLvlLbl val="0"/>
      </c:catAx>
      <c:valAx>
        <c:axId val="166725888"/>
        <c:scaling>
          <c:orientation val="minMax"/>
        </c:scaling>
        <c:delete val="0"/>
        <c:axPos val="l"/>
        <c:majorGridlines/>
        <c:numFmt formatCode="&quot;$&quot;#,##0" sourceLinked="1"/>
        <c:majorTickMark val="none"/>
        <c:minorTickMark val="none"/>
        <c:tickLblPos val="nextTo"/>
        <c:crossAx val="166724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54540775720011"/>
          <c:y val="0.18380315862579033"/>
          <c:w val="0.25888550378034475"/>
          <c:h val="0.7743182617636712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RCM Budget Review for the George A. Smathers Libraries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Carry </a:t>
            </a:r>
            <a:r>
              <a:rPr lang="en-US" sz="1800" b="1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Forward Generation and Use</a:t>
            </a:r>
          </a:p>
        </c:rich>
      </c:tx>
      <c:layout/>
      <c:overlay val="0"/>
      <c:spPr>
        <a:solidFill>
          <a:schemeClr val="bg1"/>
        </a:soli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'Library Budget'!$B$139</c:f>
              <c:strCache>
                <c:ptCount val="1"/>
                <c:pt idx="0">
                  <c:v>Annual Carry Forward Balance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'Library Budget'!$C$138:$G$138</c:f>
              <c:strCache>
                <c:ptCount val="5"/>
                <c:pt idx="0">
                  <c:v>09-10</c:v>
                </c:pt>
                <c:pt idx="1">
                  <c:v>10-11</c:v>
                </c:pt>
                <c:pt idx="2">
                  <c:v>11-12</c:v>
                </c:pt>
                <c:pt idx="3">
                  <c:v>12-13</c:v>
                </c:pt>
                <c:pt idx="4">
                  <c:v>13-14</c:v>
                </c:pt>
              </c:strCache>
            </c:strRef>
          </c:cat>
          <c:val>
            <c:numRef>
              <c:f>'Library Budget'!$C$139:$G$139</c:f>
              <c:numCache>
                <c:formatCode>"$"#,##0</c:formatCode>
                <c:ptCount val="5"/>
                <c:pt idx="0">
                  <c:v>2530268</c:v>
                </c:pt>
                <c:pt idx="1">
                  <c:v>2769547.8899999997</c:v>
                </c:pt>
                <c:pt idx="2">
                  <c:v>1524373.1200000003</c:v>
                </c:pt>
                <c:pt idx="3">
                  <c:v>1382780.2600000002</c:v>
                </c:pt>
                <c:pt idx="4">
                  <c:v>670114.26000000024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'Library Budget'!$B$140</c:f>
              <c:strCache>
                <c:ptCount val="1"/>
                <c:pt idx="0">
                  <c:v>Materials Expenditure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'Library Budget'!$C$138:$G$138</c:f>
              <c:strCache>
                <c:ptCount val="5"/>
                <c:pt idx="0">
                  <c:v>09-10</c:v>
                </c:pt>
                <c:pt idx="1">
                  <c:v>10-11</c:v>
                </c:pt>
                <c:pt idx="2">
                  <c:v>11-12</c:v>
                </c:pt>
                <c:pt idx="3">
                  <c:v>12-13</c:v>
                </c:pt>
                <c:pt idx="4">
                  <c:v>13-14</c:v>
                </c:pt>
              </c:strCache>
            </c:strRef>
          </c:cat>
          <c:val>
            <c:numRef>
              <c:f>'Library Budget'!$C$140:$G$140</c:f>
              <c:numCache>
                <c:formatCode>"$"#,##0</c:formatCode>
                <c:ptCount val="5"/>
                <c:pt idx="0">
                  <c:v>0</c:v>
                </c:pt>
                <c:pt idx="1">
                  <c:v>775824</c:v>
                </c:pt>
                <c:pt idx="2">
                  <c:v>1051153.22</c:v>
                </c:pt>
                <c:pt idx="3">
                  <c:v>530000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'Library Budget'!$B$141</c:f>
              <c:strCache>
                <c:ptCount val="1"/>
                <c:pt idx="0">
                  <c:v>Operating Expenditure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'Library Budget'!$C$138:$G$138</c:f>
              <c:strCache>
                <c:ptCount val="5"/>
                <c:pt idx="0">
                  <c:v>09-10</c:v>
                </c:pt>
                <c:pt idx="1">
                  <c:v>10-11</c:v>
                </c:pt>
                <c:pt idx="2">
                  <c:v>11-12</c:v>
                </c:pt>
                <c:pt idx="3">
                  <c:v>12-13</c:v>
                </c:pt>
                <c:pt idx="4">
                  <c:v>13-14</c:v>
                </c:pt>
              </c:strCache>
            </c:strRef>
          </c:cat>
          <c:val>
            <c:numRef>
              <c:f>'Library Budget'!$C$141:$G$141</c:f>
              <c:numCache>
                <c:formatCode>"$"#,##0_);[Red]\("$"#,##0\)</c:formatCode>
                <c:ptCount val="5"/>
                <c:pt idx="0" formatCode="&quot;$&quot;#,##0_);\(&quot;$&quot;#,##0\)">
                  <c:v>1048773</c:v>
                </c:pt>
                <c:pt idx="1">
                  <c:v>700731</c:v>
                </c:pt>
                <c:pt idx="2" formatCode="&quot;$&quot;#,##0_);\(&quot;$&quot;#,##0\)">
                  <c:v>456351</c:v>
                </c:pt>
                <c:pt idx="3">
                  <c:v>575353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772096"/>
        <c:axId val="166782464"/>
      </c:lineChart>
      <c:scatterChart>
        <c:scatterStyle val="lineMarker"/>
        <c:varyColors val="0"/>
        <c:ser>
          <c:idx val="3"/>
          <c:order val="3"/>
          <c:tx>
            <c:strRef>
              <c:f>'Library Budget'!$B$144</c:f>
              <c:strCache>
                <c:ptCount val="1"/>
                <c:pt idx="0">
                  <c:v>Required Reserve ($766,288)</c:v>
                </c:pt>
              </c:strCache>
            </c:strRef>
          </c:tx>
          <c:spPr>
            <a:ln w="57150">
              <a:solidFill>
                <a:schemeClr val="tx1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c:spPr>
          <c:marker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57150"/>
              <a:effectLst>
                <a:outerShdw blurRad="50800" dist="50800" dir="5400000" algn="ctr" rotWithShape="0">
                  <a:schemeClr val="bg1"/>
                </a:outerShdw>
              </a:effectLst>
            </c:spPr>
          </c:marker>
          <c:yVal>
            <c:numRef>
              <c:f>'Library Budget'!$C$144:$G$144</c:f>
              <c:numCache>
                <c:formatCode>General</c:formatCode>
                <c:ptCount val="5"/>
                <c:pt idx="4" formatCode="&quot;$&quot;#,##0">
                  <c:v>766288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772096"/>
        <c:axId val="166782464"/>
      </c:scatterChart>
      <c:catAx>
        <c:axId val="1667720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66782464"/>
        <c:crosses val="autoZero"/>
        <c:auto val="1"/>
        <c:lblAlgn val="ctr"/>
        <c:lblOffset val="100"/>
        <c:noMultiLvlLbl val="0"/>
      </c:catAx>
      <c:valAx>
        <c:axId val="166782464"/>
        <c:scaling>
          <c:orientation val="minMax"/>
        </c:scaling>
        <c:delete val="0"/>
        <c:axPos val="l"/>
        <c:majorGridlines/>
        <c:numFmt formatCode="&quot;$&quot;#,##0" sourceLinked="1"/>
        <c:majorTickMark val="none"/>
        <c:minorTickMark val="none"/>
        <c:tickLblPos val="nextTo"/>
        <c:crossAx val="166772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170582" cy="480389"/>
          </a:xfrm>
          <a:prstGeom prst="rect">
            <a:avLst/>
          </a:prstGeom>
        </p:spPr>
        <p:txBody>
          <a:bodyPr vert="horz" lIns="94821" tIns="47409" rIns="94821" bIns="474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5" y="3"/>
            <a:ext cx="3170582" cy="480389"/>
          </a:xfrm>
          <a:prstGeom prst="rect">
            <a:avLst/>
          </a:prstGeom>
        </p:spPr>
        <p:txBody>
          <a:bodyPr vert="horz" lIns="94821" tIns="47409" rIns="94821" bIns="47409" rtlCol="0"/>
          <a:lstStyle>
            <a:lvl1pPr algn="r">
              <a:defRPr sz="1200"/>
            </a:lvl1pPr>
          </a:lstStyle>
          <a:p>
            <a:fld id="{88407407-038A-4F5E-A8BF-47AF58E78E2E}" type="datetimeFigureOut">
              <a:rPr lang="en-US" smtClean="0"/>
              <a:pPr/>
              <a:t>3/12/2013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119175"/>
            <a:ext cx="3170582" cy="480389"/>
          </a:xfrm>
          <a:prstGeom prst="rect">
            <a:avLst/>
          </a:prstGeom>
        </p:spPr>
        <p:txBody>
          <a:bodyPr vert="horz" lIns="94821" tIns="47409" rIns="94821" bIns="474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5" y="9119175"/>
            <a:ext cx="3170582" cy="480389"/>
          </a:xfrm>
          <a:prstGeom prst="rect">
            <a:avLst/>
          </a:prstGeom>
        </p:spPr>
        <p:txBody>
          <a:bodyPr vert="horz" lIns="94821" tIns="47409" rIns="94821" bIns="47409" rtlCol="0" anchor="b"/>
          <a:lstStyle>
            <a:lvl1pPr algn="r">
              <a:defRPr sz="1200"/>
            </a:lvl1pPr>
          </a:lstStyle>
          <a:p>
            <a:fld id="{D2432F1B-6990-4B31-8FD0-349A596FC4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80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170582" cy="480389"/>
          </a:xfrm>
          <a:prstGeom prst="rect">
            <a:avLst/>
          </a:prstGeom>
        </p:spPr>
        <p:txBody>
          <a:bodyPr vert="horz" lIns="96402" tIns="48202" rIns="96402" bIns="48202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5" y="3"/>
            <a:ext cx="3170582" cy="480389"/>
          </a:xfrm>
          <a:prstGeom prst="rect">
            <a:avLst/>
          </a:prstGeom>
        </p:spPr>
        <p:txBody>
          <a:bodyPr vert="horz" lIns="96402" tIns="48202" rIns="96402" bIns="48202" rtlCol="0"/>
          <a:lstStyle>
            <a:lvl1pPr algn="r">
              <a:defRPr sz="1200" smtClean="0"/>
            </a:lvl1pPr>
          </a:lstStyle>
          <a:p>
            <a:pPr>
              <a:defRPr/>
            </a:pPr>
            <a:fld id="{20FEE958-FCB0-4805-8E20-0916DFE7AA76}" type="datetimeFigureOut">
              <a:rPr lang="en-US"/>
              <a:pPr>
                <a:defRPr/>
              </a:pPr>
              <a:t>3/12/2013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02" tIns="48202" rIns="96402" bIns="4820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4" y="4561228"/>
            <a:ext cx="5850834" cy="4320213"/>
          </a:xfrm>
          <a:prstGeom prst="rect">
            <a:avLst/>
          </a:prstGeom>
        </p:spPr>
        <p:txBody>
          <a:bodyPr vert="horz" lIns="96402" tIns="48202" rIns="96402" bIns="4820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119175"/>
            <a:ext cx="3170582" cy="480389"/>
          </a:xfrm>
          <a:prstGeom prst="rect">
            <a:avLst/>
          </a:prstGeom>
        </p:spPr>
        <p:txBody>
          <a:bodyPr vert="horz" lIns="96402" tIns="48202" rIns="96402" bIns="48202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5" y="9119175"/>
            <a:ext cx="3170582" cy="480389"/>
          </a:xfrm>
          <a:prstGeom prst="rect">
            <a:avLst/>
          </a:prstGeom>
        </p:spPr>
        <p:txBody>
          <a:bodyPr vert="horz" lIns="96402" tIns="48202" rIns="96402" bIns="48202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046165B-C0B5-4302-AB8C-24BFB26701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02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256FA3-6D82-40E8-A3C1-B88F4303D74F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HANDOUT 1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80F15-6EAE-4738-B1EE-80CDEB28250F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HANDOUT 1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80F15-6EAE-4738-B1EE-80CDEB28250F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80F15-6EAE-4738-B1EE-80CDEB28250F}" type="slidenum">
              <a:rPr lang="en-US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80F15-6EAE-4738-B1EE-80CDEB28250F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HANDOUT 2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To account for differences in scale at the peer institutions,</a:t>
            </a:r>
            <a:r>
              <a:rPr lang="en-US" baseline="0" dirty="0" smtClean="0"/>
              <a:t> we analyzed correlations between ARL data on library expenditures and NCES data on university factors that correlate with demand for library resources and services. 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 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The highest correlation was with total university budget, and it</a:t>
            </a:r>
            <a:r>
              <a:rPr lang="en-US" baseline="0" dirty="0" smtClean="0"/>
              <a:t> was a very high correlation</a:t>
            </a:r>
            <a:r>
              <a:rPr lang="en-US" dirty="0" smtClean="0"/>
              <a:t> (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= 0.8278).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80F15-6EAE-4738-B1EE-80CDEB28250F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HANDOUT 3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University of Michigan Libraries are very</a:t>
            </a:r>
            <a:r>
              <a:rPr lang="en-US" baseline="0" dirty="0" smtClean="0"/>
              <a:t> </a:t>
            </a:r>
            <a:r>
              <a:rPr lang="en-US" dirty="0" smtClean="0"/>
              <a:t>well funded, although</a:t>
            </a:r>
            <a:r>
              <a:rPr lang="en-US" baseline="0" dirty="0" smtClean="0"/>
              <a:t> the total university budget is so high that the library budget is a lower percentage of the total university budget than the other peer institutions.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With the exception of Michigan, the UF Libraries funding is the lowest percentage. </a:t>
            </a: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80F15-6EAE-4738-B1EE-80CDEB28250F}" type="slidenum">
              <a:rPr lang="en-US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80F15-6EAE-4738-B1EE-80CDEB28250F}" type="slidenum">
              <a:rPr lang="en-US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Conclusion based on peer analysis: UF Libraries are significantly</a:t>
            </a:r>
            <a:r>
              <a:rPr lang="en-US" baseline="0" dirty="0" smtClean="0"/>
              <a:t> underfunded compared to the libraries at these peer institutions.</a:t>
            </a: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80F15-6EAE-4738-B1EE-80CDEB28250F}" type="slidenum">
              <a:rPr lang="en-US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Initial Peer Analysis</a:t>
            </a:r>
            <a:r>
              <a:rPr lang="en-US" baseline="0" dirty="0" smtClean="0"/>
              <a:t> used 2008 data from ARL and NCES (the latest available at the time). 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2009 NCES data is now available and the linear regression analysis shows the g</a:t>
            </a:r>
            <a:r>
              <a:rPr lang="en-US" dirty="0" smtClean="0"/>
              <a:t>ap is widening, not closing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80F15-6EAE-4738-B1EE-80CDEB28250F}" type="slidenum">
              <a:rPr lang="en-US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80F15-6EAE-4738-B1EE-80CDEB28250F}" type="slidenum">
              <a:rPr lang="en-US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Legal Information Center is funded through the budget for the College of Law.</a:t>
            </a: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Ratio of spending on materials and personnel is consistent with our peer libraries.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This does not mean that the budget amount is appropriate. The UF staffing is 68% of the average staffing for our peer libraries and the UF materials budget is 84% of the average for our peer libraries. </a:t>
            </a: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80F15-6EAE-4738-B1EE-80CDEB28250F}" type="slidenum">
              <a:rPr lang="en-US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Salaries and Benefits are currently 47%</a:t>
            </a:r>
            <a:r>
              <a:rPr lang="en-US" baseline="0" dirty="0" smtClean="0"/>
              <a:t> of the Total Library Budget. Median for the 8 Peer Institutions is 48%.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To protect the Materials Budget, the Libraries have given up vacant positions in response to budget cuts.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80F15-6EAE-4738-B1EE-80CDEB28250F}" type="slidenum">
              <a:rPr lang="en-US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</a:t>
            </a:r>
            <a:r>
              <a:rPr lang="en-US" baseline="0" dirty="0" smtClean="0"/>
              <a:t> pie chart is in the Smathers Libraries 2013-1024 RCM Budget Review and was also included in the cover e-mail message transmitting the budget review to the committee.</a:t>
            </a: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80F15-6EAE-4738-B1EE-80CDEB28250F}" type="slidenum">
              <a:rPr lang="en-US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HANDOUT 4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HANDOUT 4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HANDOUT 5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2011-2012 drop in carry forward includes $428,000 recall by the University. 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80F15-6EAE-4738-B1EE-80CDEB28250F}" type="slidenum">
              <a:rPr lang="en-US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80F15-6EAE-4738-B1EE-80CDEB28250F}" type="slidenum">
              <a:rPr lang="en-US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6A3F-87EE-4061-A467-BE95D667594A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Comprehensive university with unique scale and scope.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Extremely high demand for content and services to serve a diverse</a:t>
            </a:r>
            <a:r>
              <a:rPr lang="en-US" baseline="0" dirty="0" smtClean="0"/>
              <a:t> population.</a:t>
            </a: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</a:t>
            </a:r>
            <a:r>
              <a:rPr lang="en-US" baseline="0" dirty="0" smtClean="0"/>
              <a:t> pie chart is in the Smathers Libraries 2013-1024 RCM Budget Review and was also included in the cover e-mail message transmitting the budget review to the committee.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You will see this slide again later in the presentation, and I think it’s significance will be clearer at that time. 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The Libraries current materials budget is $8.6 million, which is $1.6 million below the amount needed to maintain the content we currently provide to students, faculty, researchers, and clinicians.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This will not restore the depth and breadth of library materials to the levels that we had even five years ago, but it is essential to avoid  significant additional cuts. 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Prepared for the 2010-2011</a:t>
            </a:r>
            <a:r>
              <a:rPr lang="en-US" baseline="0" dirty="0" smtClean="0"/>
              <a:t> RCM budget review</a:t>
            </a: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Rankings</a:t>
            </a:r>
            <a:r>
              <a:rPr lang="en-US" baseline="0" dirty="0" smtClean="0"/>
              <a:t> by U.S. News &amp; World Report current as of June 2010.</a:t>
            </a: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ARL data reports for all libraries, so the legal information center</a:t>
            </a:r>
            <a:r>
              <a:rPr lang="en-US" baseline="0" dirty="0" smtClean="0"/>
              <a:t> statistics are included in the </a:t>
            </a:r>
            <a:r>
              <a:rPr lang="en-US" baseline="0" smtClean="0"/>
              <a:t>peer analysis. </a:t>
            </a:r>
          </a:p>
          <a:p>
            <a:pPr>
              <a:spcBef>
                <a:spcPct val="0"/>
              </a:spcBef>
            </a:pPr>
            <a:endParaRPr lang="en-US" baseline="0" smtClean="0"/>
          </a:p>
          <a:p>
            <a:pPr>
              <a:spcBef>
                <a:spcPct val="0"/>
              </a:spcBef>
            </a:pPr>
            <a:r>
              <a:rPr lang="en-US" baseline="0" smtClean="0"/>
              <a:t>Appropriate due to collaborative purchasing and other resources sharing at ARL institutions. </a:t>
            </a: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664B8-94A7-41FC-A73C-D06F07530AA2}" type="datetime1">
              <a:rPr lang="en-US" smtClean="0"/>
              <a:pPr>
                <a:defRPr/>
              </a:pPr>
              <a:t>3/12/2013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35C2-FBCE-49F9-92D8-0584FBBC53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16FA6-DAE5-4647-A34D-F37EA67916EE}" type="datetime1">
              <a:rPr lang="en-US" smtClean="0"/>
              <a:pPr>
                <a:defRPr/>
              </a:pPr>
              <a:t>3/12/2013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54E6E-5EA9-4623-AD89-76A610C75B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191B4-2271-4AF3-97C7-AA7FC60F7D50}" type="datetime1">
              <a:rPr lang="en-US" smtClean="0"/>
              <a:pPr>
                <a:defRPr/>
              </a:pPr>
              <a:t>3/12/2013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77B6-9C9C-4B68-B9B0-E5391BE23F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23823-FADC-429F-9F35-070A2AC8F071}" type="datetime1">
              <a:rPr lang="en-US" smtClean="0"/>
              <a:pPr>
                <a:defRPr/>
              </a:pPr>
              <a:t>3/12/2013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670B2-C3CC-4D45-AD6E-B4EFD26E1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B007F-7F1E-4A84-867D-D40A8096C17F}" type="datetime1">
              <a:rPr lang="en-US" smtClean="0"/>
              <a:pPr>
                <a:defRPr/>
              </a:pPr>
              <a:t>3/12/2013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39025-E6AA-44CD-8E92-FAB8CD55E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5DB9C-8A66-45CD-AFCD-1918F3E4A7BF}" type="datetime1">
              <a:rPr lang="en-US" smtClean="0"/>
              <a:pPr>
                <a:defRPr/>
              </a:pPr>
              <a:t>3/12/2013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9C03F-E96D-4465-9A05-8DA2691906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876ED-4149-438B-BA57-8F2CF8883E6D}" type="datetime1">
              <a:rPr lang="en-US" smtClean="0"/>
              <a:pPr>
                <a:defRPr/>
              </a:pPr>
              <a:t>3/12/2013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A1E6F-866B-428E-A69F-336A28B3A4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9A92-249D-4BE2-BF50-40AFE1946471}" type="datetime1">
              <a:rPr lang="en-US" smtClean="0"/>
              <a:pPr>
                <a:defRPr/>
              </a:pPr>
              <a:t>3/12/2013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679EA-704A-47F3-8DED-9DD634EE47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F317-FDFA-4593-B5B2-1EC154899AD0}" type="datetime1">
              <a:rPr lang="en-US" smtClean="0"/>
              <a:pPr>
                <a:defRPr/>
              </a:pPr>
              <a:t>3/12/2013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74C9-4683-4592-B3B0-2E3DA5406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5A608-179D-4CE4-A062-3A44D86E2550}" type="datetime1">
              <a:rPr lang="en-US" smtClean="0"/>
              <a:pPr>
                <a:defRPr/>
              </a:pPr>
              <a:t>3/12/2013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C5DB-1625-459D-ADCB-A7D9233F30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08B49-A27A-4ABE-B71D-009D101854A6}" type="datetime1">
              <a:rPr lang="en-US" smtClean="0"/>
              <a:pPr>
                <a:defRPr/>
              </a:pPr>
              <a:t>3/12/2013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8A96F-76FE-4C2F-957D-24F957EC3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C31C1D-62CF-49F4-B034-F58851625068}" type="datetime1">
              <a:rPr lang="en-US" smtClean="0"/>
              <a:pPr>
                <a:defRPr/>
              </a:pPr>
              <a:t>3/12/2013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36F342-CFF8-4BA8-AC90-378AEDD377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 advTm="8000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wkeith@ufl.edu" TargetMode="External"/><Relationship Id="rId4" Type="http://schemas.openxmlformats.org/officeDocument/2006/relationships/hyperlink" Target="mailto:jcrussell@ufl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0896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388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60325"/>
            <a:ext cx="9144000" cy="5638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228600" y="1371600"/>
            <a:ext cx="8686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1A6"/>
                </a:solidFill>
                <a:latin typeface="Arial"/>
              </a:rPr>
              <a:t>RCM 2013-2014 BUDGET REVIEW</a:t>
            </a:r>
          </a:p>
          <a:p>
            <a:pPr algn="ctr"/>
            <a:r>
              <a:rPr lang="en-US" sz="3200" b="1" dirty="0" smtClean="0">
                <a:solidFill>
                  <a:srgbClr val="0021A6"/>
                </a:solidFill>
                <a:latin typeface="Arial"/>
              </a:rPr>
              <a:t>George A. Smathers Libraries</a:t>
            </a:r>
            <a:endParaRPr lang="en-US" sz="3200" b="1" dirty="0">
              <a:solidFill>
                <a:srgbClr val="0021A5"/>
              </a:solidFill>
            </a:endParaRPr>
          </a:p>
          <a:p>
            <a:pPr algn="ctr"/>
            <a:endParaRPr lang="en-US" sz="3200" b="1" dirty="0" smtClean="0">
              <a:solidFill>
                <a:srgbClr val="0021A5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21A5"/>
                </a:solidFill>
              </a:rPr>
              <a:t>Judith C. Russell</a:t>
            </a:r>
            <a:endParaRPr lang="en-US" sz="3200" b="1" dirty="0">
              <a:solidFill>
                <a:srgbClr val="0021A5"/>
              </a:solidFill>
            </a:endParaRPr>
          </a:p>
          <a:p>
            <a:pPr algn="ctr"/>
            <a:endParaRPr lang="en-US" sz="3200" b="1" dirty="0">
              <a:solidFill>
                <a:srgbClr val="0021A5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21A5"/>
                </a:solidFill>
              </a:rPr>
              <a:t>March 12, 2013</a:t>
            </a:r>
            <a:endParaRPr lang="en-US" sz="2800" b="1" dirty="0">
              <a:solidFill>
                <a:srgbClr val="0021A5"/>
              </a:solidFill>
            </a:endParaRPr>
          </a:p>
          <a:p>
            <a:pPr algn="ctr"/>
            <a:endParaRPr lang="en-US" sz="28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074C9-4683-4592-B3B0-2E3DA540665D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10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54429"/>
              </p:ext>
            </p:extLst>
          </p:nvPr>
        </p:nvGraphicFramePr>
        <p:xfrm>
          <a:off x="1072846" y="152400"/>
          <a:ext cx="6998308" cy="54939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3512"/>
                <a:gridCol w="2452398"/>
                <a:gridCol w="2452398"/>
              </a:tblGrid>
              <a:tr h="5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r>
                        <a:rPr lang="en-US" sz="2400" b="1" u="none" strike="noStrike" dirty="0" smtClean="0">
                          <a:effectLst/>
                        </a:rPr>
                        <a:t>LIBRARIES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Avg. </a:t>
                      </a:r>
                      <a:r>
                        <a:rPr lang="en-US" sz="1800" b="1" u="none" strike="noStrike" dirty="0">
                          <a:effectLst/>
                        </a:rPr>
                        <a:t>Excluding UF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UF as % of Non-UF Avg.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97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EXPENDITURES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 Library Materials Expenditures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$14,820,857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02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 Total Library Expenditures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$39,116,382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9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PERSONNEL-SALARIES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02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Salaries &amp; Wages Professional Staff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$9,602,922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02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Total Salaries </a:t>
                      </a:r>
                      <a:r>
                        <a:rPr lang="en-US" sz="1400" b="1" u="none" strike="noStrike" dirty="0" smtClean="0">
                          <a:effectLst/>
                        </a:rPr>
                        <a:t>&amp; Wages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$18,656,818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9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PERSONNEL-FTE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02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Professional Staff                                    (FTE)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02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Support Staff                                           (FTE)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02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Total Staff                                                   (FTE)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74" marR="8874" marT="88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78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11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53159"/>
              </p:ext>
            </p:extLst>
          </p:nvPr>
        </p:nvGraphicFramePr>
        <p:xfrm>
          <a:off x="952501" y="152397"/>
          <a:ext cx="7238999" cy="5310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5513"/>
                <a:gridCol w="2536743"/>
                <a:gridCol w="2536743"/>
              </a:tblGrid>
              <a:tr h="609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  <a:endParaRPr lang="en-US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Avg. </a:t>
                      </a:r>
                      <a:r>
                        <a:rPr lang="en-US" sz="1600" b="1" u="none" strike="noStrike" dirty="0">
                          <a:effectLst/>
                        </a:rPr>
                        <a:t>Excluding UF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UF as % of Non-UF Avg.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7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PhDs Awarded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67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Prof Degrees Awarded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67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Total </a:t>
                      </a:r>
                      <a:r>
                        <a:rPr lang="en-US" sz="1600" b="1" u="none" strike="noStrike" dirty="0" smtClean="0">
                          <a:effectLst/>
                        </a:rPr>
                        <a:t>PhDs </a:t>
                      </a:r>
                      <a:r>
                        <a:rPr lang="en-US" sz="1600" b="1" u="none" strike="noStrike" dirty="0">
                          <a:effectLst/>
                        </a:rPr>
                        <a:t>and Prof Degrees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1,261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67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PhD                                                               Fields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67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Faculty (Full-Time)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3,449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67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Total Student Enrollment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43,195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67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Total Graduate &amp; Prof Students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12,579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041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PEER ANALYSIS, continued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12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pic>
        <p:nvPicPr>
          <p:cNvPr id="34818" name="Picture 1" descr="Smathers Libraries U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21" name="TextBox 8"/>
          <p:cNvSpPr txBox="1">
            <a:spLocks noChangeArrowheads="1"/>
          </p:cNvSpPr>
          <p:nvPr/>
        </p:nvSpPr>
        <p:spPr bwMode="auto">
          <a:xfrm>
            <a:off x="342900" y="1295400"/>
            <a:ext cx="83439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1A5"/>
                </a:solidFill>
              </a:rPr>
              <a:t>UF Libraries are BELOW</a:t>
            </a:r>
            <a:r>
              <a:rPr lang="en-US" sz="2800" b="1" i="1" dirty="0" smtClean="0">
                <a:solidFill>
                  <a:srgbClr val="0021A5"/>
                </a:solidFill>
              </a:rPr>
              <a:t> </a:t>
            </a:r>
            <a:r>
              <a:rPr lang="en-US" sz="2800" b="1" dirty="0">
                <a:solidFill>
                  <a:srgbClr val="0021A5"/>
                </a:solidFill>
              </a:rPr>
              <a:t>a</a:t>
            </a:r>
            <a:r>
              <a:rPr lang="en-US" sz="2800" b="1" dirty="0" smtClean="0">
                <a:solidFill>
                  <a:srgbClr val="0021A5"/>
                </a:solidFill>
              </a:rPr>
              <a:t>verage</a:t>
            </a:r>
            <a:r>
              <a:rPr lang="en-US" sz="2800" b="1" i="1" dirty="0" smtClean="0">
                <a:solidFill>
                  <a:srgbClr val="0021A5"/>
                </a:solidFill>
              </a:rPr>
              <a:t> </a:t>
            </a:r>
            <a:r>
              <a:rPr lang="en-US" sz="2800" b="1" dirty="0" smtClean="0">
                <a:solidFill>
                  <a:srgbClr val="0021A5"/>
                </a:solidFill>
              </a:rPr>
              <a:t>for every library </a:t>
            </a:r>
            <a:r>
              <a:rPr lang="en-US" sz="2800" b="1" dirty="0" smtClean="0">
                <a:solidFill>
                  <a:srgbClr val="ED5B01"/>
                </a:solidFill>
              </a:rPr>
              <a:t>RESOURCE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 smtClean="0">
                <a:solidFill>
                  <a:srgbClr val="0021A5"/>
                </a:solidFill>
              </a:rPr>
              <a:t>factor for materials and staffing </a:t>
            </a:r>
            <a:endParaRPr lang="en-US" sz="2800" b="1" dirty="0">
              <a:solidFill>
                <a:srgbClr val="0021A5"/>
              </a:solidFill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1A5"/>
                </a:solidFill>
              </a:rPr>
              <a:t>UF is ABOVE</a:t>
            </a:r>
            <a:r>
              <a:rPr lang="en-US" sz="2800" b="1" i="1" dirty="0" smtClean="0">
                <a:solidFill>
                  <a:srgbClr val="0021A5"/>
                </a:solidFill>
              </a:rPr>
              <a:t> </a:t>
            </a:r>
            <a:r>
              <a:rPr lang="en-US" sz="2800" b="1" dirty="0" smtClean="0">
                <a:solidFill>
                  <a:srgbClr val="0021A5"/>
                </a:solidFill>
              </a:rPr>
              <a:t>average</a:t>
            </a:r>
            <a:r>
              <a:rPr lang="en-US" sz="2800" b="1" i="1" dirty="0" smtClean="0">
                <a:solidFill>
                  <a:srgbClr val="0021A5"/>
                </a:solidFill>
              </a:rPr>
              <a:t> </a:t>
            </a:r>
            <a:r>
              <a:rPr lang="en-US" sz="2800" b="1" dirty="0" smtClean="0">
                <a:solidFill>
                  <a:srgbClr val="0021A5"/>
                </a:solidFill>
              </a:rPr>
              <a:t>for every university factor correlating with </a:t>
            </a:r>
            <a:r>
              <a:rPr lang="en-US" sz="2800" b="1" dirty="0" smtClean="0">
                <a:solidFill>
                  <a:srgbClr val="ED5B01"/>
                </a:solidFill>
              </a:rPr>
              <a:t>DEMAND</a:t>
            </a:r>
            <a:r>
              <a:rPr lang="en-US" sz="2800" b="1" dirty="0" smtClean="0">
                <a:solidFill>
                  <a:srgbClr val="0021A5"/>
                </a:solidFill>
              </a:rPr>
              <a:t> for library resources and services</a:t>
            </a:r>
            <a:endParaRPr lang="en-US" sz="2200" b="1" dirty="0">
              <a:solidFill>
                <a:srgbClr val="0021A5"/>
              </a:solidFill>
            </a:endParaRPr>
          </a:p>
          <a:p>
            <a:endParaRPr lang="en-US" sz="2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187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PEER ANALYSIS, continued</a:t>
            </a:r>
          </a:p>
        </p:txBody>
      </p:sp>
      <p:pic>
        <p:nvPicPr>
          <p:cNvPr id="34818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21" name="TextBox 8"/>
          <p:cNvSpPr txBox="1">
            <a:spLocks noChangeArrowheads="1"/>
          </p:cNvSpPr>
          <p:nvPr/>
        </p:nvSpPr>
        <p:spPr bwMode="auto">
          <a:xfrm>
            <a:off x="342900" y="1295400"/>
            <a:ext cx="8343900" cy="35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1A5"/>
                </a:solidFill>
              </a:rPr>
              <a:t>More useful comparison by accounting for </a:t>
            </a:r>
            <a:r>
              <a:rPr lang="en-US" sz="2800" b="1" dirty="0">
                <a:solidFill>
                  <a:srgbClr val="0021A5"/>
                </a:solidFill>
              </a:rPr>
              <a:t>differences in scale at the peer </a:t>
            </a:r>
            <a:r>
              <a:rPr lang="en-US" sz="2800" b="1" dirty="0" smtClean="0">
                <a:solidFill>
                  <a:srgbClr val="0021A5"/>
                </a:solidFill>
              </a:rPr>
              <a:t>institutions</a:t>
            </a: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–"/>
            </a:pPr>
            <a:r>
              <a:rPr lang="en-US" sz="2400" b="1" dirty="0" smtClean="0">
                <a:solidFill>
                  <a:srgbClr val="0021A5"/>
                </a:solidFill>
              </a:rPr>
              <a:t>Analyzed </a:t>
            </a:r>
            <a:r>
              <a:rPr lang="en-US" sz="2400" b="1" dirty="0">
                <a:solidFill>
                  <a:srgbClr val="0021A5"/>
                </a:solidFill>
              </a:rPr>
              <a:t>correlations between ARL data on library expenditures and NCES data </a:t>
            </a:r>
            <a:r>
              <a:rPr lang="en-US" sz="2400" b="1" dirty="0" smtClean="0">
                <a:solidFill>
                  <a:srgbClr val="0021A5"/>
                </a:solidFill>
              </a:rPr>
              <a:t>on </a:t>
            </a:r>
            <a:r>
              <a:rPr lang="en-US" sz="2400" b="1" dirty="0">
                <a:solidFill>
                  <a:srgbClr val="0021A5"/>
                </a:solidFill>
              </a:rPr>
              <a:t>university </a:t>
            </a:r>
            <a:r>
              <a:rPr lang="en-US" sz="2400" b="1" dirty="0" smtClean="0">
                <a:solidFill>
                  <a:srgbClr val="0021A5"/>
                </a:solidFill>
              </a:rPr>
              <a:t>factors</a:t>
            </a:r>
            <a:endParaRPr lang="en-US" sz="2400" b="1" dirty="0">
              <a:solidFill>
                <a:srgbClr val="0021A5"/>
              </a:solidFill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>
                <a:solidFill>
                  <a:srgbClr val="0021A5"/>
                </a:solidFill>
              </a:rPr>
              <a:t>The highest correlation was with total university </a:t>
            </a:r>
            <a:r>
              <a:rPr lang="en-US" sz="2800" b="1" dirty="0" smtClean="0">
                <a:solidFill>
                  <a:srgbClr val="0021A5"/>
                </a:solidFill>
              </a:rPr>
              <a:t>budget </a:t>
            </a:r>
            <a:r>
              <a:rPr lang="en-US" sz="2800" b="1" dirty="0" smtClean="0">
                <a:solidFill>
                  <a:srgbClr val="ED5B01"/>
                </a:solidFill>
              </a:rPr>
              <a:t>(</a:t>
            </a:r>
            <a:r>
              <a:rPr lang="en-US" sz="2800" b="1" dirty="0" smtClean="0">
                <a:solidFill>
                  <a:srgbClr val="ED5B01"/>
                </a:solidFill>
              </a:rPr>
              <a:t>R</a:t>
            </a:r>
            <a:r>
              <a:rPr lang="en-US" sz="2800" b="1" baseline="30000" dirty="0" smtClean="0">
                <a:solidFill>
                  <a:srgbClr val="ED5B01"/>
                </a:solidFill>
              </a:rPr>
              <a:t>2</a:t>
            </a:r>
            <a:r>
              <a:rPr lang="en-US" sz="2800" b="1" dirty="0" smtClean="0">
                <a:solidFill>
                  <a:srgbClr val="ED5B01"/>
                </a:solidFill>
              </a:rPr>
              <a:t> </a:t>
            </a:r>
            <a:r>
              <a:rPr lang="en-US" sz="2800" b="1" dirty="0">
                <a:solidFill>
                  <a:srgbClr val="ED5B01"/>
                </a:solidFill>
              </a:rPr>
              <a:t>= </a:t>
            </a:r>
            <a:r>
              <a:rPr lang="en-US" sz="2800" b="1" dirty="0" smtClean="0">
                <a:solidFill>
                  <a:srgbClr val="ED5B01"/>
                </a:solidFill>
              </a:rPr>
              <a:t>0.8278)</a:t>
            </a:r>
            <a:endParaRPr lang="en-US" sz="2800" b="1" dirty="0">
              <a:solidFill>
                <a:srgbClr val="0021A5"/>
              </a:solidFill>
            </a:endParaRPr>
          </a:p>
          <a:p>
            <a:endParaRPr lang="en-US" sz="2800" b="1" dirty="0">
              <a:solidFill>
                <a:srgbClr val="0021A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13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4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14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" y="457200"/>
            <a:ext cx="8961120" cy="510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PEER ANALYSIS, continued</a:t>
            </a:r>
          </a:p>
        </p:txBody>
      </p:sp>
      <p:pic>
        <p:nvPicPr>
          <p:cNvPr id="34818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15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910770"/>
            <a:ext cx="8138160" cy="4825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586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PEER ANALYSIS, continued</a:t>
            </a:r>
          </a:p>
        </p:txBody>
      </p:sp>
      <p:pic>
        <p:nvPicPr>
          <p:cNvPr id="34818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21" name="TextBox 8"/>
          <p:cNvSpPr txBox="1">
            <a:spLocks noChangeArrowheads="1"/>
          </p:cNvSpPr>
          <p:nvPr/>
        </p:nvSpPr>
        <p:spPr bwMode="auto">
          <a:xfrm>
            <a:off x="342900" y="1295400"/>
            <a:ext cx="83439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1A5"/>
                </a:solidFill>
              </a:rPr>
              <a:t>Average </a:t>
            </a:r>
            <a:r>
              <a:rPr lang="en-US" sz="2800" b="1" dirty="0" smtClean="0">
                <a:solidFill>
                  <a:srgbClr val="0021A5"/>
                </a:solidFill>
              </a:rPr>
              <a:t>library </a:t>
            </a:r>
            <a:r>
              <a:rPr lang="en-US" sz="2800" b="1" dirty="0">
                <a:solidFill>
                  <a:srgbClr val="0021A5"/>
                </a:solidFill>
              </a:rPr>
              <a:t>e</a:t>
            </a:r>
            <a:r>
              <a:rPr lang="en-US" sz="2800" b="1" dirty="0" smtClean="0">
                <a:solidFill>
                  <a:srgbClr val="0021A5"/>
                </a:solidFill>
              </a:rPr>
              <a:t>xpenditures </a:t>
            </a:r>
            <a:r>
              <a:rPr lang="en-US" sz="2800" b="1" dirty="0" smtClean="0">
                <a:solidFill>
                  <a:srgbClr val="0021A5"/>
                </a:solidFill>
              </a:rPr>
              <a:t>as % of </a:t>
            </a:r>
            <a:r>
              <a:rPr lang="en-US" sz="2800" b="1" dirty="0" smtClean="0">
                <a:solidFill>
                  <a:srgbClr val="0021A5"/>
                </a:solidFill>
              </a:rPr>
              <a:t>university budget </a:t>
            </a:r>
            <a:r>
              <a:rPr lang="en-US" sz="2800" b="1" dirty="0" smtClean="0">
                <a:solidFill>
                  <a:srgbClr val="0021A5"/>
                </a:solidFill>
              </a:rPr>
              <a:t>(8 </a:t>
            </a:r>
            <a:r>
              <a:rPr lang="en-US" sz="2800" b="1" dirty="0" smtClean="0">
                <a:solidFill>
                  <a:srgbClr val="0021A5"/>
                </a:solidFill>
              </a:rPr>
              <a:t>peers </a:t>
            </a:r>
            <a:r>
              <a:rPr lang="en-US" sz="2800" b="1" dirty="0">
                <a:solidFill>
                  <a:srgbClr val="0021A5"/>
                </a:solidFill>
              </a:rPr>
              <a:t>w</a:t>
            </a:r>
            <a:r>
              <a:rPr lang="en-US" sz="2800" b="1" dirty="0" smtClean="0">
                <a:solidFill>
                  <a:srgbClr val="0021A5"/>
                </a:solidFill>
              </a:rPr>
              <a:t>ithout </a:t>
            </a:r>
            <a:r>
              <a:rPr lang="en-US" sz="2800" b="1" dirty="0" smtClean="0">
                <a:solidFill>
                  <a:srgbClr val="0021A5"/>
                </a:solidFill>
              </a:rPr>
              <a:t>UF): </a:t>
            </a:r>
            <a:r>
              <a:rPr lang="en-US" sz="2800" b="1" dirty="0" smtClean="0">
                <a:solidFill>
                  <a:srgbClr val="FF3300"/>
                </a:solidFill>
              </a:rPr>
              <a:t>1.8352%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1A5"/>
                </a:solidFill>
              </a:rPr>
              <a:t>Library </a:t>
            </a:r>
            <a:r>
              <a:rPr lang="en-US" sz="2800" b="1" dirty="0">
                <a:solidFill>
                  <a:srgbClr val="0021A5"/>
                </a:solidFill>
              </a:rPr>
              <a:t>e</a:t>
            </a:r>
            <a:r>
              <a:rPr lang="en-US" sz="2800" b="1" dirty="0" smtClean="0">
                <a:solidFill>
                  <a:srgbClr val="0021A5"/>
                </a:solidFill>
              </a:rPr>
              <a:t>xpenditures </a:t>
            </a:r>
            <a:r>
              <a:rPr lang="en-US" sz="2800" b="1" dirty="0">
                <a:solidFill>
                  <a:srgbClr val="0021A5"/>
                </a:solidFill>
              </a:rPr>
              <a:t>as % of </a:t>
            </a:r>
            <a:r>
              <a:rPr lang="en-US" sz="2800" b="1" dirty="0" smtClean="0">
                <a:solidFill>
                  <a:srgbClr val="0021A5"/>
                </a:solidFill>
              </a:rPr>
              <a:t>university </a:t>
            </a:r>
            <a:r>
              <a:rPr lang="en-US" sz="2800" b="1" dirty="0">
                <a:solidFill>
                  <a:srgbClr val="0021A5"/>
                </a:solidFill>
              </a:rPr>
              <a:t>b</a:t>
            </a:r>
            <a:r>
              <a:rPr lang="en-US" sz="2800" b="1" dirty="0" smtClean="0">
                <a:solidFill>
                  <a:srgbClr val="0021A5"/>
                </a:solidFill>
              </a:rPr>
              <a:t>udget (UF): </a:t>
            </a:r>
            <a:r>
              <a:rPr lang="en-US" sz="2800" b="1" dirty="0" smtClean="0">
                <a:solidFill>
                  <a:srgbClr val="FF3300"/>
                </a:solidFill>
              </a:rPr>
              <a:t>1.6442%</a:t>
            </a:r>
            <a:endParaRPr lang="en-US" sz="2800" b="1" dirty="0">
              <a:solidFill>
                <a:srgbClr val="FF3300"/>
              </a:solidFill>
            </a:endParaRPr>
          </a:p>
          <a:p>
            <a:endParaRPr lang="en-US" sz="2800" b="1" dirty="0" smtClean="0">
              <a:solidFill>
                <a:srgbClr val="0021A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16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77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PEER ANALYSIS, continued</a:t>
            </a:r>
          </a:p>
        </p:txBody>
      </p:sp>
      <p:pic>
        <p:nvPicPr>
          <p:cNvPr id="34818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17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114102"/>
              </p:ext>
            </p:extLst>
          </p:nvPr>
        </p:nvGraphicFramePr>
        <p:xfrm>
          <a:off x="457200" y="1905000"/>
          <a:ext cx="8229600" cy="2590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36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Total UF Expenditures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Projected Library Expenditures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Actual Library Expenditures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Difference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7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$1,737,832,000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$37,899,670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$28,573,302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$9,326,368</a:t>
                      </a:r>
                      <a:endParaRPr lang="en-US" sz="2400" b="1" i="0" u="none" strike="noStrike" dirty="0">
                        <a:solidFill>
                          <a:srgbClr val="FF33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5257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1A5"/>
                </a:solidFill>
              </a:rPr>
              <a:t>Data from 2008</a:t>
            </a:r>
            <a:endParaRPr lang="en-US" b="1" dirty="0">
              <a:solidFill>
                <a:srgbClr val="0021A5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207442"/>
            <a:ext cx="849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1A5"/>
                </a:solidFill>
              </a:rPr>
              <a:t>Application of Linear Regression Formula to UF</a:t>
            </a:r>
            <a:endParaRPr lang="en-US" sz="24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891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PEER ANALYSIS, updated</a:t>
            </a:r>
          </a:p>
        </p:txBody>
      </p:sp>
      <p:pic>
        <p:nvPicPr>
          <p:cNvPr id="34818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18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368213"/>
              </p:ext>
            </p:extLst>
          </p:nvPr>
        </p:nvGraphicFramePr>
        <p:xfrm>
          <a:off x="381000" y="2286000"/>
          <a:ext cx="8229600" cy="2590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36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Total UF Expenditures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Projected Library Expenditures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Actual Library Expenditures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Difference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7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$2,121,460,000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$41,851,038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$28,147,202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solidFill>
                            <a:srgbClr val="FF3300"/>
                          </a:solidFill>
                          <a:effectLst/>
                        </a:rPr>
                        <a:t>$13,703,836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1207442"/>
            <a:ext cx="849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1A5"/>
                </a:solidFill>
              </a:rPr>
              <a:t>Application of Linear Regression Formula to UF </a:t>
            </a:r>
          </a:p>
          <a:p>
            <a:pPr algn="ctr"/>
            <a:r>
              <a:rPr lang="en-US" sz="2400" b="1" dirty="0" smtClean="0">
                <a:solidFill>
                  <a:srgbClr val="0021A5"/>
                </a:solidFill>
              </a:rPr>
              <a:t>Using 2009 Data </a:t>
            </a:r>
            <a:endParaRPr lang="en-US" sz="24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PEER ANALYSIS, updated</a:t>
            </a:r>
          </a:p>
        </p:txBody>
      </p:sp>
      <p:pic>
        <p:nvPicPr>
          <p:cNvPr id="34818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21" name="TextBox 8"/>
          <p:cNvSpPr txBox="1">
            <a:spLocks noChangeArrowheads="1"/>
          </p:cNvSpPr>
          <p:nvPr/>
        </p:nvSpPr>
        <p:spPr bwMode="auto">
          <a:xfrm>
            <a:off x="342900" y="1295400"/>
            <a:ext cx="84963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1A5"/>
                </a:solidFill>
              </a:rPr>
              <a:t>The </a:t>
            </a:r>
            <a:r>
              <a:rPr lang="en-US" sz="2800" b="1" dirty="0">
                <a:solidFill>
                  <a:srgbClr val="0021A5"/>
                </a:solidFill>
              </a:rPr>
              <a:t>a</a:t>
            </a:r>
            <a:r>
              <a:rPr lang="en-US" sz="2800" b="1" dirty="0" smtClean="0">
                <a:solidFill>
                  <a:srgbClr val="0021A5"/>
                </a:solidFill>
              </a:rPr>
              <a:t>verage Total Library Expenditures for the 8 peer </a:t>
            </a:r>
            <a:r>
              <a:rPr lang="en-US" sz="2800" b="1" dirty="0">
                <a:solidFill>
                  <a:srgbClr val="0021A5"/>
                </a:solidFill>
              </a:rPr>
              <a:t>i</a:t>
            </a:r>
            <a:r>
              <a:rPr lang="en-US" sz="2800" b="1" dirty="0" smtClean="0">
                <a:solidFill>
                  <a:srgbClr val="0021A5"/>
                </a:solidFill>
              </a:rPr>
              <a:t>nstitutions increased by </a:t>
            </a:r>
            <a:r>
              <a:rPr lang="en-US" sz="2800" b="1" dirty="0" smtClean="0">
                <a:solidFill>
                  <a:srgbClr val="FF3300"/>
                </a:solidFill>
              </a:rPr>
              <a:t>$1,027,589 </a:t>
            </a:r>
            <a:r>
              <a:rPr lang="en-US" sz="2800" b="1" dirty="0" smtClean="0">
                <a:solidFill>
                  <a:srgbClr val="0021A5"/>
                </a:solidFill>
              </a:rPr>
              <a:t>from </a:t>
            </a:r>
            <a:r>
              <a:rPr lang="en-US" sz="2800" b="1" dirty="0">
                <a:solidFill>
                  <a:srgbClr val="0021A5"/>
                </a:solidFill>
              </a:rPr>
              <a:t>2008 to 2012 </a:t>
            </a:r>
            <a:endParaRPr lang="en-US" sz="2800" b="1" dirty="0" smtClean="0">
              <a:solidFill>
                <a:srgbClr val="FF3300"/>
              </a:solidFill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>
                <a:solidFill>
                  <a:srgbClr val="0021A5"/>
                </a:solidFill>
              </a:rPr>
              <a:t>The </a:t>
            </a:r>
            <a:r>
              <a:rPr lang="en-US" sz="2800" b="1" dirty="0" smtClean="0">
                <a:solidFill>
                  <a:srgbClr val="0021A5"/>
                </a:solidFill>
              </a:rPr>
              <a:t>Total Library Expenditures </a:t>
            </a:r>
            <a:r>
              <a:rPr lang="en-US" sz="2800" b="1" dirty="0">
                <a:solidFill>
                  <a:srgbClr val="0021A5"/>
                </a:solidFill>
              </a:rPr>
              <a:t>for </a:t>
            </a:r>
            <a:r>
              <a:rPr lang="en-US" sz="2800" b="1" dirty="0" smtClean="0">
                <a:solidFill>
                  <a:srgbClr val="0021A5"/>
                </a:solidFill>
              </a:rPr>
              <a:t>UF Libraries increased by </a:t>
            </a:r>
            <a:r>
              <a:rPr lang="en-US" sz="2800" b="1" dirty="0" smtClean="0">
                <a:solidFill>
                  <a:srgbClr val="FF3300"/>
                </a:solidFill>
              </a:rPr>
              <a:t>$7,858 </a:t>
            </a:r>
            <a:r>
              <a:rPr lang="en-US" sz="2800" b="1" dirty="0">
                <a:solidFill>
                  <a:srgbClr val="0021A5"/>
                </a:solidFill>
              </a:rPr>
              <a:t>from 2008 to 2012 </a:t>
            </a:r>
            <a:endParaRPr lang="en-US" sz="2800" b="1" dirty="0">
              <a:solidFill>
                <a:srgbClr val="FF3300"/>
              </a:solidFill>
            </a:endParaRPr>
          </a:p>
          <a:p>
            <a:endParaRPr lang="en-US" sz="2800" b="1" dirty="0">
              <a:solidFill>
                <a:srgbClr val="0021A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19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53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BACKGROUND</a:t>
            </a:r>
          </a:p>
        </p:txBody>
      </p:sp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304800" y="1066800"/>
            <a:ext cx="85344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1A5"/>
                </a:solidFill>
              </a:rPr>
              <a:t>The </a:t>
            </a:r>
            <a:r>
              <a:rPr lang="en-US" sz="2800" b="1" dirty="0">
                <a:solidFill>
                  <a:srgbClr val="0021A5"/>
                </a:solidFill>
              </a:rPr>
              <a:t>George A. Smathers Libraries have two main components under </a:t>
            </a:r>
            <a:r>
              <a:rPr lang="en-US" sz="2800" b="1" dirty="0" smtClean="0">
                <a:solidFill>
                  <a:srgbClr val="0021A5"/>
                </a:solidFill>
              </a:rPr>
              <a:t>RCM</a:t>
            </a: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−"/>
            </a:pPr>
            <a:r>
              <a:rPr lang="en-US" sz="2800" b="1" dirty="0">
                <a:solidFill>
                  <a:srgbClr val="0021A5"/>
                </a:solidFill>
              </a:rPr>
              <a:t>The Health Science Center Libraries </a:t>
            </a:r>
            <a:endParaRPr lang="en-US" sz="2800" b="1" dirty="0" smtClean="0">
              <a:solidFill>
                <a:srgbClr val="0021A5"/>
              </a:solidFill>
            </a:endParaRP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−"/>
            </a:pPr>
            <a:r>
              <a:rPr lang="en-US" sz="2800" b="1" dirty="0" smtClean="0">
                <a:solidFill>
                  <a:srgbClr val="0021A5"/>
                </a:solidFill>
              </a:rPr>
              <a:t>The </a:t>
            </a:r>
            <a:r>
              <a:rPr lang="en-US" sz="2800" b="1" dirty="0">
                <a:solidFill>
                  <a:srgbClr val="0021A5"/>
                </a:solidFill>
              </a:rPr>
              <a:t>University Libraries </a:t>
            </a:r>
            <a:endParaRPr lang="en-US" sz="2800" b="1" dirty="0" smtClean="0">
              <a:solidFill>
                <a:srgbClr val="0021A5"/>
              </a:solidFill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1A5"/>
                </a:solidFill>
              </a:rPr>
              <a:t>The HSC Libraries are funded </a:t>
            </a:r>
            <a:r>
              <a:rPr lang="en-US" sz="2800" b="1" dirty="0">
                <a:solidFill>
                  <a:srgbClr val="0021A5"/>
                </a:solidFill>
              </a:rPr>
              <a:t>through units of the Health Science Center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>
                <a:solidFill>
                  <a:srgbClr val="0021A5"/>
                </a:solidFill>
              </a:rPr>
              <a:t>The </a:t>
            </a:r>
            <a:r>
              <a:rPr lang="en-US" sz="2800" b="1" dirty="0" smtClean="0">
                <a:solidFill>
                  <a:srgbClr val="0021A5"/>
                </a:solidFill>
              </a:rPr>
              <a:t>University Libraries are funded </a:t>
            </a:r>
            <a:r>
              <a:rPr lang="en-US" sz="2800" b="1" dirty="0">
                <a:solidFill>
                  <a:srgbClr val="0021A5"/>
                </a:solidFill>
              </a:rPr>
              <a:t>through the </a:t>
            </a:r>
            <a:r>
              <a:rPr lang="en-US" sz="2800" b="1" dirty="0" smtClean="0">
                <a:solidFill>
                  <a:srgbClr val="0021A5"/>
                </a:solidFill>
              </a:rPr>
              <a:t>other </a:t>
            </a:r>
            <a:r>
              <a:rPr lang="en-US" sz="2800" b="1" dirty="0">
                <a:solidFill>
                  <a:srgbClr val="0021A5"/>
                </a:solidFill>
              </a:rPr>
              <a:t>academic and research units, with the exception of </a:t>
            </a:r>
            <a:r>
              <a:rPr lang="en-US" sz="2800" b="1" dirty="0" smtClean="0">
                <a:solidFill>
                  <a:srgbClr val="0021A5"/>
                </a:solidFill>
              </a:rPr>
              <a:t>the College of Law</a:t>
            </a:r>
            <a:endParaRPr lang="en-US" sz="2800" b="1" dirty="0">
              <a:solidFill>
                <a:srgbClr val="0021A5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2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90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>
                <a:solidFill>
                  <a:srgbClr val="0021A5"/>
                </a:solidFill>
                <a:latin typeface="Arial" charset="0"/>
                <a:cs typeface="Arial" charset="0"/>
              </a:rPr>
              <a:t>PEER ANALYSIS, updated</a:t>
            </a:r>
            <a:endParaRPr lang="en-US" b="1" dirty="0" smtClean="0">
              <a:solidFill>
                <a:srgbClr val="0021A5"/>
              </a:solidFill>
              <a:latin typeface="Arial" charset="0"/>
              <a:cs typeface="Arial" charset="0"/>
            </a:endParaRPr>
          </a:p>
        </p:txBody>
      </p:sp>
      <p:pic>
        <p:nvPicPr>
          <p:cNvPr id="34818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20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76365"/>
              </p:ext>
            </p:extLst>
          </p:nvPr>
        </p:nvGraphicFramePr>
        <p:xfrm>
          <a:off x="914401" y="1447800"/>
          <a:ext cx="7086598" cy="3581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3890"/>
                <a:gridCol w="2296354"/>
                <a:gridCol w="2296354"/>
              </a:tblGrid>
              <a:tr h="1243542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PROPORTION OF LIBRARY EXPENDITURES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Materials and Operations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Staffing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621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Median for Peers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48%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621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Average for Peers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54%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46%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10943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University of Florida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53%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47%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512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Smathers Libraries Staffing</a:t>
            </a:r>
          </a:p>
        </p:txBody>
      </p:sp>
      <p:pic>
        <p:nvPicPr>
          <p:cNvPr id="34818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21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942108"/>
              </p:ext>
            </p:extLst>
          </p:nvPr>
        </p:nvGraphicFramePr>
        <p:xfrm>
          <a:off x="266700" y="1371600"/>
          <a:ext cx="8610600" cy="3974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8607"/>
                <a:gridCol w="2107331"/>
                <a:gridCol w="2107331"/>
                <a:gridCol w="2107331"/>
              </a:tblGrid>
              <a:tr h="721401"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                                 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 smtClean="0">
                          <a:effectLst/>
                        </a:rPr>
                        <a:t>Decrease in Smathers Libraries Staffing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 smtClean="0">
                          <a:effectLst/>
                        </a:rPr>
                        <a:t>2009-2010 Through 2011-2012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499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Faculty &amp; Other Professionals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Non-Professional Staff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7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7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172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257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1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167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248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1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GREATEST NEED</a:t>
            </a:r>
          </a:p>
        </p:txBody>
      </p:sp>
      <p:pic>
        <p:nvPicPr>
          <p:cNvPr id="34818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22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618" y="1103959"/>
            <a:ext cx="6100763" cy="462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749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23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1069043"/>
              </p:ext>
            </p:extLst>
          </p:nvPr>
        </p:nvGraphicFramePr>
        <p:xfrm>
          <a:off x="553212" y="-152400"/>
          <a:ext cx="8037576" cy="5963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9080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24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860582"/>
              </p:ext>
            </p:extLst>
          </p:nvPr>
        </p:nvGraphicFramePr>
        <p:xfrm>
          <a:off x="552450" y="-76200"/>
          <a:ext cx="80391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4456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25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666529"/>
              </p:ext>
            </p:extLst>
          </p:nvPr>
        </p:nvGraphicFramePr>
        <p:xfrm>
          <a:off x="1123950" y="32657"/>
          <a:ext cx="68961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40077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2013-2014 Budget Request</a:t>
            </a:r>
          </a:p>
        </p:txBody>
      </p:sp>
      <p:pic>
        <p:nvPicPr>
          <p:cNvPr id="34818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21" name="TextBox 8"/>
          <p:cNvSpPr txBox="1">
            <a:spLocks noChangeArrowheads="1"/>
          </p:cNvSpPr>
          <p:nvPr/>
        </p:nvSpPr>
        <p:spPr bwMode="auto">
          <a:xfrm>
            <a:off x="342900" y="1051381"/>
            <a:ext cx="84963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21A5"/>
                </a:solidFill>
              </a:rPr>
              <a:t>Flat Funding Request: </a:t>
            </a:r>
            <a:r>
              <a:rPr lang="en-US" sz="2800" b="1" dirty="0">
                <a:solidFill>
                  <a:srgbClr val="FF3300"/>
                </a:solidFill>
              </a:rPr>
              <a:t>$28,225,829</a:t>
            </a:r>
          </a:p>
          <a:p>
            <a:pPr marL="914400" lvl="1" indent="-457200">
              <a:buFont typeface="Arial" pitchFamily="34" charset="0"/>
              <a:buChar char="−"/>
            </a:pPr>
            <a:r>
              <a:rPr lang="en-US" sz="2800" b="1" dirty="0">
                <a:solidFill>
                  <a:srgbClr val="0021A5"/>
                </a:solidFill>
              </a:rPr>
              <a:t>$26,599,749 </a:t>
            </a:r>
            <a:r>
              <a:rPr lang="en-US" sz="2800" b="1" dirty="0" smtClean="0">
                <a:solidFill>
                  <a:srgbClr val="0021A5"/>
                </a:solidFill>
              </a:rPr>
              <a:t>(2012-2013 </a:t>
            </a:r>
            <a:r>
              <a:rPr lang="en-US" sz="2800" b="1" dirty="0">
                <a:solidFill>
                  <a:srgbClr val="0021A5"/>
                </a:solidFill>
              </a:rPr>
              <a:t>actual </a:t>
            </a:r>
            <a:r>
              <a:rPr lang="en-US" sz="2800" b="1" dirty="0" smtClean="0">
                <a:solidFill>
                  <a:srgbClr val="0021A5"/>
                </a:solidFill>
              </a:rPr>
              <a:t>with </a:t>
            </a:r>
            <a:r>
              <a:rPr lang="en-US" sz="2800" b="1" dirty="0">
                <a:solidFill>
                  <a:srgbClr val="0021A5"/>
                </a:solidFill>
              </a:rPr>
              <a:t>$300,000 from HSC for </a:t>
            </a:r>
            <a:r>
              <a:rPr lang="en-US" sz="2800" b="1" dirty="0" smtClean="0">
                <a:solidFill>
                  <a:srgbClr val="0021A5"/>
                </a:solidFill>
              </a:rPr>
              <a:t>HSCL) plus </a:t>
            </a:r>
            <a:r>
              <a:rPr lang="en-US" sz="2800" dirty="0">
                <a:solidFill>
                  <a:srgbClr val="0021A5"/>
                </a:solidFill>
              </a:rPr>
              <a:t>$</a:t>
            </a:r>
            <a:r>
              <a:rPr lang="en-US" sz="2800" b="1" dirty="0">
                <a:solidFill>
                  <a:srgbClr val="0021A5"/>
                </a:solidFill>
              </a:rPr>
              <a:t>1,626,080 for </a:t>
            </a:r>
            <a:r>
              <a:rPr lang="en-US" sz="2800" b="1" dirty="0" smtClean="0">
                <a:solidFill>
                  <a:srgbClr val="0021A5"/>
                </a:solidFill>
              </a:rPr>
              <a:t>essential library materials 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1A5"/>
                </a:solidFill>
              </a:rPr>
              <a:t>To </a:t>
            </a:r>
            <a:r>
              <a:rPr lang="en-US" sz="2800" b="1" dirty="0">
                <a:solidFill>
                  <a:srgbClr val="0021A5"/>
                </a:solidFill>
              </a:rPr>
              <a:t>a</a:t>
            </a:r>
            <a:r>
              <a:rPr lang="en-US" sz="2800" b="1" dirty="0" smtClean="0">
                <a:solidFill>
                  <a:srgbClr val="0021A5"/>
                </a:solidFill>
              </a:rPr>
              <a:t>void </a:t>
            </a:r>
            <a:r>
              <a:rPr lang="en-US" sz="2800" b="1" dirty="0">
                <a:solidFill>
                  <a:srgbClr val="0021A5"/>
                </a:solidFill>
              </a:rPr>
              <a:t>l</a:t>
            </a:r>
            <a:r>
              <a:rPr lang="en-US" sz="2800" b="1" dirty="0" smtClean="0">
                <a:solidFill>
                  <a:srgbClr val="0021A5"/>
                </a:solidFill>
              </a:rPr>
              <a:t>oss of core </a:t>
            </a:r>
            <a:r>
              <a:rPr lang="en-US" sz="2800" b="1" dirty="0">
                <a:solidFill>
                  <a:srgbClr val="0021A5"/>
                </a:solidFill>
              </a:rPr>
              <a:t>c</a:t>
            </a:r>
            <a:r>
              <a:rPr lang="en-US" sz="2800" b="1" dirty="0" smtClean="0">
                <a:solidFill>
                  <a:srgbClr val="0021A5"/>
                </a:solidFill>
              </a:rPr>
              <a:t>ontent for students, faculty, researchers, </a:t>
            </a:r>
            <a:r>
              <a:rPr lang="en-US" sz="2800" b="1" dirty="0">
                <a:solidFill>
                  <a:srgbClr val="0021A5"/>
                </a:solidFill>
              </a:rPr>
              <a:t>and </a:t>
            </a:r>
            <a:r>
              <a:rPr lang="en-US" sz="2800" b="1" dirty="0" smtClean="0">
                <a:solidFill>
                  <a:srgbClr val="0021A5"/>
                </a:solidFill>
              </a:rPr>
              <a:t>clinicians, a “Flat Budget” MUST include </a:t>
            </a:r>
            <a:r>
              <a:rPr lang="en-US" sz="2800" b="1" dirty="0">
                <a:solidFill>
                  <a:srgbClr val="0021A5"/>
                </a:solidFill>
              </a:rPr>
              <a:t>an </a:t>
            </a:r>
            <a:r>
              <a:rPr lang="en-US" sz="2800" b="1" dirty="0" smtClean="0">
                <a:solidFill>
                  <a:srgbClr val="0021A5"/>
                </a:solidFill>
              </a:rPr>
              <a:t>additional </a:t>
            </a:r>
            <a:r>
              <a:rPr lang="en-US" sz="2800" b="1" dirty="0" smtClean="0">
                <a:solidFill>
                  <a:srgbClr val="FF3300"/>
                </a:solidFill>
              </a:rPr>
              <a:t>$1,626,080 </a:t>
            </a:r>
            <a:r>
              <a:rPr lang="en-US" sz="2800" b="1" dirty="0" smtClean="0">
                <a:solidFill>
                  <a:srgbClr val="0021A5"/>
                </a:solidFill>
              </a:rPr>
              <a:t>for materials </a:t>
            </a:r>
            <a:endParaRPr lang="en-US" sz="2800" b="1" dirty="0">
              <a:solidFill>
                <a:srgbClr val="0021A5"/>
              </a:solidFill>
            </a:endParaRPr>
          </a:p>
          <a:p>
            <a:endParaRPr lang="en-US" sz="2800" b="1" dirty="0">
              <a:solidFill>
                <a:srgbClr val="0021A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26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193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2013-2014 Budget Request</a:t>
            </a:r>
          </a:p>
        </p:txBody>
      </p:sp>
      <p:pic>
        <p:nvPicPr>
          <p:cNvPr id="34818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21" name="TextBox 8"/>
          <p:cNvSpPr txBox="1">
            <a:spLocks noChangeArrowheads="1"/>
          </p:cNvSpPr>
          <p:nvPr/>
        </p:nvSpPr>
        <p:spPr bwMode="auto">
          <a:xfrm>
            <a:off x="342900" y="1051381"/>
            <a:ext cx="8496300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1A5"/>
                </a:solidFill>
              </a:rPr>
              <a:t>Optimal Budget includes a total </a:t>
            </a:r>
            <a:r>
              <a:rPr lang="en-US" sz="2800" b="1" dirty="0">
                <a:solidFill>
                  <a:srgbClr val="0021A5"/>
                </a:solidFill>
              </a:rPr>
              <a:t>i</a:t>
            </a:r>
            <a:r>
              <a:rPr lang="en-US" sz="2800" b="1" dirty="0" smtClean="0">
                <a:solidFill>
                  <a:srgbClr val="0021A5"/>
                </a:solidFill>
              </a:rPr>
              <a:t>ncrease of </a:t>
            </a:r>
            <a:r>
              <a:rPr lang="en-US" sz="2800" b="1" dirty="0" smtClean="0">
                <a:solidFill>
                  <a:srgbClr val="FF3300"/>
                </a:solidFill>
              </a:rPr>
              <a:t>$5.5 Million</a:t>
            </a:r>
            <a:r>
              <a:rPr lang="en-US" sz="2800" b="1" dirty="0" smtClean="0">
                <a:solidFill>
                  <a:srgbClr val="0021A5"/>
                </a:solidFill>
              </a:rPr>
              <a:t>, which </a:t>
            </a:r>
            <a:r>
              <a:rPr lang="en-US" sz="2800" b="1" dirty="0">
                <a:solidFill>
                  <a:srgbClr val="0021A5"/>
                </a:solidFill>
              </a:rPr>
              <a:t>w</a:t>
            </a:r>
            <a:r>
              <a:rPr lang="en-US" sz="2800" b="1" dirty="0" smtClean="0">
                <a:solidFill>
                  <a:srgbClr val="0021A5"/>
                </a:solidFill>
              </a:rPr>
              <a:t>ould </a:t>
            </a:r>
            <a:r>
              <a:rPr lang="en-US" sz="2800" b="1" dirty="0">
                <a:solidFill>
                  <a:srgbClr val="0021A5"/>
                </a:solidFill>
              </a:rPr>
              <a:t>p</a:t>
            </a:r>
            <a:r>
              <a:rPr lang="en-US" sz="2800" b="1" dirty="0" smtClean="0">
                <a:solidFill>
                  <a:srgbClr val="0021A5"/>
                </a:solidFill>
              </a:rPr>
              <a:t>rotect </a:t>
            </a:r>
            <a:r>
              <a:rPr lang="en-US" sz="2800" b="1" dirty="0">
                <a:solidFill>
                  <a:srgbClr val="0021A5"/>
                </a:solidFill>
              </a:rPr>
              <a:t>c</a:t>
            </a:r>
            <a:r>
              <a:rPr lang="en-US" sz="2800" b="1" dirty="0" smtClean="0">
                <a:solidFill>
                  <a:srgbClr val="0021A5"/>
                </a:solidFill>
              </a:rPr>
              <a:t>ore </a:t>
            </a:r>
            <a:r>
              <a:rPr lang="en-US" sz="2800" b="1" dirty="0">
                <a:solidFill>
                  <a:srgbClr val="0021A5"/>
                </a:solidFill>
              </a:rPr>
              <a:t>c</a:t>
            </a:r>
            <a:r>
              <a:rPr lang="en-US" sz="2800" b="1" dirty="0" smtClean="0">
                <a:solidFill>
                  <a:srgbClr val="0021A5"/>
                </a:solidFill>
              </a:rPr>
              <a:t>ontent and </a:t>
            </a:r>
            <a:r>
              <a:rPr lang="en-US" sz="2800" b="1" dirty="0">
                <a:solidFill>
                  <a:srgbClr val="0021A5"/>
                </a:solidFill>
              </a:rPr>
              <a:t>a</a:t>
            </a:r>
            <a:r>
              <a:rPr lang="en-US" sz="2800" b="1" dirty="0" smtClean="0">
                <a:solidFill>
                  <a:srgbClr val="0021A5"/>
                </a:solidFill>
              </a:rPr>
              <a:t>llow </a:t>
            </a:r>
            <a:r>
              <a:rPr lang="en-US" sz="2800" b="1" dirty="0">
                <a:solidFill>
                  <a:srgbClr val="0021A5"/>
                </a:solidFill>
              </a:rPr>
              <a:t>a</a:t>
            </a:r>
            <a:r>
              <a:rPr lang="en-US" sz="2800" b="1" dirty="0" smtClean="0">
                <a:solidFill>
                  <a:srgbClr val="0021A5"/>
                </a:solidFill>
              </a:rPr>
              <a:t>cquisition of new </a:t>
            </a:r>
            <a:r>
              <a:rPr lang="en-US" sz="2800" b="1" dirty="0">
                <a:solidFill>
                  <a:srgbClr val="0021A5"/>
                </a:solidFill>
              </a:rPr>
              <a:t>c</a:t>
            </a:r>
            <a:r>
              <a:rPr lang="en-US" sz="2800" b="1" dirty="0" smtClean="0">
                <a:solidFill>
                  <a:srgbClr val="0021A5"/>
                </a:solidFill>
              </a:rPr>
              <a:t>ontent and provision of high-demand </a:t>
            </a:r>
            <a:r>
              <a:rPr lang="en-US" sz="2800" b="1" dirty="0">
                <a:solidFill>
                  <a:srgbClr val="0021A5"/>
                </a:solidFill>
              </a:rPr>
              <a:t>s</a:t>
            </a:r>
            <a:r>
              <a:rPr lang="en-US" sz="2800" b="1" dirty="0" smtClean="0">
                <a:solidFill>
                  <a:srgbClr val="0021A5"/>
                </a:solidFill>
              </a:rPr>
              <a:t>ervices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1A5"/>
                </a:solidFill>
              </a:rPr>
              <a:t>This is still $3.8 million </a:t>
            </a:r>
            <a:r>
              <a:rPr lang="en-US" sz="2800" b="1" dirty="0">
                <a:solidFill>
                  <a:srgbClr val="0021A5"/>
                </a:solidFill>
              </a:rPr>
              <a:t>b</a:t>
            </a:r>
            <a:r>
              <a:rPr lang="en-US" sz="2800" b="1" dirty="0" smtClean="0">
                <a:solidFill>
                  <a:srgbClr val="0021A5"/>
                </a:solidFill>
              </a:rPr>
              <a:t>elow the 2008 </a:t>
            </a:r>
            <a:r>
              <a:rPr lang="en-US" sz="2800" b="1" dirty="0">
                <a:solidFill>
                  <a:srgbClr val="0021A5"/>
                </a:solidFill>
              </a:rPr>
              <a:t>g</a:t>
            </a:r>
            <a:r>
              <a:rPr lang="en-US" sz="2800" b="1" dirty="0" smtClean="0">
                <a:solidFill>
                  <a:srgbClr val="0021A5"/>
                </a:solidFill>
              </a:rPr>
              <a:t>ap of </a:t>
            </a:r>
            <a:r>
              <a:rPr lang="en-US" sz="2800" b="1" dirty="0" smtClean="0">
                <a:solidFill>
                  <a:srgbClr val="FF3300"/>
                </a:solidFill>
              </a:rPr>
              <a:t>$9.3 Million </a:t>
            </a:r>
            <a:r>
              <a:rPr lang="en-US" sz="2800" b="1" dirty="0">
                <a:solidFill>
                  <a:srgbClr val="0021A5"/>
                </a:solidFill>
              </a:rPr>
              <a:t>r</a:t>
            </a:r>
            <a:r>
              <a:rPr lang="en-US" sz="2800" b="1" dirty="0" smtClean="0">
                <a:solidFill>
                  <a:srgbClr val="0021A5"/>
                </a:solidFill>
              </a:rPr>
              <a:t>elative to peer institutions</a:t>
            </a: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–"/>
            </a:pPr>
            <a:r>
              <a:rPr lang="en-US" sz="2800" b="1" dirty="0">
                <a:solidFill>
                  <a:srgbClr val="0021A5"/>
                </a:solidFill>
              </a:rPr>
              <a:t>$8.2 </a:t>
            </a:r>
            <a:r>
              <a:rPr lang="en-US" sz="2800" b="1" dirty="0" smtClean="0">
                <a:solidFill>
                  <a:srgbClr val="0021A5"/>
                </a:solidFill>
              </a:rPr>
              <a:t>million below the 2009 gap of </a:t>
            </a:r>
            <a:r>
              <a:rPr lang="en-US" sz="2800" b="1" dirty="0">
                <a:solidFill>
                  <a:srgbClr val="FF3300"/>
                </a:solidFill>
              </a:rPr>
              <a:t>$13.7 Million</a:t>
            </a:r>
          </a:p>
          <a:p>
            <a:pPr marL="914400" lvl="1" indent="-457200">
              <a:spcBef>
                <a:spcPts val="1200"/>
              </a:spcBef>
              <a:buFont typeface="Arial" pitchFamily="34" charset="0"/>
              <a:buChar char="•"/>
            </a:pPr>
            <a:endParaRPr lang="en-US" sz="2800" b="1" dirty="0" smtClean="0">
              <a:solidFill>
                <a:srgbClr val="0021A5"/>
              </a:solidFill>
            </a:endParaRPr>
          </a:p>
          <a:p>
            <a:endParaRPr lang="en-US" sz="2800" b="1" dirty="0">
              <a:solidFill>
                <a:srgbClr val="0021A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27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97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43434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2800" b="1" dirty="0" smtClean="0">
              <a:solidFill>
                <a:srgbClr val="0021A5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Additional Information:</a:t>
            </a:r>
          </a:p>
          <a:p>
            <a:pPr marL="400050" lvl="1" indent="0" eaLnBrk="1" hangingPunct="1">
              <a:spcBef>
                <a:spcPts val="1200"/>
              </a:spcBef>
              <a:buNone/>
            </a:pPr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− Judy </a:t>
            </a:r>
            <a:r>
              <a:rPr lang="en-US" b="1" dirty="0">
                <a:solidFill>
                  <a:srgbClr val="0021A5"/>
                </a:solidFill>
                <a:latin typeface="Arial" charset="0"/>
                <a:cs typeface="Arial" charset="0"/>
              </a:rPr>
              <a:t>Russell, </a:t>
            </a:r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Dean of University Libraries: </a:t>
            </a:r>
            <a:r>
              <a:rPr lang="en-US" dirty="0" smtClean="0">
                <a:hlinkClick r:id="rId4"/>
              </a:rPr>
              <a:t>jcrussell@ufl.edu</a:t>
            </a:r>
            <a:r>
              <a:rPr lang="en-US" dirty="0" smtClean="0"/>
              <a:t>; </a:t>
            </a:r>
            <a:r>
              <a:rPr lang="en-US" b="1" dirty="0">
                <a:solidFill>
                  <a:srgbClr val="0021A5"/>
                </a:solidFill>
                <a:latin typeface="Arial" charset="0"/>
                <a:cs typeface="Arial" charset="0"/>
              </a:rPr>
              <a:t>352-273-2505 </a:t>
            </a: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	</a:t>
            </a:r>
          </a:p>
          <a:p>
            <a:pPr marL="400050" lvl="1" indent="0" eaLnBrk="1" hangingPunct="1"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− Brian Keith, Associate Dean for Administrative </a:t>
            </a:r>
            <a:r>
              <a:rPr lang="en-US" sz="2800" b="1" dirty="0">
                <a:solidFill>
                  <a:srgbClr val="0021A5"/>
                </a:solidFill>
                <a:latin typeface="Arial" charset="0"/>
                <a:cs typeface="Arial" charset="0"/>
              </a:rPr>
              <a:t>Services &amp; </a:t>
            </a: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Faculty Affairs:  </a:t>
            </a:r>
            <a:r>
              <a:rPr lang="en-US" sz="2800" dirty="0">
                <a:hlinkClick r:id="rId5"/>
              </a:rPr>
              <a:t>bwkeith@ufl.edu</a:t>
            </a:r>
            <a:r>
              <a:rPr lang="en-US" sz="2800" dirty="0"/>
              <a:t> </a:t>
            </a: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; 352-273-2595</a:t>
            </a:r>
            <a:endParaRPr lang="en-US" sz="2800" b="1" dirty="0">
              <a:solidFill>
                <a:srgbClr val="0021A5"/>
              </a:solidFill>
              <a:latin typeface="Arial" charset="0"/>
              <a:cs typeface="Arial" charset="0"/>
            </a:endParaRPr>
          </a:p>
          <a:p>
            <a:pPr lvl="0">
              <a:spcBef>
                <a:spcPts val="1200"/>
              </a:spcBef>
              <a:buNone/>
            </a:pPr>
            <a:endParaRPr lang="en-US" sz="2400" b="1" dirty="0" smtClean="0">
              <a:solidFill>
                <a:srgbClr val="0021A5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28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393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BACKGROUND</a:t>
            </a:r>
          </a:p>
        </p:txBody>
      </p:sp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304800" y="1066800"/>
            <a:ext cx="8534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21A5"/>
                </a:solidFill>
              </a:rPr>
              <a:t>The </a:t>
            </a:r>
            <a:r>
              <a:rPr lang="en-US" sz="2800" b="1" dirty="0" smtClean="0">
                <a:solidFill>
                  <a:srgbClr val="0021A5"/>
                </a:solidFill>
              </a:rPr>
              <a:t>Smathers Libraries </a:t>
            </a:r>
            <a:r>
              <a:rPr lang="en-US" sz="2800" b="1" dirty="0">
                <a:solidFill>
                  <a:srgbClr val="0021A5"/>
                </a:solidFill>
              </a:rPr>
              <a:t>embody the distinct characteristics of the </a:t>
            </a:r>
            <a:r>
              <a:rPr lang="en-US" sz="2800" b="1" dirty="0" smtClean="0">
                <a:solidFill>
                  <a:srgbClr val="0021A5"/>
                </a:solidFill>
              </a:rPr>
              <a:t>University </a:t>
            </a:r>
            <a:r>
              <a:rPr lang="en-US" sz="2800" b="1" dirty="0">
                <a:solidFill>
                  <a:srgbClr val="0021A5"/>
                </a:solidFill>
              </a:rPr>
              <a:t>and its mission across all disciplines: </a:t>
            </a:r>
            <a:r>
              <a:rPr lang="en-US" sz="3000" b="1" i="1" dirty="0">
                <a:solidFill>
                  <a:srgbClr val="0021A5"/>
                </a:solidFill>
              </a:rPr>
              <a:t>to develop the human intellect through teaching and learning and to contribute through research to the expanding body of human knowledge</a:t>
            </a:r>
          </a:p>
          <a:p>
            <a:pPr marL="347472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1A5"/>
                </a:solidFill>
              </a:rPr>
              <a:t>The Smathers </a:t>
            </a:r>
            <a:r>
              <a:rPr lang="en-US" sz="2800" b="1" dirty="0">
                <a:solidFill>
                  <a:srgbClr val="0021A5"/>
                </a:solidFill>
              </a:rPr>
              <a:t>Libraries are dedicated to supporting the </a:t>
            </a:r>
            <a:r>
              <a:rPr lang="en-US" sz="2800" b="1" dirty="0" smtClean="0">
                <a:solidFill>
                  <a:srgbClr val="0021A5"/>
                </a:solidFill>
              </a:rPr>
              <a:t>University’s </a:t>
            </a:r>
            <a:r>
              <a:rPr lang="en-US" sz="2800" b="1" dirty="0">
                <a:solidFill>
                  <a:srgbClr val="0021A5"/>
                </a:solidFill>
              </a:rPr>
              <a:t>threefold mission of teaching, research, and service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3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52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BACKGROUND</a:t>
            </a:r>
          </a:p>
        </p:txBody>
      </p:sp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304800" y="1066800"/>
            <a:ext cx="8382000" cy="29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21A5"/>
                </a:solidFill>
              </a:rPr>
              <a:t>Flat </a:t>
            </a:r>
            <a:r>
              <a:rPr lang="en-US" sz="2800" b="1" dirty="0" smtClean="0">
                <a:solidFill>
                  <a:srgbClr val="0021A5"/>
                </a:solidFill>
              </a:rPr>
              <a:t>Funding Request</a:t>
            </a:r>
            <a:r>
              <a:rPr lang="en-US" sz="2800" b="1" dirty="0">
                <a:solidFill>
                  <a:srgbClr val="0021A5"/>
                </a:solidFill>
              </a:rPr>
              <a:t>: </a:t>
            </a:r>
            <a:r>
              <a:rPr lang="en-US" sz="2800" b="1" dirty="0">
                <a:solidFill>
                  <a:srgbClr val="FF3300"/>
                </a:solidFill>
              </a:rPr>
              <a:t>$</a:t>
            </a:r>
            <a:r>
              <a:rPr lang="en-US" sz="2800" b="1" dirty="0" smtClean="0">
                <a:solidFill>
                  <a:srgbClr val="FF3300"/>
                </a:solidFill>
              </a:rPr>
              <a:t>28,225,829</a:t>
            </a: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−"/>
            </a:pPr>
            <a:r>
              <a:rPr lang="en-US" sz="2800" b="1" dirty="0" smtClean="0">
                <a:solidFill>
                  <a:srgbClr val="0021A5"/>
                </a:solidFill>
              </a:rPr>
              <a:t>$26,599,749 (2012-2013 actual with $300,000 increase from HSC for HSC Libraries) plus </a:t>
            </a:r>
            <a:r>
              <a:rPr lang="en-US" sz="2800" b="1" dirty="0">
                <a:solidFill>
                  <a:srgbClr val="0021A5"/>
                </a:solidFill>
              </a:rPr>
              <a:t>$</a:t>
            </a:r>
            <a:r>
              <a:rPr lang="en-US" sz="2800" b="1" dirty="0" smtClean="0">
                <a:solidFill>
                  <a:srgbClr val="0021A5"/>
                </a:solidFill>
              </a:rPr>
              <a:t>1,626,080 for essential </a:t>
            </a:r>
            <a:r>
              <a:rPr lang="en-US" sz="2800" b="1" dirty="0">
                <a:solidFill>
                  <a:srgbClr val="0021A5"/>
                </a:solidFill>
              </a:rPr>
              <a:t>l</a:t>
            </a:r>
            <a:r>
              <a:rPr lang="en-US" sz="2800" b="1" dirty="0" smtClean="0">
                <a:solidFill>
                  <a:srgbClr val="0021A5"/>
                </a:solidFill>
              </a:rPr>
              <a:t>ibrary </a:t>
            </a:r>
            <a:r>
              <a:rPr lang="en-US" sz="2800" b="1" dirty="0">
                <a:solidFill>
                  <a:srgbClr val="0021A5"/>
                </a:solidFill>
              </a:rPr>
              <a:t>m</a:t>
            </a:r>
            <a:r>
              <a:rPr lang="en-US" sz="2800" b="1" dirty="0" smtClean="0">
                <a:solidFill>
                  <a:srgbClr val="0021A5"/>
                </a:solidFill>
              </a:rPr>
              <a:t>aterials </a:t>
            </a:r>
            <a:r>
              <a:rPr lang="en-US" sz="2800" b="1" dirty="0">
                <a:solidFill>
                  <a:srgbClr val="FF3300"/>
                </a:solidFill>
              </a:rPr>
              <a:t>	</a:t>
            </a:r>
            <a:endParaRPr lang="en-US" sz="2800" b="1" dirty="0">
              <a:solidFill>
                <a:srgbClr val="0021A5"/>
              </a:solidFill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1A5"/>
                </a:solidFill>
              </a:rPr>
              <a:t>Optimal </a:t>
            </a:r>
            <a:r>
              <a:rPr lang="en-US" sz="2800" b="1" dirty="0">
                <a:solidFill>
                  <a:srgbClr val="0021A5"/>
                </a:solidFill>
              </a:rPr>
              <a:t>Funding</a:t>
            </a:r>
            <a:r>
              <a:rPr lang="en-US" sz="2800" b="1" dirty="0" smtClean="0">
                <a:solidFill>
                  <a:srgbClr val="0021A5"/>
                </a:solidFill>
              </a:rPr>
              <a:t> Request: </a:t>
            </a:r>
            <a:r>
              <a:rPr lang="en-US" sz="2800" b="1" dirty="0" smtClean="0">
                <a:solidFill>
                  <a:srgbClr val="FF3300"/>
                </a:solidFill>
              </a:rPr>
              <a:t>$</a:t>
            </a:r>
            <a:r>
              <a:rPr lang="en-US" sz="2800" b="1" dirty="0">
                <a:solidFill>
                  <a:srgbClr val="FF3300"/>
                </a:solidFill>
              </a:rPr>
              <a:t>32,044,217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4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5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532"/>
            <a:ext cx="7400925" cy="5615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909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AGENDA FOR TODAY</a:t>
            </a:r>
            <a:endParaRPr lang="en-US" sz="3200" b="1" dirty="0" smtClean="0">
              <a:solidFill>
                <a:srgbClr val="0021A5"/>
              </a:solidFill>
              <a:latin typeface="Arial" charset="0"/>
              <a:cs typeface="Arial" charset="0"/>
     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343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Peer Analysis: UF Libraries funding </a:t>
            </a:r>
            <a:r>
              <a:rPr lang="en-US" sz="2800" b="1" dirty="0">
                <a:solidFill>
                  <a:srgbClr val="0021A5"/>
                </a:solidFill>
                <a:latin typeface="Arial" charset="0"/>
                <a:cs typeface="Arial" charset="0"/>
              </a:rPr>
              <a:t>c</a:t>
            </a: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ompared to peer AAU universities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Greatest Need: Funding for library materials essential to students, faculty, researchers, and clinicians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2013-2014 Budget Request 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Flat Funding plus $1.6 million for materials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Optimal Funding to improve </a:t>
            </a:r>
            <a:r>
              <a:rPr lang="en-US" sz="2400" b="1" dirty="0">
                <a:solidFill>
                  <a:srgbClr val="0021A5"/>
                </a:solidFill>
                <a:latin typeface="Arial" charset="0"/>
                <a:cs typeface="Arial" charset="0"/>
              </a:rPr>
              <a:t>c</a:t>
            </a: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ollections and services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800" b="1" dirty="0">
              <a:solidFill>
                <a:srgbClr val="0021A5"/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2200" b="1" dirty="0">
              <a:solidFill>
                <a:srgbClr val="0021A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6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634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PEER ANALYSIS</a:t>
            </a:r>
            <a:endParaRPr lang="en-US" sz="3200" b="1" dirty="0" smtClean="0">
              <a:solidFill>
                <a:srgbClr val="0021A5"/>
              </a:solidFill>
              <a:latin typeface="Arial" charset="0"/>
              <a:cs typeface="Arial" charset="0"/>
            </a:endParaRP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114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Compared UF to 8 Public AAU Universities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All with 4 or more Health </a:t>
            </a:r>
            <a:r>
              <a:rPr lang="en-US" sz="2400" b="1" dirty="0">
                <a:solidFill>
                  <a:srgbClr val="0021A5"/>
                </a:solidFill>
                <a:latin typeface="Arial" charset="0"/>
                <a:cs typeface="Arial" charset="0"/>
              </a:rPr>
              <a:t>C</a:t>
            </a: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olleges 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All with a College of Law 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All with </a:t>
            </a:r>
            <a:r>
              <a:rPr lang="en-US" sz="2400" b="1" i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U.S. News </a:t>
            </a: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Ranking </a:t>
            </a:r>
            <a:r>
              <a:rPr lang="en-US" sz="2400" b="1" dirty="0">
                <a:solidFill>
                  <a:srgbClr val="0021A5"/>
                </a:solidFill>
                <a:latin typeface="Arial" charset="0"/>
                <a:cs typeface="Arial" charset="0"/>
              </a:rPr>
              <a:t>a</a:t>
            </a: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bove 30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All members of the Association of Research Libraries (ARL)</a:t>
            </a:r>
          </a:p>
          <a:p>
            <a:pPr lvl="1">
              <a:spcBef>
                <a:spcPts val="600"/>
              </a:spcBef>
            </a:pPr>
            <a:r>
              <a:rPr lang="en-US" sz="2400" b="1" dirty="0">
                <a:solidFill>
                  <a:srgbClr val="0021A5"/>
                </a:solidFill>
                <a:latin typeface="Arial" charset="0"/>
                <a:cs typeface="Arial" charset="0"/>
              </a:rPr>
              <a:t>4 </a:t>
            </a: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are </a:t>
            </a:r>
            <a:r>
              <a:rPr lang="en-US" sz="2400" b="1" dirty="0">
                <a:solidFill>
                  <a:srgbClr val="0021A5"/>
                </a:solidFill>
                <a:latin typeface="Arial" charset="0"/>
                <a:cs typeface="Arial" charset="0"/>
              </a:rPr>
              <a:t>l</a:t>
            </a: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and </a:t>
            </a:r>
            <a:r>
              <a:rPr lang="en-US" sz="2400" b="1" dirty="0">
                <a:solidFill>
                  <a:srgbClr val="0021A5"/>
                </a:solidFill>
                <a:latin typeface="Arial" charset="0"/>
                <a:cs typeface="Arial" charset="0"/>
              </a:rPr>
              <a:t>g</a:t>
            </a: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rant </a:t>
            </a:r>
            <a:r>
              <a:rPr lang="en-US" sz="2400" b="1" dirty="0">
                <a:solidFill>
                  <a:srgbClr val="0021A5"/>
                </a:solidFill>
                <a:latin typeface="Arial" charset="0"/>
                <a:cs typeface="Arial" charset="0"/>
              </a:rPr>
              <a:t>u</a:t>
            </a: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niversities</a:t>
            </a:r>
            <a:endParaRPr lang="en-US" sz="2400" b="1" dirty="0">
              <a:solidFill>
                <a:srgbClr val="0021A5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7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11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PEER ANALYSIS, continued</a:t>
            </a:r>
            <a:endParaRPr lang="en-US" sz="3200" b="1" dirty="0" smtClean="0">
              <a:solidFill>
                <a:srgbClr val="0021A5"/>
              </a:solidFill>
              <a:latin typeface="Arial" charset="0"/>
              <a:cs typeface="Arial" charset="0"/>
            </a:endParaRP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19100" y="1143000"/>
            <a:ext cx="8305800" cy="4495800"/>
          </a:xfrm>
        </p:spPr>
        <p:txBody>
          <a:bodyPr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Peer Universities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University of Michigan (#4)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University of North Carolina, Chapel Hill (#5)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University of Wisconsin, Madison (#9)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University of Washington (#11)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University of Florida (#15)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Ohio State University (#18)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University of Pittsburgh (#20)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University of Minnesota (#22)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Michigan State University (#29)</a:t>
            </a:r>
            <a:endParaRPr lang="en-US" sz="2400" b="1" dirty="0">
              <a:solidFill>
                <a:srgbClr val="0021A5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8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518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PEER ANALYSIS</a:t>
            </a:r>
            <a:endParaRPr lang="en-US" sz="3200" b="1" dirty="0" smtClean="0">
              <a:solidFill>
                <a:srgbClr val="0021A5"/>
              </a:solidFill>
              <a:latin typeface="Arial" charset="0"/>
              <a:cs typeface="Arial" charset="0"/>
            </a:endParaRP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114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ARL data for 7 factors that report library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RESOURCES</a:t>
            </a: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 for materials and staff (2008)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NCES data for 7 university factors that correlate with </a:t>
            </a:r>
            <a:r>
              <a:rPr lang="en-US" sz="2800" b="1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DEMAND</a:t>
            </a: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 for library resources &amp; services (2008)</a:t>
            </a:r>
            <a:endParaRPr lang="en-US" sz="2200" b="1" dirty="0">
              <a:solidFill>
                <a:srgbClr val="0021A5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9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746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3521</TotalTime>
  <Words>1524</Words>
  <Application>Microsoft Office PowerPoint</Application>
  <PresentationFormat>On-screen Show (4:3)</PresentationFormat>
  <Paragraphs>290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BACKGROUND</vt:lpstr>
      <vt:lpstr>BACKGROUND</vt:lpstr>
      <vt:lpstr>BACKGROUND</vt:lpstr>
      <vt:lpstr>PowerPoint Presentation</vt:lpstr>
      <vt:lpstr>AGENDA FOR TODAY</vt:lpstr>
      <vt:lpstr>PEER ANALYSIS</vt:lpstr>
      <vt:lpstr>PEER ANALYSIS, continued</vt:lpstr>
      <vt:lpstr>PEER ANALYSIS</vt:lpstr>
      <vt:lpstr>PowerPoint Presentation</vt:lpstr>
      <vt:lpstr>PowerPoint Presentation</vt:lpstr>
      <vt:lpstr>PEER ANALYSIS, continued</vt:lpstr>
      <vt:lpstr>PEER ANALYSIS, continued</vt:lpstr>
      <vt:lpstr>PowerPoint Presentation</vt:lpstr>
      <vt:lpstr>PEER ANALYSIS, continued</vt:lpstr>
      <vt:lpstr>PEER ANALYSIS, continued</vt:lpstr>
      <vt:lpstr>PEER ANALYSIS, continued</vt:lpstr>
      <vt:lpstr>PEER ANALYSIS, updated</vt:lpstr>
      <vt:lpstr>PEER ANALYSIS, updated</vt:lpstr>
      <vt:lpstr>PEER ANALYSIS, updated</vt:lpstr>
      <vt:lpstr>Smathers Libraries Staffing</vt:lpstr>
      <vt:lpstr>GREATEST NEED</vt:lpstr>
      <vt:lpstr>PowerPoint Presentation</vt:lpstr>
      <vt:lpstr>PowerPoint Presentation</vt:lpstr>
      <vt:lpstr>PowerPoint Presentation</vt:lpstr>
      <vt:lpstr>2013-2014 Budget Request</vt:lpstr>
      <vt:lpstr>2013-2014 Budget Request</vt:lpstr>
      <vt:lpstr>PowerPoint Presentation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bhood</dc:creator>
  <cp:lastModifiedBy>Judith C. Russell</cp:lastModifiedBy>
  <cp:revision>404</cp:revision>
  <cp:lastPrinted>2013-03-12T20:58:30Z</cp:lastPrinted>
  <dcterms:created xsi:type="dcterms:W3CDTF">2009-02-20T15:40:44Z</dcterms:created>
  <dcterms:modified xsi:type="dcterms:W3CDTF">2013-03-12T21:02:05Z</dcterms:modified>
</cp:coreProperties>
</file>