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924" r:id="rId2"/>
  </p:sldMasterIdLst>
  <p:notesMasterIdLst>
    <p:notesMasterId r:id="rId24"/>
  </p:notesMasterIdLst>
  <p:sldIdLst>
    <p:sldId id="256" r:id="rId3"/>
    <p:sldId id="272" r:id="rId4"/>
    <p:sldId id="257" r:id="rId5"/>
    <p:sldId id="273" r:id="rId6"/>
    <p:sldId id="258" r:id="rId7"/>
    <p:sldId id="259" r:id="rId8"/>
    <p:sldId id="260" r:id="rId9"/>
    <p:sldId id="274" r:id="rId10"/>
    <p:sldId id="261" r:id="rId11"/>
    <p:sldId id="262" r:id="rId12"/>
    <p:sldId id="271" r:id="rId13"/>
    <p:sldId id="263" r:id="rId14"/>
    <p:sldId id="264" r:id="rId15"/>
    <p:sldId id="265" r:id="rId16"/>
    <p:sldId id="266" r:id="rId17"/>
    <p:sldId id="278" r:id="rId18"/>
    <p:sldId id="276" r:id="rId19"/>
    <p:sldId id="277" r:id="rId20"/>
    <p:sldId id="269" r:id="rId21"/>
    <p:sldId id="275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914" y="-12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52798381887447"/>
          <c:y val="0.17112299465240641"/>
          <c:w val="0.85416811484123201"/>
          <c:h val="0.7085561497326202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DD8047">
                  <a:lumMod val="75000"/>
                </a:srgb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strRef>
              <c:f>'Question 8'!$A$4:$A$7</c:f>
              <c:strCache>
                <c:ptCount val="4"/>
                <c:pt idx="0">
                  <c:v>Teaching points</c:v>
                </c:pt>
                <c:pt idx="1">
                  <c:v>Patient care</c:v>
                </c:pt>
                <c:pt idx="2">
                  <c:v>Morning Reports</c:v>
                </c:pt>
                <c:pt idx="3">
                  <c:v>Other</c:v>
                </c:pt>
              </c:strCache>
            </c:strRef>
          </c:cat>
          <c:val>
            <c:numRef>
              <c:f>'Question 8'!$C$4:$C$7</c:f>
              <c:numCache>
                <c:formatCode>0.0%</c:formatCode>
                <c:ptCount val="4"/>
                <c:pt idx="0">
                  <c:v>1</c:v>
                </c:pt>
                <c:pt idx="1">
                  <c:v>0.75</c:v>
                </c:pt>
                <c:pt idx="2">
                  <c:v>0.125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266048"/>
        <c:axId val="69267840"/>
      </c:barChart>
      <c:catAx>
        <c:axId val="6926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en-US"/>
          </a:p>
        </c:txPr>
        <c:crossAx val="69267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926784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en-US"/>
          </a:p>
        </c:txPr>
        <c:crossAx val="69266048"/>
        <c:crossesAt val="1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Microsoft Sans Serif"/>
          <a:ea typeface="Microsoft Sans Serif"/>
          <a:cs typeface="Microsoft Sans Serif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BE2F5-A76C-4D56-81C3-62A4CD458EC4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E4F61-9B59-40BB-981C-34D2AEEE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19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individual criteria scores</a:t>
            </a:r>
            <a:r>
              <a:rPr lang="en-US" baseline="0" dirty="0" smtClean="0"/>
              <a:t> are reported as means. The total score is out of 18 possible points. Criteria were scored on a scale of 1 to 3, with 3 being the highest score.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4F61-9B59-40BB-981C-34D2AEEEBD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33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13D56A8-4AE1-43BE-AFA3-4A36DD83276B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279616-70FE-4955-91CD-DDDCFAFE0EB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56A8-4AE1-43BE-AFA3-4A36DD83276B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9616-70FE-4955-91CD-DDDCFAFE0E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13D56A8-4AE1-43BE-AFA3-4A36DD83276B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8279616-70FE-4955-91CD-DDDCFAFE0EB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13D56A8-4AE1-43BE-AFA3-4A36DD83276B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279616-70FE-4955-91CD-DDDCFAFE0EBB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389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56A8-4AE1-43BE-AFA3-4A36DD83276B}" type="datetimeFigureOut">
              <a:rPr lang="en-US" smtClean="0">
                <a:solidFill>
                  <a:srgbClr val="775F55"/>
                </a:solidFill>
              </a:rPr>
              <a:pPr/>
              <a:t>10/8/2012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279616-70FE-4955-91CD-DDDCFAFE0E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38097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56A8-4AE1-43BE-AFA3-4A36DD83276B}" type="datetimeFigureOut">
              <a:rPr lang="en-US" smtClean="0">
                <a:solidFill>
                  <a:srgbClr val="775F55"/>
                </a:solidFill>
              </a:rPr>
              <a:pPr/>
              <a:t>10/8/2012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8279616-70FE-4955-91CD-DDDCFAFE0E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061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13D56A8-4AE1-43BE-AFA3-4A36DD83276B}" type="datetimeFigureOut">
              <a:rPr lang="en-US" smtClean="0">
                <a:solidFill>
                  <a:srgbClr val="775F55"/>
                </a:solidFill>
              </a:rPr>
              <a:pPr/>
              <a:t>10/8/2012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8279616-70FE-4955-91CD-DDDCFAFE0E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006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13D56A8-4AE1-43BE-AFA3-4A36DD83276B}" type="datetimeFigureOut">
              <a:rPr lang="en-US" smtClean="0">
                <a:solidFill>
                  <a:srgbClr val="775F55"/>
                </a:solidFill>
              </a:rPr>
              <a:pPr/>
              <a:t>10/8/2012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8279616-70FE-4955-91CD-DDDCFAFE0E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3093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56A8-4AE1-43BE-AFA3-4A36DD83276B}" type="datetimeFigureOut">
              <a:rPr lang="en-US" smtClean="0">
                <a:solidFill>
                  <a:srgbClr val="775F55"/>
                </a:solidFill>
              </a:rPr>
              <a:pPr/>
              <a:t>10/8/2012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279616-70FE-4955-91CD-DDDCFAFE0E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94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56A8-4AE1-43BE-AFA3-4A36DD83276B}" type="datetimeFigureOut">
              <a:rPr lang="en-US" smtClean="0">
                <a:solidFill>
                  <a:srgbClr val="775F55"/>
                </a:solidFill>
              </a:rPr>
              <a:pPr/>
              <a:t>10/8/2012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279616-70FE-4955-91CD-DDDCFAFE0EBB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250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56A8-4AE1-43BE-AFA3-4A36DD83276B}" type="datetimeFigureOut">
              <a:rPr lang="en-US" smtClean="0">
                <a:solidFill>
                  <a:srgbClr val="775F55"/>
                </a:solidFill>
              </a:rPr>
              <a:pPr/>
              <a:t>10/8/2012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279616-70FE-4955-91CD-DDDCFAFE0E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21968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56A8-4AE1-43BE-AFA3-4A36DD83276B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279616-70FE-4955-91CD-DDDCFAFE0E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13D56A8-4AE1-43BE-AFA3-4A36DD83276B}" type="datetimeFigureOut">
              <a:rPr lang="en-US" smtClean="0">
                <a:solidFill>
                  <a:srgbClr val="775F55"/>
                </a:solidFill>
              </a:rPr>
              <a:pPr/>
              <a:t>10/8/2012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8279616-70FE-4955-91CD-DDDCFAFE0E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03049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56A8-4AE1-43BE-AFA3-4A36DD83276B}" type="datetimeFigureOut">
              <a:rPr lang="en-US" smtClean="0">
                <a:solidFill>
                  <a:srgbClr val="775F55"/>
                </a:solidFill>
              </a:rPr>
              <a:pPr/>
              <a:t>10/8/2012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9616-70FE-4955-91CD-DDDCFAFE0E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17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13D56A8-4AE1-43BE-AFA3-4A36DD83276B}" type="datetimeFigureOut">
              <a:rPr lang="en-US" smtClean="0">
                <a:solidFill>
                  <a:srgbClr val="775F55"/>
                </a:solidFill>
              </a:rPr>
              <a:pPr/>
              <a:t>10/8/2012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8279616-70FE-4955-91CD-DDDCFAFE0E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55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56A8-4AE1-43BE-AFA3-4A36DD83276B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8279616-70FE-4955-91CD-DDDCFAFE0EB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13D56A8-4AE1-43BE-AFA3-4A36DD83276B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8279616-70FE-4955-91CD-DDDCFAFE0EB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13D56A8-4AE1-43BE-AFA3-4A36DD83276B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8279616-70FE-4955-91CD-DDDCFAFE0EB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56A8-4AE1-43BE-AFA3-4A36DD83276B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279616-70FE-4955-91CD-DDDCFAFE0E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56A8-4AE1-43BE-AFA3-4A36DD83276B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279616-70FE-4955-91CD-DDDCFAFE0E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56A8-4AE1-43BE-AFA3-4A36DD83276B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279616-70FE-4955-91CD-DDDCFAFE0E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13D56A8-4AE1-43BE-AFA3-4A36DD83276B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8279616-70FE-4955-91CD-DDDCFAFE0EB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13D56A8-4AE1-43BE-AFA3-4A36DD83276B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8279616-70FE-4955-91CD-DDDCFAFE0E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13D56A8-4AE1-43BE-AFA3-4A36DD83276B}" type="datetimeFigureOut">
              <a:rPr lang="en-US" smtClean="0">
                <a:solidFill>
                  <a:srgbClr val="775F55"/>
                </a:solidFill>
              </a:rPr>
              <a:pPr/>
              <a:t>10/8/2012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8279616-70FE-4955-91CD-DDDCFAFE0E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2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CD0D06.1CC80D90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2.jpg@01CD0D06.1CC80D90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r>
              <a:rPr lang="en-US" sz="6000" dirty="0" smtClean="0"/>
              <a:t>Contributed Paper Session – October 14</a:t>
            </a:r>
            <a:r>
              <a:rPr lang="en-US" sz="6000" baseline="30000" dirty="0" smtClean="0"/>
              <a:t>th</a:t>
            </a:r>
            <a:r>
              <a:rPr lang="en-US" sz="6000" dirty="0" smtClean="0"/>
              <a:t>, 2012</a:t>
            </a:r>
          </a:p>
          <a:p>
            <a:r>
              <a:rPr lang="en-US" sz="6000" b="1" dirty="0"/>
              <a:t>2012 MLA Quad Chapter </a:t>
            </a:r>
            <a:r>
              <a:rPr lang="en-US" sz="6000" b="1" dirty="0" smtClean="0"/>
              <a:t>Meeting – Baltimore, MD</a:t>
            </a:r>
            <a:endParaRPr lang="en-US" sz="6000" b="1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620000" cy="3657600"/>
          </a:xfrm>
        </p:spPr>
        <p:txBody>
          <a:bodyPr>
            <a:normAutofit fontScale="90000"/>
          </a:bodyPr>
          <a:lstStyle/>
          <a:p>
            <a:pPr marL="0" marR="0" algn="ctr"/>
            <a:r>
              <a:rPr lang="en-US" sz="4000" b="1" i="1" cap="none" dirty="0">
                <a:latin typeface="Arial" pitchFamily="34" charset="0"/>
                <a:ea typeface="Calibri"/>
                <a:cs typeface="Arial" pitchFamily="34" charset="0"/>
              </a:rPr>
              <a:t>Librarians with </a:t>
            </a:r>
            <a:r>
              <a:rPr lang="en-US" sz="4000" b="1" i="1" cap="none" dirty="0" smtClean="0">
                <a:latin typeface="Arial" pitchFamily="34" charset="0"/>
                <a:ea typeface="Calibri"/>
                <a:cs typeface="Arial" pitchFamily="34" charset="0"/>
              </a:rPr>
              <a:t>Tablets: </a:t>
            </a:r>
            <a:r>
              <a:rPr lang="en-US" sz="4000" b="1" i="1" cap="none" dirty="0" smtClean="0">
                <a:latin typeface="Arial" pitchFamily="34" charset="0"/>
                <a:ea typeface="Calibri"/>
                <a:cs typeface="Arial" pitchFamily="34" charset="0"/>
              </a:rPr>
              <a:t>Connecting </a:t>
            </a:r>
            <a:r>
              <a:rPr lang="en-US" sz="4000" b="1" i="1" cap="none" dirty="0">
                <a:latin typeface="Arial" pitchFamily="34" charset="0"/>
                <a:ea typeface="Calibri"/>
                <a:cs typeface="Arial" pitchFamily="34" charset="0"/>
              </a:rPr>
              <a:t>patient and </a:t>
            </a:r>
            <a:r>
              <a:rPr lang="en-US" sz="4000" b="1" i="1" cap="none" dirty="0" smtClean="0"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en-US" sz="4000" b="1" i="1" cap="none" dirty="0" smtClean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en-US" sz="4000" b="1" i="1" cap="none" dirty="0" smtClean="0">
                <a:latin typeface="Arial" pitchFamily="34" charset="0"/>
                <a:ea typeface="Calibri"/>
                <a:cs typeface="Arial" pitchFamily="34" charset="0"/>
              </a:rPr>
              <a:t>family-centered </a:t>
            </a:r>
            <a:r>
              <a:rPr lang="en-US" sz="4000" b="1" i="1" cap="none" dirty="0">
                <a:latin typeface="Arial" pitchFamily="34" charset="0"/>
                <a:ea typeface="Calibri"/>
                <a:cs typeface="Arial" pitchFamily="34" charset="0"/>
              </a:rPr>
              <a:t>pediatric rounding teams with information </a:t>
            </a:r>
            <a:r>
              <a:rPr lang="en-US" sz="3200" b="1" i="1" cap="none" dirty="0" smtClean="0"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en-US" sz="3200" b="1" i="1" cap="none" dirty="0" smtClean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en-US" sz="3200" b="1" i="1" cap="none" dirty="0" smtClean="0"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en-US" sz="3200" b="1" i="1" cap="none" dirty="0" smtClean="0">
                <a:latin typeface="Arial" pitchFamily="34" charset="0"/>
                <a:ea typeface="Calibri"/>
                <a:cs typeface="Arial" pitchFamily="34" charset="0"/>
              </a:rPr>
            </a:br>
            <a:endParaRPr lang="en-US" sz="3200" cap="non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11625"/>
            <a:ext cx="62484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45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28800"/>
            <a:ext cx="8153400" cy="4495800"/>
          </a:xfrm>
        </p:spPr>
        <p:txBody>
          <a:bodyPr>
            <a:normAutofit fontScale="55000" lnSpcReduction="20000"/>
          </a:bodyPr>
          <a:lstStyle/>
          <a:p>
            <a:r>
              <a:rPr lang="en-US" sz="4300" dirty="0" smtClean="0"/>
              <a:t>Both librarians rounded once per week for ~8 weeks with one of two general pediatrics teams.</a:t>
            </a:r>
          </a:p>
          <a:p>
            <a:endParaRPr lang="en-US" sz="4300" dirty="0" smtClean="0"/>
          </a:p>
          <a:p>
            <a:r>
              <a:rPr lang="en-US" sz="4300" dirty="0" smtClean="0"/>
              <a:t>During the initial phase—July-September, 2012—librarians alternated use of the tablets so each librarian used both devices.</a:t>
            </a:r>
          </a:p>
          <a:p>
            <a:endParaRPr lang="en-US" sz="4300" dirty="0" smtClean="0"/>
          </a:p>
          <a:p>
            <a:r>
              <a:rPr lang="en-US" sz="4300" dirty="0" smtClean="0"/>
              <a:t>A 13-question survey was distributed to attending physicians, chief residents, and residents on both rounding teams.</a:t>
            </a:r>
          </a:p>
          <a:p>
            <a:endParaRPr lang="en-US" sz="4300" dirty="0" smtClean="0"/>
          </a:p>
          <a:p>
            <a:r>
              <a:rPr lang="en-US" sz="4300" dirty="0" smtClean="0"/>
              <a:t>An evaluation rubric was completed by each librarian for both tablets.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432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Tablet evaluation </a:t>
            </a:r>
            <a:r>
              <a:rPr lang="en-US" dirty="0"/>
              <a:t>r</a:t>
            </a:r>
            <a:r>
              <a:rPr lang="en-US" dirty="0" smtClean="0"/>
              <a:t>ubric</a:t>
            </a:r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6400"/>
            <a:ext cx="6415117" cy="5097893"/>
          </a:xfrm>
        </p:spPr>
      </p:pic>
    </p:spTree>
    <p:extLst>
      <p:ext uri="{BB962C8B-B14F-4D97-AF65-F5344CB8AC3E}">
        <p14:creationId xmlns:p14="http://schemas.microsoft.com/office/powerpoint/2010/main" val="378616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Number of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28800"/>
            <a:ext cx="81534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Surveys were distributed to 25 attendings and residents.</a:t>
            </a:r>
          </a:p>
          <a:p>
            <a:endParaRPr lang="en-US" dirty="0" smtClean="0"/>
          </a:p>
          <a:p>
            <a:r>
              <a:rPr lang="en-US" dirty="0" smtClean="0"/>
              <a:t>There were 11 responses to the survey (44% response rate.)</a:t>
            </a:r>
          </a:p>
          <a:p>
            <a:endParaRPr lang="en-US" dirty="0"/>
          </a:p>
          <a:p>
            <a:r>
              <a:rPr lang="en-US" dirty="0" smtClean="0"/>
              <a:t>Ten respondents had rounded with a librarian.</a:t>
            </a:r>
          </a:p>
          <a:p>
            <a:endParaRPr lang="en-US" dirty="0" smtClean="0"/>
          </a:p>
          <a:p>
            <a:r>
              <a:rPr lang="en-US" dirty="0" smtClean="0"/>
              <a:t>Eight of the 11 respondents had rounded with a librarian more than once.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30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– Questions for the librarians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28800"/>
            <a:ext cx="8153400" cy="4495800"/>
          </a:xfrm>
        </p:spPr>
        <p:txBody>
          <a:bodyPr/>
          <a:lstStyle/>
          <a:p>
            <a:r>
              <a:rPr lang="en-US" dirty="0" smtClean="0"/>
              <a:t>Nine of the 10 respondents said their teams had generated questions for the librarian during rounds.</a:t>
            </a:r>
          </a:p>
          <a:p>
            <a:endParaRPr lang="en-US" dirty="0" smtClean="0"/>
          </a:p>
          <a:p>
            <a:r>
              <a:rPr lang="en-US" dirty="0" smtClean="0"/>
              <a:t>Six respondents reported that they received search results after rounds.</a:t>
            </a:r>
          </a:p>
          <a:p>
            <a:endParaRPr lang="en-US" dirty="0" smtClean="0"/>
          </a:p>
          <a:p>
            <a:r>
              <a:rPr lang="en-US" dirty="0" smtClean="0"/>
              <a:t>Three respondents reported that they received search results during and after rounds.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89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–How information was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smtClean="0"/>
              <a:t>We asked how the results were used by the rounding teams—responses could be in multiple categories</a:t>
            </a:r>
          </a:p>
          <a:p>
            <a:r>
              <a:rPr lang="en-US" sz="2000" dirty="0" smtClean="0"/>
              <a:t>Eight responses were received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3125394"/>
              </p:ext>
            </p:extLst>
          </p:nvPr>
        </p:nvGraphicFramePr>
        <p:xfrm>
          <a:off x="914400" y="2743200"/>
          <a:ext cx="6934200" cy="379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17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Perceptions of tablet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smtClean="0"/>
              <a:t>We received 8 responses to </a:t>
            </a:r>
            <a:r>
              <a:rPr lang="en-US" sz="2000" dirty="0"/>
              <a:t>the question “Do you think that the librarians' use of tablets impacted the information service provided</a:t>
            </a:r>
            <a:r>
              <a:rPr lang="en-US" sz="2000" dirty="0" smtClean="0"/>
              <a:t>?”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8534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70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tablets impacted the information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05000"/>
            <a:ext cx="81534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Comments from the clinicians:</a:t>
            </a:r>
          </a:p>
          <a:p>
            <a:pPr lvl="1"/>
            <a:r>
              <a:rPr lang="en-US" dirty="0" smtClean="0"/>
              <a:t>Much </a:t>
            </a:r>
            <a:r>
              <a:rPr lang="en-US" dirty="0"/>
              <a:t>faster at getting the </a:t>
            </a:r>
            <a:r>
              <a:rPr lang="en-US" dirty="0" smtClean="0"/>
              <a:t>information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ble </a:t>
            </a:r>
            <a:r>
              <a:rPr lang="en-US" dirty="0"/>
              <a:t>to do it on the fly </a:t>
            </a:r>
            <a:endParaRPr lang="en-US" dirty="0" smtClean="0"/>
          </a:p>
          <a:p>
            <a:pPr lvl="1"/>
            <a:r>
              <a:rPr lang="en-US" dirty="0" smtClean="0"/>
              <a:t>Librarians could </a:t>
            </a:r>
            <a:r>
              <a:rPr lang="en-US" dirty="0"/>
              <a:t>gather </a:t>
            </a:r>
            <a:r>
              <a:rPr lang="en-US" dirty="0" smtClean="0"/>
              <a:t>real-time </a:t>
            </a:r>
            <a:r>
              <a:rPr lang="en-US" dirty="0"/>
              <a:t>information 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ble </a:t>
            </a:r>
            <a:r>
              <a:rPr lang="en-US" dirty="0"/>
              <a:t>to do searches during rounds and take notes on them </a:t>
            </a:r>
            <a:endParaRPr lang="en-US" dirty="0" smtClean="0"/>
          </a:p>
          <a:p>
            <a:pPr lvl="1"/>
            <a:r>
              <a:rPr lang="en-US" dirty="0" smtClean="0"/>
              <a:t>Provided </a:t>
            </a:r>
            <a:r>
              <a:rPr lang="en-US" dirty="0"/>
              <a:t>librarian a means to take notes for points to look up, enabled </a:t>
            </a:r>
            <a:r>
              <a:rPr lang="en-US" dirty="0" smtClean="0"/>
              <a:t>quick search </a:t>
            </a:r>
            <a:r>
              <a:rPr lang="en-US" dirty="0"/>
              <a:t>on rounds, helped librarian to become more familiar with </a:t>
            </a:r>
            <a:r>
              <a:rPr lang="en-US" dirty="0" smtClean="0"/>
              <a:t>patients </a:t>
            </a:r>
            <a:r>
              <a:rPr lang="en-US" dirty="0"/>
              <a:t>as well</a:t>
            </a:r>
          </a:p>
          <a:p>
            <a:pPr lvl="1"/>
            <a:r>
              <a:rPr lang="en-US" dirty="0" smtClean="0"/>
              <a:t>Quick </a:t>
            </a:r>
            <a:r>
              <a:rPr lang="en-US" dirty="0"/>
              <a:t>and easy!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27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Tablet evaluation </a:t>
            </a:r>
            <a:r>
              <a:rPr lang="en-US" dirty="0"/>
              <a:t>r</a:t>
            </a:r>
            <a:r>
              <a:rPr lang="en-US" dirty="0" smtClean="0"/>
              <a:t>ubric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42672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err="1" smtClean="0"/>
              <a:t>iPad</a:t>
            </a:r>
            <a:endParaRPr lang="en-US" sz="3600" b="1" dirty="0" smtClean="0"/>
          </a:p>
          <a:p>
            <a:r>
              <a:rPr lang="en-US" dirty="0" smtClean="0"/>
              <a:t>Mean Total Score – 17.5</a:t>
            </a:r>
          </a:p>
          <a:p>
            <a:r>
              <a:rPr lang="en-US" dirty="0" smtClean="0"/>
              <a:t>Portability – 3</a:t>
            </a:r>
          </a:p>
          <a:p>
            <a:r>
              <a:rPr lang="en-US" dirty="0" smtClean="0"/>
              <a:t>Connectivity Strength – 2.5</a:t>
            </a:r>
          </a:p>
          <a:p>
            <a:r>
              <a:rPr lang="en-US" dirty="0" smtClean="0"/>
              <a:t>Connectivity Speed – 3 </a:t>
            </a:r>
          </a:p>
          <a:p>
            <a:r>
              <a:rPr lang="en-US" dirty="0" smtClean="0"/>
              <a:t>Access to Library Resources – 3 </a:t>
            </a:r>
          </a:p>
          <a:p>
            <a:r>
              <a:rPr lang="en-US" dirty="0" smtClean="0"/>
              <a:t>Note taking App – 3 </a:t>
            </a:r>
          </a:p>
          <a:p>
            <a:r>
              <a:rPr lang="en-US" dirty="0" smtClean="0"/>
              <a:t>App Availability – 3 </a:t>
            </a:r>
          </a:p>
          <a:p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724400" y="1676401"/>
            <a:ext cx="4299099" cy="518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Motorola Xoom</a:t>
            </a:r>
          </a:p>
          <a:p>
            <a:r>
              <a:rPr lang="en-US" dirty="0"/>
              <a:t>Mean Total Score </a:t>
            </a:r>
            <a:r>
              <a:rPr lang="en-US" dirty="0" smtClean="0"/>
              <a:t>– 14</a:t>
            </a:r>
            <a:endParaRPr lang="en-US" dirty="0"/>
          </a:p>
          <a:p>
            <a:r>
              <a:rPr lang="en-US" dirty="0"/>
              <a:t>Portability </a:t>
            </a:r>
            <a:r>
              <a:rPr lang="en-US" dirty="0" smtClean="0"/>
              <a:t>– 2.5</a:t>
            </a:r>
            <a:endParaRPr lang="en-US" dirty="0"/>
          </a:p>
          <a:p>
            <a:r>
              <a:rPr lang="en-US" dirty="0"/>
              <a:t>Connectivity </a:t>
            </a:r>
            <a:r>
              <a:rPr lang="en-US" dirty="0" smtClean="0"/>
              <a:t>Strength – 3  </a:t>
            </a:r>
            <a:endParaRPr lang="en-US" dirty="0"/>
          </a:p>
          <a:p>
            <a:r>
              <a:rPr lang="en-US" dirty="0"/>
              <a:t>Connectivity </a:t>
            </a:r>
            <a:r>
              <a:rPr lang="en-US" dirty="0" smtClean="0"/>
              <a:t>Speed – 3 </a:t>
            </a:r>
            <a:endParaRPr lang="en-US" dirty="0"/>
          </a:p>
          <a:p>
            <a:r>
              <a:rPr lang="en-US" dirty="0"/>
              <a:t>Access to Library </a:t>
            </a:r>
            <a:r>
              <a:rPr lang="en-US" dirty="0" smtClean="0"/>
              <a:t>Resources – 2.5 </a:t>
            </a:r>
            <a:endParaRPr lang="en-US" dirty="0"/>
          </a:p>
          <a:p>
            <a:r>
              <a:rPr lang="en-US" dirty="0"/>
              <a:t>Note taking </a:t>
            </a:r>
            <a:r>
              <a:rPr lang="en-US" dirty="0" smtClean="0"/>
              <a:t>App – 2.5 </a:t>
            </a:r>
            <a:endParaRPr lang="en-US" dirty="0"/>
          </a:p>
          <a:p>
            <a:r>
              <a:rPr lang="en-US" dirty="0"/>
              <a:t>App </a:t>
            </a:r>
            <a:r>
              <a:rPr lang="en-US" dirty="0" smtClean="0"/>
              <a:t>Availability 2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Tablet evaluation </a:t>
            </a:r>
            <a:r>
              <a:rPr lang="en-US" dirty="0"/>
              <a:t>r</a:t>
            </a:r>
            <a:r>
              <a:rPr lang="en-US" dirty="0" smtClean="0"/>
              <a:t>ubric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33400" y="17526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Comments from the librarians:</a:t>
            </a:r>
          </a:p>
          <a:p>
            <a:pPr lvl="1"/>
            <a:r>
              <a:rPr lang="en-US" dirty="0" smtClean="0"/>
              <a:t>Connectivity was an issue with the Motorola tablet.</a:t>
            </a:r>
          </a:p>
          <a:p>
            <a:pPr lvl="2"/>
            <a:r>
              <a:rPr lang="en-US" dirty="0" smtClean="0"/>
              <a:t>There was no VPN app available so the UF tech help had to set up an L2TP connection</a:t>
            </a:r>
          </a:p>
          <a:p>
            <a:pPr lvl="1"/>
            <a:r>
              <a:rPr lang="en-US" dirty="0" smtClean="0"/>
              <a:t>Connectivity strength was an issue with the Motorola, but this could have been due to a network problem.</a:t>
            </a:r>
          </a:p>
          <a:p>
            <a:pPr lvl="1"/>
            <a:r>
              <a:rPr lang="en-US" dirty="0" smtClean="0"/>
              <a:t>One librarian commented that the location of the power and user buttons on the Motorola made it more difficult to use during rounds.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00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Improving the service – feedback from clinicians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Continue the rounding service; what we are doing is appreciated! </a:t>
            </a:r>
          </a:p>
          <a:p>
            <a:r>
              <a:rPr lang="en-US" dirty="0" smtClean="0"/>
              <a:t>Be more vocal; seek our the clinical questions during patient discussions.</a:t>
            </a:r>
          </a:p>
          <a:p>
            <a:r>
              <a:rPr lang="en-US" dirty="0" smtClean="0"/>
              <a:t>Be more selective, rather than comprehensive, when providing results.</a:t>
            </a:r>
          </a:p>
          <a:p>
            <a:r>
              <a:rPr lang="en-US" dirty="0" smtClean="0"/>
              <a:t>Improve communication and delivery method of results to all rounding teams members. </a:t>
            </a:r>
          </a:p>
          <a:p>
            <a:r>
              <a:rPr lang="en-US" dirty="0" smtClean="0"/>
              <a:t>Expanding rounding service is desired to daily as well as to pediatric specialty teams.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07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381000"/>
            <a:ext cx="8763000" cy="3810000"/>
          </a:xfrm>
        </p:spPr>
        <p:txBody>
          <a:bodyPr>
            <a:normAutofit/>
          </a:bodyPr>
          <a:lstStyle/>
          <a:p>
            <a:pPr marL="0" marR="0" algn="ctr"/>
            <a:r>
              <a:rPr lang="en-US" sz="4000" cap="none" dirty="0" smtClean="0">
                <a:latin typeface="Arial" pitchFamily="34" charset="0"/>
                <a:ea typeface="Calibri"/>
                <a:cs typeface="Arial" pitchFamily="34" charset="0"/>
              </a:rPr>
              <a:t>Beth Auten, Mary E. Edwards, </a:t>
            </a:r>
            <a:br>
              <a:rPr lang="en-US" sz="4000" cap="none" dirty="0" smtClean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en-US" sz="4000" cap="none" dirty="0" smtClean="0">
                <a:latin typeface="Arial" pitchFamily="34" charset="0"/>
                <a:ea typeface="Calibri"/>
                <a:cs typeface="Arial" pitchFamily="34" charset="0"/>
              </a:rPr>
              <a:t>Linda C. </a:t>
            </a:r>
            <a:r>
              <a:rPr lang="en-US" sz="4000" cap="none" dirty="0" err="1" smtClean="0">
                <a:latin typeface="Arial" pitchFamily="34" charset="0"/>
                <a:ea typeface="Calibri"/>
                <a:cs typeface="Arial" pitchFamily="34" charset="0"/>
              </a:rPr>
              <a:t>Butson</a:t>
            </a:r>
            <a:r>
              <a:rPr lang="en-US" sz="4000" cap="none" dirty="0" smtClean="0">
                <a:latin typeface="Arial" pitchFamily="34" charset="0"/>
                <a:ea typeface="Calibri"/>
                <a:cs typeface="Arial" pitchFamily="34" charset="0"/>
              </a:rPr>
              <a:t>, </a:t>
            </a:r>
            <a:br>
              <a:rPr lang="en-US" sz="4000" cap="none" dirty="0" smtClean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en-US" sz="4000" cap="none" dirty="0" smtClean="0">
                <a:latin typeface="Arial" pitchFamily="34" charset="0"/>
                <a:ea typeface="Calibri"/>
                <a:cs typeface="Arial" pitchFamily="34" charset="0"/>
              </a:rPr>
              <a:t>Michele R. Tennant</a:t>
            </a:r>
            <a:br>
              <a:rPr lang="en-US" sz="4000" cap="none" dirty="0" smtClean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en-US" sz="4000" cap="none" dirty="0" smtClean="0"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en-US" sz="4000" cap="none" dirty="0" smtClean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en-US" sz="4000" cap="none" dirty="0" smtClean="0">
                <a:latin typeface="Arial" pitchFamily="34" charset="0"/>
                <a:ea typeface="Calibri"/>
                <a:cs typeface="Arial" pitchFamily="34" charset="0"/>
              </a:rPr>
              <a:t>University of Florida Health Science Center Libraries</a:t>
            </a:r>
            <a:endParaRPr lang="en-US" sz="4000" cap="non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" t="6637" r="1400" b="6250"/>
          <a:stretch/>
        </p:blipFill>
        <p:spPr>
          <a:xfrm>
            <a:off x="1232452" y="4373217"/>
            <a:ext cx="7050158" cy="13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9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the future, we plan to:</a:t>
            </a:r>
          </a:p>
          <a:p>
            <a:pPr lvl="1"/>
            <a:r>
              <a:rPr lang="en-US" dirty="0"/>
              <a:t>Assess the types of questions best answered using mobile devices.</a:t>
            </a:r>
          </a:p>
          <a:p>
            <a:pPr lvl="1"/>
            <a:r>
              <a:rPr lang="en-US" dirty="0"/>
              <a:t>Continue gathering feedback from clinicians on rounding teams.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initial feedback we received may also provide new avenues for us to investigate. 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25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2"/>
                </a:solidFill>
              </a:rPr>
              <a:t>This project has been funded in whole or in part with </a:t>
            </a:r>
            <a:r>
              <a:rPr lang="en-US" sz="3200" dirty="0" smtClean="0">
                <a:solidFill>
                  <a:schemeClr val="tx2"/>
                </a:solidFill>
              </a:rPr>
              <a:t>Mini-grant </a:t>
            </a:r>
            <a:r>
              <a:rPr lang="en-US" sz="3200" dirty="0">
                <a:solidFill>
                  <a:schemeClr val="tx2"/>
                </a:solidFill>
              </a:rPr>
              <a:t>funds from the </a:t>
            </a:r>
            <a:r>
              <a:rPr lang="en-US" sz="3200" dirty="0" smtClean="0">
                <a:solidFill>
                  <a:schemeClr val="tx2"/>
                </a:solidFill>
              </a:rPr>
              <a:t>Smathers Libraries. </a:t>
            </a:r>
            <a:endParaRPr lang="en-US" sz="32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tx2"/>
                </a:solidFill>
              </a:rPr>
              <a:t>Thank </a:t>
            </a:r>
            <a:r>
              <a:rPr lang="en-US" sz="4000" b="1" dirty="0" smtClean="0">
                <a:solidFill>
                  <a:schemeClr val="tx2"/>
                </a:solidFill>
              </a:rPr>
              <a:t>you 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99"/>
          <a:stretch/>
        </p:blipFill>
        <p:spPr>
          <a:xfrm>
            <a:off x="2368826" y="4343400"/>
            <a:ext cx="4390090" cy="5486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4620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This presentation will cover:</a:t>
            </a:r>
          </a:p>
          <a:p>
            <a:r>
              <a:rPr lang="en-US" dirty="0" smtClean="0"/>
              <a:t>The context of the project and our research question</a:t>
            </a:r>
          </a:p>
          <a:p>
            <a:r>
              <a:rPr lang="en-US" dirty="0" smtClean="0"/>
              <a:t>The objectives of the project</a:t>
            </a:r>
          </a:p>
          <a:p>
            <a:r>
              <a:rPr lang="en-US" dirty="0" smtClean="0"/>
              <a:t>The setting—the academic health center, the </a:t>
            </a:r>
            <a:r>
              <a:rPr lang="en-US" dirty="0" smtClean="0"/>
              <a:t>UF Pediatrics </a:t>
            </a:r>
            <a:r>
              <a:rPr lang="en-US" dirty="0" smtClean="0"/>
              <a:t>program, and the family-centered rounding model</a:t>
            </a:r>
          </a:p>
          <a:p>
            <a:r>
              <a:rPr lang="en-US" dirty="0" smtClean="0"/>
              <a:t>Our preparation for the project</a:t>
            </a:r>
          </a:p>
          <a:p>
            <a:r>
              <a:rPr lang="en-US" dirty="0" smtClean="0"/>
              <a:t>Study methods</a:t>
            </a:r>
          </a:p>
          <a:p>
            <a:r>
              <a:rPr lang="en-US" dirty="0" smtClean="0"/>
              <a:t>What we found out</a:t>
            </a:r>
          </a:p>
          <a:p>
            <a:r>
              <a:rPr lang="en-US" dirty="0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16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and research </a:t>
            </a:r>
            <a:r>
              <a:rPr lang="en-US" dirty="0"/>
              <a:t>q</a:t>
            </a:r>
            <a:r>
              <a:rPr lang="en-US" dirty="0" smtClean="0"/>
              <a:t>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28800"/>
            <a:ext cx="81534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Developed a proposal to evaluate the use of tablet computers on rounds based on positive responses to a pilot rounding project in 2010</a:t>
            </a:r>
          </a:p>
          <a:p>
            <a:r>
              <a:rPr lang="en-US" dirty="0" smtClean="0"/>
              <a:t>Two librarians rounded with the Department of Pediatrics and a survey was distributed to rounding teams</a:t>
            </a:r>
          </a:p>
          <a:p>
            <a:endParaRPr lang="en-US" dirty="0"/>
          </a:p>
          <a:p>
            <a:r>
              <a:rPr lang="en-US" b="1" dirty="0" smtClean="0"/>
              <a:t>Research Question:</a:t>
            </a:r>
          </a:p>
          <a:p>
            <a:pPr marL="0" indent="0">
              <a:buNone/>
            </a:pPr>
            <a:r>
              <a:rPr lang="en-US" dirty="0" smtClean="0"/>
              <a:t>	How does use of tablets by librarians affect the 	provision of a clinical rounding service in Pediatrics?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8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28800"/>
            <a:ext cx="81534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Assess clinician satisfaction with the clinical rounding service.</a:t>
            </a:r>
          </a:p>
          <a:p>
            <a:endParaRPr lang="en-US" dirty="0" smtClean="0"/>
          </a:p>
          <a:p>
            <a:r>
              <a:rPr lang="en-US" dirty="0" smtClean="0"/>
              <a:t>Describe clinicians’ perceptions of tablet use by clinical librarians.</a:t>
            </a:r>
          </a:p>
          <a:p>
            <a:endParaRPr lang="en-US" dirty="0" smtClean="0"/>
          </a:p>
          <a:p>
            <a:r>
              <a:rPr lang="en-US" dirty="0" smtClean="0"/>
              <a:t>Evaluate tablet capabilities for support of the clinical rounding service.</a:t>
            </a:r>
          </a:p>
          <a:p>
            <a:endParaRPr lang="en-US" dirty="0"/>
          </a:p>
          <a:p>
            <a:r>
              <a:rPr lang="en-US" dirty="0" smtClean="0"/>
              <a:t>Identify areas for continual improvement.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1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– Shands at UF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"/>
            <a:ext cx="2873315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731" y="1676400"/>
            <a:ext cx="7707174" cy="59862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400" dirty="0" smtClean="0">
                <a:solidFill>
                  <a:prstClr val="black"/>
                </a:solidFill>
              </a:rPr>
              <a:t>Health Science Center includes 6 colleges: </a:t>
            </a:r>
          </a:p>
          <a:p>
            <a:pPr marL="777240" lvl="1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200" dirty="0" smtClean="0">
                <a:solidFill>
                  <a:prstClr val="black"/>
                </a:solidFill>
              </a:rPr>
              <a:t>Dentistry, Medicine, Nursing, Pharmacy, </a:t>
            </a:r>
          </a:p>
          <a:p>
            <a:pPr lvl="1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en-US" sz="2200" dirty="0">
                <a:solidFill>
                  <a:prstClr val="black"/>
                </a:solidFill>
              </a:rPr>
              <a:t>	</a:t>
            </a:r>
            <a:r>
              <a:rPr lang="en-US" sz="2200" dirty="0" smtClean="0">
                <a:solidFill>
                  <a:prstClr val="black"/>
                </a:solidFill>
              </a:rPr>
              <a:t>Public Health and Health Professions, Veterinary Medicine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400" dirty="0" smtClean="0">
                <a:solidFill>
                  <a:prstClr val="black"/>
                </a:solidFill>
              </a:rPr>
              <a:t>Most colleges work closely with Shands HealthCare system.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400" dirty="0" smtClean="0">
                <a:solidFill>
                  <a:prstClr val="black"/>
                </a:solidFill>
              </a:rPr>
              <a:t>Shands Hospital for Children</a:t>
            </a:r>
          </a:p>
          <a:p>
            <a:pPr marL="777240" lvl="1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400" dirty="0" smtClean="0">
                <a:solidFill>
                  <a:prstClr val="black"/>
                </a:solidFill>
              </a:rPr>
              <a:t>Located within Shands at the </a:t>
            </a:r>
          </a:p>
          <a:p>
            <a:pPr lvl="1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en-US" sz="2400" dirty="0">
                <a:solidFill>
                  <a:prstClr val="black"/>
                </a:solidFill>
              </a:rPr>
              <a:t>	</a:t>
            </a:r>
            <a:r>
              <a:rPr lang="en-US" sz="2400" dirty="0" smtClean="0">
                <a:solidFill>
                  <a:prstClr val="black"/>
                </a:solidFill>
              </a:rPr>
              <a:t>University of Florida</a:t>
            </a:r>
          </a:p>
          <a:p>
            <a:pPr marL="777240" lvl="1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400" dirty="0" smtClean="0">
                <a:solidFill>
                  <a:prstClr val="black"/>
                </a:solidFill>
              </a:rPr>
              <a:t>167 beds</a:t>
            </a:r>
          </a:p>
          <a:p>
            <a:pPr lvl="1">
              <a:spcBef>
                <a:spcPts val="700"/>
              </a:spcBef>
              <a:buClr>
                <a:srgbClr val="DD8047"/>
              </a:buClr>
              <a:buSzPct val="60000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777240" lvl="1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777240" lvl="1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endParaRPr lang="en-US" sz="2400" dirty="0">
              <a:solidFill>
                <a:prstClr val="black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endParaRPr lang="en-US" sz="2900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33800"/>
            <a:ext cx="3039611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67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Setting – Family-Centered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General Pediatric Rounds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4953000"/>
          </a:xfrm>
        </p:spPr>
        <p:txBody>
          <a:bodyPr numCol="2">
            <a:normAutofit fontScale="85000" lnSpcReduction="20000"/>
          </a:bodyPr>
          <a:lstStyle/>
          <a:p>
            <a:r>
              <a:rPr lang="en-US" dirty="0" smtClean="0"/>
              <a:t>UF Department of Pediatrics includes:</a:t>
            </a:r>
          </a:p>
          <a:p>
            <a:pPr lvl="1"/>
            <a:r>
              <a:rPr lang="en-US" dirty="0"/>
              <a:t>747 faculty and staff members</a:t>
            </a:r>
          </a:p>
          <a:p>
            <a:pPr lvl="1"/>
            <a:r>
              <a:rPr lang="en-US" dirty="0"/>
              <a:t>90 residents, fellows, graduate students and </a:t>
            </a:r>
            <a:r>
              <a:rPr lang="en-US" dirty="0" smtClean="0"/>
              <a:t>post-docs</a:t>
            </a:r>
          </a:p>
          <a:p>
            <a:r>
              <a:rPr lang="en-US" dirty="0" smtClean="0"/>
              <a:t>Patient and Family-Centered </a:t>
            </a:r>
            <a:r>
              <a:rPr lang="en-US" dirty="0" smtClean="0"/>
              <a:t>Rounding </a:t>
            </a:r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Intended to communicate information effectively with family members</a:t>
            </a:r>
          </a:p>
          <a:p>
            <a:pPr lvl="1"/>
            <a:r>
              <a:rPr lang="en-US" dirty="0" smtClean="0"/>
              <a:t>Invites the family to participate in discussion</a:t>
            </a:r>
          </a:p>
          <a:p>
            <a:pPr lvl="1"/>
            <a:r>
              <a:rPr lang="en-US" dirty="0" smtClean="0"/>
              <a:t>Encourages family to give information and ask questions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Teams usually include:</a:t>
            </a:r>
          </a:p>
          <a:p>
            <a:pPr lvl="1"/>
            <a:r>
              <a:rPr lang="en-US" dirty="0"/>
              <a:t>An attending physician</a:t>
            </a:r>
          </a:p>
          <a:p>
            <a:pPr lvl="1"/>
            <a:r>
              <a:rPr lang="en-US" dirty="0"/>
              <a:t>Medical residents</a:t>
            </a:r>
          </a:p>
          <a:p>
            <a:pPr lvl="1"/>
            <a:r>
              <a:rPr lang="en-US" dirty="0"/>
              <a:t>Medical students on rotation</a:t>
            </a:r>
          </a:p>
          <a:p>
            <a:pPr lvl="1"/>
            <a:r>
              <a:rPr lang="en-US" dirty="0"/>
              <a:t>Pediatric nurse practitioners</a:t>
            </a:r>
          </a:p>
          <a:p>
            <a:pPr lvl="1"/>
            <a:r>
              <a:rPr lang="en-US" dirty="0" smtClean="0"/>
              <a:t>Nurses</a:t>
            </a:r>
          </a:p>
          <a:p>
            <a:r>
              <a:rPr lang="en-US" dirty="0" smtClean="0"/>
              <a:t>Teams sometimes include:</a:t>
            </a:r>
          </a:p>
          <a:p>
            <a:pPr lvl="1"/>
            <a:r>
              <a:rPr lang="en-US" dirty="0" smtClean="0"/>
              <a:t>Pharmacists</a:t>
            </a:r>
          </a:p>
          <a:p>
            <a:pPr lvl="1"/>
            <a:r>
              <a:rPr lang="en-US" dirty="0" smtClean="0"/>
              <a:t>Social workers</a:t>
            </a:r>
          </a:p>
          <a:p>
            <a:pPr lvl="1"/>
            <a:r>
              <a:rPr lang="en-US" dirty="0" smtClean="0"/>
              <a:t>Specialty physicians</a:t>
            </a:r>
          </a:p>
          <a:p>
            <a:pPr lvl="1"/>
            <a:r>
              <a:rPr lang="en-US" dirty="0" smtClean="0"/>
              <a:t>Nursing students</a:t>
            </a:r>
          </a:p>
          <a:p>
            <a:pPr lvl="1"/>
            <a:r>
              <a:rPr lang="en-US" dirty="0" smtClean="0"/>
              <a:t>Allied health students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609" y="6152344"/>
            <a:ext cx="3200400" cy="7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8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for the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Both librarians involved in this project were new to clinical rounding—some groundwork was necessary.</a:t>
            </a:r>
          </a:p>
          <a:p>
            <a:endParaRPr lang="en-US" dirty="0"/>
          </a:p>
          <a:p>
            <a:r>
              <a:rPr lang="en-US" dirty="0" smtClean="0"/>
              <a:t>Preparation included:</a:t>
            </a:r>
          </a:p>
          <a:p>
            <a:pPr lvl="1"/>
            <a:r>
              <a:rPr lang="en-US" dirty="0" smtClean="0"/>
              <a:t>Training with experienced clinical librarians</a:t>
            </a:r>
          </a:p>
          <a:p>
            <a:pPr lvl="1"/>
            <a:r>
              <a:rPr lang="en-US" dirty="0" smtClean="0"/>
              <a:t>Planning with pilot project coordinator to re-institute rounding service</a:t>
            </a:r>
          </a:p>
          <a:p>
            <a:pPr lvl="1"/>
            <a:r>
              <a:rPr lang="en-US" dirty="0" smtClean="0"/>
              <a:t>Meeting with Pediatrics faculty—hospitalists and/or attendings</a:t>
            </a:r>
          </a:p>
          <a:p>
            <a:pPr lvl="1"/>
            <a:r>
              <a:rPr lang="en-US" dirty="0" smtClean="0"/>
              <a:t>Introducing ourselves at new resident orientation</a:t>
            </a:r>
          </a:p>
          <a:p>
            <a:pPr lvl="1"/>
            <a:r>
              <a:rPr lang="en-US" dirty="0" smtClean="0"/>
              <a:t>Presenting a journal club session on EBM and library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24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Tools – </a:t>
            </a:r>
            <a:r>
              <a:rPr lang="en-US" dirty="0" err="1" smtClean="0"/>
              <a:t>iPad</a:t>
            </a:r>
            <a:r>
              <a:rPr lang="en-US" dirty="0" smtClean="0"/>
              <a:t> and Android tablet</a:t>
            </a:r>
            <a:endParaRPr lang="en-US" dirty="0"/>
          </a:p>
        </p:txBody>
      </p:sp>
      <p:pic>
        <p:nvPicPr>
          <p:cNvPr id="4" name="Content Placeholder 3" descr="cid:image001.jpg@01CD0D06.1CC80D90"/>
          <p:cNvPicPr>
            <a:picLocks noGrp="1" noChangeAspect="1"/>
          </p:cNvPicPr>
          <p:nvPr>
            <p:ph sz="quarter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28800"/>
            <a:ext cx="2501799" cy="20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id:image002.jpg@01CD0D06.1CC80D90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974" y="4354031"/>
            <a:ext cx="2227512" cy="14630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28600" y="1828800"/>
            <a:ext cx="6477000" cy="3988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3200" dirty="0" smtClean="0">
                <a:solidFill>
                  <a:prstClr val="black"/>
                </a:solidFill>
              </a:rPr>
              <a:t>Two tablets were purchased using</a:t>
            </a:r>
          </a:p>
          <a:p>
            <a:pPr lvl="1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en-US" sz="3200" dirty="0">
                <a:solidFill>
                  <a:prstClr val="black"/>
                </a:solidFill>
              </a:rPr>
              <a:t>g</a:t>
            </a:r>
            <a:r>
              <a:rPr lang="en-US" sz="3200" dirty="0" smtClean="0">
                <a:solidFill>
                  <a:prstClr val="black"/>
                </a:solidFill>
              </a:rPr>
              <a:t>rant funding.*</a:t>
            </a:r>
            <a:endParaRPr lang="en-US" sz="3200" dirty="0">
              <a:solidFill>
                <a:prstClr val="black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endParaRPr lang="en-US" sz="3200" dirty="0">
              <a:solidFill>
                <a:prstClr val="black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3200" dirty="0" smtClean="0">
                <a:solidFill>
                  <a:prstClr val="black"/>
                </a:solidFill>
              </a:rPr>
              <a:t>Two tablet platforms:</a:t>
            </a:r>
          </a:p>
          <a:p>
            <a:pPr marL="777240" lvl="1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3200" dirty="0" err="1" smtClean="0">
                <a:solidFill>
                  <a:prstClr val="black"/>
                </a:solidFill>
              </a:rPr>
              <a:t>iPad</a:t>
            </a:r>
            <a:r>
              <a:rPr lang="en-US" sz="3200" dirty="0" smtClean="0">
                <a:solidFill>
                  <a:prstClr val="black"/>
                </a:solidFill>
              </a:rPr>
              <a:t> 2</a:t>
            </a:r>
          </a:p>
          <a:p>
            <a:pPr marL="777240" lvl="1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3200" dirty="0" smtClean="0">
                <a:solidFill>
                  <a:prstClr val="black"/>
                </a:solidFill>
              </a:rPr>
              <a:t>Motorola </a:t>
            </a:r>
            <a:r>
              <a:rPr lang="en-US" sz="3200" dirty="0" err="1" smtClean="0">
                <a:solidFill>
                  <a:prstClr val="black"/>
                </a:solidFill>
              </a:rPr>
              <a:t>Xoom</a:t>
            </a:r>
            <a:r>
              <a:rPr lang="en-US" sz="3200" dirty="0" smtClean="0">
                <a:solidFill>
                  <a:prstClr val="black"/>
                </a:solidFill>
              </a:rPr>
              <a:t>—an Android OS tablet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3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3023</TotalTime>
  <Words>974</Words>
  <Application>Microsoft Office PowerPoint</Application>
  <PresentationFormat>On-screen Show (4:3)</PresentationFormat>
  <Paragraphs>154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Median</vt:lpstr>
      <vt:lpstr>1_Median</vt:lpstr>
      <vt:lpstr>Librarians with Tablets: Connecting patient and  family-centered pediatric rounding teams with information   </vt:lpstr>
      <vt:lpstr>Beth Auten, Mary E. Edwards,  Linda C. Butson,  Michele R. Tennant  University of Florida Health Science Center Libraries</vt:lpstr>
      <vt:lpstr>Outline</vt:lpstr>
      <vt:lpstr>Context and research question</vt:lpstr>
      <vt:lpstr>Objectives</vt:lpstr>
      <vt:lpstr>Setting – Shands at UF</vt:lpstr>
      <vt:lpstr>Setting – Family-Centered  General Pediatric Rounds</vt:lpstr>
      <vt:lpstr>Preparation for the project</vt:lpstr>
      <vt:lpstr>The Tools – iPad and Android tablet</vt:lpstr>
      <vt:lpstr>Methods</vt:lpstr>
      <vt:lpstr>Tablet evaluation rubric</vt:lpstr>
      <vt:lpstr>Results – Number of responses</vt:lpstr>
      <vt:lpstr>Results – Questions for the librarians</vt:lpstr>
      <vt:lpstr>Results –How information was used</vt:lpstr>
      <vt:lpstr>Results – Perceptions of tablet use</vt:lpstr>
      <vt:lpstr>How tablets impacted the information service</vt:lpstr>
      <vt:lpstr>Results – Tablet evaluation rubric</vt:lpstr>
      <vt:lpstr>Results – Tablet evaluation rubric</vt:lpstr>
      <vt:lpstr>Improving the service – feedback from clinicians</vt:lpstr>
      <vt:lpstr>Continuing assessment</vt:lpstr>
      <vt:lpstr>Acknowledgement</vt:lpstr>
    </vt:vector>
  </TitlesOfParts>
  <Company>UF and Shands AHC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Auten, Beth</dc:creator>
  <cp:lastModifiedBy>Auten,BETH</cp:lastModifiedBy>
  <cp:revision>71</cp:revision>
  <dcterms:created xsi:type="dcterms:W3CDTF">2012-10-01T16:58:30Z</dcterms:created>
  <dcterms:modified xsi:type="dcterms:W3CDTF">2012-10-08T21:21:23Z</dcterms:modified>
</cp:coreProperties>
</file>