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21" r:id="rId2"/>
    <p:sldId id="258" r:id="rId3"/>
    <p:sldId id="323" r:id="rId4"/>
    <p:sldId id="257" r:id="rId5"/>
    <p:sldId id="324" r:id="rId6"/>
    <p:sldId id="259" r:id="rId7"/>
    <p:sldId id="319" r:id="rId8"/>
    <p:sldId id="279" r:id="rId9"/>
    <p:sldId id="266" r:id="rId10"/>
    <p:sldId id="262" r:id="rId11"/>
    <p:sldId id="263" r:id="rId12"/>
    <p:sldId id="264" r:id="rId13"/>
    <p:sldId id="275" r:id="rId14"/>
    <p:sldId id="276" r:id="rId15"/>
    <p:sldId id="284" r:id="rId16"/>
    <p:sldId id="292" r:id="rId17"/>
    <p:sldId id="302" r:id="rId18"/>
    <p:sldId id="295" r:id="rId19"/>
    <p:sldId id="328" r:id="rId20"/>
    <p:sldId id="306" r:id="rId21"/>
    <p:sldId id="303" r:id="rId22"/>
    <p:sldId id="327" r:id="rId23"/>
    <p:sldId id="326" r:id="rId24"/>
    <p:sldId id="329" r:id="rId25"/>
    <p:sldId id="299" r:id="rId26"/>
    <p:sldId id="305" r:id="rId27"/>
    <p:sldId id="330" r:id="rId28"/>
    <p:sldId id="290" r:id="rId29"/>
    <p:sldId id="325"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9209" autoAdjust="0"/>
  </p:normalViewPr>
  <p:slideViewPr>
    <p:cSldViewPr snapToGrid="0" snapToObjects="1">
      <p:cViewPr>
        <p:scale>
          <a:sx n="68" d="100"/>
          <a:sy n="68" d="100"/>
        </p:scale>
        <p:origin x="-144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7D345E-4676-4242-A82E-497CFAF42472}" type="doc">
      <dgm:prSet loTypeId="urn:microsoft.com/office/officeart/2005/8/layout/bProcess2" loCatId="process" qsTypeId="urn:microsoft.com/office/officeart/2005/8/quickstyle/simple1" qsCatId="simple" csTypeId="urn:microsoft.com/office/officeart/2005/8/colors/colorful4" csCatId="colorful" phldr="1"/>
      <dgm:spPr/>
    </dgm:pt>
    <dgm:pt modelId="{6B342AD2-FA5B-4E76-9DBD-32C7DF178556}">
      <dgm:prSet phldrT="[Text]"/>
      <dgm:spPr/>
      <dgm:t>
        <a:bodyPr/>
        <a:lstStyle/>
        <a:p>
          <a:r>
            <a:rPr lang="en-US" dirty="0" smtClean="0"/>
            <a:t>Hypothesis</a:t>
          </a:r>
          <a:endParaRPr lang="en-US" dirty="0"/>
        </a:p>
      </dgm:t>
    </dgm:pt>
    <dgm:pt modelId="{ADFD23A4-A309-470E-A74B-CB6ED397F47E}" type="parTrans" cxnId="{B18EB8C9-98D4-47CA-8AA9-19EB627D416B}">
      <dgm:prSet/>
      <dgm:spPr/>
      <dgm:t>
        <a:bodyPr/>
        <a:lstStyle/>
        <a:p>
          <a:endParaRPr lang="en-US"/>
        </a:p>
      </dgm:t>
    </dgm:pt>
    <dgm:pt modelId="{683D1BE2-DAB0-4747-BBA1-DA72F1779A03}" type="sibTrans" cxnId="{B18EB8C9-98D4-47CA-8AA9-19EB627D416B}">
      <dgm:prSet/>
      <dgm:spPr/>
      <dgm:t>
        <a:bodyPr/>
        <a:lstStyle/>
        <a:p>
          <a:endParaRPr lang="en-US"/>
        </a:p>
      </dgm:t>
    </dgm:pt>
    <dgm:pt modelId="{4336B62A-9B94-458C-A1EB-AEDB3C20721F}">
      <dgm:prSet phldrT="[Text]"/>
      <dgm:spPr/>
      <dgm:t>
        <a:bodyPr/>
        <a:lstStyle/>
        <a:p>
          <a:r>
            <a:rPr lang="en-US" dirty="0" smtClean="0"/>
            <a:t>Experiment</a:t>
          </a:r>
          <a:endParaRPr lang="en-US" dirty="0"/>
        </a:p>
      </dgm:t>
    </dgm:pt>
    <dgm:pt modelId="{B2846250-B20C-45F4-BA42-3A9D6D886ED8}" type="parTrans" cxnId="{8FB7573C-B1C3-426D-8C65-857894D3CBF2}">
      <dgm:prSet/>
      <dgm:spPr/>
      <dgm:t>
        <a:bodyPr/>
        <a:lstStyle/>
        <a:p>
          <a:endParaRPr lang="en-US"/>
        </a:p>
      </dgm:t>
    </dgm:pt>
    <dgm:pt modelId="{3C0D9765-6E17-4C6D-BD34-24C242D9DF34}" type="sibTrans" cxnId="{8FB7573C-B1C3-426D-8C65-857894D3CBF2}">
      <dgm:prSet/>
      <dgm:spPr/>
      <dgm:t>
        <a:bodyPr/>
        <a:lstStyle/>
        <a:p>
          <a:endParaRPr lang="en-US"/>
        </a:p>
      </dgm:t>
    </dgm:pt>
    <dgm:pt modelId="{82E5045A-E530-4344-A8EC-8B754C62D372}">
      <dgm:prSet phldrT="[Text]"/>
      <dgm:spPr/>
      <dgm:t>
        <a:bodyPr/>
        <a:lstStyle/>
        <a:p>
          <a:r>
            <a:rPr lang="en-US" dirty="0" smtClean="0"/>
            <a:t>Publication</a:t>
          </a:r>
          <a:endParaRPr lang="en-US" dirty="0"/>
        </a:p>
      </dgm:t>
    </dgm:pt>
    <dgm:pt modelId="{48F559B0-A8B2-492E-AE01-CDCDBEA1543C}" type="parTrans" cxnId="{DEB2A64C-A5F1-444F-8941-9C018FC6DFBC}">
      <dgm:prSet/>
      <dgm:spPr/>
      <dgm:t>
        <a:bodyPr/>
        <a:lstStyle/>
        <a:p>
          <a:endParaRPr lang="en-US"/>
        </a:p>
      </dgm:t>
    </dgm:pt>
    <dgm:pt modelId="{BA93E4BE-37D5-4A95-962A-FF6484AD59DD}" type="sibTrans" cxnId="{DEB2A64C-A5F1-444F-8941-9C018FC6DFBC}">
      <dgm:prSet/>
      <dgm:spPr/>
      <dgm:t>
        <a:bodyPr/>
        <a:lstStyle/>
        <a:p>
          <a:endParaRPr lang="en-US"/>
        </a:p>
      </dgm:t>
    </dgm:pt>
    <dgm:pt modelId="{C0362152-7C43-4B5C-B1BB-DB10EDB2BBB2}" type="pres">
      <dgm:prSet presAssocID="{A67D345E-4676-4242-A82E-497CFAF42472}" presName="diagram" presStyleCnt="0">
        <dgm:presLayoutVars>
          <dgm:dir/>
          <dgm:resizeHandles/>
        </dgm:presLayoutVars>
      </dgm:prSet>
      <dgm:spPr/>
    </dgm:pt>
    <dgm:pt modelId="{B4239864-606B-4C97-B78C-3D7A2490FBCF}" type="pres">
      <dgm:prSet presAssocID="{6B342AD2-FA5B-4E76-9DBD-32C7DF178556}" presName="firstNode" presStyleLbl="node1" presStyleIdx="0" presStyleCnt="3">
        <dgm:presLayoutVars>
          <dgm:bulletEnabled val="1"/>
        </dgm:presLayoutVars>
      </dgm:prSet>
      <dgm:spPr/>
      <dgm:t>
        <a:bodyPr/>
        <a:lstStyle/>
        <a:p>
          <a:endParaRPr lang="en-US"/>
        </a:p>
      </dgm:t>
    </dgm:pt>
    <dgm:pt modelId="{EAA27A82-C5AB-43D2-A02A-301FE333EEF6}" type="pres">
      <dgm:prSet presAssocID="{683D1BE2-DAB0-4747-BBA1-DA72F1779A03}" presName="sibTrans" presStyleLbl="sibTrans2D1" presStyleIdx="0" presStyleCnt="2"/>
      <dgm:spPr/>
      <dgm:t>
        <a:bodyPr/>
        <a:lstStyle/>
        <a:p>
          <a:endParaRPr lang="en-US"/>
        </a:p>
      </dgm:t>
    </dgm:pt>
    <dgm:pt modelId="{033FD4F2-326A-48C4-8EC5-89B04F1E8C2E}" type="pres">
      <dgm:prSet presAssocID="{4336B62A-9B94-458C-A1EB-AEDB3C20721F}" presName="middleNode" presStyleCnt="0"/>
      <dgm:spPr/>
    </dgm:pt>
    <dgm:pt modelId="{D993B8C4-4CF7-4610-BDC8-DC09FA2B161A}" type="pres">
      <dgm:prSet presAssocID="{4336B62A-9B94-458C-A1EB-AEDB3C20721F}" presName="padding" presStyleLbl="node1" presStyleIdx="0" presStyleCnt="3"/>
      <dgm:spPr/>
    </dgm:pt>
    <dgm:pt modelId="{A393F2C0-411D-4363-85C0-D77F82615430}" type="pres">
      <dgm:prSet presAssocID="{4336B62A-9B94-458C-A1EB-AEDB3C20721F}" presName="shape" presStyleLbl="node1" presStyleIdx="1" presStyleCnt="3" custScaleX="156020" custScaleY="156020" custLinFactNeighborY="3075">
        <dgm:presLayoutVars>
          <dgm:bulletEnabled val="1"/>
        </dgm:presLayoutVars>
      </dgm:prSet>
      <dgm:spPr/>
      <dgm:t>
        <a:bodyPr/>
        <a:lstStyle/>
        <a:p>
          <a:endParaRPr lang="en-US"/>
        </a:p>
      </dgm:t>
    </dgm:pt>
    <dgm:pt modelId="{6C9509D4-2DC5-4C11-B5A4-5BB68398A19B}" type="pres">
      <dgm:prSet presAssocID="{3C0D9765-6E17-4C6D-BD34-24C242D9DF34}" presName="sibTrans" presStyleLbl="sibTrans2D1" presStyleIdx="1" presStyleCnt="2"/>
      <dgm:spPr/>
      <dgm:t>
        <a:bodyPr/>
        <a:lstStyle/>
        <a:p>
          <a:endParaRPr lang="en-US"/>
        </a:p>
      </dgm:t>
    </dgm:pt>
    <dgm:pt modelId="{A9FC1D91-401B-4921-BE30-0A9B84107E73}" type="pres">
      <dgm:prSet presAssocID="{82E5045A-E530-4344-A8EC-8B754C62D372}" presName="lastNode" presStyleLbl="node1" presStyleIdx="2" presStyleCnt="3">
        <dgm:presLayoutVars>
          <dgm:bulletEnabled val="1"/>
        </dgm:presLayoutVars>
      </dgm:prSet>
      <dgm:spPr/>
      <dgm:t>
        <a:bodyPr/>
        <a:lstStyle/>
        <a:p>
          <a:endParaRPr lang="en-US"/>
        </a:p>
      </dgm:t>
    </dgm:pt>
  </dgm:ptLst>
  <dgm:cxnLst>
    <dgm:cxn modelId="{E47CF748-E5BC-48C7-B8BF-24A97BEEB659}" type="presOf" srcId="{3C0D9765-6E17-4C6D-BD34-24C242D9DF34}" destId="{6C9509D4-2DC5-4C11-B5A4-5BB68398A19B}" srcOrd="0" destOrd="0" presId="urn:microsoft.com/office/officeart/2005/8/layout/bProcess2"/>
    <dgm:cxn modelId="{B7C0208E-426E-4EE6-A2C2-DA48E9B29A59}" type="presOf" srcId="{6B342AD2-FA5B-4E76-9DBD-32C7DF178556}" destId="{B4239864-606B-4C97-B78C-3D7A2490FBCF}" srcOrd="0" destOrd="0" presId="urn:microsoft.com/office/officeart/2005/8/layout/bProcess2"/>
    <dgm:cxn modelId="{184E9A54-6DE2-40A2-AE90-47A31FA321CF}" type="presOf" srcId="{A67D345E-4676-4242-A82E-497CFAF42472}" destId="{C0362152-7C43-4B5C-B1BB-DB10EDB2BBB2}" srcOrd="0" destOrd="0" presId="urn:microsoft.com/office/officeart/2005/8/layout/bProcess2"/>
    <dgm:cxn modelId="{369861C2-2C43-4469-9B10-064D89403950}" type="presOf" srcId="{683D1BE2-DAB0-4747-BBA1-DA72F1779A03}" destId="{EAA27A82-C5AB-43D2-A02A-301FE333EEF6}" srcOrd="0" destOrd="0" presId="urn:microsoft.com/office/officeart/2005/8/layout/bProcess2"/>
    <dgm:cxn modelId="{8FB7573C-B1C3-426D-8C65-857894D3CBF2}" srcId="{A67D345E-4676-4242-A82E-497CFAF42472}" destId="{4336B62A-9B94-458C-A1EB-AEDB3C20721F}" srcOrd="1" destOrd="0" parTransId="{B2846250-B20C-45F4-BA42-3A9D6D886ED8}" sibTransId="{3C0D9765-6E17-4C6D-BD34-24C242D9DF34}"/>
    <dgm:cxn modelId="{32E7011E-86F2-46C0-9684-8A48349B4407}" type="presOf" srcId="{4336B62A-9B94-458C-A1EB-AEDB3C20721F}" destId="{A393F2C0-411D-4363-85C0-D77F82615430}" srcOrd="0" destOrd="0" presId="urn:microsoft.com/office/officeart/2005/8/layout/bProcess2"/>
    <dgm:cxn modelId="{DEB2A64C-A5F1-444F-8941-9C018FC6DFBC}" srcId="{A67D345E-4676-4242-A82E-497CFAF42472}" destId="{82E5045A-E530-4344-A8EC-8B754C62D372}" srcOrd="2" destOrd="0" parTransId="{48F559B0-A8B2-492E-AE01-CDCDBEA1543C}" sibTransId="{BA93E4BE-37D5-4A95-962A-FF6484AD59DD}"/>
    <dgm:cxn modelId="{BDCBBFD0-0CDC-4082-944E-2468E0D775CE}" type="presOf" srcId="{82E5045A-E530-4344-A8EC-8B754C62D372}" destId="{A9FC1D91-401B-4921-BE30-0A9B84107E73}" srcOrd="0" destOrd="0" presId="urn:microsoft.com/office/officeart/2005/8/layout/bProcess2"/>
    <dgm:cxn modelId="{B18EB8C9-98D4-47CA-8AA9-19EB627D416B}" srcId="{A67D345E-4676-4242-A82E-497CFAF42472}" destId="{6B342AD2-FA5B-4E76-9DBD-32C7DF178556}" srcOrd="0" destOrd="0" parTransId="{ADFD23A4-A309-470E-A74B-CB6ED397F47E}" sibTransId="{683D1BE2-DAB0-4747-BBA1-DA72F1779A03}"/>
    <dgm:cxn modelId="{77390ECC-AFFD-440C-9F09-A10BDF7667E9}" type="presParOf" srcId="{C0362152-7C43-4B5C-B1BB-DB10EDB2BBB2}" destId="{B4239864-606B-4C97-B78C-3D7A2490FBCF}" srcOrd="0" destOrd="0" presId="urn:microsoft.com/office/officeart/2005/8/layout/bProcess2"/>
    <dgm:cxn modelId="{AE1E8100-6901-4713-BA5F-BE01B92DA3C0}" type="presParOf" srcId="{C0362152-7C43-4B5C-B1BB-DB10EDB2BBB2}" destId="{EAA27A82-C5AB-43D2-A02A-301FE333EEF6}" srcOrd="1" destOrd="0" presId="urn:microsoft.com/office/officeart/2005/8/layout/bProcess2"/>
    <dgm:cxn modelId="{D5E96AE2-1438-4694-B19C-6B38C2AC28D8}" type="presParOf" srcId="{C0362152-7C43-4B5C-B1BB-DB10EDB2BBB2}" destId="{033FD4F2-326A-48C4-8EC5-89B04F1E8C2E}" srcOrd="2" destOrd="0" presId="urn:microsoft.com/office/officeart/2005/8/layout/bProcess2"/>
    <dgm:cxn modelId="{FF282707-5FC4-4944-A1EF-5E6D41C12E16}" type="presParOf" srcId="{033FD4F2-326A-48C4-8EC5-89B04F1E8C2E}" destId="{D993B8C4-4CF7-4610-BDC8-DC09FA2B161A}" srcOrd="0" destOrd="0" presId="urn:microsoft.com/office/officeart/2005/8/layout/bProcess2"/>
    <dgm:cxn modelId="{277BCA63-79BE-437E-8E4A-BE7C5D6FCAB7}" type="presParOf" srcId="{033FD4F2-326A-48C4-8EC5-89B04F1E8C2E}" destId="{A393F2C0-411D-4363-85C0-D77F82615430}" srcOrd="1" destOrd="0" presId="urn:microsoft.com/office/officeart/2005/8/layout/bProcess2"/>
    <dgm:cxn modelId="{81E9FFE6-5214-4955-9478-ED73116B1914}" type="presParOf" srcId="{C0362152-7C43-4B5C-B1BB-DB10EDB2BBB2}" destId="{6C9509D4-2DC5-4C11-B5A4-5BB68398A19B}" srcOrd="3" destOrd="0" presId="urn:microsoft.com/office/officeart/2005/8/layout/bProcess2"/>
    <dgm:cxn modelId="{C84A17A1-2C8E-46C4-85FE-300FCBC7D55B}" type="presParOf" srcId="{C0362152-7C43-4B5C-B1BB-DB10EDB2BBB2}" destId="{A9FC1D91-401B-4921-BE30-0A9B84107E73}" srcOrd="4"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B4F40-3DDB-40BF-92CD-70EF7BDA306E}" type="doc">
      <dgm:prSet loTypeId="urn:microsoft.com/office/officeart/2005/8/layout/bProcess2" loCatId="process" qsTypeId="urn:microsoft.com/office/officeart/2005/8/quickstyle/simple1" qsCatId="simple" csTypeId="urn:microsoft.com/office/officeart/2005/8/colors/colorful4" csCatId="colorful" phldr="1"/>
      <dgm:spPr/>
      <dgm:t>
        <a:bodyPr/>
        <a:lstStyle/>
        <a:p>
          <a:endParaRPr lang="en-US"/>
        </a:p>
      </dgm:t>
    </dgm:pt>
    <dgm:pt modelId="{B892E951-30E1-4EC1-9349-57E2F1B03D2F}">
      <dgm:prSet phldrT="[Text]"/>
      <dgm:spPr/>
      <dgm:t>
        <a:bodyPr/>
        <a:lstStyle/>
        <a:p>
          <a:r>
            <a:rPr lang="en-US" dirty="0" smtClean="0"/>
            <a:t>Hypothesis</a:t>
          </a:r>
          <a:endParaRPr lang="en-US" dirty="0"/>
        </a:p>
      </dgm:t>
    </dgm:pt>
    <dgm:pt modelId="{B641257C-8620-4F8D-91FC-8D8EE1AE2DA2}" type="parTrans" cxnId="{8F56F496-2366-4B7E-A6F7-26F42AE3F82B}">
      <dgm:prSet/>
      <dgm:spPr/>
      <dgm:t>
        <a:bodyPr/>
        <a:lstStyle/>
        <a:p>
          <a:endParaRPr lang="en-US"/>
        </a:p>
      </dgm:t>
    </dgm:pt>
    <dgm:pt modelId="{F9196AC9-5C9E-4A0B-9334-5E1F54DF1A7F}" type="sibTrans" cxnId="{8F56F496-2366-4B7E-A6F7-26F42AE3F82B}">
      <dgm:prSet/>
      <dgm:spPr/>
      <dgm:t>
        <a:bodyPr/>
        <a:lstStyle/>
        <a:p>
          <a:endParaRPr lang="en-US" sz="1200"/>
        </a:p>
      </dgm:t>
    </dgm:pt>
    <dgm:pt modelId="{0B4B86BC-710C-433F-921C-B56E6473594A}">
      <dgm:prSet phldrT="[Text]" custT="1"/>
      <dgm:spPr/>
      <dgm:t>
        <a:bodyPr/>
        <a:lstStyle/>
        <a:p>
          <a:r>
            <a:rPr lang="en-US" sz="1200" dirty="0" smtClean="0"/>
            <a:t>Consults</a:t>
          </a:r>
          <a:endParaRPr lang="en-US" sz="1200" dirty="0"/>
        </a:p>
      </dgm:t>
    </dgm:pt>
    <dgm:pt modelId="{CD1D236E-2311-487A-B720-C507C7644FD3}" type="parTrans" cxnId="{19B378FB-459F-4021-B824-DC126F94FCB1}">
      <dgm:prSet/>
      <dgm:spPr/>
      <dgm:t>
        <a:bodyPr/>
        <a:lstStyle/>
        <a:p>
          <a:endParaRPr lang="en-US"/>
        </a:p>
      </dgm:t>
    </dgm:pt>
    <dgm:pt modelId="{6455A299-C0EA-45E9-AE4E-E5FA7137E1C1}" type="sibTrans" cxnId="{19B378FB-459F-4021-B824-DC126F94FCB1}">
      <dgm:prSet/>
      <dgm:spPr/>
      <dgm:t>
        <a:bodyPr/>
        <a:lstStyle/>
        <a:p>
          <a:endParaRPr lang="en-US" sz="1200"/>
        </a:p>
      </dgm:t>
    </dgm:pt>
    <dgm:pt modelId="{E600FCC9-3D4D-400F-A414-5F363C2201DA}">
      <dgm:prSet phldrT="[Text]" custT="1"/>
      <dgm:spPr/>
      <dgm:t>
        <a:bodyPr/>
        <a:lstStyle/>
        <a:p>
          <a:r>
            <a:rPr lang="en-US" sz="1200" dirty="0" smtClean="0"/>
            <a:t>Assemble Team</a:t>
          </a:r>
          <a:endParaRPr lang="en-US" sz="1200" dirty="0"/>
        </a:p>
      </dgm:t>
    </dgm:pt>
    <dgm:pt modelId="{B04E74F6-C5A0-4AD1-BF59-832748546087}" type="parTrans" cxnId="{19BBB25C-A93B-4F92-B6FE-193060D729C6}">
      <dgm:prSet/>
      <dgm:spPr/>
      <dgm:t>
        <a:bodyPr/>
        <a:lstStyle/>
        <a:p>
          <a:endParaRPr lang="en-US"/>
        </a:p>
      </dgm:t>
    </dgm:pt>
    <dgm:pt modelId="{E2FCAAF9-9B49-4B44-9FA1-BE4EF923FAE5}" type="sibTrans" cxnId="{19BBB25C-A93B-4F92-B6FE-193060D729C6}">
      <dgm:prSet/>
      <dgm:spPr/>
      <dgm:t>
        <a:bodyPr/>
        <a:lstStyle/>
        <a:p>
          <a:endParaRPr lang="en-US" sz="1200"/>
        </a:p>
      </dgm:t>
    </dgm:pt>
    <dgm:pt modelId="{480E373B-5960-457C-9E12-6160D8B2EDFC}">
      <dgm:prSet phldrT="[Text]" custT="1"/>
      <dgm:spPr/>
      <dgm:t>
        <a:bodyPr/>
        <a:lstStyle/>
        <a:p>
          <a:r>
            <a:rPr lang="en-US" sz="1200" dirty="0" smtClean="0"/>
            <a:t>Write proposal</a:t>
          </a:r>
          <a:endParaRPr lang="en-US" sz="1200" dirty="0"/>
        </a:p>
      </dgm:t>
    </dgm:pt>
    <dgm:pt modelId="{9226ACB6-B4CF-4983-9A73-2C9A298F7D6F}" type="parTrans" cxnId="{EC5AF7A5-7310-475F-B49D-58D6B01AD8CF}">
      <dgm:prSet/>
      <dgm:spPr/>
      <dgm:t>
        <a:bodyPr/>
        <a:lstStyle/>
        <a:p>
          <a:endParaRPr lang="en-US"/>
        </a:p>
      </dgm:t>
    </dgm:pt>
    <dgm:pt modelId="{92D1C09B-1412-439C-A325-F72E625B3A4D}" type="sibTrans" cxnId="{EC5AF7A5-7310-475F-B49D-58D6B01AD8CF}">
      <dgm:prSet/>
      <dgm:spPr/>
      <dgm:t>
        <a:bodyPr/>
        <a:lstStyle/>
        <a:p>
          <a:endParaRPr lang="en-US" sz="1200"/>
        </a:p>
      </dgm:t>
    </dgm:pt>
    <dgm:pt modelId="{76D78AE3-6CD9-4C5C-87DE-8AA018F881E6}">
      <dgm:prSet phldrT="[Text]" custT="1"/>
      <dgm:spPr/>
      <dgm:t>
        <a:bodyPr/>
        <a:lstStyle/>
        <a:p>
          <a:r>
            <a:rPr lang="en-US" sz="1200" dirty="0" smtClean="0"/>
            <a:t>Get Funded</a:t>
          </a:r>
          <a:endParaRPr lang="en-US" sz="1200" dirty="0"/>
        </a:p>
      </dgm:t>
    </dgm:pt>
    <dgm:pt modelId="{A8098945-0CBA-4738-83CD-3F838AEA5B5A}" type="parTrans" cxnId="{1DE4ECFB-E17D-485B-B7C2-418088D33AE3}">
      <dgm:prSet/>
      <dgm:spPr/>
      <dgm:t>
        <a:bodyPr/>
        <a:lstStyle/>
        <a:p>
          <a:endParaRPr lang="en-US"/>
        </a:p>
      </dgm:t>
    </dgm:pt>
    <dgm:pt modelId="{51DD141C-D6FE-4E70-B0C2-ACD596BBEDA1}" type="sibTrans" cxnId="{1DE4ECFB-E17D-485B-B7C2-418088D33AE3}">
      <dgm:prSet/>
      <dgm:spPr/>
      <dgm:t>
        <a:bodyPr/>
        <a:lstStyle/>
        <a:p>
          <a:endParaRPr lang="en-US" sz="1200"/>
        </a:p>
      </dgm:t>
    </dgm:pt>
    <dgm:pt modelId="{A6677BD6-AB03-4585-A3C9-73E8E88727A6}">
      <dgm:prSet phldrT="[Text]" custT="1"/>
      <dgm:spPr/>
      <dgm:t>
        <a:bodyPr/>
        <a:lstStyle/>
        <a:p>
          <a:r>
            <a:rPr lang="en-US" sz="1200" dirty="0" smtClean="0"/>
            <a:t>Create Virtual </a:t>
          </a:r>
          <a:r>
            <a:rPr lang="en-US" sz="1200" dirty="0" err="1" smtClean="0"/>
            <a:t>Organi-zation</a:t>
          </a:r>
          <a:endParaRPr lang="en-US" sz="1200" dirty="0"/>
        </a:p>
      </dgm:t>
    </dgm:pt>
    <dgm:pt modelId="{9E7E9FBD-089F-4A3B-8135-EAD8229B220E}" type="parTrans" cxnId="{187613A5-B48E-4164-A1C8-9AAB4355FB09}">
      <dgm:prSet/>
      <dgm:spPr/>
      <dgm:t>
        <a:bodyPr/>
        <a:lstStyle/>
        <a:p>
          <a:endParaRPr lang="en-US"/>
        </a:p>
      </dgm:t>
    </dgm:pt>
    <dgm:pt modelId="{CEF3D92B-76A2-4DE6-A518-217F3BB4BA85}" type="sibTrans" cxnId="{187613A5-B48E-4164-A1C8-9AAB4355FB09}">
      <dgm:prSet/>
      <dgm:spPr/>
      <dgm:t>
        <a:bodyPr/>
        <a:lstStyle/>
        <a:p>
          <a:endParaRPr lang="en-US" sz="1200"/>
        </a:p>
      </dgm:t>
    </dgm:pt>
    <dgm:pt modelId="{AD003406-F148-4F54-BECC-A9EEBF584C59}">
      <dgm:prSet phldrT="[Text]" custT="1"/>
      <dgm:spPr/>
      <dgm:t>
        <a:bodyPr/>
        <a:lstStyle/>
        <a:p>
          <a:r>
            <a:rPr lang="en-US" sz="1200" dirty="0" smtClean="0"/>
            <a:t>Augment Data Systems</a:t>
          </a:r>
          <a:endParaRPr lang="en-US" sz="1200" dirty="0"/>
        </a:p>
      </dgm:t>
    </dgm:pt>
    <dgm:pt modelId="{6BBCE3BE-C878-473D-BDED-C89C3AD2D16C}" type="parTrans" cxnId="{9D938C08-3413-4ECF-A18A-339AC9F3DFCA}">
      <dgm:prSet/>
      <dgm:spPr/>
      <dgm:t>
        <a:bodyPr/>
        <a:lstStyle/>
        <a:p>
          <a:endParaRPr lang="en-US"/>
        </a:p>
      </dgm:t>
    </dgm:pt>
    <dgm:pt modelId="{2CFAF4FC-2D7E-4ECD-9E45-DD510554B6ED}" type="sibTrans" cxnId="{9D938C08-3413-4ECF-A18A-339AC9F3DFCA}">
      <dgm:prSet/>
      <dgm:spPr/>
      <dgm:t>
        <a:bodyPr/>
        <a:lstStyle/>
        <a:p>
          <a:endParaRPr lang="en-US" sz="1200"/>
        </a:p>
      </dgm:t>
    </dgm:pt>
    <dgm:pt modelId="{C39FC8EC-A314-448A-9C85-127E90DF3447}">
      <dgm:prSet phldrT="[Text]" custT="1"/>
      <dgm:spPr/>
      <dgm:t>
        <a:bodyPr/>
        <a:lstStyle/>
        <a:p>
          <a:r>
            <a:rPr lang="en-US" sz="1200" dirty="0" smtClean="0"/>
            <a:t>Conduct </a:t>
          </a:r>
          <a:r>
            <a:rPr lang="en-US" sz="1200" dirty="0" err="1" smtClean="0"/>
            <a:t>Experi-ments</a:t>
          </a:r>
          <a:endParaRPr lang="en-US" sz="1200" dirty="0"/>
        </a:p>
      </dgm:t>
    </dgm:pt>
    <dgm:pt modelId="{77147507-EF60-4582-9C05-36F3676F449A}" type="parTrans" cxnId="{8A1F44E7-562F-46FF-885E-B11C1D4433BB}">
      <dgm:prSet/>
      <dgm:spPr/>
      <dgm:t>
        <a:bodyPr/>
        <a:lstStyle/>
        <a:p>
          <a:endParaRPr lang="en-US"/>
        </a:p>
      </dgm:t>
    </dgm:pt>
    <dgm:pt modelId="{4895F544-8929-47BB-83F4-679C194C551A}" type="sibTrans" cxnId="{8A1F44E7-562F-46FF-885E-B11C1D4433BB}">
      <dgm:prSet/>
      <dgm:spPr/>
      <dgm:t>
        <a:bodyPr/>
        <a:lstStyle/>
        <a:p>
          <a:endParaRPr lang="en-US" sz="1200"/>
        </a:p>
      </dgm:t>
    </dgm:pt>
    <dgm:pt modelId="{71398226-745E-48FE-A4CC-42B45191C226}">
      <dgm:prSet phldrT="[Text]" custT="1"/>
      <dgm:spPr/>
      <dgm:t>
        <a:bodyPr/>
        <a:lstStyle/>
        <a:p>
          <a:r>
            <a:rPr lang="en-US" sz="1200" dirty="0" smtClean="0"/>
            <a:t>Publish results</a:t>
          </a:r>
          <a:endParaRPr lang="en-US" sz="1200" dirty="0"/>
        </a:p>
      </dgm:t>
    </dgm:pt>
    <dgm:pt modelId="{F70AE69A-8099-40FC-A1B9-34F130EBF69E}" type="parTrans" cxnId="{AEDDFE2D-D560-41BB-B503-5C967F9F7B70}">
      <dgm:prSet/>
      <dgm:spPr/>
      <dgm:t>
        <a:bodyPr/>
        <a:lstStyle/>
        <a:p>
          <a:endParaRPr lang="en-US"/>
        </a:p>
      </dgm:t>
    </dgm:pt>
    <dgm:pt modelId="{9D6C2835-53A1-42FE-B5FB-D51CAB9EA23C}" type="sibTrans" cxnId="{AEDDFE2D-D560-41BB-B503-5C967F9F7B70}">
      <dgm:prSet/>
      <dgm:spPr/>
      <dgm:t>
        <a:bodyPr/>
        <a:lstStyle/>
        <a:p>
          <a:endParaRPr lang="en-US" sz="1200"/>
        </a:p>
      </dgm:t>
    </dgm:pt>
    <dgm:pt modelId="{869EC82F-1313-45DE-A437-137B45ED1B72}">
      <dgm:prSet phldrT="[Text]"/>
      <dgm:spPr/>
      <dgm:t>
        <a:bodyPr/>
        <a:lstStyle/>
        <a:p>
          <a:r>
            <a:rPr lang="en-US" dirty="0" smtClean="0"/>
            <a:t>Archive data</a:t>
          </a:r>
          <a:endParaRPr lang="en-US" dirty="0"/>
        </a:p>
      </dgm:t>
    </dgm:pt>
    <dgm:pt modelId="{39B8C9EC-B6FF-4922-9CBE-F126C97632D0}" type="parTrans" cxnId="{A602D4E2-AD37-47B1-AB65-F58AF34F3C00}">
      <dgm:prSet/>
      <dgm:spPr/>
      <dgm:t>
        <a:bodyPr/>
        <a:lstStyle/>
        <a:p>
          <a:endParaRPr lang="en-US"/>
        </a:p>
      </dgm:t>
    </dgm:pt>
    <dgm:pt modelId="{CD464F87-A520-43BC-B840-77557E88FE7E}" type="sibTrans" cxnId="{A602D4E2-AD37-47B1-AB65-F58AF34F3C00}">
      <dgm:prSet/>
      <dgm:spPr/>
      <dgm:t>
        <a:bodyPr/>
        <a:lstStyle/>
        <a:p>
          <a:endParaRPr lang="en-US"/>
        </a:p>
      </dgm:t>
    </dgm:pt>
    <dgm:pt modelId="{27E043EB-9B11-4F22-8E24-B03FD0ACCC34}" type="pres">
      <dgm:prSet presAssocID="{C00B4F40-3DDB-40BF-92CD-70EF7BDA306E}" presName="diagram" presStyleCnt="0">
        <dgm:presLayoutVars>
          <dgm:dir/>
          <dgm:resizeHandles/>
        </dgm:presLayoutVars>
      </dgm:prSet>
      <dgm:spPr/>
      <dgm:t>
        <a:bodyPr/>
        <a:lstStyle/>
        <a:p>
          <a:endParaRPr lang="en-US"/>
        </a:p>
      </dgm:t>
    </dgm:pt>
    <dgm:pt modelId="{E9C56C29-5E16-4DA7-A7C2-2E69F4F90A97}" type="pres">
      <dgm:prSet presAssocID="{B892E951-30E1-4EC1-9349-57E2F1B03D2F}" presName="firstNode" presStyleLbl="node1" presStyleIdx="0" presStyleCnt="10" custScaleX="93567" custScaleY="93567" custLinFactNeighborX="-8061">
        <dgm:presLayoutVars>
          <dgm:bulletEnabled val="1"/>
        </dgm:presLayoutVars>
      </dgm:prSet>
      <dgm:spPr/>
      <dgm:t>
        <a:bodyPr/>
        <a:lstStyle/>
        <a:p>
          <a:endParaRPr lang="en-US"/>
        </a:p>
      </dgm:t>
    </dgm:pt>
    <dgm:pt modelId="{9F302723-CB76-430D-9C57-C6FD7A40F451}" type="pres">
      <dgm:prSet presAssocID="{F9196AC9-5C9E-4A0B-9334-5E1F54DF1A7F}" presName="sibTrans" presStyleLbl="sibTrans2D1" presStyleIdx="0" presStyleCnt="9"/>
      <dgm:spPr/>
      <dgm:t>
        <a:bodyPr/>
        <a:lstStyle/>
        <a:p>
          <a:endParaRPr lang="en-US"/>
        </a:p>
      </dgm:t>
    </dgm:pt>
    <dgm:pt modelId="{C94E8D0D-9A3D-4B16-BE4B-A044E2CAB82B}" type="pres">
      <dgm:prSet presAssocID="{0B4B86BC-710C-433F-921C-B56E6473594A}" presName="middleNode" presStyleCnt="0"/>
      <dgm:spPr/>
    </dgm:pt>
    <dgm:pt modelId="{6815EF7D-612B-4E81-B9F1-C7965B70B5CB}" type="pres">
      <dgm:prSet presAssocID="{0B4B86BC-710C-433F-921C-B56E6473594A}" presName="padding" presStyleLbl="node1" presStyleIdx="0" presStyleCnt="10"/>
      <dgm:spPr/>
    </dgm:pt>
    <dgm:pt modelId="{58C67C59-CC04-4518-97DD-D30B6E2B5E04}" type="pres">
      <dgm:prSet presAssocID="{0B4B86BC-710C-433F-921C-B56E6473594A}" presName="shape" presStyleLbl="node1" presStyleIdx="1" presStyleCnt="10" custScaleX="140281" custScaleY="140281" custLinFactNeighborX="-12086">
        <dgm:presLayoutVars>
          <dgm:bulletEnabled val="1"/>
        </dgm:presLayoutVars>
      </dgm:prSet>
      <dgm:spPr/>
      <dgm:t>
        <a:bodyPr/>
        <a:lstStyle/>
        <a:p>
          <a:endParaRPr lang="en-US"/>
        </a:p>
      </dgm:t>
    </dgm:pt>
    <dgm:pt modelId="{A861B692-5C96-4487-AC42-854127E24C6F}" type="pres">
      <dgm:prSet presAssocID="{6455A299-C0EA-45E9-AE4E-E5FA7137E1C1}" presName="sibTrans" presStyleLbl="sibTrans2D1" presStyleIdx="1" presStyleCnt="9"/>
      <dgm:spPr/>
      <dgm:t>
        <a:bodyPr/>
        <a:lstStyle/>
        <a:p>
          <a:endParaRPr lang="en-US"/>
        </a:p>
      </dgm:t>
    </dgm:pt>
    <dgm:pt modelId="{DB534593-156E-403C-84D4-178AD8960C21}" type="pres">
      <dgm:prSet presAssocID="{E600FCC9-3D4D-400F-A414-5F363C2201DA}" presName="middleNode" presStyleCnt="0"/>
      <dgm:spPr/>
    </dgm:pt>
    <dgm:pt modelId="{48B9D69A-D2E2-475B-9175-4EEBE7EEDF14}" type="pres">
      <dgm:prSet presAssocID="{E600FCC9-3D4D-400F-A414-5F363C2201DA}" presName="padding" presStyleLbl="node1" presStyleIdx="1" presStyleCnt="10"/>
      <dgm:spPr/>
    </dgm:pt>
    <dgm:pt modelId="{661FD4CF-5F9E-4903-AA7D-6736277FE7AB}" type="pres">
      <dgm:prSet presAssocID="{E600FCC9-3D4D-400F-A414-5F363C2201DA}" presName="shape" presStyleLbl="node1" presStyleIdx="2" presStyleCnt="10" custScaleX="140281" custScaleY="140281">
        <dgm:presLayoutVars>
          <dgm:bulletEnabled val="1"/>
        </dgm:presLayoutVars>
      </dgm:prSet>
      <dgm:spPr/>
      <dgm:t>
        <a:bodyPr/>
        <a:lstStyle/>
        <a:p>
          <a:endParaRPr lang="en-US"/>
        </a:p>
      </dgm:t>
    </dgm:pt>
    <dgm:pt modelId="{0940B7DD-4220-4A59-A386-9EADBC07669D}" type="pres">
      <dgm:prSet presAssocID="{E2FCAAF9-9B49-4B44-9FA1-BE4EF923FAE5}" presName="sibTrans" presStyleLbl="sibTrans2D1" presStyleIdx="2" presStyleCnt="9"/>
      <dgm:spPr/>
      <dgm:t>
        <a:bodyPr/>
        <a:lstStyle/>
        <a:p>
          <a:endParaRPr lang="en-US"/>
        </a:p>
      </dgm:t>
    </dgm:pt>
    <dgm:pt modelId="{932FAFBB-F69C-40FF-A600-FCB67D44CEE3}" type="pres">
      <dgm:prSet presAssocID="{480E373B-5960-457C-9E12-6160D8B2EDFC}" presName="middleNode" presStyleCnt="0"/>
      <dgm:spPr/>
    </dgm:pt>
    <dgm:pt modelId="{C01E44D4-D77A-4931-9A44-2CBE5343FB17}" type="pres">
      <dgm:prSet presAssocID="{480E373B-5960-457C-9E12-6160D8B2EDFC}" presName="padding" presStyleLbl="node1" presStyleIdx="2" presStyleCnt="10"/>
      <dgm:spPr/>
    </dgm:pt>
    <dgm:pt modelId="{4E701E96-63AA-4207-9611-D163662FFF1C}" type="pres">
      <dgm:prSet presAssocID="{480E373B-5960-457C-9E12-6160D8B2EDFC}" presName="shape" presStyleLbl="node1" presStyleIdx="3" presStyleCnt="10" custScaleX="140281" custScaleY="140281" custLinFactNeighborY="5180">
        <dgm:presLayoutVars>
          <dgm:bulletEnabled val="1"/>
        </dgm:presLayoutVars>
      </dgm:prSet>
      <dgm:spPr/>
      <dgm:t>
        <a:bodyPr/>
        <a:lstStyle/>
        <a:p>
          <a:endParaRPr lang="en-US"/>
        </a:p>
      </dgm:t>
    </dgm:pt>
    <dgm:pt modelId="{87CE3744-0DEE-4399-B320-4766C40FE745}" type="pres">
      <dgm:prSet presAssocID="{92D1C09B-1412-439C-A325-F72E625B3A4D}" presName="sibTrans" presStyleLbl="sibTrans2D1" presStyleIdx="3" presStyleCnt="9"/>
      <dgm:spPr/>
      <dgm:t>
        <a:bodyPr/>
        <a:lstStyle/>
        <a:p>
          <a:endParaRPr lang="en-US"/>
        </a:p>
      </dgm:t>
    </dgm:pt>
    <dgm:pt modelId="{77C42518-6B07-4F82-A0DE-F9ACCD23A2B9}" type="pres">
      <dgm:prSet presAssocID="{76D78AE3-6CD9-4C5C-87DE-8AA018F881E6}" presName="middleNode" presStyleCnt="0"/>
      <dgm:spPr/>
    </dgm:pt>
    <dgm:pt modelId="{ED5D5B4F-CC51-47ED-B270-EF03BE22F9E7}" type="pres">
      <dgm:prSet presAssocID="{76D78AE3-6CD9-4C5C-87DE-8AA018F881E6}" presName="padding" presStyleLbl="node1" presStyleIdx="3" presStyleCnt="10"/>
      <dgm:spPr/>
    </dgm:pt>
    <dgm:pt modelId="{34458F46-872C-4D66-A3C0-072749CC8665}" type="pres">
      <dgm:prSet presAssocID="{76D78AE3-6CD9-4C5C-87DE-8AA018F881E6}" presName="shape" presStyleLbl="node1" presStyleIdx="4" presStyleCnt="10" custScaleX="140281" custScaleY="140281" custLinFactNeighborX="-12086">
        <dgm:presLayoutVars>
          <dgm:bulletEnabled val="1"/>
        </dgm:presLayoutVars>
      </dgm:prSet>
      <dgm:spPr/>
      <dgm:t>
        <a:bodyPr/>
        <a:lstStyle/>
        <a:p>
          <a:endParaRPr lang="en-US"/>
        </a:p>
      </dgm:t>
    </dgm:pt>
    <dgm:pt modelId="{2B94E670-3532-4175-9232-F857D19FDAAB}" type="pres">
      <dgm:prSet presAssocID="{51DD141C-D6FE-4E70-B0C2-ACD596BBEDA1}" presName="sibTrans" presStyleLbl="sibTrans2D1" presStyleIdx="4" presStyleCnt="9"/>
      <dgm:spPr/>
      <dgm:t>
        <a:bodyPr/>
        <a:lstStyle/>
        <a:p>
          <a:endParaRPr lang="en-US"/>
        </a:p>
      </dgm:t>
    </dgm:pt>
    <dgm:pt modelId="{2795BCCA-50F4-49D8-8865-AD7DA29056A8}" type="pres">
      <dgm:prSet presAssocID="{A6677BD6-AB03-4585-A3C9-73E8E88727A6}" presName="middleNode" presStyleCnt="0"/>
      <dgm:spPr/>
    </dgm:pt>
    <dgm:pt modelId="{524F1A3B-4CB1-4BC8-9311-C20CCD466FD6}" type="pres">
      <dgm:prSet presAssocID="{A6677BD6-AB03-4585-A3C9-73E8E88727A6}" presName="padding" presStyleLbl="node1" presStyleIdx="4" presStyleCnt="10"/>
      <dgm:spPr/>
    </dgm:pt>
    <dgm:pt modelId="{14CA9E35-9BDF-4AE9-827C-11183BC6997B}" type="pres">
      <dgm:prSet presAssocID="{A6677BD6-AB03-4585-A3C9-73E8E88727A6}" presName="shape" presStyleLbl="node1" presStyleIdx="5" presStyleCnt="10" custScaleX="140281" custScaleY="140281" custLinFactNeighborX="-12086">
        <dgm:presLayoutVars>
          <dgm:bulletEnabled val="1"/>
        </dgm:presLayoutVars>
      </dgm:prSet>
      <dgm:spPr/>
      <dgm:t>
        <a:bodyPr/>
        <a:lstStyle/>
        <a:p>
          <a:endParaRPr lang="en-US"/>
        </a:p>
      </dgm:t>
    </dgm:pt>
    <dgm:pt modelId="{30F6C6D1-E8F4-496D-A80A-AAFFD7ED600A}" type="pres">
      <dgm:prSet presAssocID="{CEF3D92B-76A2-4DE6-A518-217F3BB4BA85}" presName="sibTrans" presStyleLbl="sibTrans2D1" presStyleIdx="5" presStyleCnt="9"/>
      <dgm:spPr/>
      <dgm:t>
        <a:bodyPr/>
        <a:lstStyle/>
        <a:p>
          <a:endParaRPr lang="en-US"/>
        </a:p>
      </dgm:t>
    </dgm:pt>
    <dgm:pt modelId="{5B754D3C-3773-4488-8E20-26E6F0506FB4}" type="pres">
      <dgm:prSet presAssocID="{AD003406-F148-4F54-BECC-A9EEBF584C59}" presName="middleNode" presStyleCnt="0"/>
      <dgm:spPr/>
    </dgm:pt>
    <dgm:pt modelId="{C450DA27-9ED0-46E0-85E6-4A9BAAC1BE13}" type="pres">
      <dgm:prSet presAssocID="{AD003406-F148-4F54-BECC-A9EEBF584C59}" presName="padding" presStyleLbl="node1" presStyleIdx="5" presStyleCnt="10"/>
      <dgm:spPr/>
    </dgm:pt>
    <dgm:pt modelId="{F44EAE1F-7A9A-4069-BCFB-5972AB59E845}" type="pres">
      <dgm:prSet presAssocID="{AD003406-F148-4F54-BECC-A9EEBF584C59}" presName="shape" presStyleLbl="node1" presStyleIdx="6" presStyleCnt="10" custScaleX="140281" custScaleY="140281" custLinFactNeighborX="-12086">
        <dgm:presLayoutVars>
          <dgm:bulletEnabled val="1"/>
        </dgm:presLayoutVars>
      </dgm:prSet>
      <dgm:spPr/>
      <dgm:t>
        <a:bodyPr/>
        <a:lstStyle/>
        <a:p>
          <a:endParaRPr lang="en-US"/>
        </a:p>
      </dgm:t>
    </dgm:pt>
    <dgm:pt modelId="{D899AC2A-6068-4BD8-8226-272A10B152BC}" type="pres">
      <dgm:prSet presAssocID="{2CFAF4FC-2D7E-4ECD-9E45-DD510554B6ED}" presName="sibTrans" presStyleLbl="sibTrans2D1" presStyleIdx="6" presStyleCnt="9"/>
      <dgm:spPr/>
      <dgm:t>
        <a:bodyPr/>
        <a:lstStyle/>
        <a:p>
          <a:endParaRPr lang="en-US"/>
        </a:p>
      </dgm:t>
    </dgm:pt>
    <dgm:pt modelId="{6AA44067-AB92-44EF-A830-A5E56F6FD917}" type="pres">
      <dgm:prSet presAssocID="{C39FC8EC-A314-448A-9C85-127E90DF3447}" presName="middleNode" presStyleCnt="0"/>
      <dgm:spPr/>
    </dgm:pt>
    <dgm:pt modelId="{F4BD1D13-A211-47EB-AA5F-3C064772D4BB}" type="pres">
      <dgm:prSet presAssocID="{C39FC8EC-A314-448A-9C85-127E90DF3447}" presName="padding" presStyleLbl="node1" presStyleIdx="6" presStyleCnt="10"/>
      <dgm:spPr/>
    </dgm:pt>
    <dgm:pt modelId="{FEB14915-41FD-454B-A21C-2F72ED094F3F}" type="pres">
      <dgm:prSet presAssocID="{C39FC8EC-A314-448A-9C85-127E90DF3447}" presName="shape" presStyleLbl="node1" presStyleIdx="7" presStyleCnt="10" custScaleX="140281" custScaleY="140281" custLinFactNeighborX="-12086">
        <dgm:presLayoutVars>
          <dgm:bulletEnabled val="1"/>
        </dgm:presLayoutVars>
      </dgm:prSet>
      <dgm:spPr/>
      <dgm:t>
        <a:bodyPr/>
        <a:lstStyle/>
        <a:p>
          <a:endParaRPr lang="en-US"/>
        </a:p>
      </dgm:t>
    </dgm:pt>
    <dgm:pt modelId="{895A0CC3-0D0D-40EB-83F5-B15E9D88D40D}" type="pres">
      <dgm:prSet presAssocID="{4895F544-8929-47BB-83F4-679C194C551A}" presName="sibTrans" presStyleLbl="sibTrans2D1" presStyleIdx="7" presStyleCnt="9"/>
      <dgm:spPr/>
      <dgm:t>
        <a:bodyPr/>
        <a:lstStyle/>
        <a:p>
          <a:endParaRPr lang="en-US"/>
        </a:p>
      </dgm:t>
    </dgm:pt>
    <dgm:pt modelId="{DA46ACF9-2BB2-4E16-8A99-074360A54AEE}" type="pres">
      <dgm:prSet presAssocID="{71398226-745E-48FE-A4CC-42B45191C226}" presName="middleNode" presStyleCnt="0"/>
      <dgm:spPr/>
    </dgm:pt>
    <dgm:pt modelId="{B829D9C2-E664-43F2-AB42-204ED80D8310}" type="pres">
      <dgm:prSet presAssocID="{71398226-745E-48FE-A4CC-42B45191C226}" presName="padding" presStyleLbl="node1" presStyleIdx="7" presStyleCnt="10"/>
      <dgm:spPr/>
    </dgm:pt>
    <dgm:pt modelId="{BEBA7EFD-AC39-475D-9C01-4FCB0F7FB9A6}" type="pres">
      <dgm:prSet presAssocID="{71398226-745E-48FE-A4CC-42B45191C226}" presName="shape" presStyleLbl="node1" presStyleIdx="8" presStyleCnt="10" custScaleX="140281" custScaleY="140281">
        <dgm:presLayoutVars>
          <dgm:bulletEnabled val="1"/>
        </dgm:presLayoutVars>
      </dgm:prSet>
      <dgm:spPr/>
      <dgm:t>
        <a:bodyPr/>
        <a:lstStyle/>
        <a:p>
          <a:endParaRPr lang="en-US"/>
        </a:p>
      </dgm:t>
    </dgm:pt>
    <dgm:pt modelId="{CE5C760C-1C83-48D6-BDE6-FBC63FED328A}" type="pres">
      <dgm:prSet presAssocID="{9D6C2835-53A1-42FE-B5FB-D51CAB9EA23C}" presName="sibTrans" presStyleLbl="sibTrans2D1" presStyleIdx="8" presStyleCnt="9"/>
      <dgm:spPr/>
      <dgm:t>
        <a:bodyPr/>
        <a:lstStyle/>
        <a:p>
          <a:endParaRPr lang="en-US"/>
        </a:p>
      </dgm:t>
    </dgm:pt>
    <dgm:pt modelId="{2ABD8D9D-5A92-4298-B10F-5F2B3D24E72E}" type="pres">
      <dgm:prSet presAssocID="{869EC82F-1313-45DE-A437-137B45ED1B72}" presName="lastNode" presStyleLbl="node1" presStyleIdx="9" presStyleCnt="10">
        <dgm:presLayoutVars>
          <dgm:bulletEnabled val="1"/>
        </dgm:presLayoutVars>
      </dgm:prSet>
      <dgm:spPr/>
      <dgm:t>
        <a:bodyPr/>
        <a:lstStyle/>
        <a:p>
          <a:endParaRPr lang="en-US"/>
        </a:p>
      </dgm:t>
    </dgm:pt>
  </dgm:ptLst>
  <dgm:cxnLst>
    <dgm:cxn modelId="{19B378FB-459F-4021-B824-DC126F94FCB1}" srcId="{C00B4F40-3DDB-40BF-92CD-70EF7BDA306E}" destId="{0B4B86BC-710C-433F-921C-B56E6473594A}" srcOrd="1" destOrd="0" parTransId="{CD1D236E-2311-487A-B720-C507C7644FD3}" sibTransId="{6455A299-C0EA-45E9-AE4E-E5FA7137E1C1}"/>
    <dgm:cxn modelId="{C49B7FBB-150E-463A-A482-3D55E3135FE8}" type="presOf" srcId="{0B4B86BC-710C-433F-921C-B56E6473594A}" destId="{58C67C59-CC04-4518-97DD-D30B6E2B5E04}" srcOrd="0" destOrd="0" presId="urn:microsoft.com/office/officeart/2005/8/layout/bProcess2"/>
    <dgm:cxn modelId="{34287BB9-2297-46C4-903D-142EB2601F5F}" type="presOf" srcId="{CEF3D92B-76A2-4DE6-A518-217F3BB4BA85}" destId="{30F6C6D1-E8F4-496D-A80A-AAFFD7ED600A}" srcOrd="0" destOrd="0" presId="urn:microsoft.com/office/officeart/2005/8/layout/bProcess2"/>
    <dgm:cxn modelId="{A602D4E2-AD37-47B1-AB65-F58AF34F3C00}" srcId="{C00B4F40-3DDB-40BF-92CD-70EF7BDA306E}" destId="{869EC82F-1313-45DE-A437-137B45ED1B72}" srcOrd="9" destOrd="0" parTransId="{39B8C9EC-B6FF-4922-9CBE-F126C97632D0}" sibTransId="{CD464F87-A520-43BC-B840-77557E88FE7E}"/>
    <dgm:cxn modelId="{5C2F4328-EA86-49E1-9866-0E9BEDE8DE73}" type="presOf" srcId="{6455A299-C0EA-45E9-AE4E-E5FA7137E1C1}" destId="{A861B692-5C96-4487-AC42-854127E24C6F}" srcOrd="0" destOrd="0" presId="urn:microsoft.com/office/officeart/2005/8/layout/bProcess2"/>
    <dgm:cxn modelId="{6B01E97A-046E-4AD1-B869-E6C7AFBCA42B}" type="presOf" srcId="{F9196AC9-5C9E-4A0B-9334-5E1F54DF1A7F}" destId="{9F302723-CB76-430D-9C57-C6FD7A40F451}" srcOrd="0" destOrd="0" presId="urn:microsoft.com/office/officeart/2005/8/layout/bProcess2"/>
    <dgm:cxn modelId="{93181ED7-A930-4F52-B047-0C0B0AAEDF08}" type="presOf" srcId="{869EC82F-1313-45DE-A437-137B45ED1B72}" destId="{2ABD8D9D-5A92-4298-B10F-5F2B3D24E72E}" srcOrd="0" destOrd="0" presId="urn:microsoft.com/office/officeart/2005/8/layout/bProcess2"/>
    <dgm:cxn modelId="{E0A1D5B3-B727-44F8-9909-AFF4345660E9}" type="presOf" srcId="{71398226-745E-48FE-A4CC-42B45191C226}" destId="{BEBA7EFD-AC39-475D-9C01-4FCB0F7FB9A6}" srcOrd="0" destOrd="0" presId="urn:microsoft.com/office/officeart/2005/8/layout/bProcess2"/>
    <dgm:cxn modelId="{6C6675CF-CDC8-4F0D-987F-4A86589B41DE}" type="presOf" srcId="{A6677BD6-AB03-4585-A3C9-73E8E88727A6}" destId="{14CA9E35-9BDF-4AE9-827C-11183BC6997B}" srcOrd="0" destOrd="0" presId="urn:microsoft.com/office/officeart/2005/8/layout/bProcess2"/>
    <dgm:cxn modelId="{8F56F496-2366-4B7E-A6F7-26F42AE3F82B}" srcId="{C00B4F40-3DDB-40BF-92CD-70EF7BDA306E}" destId="{B892E951-30E1-4EC1-9349-57E2F1B03D2F}" srcOrd="0" destOrd="0" parTransId="{B641257C-8620-4F8D-91FC-8D8EE1AE2DA2}" sibTransId="{F9196AC9-5C9E-4A0B-9334-5E1F54DF1A7F}"/>
    <dgm:cxn modelId="{9D938C08-3413-4ECF-A18A-339AC9F3DFCA}" srcId="{C00B4F40-3DDB-40BF-92CD-70EF7BDA306E}" destId="{AD003406-F148-4F54-BECC-A9EEBF584C59}" srcOrd="6" destOrd="0" parTransId="{6BBCE3BE-C878-473D-BDED-C89C3AD2D16C}" sibTransId="{2CFAF4FC-2D7E-4ECD-9E45-DD510554B6ED}"/>
    <dgm:cxn modelId="{19BBB25C-A93B-4F92-B6FE-193060D729C6}" srcId="{C00B4F40-3DDB-40BF-92CD-70EF7BDA306E}" destId="{E600FCC9-3D4D-400F-A414-5F363C2201DA}" srcOrd="2" destOrd="0" parTransId="{B04E74F6-C5A0-4AD1-BF59-832748546087}" sibTransId="{E2FCAAF9-9B49-4B44-9FA1-BE4EF923FAE5}"/>
    <dgm:cxn modelId="{187613A5-B48E-4164-A1C8-9AAB4355FB09}" srcId="{C00B4F40-3DDB-40BF-92CD-70EF7BDA306E}" destId="{A6677BD6-AB03-4585-A3C9-73E8E88727A6}" srcOrd="5" destOrd="0" parTransId="{9E7E9FBD-089F-4A3B-8135-EAD8229B220E}" sibTransId="{CEF3D92B-76A2-4DE6-A518-217F3BB4BA85}"/>
    <dgm:cxn modelId="{A6EE2638-58BD-4A5C-B76B-54DC2482D8FE}" type="presOf" srcId="{E2FCAAF9-9B49-4B44-9FA1-BE4EF923FAE5}" destId="{0940B7DD-4220-4A59-A386-9EADBC07669D}" srcOrd="0" destOrd="0" presId="urn:microsoft.com/office/officeart/2005/8/layout/bProcess2"/>
    <dgm:cxn modelId="{8A1F44E7-562F-46FF-885E-B11C1D4433BB}" srcId="{C00B4F40-3DDB-40BF-92CD-70EF7BDA306E}" destId="{C39FC8EC-A314-448A-9C85-127E90DF3447}" srcOrd="7" destOrd="0" parTransId="{77147507-EF60-4582-9C05-36F3676F449A}" sibTransId="{4895F544-8929-47BB-83F4-679C194C551A}"/>
    <dgm:cxn modelId="{EC5AF7A5-7310-475F-B49D-58D6B01AD8CF}" srcId="{C00B4F40-3DDB-40BF-92CD-70EF7BDA306E}" destId="{480E373B-5960-457C-9E12-6160D8B2EDFC}" srcOrd="3" destOrd="0" parTransId="{9226ACB6-B4CF-4983-9A73-2C9A298F7D6F}" sibTransId="{92D1C09B-1412-439C-A325-F72E625B3A4D}"/>
    <dgm:cxn modelId="{06FC5147-F5A4-483F-91BF-3DC635AAEA02}" type="presOf" srcId="{480E373B-5960-457C-9E12-6160D8B2EDFC}" destId="{4E701E96-63AA-4207-9611-D163662FFF1C}" srcOrd="0" destOrd="0" presId="urn:microsoft.com/office/officeart/2005/8/layout/bProcess2"/>
    <dgm:cxn modelId="{A38E9E3A-8179-468F-8C26-5F245734B561}" type="presOf" srcId="{B892E951-30E1-4EC1-9349-57E2F1B03D2F}" destId="{E9C56C29-5E16-4DA7-A7C2-2E69F4F90A97}" srcOrd="0" destOrd="0" presId="urn:microsoft.com/office/officeart/2005/8/layout/bProcess2"/>
    <dgm:cxn modelId="{3CFB7510-2B76-4850-B304-8A73B4EEB4F9}" type="presOf" srcId="{9D6C2835-53A1-42FE-B5FB-D51CAB9EA23C}" destId="{CE5C760C-1C83-48D6-BDE6-FBC63FED328A}" srcOrd="0" destOrd="0" presId="urn:microsoft.com/office/officeart/2005/8/layout/bProcess2"/>
    <dgm:cxn modelId="{9FDAB3E4-301B-4A6F-858A-677103388FD3}" type="presOf" srcId="{C39FC8EC-A314-448A-9C85-127E90DF3447}" destId="{FEB14915-41FD-454B-A21C-2F72ED094F3F}" srcOrd="0" destOrd="0" presId="urn:microsoft.com/office/officeart/2005/8/layout/bProcess2"/>
    <dgm:cxn modelId="{604B4753-8E52-468A-9390-3B2545B39C72}" type="presOf" srcId="{AD003406-F148-4F54-BECC-A9EEBF584C59}" destId="{F44EAE1F-7A9A-4069-BCFB-5972AB59E845}" srcOrd="0" destOrd="0" presId="urn:microsoft.com/office/officeart/2005/8/layout/bProcess2"/>
    <dgm:cxn modelId="{C98135D8-AB30-4AFB-9E0D-862CCF4DB874}" type="presOf" srcId="{4895F544-8929-47BB-83F4-679C194C551A}" destId="{895A0CC3-0D0D-40EB-83F5-B15E9D88D40D}" srcOrd="0" destOrd="0" presId="urn:microsoft.com/office/officeart/2005/8/layout/bProcess2"/>
    <dgm:cxn modelId="{1DE4ECFB-E17D-485B-B7C2-418088D33AE3}" srcId="{C00B4F40-3DDB-40BF-92CD-70EF7BDA306E}" destId="{76D78AE3-6CD9-4C5C-87DE-8AA018F881E6}" srcOrd="4" destOrd="0" parTransId="{A8098945-0CBA-4738-83CD-3F838AEA5B5A}" sibTransId="{51DD141C-D6FE-4E70-B0C2-ACD596BBEDA1}"/>
    <dgm:cxn modelId="{1DB98D89-0FFF-469D-9CF8-861877FCA450}" type="presOf" srcId="{76D78AE3-6CD9-4C5C-87DE-8AA018F881E6}" destId="{34458F46-872C-4D66-A3C0-072749CC8665}" srcOrd="0" destOrd="0" presId="urn:microsoft.com/office/officeart/2005/8/layout/bProcess2"/>
    <dgm:cxn modelId="{4646F297-D116-4FB5-A90D-69C824343FB0}" type="presOf" srcId="{C00B4F40-3DDB-40BF-92CD-70EF7BDA306E}" destId="{27E043EB-9B11-4F22-8E24-B03FD0ACCC34}" srcOrd="0" destOrd="0" presId="urn:microsoft.com/office/officeart/2005/8/layout/bProcess2"/>
    <dgm:cxn modelId="{B536B16B-7C2E-423B-BE2A-C7FA05A1C542}" type="presOf" srcId="{92D1C09B-1412-439C-A325-F72E625B3A4D}" destId="{87CE3744-0DEE-4399-B320-4766C40FE745}" srcOrd="0" destOrd="0" presId="urn:microsoft.com/office/officeart/2005/8/layout/bProcess2"/>
    <dgm:cxn modelId="{473C8F7A-6C23-4488-922A-DF564FDD764B}" type="presOf" srcId="{51DD141C-D6FE-4E70-B0C2-ACD596BBEDA1}" destId="{2B94E670-3532-4175-9232-F857D19FDAAB}" srcOrd="0" destOrd="0" presId="urn:microsoft.com/office/officeart/2005/8/layout/bProcess2"/>
    <dgm:cxn modelId="{AEDDFE2D-D560-41BB-B503-5C967F9F7B70}" srcId="{C00B4F40-3DDB-40BF-92CD-70EF7BDA306E}" destId="{71398226-745E-48FE-A4CC-42B45191C226}" srcOrd="8" destOrd="0" parTransId="{F70AE69A-8099-40FC-A1B9-34F130EBF69E}" sibTransId="{9D6C2835-53A1-42FE-B5FB-D51CAB9EA23C}"/>
    <dgm:cxn modelId="{6D3CA5F5-01E3-473C-9D2F-766E34262B4E}" type="presOf" srcId="{E600FCC9-3D4D-400F-A414-5F363C2201DA}" destId="{661FD4CF-5F9E-4903-AA7D-6736277FE7AB}" srcOrd="0" destOrd="0" presId="urn:microsoft.com/office/officeart/2005/8/layout/bProcess2"/>
    <dgm:cxn modelId="{CEC3C6B5-BB6C-46BA-8CA1-075294A1893A}" type="presOf" srcId="{2CFAF4FC-2D7E-4ECD-9E45-DD510554B6ED}" destId="{D899AC2A-6068-4BD8-8226-272A10B152BC}" srcOrd="0" destOrd="0" presId="urn:microsoft.com/office/officeart/2005/8/layout/bProcess2"/>
    <dgm:cxn modelId="{E8FCEB71-B6AC-4272-9289-EFADA3853FCB}" type="presParOf" srcId="{27E043EB-9B11-4F22-8E24-B03FD0ACCC34}" destId="{E9C56C29-5E16-4DA7-A7C2-2E69F4F90A97}" srcOrd="0" destOrd="0" presId="urn:microsoft.com/office/officeart/2005/8/layout/bProcess2"/>
    <dgm:cxn modelId="{899A9435-5F81-4F54-9E29-B4D54BEAAEAA}" type="presParOf" srcId="{27E043EB-9B11-4F22-8E24-B03FD0ACCC34}" destId="{9F302723-CB76-430D-9C57-C6FD7A40F451}" srcOrd="1" destOrd="0" presId="urn:microsoft.com/office/officeart/2005/8/layout/bProcess2"/>
    <dgm:cxn modelId="{3877DFC4-CB29-4A5D-816B-76D0B2FFB8AD}" type="presParOf" srcId="{27E043EB-9B11-4F22-8E24-B03FD0ACCC34}" destId="{C94E8D0D-9A3D-4B16-BE4B-A044E2CAB82B}" srcOrd="2" destOrd="0" presId="urn:microsoft.com/office/officeart/2005/8/layout/bProcess2"/>
    <dgm:cxn modelId="{A6A9020C-B512-406D-BA6E-970ED7346F52}" type="presParOf" srcId="{C94E8D0D-9A3D-4B16-BE4B-A044E2CAB82B}" destId="{6815EF7D-612B-4E81-B9F1-C7965B70B5CB}" srcOrd="0" destOrd="0" presId="urn:microsoft.com/office/officeart/2005/8/layout/bProcess2"/>
    <dgm:cxn modelId="{056887E6-8D53-43EB-987E-409B48651B95}" type="presParOf" srcId="{C94E8D0D-9A3D-4B16-BE4B-A044E2CAB82B}" destId="{58C67C59-CC04-4518-97DD-D30B6E2B5E04}" srcOrd="1" destOrd="0" presId="urn:microsoft.com/office/officeart/2005/8/layout/bProcess2"/>
    <dgm:cxn modelId="{B7015A64-3BD5-4F5E-90C7-C8BD49F3ABBB}" type="presParOf" srcId="{27E043EB-9B11-4F22-8E24-B03FD0ACCC34}" destId="{A861B692-5C96-4487-AC42-854127E24C6F}" srcOrd="3" destOrd="0" presId="urn:microsoft.com/office/officeart/2005/8/layout/bProcess2"/>
    <dgm:cxn modelId="{E1756AB0-725F-46B9-9791-1D18E8FAF65D}" type="presParOf" srcId="{27E043EB-9B11-4F22-8E24-B03FD0ACCC34}" destId="{DB534593-156E-403C-84D4-178AD8960C21}" srcOrd="4" destOrd="0" presId="urn:microsoft.com/office/officeart/2005/8/layout/bProcess2"/>
    <dgm:cxn modelId="{BE5D0C4D-4CCD-4935-AE35-74ADA7F2630A}" type="presParOf" srcId="{DB534593-156E-403C-84D4-178AD8960C21}" destId="{48B9D69A-D2E2-475B-9175-4EEBE7EEDF14}" srcOrd="0" destOrd="0" presId="urn:microsoft.com/office/officeart/2005/8/layout/bProcess2"/>
    <dgm:cxn modelId="{3B262611-EF5D-4144-B62C-DA7DCAB1EDAE}" type="presParOf" srcId="{DB534593-156E-403C-84D4-178AD8960C21}" destId="{661FD4CF-5F9E-4903-AA7D-6736277FE7AB}" srcOrd="1" destOrd="0" presId="urn:microsoft.com/office/officeart/2005/8/layout/bProcess2"/>
    <dgm:cxn modelId="{26AAE1F4-3B58-4090-8C94-734F4B881A89}" type="presParOf" srcId="{27E043EB-9B11-4F22-8E24-B03FD0ACCC34}" destId="{0940B7DD-4220-4A59-A386-9EADBC07669D}" srcOrd="5" destOrd="0" presId="urn:microsoft.com/office/officeart/2005/8/layout/bProcess2"/>
    <dgm:cxn modelId="{5F23FE44-3104-4087-BC47-9A46BEBD6E62}" type="presParOf" srcId="{27E043EB-9B11-4F22-8E24-B03FD0ACCC34}" destId="{932FAFBB-F69C-40FF-A600-FCB67D44CEE3}" srcOrd="6" destOrd="0" presId="urn:microsoft.com/office/officeart/2005/8/layout/bProcess2"/>
    <dgm:cxn modelId="{DB45397A-78BD-4754-86EB-27B88B54FA3A}" type="presParOf" srcId="{932FAFBB-F69C-40FF-A600-FCB67D44CEE3}" destId="{C01E44D4-D77A-4931-9A44-2CBE5343FB17}" srcOrd="0" destOrd="0" presId="urn:microsoft.com/office/officeart/2005/8/layout/bProcess2"/>
    <dgm:cxn modelId="{EB18D9D4-09B4-4E11-AB1F-56ABD0C98F80}" type="presParOf" srcId="{932FAFBB-F69C-40FF-A600-FCB67D44CEE3}" destId="{4E701E96-63AA-4207-9611-D163662FFF1C}" srcOrd="1" destOrd="0" presId="urn:microsoft.com/office/officeart/2005/8/layout/bProcess2"/>
    <dgm:cxn modelId="{6C225168-8067-4596-883A-0CE35D1E356A}" type="presParOf" srcId="{27E043EB-9B11-4F22-8E24-B03FD0ACCC34}" destId="{87CE3744-0DEE-4399-B320-4766C40FE745}" srcOrd="7" destOrd="0" presId="urn:microsoft.com/office/officeart/2005/8/layout/bProcess2"/>
    <dgm:cxn modelId="{37447D7E-D007-4D66-8941-CEB5E2AD38AC}" type="presParOf" srcId="{27E043EB-9B11-4F22-8E24-B03FD0ACCC34}" destId="{77C42518-6B07-4F82-A0DE-F9ACCD23A2B9}" srcOrd="8" destOrd="0" presId="urn:microsoft.com/office/officeart/2005/8/layout/bProcess2"/>
    <dgm:cxn modelId="{2266920F-CF2B-4BE5-B6A7-368D020CC77C}" type="presParOf" srcId="{77C42518-6B07-4F82-A0DE-F9ACCD23A2B9}" destId="{ED5D5B4F-CC51-47ED-B270-EF03BE22F9E7}" srcOrd="0" destOrd="0" presId="urn:microsoft.com/office/officeart/2005/8/layout/bProcess2"/>
    <dgm:cxn modelId="{9C018EC3-9FD8-4A89-A756-6E5831062C5D}" type="presParOf" srcId="{77C42518-6B07-4F82-A0DE-F9ACCD23A2B9}" destId="{34458F46-872C-4D66-A3C0-072749CC8665}" srcOrd="1" destOrd="0" presId="urn:microsoft.com/office/officeart/2005/8/layout/bProcess2"/>
    <dgm:cxn modelId="{5DB607B6-B521-4CB9-85E0-80917F387E3D}" type="presParOf" srcId="{27E043EB-9B11-4F22-8E24-B03FD0ACCC34}" destId="{2B94E670-3532-4175-9232-F857D19FDAAB}" srcOrd="9" destOrd="0" presId="urn:microsoft.com/office/officeart/2005/8/layout/bProcess2"/>
    <dgm:cxn modelId="{79BE2D4B-86E8-45F9-89B3-80FD12A1C99C}" type="presParOf" srcId="{27E043EB-9B11-4F22-8E24-B03FD0ACCC34}" destId="{2795BCCA-50F4-49D8-8865-AD7DA29056A8}" srcOrd="10" destOrd="0" presId="urn:microsoft.com/office/officeart/2005/8/layout/bProcess2"/>
    <dgm:cxn modelId="{95740A95-6B99-4A2A-8C87-DFF181476822}" type="presParOf" srcId="{2795BCCA-50F4-49D8-8865-AD7DA29056A8}" destId="{524F1A3B-4CB1-4BC8-9311-C20CCD466FD6}" srcOrd="0" destOrd="0" presId="urn:microsoft.com/office/officeart/2005/8/layout/bProcess2"/>
    <dgm:cxn modelId="{F5B71B6E-BF3A-4590-9733-25CDC79C9404}" type="presParOf" srcId="{2795BCCA-50F4-49D8-8865-AD7DA29056A8}" destId="{14CA9E35-9BDF-4AE9-827C-11183BC6997B}" srcOrd="1" destOrd="0" presId="urn:microsoft.com/office/officeart/2005/8/layout/bProcess2"/>
    <dgm:cxn modelId="{4AD11AA7-ED58-41CC-8F91-21AE4C999EA6}" type="presParOf" srcId="{27E043EB-9B11-4F22-8E24-B03FD0ACCC34}" destId="{30F6C6D1-E8F4-496D-A80A-AAFFD7ED600A}" srcOrd="11" destOrd="0" presId="urn:microsoft.com/office/officeart/2005/8/layout/bProcess2"/>
    <dgm:cxn modelId="{E9756594-FBE0-49D1-B412-00248242B798}" type="presParOf" srcId="{27E043EB-9B11-4F22-8E24-B03FD0ACCC34}" destId="{5B754D3C-3773-4488-8E20-26E6F0506FB4}" srcOrd="12" destOrd="0" presId="urn:microsoft.com/office/officeart/2005/8/layout/bProcess2"/>
    <dgm:cxn modelId="{D99E64B5-0F59-418A-9658-DFA2F6415AF5}" type="presParOf" srcId="{5B754D3C-3773-4488-8E20-26E6F0506FB4}" destId="{C450DA27-9ED0-46E0-85E6-4A9BAAC1BE13}" srcOrd="0" destOrd="0" presId="urn:microsoft.com/office/officeart/2005/8/layout/bProcess2"/>
    <dgm:cxn modelId="{F73DF91A-7125-45EC-B8CB-7AC7C8B90ED7}" type="presParOf" srcId="{5B754D3C-3773-4488-8E20-26E6F0506FB4}" destId="{F44EAE1F-7A9A-4069-BCFB-5972AB59E845}" srcOrd="1" destOrd="0" presId="urn:microsoft.com/office/officeart/2005/8/layout/bProcess2"/>
    <dgm:cxn modelId="{AA7600A3-76B3-46C6-B784-AE11E4F49A4D}" type="presParOf" srcId="{27E043EB-9B11-4F22-8E24-B03FD0ACCC34}" destId="{D899AC2A-6068-4BD8-8226-272A10B152BC}" srcOrd="13" destOrd="0" presId="urn:microsoft.com/office/officeart/2005/8/layout/bProcess2"/>
    <dgm:cxn modelId="{EE093A2A-44CE-436F-B2DC-F6E4E1C4BB08}" type="presParOf" srcId="{27E043EB-9B11-4F22-8E24-B03FD0ACCC34}" destId="{6AA44067-AB92-44EF-A830-A5E56F6FD917}" srcOrd="14" destOrd="0" presId="urn:microsoft.com/office/officeart/2005/8/layout/bProcess2"/>
    <dgm:cxn modelId="{234257BE-04CF-4D38-807F-371A74E0D3CC}" type="presParOf" srcId="{6AA44067-AB92-44EF-A830-A5E56F6FD917}" destId="{F4BD1D13-A211-47EB-AA5F-3C064772D4BB}" srcOrd="0" destOrd="0" presId="urn:microsoft.com/office/officeart/2005/8/layout/bProcess2"/>
    <dgm:cxn modelId="{87967C9D-2105-4F7B-9248-CEC134FDFE0E}" type="presParOf" srcId="{6AA44067-AB92-44EF-A830-A5E56F6FD917}" destId="{FEB14915-41FD-454B-A21C-2F72ED094F3F}" srcOrd="1" destOrd="0" presId="urn:microsoft.com/office/officeart/2005/8/layout/bProcess2"/>
    <dgm:cxn modelId="{69447E22-E7F0-416B-868A-37BDED2A5A61}" type="presParOf" srcId="{27E043EB-9B11-4F22-8E24-B03FD0ACCC34}" destId="{895A0CC3-0D0D-40EB-83F5-B15E9D88D40D}" srcOrd="15" destOrd="0" presId="urn:microsoft.com/office/officeart/2005/8/layout/bProcess2"/>
    <dgm:cxn modelId="{EAA6F97C-C422-4C66-A671-4389B38F1160}" type="presParOf" srcId="{27E043EB-9B11-4F22-8E24-B03FD0ACCC34}" destId="{DA46ACF9-2BB2-4E16-8A99-074360A54AEE}" srcOrd="16" destOrd="0" presId="urn:microsoft.com/office/officeart/2005/8/layout/bProcess2"/>
    <dgm:cxn modelId="{D4BEE951-E8EF-4DD4-BAF3-B4A65A52ECEC}" type="presParOf" srcId="{DA46ACF9-2BB2-4E16-8A99-074360A54AEE}" destId="{B829D9C2-E664-43F2-AB42-204ED80D8310}" srcOrd="0" destOrd="0" presId="urn:microsoft.com/office/officeart/2005/8/layout/bProcess2"/>
    <dgm:cxn modelId="{732E9F4D-6180-4320-A12A-18AB2A7326AB}" type="presParOf" srcId="{DA46ACF9-2BB2-4E16-8A99-074360A54AEE}" destId="{BEBA7EFD-AC39-475D-9C01-4FCB0F7FB9A6}" srcOrd="1" destOrd="0" presId="urn:microsoft.com/office/officeart/2005/8/layout/bProcess2"/>
    <dgm:cxn modelId="{18EF3163-DB6E-41E6-80D1-A6F6EAB8BFC7}" type="presParOf" srcId="{27E043EB-9B11-4F22-8E24-B03FD0ACCC34}" destId="{CE5C760C-1C83-48D6-BDE6-FBC63FED328A}" srcOrd="17" destOrd="0" presId="urn:microsoft.com/office/officeart/2005/8/layout/bProcess2"/>
    <dgm:cxn modelId="{17B20089-7839-41A5-9177-415A4C7BA572}" type="presParOf" srcId="{27E043EB-9B11-4F22-8E24-B03FD0ACCC34}" destId="{2ABD8D9D-5A92-4298-B10F-5F2B3D24E72E}" srcOrd="18"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39864-606B-4C97-B78C-3D7A2490FBCF}">
      <dsp:nvSpPr>
        <dsp:cNvPr id="0" name=""/>
        <dsp:cNvSpPr/>
      </dsp:nvSpPr>
      <dsp:spPr>
        <a:xfrm>
          <a:off x="2831" y="1286702"/>
          <a:ext cx="2035299" cy="203529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Hypothesis</a:t>
          </a:r>
          <a:endParaRPr lang="en-US" sz="2100" kern="1200" dirty="0"/>
        </a:p>
      </dsp:txBody>
      <dsp:txXfrm>
        <a:off x="300894" y="1584765"/>
        <a:ext cx="1439173" cy="1439173"/>
      </dsp:txXfrm>
    </dsp:sp>
    <dsp:sp modelId="{EAA27A82-C5AB-43D2-A02A-301FE333EEF6}">
      <dsp:nvSpPr>
        <dsp:cNvPr id="0" name=""/>
        <dsp:cNvSpPr/>
      </dsp:nvSpPr>
      <dsp:spPr>
        <a:xfrm rot="5400415">
          <a:off x="2206042" y="2034861"/>
          <a:ext cx="712354" cy="539354"/>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93F2C0-411D-4363-85C0-D77F82615430}">
      <dsp:nvSpPr>
        <dsp:cNvPr id="0" name=""/>
        <dsp:cNvSpPr/>
      </dsp:nvSpPr>
      <dsp:spPr>
        <a:xfrm>
          <a:off x="3055779" y="1245705"/>
          <a:ext cx="2118040" cy="211804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Experiment</a:t>
          </a:r>
          <a:endParaRPr lang="en-US" sz="2100" kern="1200" dirty="0"/>
        </a:p>
      </dsp:txBody>
      <dsp:txXfrm>
        <a:off x="3365959" y="1555885"/>
        <a:ext cx="1497680" cy="1497680"/>
      </dsp:txXfrm>
    </dsp:sp>
    <dsp:sp modelId="{6C9509D4-2DC5-4C11-B5A4-5BB68398A19B}">
      <dsp:nvSpPr>
        <dsp:cNvPr id="0" name=""/>
        <dsp:cNvSpPr/>
      </dsp:nvSpPr>
      <dsp:spPr>
        <a:xfrm rot="5307682">
          <a:off x="5341719" y="1992525"/>
          <a:ext cx="712354" cy="539354"/>
        </a:xfrm>
        <a:prstGeom prst="triangle">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C1D91-401B-4921-BE30-0A9B84107E73}">
      <dsp:nvSpPr>
        <dsp:cNvPr id="0" name=""/>
        <dsp:cNvSpPr/>
      </dsp:nvSpPr>
      <dsp:spPr>
        <a:xfrm>
          <a:off x="6191469" y="1203961"/>
          <a:ext cx="2035299" cy="2035299"/>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Publication</a:t>
          </a:r>
          <a:endParaRPr lang="en-US" sz="2100" kern="1200" dirty="0"/>
        </a:p>
      </dsp:txBody>
      <dsp:txXfrm>
        <a:off x="6489532" y="1502024"/>
        <a:ext cx="1439173" cy="1439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56C29-5E16-4DA7-A7C2-2E69F4F90A97}">
      <dsp:nvSpPr>
        <dsp:cNvPr id="0" name=""/>
        <dsp:cNvSpPr/>
      </dsp:nvSpPr>
      <dsp:spPr>
        <a:xfrm>
          <a:off x="696272" y="81640"/>
          <a:ext cx="1142996" cy="114299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Hypothesis</a:t>
          </a:r>
          <a:endParaRPr lang="en-US" sz="1200" kern="1200" dirty="0"/>
        </a:p>
      </dsp:txBody>
      <dsp:txXfrm>
        <a:off x="863660" y="249028"/>
        <a:ext cx="808220" cy="808220"/>
      </dsp:txXfrm>
    </dsp:sp>
    <dsp:sp modelId="{9F302723-CB76-430D-9C57-C6FD7A40F451}">
      <dsp:nvSpPr>
        <dsp:cNvPr id="0" name=""/>
        <dsp:cNvSpPr/>
      </dsp:nvSpPr>
      <dsp:spPr>
        <a:xfrm rot="10800009">
          <a:off x="1053991" y="1341348"/>
          <a:ext cx="427553" cy="247426"/>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67C59-CC04-4518-97DD-D30B6E2B5E04}">
      <dsp:nvSpPr>
        <dsp:cNvPr id="0" name=""/>
        <dsp:cNvSpPr/>
      </dsp:nvSpPr>
      <dsp:spPr>
        <a:xfrm>
          <a:off x="696265" y="1691480"/>
          <a:ext cx="1143002" cy="1143002"/>
        </a:xfrm>
        <a:prstGeom prst="ellipse">
          <a:avLst/>
        </a:prstGeom>
        <a:solidFill>
          <a:schemeClr val="accent4">
            <a:hueOff val="-496086"/>
            <a:satOff val="2989"/>
            <a:lumOff val="2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Consults</a:t>
          </a:r>
          <a:endParaRPr lang="en-US" sz="1200" kern="1200" dirty="0"/>
        </a:p>
      </dsp:txBody>
      <dsp:txXfrm>
        <a:off x="863654" y="1858869"/>
        <a:ext cx="808224" cy="808224"/>
      </dsp:txXfrm>
    </dsp:sp>
    <dsp:sp modelId="{A861B692-5C96-4487-AC42-854127E24C6F}">
      <dsp:nvSpPr>
        <dsp:cNvPr id="0" name=""/>
        <dsp:cNvSpPr/>
      </dsp:nvSpPr>
      <dsp:spPr>
        <a:xfrm rot="10594963">
          <a:off x="1103644" y="2970825"/>
          <a:ext cx="427553" cy="247426"/>
        </a:xfrm>
        <a:prstGeom prst="triangle">
          <a:avLst/>
        </a:prstGeom>
        <a:solidFill>
          <a:schemeClr val="accent4">
            <a:hueOff val="-558096"/>
            <a:satOff val="3362"/>
            <a:lumOff val="2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1FD4CF-5F9E-4903-AA7D-6736277FE7AB}">
      <dsp:nvSpPr>
        <dsp:cNvPr id="0" name=""/>
        <dsp:cNvSpPr/>
      </dsp:nvSpPr>
      <dsp:spPr>
        <a:xfrm>
          <a:off x="794741" y="3340615"/>
          <a:ext cx="1143002" cy="1143002"/>
        </a:xfrm>
        <a:prstGeom prst="ellipse">
          <a:avLst/>
        </a:prstGeom>
        <a:solidFill>
          <a:schemeClr val="accent4">
            <a:hueOff val="-992171"/>
            <a:satOff val="5978"/>
            <a:lumOff val="4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Assemble Team</a:t>
          </a:r>
          <a:endParaRPr lang="en-US" sz="1200" kern="1200" dirty="0"/>
        </a:p>
      </dsp:txBody>
      <dsp:txXfrm>
        <a:off x="962130" y="3508004"/>
        <a:ext cx="808224" cy="808224"/>
      </dsp:txXfrm>
    </dsp:sp>
    <dsp:sp modelId="{0940B7DD-4220-4A59-A386-9EADBC07669D}">
      <dsp:nvSpPr>
        <dsp:cNvPr id="0" name=""/>
        <dsp:cNvSpPr/>
      </dsp:nvSpPr>
      <dsp:spPr>
        <a:xfrm rot="5479170">
          <a:off x="2075652" y="3809667"/>
          <a:ext cx="427553" cy="247426"/>
        </a:xfrm>
        <a:prstGeom prst="triangle">
          <a:avLst/>
        </a:prstGeom>
        <a:solidFill>
          <a:schemeClr val="accent4">
            <a:hueOff val="-1116192"/>
            <a:satOff val="6725"/>
            <a:lumOff val="5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701E96-63AA-4207-9611-D163662FFF1C}">
      <dsp:nvSpPr>
        <dsp:cNvPr id="0" name=""/>
        <dsp:cNvSpPr/>
      </dsp:nvSpPr>
      <dsp:spPr>
        <a:xfrm>
          <a:off x="2627112" y="3382821"/>
          <a:ext cx="1143002" cy="1143002"/>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Write proposal</a:t>
          </a:r>
          <a:endParaRPr lang="en-US" sz="1200" kern="1200" dirty="0"/>
        </a:p>
      </dsp:txBody>
      <dsp:txXfrm>
        <a:off x="2794501" y="3550210"/>
        <a:ext cx="808224" cy="808224"/>
      </dsp:txXfrm>
    </dsp:sp>
    <dsp:sp modelId="{87CE3744-0DEE-4399-B320-4766C40FE745}">
      <dsp:nvSpPr>
        <dsp:cNvPr id="0" name=""/>
        <dsp:cNvSpPr/>
      </dsp:nvSpPr>
      <dsp:spPr>
        <a:xfrm rot="21400067">
          <a:off x="2935192" y="2977947"/>
          <a:ext cx="427553" cy="247426"/>
        </a:xfrm>
        <a:prstGeom prst="triangle">
          <a:avLst/>
        </a:prstGeom>
        <a:solidFill>
          <a:schemeClr val="accent4">
            <a:hueOff val="-1674289"/>
            <a:satOff val="10087"/>
            <a:lumOff val="8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458F46-872C-4D66-A3C0-072749CC8665}">
      <dsp:nvSpPr>
        <dsp:cNvPr id="0" name=""/>
        <dsp:cNvSpPr/>
      </dsp:nvSpPr>
      <dsp:spPr>
        <a:xfrm>
          <a:off x="2528636" y="1691480"/>
          <a:ext cx="1143002" cy="1143002"/>
        </a:xfrm>
        <a:prstGeom prst="ellipse">
          <a:avLst/>
        </a:prstGeom>
        <a:solidFill>
          <a:schemeClr val="accent4">
            <a:hueOff val="-1984342"/>
            <a:satOff val="11955"/>
            <a:lumOff val="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Get Funded</a:t>
          </a:r>
          <a:endParaRPr lang="en-US" sz="1200" kern="1200" dirty="0"/>
        </a:p>
      </dsp:txBody>
      <dsp:txXfrm>
        <a:off x="2696025" y="1858869"/>
        <a:ext cx="808224" cy="808224"/>
      </dsp:txXfrm>
    </dsp:sp>
    <dsp:sp modelId="{2B94E670-3532-4175-9232-F857D19FDAAB}">
      <dsp:nvSpPr>
        <dsp:cNvPr id="0" name=""/>
        <dsp:cNvSpPr/>
      </dsp:nvSpPr>
      <dsp:spPr>
        <a:xfrm>
          <a:off x="2886361" y="1307698"/>
          <a:ext cx="427553" cy="247426"/>
        </a:xfrm>
        <a:prstGeom prst="triangle">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CA9E35-9BDF-4AE9-827C-11183BC6997B}">
      <dsp:nvSpPr>
        <dsp:cNvPr id="0" name=""/>
        <dsp:cNvSpPr/>
      </dsp:nvSpPr>
      <dsp:spPr>
        <a:xfrm>
          <a:off x="2528636" y="42345"/>
          <a:ext cx="1143002" cy="1143002"/>
        </a:xfrm>
        <a:prstGeom prst="ellipse">
          <a:avLst/>
        </a:prstGeom>
        <a:solidFill>
          <a:schemeClr val="accent4">
            <a:hueOff val="-2480428"/>
            <a:satOff val="14944"/>
            <a:lumOff val="1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Create Virtual </a:t>
          </a:r>
          <a:r>
            <a:rPr lang="en-US" sz="1200" kern="1200" dirty="0" err="1" smtClean="0"/>
            <a:t>Organi-zation</a:t>
          </a:r>
          <a:endParaRPr lang="en-US" sz="1200" kern="1200" dirty="0"/>
        </a:p>
      </dsp:txBody>
      <dsp:txXfrm>
        <a:off x="2696025" y="209734"/>
        <a:ext cx="808224" cy="808224"/>
      </dsp:txXfrm>
    </dsp:sp>
    <dsp:sp modelId="{30F6C6D1-E8F4-496D-A80A-AAFFD7ED600A}">
      <dsp:nvSpPr>
        <dsp:cNvPr id="0" name=""/>
        <dsp:cNvSpPr/>
      </dsp:nvSpPr>
      <dsp:spPr>
        <a:xfrm rot="5400000">
          <a:off x="3809549" y="490133"/>
          <a:ext cx="427553" cy="247426"/>
        </a:xfrm>
        <a:prstGeom prst="triangle">
          <a:avLst/>
        </a:prstGeom>
        <a:solidFill>
          <a:schemeClr val="accent4">
            <a:hueOff val="-2790481"/>
            <a:satOff val="16812"/>
            <a:lumOff val="134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4EAE1F-7A9A-4069-BCFB-5972AB59E845}">
      <dsp:nvSpPr>
        <dsp:cNvPr id="0" name=""/>
        <dsp:cNvSpPr/>
      </dsp:nvSpPr>
      <dsp:spPr>
        <a:xfrm>
          <a:off x="4361008" y="42345"/>
          <a:ext cx="1143002" cy="1143002"/>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Augment Data Systems</a:t>
          </a:r>
          <a:endParaRPr lang="en-US" sz="1200" kern="1200" dirty="0"/>
        </a:p>
      </dsp:txBody>
      <dsp:txXfrm>
        <a:off x="4528397" y="209734"/>
        <a:ext cx="808224" cy="808224"/>
      </dsp:txXfrm>
    </dsp:sp>
    <dsp:sp modelId="{D899AC2A-6068-4BD8-8226-272A10B152BC}">
      <dsp:nvSpPr>
        <dsp:cNvPr id="0" name=""/>
        <dsp:cNvSpPr/>
      </dsp:nvSpPr>
      <dsp:spPr>
        <a:xfrm rot="10800000">
          <a:off x="4718733" y="1321703"/>
          <a:ext cx="427553" cy="247426"/>
        </a:xfrm>
        <a:prstGeom prst="triangle">
          <a:avLst/>
        </a:prstGeom>
        <a:solidFill>
          <a:schemeClr val="accent4">
            <a:hueOff val="-3348577"/>
            <a:satOff val="20174"/>
            <a:lumOff val="16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14915-41FD-454B-A21C-2F72ED094F3F}">
      <dsp:nvSpPr>
        <dsp:cNvPr id="0" name=""/>
        <dsp:cNvSpPr/>
      </dsp:nvSpPr>
      <dsp:spPr>
        <a:xfrm>
          <a:off x="4361008" y="1691480"/>
          <a:ext cx="1143002" cy="1143002"/>
        </a:xfrm>
        <a:prstGeom prst="ellipse">
          <a:avLst/>
        </a:prstGeom>
        <a:solidFill>
          <a:schemeClr val="accent4">
            <a:hueOff val="-3472599"/>
            <a:satOff val="20921"/>
            <a:lumOff val="16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Conduct </a:t>
          </a:r>
          <a:r>
            <a:rPr lang="en-US" sz="1200" kern="1200" dirty="0" err="1" smtClean="0"/>
            <a:t>Experi-ments</a:t>
          </a:r>
          <a:endParaRPr lang="en-US" sz="1200" kern="1200" dirty="0"/>
        </a:p>
      </dsp:txBody>
      <dsp:txXfrm>
        <a:off x="4528397" y="1858869"/>
        <a:ext cx="808224" cy="808224"/>
      </dsp:txXfrm>
    </dsp:sp>
    <dsp:sp modelId="{895A0CC3-0D0D-40EB-83F5-B15E9D88D40D}">
      <dsp:nvSpPr>
        <dsp:cNvPr id="0" name=""/>
        <dsp:cNvSpPr/>
      </dsp:nvSpPr>
      <dsp:spPr>
        <a:xfrm rot="10594963">
          <a:off x="4768388" y="2970825"/>
          <a:ext cx="427553" cy="247426"/>
        </a:xfrm>
        <a:prstGeom prst="triangle">
          <a:avLst/>
        </a:prstGeom>
        <a:solidFill>
          <a:schemeClr val="accent4">
            <a:hueOff val="-3906673"/>
            <a:satOff val="23537"/>
            <a:lumOff val="18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BA7EFD-AC39-475D-9C01-4FCB0F7FB9A6}">
      <dsp:nvSpPr>
        <dsp:cNvPr id="0" name=""/>
        <dsp:cNvSpPr/>
      </dsp:nvSpPr>
      <dsp:spPr>
        <a:xfrm>
          <a:off x="4459484" y="3340615"/>
          <a:ext cx="1143002" cy="1143002"/>
        </a:xfrm>
        <a:prstGeom prst="ellipse">
          <a:avLst/>
        </a:prstGeom>
        <a:solidFill>
          <a:schemeClr val="accent4">
            <a:hueOff val="-3968684"/>
            <a:satOff val="23910"/>
            <a:lumOff val="19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Publish results</a:t>
          </a:r>
          <a:endParaRPr lang="en-US" sz="1200" kern="1200" dirty="0"/>
        </a:p>
      </dsp:txBody>
      <dsp:txXfrm>
        <a:off x="4626873" y="3508004"/>
        <a:ext cx="808224" cy="808224"/>
      </dsp:txXfrm>
    </dsp:sp>
    <dsp:sp modelId="{CE5C760C-1C83-48D6-BDE6-FBC63FED328A}">
      <dsp:nvSpPr>
        <dsp:cNvPr id="0" name=""/>
        <dsp:cNvSpPr/>
      </dsp:nvSpPr>
      <dsp:spPr>
        <a:xfrm rot="5400000">
          <a:off x="5720753" y="3788402"/>
          <a:ext cx="427553" cy="247426"/>
        </a:xfrm>
        <a:prstGeom prst="triangle">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BD8D9D-5A92-4298-B10F-5F2B3D24E72E}">
      <dsp:nvSpPr>
        <dsp:cNvPr id="0" name=""/>
        <dsp:cNvSpPr/>
      </dsp:nvSpPr>
      <dsp:spPr>
        <a:xfrm>
          <a:off x="6252567" y="3301325"/>
          <a:ext cx="1221581" cy="1221581"/>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Archive data</a:t>
          </a:r>
          <a:endParaRPr lang="en-US" sz="1200" kern="1200" dirty="0"/>
        </a:p>
      </dsp:txBody>
      <dsp:txXfrm>
        <a:off x="6431463" y="3480221"/>
        <a:ext cx="863789" cy="86378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73FA5-0ECB-45A7-8882-09CE58E48C3E}" type="datetimeFigureOut">
              <a:rPr lang="en-US" smtClean="0"/>
              <a:pPr/>
              <a:t>10/7/2012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DBAA8F-B095-4951-ACCA-CFDA55743C79}" type="slidenum">
              <a:rPr lang="en-US" smtClean="0"/>
              <a:pPr/>
              <a:t>‹#›</a:t>
            </a:fld>
            <a:endParaRPr lang="en-US"/>
          </a:p>
        </p:txBody>
      </p:sp>
    </p:spTree>
    <p:extLst>
      <p:ext uri="{BB962C8B-B14F-4D97-AF65-F5344CB8AC3E}">
        <p14:creationId xmlns:p14="http://schemas.microsoft.com/office/powerpoint/2010/main" val="241872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Learned a field, learned the scientific methods, did science, wrote papers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Research Discovery.  What is going on?</a:t>
            </a:r>
            <a:r>
              <a:rPr lang="en-US" baseline="0" dirty="0" smtClean="0"/>
              <a:t>  Where?  By Whom?</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Sounds, common data models for the things of science and the connections between them.  Many kinds of connections between each type of object.  Objects have significant complexity.  What do we mean by “project” – a human subject study? A clinical trial?</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that’s what we are doing.  Open</a:t>
            </a:r>
            <a:r>
              <a:rPr lang="en-US" baseline="0" dirty="0" smtClean="0"/>
              <a:t>  software, community and data model for research discovery.  Model people, data, projects, papers, etc.  Work across boundaries.  Sponsor supported.</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here’s the simple view – a faculty profile.  Assembled by machines.  Can be finished</a:t>
            </a:r>
            <a:r>
              <a:rPr lang="en-US" baseline="0" dirty="0" smtClean="0"/>
              <a:t> off by the faculty member.  All links are to other objects in the semantic web.  Positions, visualizations, organizations, people, web sites.  Navigation via search, facets, link traversal.  Note the RDF link for techno guys.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fragment of the VIVO ontology.  Open</a:t>
            </a:r>
            <a:r>
              <a:rPr lang="en-US" baseline="0" dirty="0" smtClean="0"/>
              <a:t> ontology process.  Working group.  Plug-in ontologies (BIBO, SKOS, FOAF) support local extension.  Terminology extensions.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for discovering</a:t>
            </a:r>
            <a:r>
              <a:rPr lang="en-US" baseline="0" dirty="0" smtClean="0"/>
              <a:t> research.  Here, sample of University of Florida publications plotted on the UCSD science.</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20</a:t>
            </a:fld>
            <a:endParaRPr lang="en-US"/>
          </a:p>
        </p:txBody>
      </p:sp>
    </p:spTree>
    <p:extLst>
      <p:ext uri="{BB962C8B-B14F-4D97-AF65-F5344CB8AC3E}">
        <p14:creationId xmlns:p14="http://schemas.microsoft.com/office/powerpoint/2010/main" val="3270878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open architecture of VIVO and linked data supports development of applications outside VIVO that consume VIVO data.  VIVO data</a:t>
            </a:r>
            <a:r>
              <a:rPr lang="en-US" baseline="0" dirty="0" smtClean="0"/>
              <a:t> is accessible via HTML (for humans) and RDF (for machines).  Simple software can process the RDF resulting in powerful cross-site applications.  The figure depicts the organization of the University of Florida.</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772">
              <a:defRPr/>
            </a:pPr>
            <a:r>
              <a:rPr lang="en-US" dirty="0" smtClean="0"/>
              <a:t>Mention that</a:t>
            </a:r>
            <a:r>
              <a:rPr lang="en-US" baseline="0" dirty="0" smtClean="0"/>
              <a:t> 2012 data come from only half of the year. As a consequence: (1) Less nodes in 2012 network (less authors in 2012 data); (2) Node sizes smaller on average in 2012 (less publications in 2012 data) </a:t>
            </a:r>
            <a:endParaRPr lang="en-US" dirty="0" smtClean="0"/>
          </a:p>
          <a:p>
            <a:endParaRPr lang="en-US" dirty="0"/>
          </a:p>
        </p:txBody>
      </p:sp>
      <p:sp>
        <p:nvSpPr>
          <p:cNvPr id="4" name="Slide Number Placeholder 3"/>
          <p:cNvSpPr>
            <a:spLocks noGrp="1"/>
          </p:cNvSpPr>
          <p:nvPr>
            <p:ph type="sldNum" sz="quarter" idx="10"/>
          </p:nvPr>
        </p:nvSpPr>
        <p:spPr/>
        <p:txBody>
          <a:bodyPr/>
          <a:lstStyle/>
          <a:p>
            <a:fld id="{EC3812CF-B5D3-4C8B-91F1-D4E692CDEFEF}" type="slidenum">
              <a:rPr lang="en-US" smtClean="0"/>
              <a:pPr/>
              <a:t>22</a:t>
            </a:fld>
            <a:endParaRPr lang="en-US"/>
          </a:p>
        </p:txBody>
      </p:sp>
    </p:spTree>
    <p:extLst>
      <p:ext uri="{BB962C8B-B14F-4D97-AF65-F5344CB8AC3E}">
        <p14:creationId xmlns:p14="http://schemas.microsoft.com/office/powerpoint/2010/main" val="2229815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Vivosearch</a:t>
            </a:r>
            <a:r>
              <a:rPr lang="en-US" dirty="0" smtClean="0"/>
              <a:t> (beta) indexes vivo sites and provides faceted search across the collection</a:t>
            </a:r>
            <a:r>
              <a:rPr lang="en-US" baseline="0" dirty="0" smtClean="0"/>
              <a:t> with linking to individual objects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VIVO</a:t>
            </a:r>
            <a:r>
              <a:rPr lang="en-US" baseline="0" dirty="0" smtClean="0"/>
              <a:t> searchlight.  For any page on the web, find people whose work is similar to a page you are reading.</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Science and scientists.  Biochemistry at Stanford.  They look happy.</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A9CBDD-E11A-4388-B1AE-51C7001825B7}"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vivo.ufl.edu</a:t>
            </a:r>
            <a:endParaRPr lang="en-US"/>
          </a:p>
        </p:txBody>
      </p:sp>
      <p:sp>
        <p:nvSpPr>
          <p:cNvPr id="7" name="Date Placeholder 6"/>
          <p:cNvSpPr>
            <a:spLocks noGrp="1"/>
          </p:cNvSpPr>
          <p:nvPr>
            <p:ph type="dt" idx="12"/>
          </p:nvPr>
        </p:nvSpPr>
        <p:spPr/>
        <p:txBody>
          <a:bodyPr/>
          <a:lstStyle/>
          <a:p>
            <a:r>
              <a:rPr lang="en-US" smtClean="0"/>
              <a:t>3/8/2011</a:t>
            </a:r>
            <a:endParaRPr lang="en-US"/>
          </a:p>
        </p:txBody>
      </p:sp>
      <p:sp>
        <p:nvSpPr>
          <p:cNvPr id="8" name="Header Placeholder 7"/>
          <p:cNvSpPr>
            <a:spLocks noGrp="1"/>
          </p:cNvSpPr>
          <p:nvPr>
            <p:ph type="hdr" sz="quarter" idx="13"/>
          </p:nvPr>
        </p:nvSpPr>
        <p:spPr/>
        <p:txBody>
          <a:bodyPr/>
          <a:lstStyle/>
          <a:p>
            <a:r>
              <a:rPr lang="en-US" smtClean="0"/>
              <a:t>Presentation to the Deans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 are going to need a</a:t>
            </a:r>
            <a:r>
              <a:rPr lang="en-US" baseline="0" dirty="0" smtClean="0"/>
              <a:t> community of people who share a common interest in research discovery.  </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rise of molecular medicine</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6</a:t>
            </a:fld>
            <a:endParaRPr lang="en-US"/>
          </a:p>
        </p:txBody>
      </p:sp>
    </p:spTree>
    <p:extLst>
      <p:ext uri="{BB962C8B-B14F-4D97-AF65-F5344CB8AC3E}">
        <p14:creationId xmlns:p14="http://schemas.microsoft.com/office/powerpoint/2010/main" val="37319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ris</a:t>
            </a:r>
            <a:r>
              <a:rPr lang="en-US" baseline="0" dirty="0" smtClean="0"/>
              <a:t>e of the molecular.  Personalized medicine.  Full base pair sequencing. Mars Curiosity lander.  </a:t>
            </a:r>
            <a:r>
              <a:rPr lang="en-US" baseline="0" dirty="0" err="1" smtClean="0"/>
              <a:t>Nanotechnoloy</a:t>
            </a:r>
            <a:r>
              <a:rPr lang="en-US" baseline="0" dirty="0" smtClean="0"/>
              <a:t>.  Metabolomics.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Rapid increase in volume</a:t>
            </a:r>
            <a:r>
              <a:rPr lang="en-US" baseline="0" dirty="0" smtClean="0"/>
              <a:t> of scientific output.  Brazil, Russia, India, China.  </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8</a:t>
            </a:fld>
            <a:endParaRPr lang="en-US"/>
          </a:p>
        </p:txBody>
      </p:sp>
    </p:spTree>
    <p:extLst>
      <p:ext uri="{BB962C8B-B14F-4D97-AF65-F5344CB8AC3E}">
        <p14:creationId xmlns:p14="http://schemas.microsoft.com/office/powerpoint/2010/main" val="12095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More difficult problems.  We work to cure cancer.  </a:t>
            </a:r>
            <a:r>
              <a:rPr lang="en-US" baseline="0" dirty="0" smtClean="0"/>
              <a:t>Risk factors, genetics, </a:t>
            </a:r>
            <a:r>
              <a:rPr lang="en-US" baseline="0" dirty="0" err="1" smtClean="0"/>
              <a:t>metabolics</a:t>
            </a:r>
            <a:r>
              <a:rPr lang="en-US" baseline="0" dirty="0" smtClean="0"/>
              <a:t>, surgical procedures, radiology, chemotherapy, life style changes.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Data</a:t>
            </a:r>
            <a:r>
              <a:rPr lang="en-US" baseline="0" dirty="0" smtClean="0"/>
              <a:t> got big.  Terabytes, </a:t>
            </a:r>
            <a:r>
              <a:rPr lang="en-US" baseline="0" dirty="0" err="1" smtClean="0"/>
              <a:t>Petabytes</a:t>
            </a:r>
            <a:r>
              <a:rPr lang="en-US" baseline="0" dirty="0" smtClean="0"/>
              <a:t>, </a:t>
            </a:r>
            <a:r>
              <a:rPr lang="en-US" baseline="0" dirty="0" err="1" smtClean="0"/>
              <a:t>Exabytes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Competition</a:t>
            </a:r>
            <a:r>
              <a:rPr lang="en-US" baseline="0" dirty="0" smtClean="0"/>
              <a:t> got stiffer</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Internet speed and disintermediation.  Expectations changing,  openness, commonality, reuse, </a:t>
            </a:r>
            <a:r>
              <a:rPr lang="en-US" dirty="0" err="1" smtClean="0"/>
              <a:t>altmetrics</a:t>
            </a:r>
            <a:r>
              <a:rPr lang="en-US" dirty="0" smtClean="0"/>
              <a:t> (“downloads and citations”)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618FA1A-2CF2-47CA-B3D0-7D5B91824A81}" type="datetime1">
              <a:rPr lang="en-US"/>
              <a:pPr/>
              <a:t>10/7/2012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EFEC36D-66DE-4370-8FDB-F8F6E410BC0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F7FEC2-D652-4C88-AA50-66DE4DAA7557}" type="datetime1">
              <a:rPr lang="en-US"/>
              <a:pPr/>
              <a:t>10/7/2012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D94FA09-D8E6-4F81-AF16-5CCE91952AF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86C7AE-3579-40BA-98A7-C4FC4A8DA409}" type="datetime1">
              <a:rPr lang="en-US"/>
              <a:pPr/>
              <a:t>10/7/2012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D3EEC7-4904-4C17-812A-9313511A61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B3C3D92-5D3F-4D21-8C18-08E3C6AC58F7}" type="datetime1">
              <a:rPr lang="en-US"/>
              <a:pPr/>
              <a:t>10/7/2012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08DD697-0FC4-4A66-8DB0-21CF801EC44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671FDED-0A2F-4C52-824E-0C45FA20E495}" type="datetime1">
              <a:rPr lang="en-US"/>
              <a:pPr/>
              <a:t>10/7/2012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9BC979-1963-4FF2-BBCC-DC96B8D3D5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7B044D4-D567-4D9B-86E0-E979C25CDE1F}" type="datetime1">
              <a:rPr lang="en-US"/>
              <a:pPr/>
              <a:t>10/7/2012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AD15C81-468C-4797-98DE-A5FD1623F95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AEA36B9-414B-47BD-B16D-D0CCC7D59CCD}" type="datetime1">
              <a:rPr lang="en-US"/>
              <a:pPr/>
              <a:t>10/7/2012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5639C74-082F-4FFB-BBED-F1A097CD391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951254B-7508-40D6-9F02-B5AC2ABABB9B}" type="datetime1">
              <a:rPr lang="en-US"/>
              <a:pPr/>
              <a:t>10/7/2012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677652E-0869-4F5C-8A0E-0D42222037B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EFDD2EF-ACD5-422D-9347-19A9CE93ACC2}" type="datetime1">
              <a:rPr lang="en-US"/>
              <a:pPr/>
              <a:t>10/7/2012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40AD635-258A-4332-B47F-8B4BCAD00C6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3DBBAF8-C17F-4EED-9D6B-BFEC29E515CD}" type="datetime1">
              <a:rPr lang="en-US"/>
              <a:pPr/>
              <a:t>10/7/2012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A0232B-2C5F-4028-900D-D4195EE161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8ABE446-7163-4337-BF46-633ECE320685}" type="datetime1">
              <a:rPr lang="en-US"/>
              <a:pPr/>
              <a:t>10/7/2012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9124026-E83B-4F18-8BA9-0441692E34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43809262-4F0E-4D7C-810E-580E3123D880}" type="datetime1">
              <a:rPr lang="en-US"/>
              <a:pPr/>
              <a:t>10/7/2012</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89E519E-2EA2-43B8-8651-FD5AAF2D260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en.wikipedia.org/wiki/Academic_Ranking_of_World_Universit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imag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4805" y="957173"/>
            <a:ext cx="6395889" cy="2076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0" name="Rectangle 1"/>
          <p:cNvSpPr>
            <a:spLocks noGrp="1" noChangeArrowheads="1"/>
          </p:cNvSpPr>
          <p:nvPr>
            <p:ph type="body" idx="1"/>
          </p:nvPr>
        </p:nvSpPr>
        <p:spPr>
          <a:xfrm>
            <a:off x="837158" y="3370957"/>
            <a:ext cx="7468568" cy="3293314"/>
          </a:xfrm>
        </p:spPr>
        <p:txBody>
          <a:bodyPr lIns="88896" tIns="50798" rIns="88896" bIns="50798" anchor="t"/>
          <a:lstStyle/>
          <a:p>
            <a:pPr marL="0" indent="0" algn="ctr" defTabSz="914145" eaLnBrk="1">
              <a:spcBef>
                <a:spcPts val="492"/>
              </a:spcBef>
              <a:buNone/>
            </a:pPr>
            <a:r>
              <a:rPr lang="en-US" sz="2800" dirty="0" smtClean="0">
                <a:solidFill>
                  <a:srgbClr val="888888"/>
                </a:solidFill>
                <a:latin typeface="Helvetica" charset="0"/>
                <a:ea typeface="Helvetica" charset="0"/>
                <a:cs typeface="Helvetica" charset="0"/>
                <a:sym typeface="Helvetica" charset="0"/>
              </a:rPr>
              <a:t>Research Discovery, Social Networks and VIVO</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Chicago, October 8, 2012</a:t>
            </a:r>
          </a:p>
          <a:p>
            <a:pPr marL="0" indent="0" algn="ctr" defTabSz="914145" eaLnBrk="1">
              <a:spcBef>
                <a:spcPts val="492"/>
              </a:spcBef>
              <a:buNone/>
            </a:pPr>
            <a:endParaRPr lang="en-US" sz="1900" dirty="0" smtClean="0">
              <a:solidFill>
                <a:srgbClr val="888888"/>
              </a:solidFill>
              <a:latin typeface="Helvetica" charset="0"/>
              <a:ea typeface="Helvetica" charset="0"/>
              <a:cs typeface="Helvetica" charset="0"/>
              <a:sym typeface="Helvetica" charset="0"/>
            </a:endParaRPr>
          </a:p>
          <a:p>
            <a:pPr marL="0" indent="0" algn="ctr" defTabSz="914145" eaLnBrk="1">
              <a:spcBef>
                <a:spcPts val="492"/>
              </a:spcBef>
              <a:buNone/>
            </a:pPr>
            <a:endParaRPr lang="en-US" sz="1900" dirty="0" smtClean="0">
              <a:solidFill>
                <a:srgbClr val="888888"/>
              </a:solidFill>
              <a:latin typeface="Helvetica" charset="0"/>
              <a:ea typeface="Helvetica" charset="0"/>
              <a:cs typeface="Helvetica" charset="0"/>
              <a:sym typeface="Helvetica" charset="0"/>
            </a:endParaRP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Michael </a:t>
            </a:r>
            <a:r>
              <a:rPr lang="en-US" sz="1900" dirty="0">
                <a:solidFill>
                  <a:srgbClr val="888888"/>
                </a:solidFill>
                <a:latin typeface="Helvetica" charset="0"/>
                <a:ea typeface="Helvetica" charset="0"/>
                <a:cs typeface="Helvetica" charset="0"/>
                <a:sym typeface="Helvetica" charset="0"/>
              </a:rPr>
              <a:t>Conlon, </a:t>
            </a:r>
            <a:r>
              <a:rPr lang="en-US" sz="1900" dirty="0" smtClean="0">
                <a:solidFill>
                  <a:srgbClr val="888888"/>
                </a:solidFill>
                <a:latin typeface="Helvetica" charset="0"/>
                <a:ea typeface="Helvetica" charset="0"/>
                <a:cs typeface="Helvetica" charset="0"/>
                <a:sym typeface="Helvetica" charset="0"/>
              </a:rPr>
              <a:t>PhD</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Clinical and Translational Science Institute</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University of Florida</a:t>
            </a:r>
            <a:endParaRPr lang="en-US" sz="3100" dirty="0">
              <a:solidFill>
                <a:srgbClr val="888888"/>
              </a:solidFill>
              <a:latin typeface="Helvetica" charset="0"/>
              <a:ea typeface="Helvetica" charset="0"/>
              <a:cs typeface="Helvetica" charset="0"/>
              <a:sym typeface="Helvetica"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Got Big (IDR Slide)</a:t>
            </a:r>
            <a:endParaRPr lang="en-US" dirty="0"/>
          </a:p>
        </p:txBody>
      </p:sp>
      <p:sp>
        <p:nvSpPr>
          <p:cNvPr id="5" name="Subtitle 4"/>
          <p:cNvSpPr>
            <a:spLocks noGrp="1"/>
          </p:cNvSpPr>
          <p:nvPr>
            <p:ph type="subTitle" idx="1"/>
          </p:nvPr>
        </p:nvSpPr>
        <p:spPr/>
        <p:txBody>
          <a:bodyPr/>
          <a:lstStyle/>
          <a:p>
            <a:endParaRPr lang="en-US"/>
          </a:p>
        </p:txBody>
      </p:sp>
      <p:pic>
        <p:nvPicPr>
          <p:cNvPr id="6" name="Picture 5" descr="Data Center.jpg"/>
          <p:cNvPicPr>
            <a:picLocks noChangeAspect="1"/>
          </p:cNvPicPr>
          <p:nvPr/>
        </p:nvPicPr>
        <p:blipFill>
          <a:blip r:embed="rId3"/>
          <a:stretch>
            <a:fillRect/>
          </a:stretch>
        </p:blipFill>
        <p:spPr>
          <a:xfrm>
            <a:off x="-1454819" y="12"/>
            <a:ext cx="12179397" cy="6858000"/>
          </a:xfrm>
          <a:prstGeom prst="rect">
            <a:avLst/>
          </a:prstGeom>
        </p:spPr>
      </p:pic>
      <p:sp>
        <p:nvSpPr>
          <p:cNvPr id="2" name="TextBox 1"/>
          <p:cNvSpPr txBox="1"/>
          <p:nvPr/>
        </p:nvSpPr>
        <p:spPr>
          <a:xfrm>
            <a:off x="4220308" y="5781822"/>
            <a:ext cx="2249334" cy="369332"/>
          </a:xfrm>
          <a:prstGeom prst="rect">
            <a:avLst/>
          </a:prstGeom>
          <a:noFill/>
        </p:spPr>
        <p:txBody>
          <a:bodyPr wrap="none" rtlCol="0">
            <a:spAutoFit/>
          </a:bodyPr>
          <a:lstStyle/>
          <a:p>
            <a:r>
              <a:rPr lang="en-US" dirty="0" smtClean="0"/>
              <a:t>4. Data reuse grows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Lots of Competitors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76" y="1435177"/>
            <a:ext cx="8892906" cy="5997302"/>
          </a:xfrm>
          <a:prstGeom prst="rect">
            <a:avLst/>
          </a:prstGeom>
        </p:spPr>
      </p:pic>
      <p:sp>
        <p:nvSpPr>
          <p:cNvPr id="7" name="TextBox 6"/>
          <p:cNvSpPr txBox="1"/>
          <p:nvPr/>
        </p:nvSpPr>
        <p:spPr>
          <a:xfrm>
            <a:off x="132735" y="481070"/>
            <a:ext cx="8810212" cy="954107"/>
          </a:xfrm>
          <a:prstGeom prst="rect">
            <a:avLst/>
          </a:prstGeom>
          <a:noFill/>
        </p:spPr>
        <p:txBody>
          <a:bodyPr wrap="square" rtlCol="0">
            <a:spAutoFit/>
          </a:bodyPr>
          <a:lstStyle/>
          <a:p>
            <a:pPr algn="ctr"/>
            <a:r>
              <a:rPr lang="en-US" sz="2800" dirty="0" smtClean="0">
                <a:latin typeface="+mj-lt"/>
              </a:rPr>
              <a:t>2011 Shanghai ranking of world universities</a:t>
            </a:r>
          </a:p>
          <a:p>
            <a:pPr algn="ctr"/>
            <a:r>
              <a:rPr lang="en-US" sz="2800" dirty="0" smtClean="0">
                <a:latin typeface="+mj-lt"/>
              </a:rPr>
              <a:t> </a:t>
            </a:r>
            <a:r>
              <a:rPr lang="en-US" dirty="0" smtClean="0">
                <a:latin typeface="+mj-lt"/>
                <a:hlinkClick r:id="rId4"/>
              </a:rPr>
              <a:t>http://en.wikipedia.org/wiki/Academic_Ranking_of_World_Universities</a:t>
            </a:r>
            <a:r>
              <a:rPr lang="en-US" dirty="0" smtClean="0">
                <a:latin typeface="+mj-lt"/>
              </a:rPr>
              <a:t>  </a:t>
            </a:r>
            <a:endParaRPr lang="en-US" dirty="0">
              <a:latin typeface="+mj-lt"/>
            </a:endParaRPr>
          </a:p>
        </p:txBody>
      </p:sp>
      <p:sp>
        <p:nvSpPr>
          <p:cNvPr id="2" name="TextBox 1"/>
          <p:cNvSpPr txBox="1"/>
          <p:nvPr/>
        </p:nvSpPr>
        <p:spPr>
          <a:xfrm>
            <a:off x="5233182" y="195161"/>
            <a:ext cx="2287806" cy="369332"/>
          </a:xfrm>
          <a:prstGeom prst="rect">
            <a:avLst/>
          </a:prstGeom>
          <a:noFill/>
        </p:spPr>
        <p:txBody>
          <a:bodyPr wrap="none" rtlCol="0">
            <a:spAutoFit/>
          </a:bodyPr>
          <a:lstStyle/>
          <a:p>
            <a:r>
              <a:rPr lang="en-US" dirty="0" smtClean="0"/>
              <a:t>5.  Competition rises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itter-Logo-Hi-Res-psd33858.jpg"/>
          <p:cNvPicPr>
            <a:picLocks noChangeAspect="1"/>
          </p:cNvPicPr>
          <p:nvPr/>
        </p:nvPicPr>
        <p:blipFill>
          <a:blip r:embed="rId3"/>
          <a:stretch>
            <a:fillRect/>
          </a:stretch>
        </p:blipFill>
        <p:spPr>
          <a:xfrm>
            <a:off x="308473" y="1962791"/>
            <a:ext cx="8582140" cy="2086356"/>
          </a:xfrm>
          <a:prstGeom prst="rect">
            <a:avLst/>
          </a:prstGeom>
        </p:spPr>
      </p:pic>
      <p:sp>
        <p:nvSpPr>
          <p:cNvPr id="2" name="TextBox 1"/>
          <p:cNvSpPr txBox="1"/>
          <p:nvPr/>
        </p:nvSpPr>
        <p:spPr>
          <a:xfrm>
            <a:off x="3640458" y="4994031"/>
            <a:ext cx="5250155" cy="369332"/>
          </a:xfrm>
          <a:prstGeom prst="rect">
            <a:avLst/>
          </a:prstGeom>
          <a:noFill/>
        </p:spPr>
        <p:txBody>
          <a:bodyPr wrap="none" rtlCol="0">
            <a:spAutoFit/>
          </a:bodyPr>
          <a:lstStyle/>
          <a:p>
            <a:r>
              <a:rPr lang="en-US" dirty="0" smtClean="0"/>
              <a:t>6.  Internet disintermediation of science continues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9982"/>
            <a:ext cx="7772400" cy="1470025"/>
          </a:xfrm>
        </p:spPr>
        <p:txBody>
          <a:bodyPr/>
          <a:lstStyle/>
          <a:p>
            <a:r>
              <a:rPr lang="en-US" dirty="0" smtClean="0"/>
              <a:t>How can we know </a:t>
            </a:r>
            <a:br>
              <a:rPr lang="en-US" dirty="0" smtClean="0"/>
            </a:br>
            <a:r>
              <a:rPr lang="en-US" dirty="0" smtClean="0"/>
              <a:t>what is going on, </a:t>
            </a:r>
            <a:br>
              <a:rPr lang="en-US" dirty="0" smtClean="0"/>
            </a:br>
            <a:r>
              <a:rPr lang="en-US" dirty="0" smtClean="0"/>
              <a:t>build teams, </a:t>
            </a:r>
            <a:br>
              <a:rPr lang="en-US" dirty="0" smtClean="0"/>
            </a:br>
            <a:r>
              <a:rPr lang="en-US" dirty="0" smtClean="0"/>
              <a:t>solve data-driven problems?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Research Discovery</a:t>
            </a:r>
            <a:endParaRPr lang="en-US" dirty="0"/>
          </a:p>
        </p:txBody>
      </p:sp>
      <p:sp>
        <p:nvSpPr>
          <p:cNvPr id="5" name="Subtitle 4"/>
          <p:cNvSpPr>
            <a:spLocks noGrp="1"/>
          </p:cNvSpPr>
          <p:nvPr>
            <p:ph type="subTitle" idx="1"/>
          </p:nvPr>
        </p:nvSpPr>
        <p:spPr/>
        <p:txBody>
          <a:bodyPr/>
          <a:lstStyle/>
          <a:p>
            <a:endParaRPr lang="en-US"/>
          </a:p>
        </p:txBody>
      </p:sp>
      <p:pic>
        <p:nvPicPr>
          <p:cNvPr id="6" name="Picture 5" descr="The World.jpg"/>
          <p:cNvPicPr>
            <a:picLocks noChangeAspect="1"/>
          </p:cNvPicPr>
          <p:nvPr/>
        </p:nvPicPr>
        <p:blipFill>
          <a:blip r:embed="rId3"/>
          <a:stretch>
            <a:fillRect/>
          </a:stretch>
        </p:blipFill>
        <p:spPr>
          <a:xfrm>
            <a:off x="1992" y="0"/>
            <a:ext cx="9140017" cy="6858000"/>
          </a:xfrm>
          <a:prstGeom prst="rect">
            <a:avLst/>
          </a:prstGeom>
        </p:spPr>
      </p:pic>
      <p:sp>
        <p:nvSpPr>
          <p:cNvPr id="7" name="TextBox 6"/>
          <p:cNvSpPr txBox="1"/>
          <p:nvPr/>
        </p:nvSpPr>
        <p:spPr>
          <a:xfrm>
            <a:off x="5636483" y="4310981"/>
            <a:ext cx="3310522" cy="1754326"/>
          </a:xfrm>
          <a:prstGeom prst="rect">
            <a:avLst/>
          </a:prstGeom>
          <a:noFill/>
        </p:spPr>
        <p:txBody>
          <a:bodyPr wrap="none" rtlCol="0">
            <a:spAutoFit/>
          </a:bodyPr>
          <a:lstStyle/>
          <a:p>
            <a:r>
              <a:rPr lang="en-US" sz="5400" b="1" dirty="0" smtClean="0">
                <a:solidFill>
                  <a:schemeClr val="bg1"/>
                </a:solidFill>
                <a:effectLst>
                  <a:outerShdw blurRad="38100" dist="38100" dir="2700000" algn="tl">
                    <a:srgbClr val="000000">
                      <a:alpha val="43137"/>
                    </a:srgbClr>
                  </a:outerShdw>
                </a:effectLst>
                <a:latin typeface="Trebuchet MS" pitchFamily="34" charset="0"/>
              </a:rPr>
              <a:t>Research</a:t>
            </a:r>
          </a:p>
          <a:p>
            <a:r>
              <a:rPr lang="en-US" sz="5400" b="1" dirty="0" smtClean="0">
                <a:solidFill>
                  <a:schemeClr val="bg1"/>
                </a:solidFill>
                <a:effectLst>
                  <a:outerShdw blurRad="38100" dist="38100" dir="2700000" algn="tl">
                    <a:srgbClr val="000000">
                      <a:alpha val="43137"/>
                    </a:srgbClr>
                  </a:outerShdw>
                </a:effectLst>
                <a:latin typeface="Trebuchet MS" pitchFamily="34" charset="0"/>
              </a:rPr>
              <a:t>Discovery</a:t>
            </a:r>
            <a:endParaRPr lang="en-US" sz="54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 And the connections between them</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Eight Objects of Research.jpg"/>
          <p:cNvPicPr>
            <a:picLocks noChangeAspect="1"/>
          </p:cNvPicPr>
          <p:nvPr/>
        </p:nvPicPr>
        <p:blipFill>
          <a:blip r:embed="rId3"/>
          <a:stretch>
            <a:fillRect/>
          </a:stretch>
        </p:blipFill>
        <p:spPr>
          <a:xfrm>
            <a:off x="0" y="113616"/>
            <a:ext cx="9144000" cy="624918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VIVO: Data, Tools and Community</a:t>
            </a:r>
            <a:endParaRPr lang="en-US" dirty="0"/>
          </a:p>
        </p:txBody>
      </p:sp>
      <p:sp>
        <p:nvSpPr>
          <p:cNvPr id="5" name="Subtitle 4"/>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69"/>
            <a:ext cx="9160774" cy="808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Simple tools for presentation, traversal, search</a:t>
            </a:r>
            <a:endParaRPr lang="en-US" dirty="0"/>
          </a:p>
        </p:txBody>
      </p:sp>
      <p:sp>
        <p:nvSpPr>
          <p:cNvPr id="5" name="Subtitle 4"/>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59990" y="-717451"/>
            <a:ext cx="14059876" cy="757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Ontology Process</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 Ontology.jpg"/>
          <p:cNvPicPr>
            <a:picLocks/>
          </p:cNvPicPr>
          <p:nvPr/>
        </p:nvPicPr>
        <p:blipFill>
          <a:blip r:embed="rId3"/>
          <a:stretch>
            <a:fillRect/>
          </a:stretch>
        </p:blipFill>
        <p:spPr>
          <a:xfrm>
            <a:off x="13188" y="0"/>
            <a:ext cx="12167616"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271462"/>
            <a:ext cx="9010650" cy="6315075"/>
          </a:xfrm>
          <a:prstGeom prst="rect">
            <a:avLst/>
          </a:prstGeom>
        </p:spPr>
      </p:pic>
    </p:spTree>
    <p:extLst>
      <p:ext uri="{BB962C8B-B14F-4D97-AF65-F5344CB8AC3E}">
        <p14:creationId xmlns:p14="http://schemas.microsoft.com/office/powerpoint/2010/main" val="3696340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Learned a field, learned the scientific method, did science</a:t>
            </a:r>
            <a:endParaRPr lang="en-US" dirty="0"/>
          </a:p>
        </p:txBody>
      </p:sp>
      <p:sp>
        <p:nvSpPr>
          <p:cNvPr id="5" name="Subtitle 4"/>
          <p:cNvSpPr>
            <a:spLocks noGrp="1"/>
          </p:cNvSpPr>
          <p:nvPr>
            <p:ph type="subTitle" idx="1"/>
          </p:nvPr>
        </p:nvSpPr>
        <p:spPr/>
        <p:txBody>
          <a:bodyPr/>
          <a:lstStyle/>
          <a:p>
            <a:endParaRPr lang="en-US"/>
          </a:p>
        </p:txBody>
      </p:sp>
      <p:pic>
        <p:nvPicPr>
          <p:cNvPr id="6" name="Picture 5" descr="coleman1960.jpg"/>
          <p:cNvPicPr>
            <a:picLocks/>
          </p:cNvPicPr>
          <p:nvPr/>
        </p:nvPicPr>
        <p:blipFill>
          <a:blip r:embed="rId3"/>
          <a:stretch>
            <a:fillRect/>
          </a:stretch>
        </p:blipFill>
        <p:spPr>
          <a:xfrm>
            <a:off x="12279" y="0"/>
            <a:ext cx="12693587"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32185" y="6027003"/>
            <a:ext cx="6611815" cy="707886"/>
          </a:xfrm>
          <a:prstGeom prst="rect">
            <a:avLst/>
          </a:prstGeom>
          <a:noFill/>
        </p:spPr>
        <p:txBody>
          <a:bodyPr wrap="square" rtlCol="0">
            <a:spAutoFit/>
          </a:bodyPr>
          <a:lstStyle/>
          <a:p>
            <a:r>
              <a:rPr lang="en-US" sz="2000" dirty="0" err="1" smtClean="0"/>
              <a:t>ScienceMap</a:t>
            </a:r>
            <a:r>
              <a:rPr lang="en-US" sz="2000" dirty="0" smtClean="0"/>
              <a:t>.  Examine collections of publications for individuals, work groups, institutions</a:t>
            </a:r>
            <a:endParaRPr lang="en-US" sz="2000" dirty="0"/>
          </a:p>
        </p:txBody>
      </p:sp>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127" y="-633046"/>
            <a:ext cx="10395512" cy="783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3976" y="254328"/>
            <a:ext cx="5535053" cy="3111948"/>
          </a:xfrm>
          <a:prstGeom prst="rect">
            <a:avLst/>
          </a:prstGeom>
          <a:noFill/>
          <a:ln w="9525">
            <a:solidFill>
              <a:schemeClr val="accent1"/>
            </a:solidFill>
            <a:miter lim="800000"/>
            <a:headEnd/>
            <a:tailEnd/>
          </a:ln>
        </p:spPr>
      </p:pic>
      <p:pic>
        <p:nvPicPr>
          <p:cNvPr id="7" name="Picture 3"/>
          <p:cNvPicPr>
            <a:picLocks noChangeArrowheads="1"/>
          </p:cNvPicPr>
          <p:nvPr/>
        </p:nvPicPr>
        <p:blipFill>
          <a:blip r:embed="rId4" cstate="print"/>
          <a:srcRect/>
          <a:stretch>
            <a:fillRect/>
          </a:stretch>
        </p:blipFill>
        <p:spPr bwMode="auto">
          <a:xfrm>
            <a:off x="1920236" y="956865"/>
            <a:ext cx="4271963" cy="4145280"/>
          </a:xfrm>
          <a:prstGeom prst="rect">
            <a:avLst/>
          </a:prstGeom>
          <a:noFill/>
          <a:ln w="9525">
            <a:solidFill>
              <a:schemeClr val="accent1"/>
            </a:solidFill>
            <a:miter lim="800000"/>
            <a:headEnd/>
            <a:tailEnd/>
          </a:ln>
        </p:spPr>
      </p:pic>
      <p:sp>
        <p:nvSpPr>
          <p:cNvPr id="8" name="TextBox 7"/>
          <p:cNvSpPr txBox="1">
            <a:spLocks noChangeAspect="1"/>
          </p:cNvSpPr>
          <p:nvPr/>
        </p:nvSpPr>
        <p:spPr>
          <a:xfrm>
            <a:off x="3104313" y="2189258"/>
            <a:ext cx="3730754" cy="3268588"/>
          </a:xfrm>
          <a:prstGeom prst="rect">
            <a:avLst/>
          </a:prstGeom>
          <a:ln w="12700">
            <a:solidFill>
              <a:schemeClr val="accent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900" dirty="0" err="1" smtClean="0">
                <a:latin typeface="Courier New" pitchFamily="49" charset="0"/>
                <a:cs typeface="Courier New" pitchFamily="49" charset="0"/>
              </a:rPr>
              <a:t>processOrg</a:t>
            </a:r>
            <a:r>
              <a:rPr lang="en-US" sz="900" dirty="0" smtClean="0">
                <a:latin typeface="Courier New" pitchFamily="49" charset="0"/>
                <a:cs typeface="Courier New" pitchFamily="49" charset="0"/>
              </a:rPr>
              <a:t>&lt;-function(</a:t>
            </a:r>
            <a:r>
              <a:rPr lang="en-US" sz="900" dirty="0" err="1" smtClean="0">
                <a:latin typeface="Courier New" pitchFamily="49" charset="0"/>
                <a:cs typeface="Courier New" pitchFamily="49" charset="0"/>
              </a:rPr>
              <a:t>uri</a:t>
            </a:r>
            <a:r>
              <a:rPr lang="en-US" sz="900" dirty="0" smtClean="0">
                <a:latin typeface="Courier New" pitchFamily="49" charset="0"/>
                <a:cs typeface="Courier New" pitchFamily="49" charset="0"/>
              </a:rPr>
              <a:t>){</a:t>
            </a:r>
          </a:p>
          <a:p>
            <a:r>
              <a:rPr lang="en-US" sz="900" dirty="0" smtClean="0">
                <a:latin typeface="Courier New" pitchFamily="49" charset="0"/>
                <a:cs typeface="Courier New" pitchFamily="49" charset="0"/>
              </a:rPr>
              <a:t>  x&lt;-</a:t>
            </a:r>
            <a:r>
              <a:rPr lang="en-US" sz="900" dirty="0" err="1" smtClean="0">
                <a:latin typeface="Courier New" pitchFamily="49" charset="0"/>
                <a:cs typeface="Courier New" pitchFamily="49" charset="0"/>
              </a:rPr>
              <a:t>xmlParse</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uri</a:t>
            </a:r>
            <a:r>
              <a:rPr lang="en-US" sz="900" dirty="0" smtClean="0">
                <a:latin typeface="Courier New" pitchFamily="49" charset="0"/>
                <a:cs typeface="Courier New" pitchFamily="49" charset="0"/>
              </a:rPr>
              <a:t>)</a:t>
            </a:r>
          </a:p>
          <a:p>
            <a:r>
              <a:rPr lang="en-US" sz="900" dirty="0" smtClean="0">
                <a:latin typeface="Courier New" pitchFamily="49" charset="0"/>
                <a:cs typeface="Courier New" pitchFamily="49" charset="0"/>
              </a:rPr>
              <a:t>  u&lt;-NULL</a:t>
            </a:r>
          </a:p>
          <a:p>
            <a:r>
              <a:rPr lang="en-US" sz="900" dirty="0" smtClean="0">
                <a:latin typeface="Courier New" pitchFamily="49" charset="0"/>
                <a:cs typeface="Courier New" pitchFamily="49" charset="0"/>
              </a:rPr>
              <a:t>  name&lt;-</a:t>
            </a:r>
            <a:r>
              <a:rPr lang="en-US" sz="900" dirty="0" err="1" smtClean="0">
                <a:latin typeface="Courier New" pitchFamily="49" charset="0"/>
                <a:cs typeface="Courier New" pitchFamily="49" charset="0"/>
              </a:rPr>
              <a:t>xmlValue</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getNodeSet</a:t>
            </a:r>
            <a:r>
              <a:rPr lang="en-US" sz="900" dirty="0" smtClean="0">
                <a:latin typeface="Courier New" pitchFamily="49" charset="0"/>
                <a:cs typeface="Courier New" pitchFamily="49" charset="0"/>
              </a:rPr>
              <a:t>(x,"//</a:t>
            </a:r>
            <a:r>
              <a:rPr lang="en-US" sz="900" dirty="0" err="1" smtClean="0">
                <a:latin typeface="Courier New" pitchFamily="49" charset="0"/>
                <a:cs typeface="Courier New" pitchFamily="49" charset="0"/>
              </a:rPr>
              <a:t>rdfs:label</a:t>
            </a:r>
            <a:r>
              <a:rPr lang="en-US" sz="900" dirty="0" smtClean="0">
                <a:latin typeface="Courier New" pitchFamily="49" charset="0"/>
                <a:cs typeface="Courier New" pitchFamily="49" charset="0"/>
              </a:rPr>
              <a:t>")[[1]])</a:t>
            </a:r>
          </a:p>
          <a:p>
            <a:r>
              <a:rPr lang="en-US" sz="900" dirty="0" smtClean="0">
                <a:latin typeface="Courier New" pitchFamily="49" charset="0"/>
                <a:cs typeface="Courier New" pitchFamily="49" charset="0"/>
              </a:rPr>
              <a:t>  subs&lt;-</a:t>
            </a:r>
            <a:r>
              <a:rPr lang="en-US" sz="900" dirty="0" err="1" smtClean="0">
                <a:latin typeface="Courier New" pitchFamily="49" charset="0"/>
                <a:cs typeface="Courier New" pitchFamily="49" charset="0"/>
              </a:rPr>
              <a:t>getNodeSet</a:t>
            </a:r>
            <a:r>
              <a:rPr lang="en-US" sz="900" dirty="0" smtClean="0">
                <a:latin typeface="Courier New" pitchFamily="49" charset="0"/>
                <a:cs typeface="Courier New" pitchFamily="49" charset="0"/>
              </a:rPr>
              <a:t>(x,"//j.1:hasSubOrganization")</a:t>
            </a:r>
          </a:p>
          <a:p>
            <a:r>
              <a:rPr lang="en-US" sz="900" dirty="0" smtClean="0">
                <a:latin typeface="Courier New" pitchFamily="49" charset="0"/>
                <a:cs typeface="Courier New" pitchFamily="49" charset="0"/>
              </a:rPr>
              <a:t>  if(length(subs)==0) list(name=</a:t>
            </a:r>
            <a:r>
              <a:rPr lang="en-US" sz="900" dirty="0" err="1" smtClean="0">
                <a:latin typeface="Courier New" pitchFamily="49" charset="0"/>
                <a:cs typeface="Courier New" pitchFamily="49" charset="0"/>
              </a:rPr>
              <a:t>name,subs</a:t>
            </a:r>
            <a:r>
              <a:rPr lang="en-US" sz="900" dirty="0" smtClean="0">
                <a:latin typeface="Courier New" pitchFamily="49" charset="0"/>
                <a:cs typeface="Courier New" pitchFamily="49" charset="0"/>
              </a:rPr>
              <a:t>=NULL)</a:t>
            </a:r>
          </a:p>
          <a:p>
            <a:r>
              <a:rPr lang="en-US" sz="900" dirty="0" smtClean="0">
                <a:latin typeface="Courier New" pitchFamily="49" charset="0"/>
                <a:cs typeface="Courier New" pitchFamily="49" charset="0"/>
              </a:rPr>
              <a:t>  else {</a:t>
            </a:r>
          </a:p>
          <a:p>
            <a:r>
              <a:rPr lang="en-US" sz="900" dirty="0" smtClean="0">
                <a:latin typeface="Courier New" pitchFamily="49" charset="0"/>
                <a:cs typeface="Courier New" pitchFamily="49" charset="0"/>
              </a:rPr>
              <a:t>    for(</a:t>
            </a:r>
            <a:r>
              <a:rPr lang="en-US" sz="900" dirty="0" err="1" smtClean="0">
                <a:latin typeface="Courier New" pitchFamily="49" charset="0"/>
                <a:cs typeface="Courier New" pitchFamily="49" charset="0"/>
              </a:rPr>
              <a:t>i</a:t>
            </a:r>
            <a:r>
              <a:rPr lang="en-US" sz="900" dirty="0" smtClean="0">
                <a:latin typeface="Courier New" pitchFamily="49" charset="0"/>
                <a:cs typeface="Courier New" pitchFamily="49" charset="0"/>
              </a:rPr>
              <a:t> in 1:length(subs)){</a:t>
            </a:r>
          </a:p>
          <a:p>
            <a:r>
              <a:rPr lang="en-US" sz="900" dirty="0" smtClean="0">
                <a:latin typeface="Courier New" pitchFamily="49" charset="0"/>
                <a:cs typeface="Courier New" pitchFamily="49" charset="0"/>
              </a:rPr>
              <a:t>      sub.uri&lt;-</a:t>
            </a:r>
            <a:r>
              <a:rPr lang="en-US" sz="900" dirty="0" err="1" smtClean="0">
                <a:latin typeface="Courier New" pitchFamily="49" charset="0"/>
                <a:cs typeface="Courier New" pitchFamily="49" charset="0"/>
              </a:rPr>
              <a:t>getURI</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xmlAttrs</a:t>
            </a:r>
            <a:r>
              <a:rPr lang="en-US" sz="900" dirty="0" smtClean="0">
                <a:latin typeface="Courier New" pitchFamily="49" charset="0"/>
                <a:cs typeface="Courier New" pitchFamily="49" charset="0"/>
              </a:rPr>
              <a:t>(subs[[</a:t>
            </a:r>
            <a:r>
              <a:rPr lang="en-US" sz="900" dirty="0" err="1" smtClean="0">
                <a:latin typeface="Courier New" pitchFamily="49" charset="0"/>
                <a:cs typeface="Courier New" pitchFamily="49" charset="0"/>
              </a:rPr>
              <a:t>i</a:t>
            </a:r>
            <a:r>
              <a:rPr lang="en-US" sz="900" dirty="0" smtClean="0">
                <a:latin typeface="Courier New" pitchFamily="49" charset="0"/>
                <a:cs typeface="Courier New" pitchFamily="49" charset="0"/>
              </a:rPr>
              <a:t>]])["resource"])</a:t>
            </a:r>
          </a:p>
          <a:p>
            <a:r>
              <a:rPr lang="en-US" sz="900" dirty="0" smtClean="0">
                <a:latin typeface="Courier New" pitchFamily="49" charset="0"/>
                <a:cs typeface="Courier New" pitchFamily="49" charset="0"/>
              </a:rPr>
              <a:t>      u&lt;-c(</a:t>
            </a:r>
            <a:r>
              <a:rPr lang="en-US" sz="900" dirty="0" err="1" smtClean="0">
                <a:latin typeface="Courier New" pitchFamily="49" charset="0"/>
                <a:cs typeface="Courier New" pitchFamily="49" charset="0"/>
              </a:rPr>
              <a:t>u,processOrg</a:t>
            </a:r>
            <a:r>
              <a:rPr lang="en-US" sz="900" dirty="0" smtClean="0">
                <a:latin typeface="Courier New" pitchFamily="49" charset="0"/>
                <a:cs typeface="Courier New" pitchFamily="49" charset="0"/>
              </a:rPr>
              <a:t>(sub.uri))</a:t>
            </a:r>
          </a:p>
          <a:p>
            <a:r>
              <a:rPr lang="en-US" sz="900" dirty="0" smtClean="0">
                <a:latin typeface="Courier New" pitchFamily="49" charset="0"/>
                <a:cs typeface="Courier New" pitchFamily="49" charset="0"/>
              </a:rPr>
              <a:t>    }</a:t>
            </a:r>
          </a:p>
          <a:p>
            <a:r>
              <a:rPr lang="en-US" sz="900" dirty="0" smtClean="0">
                <a:latin typeface="Courier New" pitchFamily="49" charset="0"/>
                <a:cs typeface="Courier New" pitchFamily="49" charset="0"/>
              </a:rPr>
              <a:t>    list(name=</a:t>
            </a:r>
            <a:r>
              <a:rPr lang="en-US" sz="900" dirty="0" err="1" smtClean="0">
                <a:latin typeface="Courier New" pitchFamily="49" charset="0"/>
                <a:cs typeface="Courier New" pitchFamily="49" charset="0"/>
              </a:rPr>
              <a:t>name,subs</a:t>
            </a:r>
            <a:r>
              <a:rPr lang="en-US" sz="900" dirty="0" smtClean="0">
                <a:latin typeface="Courier New" pitchFamily="49" charset="0"/>
                <a:cs typeface="Courier New" pitchFamily="49" charset="0"/>
              </a:rPr>
              <a:t>=u)</a:t>
            </a:r>
          </a:p>
          <a:p>
            <a:r>
              <a:rPr lang="en-US" sz="900" dirty="0" smtClean="0">
                <a:latin typeface="Courier New" pitchFamily="49" charset="0"/>
                <a:cs typeface="Courier New" pitchFamily="49" charset="0"/>
              </a:rPr>
              <a:t>  }</a:t>
            </a:r>
          </a:p>
          <a:p>
            <a:r>
              <a:rPr lang="en-US" sz="900" dirty="0" smtClean="0">
                <a:latin typeface="Courier New" pitchFamily="49" charset="0"/>
                <a:cs typeface="Courier New" pitchFamily="49" charset="0"/>
              </a:rPr>
              <a:t>}</a:t>
            </a:r>
            <a:endParaRPr lang="en-US" sz="900" baseline="30000" dirty="0"/>
          </a:p>
        </p:txBody>
      </p:sp>
      <p:sp>
        <p:nvSpPr>
          <p:cNvPr id="10" name="TextBox 9"/>
          <p:cNvSpPr txBox="1"/>
          <p:nvPr/>
        </p:nvSpPr>
        <p:spPr>
          <a:xfrm>
            <a:off x="640080" y="5996226"/>
            <a:ext cx="2301424" cy="646331"/>
          </a:xfrm>
          <a:prstGeom prst="rect">
            <a:avLst/>
          </a:prstGeom>
          <a:noFill/>
        </p:spPr>
        <p:txBody>
          <a:bodyPr wrap="square" rtlCol="0">
            <a:spAutoFit/>
          </a:bodyPr>
          <a:lstStyle/>
          <a:p>
            <a:pPr algn="ctr"/>
            <a:r>
              <a:rPr lang="en-US" dirty="0" smtClean="0"/>
              <a:t>VIVO produces both HTML and RDF</a:t>
            </a:r>
            <a:endParaRPr lang="en-US" dirty="0"/>
          </a:p>
        </p:txBody>
      </p:sp>
      <p:sp>
        <p:nvSpPr>
          <p:cNvPr id="11" name="TextBox 10"/>
          <p:cNvSpPr txBox="1"/>
          <p:nvPr/>
        </p:nvSpPr>
        <p:spPr>
          <a:xfrm>
            <a:off x="6507480" y="509826"/>
            <a:ext cx="2383132" cy="646331"/>
          </a:xfrm>
          <a:prstGeom prst="rect">
            <a:avLst/>
          </a:prstGeom>
          <a:noFill/>
        </p:spPr>
        <p:txBody>
          <a:bodyPr wrap="square" rtlCol="0">
            <a:spAutoFit/>
          </a:bodyPr>
          <a:lstStyle/>
          <a:p>
            <a:pPr algn="ctr"/>
            <a:r>
              <a:rPr lang="en-US" dirty="0" smtClean="0"/>
              <a:t>Software reads VIVO RDF and displays</a:t>
            </a:r>
            <a:endParaRPr lang="en-US" dirty="0"/>
          </a:p>
        </p:txBody>
      </p:sp>
      <p:cxnSp>
        <p:nvCxnSpPr>
          <p:cNvPr id="12" name="Straight Arrow Connector 11"/>
          <p:cNvCxnSpPr/>
          <p:nvPr/>
        </p:nvCxnSpPr>
        <p:spPr>
          <a:xfrm>
            <a:off x="7269480" y="1525825"/>
            <a:ext cx="429566"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64271" y="1156157"/>
            <a:ext cx="154983" cy="471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525780" y="5196125"/>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668780" y="5475525"/>
            <a:ext cx="609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989" y="3221502"/>
            <a:ext cx="3634115" cy="3235569"/>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8927" y="1371600"/>
            <a:ext cx="4419600" cy="4419600"/>
          </a:xfrm>
          <a:prstGeom prst="rect">
            <a:avLst/>
          </a:prstGeom>
          <a:ln>
            <a:solidFill>
              <a:schemeClr val="tx1">
                <a:lumMod val="50000"/>
                <a:lumOff val="50000"/>
              </a:schemeClr>
            </a:solidFill>
          </a:ln>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62375" y="1371600"/>
            <a:ext cx="4416552" cy="4416552"/>
          </a:xfrm>
          <a:prstGeom prst="rect">
            <a:avLst/>
          </a:prstGeom>
          <a:ln>
            <a:solidFill>
              <a:schemeClr val="tx1">
                <a:lumMod val="50000"/>
                <a:lumOff val="50000"/>
              </a:schemeClr>
            </a:solidFill>
          </a:ln>
        </p:spPr>
      </p:pic>
      <p:sp>
        <p:nvSpPr>
          <p:cNvPr id="4" name="Text Placeholder 3"/>
          <p:cNvSpPr>
            <a:spLocks noGrp="1"/>
          </p:cNvSpPr>
          <p:nvPr>
            <p:ph type="body" idx="1"/>
          </p:nvPr>
        </p:nvSpPr>
        <p:spPr>
          <a:xfrm>
            <a:off x="159327" y="1189038"/>
            <a:ext cx="914400" cy="639762"/>
          </a:xfrm>
        </p:spPr>
        <p:txBody>
          <a:bodyPr/>
          <a:lstStyle/>
          <a:p>
            <a:r>
              <a:rPr lang="en-US" dirty="0" smtClean="0"/>
              <a:t>2008</a:t>
            </a:r>
            <a:endParaRPr lang="en-US" dirty="0"/>
          </a:p>
        </p:txBody>
      </p:sp>
      <p:sp>
        <p:nvSpPr>
          <p:cNvPr id="10" name="Text Placeholder 3"/>
          <p:cNvSpPr>
            <a:spLocks noGrp="1"/>
          </p:cNvSpPr>
          <p:nvPr>
            <p:ph type="body" idx="1"/>
          </p:nvPr>
        </p:nvSpPr>
        <p:spPr>
          <a:xfrm>
            <a:off x="8153400" y="1189038"/>
            <a:ext cx="914400" cy="639762"/>
          </a:xfrm>
        </p:spPr>
        <p:txBody>
          <a:bodyPr/>
          <a:lstStyle/>
          <a:p>
            <a:r>
              <a:rPr lang="en-US" dirty="0" smtClean="0"/>
              <a:t>2012</a:t>
            </a:r>
            <a:endParaRPr lang="en-US" dirty="0"/>
          </a:p>
        </p:txBody>
      </p:sp>
      <p:pic>
        <p:nvPicPr>
          <p:cNvPr id="7" name="Picture 6" descr="CTSI_Legen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927" y="1447800"/>
            <a:ext cx="725537" cy="990600"/>
          </a:xfrm>
          <a:prstGeom prst="rect">
            <a:avLst/>
          </a:prstGeom>
        </p:spPr>
      </p:pic>
      <p:sp>
        <p:nvSpPr>
          <p:cNvPr id="2" name="Rectangle 1"/>
          <p:cNvSpPr/>
          <p:nvPr/>
        </p:nvSpPr>
        <p:spPr>
          <a:xfrm>
            <a:off x="762000" y="5842337"/>
            <a:ext cx="7772400" cy="892552"/>
          </a:xfrm>
          <a:prstGeom prst="rect">
            <a:avLst/>
          </a:prstGeom>
        </p:spPr>
        <p:txBody>
          <a:bodyPr wrap="square">
            <a:spAutoFit/>
          </a:bodyPr>
          <a:lstStyle/>
          <a:p>
            <a:pPr marL="514350" lvl="2"/>
            <a:r>
              <a:rPr lang="en-US" sz="1200" b="1" dirty="0">
                <a:solidFill>
                  <a:srgbClr val="666665"/>
                </a:solidFill>
                <a:latin typeface="+mj-lt"/>
              </a:rPr>
              <a:t>Main Component:  what changes have occurred between 2008 and 2012?</a:t>
            </a:r>
          </a:p>
          <a:p>
            <a:pPr marL="685800" lvl="2" indent="-171450">
              <a:buFont typeface="Arial" pitchFamily="34" charset="0"/>
              <a:buChar char="•"/>
            </a:pPr>
            <a:r>
              <a:rPr lang="en-US" sz="1000" dirty="0" smtClean="0">
                <a:solidFill>
                  <a:srgbClr val="666665"/>
                </a:solidFill>
                <a:latin typeface="+mj-lt"/>
              </a:rPr>
              <a:t>In </a:t>
            </a:r>
            <a:r>
              <a:rPr lang="en-US" sz="1000" dirty="0">
                <a:solidFill>
                  <a:srgbClr val="666665"/>
                </a:solidFill>
                <a:latin typeface="+mj-lt"/>
              </a:rPr>
              <a:t>2008 the network is split into two groups of approximately the same size – CTSI/HSC versus </a:t>
            </a:r>
            <a:r>
              <a:rPr lang="en-US" sz="1000" dirty="0" smtClean="0">
                <a:solidFill>
                  <a:srgbClr val="666665"/>
                </a:solidFill>
                <a:latin typeface="+mj-lt"/>
              </a:rPr>
              <a:t>everything else</a:t>
            </a:r>
          </a:p>
          <a:p>
            <a:pPr marL="685800" lvl="2" indent="-171450">
              <a:buFont typeface="Arial" pitchFamily="34" charset="0"/>
              <a:buChar char="•"/>
            </a:pPr>
            <a:r>
              <a:rPr lang="en-US" sz="1000" dirty="0" smtClean="0">
                <a:solidFill>
                  <a:srgbClr val="666665"/>
                </a:solidFill>
                <a:latin typeface="+mj-lt"/>
              </a:rPr>
              <a:t>In </a:t>
            </a:r>
            <a:r>
              <a:rPr lang="en-US" sz="1000" dirty="0">
                <a:solidFill>
                  <a:srgbClr val="666665"/>
                </a:solidFill>
                <a:latin typeface="+mj-lt"/>
              </a:rPr>
              <a:t>2012 the network consists of one big connected region, with the CTSI acting as a broker between several more marginal </a:t>
            </a:r>
            <a:r>
              <a:rPr lang="en-US" sz="1000" dirty="0" smtClean="0">
                <a:solidFill>
                  <a:srgbClr val="666665"/>
                </a:solidFill>
                <a:latin typeface="+mj-lt"/>
              </a:rPr>
              <a:t>subgroups</a:t>
            </a:r>
          </a:p>
          <a:p>
            <a:pPr marL="685800" lvl="2" indent="-171450">
              <a:buFont typeface="Arial" pitchFamily="34" charset="0"/>
              <a:buChar char="•"/>
            </a:pPr>
            <a:r>
              <a:rPr lang="en-US" sz="1000" dirty="0" smtClean="0">
                <a:solidFill>
                  <a:srgbClr val="666665"/>
                </a:solidFill>
                <a:latin typeface="+mj-lt"/>
              </a:rPr>
              <a:t>In </a:t>
            </a:r>
            <a:r>
              <a:rPr lang="en-US" sz="1000" dirty="0">
                <a:solidFill>
                  <a:srgbClr val="666665"/>
                </a:solidFill>
                <a:latin typeface="+mj-lt"/>
              </a:rPr>
              <a:t>2012 more of the authors with the highest number of publications are under the CTSI </a:t>
            </a:r>
            <a:r>
              <a:rPr lang="en-US" sz="1000" dirty="0" smtClean="0">
                <a:solidFill>
                  <a:srgbClr val="666665"/>
                </a:solidFill>
                <a:latin typeface="+mj-lt"/>
              </a:rPr>
              <a:t>umbrella </a:t>
            </a:r>
            <a:r>
              <a:rPr lang="en-US" sz="1000" i="1" dirty="0" smtClean="0">
                <a:solidFill>
                  <a:srgbClr val="666665"/>
                </a:solidFill>
                <a:latin typeface="+mj-lt"/>
              </a:rPr>
              <a:t>(note </a:t>
            </a:r>
            <a:r>
              <a:rPr lang="en-US" sz="1000" i="1" dirty="0">
                <a:solidFill>
                  <a:srgbClr val="666665"/>
                </a:solidFill>
                <a:latin typeface="+mj-lt"/>
              </a:rPr>
              <a:t>that 2012 </a:t>
            </a:r>
            <a:r>
              <a:rPr lang="en-US" sz="1000" i="1" dirty="0" smtClean="0">
                <a:solidFill>
                  <a:srgbClr val="666665"/>
                </a:solidFill>
                <a:latin typeface="+mj-lt"/>
              </a:rPr>
              <a:t>publications data are incomplete)</a:t>
            </a:r>
            <a:endParaRPr lang="en-US" sz="1000" i="1" dirty="0">
              <a:solidFill>
                <a:srgbClr val="666665"/>
              </a:solidFill>
              <a:latin typeface="+mj-lt"/>
            </a:endParaRPr>
          </a:p>
        </p:txBody>
      </p:sp>
      <p:sp>
        <p:nvSpPr>
          <p:cNvPr id="12" name="Title 2"/>
          <p:cNvSpPr>
            <a:spLocks noGrp="1"/>
          </p:cNvSpPr>
          <p:nvPr>
            <p:ph type="title"/>
          </p:nvPr>
        </p:nvSpPr>
        <p:spPr>
          <a:xfrm>
            <a:off x="76200" y="-76200"/>
            <a:ext cx="9067800" cy="1143000"/>
          </a:xfrm>
        </p:spPr>
        <p:txBody>
          <a:bodyPr/>
          <a:lstStyle/>
          <a:p>
            <a:r>
              <a:rPr lang="en-US" dirty="0" smtClean="0">
                <a:solidFill>
                  <a:srgbClr val="666665"/>
                </a:solidFill>
                <a:latin typeface="Georgia" pitchFamily="18" charset="0"/>
              </a:rPr>
              <a:t>Co-Author Network</a:t>
            </a:r>
            <a:endParaRPr lang="en-US" sz="2000" dirty="0">
              <a:solidFill>
                <a:srgbClr val="666665"/>
              </a:solidFill>
              <a:latin typeface="Georgia" pitchFamily="18" charset="0"/>
            </a:endParaRPr>
          </a:p>
        </p:txBody>
      </p:sp>
      <p:sp>
        <p:nvSpPr>
          <p:cNvPr id="14" name="TextBox 13"/>
          <p:cNvSpPr txBox="1"/>
          <p:nvPr/>
        </p:nvSpPr>
        <p:spPr>
          <a:xfrm>
            <a:off x="3048000" y="5375702"/>
            <a:ext cx="3810000" cy="415498"/>
          </a:xfrm>
          <a:prstGeom prst="rect">
            <a:avLst/>
          </a:prstGeom>
          <a:noFill/>
        </p:spPr>
        <p:txBody>
          <a:bodyPr wrap="square" rtlCol="0">
            <a:spAutoFit/>
          </a:bodyPr>
          <a:lstStyle/>
          <a:p>
            <a:pPr marL="285750" indent="-285750">
              <a:buFont typeface="Arial" pitchFamily="34" charset="0"/>
              <a:buChar char="•"/>
            </a:pPr>
            <a:r>
              <a:rPr lang="en-US" sz="700" dirty="0" smtClean="0">
                <a:solidFill>
                  <a:srgbClr val="898989"/>
                </a:solidFill>
              </a:rPr>
              <a:t>Data </a:t>
            </a:r>
            <a:r>
              <a:rPr lang="en-US" sz="700" dirty="0">
                <a:solidFill>
                  <a:srgbClr val="898989"/>
                </a:solidFill>
              </a:rPr>
              <a:t>source:  </a:t>
            </a:r>
            <a:r>
              <a:rPr lang="en-US" sz="700" dirty="0" smtClean="0">
                <a:solidFill>
                  <a:srgbClr val="898989"/>
                </a:solidFill>
              </a:rPr>
              <a:t>Thomson Reuters via UF VIVO</a:t>
            </a:r>
          </a:p>
          <a:p>
            <a:pPr marL="285750" indent="-285750">
              <a:buFont typeface="Arial" pitchFamily="34" charset="0"/>
              <a:buChar char="•"/>
            </a:pPr>
            <a:r>
              <a:rPr lang="en-US" sz="700" dirty="0" smtClean="0">
                <a:solidFill>
                  <a:srgbClr val="898989"/>
                </a:solidFill>
              </a:rPr>
              <a:t>Each node represents one author</a:t>
            </a:r>
          </a:p>
          <a:p>
            <a:pPr marL="285750" indent="-285750">
              <a:buFont typeface="Arial" pitchFamily="34" charset="0"/>
              <a:buChar char="•"/>
            </a:pPr>
            <a:r>
              <a:rPr lang="en-US" sz="700" dirty="0" smtClean="0">
                <a:solidFill>
                  <a:srgbClr val="898989"/>
                </a:solidFill>
              </a:rPr>
              <a:t>Nodes are sized by Total Publications and linked by a common VIVO publication URI</a:t>
            </a:r>
          </a:p>
        </p:txBody>
      </p:sp>
      <p:sp>
        <p:nvSpPr>
          <p:cNvPr id="15" name="Text Placeholder 3"/>
          <p:cNvSpPr txBox="1">
            <a:spLocks/>
          </p:cNvSpPr>
          <p:nvPr/>
        </p:nvSpPr>
        <p:spPr bwMode="auto">
          <a:xfrm>
            <a:off x="1600200" y="808038"/>
            <a:ext cx="60960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666665"/>
                </a:solidFill>
              </a:rPr>
              <a:t>Chris McCarty, Assoc. Prof. &amp; </a:t>
            </a:r>
            <a:r>
              <a:rPr lang="en-US" sz="2000" dirty="0" err="1" smtClean="0">
                <a:solidFill>
                  <a:srgbClr val="666665"/>
                </a:solidFill>
              </a:rPr>
              <a:t>Raffaele</a:t>
            </a:r>
            <a:r>
              <a:rPr lang="en-US" sz="2000" dirty="0" smtClean="0">
                <a:solidFill>
                  <a:srgbClr val="666665"/>
                </a:solidFill>
              </a:rPr>
              <a:t> </a:t>
            </a:r>
            <a:r>
              <a:rPr lang="en-US" sz="2000" dirty="0" err="1" smtClean="0">
                <a:solidFill>
                  <a:srgbClr val="666665"/>
                </a:solidFill>
              </a:rPr>
              <a:t>Vacca</a:t>
            </a:r>
            <a:endParaRPr lang="en-US" sz="2000" dirty="0">
              <a:solidFill>
                <a:srgbClr val="666665"/>
              </a:solidFill>
            </a:endParaRPr>
          </a:p>
        </p:txBody>
      </p:sp>
    </p:spTree>
    <p:extLst>
      <p:ext uri="{BB962C8B-B14F-4D97-AF65-F5344CB8AC3E}">
        <p14:creationId xmlns:p14="http://schemas.microsoft.com/office/powerpoint/2010/main" val="550172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537364" y="1371600"/>
            <a:ext cx="4419600" cy="4419600"/>
          </a:xfrm>
          <a:prstGeom prst="rect">
            <a:avLst/>
          </a:prstGeom>
          <a:ln>
            <a:solidFill>
              <a:schemeClr val="tx1">
                <a:lumMod val="50000"/>
                <a:lumOff val="50000"/>
              </a:schemeClr>
            </a:solidFill>
          </a:ln>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20812" y="1371600"/>
            <a:ext cx="4416552" cy="4416552"/>
          </a:xfrm>
          <a:prstGeom prst="rect">
            <a:avLst/>
          </a:prstGeom>
          <a:ln>
            <a:solidFill>
              <a:schemeClr val="tx1">
                <a:lumMod val="50000"/>
                <a:lumOff val="50000"/>
              </a:schemeClr>
            </a:solidFill>
          </a:ln>
        </p:spPr>
      </p:pic>
      <p:sp>
        <p:nvSpPr>
          <p:cNvPr id="3" name="Title 2"/>
          <p:cNvSpPr>
            <a:spLocks noGrp="1"/>
          </p:cNvSpPr>
          <p:nvPr>
            <p:ph type="title"/>
          </p:nvPr>
        </p:nvSpPr>
        <p:spPr>
          <a:xfrm>
            <a:off x="76200" y="-76200"/>
            <a:ext cx="9067800" cy="1143000"/>
          </a:xfrm>
        </p:spPr>
        <p:txBody>
          <a:bodyPr/>
          <a:lstStyle/>
          <a:p>
            <a:r>
              <a:rPr lang="en-US" dirty="0" smtClean="0">
                <a:solidFill>
                  <a:srgbClr val="666665"/>
                </a:solidFill>
                <a:latin typeface="Georgia" pitchFamily="18" charset="0"/>
              </a:rPr>
              <a:t>Co-Funded Network</a:t>
            </a:r>
            <a:endParaRPr lang="en-US" sz="2000" dirty="0">
              <a:solidFill>
                <a:srgbClr val="666665"/>
              </a:solidFill>
              <a:latin typeface="Georgia" pitchFamily="18" charset="0"/>
            </a:endParaRPr>
          </a:p>
        </p:txBody>
      </p:sp>
      <p:sp>
        <p:nvSpPr>
          <p:cNvPr id="4" name="Text Placeholder 3"/>
          <p:cNvSpPr>
            <a:spLocks noGrp="1"/>
          </p:cNvSpPr>
          <p:nvPr>
            <p:ph type="body" idx="1"/>
          </p:nvPr>
        </p:nvSpPr>
        <p:spPr>
          <a:xfrm>
            <a:off x="152400" y="1189038"/>
            <a:ext cx="914400" cy="639762"/>
          </a:xfrm>
        </p:spPr>
        <p:txBody>
          <a:bodyPr/>
          <a:lstStyle/>
          <a:p>
            <a:r>
              <a:rPr lang="en-US" dirty="0" smtClean="0"/>
              <a:t>2008</a:t>
            </a:r>
            <a:endParaRPr lang="en-US" dirty="0"/>
          </a:p>
        </p:txBody>
      </p:sp>
      <p:sp>
        <p:nvSpPr>
          <p:cNvPr id="10" name="Text Placeholder 3"/>
          <p:cNvSpPr>
            <a:spLocks noGrp="1"/>
          </p:cNvSpPr>
          <p:nvPr>
            <p:ph type="body" idx="1"/>
          </p:nvPr>
        </p:nvSpPr>
        <p:spPr>
          <a:xfrm>
            <a:off x="8153400" y="1189038"/>
            <a:ext cx="914400" cy="639762"/>
          </a:xfrm>
        </p:spPr>
        <p:txBody>
          <a:bodyPr/>
          <a:lstStyle/>
          <a:p>
            <a:r>
              <a:rPr lang="en-US" dirty="0" smtClean="0"/>
              <a:t>2012</a:t>
            </a:r>
            <a:endParaRPr lang="en-US" dirty="0"/>
          </a:p>
        </p:txBody>
      </p:sp>
      <p:pic>
        <p:nvPicPr>
          <p:cNvPr id="7" name="Picture 6" descr="CTSI_Legen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364" y="1447800"/>
            <a:ext cx="725537" cy="990600"/>
          </a:xfrm>
          <a:prstGeom prst="rect">
            <a:avLst/>
          </a:prstGeom>
        </p:spPr>
      </p:pic>
      <p:sp>
        <p:nvSpPr>
          <p:cNvPr id="2" name="Rectangle 1"/>
          <p:cNvSpPr/>
          <p:nvPr/>
        </p:nvSpPr>
        <p:spPr>
          <a:xfrm>
            <a:off x="1066800" y="5867400"/>
            <a:ext cx="7162800" cy="892552"/>
          </a:xfrm>
          <a:prstGeom prst="rect">
            <a:avLst/>
          </a:prstGeom>
        </p:spPr>
        <p:txBody>
          <a:bodyPr wrap="square">
            <a:spAutoFit/>
          </a:bodyPr>
          <a:lstStyle/>
          <a:p>
            <a:pPr lvl="2"/>
            <a:r>
              <a:rPr lang="en-US" sz="1200" b="1" dirty="0">
                <a:solidFill>
                  <a:srgbClr val="666665"/>
                </a:solidFill>
                <a:latin typeface="+mj-lt"/>
              </a:rPr>
              <a:t>Main Component:  what changes have occurred between 2008 and 2012?</a:t>
            </a:r>
            <a:endParaRPr lang="en-US" sz="1200" b="1" dirty="0" smtClean="0">
              <a:solidFill>
                <a:srgbClr val="666665"/>
              </a:solidFill>
              <a:latin typeface="+mj-lt"/>
            </a:endParaRPr>
          </a:p>
          <a:p>
            <a:pPr marL="1085850" lvl="2" indent="-171450">
              <a:buFont typeface="Arial" pitchFamily="34" charset="0"/>
              <a:buChar char="•"/>
            </a:pPr>
            <a:r>
              <a:rPr lang="en-US" sz="1000" dirty="0" smtClean="0">
                <a:solidFill>
                  <a:srgbClr val="666665"/>
                </a:solidFill>
                <a:latin typeface="+mj-lt"/>
              </a:rPr>
              <a:t>More </a:t>
            </a:r>
            <a:r>
              <a:rPr lang="en-US" sz="1000" dirty="0">
                <a:solidFill>
                  <a:srgbClr val="666665"/>
                </a:solidFill>
                <a:latin typeface="+mj-lt"/>
              </a:rPr>
              <a:t>of Health Science Center comes under the CTSI </a:t>
            </a:r>
            <a:r>
              <a:rPr lang="en-US" sz="1000" dirty="0" smtClean="0">
                <a:solidFill>
                  <a:srgbClr val="666665"/>
                </a:solidFill>
                <a:latin typeface="+mj-lt"/>
              </a:rPr>
              <a:t>umbrella</a:t>
            </a:r>
          </a:p>
          <a:p>
            <a:pPr marL="1085850" lvl="2" indent="-171450">
              <a:buFont typeface="Arial" pitchFamily="34" charset="0"/>
              <a:buChar char="•"/>
            </a:pPr>
            <a:r>
              <a:rPr lang="en-US" sz="1000" dirty="0" smtClean="0">
                <a:solidFill>
                  <a:srgbClr val="666665"/>
                </a:solidFill>
                <a:latin typeface="+mj-lt"/>
              </a:rPr>
              <a:t>The </a:t>
            </a:r>
            <a:r>
              <a:rPr lang="en-US" sz="1000" dirty="0">
                <a:solidFill>
                  <a:srgbClr val="666665"/>
                </a:solidFill>
                <a:latin typeface="+mj-lt"/>
              </a:rPr>
              <a:t>CTSI has a broader reach in the whole </a:t>
            </a:r>
            <a:r>
              <a:rPr lang="en-US" sz="1000" dirty="0" smtClean="0">
                <a:solidFill>
                  <a:srgbClr val="666665"/>
                </a:solidFill>
                <a:latin typeface="+mj-lt"/>
              </a:rPr>
              <a:t>network</a:t>
            </a:r>
          </a:p>
          <a:p>
            <a:pPr marL="1085850" lvl="2" indent="-171450">
              <a:buFont typeface="Arial" pitchFamily="34" charset="0"/>
              <a:buChar char="•"/>
            </a:pPr>
            <a:r>
              <a:rPr lang="en-US" sz="1000" dirty="0" smtClean="0">
                <a:solidFill>
                  <a:srgbClr val="666665"/>
                </a:solidFill>
                <a:latin typeface="+mj-lt"/>
              </a:rPr>
              <a:t>Increasingly </a:t>
            </a:r>
            <a:r>
              <a:rPr lang="en-US" sz="1000" dirty="0">
                <a:solidFill>
                  <a:srgbClr val="666665"/>
                </a:solidFill>
                <a:latin typeface="+mj-lt"/>
              </a:rPr>
              <a:t>the CTSI incorporates all researchers in relevant areas </a:t>
            </a:r>
            <a:r>
              <a:rPr lang="en-US" sz="1000" dirty="0" smtClean="0">
                <a:solidFill>
                  <a:srgbClr val="666665"/>
                </a:solidFill>
                <a:latin typeface="+mj-lt"/>
              </a:rPr>
              <a:t>(</a:t>
            </a:r>
            <a:r>
              <a:rPr lang="en-US" sz="1000" dirty="0">
                <a:solidFill>
                  <a:srgbClr val="666665"/>
                </a:solidFill>
                <a:latin typeface="+mj-lt"/>
              </a:rPr>
              <a:t>areas not relevant to CTSI research fields naturally remain out of its network)</a:t>
            </a:r>
          </a:p>
        </p:txBody>
      </p:sp>
      <p:sp>
        <p:nvSpPr>
          <p:cNvPr id="11" name="Text Placeholder 3"/>
          <p:cNvSpPr txBox="1">
            <a:spLocks/>
          </p:cNvSpPr>
          <p:nvPr/>
        </p:nvSpPr>
        <p:spPr bwMode="auto">
          <a:xfrm>
            <a:off x="1600200" y="808038"/>
            <a:ext cx="60960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666665"/>
                </a:solidFill>
              </a:rPr>
              <a:t>Chris McCarty, Assoc. Prof. &amp; </a:t>
            </a:r>
            <a:r>
              <a:rPr lang="en-US" sz="2000" dirty="0" err="1" smtClean="0">
                <a:solidFill>
                  <a:srgbClr val="666665"/>
                </a:solidFill>
              </a:rPr>
              <a:t>Raffaele</a:t>
            </a:r>
            <a:r>
              <a:rPr lang="en-US" sz="2000" dirty="0" smtClean="0">
                <a:solidFill>
                  <a:srgbClr val="666665"/>
                </a:solidFill>
              </a:rPr>
              <a:t> </a:t>
            </a:r>
            <a:r>
              <a:rPr lang="en-US" sz="2000" dirty="0" err="1" smtClean="0">
                <a:solidFill>
                  <a:srgbClr val="666665"/>
                </a:solidFill>
              </a:rPr>
              <a:t>Vacca</a:t>
            </a:r>
            <a:endParaRPr lang="en-US" sz="2000" dirty="0">
              <a:solidFill>
                <a:srgbClr val="666665"/>
              </a:solidFill>
            </a:endParaRPr>
          </a:p>
        </p:txBody>
      </p:sp>
      <p:sp>
        <p:nvSpPr>
          <p:cNvPr id="5" name="TextBox 4"/>
          <p:cNvSpPr txBox="1"/>
          <p:nvPr/>
        </p:nvSpPr>
        <p:spPr>
          <a:xfrm>
            <a:off x="2590800" y="5375702"/>
            <a:ext cx="4800600" cy="415498"/>
          </a:xfrm>
          <a:prstGeom prst="rect">
            <a:avLst/>
          </a:prstGeom>
          <a:noFill/>
        </p:spPr>
        <p:txBody>
          <a:bodyPr wrap="square" rtlCol="0">
            <a:spAutoFit/>
          </a:bodyPr>
          <a:lstStyle/>
          <a:p>
            <a:pPr marL="285750" indent="-285750">
              <a:buFont typeface="Arial" pitchFamily="34" charset="0"/>
              <a:buChar char="•"/>
            </a:pPr>
            <a:r>
              <a:rPr lang="en-US" sz="700" dirty="0" smtClean="0">
                <a:solidFill>
                  <a:srgbClr val="898989"/>
                </a:solidFill>
              </a:rPr>
              <a:t>Data </a:t>
            </a:r>
            <a:r>
              <a:rPr lang="en-US" sz="700" dirty="0">
                <a:solidFill>
                  <a:srgbClr val="898989"/>
                </a:solidFill>
              </a:rPr>
              <a:t>source:  UF Division of Sponsored Research (DSR) database</a:t>
            </a:r>
            <a:endParaRPr lang="en-US" sz="700" dirty="0" smtClean="0">
              <a:solidFill>
                <a:srgbClr val="898989"/>
              </a:solidFill>
            </a:endParaRPr>
          </a:p>
          <a:p>
            <a:pPr marL="285750" indent="-285750">
              <a:buFont typeface="Arial" pitchFamily="34" charset="0"/>
              <a:buChar char="•"/>
            </a:pPr>
            <a:r>
              <a:rPr lang="en-US" sz="700" dirty="0" smtClean="0">
                <a:solidFill>
                  <a:srgbClr val="898989"/>
                </a:solidFill>
              </a:rPr>
              <a:t>Each node represents one Contract PI, Project PI or Co-PI linked by a common PeopleSoft Contract number</a:t>
            </a:r>
          </a:p>
          <a:p>
            <a:pPr marL="285750" indent="-285750">
              <a:buFont typeface="Arial" pitchFamily="34" charset="0"/>
              <a:buChar char="•"/>
            </a:pPr>
            <a:r>
              <a:rPr lang="en-US" sz="700" dirty="0" smtClean="0">
                <a:solidFill>
                  <a:srgbClr val="898989"/>
                </a:solidFill>
              </a:rPr>
              <a:t>Nodes are sized by Total Awarded in </a:t>
            </a:r>
            <a:r>
              <a:rPr lang="en-US" sz="700" dirty="0">
                <a:solidFill>
                  <a:srgbClr val="898989"/>
                </a:solidFill>
              </a:rPr>
              <a:t>UF fiscal year (July-June)</a:t>
            </a:r>
          </a:p>
        </p:txBody>
      </p:sp>
    </p:spTree>
    <p:extLst>
      <p:ext uri="{BB962C8B-B14F-4D97-AF65-F5344CB8AC3E}">
        <p14:creationId xmlns:p14="http://schemas.microsoft.com/office/powerpoint/2010/main" val="194801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2"/>
            <a:ext cx="9144000" cy="5828955"/>
          </a:xfrm>
          <a:prstGeom prst="rect">
            <a:avLst/>
          </a:prstGeom>
        </p:spPr>
      </p:pic>
    </p:spTree>
    <p:extLst>
      <p:ext uri="{BB962C8B-B14F-4D97-AF65-F5344CB8AC3E}">
        <p14:creationId xmlns:p14="http://schemas.microsoft.com/office/powerpoint/2010/main" val="2127658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Augmenting data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search.JPG"/>
          <p:cNvPicPr>
            <a:picLocks noChangeAspect="1"/>
          </p:cNvPicPr>
          <p:nvPr/>
        </p:nvPicPr>
        <p:blipFill>
          <a:blip r:embed="rId3"/>
          <a:stretch>
            <a:fillRect/>
          </a:stretch>
        </p:blipFill>
        <p:spPr>
          <a:xfrm>
            <a:off x="3600" y="0"/>
            <a:ext cx="12140946"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VIVO Searchlight</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searchlight.JPG"/>
          <p:cNvPicPr>
            <a:picLocks noChangeAspect="1"/>
          </p:cNvPicPr>
          <p:nvPr/>
        </p:nvPicPr>
        <p:blipFill>
          <a:blip r:embed="rId3"/>
          <a:stretch>
            <a:fillRect/>
          </a:stretch>
        </p:blipFill>
        <p:spPr>
          <a:xfrm>
            <a:off x="-1518845" y="-1"/>
            <a:ext cx="12149900" cy="685729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Helvetica" pitchFamily="34" charset="0"/>
                <a:cs typeface="Helvetica" pitchFamily="34" charset="0"/>
              </a:rPr>
              <a:t>Collaboration and Coordination</a:t>
            </a:r>
            <a:endParaRPr lang="en-US" dirty="0">
              <a:latin typeface="Helvetica" pitchFamily="34" charset="0"/>
              <a:cs typeface="Helvetica" pitchFamily="34" charset="0"/>
            </a:endParaRPr>
          </a:p>
        </p:txBody>
      </p:sp>
      <p:sp>
        <p:nvSpPr>
          <p:cNvPr id="8" name="Content Placeholder 15"/>
          <p:cNvSpPr>
            <a:spLocks noGrp="1"/>
          </p:cNvSpPr>
          <p:nvPr>
            <p:ph idx="1"/>
          </p:nvPr>
        </p:nvSpPr>
        <p:spPr>
          <a:xfrm>
            <a:off x="457199" y="1295400"/>
            <a:ext cx="8560191" cy="5486400"/>
          </a:xfrm>
        </p:spPr>
        <p:txBody>
          <a:bodyPr>
            <a:normAutofit fontScale="92500" lnSpcReduction="10000"/>
          </a:bodyPr>
          <a:lstStyle/>
          <a:p>
            <a:r>
              <a:rPr lang="en-US" sz="2000" dirty="0" smtClean="0">
                <a:latin typeface="Helvetica" pitchFamily="34" charset="0"/>
                <a:cs typeface="Helvetica" pitchFamily="34" charset="0"/>
              </a:rPr>
              <a:t>At UF – Libraries, CTSI, AHC IT, Office of Research, Enterprise Systems, Registrar, Business Services</a:t>
            </a:r>
          </a:p>
          <a:p>
            <a:r>
              <a:rPr lang="en-US" sz="2000" dirty="0" smtClean="0">
                <a:latin typeface="Helvetica" pitchFamily="34" charset="0"/>
                <a:cs typeface="Helvetica" pitchFamily="34" charset="0"/>
              </a:rPr>
              <a:t>Federal </a:t>
            </a:r>
            <a:r>
              <a:rPr lang="en-US" sz="2000" dirty="0" smtClean="0">
                <a:latin typeface="Helvetica" pitchFamily="34" charset="0"/>
                <a:cs typeface="Helvetica" pitchFamily="34" charset="0"/>
              </a:rPr>
              <a:t>– OSTP, NIH, NLM, NSF, </a:t>
            </a:r>
            <a:r>
              <a:rPr lang="en-US" sz="2000" dirty="0" smtClean="0">
                <a:latin typeface="Helvetica" pitchFamily="34" charset="0"/>
                <a:cs typeface="Helvetica" pitchFamily="34" charset="0"/>
              </a:rPr>
              <a:t>USDA</a:t>
            </a:r>
            <a:r>
              <a:rPr lang="en-US" sz="2000" dirty="0" smtClean="0">
                <a:latin typeface="Helvetica" pitchFamily="34" charset="0"/>
                <a:cs typeface="Helvetica" pitchFamily="34" charset="0"/>
              </a:rPr>
              <a:t>, EPA, FDA, NASA, </a:t>
            </a:r>
            <a:r>
              <a:rPr lang="en-US" sz="2000" dirty="0" smtClean="0">
                <a:latin typeface="Helvetica" pitchFamily="34" charset="0"/>
                <a:cs typeface="Helvetica" pitchFamily="34" charset="0"/>
              </a:rPr>
              <a:t>FDP</a:t>
            </a:r>
            <a:r>
              <a:rPr lang="en-US" sz="2000" dirty="0" smtClean="0">
                <a:latin typeface="Helvetica" pitchFamily="34" charset="0"/>
                <a:cs typeface="Helvetica" pitchFamily="34" charset="0"/>
              </a:rPr>
              <a:t>, …</a:t>
            </a:r>
            <a:endParaRPr lang="en-US" sz="2000" dirty="0" smtClean="0">
              <a:latin typeface="Helvetica" pitchFamily="34" charset="0"/>
              <a:cs typeface="Helvetica" pitchFamily="34" charset="0"/>
            </a:endParaRPr>
          </a:p>
          <a:p>
            <a:r>
              <a:rPr lang="en-US" sz="2000" dirty="0" smtClean="0">
                <a:latin typeface="Helvetica" pitchFamily="34" charset="0"/>
                <a:cs typeface="Helvetica" pitchFamily="34" charset="0"/>
              </a:rPr>
              <a:t>Partners -- </a:t>
            </a:r>
            <a:r>
              <a:rPr lang="en-US" sz="2000" dirty="0" err="1" smtClean="0">
                <a:latin typeface="Helvetica" pitchFamily="34" charset="0"/>
                <a:cs typeface="Helvetica" pitchFamily="34" charset="0"/>
              </a:rPr>
              <a:t>Symplectic</a:t>
            </a:r>
            <a:r>
              <a:rPr lang="en-US" sz="2000" dirty="0" smtClean="0">
                <a:latin typeface="Helvetica" pitchFamily="34" charset="0"/>
                <a:cs typeface="Helvetica" pitchFamily="34" charset="0"/>
              </a:rPr>
              <a:t>, Pivot, Elsevier</a:t>
            </a:r>
            <a:r>
              <a:rPr lang="en-US" sz="2000" dirty="0" smtClean="0">
                <a:latin typeface="Helvetica" pitchFamily="34" charset="0"/>
                <a:cs typeface="Helvetica" pitchFamily="34" charset="0"/>
              </a:rPr>
              <a:t>, Thomson-Reuters, ORCID, </a:t>
            </a:r>
            <a:r>
              <a:rPr lang="en-US" sz="2000" dirty="0" err="1" smtClean="0">
                <a:latin typeface="Helvetica" pitchFamily="34" charset="0"/>
                <a:cs typeface="Helvetica" pitchFamily="34" charset="0"/>
              </a:rPr>
              <a:t>CiteSeer</a:t>
            </a:r>
            <a:r>
              <a:rPr lang="en-US" sz="2000" dirty="0" smtClean="0">
                <a:latin typeface="Helvetica" pitchFamily="34" charset="0"/>
                <a:cs typeface="Helvetica" pitchFamily="34" charset="0"/>
              </a:rPr>
              <a:t>, </a:t>
            </a:r>
            <a:r>
              <a:rPr lang="en-US" sz="2000" dirty="0" err="1" smtClean="0">
                <a:latin typeface="Helvetica" pitchFamily="34" charset="0"/>
                <a:cs typeface="Helvetica" pitchFamily="34" charset="0"/>
              </a:rPr>
              <a:t>CrossRef</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OCLC, </a:t>
            </a:r>
            <a:r>
              <a:rPr lang="en-US" sz="2000" dirty="0" err="1" smtClean="0">
                <a:latin typeface="Helvetica" pitchFamily="34" charset="0"/>
                <a:cs typeface="Helvetica" pitchFamily="34" charset="0"/>
              </a:rPr>
              <a:t>DuraSpace</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CNI, Total-Impact, …</a:t>
            </a:r>
            <a:endParaRPr lang="en-US" sz="2000" dirty="0" smtClean="0">
              <a:latin typeface="Helvetica" pitchFamily="34" charset="0"/>
              <a:cs typeface="Helvetica" pitchFamily="34" charset="0"/>
            </a:endParaRPr>
          </a:p>
          <a:p>
            <a:r>
              <a:rPr lang="en-US" sz="2000" dirty="0" smtClean="0">
                <a:latin typeface="Helvetica" pitchFamily="34" charset="0"/>
                <a:cs typeface="Helvetica" pitchFamily="34" charset="0"/>
              </a:rPr>
              <a:t>Ontology– </a:t>
            </a:r>
            <a:r>
              <a:rPr lang="en-US" sz="2000" dirty="0" err="1" smtClean="0">
                <a:latin typeface="Helvetica" pitchFamily="34" charset="0"/>
                <a:cs typeface="Helvetica" pitchFamily="34" charset="0"/>
              </a:rPr>
              <a:t>EuroCRIS</a:t>
            </a:r>
            <a:r>
              <a:rPr lang="en-US" sz="2000" dirty="0" smtClean="0">
                <a:latin typeface="Helvetica" pitchFamily="34" charset="0"/>
                <a:cs typeface="Helvetica" pitchFamily="34" charset="0"/>
              </a:rPr>
              <a:t>, CASRAI, </a:t>
            </a:r>
            <a:r>
              <a:rPr lang="en-US" sz="2000" dirty="0" smtClean="0">
                <a:latin typeface="Helvetica" pitchFamily="34" charset="0"/>
                <a:cs typeface="Helvetica" pitchFamily="34" charset="0"/>
              </a:rPr>
              <a:t>NCBO</a:t>
            </a:r>
            <a:r>
              <a:rPr lang="en-US" sz="2000" dirty="0" smtClean="0">
                <a:latin typeface="Helvetica" pitchFamily="34" charset="0"/>
                <a:cs typeface="Helvetica" pitchFamily="34" charset="0"/>
              </a:rPr>
              <a:t>, Eagle-I</a:t>
            </a:r>
            <a:r>
              <a:rPr lang="en-US" sz="2000" dirty="0" smtClean="0">
                <a:latin typeface="Helvetica" pitchFamily="34" charset="0"/>
                <a:cs typeface="Helvetica" pitchFamily="34" charset="0"/>
              </a:rPr>
              <a:t>, </a:t>
            </a:r>
            <a:r>
              <a:rPr lang="en-US" sz="2000" dirty="0" err="1" smtClean="0">
                <a:latin typeface="Helvetica" pitchFamily="34" charset="0"/>
                <a:cs typeface="Helvetica" pitchFamily="34" charset="0"/>
              </a:rPr>
              <a:t>CTSAconnect</a:t>
            </a:r>
            <a:r>
              <a:rPr lang="en-US" sz="2000" dirty="0" smtClean="0">
                <a:latin typeface="Helvetica" pitchFamily="34" charset="0"/>
                <a:cs typeface="Helvetica" pitchFamily="34" charset="0"/>
              </a:rPr>
              <a:t>, …</a:t>
            </a:r>
            <a:endParaRPr lang="en-US" sz="2000" dirty="0" smtClean="0">
              <a:latin typeface="Helvetica" pitchFamily="34" charset="0"/>
              <a:cs typeface="Helvetica" pitchFamily="34" charset="0"/>
            </a:endParaRPr>
          </a:p>
          <a:p>
            <a:r>
              <a:rPr lang="en-US" sz="2000" dirty="0" smtClean="0">
                <a:latin typeface="Helvetica" pitchFamily="34" charset="0"/>
                <a:cs typeface="Helvetica" pitchFamily="34" charset="0"/>
              </a:rPr>
              <a:t>Professional Societies – APA, AAAS, AIRI, AAMC, ABRF, …</a:t>
            </a:r>
          </a:p>
          <a:p>
            <a:r>
              <a:rPr lang="en-US" sz="2000" dirty="0" smtClean="0">
                <a:latin typeface="Helvetica" pitchFamily="34" charset="0"/>
                <a:cs typeface="Helvetica" pitchFamily="34" charset="0"/>
              </a:rPr>
              <a:t>International – Australia, China, Netherlands, UK, Canada, Brazil, …</a:t>
            </a:r>
          </a:p>
          <a:p>
            <a:r>
              <a:rPr lang="en-US" sz="2000" dirty="0" smtClean="0">
                <a:latin typeface="Helvetica" pitchFamily="34" charset="0"/>
                <a:cs typeface="Helvetica" pitchFamily="34" charset="0"/>
              </a:rPr>
              <a:t>Semantic Web community – DERI, Tim Berners-Lee, </a:t>
            </a:r>
            <a:r>
              <a:rPr lang="en-US" sz="2000" dirty="0" err="1" smtClean="0">
                <a:latin typeface="Helvetica" pitchFamily="34" charset="0"/>
                <a:cs typeface="Helvetica" pitchFamily="34" charset="0"/>
              </a:rPr>
              <a:t>MyExperiment</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Concept Web Alliance, </a:t>
            </a:r>
            <a:r>
              <a:rPr lang="en-US" sz="2000" dirty="0" smtClean="0">
                <a:latin typeface="Helvetica" pitchFamily="34" charset="0"/>
                <a:cs typeface="Helvetica" pitchFamily="34" charset="0"/>
              </a:rPr>
              <a:t>Open </a:t>
            </a:r>
            <a:r>
              <a:rPr lang="en-US" sz="2000" dirty="0" err="1" smtClean="0">
                <a:latin typeface="Helvetica" pitchFamily="34" charset="0"/>
                <a:cs typeface="Helvetica" pitchFamily="34" charset="0"/>
              </a:rPr>
              <a:t>Pharma</a:t>
            </a:r>
            <a:r>
              <a:rPr lang="en-US" sz="2000" dirty="0" smtClean="0">
                <a:latin typeface="Helvetica" pitchFamily="34" charset="0"/>
                <a:cs typeface="Helvetica" pitchFamily="34" charset="0"/>
              </a:rPr>
              <a:t> Space (EU), Linked Data, …</a:t>
            </a:r>
          </a:p>
          <a:p>
            <a:r>
              <a:rPr lang="en-US" sz="2000" dirty="0" smtClean="0">
                <a:latin typeface="Helvetica" pitchFamily="34" charset="0"/>
                <a:cs typeface="Helvetica" pitchFamily="34" charset="0"/>
              </a:rPr>
              <a:t>Social Network Analysis Community – Northwestern, Davis, UCF, …</a:t>
            </a:r>
          </a:p>
          <a:p>
            <a:r>
              <a:rPr lang="en-US" sz="2000" dirty="0" smtClean="0">
                <a:latin typeface="Helvetica" pitchFamily="34" charset="0"/>
                <a:cs typeface="Helvetica" pitchFamily="34" charset="0"/>
              </a:rPr>
              <a:t>Universities -- </a:t>
            </a:r>
            <a:r>
              <a:rPr lang="en-US" sz="2000" dirty="0" smtClean="0">
                <a:latin typeface="Helvetica" pitchFamily="34" charset="0"/>
                <a:cs typeface="Helvetica" pitchFamily="34" charset="0"/>
              </a:rPr>
              <a:t>Melbourne, Duke</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Penn, Colorado, Eindhoven, Pittsburgh</a:t>
            </a:r>
            <a:r>
              <a:rPr lang="en-US" sz="2000" dirty="0" smtClean="0">
                <a:latin typeface="Helvetica" pitchFamily="34" charset="0"/>
                <a:cs typeface="Helvetica" pitchFamily="34" charset="0"/>
              </a:rPr>
              <a:t>, Leicester, </a:t>
            </a:r>
            <a:r>
              <a:rPr lang="en-US" sz="2000" dirty="0" smtClean="0">
                <a:latin typeface="Helvetica" pitchFamily="34" charset="0"/>
                <a:cs typeface="Helvetica" pitchFamily="34" charset="0"/>
              </a:rPr>
              <a:t>Cambridge, Stony Brook</a:t>
            </a:r>
            <a:r>
              <a:rPr lang="en-US" sz="2000" dirty="0" smtClean="0">
                <a:latin typeface="Helvetica" pitchFamily="34" charset="0"/>
                <a:cs typeface="Helvetica" pitchFamily="34" charset="0"/>
              </a:rPr>
              <a:t>, Weill, </a:t>
            </a:r>
            <a:r>
              <a:rPr lang="en-US" sz="2000" dirty="0" smtClean="0">
                <a:latin typeface="Helvetica" pitchFamily="34" charset="0"/>
                <a:cs typeface="Helvetica" pitchFamily="34" charset="0"/>
              </a:rPr>
              <a:t>Indiana, Scripps, Washington U, Ponce, Northwestern, Iowa</a:t>
            </a:r>
            <a:r>
              <a:rPr lang="en-US" sz="2000" dirty="0" smtClean="0">
                <a:latin typeface="Helvetica" pitchFamily="34" charset="0"/>
                <a:cs typeface="Helvetica" pitchFamily="34" charset="0"/>
              </a:rPr>
              <a:t>, Harvard, UCSF, </a:t>
            </a:r>
            <a:r>
              <a:rPr lang="en-US" sz="2000" dirty="0" smtClean="0">
                <a:latin typeface="Helvetica" pitchFamily="34" charset="0"/>
                <a:cs typeface="Helvetica" pitchFamily="34" charset="0"/>
              </a:rPr>
              <a:t>Florida, Stanford</a:t>
            </a:r>
            <a:r>
              <a:rPr lang="en-US" sz="2000" dirty="0" smtClean="0">
                <a:latin typeface="Helvetica" pitchFamily="34" charset="0"/>
                <a:cs typeface="Helvetica" pitchFamily="34" charset="0"/>
              </a:rPr>
              <a:t>, MIT, Brown</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Johns Hopkins, </a:t>
            </a:r>
            <a:r>
              <a:rPr lang="en-US" sz="2000" dirty="0" smtClean="0">
                <a:latin typeface="Helvetica" pitchFamily="34" charset="0"/>
                <a:cs typeface="Helvetica" pitchFamily="34" charset="0"/>
              </a:rPr>
              <a:t>OHSU</a:t>
            </a:r>
            <a:r>
              <a:rPr lang="en-US" sz="2000" dirty="0" smtClean="0">
                <a:latin typeface="Helvetica" pitchFamily="34" charset="0"/>
                <a:cs typeface="Helvetica" pitchFamily="34" charset="0"/>
              </a:rPr>
              <a:t>, </a:t>
            </a:r>
            <a:r>
              <a:rPr lang="en-US" sz="2000" dirty="0" smtClean="0">
                <a:latin typeface="Helvetica" pitchFamily="34" charset="0"/>
                <a:cs typeface="Helvetica" pitchFamily="34" charset="0"/>
              </a:rPr>
              <a:t>Minnesota, and the CTSA consortium</a:t>
            </a:r>
            <a:endParaRPr lang="en-US" sz="2000" dirty="0" smtClean="0">
              <a:latin typeface="Helvetica" pitchFamily="34" charset="0"/>
              <a:cs typeface="Helvetica" pitchFamily="34" charset="0"/>
            </a:endParaRPr>
          </a:p>
          <a:p>
            <a:r>
              <a:rPr lang="en-US" sz="2000" dirty="0" smtClean="0">
                <a:latin typeface="Helvetica" pitchFamily="34" charset="0"/>
                <a:cs typeface="Helvetica" pitchFamily="34" charset="0"/>
              </a:rPr>
              <a:t>Application and service providers – over 100</a:t>
            </a:r>
          </a:p>
          <a:p>
            <a:r>
              <a:rPr lang="en-US" sz="2000" dirty="0" smtClean="0">
                <a:latin typeface="Helvetica" pitchFamily="34" charset="0"/>
                <a:cs typeface="Helvetica" pitchFamily="34" charset="0"/>
              </a:rPr>
              <a:t>Software downloads (over </a:t>
            </a:r>
            <a:r>
              <a:rPr lang="en-US" sz="2000" dirty="0" smtClean="0">
                <a:latin typeface="Helvetica" pitchFamily="34" charset="0"/>
                <a:cs typeface="Helvetica" pitchFamily="34" charset="0"/>
              </a:rPr>
              <a:t>30</a:t>
            </a:r>
            <a:r>
              <a:rPr lang="en-US" sz="2000" dirty="0" smtClean="0">
                <a:latin typeface="Helvetica" pitchFamily="34" charset="0"/>
                <a:cs typeface="Helvetica" pitchFamily="34" charset="0"/>
              </a:rPr>
              <a:t>,000</a:t>
            </a:r>
            <a:r>
              <a:rPr lang="en-US" sz="2000" dirty="0" smtClean="0">
                <a:latin typeface="Helvetica" pitchFamily="34" charset="0"/>
                <a:cs typeface="Helvetica" pitchFamily="34" charset="0"/>
              </a:rPr>
              <a:t>) and contact list (over 1,600)</a:t>
            </a:r>
          </a:p>
        </p:txBody>
      </p:sp>
    </p:spTree>
    <p:extLst>
      <p:ext uri="{BB962C8B-B14F-4D97-AF65-F5344CB8AC3E}">
        <p14:creationId xmlns:p14="http://schemas.microsoft.com/office/powerpoint/2010/main" val="36035634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Community</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 DAY 1 (45).JPG"/>
          <p:cNvPicPr>
            <a:picLocks noChangeAspect="1"/>
          </p:cNvPicPr>
          <p:nvPr/>
        </p:nvPicPr>
        <p:blipFill>
          <a:blip r:embed="rId3"/>
          <a:stretch>
            <a:fillRect/>
          </a:stretch>
        </p:blipFill>
        <p:spPr>
          <a:xfrm>
            <a:off x="-840658" y="0"/>
            <a:ext cx="12149674"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270" y="0"/>
            <a:ext cx="10345270" cy="6869906"/>
          </a:xfrm>
          <a:prstGeom prst="rect">
            <a:avLst/>
          </a:prstGeom>
        </p:spPr>
      </p:pic>
      <p:sp>
        <p:nvSpPr>
          <p:cNvPr id="5" name="TextBox 4"/>
          <p:cNvSpPr txBox="1"/>
          <p:nvPr/>
        </p:nvSpPr>
        <p:spPr>
          <a:xfrm>
            <a:off x="4625393" y="287831"/>
            <a:ext cx="4377930" cy="1569660"/>
          </a:xfrm>
          <a:prstGeom prst="rect">
            <a:avLst/>
          </a:prstGeom>
          <a:noFill/>
        </p:spPr>
        <p:txBody>
          <a:bodyPr wrap="none" rtlCol="0">
            <a:spAutoFit/>
          </a:bodyPr>
          <a:lstStyle/>
          <a:p>
            <a:r>
              <a:rPr lang="en-US" sz="2400" b="1" dirty="0" smtClean="0">
                <a:solidFill>
                  <a:schemeClr val="bg1"/>
                </a:solidFill>
                <a:latin typeface="Bell MT" pitchFamily="18" charset="0"/>
              </a:rPr>
              <a:t>4</a:t>
            </a:r>
            <a:r>
              <a:rPr lang="en-US" sz="2400" b="1" baseline="30000" dirty="0" smtClean="0">
                <a:solidFill>
                  <a:schemeClr val="bg1"/>
                </a:solidFill>
                <a:latin typeface="Bell MT" pitchFamily="18" charset="0"/>
              </a:rPr>
              <a:t>th</a:t>
            </a:r>
            <a:r>
              <a:rPr lang="en-US" sz="2400" b="1" dirty="0" smtClean="0">
                <a:solidFill>
                  <a:schemeClr val="bg1"/>
                </a:solidFill>
                <a:latin typeface="Bell MT" pitchFamily="18" charset="0"/>
              </a:rPr>
              <a:t> Annual VIVO Conference</a:t>
            </a:r>
          </a:p>
          <a:p>
            <a:r>
              <a:rPr lang="en-US" sz="2400" b="1" dirty="0" smtClean="0">
                <a:solidFill>
                  <a:schemeClr val="bg1"/>
                </a:solidFill>
                <a:latin typeface="Bell MT" pitchFamily="18" charset="0"/>
              </a:rPr>
              <a:t>August 14-15, 2013</a:t>
            </a:r>
          </a:p>
          <a:p>
            <a:r>
              <a:rPr lang="en-US" sz="2400" b="1" dirty="0" smtClean="0">
                <a:solidFill>
                  <a:schemeClr val="bg1"/>
                </a:solidFill>
                <a:latin typeface="Bell MT" pitchFamily="18" charset="0"/>
              </a:rPr>
              <a:t>St. Louis, Missouri, USA</a:t>
            </a:r>
          </a:p>
          <a:p>
            <a:r>
              <a:rPr lang="en-US" sz="2400" b="1" dirty="0" smtClean="0">
                <a:solidFill>
                  <a:schemeClr val="bg1"/>
                </a:solidFill>
                <a:latin typeface="Bell MT" pitchFamily="18" charset="0"/>
              </a:rPr>
              <a:t>http://vivoweb.org/conference</a:t>
            </a:r>
            <a:endParaRPr lang="en-US" sz="2400" b="1" dirty="0">
              <a:solidFill>
                <a:schemeClr val="bg1"/>
              </a:solidFill>
              <a:latin typeface="Bell MT" pitchFamily="18" charset="0"/>
            </a:endParaRPr>
          </a:p>
        </p:txBody>
      </p:sp>
    </p:spTree>
    <p:extLst>
      <p:ext uri="{BB962C8B-B14F-4D97-AF65-F5344CB8AC3E}">
        <p14:creationId xmlns:p14="http://schemas.microsoft.com/office/powerpoint/2010/main" val="2347584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Process 1972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681840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2661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Science and Scientists</a:t>
            </a:r>
            <a:endParaRPr lang="en-US" dirty="0"/>
          </a:p>
        </p:txBody>
      </p:sp>
      <p:sp>
        <p:nvSpPr>
          <p:cNvPr id="5" name="Subtitle 4"/>
          <p:cNvSpPr>
            <a:spLocks noGrp="1"/>
          </p:cNvSpPr>
          <p:nvPr>
            <p:ph type="subTitle" idx="1"/>
          </p:nvPr>
        </p:nvSpPr>
        <p:spPr/>
        <p:txBody>
          <a:bodyPr/>
          <a:lstStyle/>
          <a:p>
            <a:endParaRPr lang="en-US"/>
          </a:p>
        </p:txBody>
      </p:sp>
      <p:pic>
        <p:nvPicPr>
          <p:cNvPr id="6" name="Picture 5" descr="Stanford Biochemistry.jpg"/>
          <p:cNvPicPr>
            <a:picLocks noChangeAspect="1"/>
          </p:cNvPicPr>
          <p:nvPr/>
        </p:nvPicPr>
        <p:blipFill>
          <a:blip r:embed="rId3" cstate="print"/>
          <a:stretch>
            <a:fillRect/>
          </a:stretch>
        </p:blipFill>
        <p:spPr>
          <a:xfrm>
            <a:off x="-648912" y="5"/>
            <a:ext cx="10595224" cy="6858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Process 2012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852892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458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85293"/>
            <a:ext cx="7772400" cy="1470025"/>
          </a:xfrm>
        </p:spPr>
        <p:txBody>
          <a:bodyPr/>
          <a:lstStyle/>
          <a:p>
            <a:r>
              <a:rPr lang="en-US" dirty="0" smtClean="0"/>
              <a:t>Six Trends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Collins.jpg"/>
          <p:cNvPicPr>
            <a:picLocks noChangeAspect="1"/>
          </p:cNvPicPr>
          <p:nvPr/>
        </p:nvPicPr>
        <p:blipFill>
          <a:blip r:embed="rId3"/>
          <a:stretch>
            <a:fillRect/>
          </a:stretch>
        </p:blipFill>
        <p:spPr>
          <a:xfrm>
            <a:off x="-2507160" y="7124"/>
            <a:ext cx="12242725" cy="6858000"/>
          </a:xfrm>
          <a:prstGeom prst="rect">
            <a:avLst/>
          </a:prstGeom>
        </p:spPr>
      </p:pic>
      <p:sp>
        <p:nvSpPr>
          <p:cNvPr id="2" name="TextBox 1"/>
          <p:cNvSpPr txBox="1"/>
          <p:nvPr/>
        </p:nvSpPr>
        <p:spPr>
          <a:xfrm>
            <a:off x="215242" y="661182"/>
            <a:ext cx="2146742" cy="369332"/>
          </a:xfrm>
          <a:prstGeom prst="rect">
            <a:avLst/>
          </a:prstGeom>
          <a:noFill/>
        </p:spPr>
        <p:txBody>
          <a:bodyPr wrap="none" rtlCol="0">
            <a:spAutoFit/>
          </a:bodyPr>
          <a:lstStyle/>
          <a:p>
            <a:r>
              <a:rPr lang="en-US" dirty="0" smtClean="0">
                <a:solidFill>
                  <a:schemeClr val="bg1"/>
                </a:solidFill>
              </a:rPr>
              <a:t>1. Rise of the small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bMed per Year.jpg"/>
          <p:cNvPicPr>
            <a:picLocks noChangeAspect="1"/>
          </p:cNvPicPr>
          <p:nvPr/>
        </p:nvPicPr>
        <p:blipFill>
          <a:blip r:embed="rId3"/>
          <a:stretch>
            <a:fillRect/>
          </a:stretch>
        </p:blipFill>
        <p:spPr>
          <a:xfrm>
            <a:off x="1" y="1"/>
            <a:ext cx="7597833" cy="6849687"/>
          </a:xfrm>
          <a:prstGeom prst="rect">
            <a:avLst/>
          </a:prstGeom>
        </p:spPr>
      </p:pic>
      <p:sp>
        <p:nvSpPr>
          <p:cNvPr id="8" name="TextBox 7"/>
          <p:cNvSpPr txBox="1"/>
          <p:nvPr/>
        </p:nvSpPr>
        <p:spPr>
          <a:xfrm>
            <a:off x="5736772" y="3716328"/>
            <a:ext cx="3310972" cy="830997"/>
          </a:xfrm>
          <a:prstGeom prst="rect">
            <a:avLst/>
          </a:prstGeom>
          <a:noFill/>
        </p:spPr>
        <p:txBody>
          <a:bodyPr wrap="square" rtlCol="0">
            <a:spAutoFit/>
          </a:bodyPr>
          <a:lstStyle/>
          <a:p>
            <a:pPr algn="r"/>
            <a:r>
              <a:rPr lang="en-US" sz="2400" dirty="0" smtClean="0"/>
              <a:t>2. Increasing </a:t>
            </a:r>
            <a:r>
              <a:rPr lang="en-US" sz="2400" dirty="0"/>
              <a:t>v</a:t>
            </a:r>
            <a:r>
              <a:rPr lang="en-US" sz="2400" dirty="0" smtClean="0"/>
              <a:t>olume of science</a:t>
            </a:r>
            <a:endParaRPr lang="en-US" sz="2400" dirty="0"/>
          </a:p>
        </p:txBody>
      </p:sp>
      <p:sp>
        <p:nvSpPr>
          <p:cNvPr id="2" name="TextBox 1"/>
          <p:cNvSpPr txBox="1"/>
          <p:nvPr/>
        </p:nvSpPr>
        <p:spPr>
          <a:xfrm>
            <a:off x="956603" y="1306509"/>
            <a:ext cx="3724096" cy="369332"/>
          </a:xfrm>
          <a:prstGeom prst="rect">
            <a:avLst/>
          </a:prstGeom>
          <a:noFill/>
        </p:spPr>
        <p:txBody>
          <a:bodyPr wrap="none" rtlCol="0">
            <a:spAutoFit/>
          </a:bodyPr>
          <a:lstStyle/>
          <a:p>
            <a:r>
              <a:rPr lang="en-US" dirty="0" smtClean="0"/>
              <a:t>PubMed new publications per year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Problems Got Hard</a:t>
            </a:r>
            <a:endParaRPr lang="en-US" dirty="0"/>
          </a:p>
        </p:txBody>
      </p:sp>
      <p:sp>
        <p:nvSpPr>
          <p:cNvPr id="5" name="Subtitle 4"/>
          <p:cNvSpPr>
            <a:spLocks noGrp="1"/>
          </p:cNvSpPr>
          <p:nvPr>
            <p:ph type="subTitle" idx="1"/>
          </p:nvPr>
        </p:nvSpPr>
        <p:spPr/>
        <p:txBody>
          <a:bodyPr/>
          <a:lstStyle/>
          <a:p>
            <a:endParaRPr lang="en-US"/>
          </a:p>
        </p:txBody>
      </p:sp>
      <p:pic>
        <p:nvPicPr>
          <p:cNvPr id="7" name="Picture 6" descr="Allegra_sitting with patients.jpg"/>
          <p:cNvPicPr>
            <a:picLocks noChangeAspect="1"/>
          </p:cNvPicPr>
          <p:nvPr/>
        </p:nvPicPr>
        <p:blipFill>
          <a:blip r:embed="rId3"/>
          <a:stretch>
            <a:fillRect/>
          </a:stretch>
        </p:blipFill>
        <p:spPr>
          <a:xfrm>
            <a:off x="5131" y="12"/>
            <a:ext cx="12239004" cy="6858000"/>
          </a:xfrm>
          <a:prstGeom prst="rect">
            <a:avLst/>
          </a:prstGeom>
        </p:spPr>
      </p:pic>
      <p:sp>
        <p:nvSpPr>
          <p:cNvPr id="2" name="TextBox 1"/>
          <p:cNvSpPr txBox="1"/>
          <p:nvPr/>
        </p:nvSpPr>
        <p:spPr>
          <a:xfrm>
            <a:off x="4192165" y="773723"/>
            <a:ext cx="4929555" cy="369332"/>
          </a:xfrm>
          <a:prstGeom prst="rect">
            <a:avLst/>
          </a:prstGeom>
          <a:noFill/>
        </p:spPr>
        <p:txBody>
          <a:bodyPr wrap="none" rtlCol="0">
            <a:spAutoFit/>
          </a:bodyPr>
          <a:lstStyle/>
          <a:p>
            <a:r>
              <a:rPr lang="en-US" dirty="0" smtClean="0">
                <a:solidFill>
                  <a:schemeClr val="bg1"/>
                </a:solidFill>
              </a:rPr>
              <a:t>3. Increasing complexity of scientific problems</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TotalTime>
  <Words>1273</Words>
  <Application>Microsoft Office PowerPoint</Application>
  <PresentationFormat>On-screen Show (4:3)</PresentationFormat>
  <Paragraphs>147</Paragraphs>
  <Slides>29</Slides>
  <Notes>21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Learned a field, learned the scientific method, did science</vt:lpstr>
      <vt:lpstr>Research Process 1972</vt:lpstr>
      <vt:lpstr>Science and Scientists</vt:lpstr>
      <vt:lpstr>Research Process 2012</vt:lpstr>
      <vt:lpstr>Six Trends</vt:lpstr>
      <vt:lpstr>PowerPoint Presentation</vt:lpstr>
      <vt:lpstr>PowerPoint Presentation</vt:lpstr>
      <vt:lpstr>The Problems Got Hard</vt:lpstr>
      <vt:lpstr>Data Got Big (IDR Slide)</vt:lpstr>
      <vt:lpstr>Lots of Competitors</vt:lpstr>
      <vt:lpstr>PowerPoint Presentation</vt:lpstr>
      <vt:lpstr>How can we know  what is going on,  build teams,  solve data-driven problems?</vt:lpstr>
      <vt:lpstr>Research Discovery</vt:lpstr>
      <vt:lpstr>… And the connections between them</vt:lpstr>
      <vt:lpstr>VIVO: Data, Tools and Community</vt:lpstr>
      <vt:lpstr>Simple tools for presentation, traversal, search</vt:lpstr>
      <vt:lpstr>Ontology Process</vt:lpstr>
      <vt:lpstr>PowerPoint Presentation</vt:lpstr>
      <vt:lpstr>PowerPoint Presentation</vt:lpstr>
      <vt:lpstr>PowerPoint Presentation</vt:lpstr>
      <vt:lpstr>Co-Author Network</vt:lpstr>
      <vt:lpstr>Co-Funded Network</vt:lpstr>
      <vt:lpstr>PowerPoint Presentation</vt:lpstr>
      <vt:lpstr>Augmenting data</vt:lpstr>
      <vt:lpstr>VIVO Searchlight</vt:lpstr>
      <vt:lpstr>Collaboration and Coordination</vt:lpstr>
      <vt:lpstr>Community</vt:lpstr>
      <vt:lpstr>PowerPoint Presentation</vt:lpstr>
    </vt:vector>
  </TitlesOfParts>
  <Company>Stanford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VIVO</dc:title>
  <dc:subject>Research Discovery</dc:subject>
  <dc:creator>Michael Conlon</dc:creator>
  <cp:keywords>Semantic Web, research discovery, VIVO</cp:keywords>
  <cp:lastModifiedBy>Mike</cp:lastModifiedBy>
  <cp:revision>162</cp:revision>
  <dcterms:created xsi:type="dcterms:W3CDTF">2010-11-12T22:45:42Z</dcterms:created>
  <dcterms:modified xsi:type="dcterms:W3CDTF">2012-10-08T02:59:36Z</dcterms:modified>
</cp:coreProperties>
</file>