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8" r:id="rId5"/>
    <p:sldId id="259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83" r:id="rId15"/>
    <p:sldId id="271" r:id="rId16"/>
    <p:sldId id="270" r:id="rId17"/>
    <p:sldId id="272" r:id="rId18"/>
    <p:sldId id="280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69" autoAdjust="0"/>
  </p:normalViewPr>
  <p:slideViewPr>
    <p:cSldViewPr>
      <p:cViewPr>
        <p:scale>
          <a:sx n="82" d="100"/>
          <a:sy n="82" d="100"/>
        </p:scale>
        <p:origin x="-237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85F68-5F24-4C57-B365-C880FAC8656D}" type="doc">
      <dgm:prSet loTypeId="urn:microsoft.com/office/officeart/2005/8/layout/vList5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6D0466D-AF51-4545-B919-0E3A020206E2}">
      <dgm:prSet phldrT="[Text]"/>
      <dgm:spPr/>
      <dgm:t>
        <a:bodyPr/>
        <a:lstStyle/>
        <a:p>
          <a:pPr indent="-457200" algn="l"/>
          <a:r>
            <a:rPr lang="en-US" dirty="0" smtClean="0"/>
            <a:t>TRAINING</a:t>
          </a:r>
          <a:endParaRPr lang="en-US" dirty="0"/>
        </a:p>
      </dgm:t>
    </dgm:pt>
    <dgm:pt modelId="{F1A9AA80-7805-44A5-8BBF-33CF83EF3DFA}" type="parTrans" cxnId="{A178B8E3-53AD-425C-9246-810CF8CF19C4}">
      <dgm:prSet/>
      <dgm:spPr/>
      <dgm:t>
        <a:bodyPr/>
        <a:lstStyle/>
        <a:p>
          <a:endParaRPr lang="en-US"/>
        </a:p>
      </dgm:t>
    </dgm:pt>
    <dgm:pt modelId="{F14AE7EF-7818-420B-880C-1D7B95762C9E}" type="sibTrans" cxnId="{A178B8E3-53AD-425C-9246-810CF8CF19C4}">
      <dgm:prSet/>
      <dgm:spPr/>
      <dgm:t>
        <a:bodyPr/>
        <a:lstStyle/>
        <a:p>
          <a:endParaRPr lang="en-US"/>
        </a:p>
      </dgm:t>
    </dgm:pt>
    <dgm:pt modelId="{193C03E5-C7B9-4AFB-AA09-76674804200F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INFRASTRUCTURE</a:t>
          </a:r>
          <a:endParaRPr lang="en-US" dirty="0"/>
        </a:p>
      </dgm:t>
    </dgm:pt>
    <dgm:pt modelId="{CD8BFF04-0006-436F-832C-543F1492FA87}" type="parTrans" cxnId="{1B8AFFCA-CF90-4099-B8DB-39D3911C4B68}">
      <dgm:prSet/>
      <dgm:spPr/>
      <dgm:t>
        <a:bodyPr/>
        <a:lstStyle/>
        <a:p>
          <a:endParaRPr lang="en-US"/>
        </a:p>
      </dgm:t>
    </dgm:pt>
    <dgm:pt modelId="{20B5E84E-801B-4C95-9676-0E5DFFD1FCCD}" type="sibTrans" cxnId="{1B8AFFCA-CF90-4099-B8DB-39D3911C4B68}">
      <dgm:prSet/>
      <dgm:spPr/>
      <dgm:t>
        <a:bodyPr/>
        <a:lstStyle/>
        <a:p>
          <a:endParaRPr lang="en-US"/>
        </a:p>
      </dgm:t>
    </dgm:pt>
    <dgm:pt modelId="{849819C3-6992-440C-9352-A54D2AFFBC84}">
      <dgm:prSet phldrT="[Text]"/>
      <dgm:spPr/>
      <dgm:t>
        <a:bodyPr/>
        <a:lstStyle/>
        <a:p>
          <a:pPr algn="l"/>
          <a:r>
            <a:rPr lang="en-US" dirty="0" smtClean="0"/>
            <a:t>CAREER ADVANCEMENT</a:t>
          </a:r>
          <a:endParaRPr lang="en-US" dirty="0"/>
        </a:p>
      </dgm:t>
    </dgm:pt>
    <dgm:pt modelId="{086EDC70-6741-47C3-B477-AAF56548D6C5}" type="parTrans" cxnId="{96D533BA-12A5-43A8-99D9-12E9ADFD67A8}">
      <dgm:prSet/>
      <dgm:spPr/>
      <dgm:t>
        <a:bodyPr/>
        <a:lstStyle/>
        <a:p>
          <a:endParaRPr lang="en-US"/>
        </a:p>
      </dgm:t>
    </dgm:pt>
    <dgm:pt modelId="{40B894C2-FBB6-4920-9A1E-936FB7BFA15A}" type="sibTrans" cxnId="{96D533BA-12A5-43A8-99D9-12E9ADFD67A8}">
      <dgm:prSet/>
      <dgm:spPr/>
      <dgm:t>
        <a:bodyPr/>
        <a:lstStyle/>
        <a:p>
          <a:endParaRPr lang="en-US"/>
        </a:p>
      </dgm:t>
    </dgm:pt>
    <dgm:pt modelId="{6DF35294-2BA5-4542-BF86-6B16F4D7E005}">
      <dgm:prSet/>
      <dgm:spPr/>
      <dgm:t>
        <a:bodyPr/>
        <a:lstStyle/>
        <a:p>
          <a:r>
            <a:rPr lang="en-US" dirty="0" smtClean="0"/>
            <a:t>Consultation Services</a:t>
          </a:r>
          <a:endParaRPr lang="en-US" dirty="0"/>
        </a:p>
      </dgm:t>
    </dgm:pt>
    <dgm:pt modelId="{C7BDEEE4-392A-4E6E-958D-E79BFF561808}" type="parTrans" cxnId="{2D2E9D8D-BD8E-4C8E-A061-0D9543F4B52E}">
      <dgm:prSet/>
      <dgm:spPr/>
      <dgm:t>
        <a:bodyPr/>
        <a:lstStyle/>
        <a:p>
          <a:endParaRPr lang="en-US"/>
        </a:p>
      </dgm:t>
    </dgm:pt>
    <dgm:pt modelId="{420256A5-D699-4470-BE7F-DC5C9FC4FFB4}" type="sibTrans" cxnId="{2D2E9D8D-BD8E-4C8E-A061-0D9543F4B52E}">
      <dgm:prSet/>
      <dgm:spPr/>
      <dgm:t>
        <a:bodyPr/>
        <a:lstStyle/>
        <a:p>
          <a:endParaRPr lang="en-US"/>
        </a:p>
      </dgm:t>
    </dgm:pt>
    <dgm:pt modelId="{72C7ABE4-B1B5-45D7-8303-8E4E8C92CE3D}">
      <dgm:prSet/>
      <dgm:spPr/>
      <dgm:t>
        <a:bodyPr/>
        <a:lstStyle/>
        <a:p>
          <a:r>
            <a:rPr lang="en-US" dirty="0" smtClean="0"/>
            <a:t>Resources / Cores</a:t>
          </a:r>
          <a:endParaRPr lang="en-US" dirty="0"/>
        </a:p>
      </dgm:t>
    </dgm:pt>
    <dgm:pt modelId="{80EF668C-A850-42EC-9A22-7C6BDF27AD62}" type="parTrans" cxnId="{073FF0F1-22B1-4657-AAA1-A40D4FE885B6}">
      <dgm:prSet/>
      <dgm:spPr/>
      <dgm:t>
        <a:bodyPr/>
        <a:lstStyle/>
        <a:p>
          <a:endParaRPr lang="en-US"/>
        </a:p>
      </dgm:t>
    </dgm:pt>
    <dgm:pt modelId="{403A187F-515D-4996-B91E-FC5B490425A9}" type="sibTrans" cxnId="{073FF0F1-22B1-4657-AAA1-A40D4FE885B6}">
      <dgm:prSet/>
      <dgm:spPr/>
      <dgm:t>
        <a:bodyPr/>
        <a:lstStyle/>
        <a:p>
          <a:endParaRPr lang="en-US"/>
        </a:p>
      </dgm:t>
    </dgm:pt>
    <dgm:pt modelId="{4726723A-C676-42A3-908D-86E0505825C4}">
      <dgm:prSet/>
      <dgm:spPr/>
      <dgm:t>
        <a:bodyPr/>
        <a:lstStyle/>
        <a:p>
          <a:r>
            <a:rPr lang="en-US" dirty="0" smtClean="0"/>
            <a:t>Navigational Assistance</a:t>
          </a:r>
          <a:endParaRPr lang="en-US" dirty="0"/>
        </a:p>
      </dgm:t>
    </dgm:pt>
    <dgm:pt modelId="{57245A9C-0DBA-4541-8CCA-1175A96219F4}" type="parTrans" cxnId="{9522CA91-269A-4FE5-8A3F-3DE20DF12B25}">
      <dgm:prSet/>
      <dgm:spPr/>
      <dgm:t>
        <a:bodyPr/>
        <a:lstStyle/>
        <a:p>
          <a:endParaRPr lang="en-US"/>
        </a:p>
      </dgm:t>
    </dgm:pt>
    <dgm:pt modelId="{232B53DA-CFCC-4E6A-9EE4-483263277C91}" type="sibTrans" cxnId="{9522CA91-269A-4FE5-8A3F-3DE20DF12B25}">
      <dgm:prSet/>
      <dgm:spPr/>
      <dgm:t>
        <a:bodyPr/>
        <a:lstStyle/>
        <a:p>
          <a:endParaRPr lang="en-US"/>
        </a:p>
      </dgm:t>
    </dgm:pt>
    <dgm:pt modelId="{BCAE6F8F-14ED-4195-926A-2C3CA7A16F95}">
      <dgm:prSet/>
      <dgm:spPr/>
      <dgm:t>
        <a:bodyPr/>
        <a:lstStyle/>
        <a:p>
          <a:r>
            <a:rPr lang="en-US" dirty="0" smtClean="0"/>
            <a:t>Pilot funding</a:t>
          </a:r>
          <a:endParaRPr lang="en-US" dirty="0"/>
        </a:p>
      </dgm:t>
    </dgm:pt>
    <dgm:pt modelId="{84AE42BE-0DF8-4324-80E6-90AFA392DD4E}" type="parTrans" cxnId="{6E98B682-F0E6-46C9-8F19-B1FA02378891}">
      <dgm:prSet/>
      <dgm:spPr/>
      <dgm:t>
        <a:bodyPr/>
        <a:lstStyle/>
        <a:p>
          <a:endParaRPr lang="en-US"/>
        </a:p>
      </dgm:t>
    </dgm:pt>
    <dgm:pt modelId="{A1B84448-0959-4F7D-BD7C-9D7F74A65524}" type="sibTrans" cxnId="{6E98B682-F0E6-46C9-8F19-B1FA02378891}">
      <dgm:prSet/>
      <dgm:spPr/>
      <dgm:t>
        <a:bodyPr/>
        <a:lstStyle/>
        <a:p>
          <a:endParaRPr lang="en-US"/>
        </a:p>
      </dgm:t>
    </dgm:pt>
    <dgm:pt modelId="{9D498D95-3004-4ECC-8916-9396BE1B77D6}">
      <dgm:prSet/>
      <dgm:spPr/>
      <dgm:t>
        <a:bodyPr/>
        <a:lstStyle/>
        <a:p>
          <a:r>
            <a:rPr lang="en-US" dirty="0" smtClean="0"/>
            <a:t>Career development</a:t>
          </a:r>
          <a:endParaRPr lang="en-US" dirty="0"/>
        </a:p>
      </dgm:t>
    </dgm:pt>
    <dgm:pt modelId="{CBC5E046-7399-4F31-947D-EBE3BE8AF59D}" type="parTrans" cxnId="{B1A17F04-20E4-415F-A426-0E74E7B100FE}">
      <dgm:prSet/>
      <dgm:spPr/>
      <dgm:t>
        <a:bodyPr/>
        <a:lstStyle/>
        <a:p>
          <a:endParaRPr lang="en-US"/>
        </a:p>
      </dgm:t>
    </dgm:pt>
    <dgm:pt modelId="{5EE933F3-DFCB-4897-9085-4628762F5CC9}" type="sibTrans" cxnId="{B1A17F04-20E4-415F-A426-0E74E7B100FE}">
      <dgm:prSet/>
      <dgm:spPr/>
      <dgm:t>
        <a:bodyPr/>
        <a:lstStyle/>
        <a:p>
          <a:endParaRPr lang="en-US"/>
        </a:p>
      </dgm:t>
    </dgm:pt>
    <dgm:pt modelId="{5E19F56D-60E5-46C5-922A-8F32B33146D5}">
      <dgm:prSet/>
      <dgm:spPr/>
      <dgm:t>
        <a:bodyPr/>
        <a:lstStyle/>
        <a:p>
          <a:r>
            <a:rPr lang="en-US" dirty="0" smtClean="0"/>
            <a:t>Career advancement</a:t>
          </a:r>
          <a:endParaRPr lang="en-US" dirty="0"/>
        </a:p>
      </dgm:t>
    </dgm:pt>
    <dgm:pt modelId="{5DFE53A5-05A5-40FD-8098-738CF4F8646D}" type="parTrans" cxnId="{DBF1BEEF-C48A-413C-A7AA-1FAA490A3D89}">
      <dgm:prSet/>
      <dgm:spPr/>
      <dgm:t>
        <a:bodyPr/>
        <a:lstStyle/>
        <a:p>
          <a:endParaRPr lang="en-US"/>
        </a:p>
      </dgm:t>
    </dgm:pt>
    <dgm:pt modelId="{8E47ADFD-F5BC-4E5B-8876-629013A9A6FA}" type="sibTrans" cxnId="{DBF1BEEF-C48A-413C-A7AA-1FAA490A3D89}">
      <dgm:prSet/>
      <dgm:spPr/>
      <dgm:t>
        <a:bodyPr/>
        <a:lstStyle/>
        <a:p>
          <a:endParaRPr lang="en-US"/>
        </a:p>
      </dgm:t>
    </dgm:pt>
    <dgm:pt modelId="{FD761771-56A2-4902-B59F-73F5CFF64AA8}">
      <dgm:prSet/>
      <dgm:spPr/>
      <dgm:t>
        <a:bodyPr/>
        <a:lstStyle/>
        <a:p>
          <a:r>
            <a:rPr lang="en-US" dirty="0" smtClean="0"/>
            <a:t>Research education &amp; training</a:t>
          </a:r>
          <a:endParaRPr lang="en-US" dirty="0"/>
        </a:p>
      </dgm:t>
    </dgm:pt>
    <dgm:pt modelId="{2E3C3B1A-9B9C-4B0C-84BC-0ABB406B3A69}" type="parTrans" cxnId="{61241502-A126-405D-AEC3-110C7C5EEEF6}">
      <dgm:prSet/>
      <dgm:spPr/>
      <dgm:t>
        <a:bodyPr/>
        <a:lstStyle/>
        <a:p>
          <a:endParaRPr lang="en-US"/>
        </a:p>
      </dgm:t>
    </dgm:pt>
    <dgm:pt modelId="{9E9E77D3-DB8F-4946-B23A-2976F6881AEF}" type="sibTrans" cxnId="{61241502-A126-405D-AEC3-110C7C5EEEF6}">
      <dgm:prSet/>
      <dgm:spPr/>
      <dgm:t>
        <a:bodyPr/>
        <a:lstStyle/>
        <a:p>
          <a:endParaRPr lang="en-US"/>
        </a:p>
      </dgm:t>
    </dgm:pt>
    <dgm:pt modelId="{6CF2068A-31DA-45F6-894B-E126ED71AA4F}">
      <dgm:prSet/>
      <dgm:spPr/>
      <dgm:t>
        <a:bodyPr/>
        <a:lstStyle/>
        <a:p>
          <a:r>
            <a:rPr lang="en-US" dirty="0" smtClean="0"/>
            <a:t>Training in other functions</a:t>
          </a:r>
          <a:endParaRPr lang="en-US" dirty="0"/>
        </a:p>
      </dgm:t>
    </dgm:pt>
    <dgm:pt modelId="{6C559588-108D-4725-8130-5B25AF2852F8}" type="sibTrans" cxnId="{A2CE870F-A870-4CDE-A9BE-EE2468C751E4}">
      <dgm:prSet/>
      <dgm:spPr/>
      <dgm:t>
        <a:bodyPr/>
        <a:lstStyle/>
        <a:p>
          <a:endParaRPr lang="en-US"/>
        </a:p>
      </dgm:t>
    </dgm:pt>
    <dgm:pt modelId="{CCA892F4-77F5-4F07-8BA3-8E16550F130F}" type="parTrans" cxnId="{A2CE870F-A870-4CDE-A9BE-EE2468C751E4}">
      <dgm:prSet/>
      <dgm:spPr/>
      <dgm:t>
        <a:bodyPr/>
        <a:lstStyle/>
        <a:p>
          <a:endParaRPr lang="en-US"/>
        </a:p>
      </dgm:t>
    </dgm:pt>
    <dgm:pt modelId="{10539B16-7EF9-497C-BCFE-20970CD72BB1}" type="pres">
      <dgm:prSet presAssocID="{15C85F68-5F24-4C57-B365-C880FAC865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0C238-3AEE-4895-B76C-944D38D004D0}" type="pres">
      <dgm:prSet presAssocID="{C6D0466D-AF51-4545-B919-0E3A020206E2}" presName="linNode" presStyleCnt="0"/>
      <dgm:spPr/>
      <dgm:t>
        <a:bodyPr/>
        <a:lstStyle/>
        <a:p>
          <a:endParaRPr lang="en-US"/>
        </a:p>
      </dgm:t>
    </dgm:pt>
    <dgm:pt modelId="{B072B1DE-8D88-43B4-A38A-2619B1EEC77B}" type="pres">
      <dgm:prSet presAssocID="{C6D0466D-AF51-4545-B919-0E3A020206E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C7B60-CC4A-4A51-A8C5-C0BA69E13B87}" type="pres">
      <dgm:prSet presAssocID="{C6D0466D-AF51-4545-B919-0E3A020206E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EB4D6-B912-473E-BA39-AE766537DD5F}" type="pres">
      <dgm:prSet presAssocID="{F14AE7EF-7818-420B-880C-1D7B95762C9E}" presName="sp" presStyleCnt="0"/>
      <dgm:spPr/>
      <dgm:t>
        <a:bodyPr/>
        <a:lstStyle/>
        <a:p>
          <a:endParaRPr lang="en-US"/>
        </a:p>
      </dgm:t>
    </dgm:pt>
    <dgm:pt modelId="{2F8977F1-6888-4C38-B7B8-D00ABD229838}" type="pres">
      <dgm:prSet presAssocID="{193C03E5-C7B9-4AFB-AA09-76674804200F}" presName="linNode" presStyleCnt="0"/>
      <dgm:spPr/>
      <dgm:t>
        <a:bodyPr/>
        <a:lstStyle/>
        <a:p>
          <a:endParaRPr lang="en-US"/>
        </a:p>
      </dgm:t>
    </dgm:pt>
    <dgm:pt modelId="{A4D92CF3-1643-40D1-ACD5-987D381E205E}" type="pres">
      <dgm:prSet presAssocID="{193C03E5-C7B9-4AFB-AA09-76674804200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CDEED-B880-4160-B999-3822E10A75AB}" type="pres">
      <dgm:prSet presAssocID="{193C03E5-C7B9-4AFB-AA09-76674804200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AAB15-EE68-4B3F-90A3-906D93E0F54A}" type="pres">
      <dgm:prSet presAssocID="{20B5E84E-801B-4C95-9676-0E5DFFD1FCCD}" presName="sp" presStyleCnt="0"/>
      <dgm:spPr/>
      <dgm:t>
        <a:bodyPr/>
        <a:lstStyle/>
        <a:p>
          <a:endParaRPr lang="en-US"/>
        </a:p>
      </dgm:t>
    </dgm:pt>
    <dgm:pt modelId="{E0D9026A-9F58-4EF8-BFFB-C6B8EBD10A0E}" type="pres">
      <dgm:prSet presAssocID="{849819C3-6992-440C-9352-A54D2AFFBC84}" presName="linNode" presStyleCnt="0"/>
      <dgm:spPr/>
      <dgm:t>
        <a:bodyPr/>
        <a:lstStyle/>
        <a:p>
          <a:endParaRPr lang="en-US"/>
        </a:p>
      </dgm:t>
    </dgm:pt>
    <dgm:pt modelId="{8472F1B2-65CE-4E6A-BA42-0390DACB980C}" type="pres">
      <dgm:prSet presAssocID="{849819C3-6992-440C-9352-A54D2AFFBC8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5360E-B5D7-4F7D-9646-53DB4546B7B6}" type="pres">
      <dgm:prSet presAssocID="{849819C3-6992-440C-9352-A54D2AFFBC8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3FF0F1-22B1-4657-AAA1-A40D4FE885B6}" srcId="{193C03E5-C7B9-4AFB-AA09-76674804200F}" destId="{72C7ABE4-B1B5-45D7-8303-8E4E8C92CE3D}" srcOrd="1" destOrd="0" parTransId="{80EF668C-A850-42EC-9A22-7C6BDF27AD62}" sibTransId="{403A187F-515D-4996-B91E-FC5B490425A9}"/>
    <dgm:cxn modelId="{5EDA2177-E345-459F-84DB-72D45C69E818}" type="presOf" srcId="{849819C3-6992-440C-9352-A54D2AFFBC84}" destId="{8472F1B2-65CE-4E6A-BA42-0390DACB980C}" srcOrd="0" destOrd="0" presId="urn:microsoft.com/office/officeart/2005/8/layout/vList5"/>
    <dgm:cxn modelId="{A2CE870F-A870-4CDE-A9BE-EE2468C751E4}" srcId="{C6D0466D-AF51-4545-B919-0E3A020206E2}" destId="{6CF2068A-31DA-45F6-894B-E126ED71AA4F}" srcOrd="1" destOrd="0" parTransId="{CCA892F4-77F5-4F07-8BA3-8E16550F130F}" sibTransId="{6C559588-108D-4725-8130-5B25AF2852F8}"/>
    <dgm:cxn modelId="{6E98B682-F0E6-46C9-8F19-B1FA02378891}" srcId="{849819C3-6992-440C-9352-A54D2AFFBC84}" destId="{BCAE6F8F-14ED-4195-926A-2C3CA7A16F95}" srcOrd="0" destOrd="0" parTransId="{84AE42BE-0DF8-4324-80E6-90AFA392DD4E}" sibTransId="{A1B84448-0959-4F7D-BD7C-9D7F74A65524}"/>
    <dgm:cxn modelId="{932A5067-0C00-4F4F-A73D-D72A54F1AA3E}" type="presOf" srcId="{FD761771-56A2-4902-B59F-73F5CFF64AA8}" destId="{295C7B60-CC4A-4A51-A8C5-C0BA69E13B87}" srcOrd="0" destOrd="0" presId="urn:microsoft.com/office/officeart/2005/8/layout/vList5"/>
    <dgm:cxn modelId="{B1A17F04-20E4-415F-A426-0E74E7B100FE}" srcId="{849819C3-6992-440C-9352-A54D2AFFBC84}" destId="{9D498D95-3004-4ECC-8916-9396BE1B77D6}" srcOrd="1" destOrd="0" parTransId="{CBC5E046-7399-4F31-947D-EBE3BE8AF59D}" sibTransId="{5EE933F3-DFCB-4897-9085-4628762F5CC9}"/>
    <dgm:cxn modelId="{61241502-A126-405D-AEC3-110C7C5EEEF6}" srcId="{C6D0466D-AF51-4545-B919-0E3A020206E2}" destId="{FD761771-56A2-4902-B59F-73F5CFF64AA8}" srcOrd="0" destOrd="0" parTransId="{2E3C3B1A-9B9C-4B0C-84BC-0ABB406B3A69}" sibTransId="{9E9E77D3-DB8F-4946-B23A-2976F6881AEF}"/>
    <dgm:cxn modelId="{DBF1BEEF-C48A-413C-A7AA-1FAA490A3D89}" srcId="{849819C3-6992-440C-9352-A54D2AFFBC84}" destId="{5E19F56D-60E5-46C5-922A-8F32B33146D5}" srcOrd="2" destOrd="0" parTransId="{5DFE53A5-05A5-40FD-8098-738CF4F8646D}" sibTransId="{8E47ADFD-F5BC-4E5B-8876-629013A9A6FA}"/>
    <dgm:cxn modelId="{22FC0037-AC7D-4DE5-A301-D42361B0C008}" type="presOf" srcId="{6DF35294-2BA5-4542-BF86-6B16F4D7E005}" destId="{BB4CDEED-B880-4160-B999-3822E10A75AB}" srcOrd="0" destOrd="0" presId="urn:microsoft.com/office/officeart/2005/8/layout/vList5"/>
    <dgm:cxn modelId="{9522CA91-269A-4FE5-8A3F-3DE20DF12B25}" srcId="{193C03E5-C7B9-4AFB-AA09-76674804200F}" destId="{4726723A-C676-42A3-908D-86E0505825C4}" srcOrd="2" destOrd="0" parTransId="{57245A9C-0DBA-4541-8CCA-1175A96219F4}" sibTransId="{232B53DA-CFCC-4E6A-9EE4-483263277C91}"/>
    <dgm:cxn modelId="{7D410C5F-0082-4B0F-A9F8-9C1FD97FC1E8}" type="presOf" srcId="{5E19F56D-60E5-46C5-922A-8F32B33146D5}" destId="{F265360E-B5D7-4F7D-9646-53DB4546B7B6}" srcOrd="0" destOrd="2" presId="urn:microsoft.com/office/officeart/2005/8/layout/vList5"/>
    <dgm:cxn modelId="{5BB18302-ACE2-4B38-B777-33DFF3C64667}" type="presOf" srcId="{C6D0466D-AF51-4545-B919-0E3A020206E2}" destId="{B072B1DE-8D88-43B4-A38A-2619B1EEC77B}" srcOrd="0" destOrd="0" presId="urn:microsoft.com/office/officeart/2005/8/layout/vList5"/>
    <dgm:cxn modelId="{BF3641D9-B0F0-4D78-B5E2-C66BE3BDA3BC}" type="presOf" srcId="{BCAE6F8F-14ED-4195-926A-2C3CA7A16F95}" destId="{F265360E-B5D7-4F7D-9646-53DB4546B7B6}" srcOrd="0" destOrd="0" presId="urn:microsoft.com/office/officeart/2005/8/layout/vList5"/>
    <dgm:cxn modelId="{B1BDE59B-9E7C-421C-8E4B-8B2C4B82FEB2}" type="presOf" srcId="{4726723A-C676-42A3-908D-86E0505825C4}" destId="{BB4CDEED-B880-4160-B999-3822E10A75AB}" srcOrd="0" destOrd="2" presId="urn:microsoft.com/office/officeart/2005/8/layout/vList5"/>
    <dgm:cxn modelId="{58B19947-65B1-407C-8E9D-B25AE2A1DED7}" type="presOf" srcId="{193C03E5-C7B9-4AFB-AA09-76674804200F}" destId="{A4D92CF3-1643-40D1-ACD5-987D381E205E}" srcOrd="0" destOrd="0" presId="urn:microsoft.com/office/officeart/2005/8/layout/vList5"/>
    <dgm:cxn modelId="{1B8AFFCA-CF90-4099-B8DB-39D3911C4B68}" srcId="{15C85F68-5F24-4C57-B365-C880FAC8656D}" destId="{193C03E5-C7B9-4AFB-AA09-76674804200F}" srcOrd="1" destOrd="0" parTransId="{CD8BFF04-0006-436F-832C-543F1492FA87}" sibTransId="{20B5E84E-801B-4C95-9676-0E5DFFD1FCCD}"/>
    <dgm:cxn modelId="{457849CD-8DC7-4E4E-B0B7-A9E200563CEB}" type="presOf" srcId="{15C85F68-5F24-4C57-B365-C880FAC8656D}" destId="{10539B16-7EF9-497C-BCFE-20970CD72BB1}" srcOrd="0" destOrd="0" presId="urn:microsoft.com/office/officeart/2005/8/layout/vList5"/>
    <dgm:cxn modelId="{96D533BA-12A5-43A8-99D9-12E9ADFD67A8}" srcId="{15C85F68-5F24-4C57-B365-C880FAC8656D}" destId="{849819C3-6992-440C-9352-A54D2AFFBC84}" srcOrd="2" destOrd="0" parTransId="{086EDC70-6741-47C3-B477-AAF56548D6C5}" sibTransId="{40B894C2-FBB6-4920-9A1E-936FB7BFA15A}"/>
    <dgm:cxn modelId="{85F7248E-20EB-484D-B0A3-5C8795084C68}" type="presOf" srcId="{6CF2068A-31DA-45F6-894B-E126ED71AA4F}" destId="{295C7B60-CC4A-4A51-A8C5-C0BA69E13B87}" srcOrd="0" destOrd="1" presId="urn:microsoft.com/office/officeart/2005/8/layout/vList5"/>
    <dgm:cxn modelId="{2D2E9D8D-BD8E-4C8E-A061-0D9543F4B52E}" srcId="{193C03E5-C7B9-4AFB-AA09-76674804200F}" destId="{6DF35294-2BA5-4542-BF86-6B16F4D7E005}" srcOrd="0" destOrd="0" parTransId="{C7BDEEE4-392A-4E6E-958D-E79BFF561808}" sibTransId="{420256A5-D699-4470-BE7F-DC5C9FC4FFB4}"/>
    <dgm:cxn modelId="{A178B8E3-53AD-425C-9246-810CF8CF19C4}" srcId="{15C85F68-5F24-4C57-B365-C880FAC8656D}" destId="{C6D0466D-AF51-4545-B919-0E3A020206E2}" srcOrd="0" destOrd="0" parTransId="{F1A9AA80-7805-44A5-8BBF-33CF83EF3DFA}" sibTransId="{F14AE7EF-7818-420B-880C-1D7B95762C9E}"/>
    <dgm:cxn modelId="{B17F6A55-7D6C-420A-A04C-EE455231827E}" type="presOf" srcId="{9D498D95-3004-4ECC-8916-9396BE1B77D6}" destId="{F265360E-B5D7-4F7D-9646-53DB4546B7B6}" srcOrd="0" destOrd="1" presId="urn:microsoft.com/office/officeart/2005/8/layout/vList5"/>
    <dgm:cxn modelId="{D19CB44A-9C2B-4498-8DBE-FA27D72A837B}" type="presOf" srcId="{72C7ABE4-B1B5-45D7-8303-8E4E8C92CE3D}" destId="{BB4CDEED-B880-4160-B999-3822E10A75AB}" srcOrd="0" destOrd="1" presId="urn:microsoft.com/office/officeart/2005/8/layout/vList5"/>
    <dgm:cxn modelId="{883DCCD3-C5D3-4608-B90E-73B35FAE0C98}" type="presParOf" srcId="{10539B16-7EF9-497C-BCFE-20970CD72BB1}" destId="{12E0C238-3AEE-4895-B76C-944D38D004D0}" srcOrd="0" destOrd="0" presId="urn:microsoft.com/office/officeart/2005/8/layout/vList5"/>
    <dgm:cxn modelId="{FCEA1078-0459-4CBE-BBDF-F75AC93A0BBE}" type="presParOf" srcId="{12E0C238-3AEE-4895-B76C-944D38D004D0}" destId="{B072B1DE-8D88-43B4-A38A-2619B1EEC77B}" srcOrd="0" destOrd="0" presId="urn:microsoft.com/office/officeart/2005/8/layout/vList5"/>
    <dgm:cxn modelId="{B45A9856-5C19-4047-8D0D-9C4D774CE3CD}" type="presParOf" srcId="{12E0C238-3AEE-4895-B76C-944D38D004D0}" destId="{295C7B60-CC4A-4A51-A8C5-C0BA69E13B87}" srcOrd="1" destOrd="0" presId="urn:microsoft.com/office/officeart/2005/8/layout/vList5"/>
    <dgm:cxn modelId="{9134758D-73F3-42CE-9427-CCAF9871FFBC}" type="presParOf" srcId="{10539B16-7EF9-497C-BCFE-20970CD72BB1}" destId="{EE9EB4D6-B912-473E-BA39-AE766537DD5F}" srcOrd="1" destOrd="0" presId="urn:microsoft.com/office/officeart/2005/8/layout/vList5"/>
    <dgm:cxn modelId="{3A86F749-03F6-410E-8268-CAEF5E6E6484}" type="presParOf" srcId="{10539B16-7EF9-497C-BCFE-20970CD72BB1}" destId="{2F8977F1-6888-4C38-B7B8-D00ABD229838}" srcOrd="2" destOrd="0" presId="urn:microsoft.com/office/officeart/2005/8/layout/vList5"/>
    <dgm:cxn modelId="{124B7D5C-8C7C-49A6-9FC1-7E2599520E97}" type="presParOf" srcId="{2F8977F1-6888-4C38-B7B8-D00ABD229838}" destId="{A4D92CF3-1643-40D1-ACD5-987D381E205E}" srcOrd="0" destOrd="0" presId="urn:microsoft.com/office/officeart/2005/8/layout/vList5"/>
    <dgm:cxn modelId="{1C6AA482-4AB5-4DDB-BF6F-72E8D062D526}" type="presParOf" srcId="{2F8977F1-6888-4C38-B7B8-D00ABD229838}" destId="{BB4CDEED-B880-4160-B999-3822E10A75AB}" srcOrd="1" destOrd="0" presId="urn:microsoft.com/office/officeart/2005/8/layout/vList5"/>
    <dgm:cxn modelId="{F489FF9F-9A43-44A0-9DAD-96E1EB62FBF8}" type="presParOf" srcId="{10539B16-7EF9-497C-BCFE-20970CD72BB1}" destId="{2C9AAB15-EE68-4B3F-90A3-906D93E0F54A}" srcOrd="3" destOrd="0" presId="urn:microsoft.com/office/officeart/2005/8/layout/vList5"/>
    <dgm:cxn modelId="{E82E857E-992B-450D-9128-169F19714212}" type="presParOf" srcId="{10539B16-7EF9-497C-BCFE-20970CD72BB1}" destId="{E0D9026A-9F58-4EF8-BFFB-C6B8EBD10A0E}" srcOrd="4" destOrd="0" presId="urn:microsoft.com/office/officeart/2005/8/layout/vList5"/>
    <dgm:cxn modelId="{55211B34-1039-42CE-99EA-746429A5AD1C}" type="presParOf" srcId="{E0D9026A-9F58-4EF8-BFFB-C6B8EBD10A0E}" destId="{8472F1B2-65CE-4E6A-BA42-0390DACB980C}" srcOrd="0" destOrd="0" presId="urn:microsoft.com/office/officeart/2005/8/layout/vList5"/>
    <dgm:cxn modelId="{0E3ECEA0-EDA1-4945-9BDF-A30D64EFA006}" type="presParOf" srcId="{E0D9026A-9F58-4EF8-BFFB-C6B8EBD10A0E}" destId="{F265360E-B5D7-4F7D-9646-53DB4546B7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C7B60-CC4A-4A51-A8C5-C0BA69E13B87}">
      <dsp:nvSpPr>
        <dsp:cNvPr id="0" name=""/>
        <dsp:cNvSpPr/>
      </dsp:nvSpPr>
      <dsp:spPr>
        <a:xfrm rot="5400000">
          <a:off x="5201507" y="-2016954"/>
          <a:ext cx="1100137" cy="54132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Research education &amp; training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Training in other functions</a:t>
          </a:r>
          <a:endParaRPr lang="en-US" sz="1900" kern="1200" dirty="0"/>
        </a:p>
      </dsp:txBody>
      <dsp:txXfrm rot="-5400000">
        <a:off x="3044952" y="193305"/>
        <a:ext cx="5359544" cy="992729"/>
      </dsp:txXfrm>
    </dsp:sp>
    <dsp:sp modelId="{B072B1DE-8D88-43B4-A38A-2619B1EEC77B}">
      <dsp:nvSpPr>
        <dsp:cNvPr id="0" name=""/>
        <dsp:cNvSpPr/>
      </dsp:nvSpPr>
      <dsp:spPr>
        <a:xfrm>
          <a:off x="0" y="2083"/>
          <a:ext cx="3044952" cy="13751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indent="-45720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TRAINING</a:t>
          </a:r>
          <a:endParaRPr lang="en-US" sz="2700" kern="1200" dirty="0"/>
        </a:p>
      </dsp:txBody>
      <dsp:txXfrm>
        <a:off x="67130" y="69213"/>
        <a:ext cx="2910692" cy="1240911"/>
      </dsp:txXfrm>
    </dsp:sp>
    <dsp:sp modelId="{BB4CDEED-B880-4160-B999-3822E10A75AB}">
      <dsp:nvSpPr>
        <dsp:cNvPr id="0" name=""/>
        <dsp:cNvSpPr/>
      </dsp:nvSpPr>
      <dsp:spPr>
        <a:xfrm rot="5400000">
          <a:off x="5201507" y="-573023"/>
          <a:ext cx="1100137" cy="5413248"/>
        </a:xfrm>
        <a:prstGeom prst="round2Same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Consultation Services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Resources / Cores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Navigational Assistance</a:t>
          </a:r>
          <a:endParaRPr lang="en-US" sz="1900" kern="1200" dirty="0"/>
        </a:p>
      </dsp:txBody>
      <dsp:txXfrm rot="-5400000">
        <a:off x="3044952" y="1637236"/>
        <a:ext cx="5359544" cy="992729"/>
      </dsp:txXfrm>
    </dsp:sp>
    <dsp:sp modelId="{A4D92CF3-1643-40D1-ACD5-987D381E205E}">
      <dsp:nvSpPr>
        <dsp:cNvPr id="0" name=""/>
        <dsp:cNvSpPr/>
      </dsp:nvSpPr>
      <dsp:spPr>
        <a:xfrm>
          <a:off x="0" y="1446014"/>
          <a:ext cx="3044952" cy="1375171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kern="1200" dirty="0" smtClean="0"/>
            <a:t>INFRASTRUCTURE</a:t>
          </a:r>
          <a:endParaRPr lang="en-US" sz="2700" kern="1200" dirty="0"/>
        </a:p>
      </dsp:txBody>
      <dsp:txXfrm>
        <a:off x="67130" y="1513144"/>
        <a:ext cx="2910692" cy="1240911"/>
      </dsp:txXfrm>
    </dsp:sp>
    <dsp:sp modelId="{F265360E-B5D7-4F7D-9646-53DB4546B7B6}">
      <dsp:nvSpPr>
        <dsp:cNvPr id="0" name=""/>
        <dsp:cNvSpPr/>
      </dsp:nvSpPr>
      <dsp:spPr>
        <a:xfrm rot="5400000">
          <a:off x="5201507" y="870906"/>
          <a:ext cx="1100137" cy="541324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Pilot funding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Career development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Career advancement</a:t>
          </a:r>
          <a:endParaRPr lang="en-US" sz="1900" kern="1200" dirty="0"/>
        </a:p>
      </dsp:txBody>
      <dsp:txXfrm rot="-5400000">
        <a:off x="3044952" y="3081165"/>
        <a:ext cx="5359544" cy="992729"/>
      </dsp:txXfrm>
    </dsp:sp>
    <dsp:sp modelId="{8472F1B2-65CE-4E6A-BA42-0390DACB980C}">
      <dsp:nvSpPr>
        <dsp:cNvPr id="0" name=""/>
        <dsp:cNvSpPr/>
      </dsp:nvSpPr>
      <dsp:spPr>
        <a:xfrm>
          <a:off x="0" y="2889944"/>
          <a:ext cx="3044952" cy="1375171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CAREER ADVANCEMENT</a:t>
          </a:r>
          <a:endParaRPr lang="en-US" sz="2700" kern="1200" dirty="0"/>
        </a:p>
      </dsp:txBody>
      <dsp:txXfrm>
        <a:off x="67130" y="2957074"/>
        <a:ext cx="2910692" cy="1240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82A34-4FFA-4315-A655-9465754B4743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67830-6117-4BE2-8CF2-27949CC77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2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 this slide – some of the toughest governance issues are at this level…. The wording may not be right</a:t>
            </a:r>
            <a:r>
              <a:rPr lang="en-US" baseline="0" dirty="0" smtClean="0"/>
              <a:t> but you know what I mean….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9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96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16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3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27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would be titled</a:t>
            </a:r>
            <a:r>
              <a:rPr lang="en-US" baseline="0" dirty="0" smtClean="0"/>
              <a:t> Strategic Timeline or something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89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points you want to make on this and next 2</a:t>
            </a:r>
            <a:r>
              <a:rPr lang="en-US" baseline="0" dirty="0" smtClean="0"/>
              <a:t> slides?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54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97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7830-6117-4BE2-8CF2-27949CC772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2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3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8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5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0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5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7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7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8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6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4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07A5-1FD8-4651-A644-12EA3C6A0AE8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59914-1337-4647-8525-CF3EE183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CTRC: Defining the Goals, Building the Leadership Team, and Developing the Governance Structure; Role of the External Advisory Boards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543800" cy="1295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Susan Autry, University of Southern California</a:t>
            </a:r>
          </a:p>
          <a:p>
            <a:r>
              <a:rPr lang="en-US" sz="3000" dirty="0" smtClean="0"/>
              <a:t>Mike Conlon, University of Florida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6203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8534399" cy="5506064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990600" y="2590800"/>
            <a:ext cx="7162800" cy="3276600"/>
          </a:xfrm>
          <a:prstGeom prst="rightArrow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Transformational Change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8534399" cy="5506064"/>
          </a:xfrm>
          <a:prstGeom prst="rect">
            <a:avLst/>
          </a:prstGeom>
        </p:spPr>
      </p:pic>
      <p:sp>
        <p:nvSpPr>
          <p:cNvPr id="3" name="Circular Arrow 2"/>
          <p:cNvSpPr/>
          <p:nvPr/>
        </p:nvSpPr>
        <p:spPr>
          <a:xfrm>
            <a:off x="1371600" y="914400"/>
            <a:ext cx="6248400" cy="5638800"/>
          </a:xfrm>
          <a:prstGeom prst="circularArrow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200" b="1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Continuous Improvement</a:t>
            </a:r>
            <a:endParaRPr lang="en-US" sz="5200" b="1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ircular Arrow 4"/>
          <p:cNvSpPr/>
          <p:nvPr/>
        </p:nvSpPr>
        <p:spPr>
          <a:xfrm rot="10800000">
            <a:off x="1447800" y="1739660"/>
            <a:ext cx="6172200" cy="5270740"/>
          </a:xfrm>
          <a:prstGeom prst="circularArrow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8534399" cy="5506064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 flipH="1">
            <a:off x="1066800" y="990600"/>
            <a:ext cx="6934200" cy="5029200"/>
          </a:xfrm>
          <a:prstGeom prst="wedgeEllipseCallout">
            <a:avLst/>
          </a:prstGeom>
          <a:solidFill>
            <a:schemeClr val="accent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Transparent, open communication to, from and among all stakeholders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UF CTSI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780034" y="6096000"/>
            <a:ext cx="5334000" cy="625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UF CTSI is supported in part by NIH awards UL1 RR029890, KL2 RR029888 and TL1 RR029889</a:t>
            </a:r>
            <a:endParaRPr lang="en-US" dirty="0"/>
          </a:p>
        </p:txBody>
      </p:sp>
      <p:pic>
        <p:nvPicPr>
          <p:cNvPr id="7" name="Picture 6" descr="CTSI Organiz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0"/>
            <a:ext cx="7424738" cy="439349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UCSF CTSI Organization Chart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2564" t="21863" r="37832" b="38234"/>
          <a:stretch/>
        </p:blipFill>
        <p:spPr bwMode="auto">
          <a:xfrm>
            <a:off x="838200" y="1219200"/>
            <a:ext cx="7239000" cy="5486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1543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</a:t>
            </a:r>
            <a:r>
              <a:rPr lang="en-US" dirty="0"/>
              <a:t>Advisory Board (IAB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</a:t>
            </a:r>
            <a:endParaRPr lang="en-US" dirty="0"/>
          </a:p>
          <a:p>
            <a:pPr lvl="1"/>
            <a:r>
              <a:rPr lang="en-US" dirty="0"/>
              <a:t>Review progress, recommend improvements</a:t>
            </a:r>
          </a:p>
          <a:p>
            <a:pPr lvl="1"/>
            <a:r>
              <a:rPr lang="en-US" dirty="0"/>
              <a:t>Participate in strategic planning</a:t>
            </a:r>
          </a:p>
          <a:p>
            <a:r>
              <a:rPr lang="en-US" dirty="0" smtClean="0"/>
              <a:t>Meeting frequency</a:t>
            </a:r>
          </a:p>
          <a:p>
            <a:pPr lvl="1"/>
            <a:r>
              <a:rPr lang="en-US" dirty="0" smtClean="0"/>
              <a:t>Agendas </a:t>
            </a:r>
            <a:r>
              <a:rPr lang="en-US" dirty="0"/>
              <a:t>and Support</a:t>
            </a:r>
          </a:p>
          <a:p>
            <a:pPr lvl="1"/>
            <a:r>
              <a:rPr lang="en-US" dirty="0"/>
              <a:t>Meet every two months</a:t>
            </a:r>
          </a:p>
          <a:p>
            <a:r>
              <a:rPr lang="en-US" dirty="0" smtClean="0"/>
              <a:t>Types </a:t>
            </a:r>
            <a:r>
              <a:rPr lang="en-US" dirty="0"/>
              <a:t>of decisions made</a:t>
            </a:r>
          </a:p>
          <a:p>
            <a:pPr marL="800100" lvl="3" indent="-342900"/>
            <a:r>
              <a:rPr lang="en-US" dirty="0"/>
              <a:t>Focus meetings on mission, domain, translations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0239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Advisory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Assessment of progress, tactics and strategy</a:t>
            </a:r>
          </a:p>
          <a:p>
            <a:pPr lvl="1"/>
            <a:r>
              <a:rPr lang="en-US" dirty="0" smtClean="0"/>
              <a:t>Assist CTSI leadership in providing perspective to program leaders</a:t>
            </a:r>
          </a:p>
          <a:p>
            <a:pPr lvl="1"/>
            <a:r>
              <a:rPr lang="en-US" dirty="0" smtClean="0"/>
              <a:t>Renewal prep: strengths/weaknesses</a:t>
            </a:r>
          </a:p>
          <a:p>
            <a:pPr lvl="1"/>
            <a:r>
              <a:rPr lang="en-US" dirty="0" smtClean="0"/>
              <a:t>Alignment with national program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Advocate with institutional leadership</a:t>
            </a:r>
          </a:p>
          <a:p>
            <a:r>
              <a:rPr lang="en-US" dirty="0" smtClean="0"/>
              <a:t>Annual Meeting</a:t>
            </a:r>
          </a:p>
          <a:p>
            <a:pPr lvl="1"/>
            <a:r>
              <a:rPr lang="en-US" dirty="0" smtClean="0"/>
              <a:t>Introduction by institutional leaders</a:t>
            </a:r>
          </a:p>
          <a:p>
            <a:pPr lvl="1"/>
            <a:r>
              <a:rPr lang="en-US" dirty="0" smtClean="0"/>
              <a:t>Overview by Principal Investigator and Executive Director</a:t>
            </a:r>
          </a:p>
          <a:p>
            <a:pPr lvl="1"/>
            <a:r>
              <a:rPr lang="en-US" dirty="0" smtClean="0"/>
              <a:t>Presentations by each of the programs</a:t>
            </a:r>
          </a:p>
          <a:p>
            <a:pPr lvl="1"/>
            <a:r>
              <a:rPr lang="en-US" dirty="0" smtClean="0"/>
              <a:t>Executive session</a:t>
            </a:r>
          </a:p>
          <a:p>
            <a:pPr lvl="1"/>
            <a:r>
              <a:rPr lang="en-US" dirty="0" smtClean="0"/>
              <a:t>Presentation of findings</a:t>
            </a:r>
          </a:p>
          <a:p>
            <a:pPr lvl="1"/>
            <a:r>
              <a:rPr lang="en-US" dirty="0" smtClean="0"/>
              <a:t>Written report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2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</a:t>
            </a:r>
            <a:r>
              <a:rPr lang="en-US" dirty="0" smtClean="0"/>
              <a:t>Board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ecognized </a:t>
            </a:r>
            <a:r>
              <a:rPr lang="en-US" dirty="0" smtClean="0"/>
              <a:t>experts in mission, domain, translation</a:t>
            </a:r>
          </a:p>
          <a:p>
            <a:r>
              <a:rPr lang="en-US" dirty="0" smtClean="0"/>
              <a:t>Expert knowledge of the CTSA program</a:t>
            </a:r>
          </a:p>
          <a:p>
            <a:r>
              <a:rPr lang="en-US" dirty="0" smtClean="0"/>
              <a:t>Thought leaders and advocates</a:t>
            </a:r>
          </a:p>
          <a:p>
            <a:r>
              <a:rPr lang="en-US" dirty="0" smtClean="0"/>
              <a:t>Available</a:t>
            </a:r>
          </a:p>
          <a:p>
            <a:r>
              <a:rPr lang="en-US" dirty="0" smtClean="0"/>
              <a:t>Engaged</a:t>
            </a:r>
          </a:p>
          <a:p>
            <a:r>
              <a:rPr lang="en-US" dirty="0" smtClean="0"/>
              <a:t>Outspoken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72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in </a:t>
            </a: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Highest level executive decision-making group</a:t>
            </a:r>
          </a:p>
          <a:p>
            <a:pPr lvl="1"/>
            <a:r>
              <a:rPr lang="en-US" dirty="0" smtClean="0"/>
              <a:t>Ultimately responsible for CTSI success</a:t>
            </a:r>
          </a:p>
          <a:p>
            <a:pPr lvl="1"/>
            <a:r>
              <a:rPr lang="en-US" dirty="0" smtClean="0"/>
              <a:t>Has to hold program leaders accountable</a:t>
            </a:r>
          </a:p>
          <a:p>
            <a:pPr lvl="1"/>
            <a:r>
              <a:rPr lang="en-US" dirty="0" smtClean="0"/>
              <a:t>Must make leadership changes when necessary</a:t>
            </a:r>
          </a:p>
          <a:p>
            <a:r>
              <a:rPr lang="en-US" dirty="0" smtClean="0"/>
              <a:t>Program leaders and co-leaders</a:t>
            </a:r>
          </a:p>
          <a:p>
            <a:pPr lvl="1"/>
            <a:r>
              <a:rPr lang="en-US" dirty="0" smtClean="0"/>
              <a:t>Must make their program successful/productive</a:t>
            </a:r>
          </a:p>
          <a:p>
            <a:pPr lvl="1"/>
            <a:r>
              <a:rPr lang="en-US" dirty="0" smtClean="0"/>
              <a:t>Responsible for cross-pollination with other programs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20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Governance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Internal Advisory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feel conflicted in advising a group that supports them</a:t>
            </a:r>
          </a:p>
          <a:p>
            <a:r>
              <a:rPr lang="en-US" dirty="0" smtClean="0"/>
              <a:t>May lack motivation to participate</a:t>
            </a:r>
          </a:p>
          <a:p>
            <a:r>
              <a:rPr lang="en-US" dirty="0" smtClean="0"/>
              <a:t>The CTRC is complex, IAB members may not be fully engaged</a:t>
            </a:r>
          </a:p>
          <a:p>
            <a:r>
              <a:rPr lang="en-US" dirty="0" smtClean="0"/>
              <a:t>May be focused on their own science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External Advisory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They can’t know your institution well enough to comment on tactics</a:t>
            </a:r>
          </a:p>
          <a:p>
            <a:r>
              <a:rPr lang="en-US" dirty="0" smtClean="0"/>
              <a:t>May not be able to cover the range of CTRC activities</a:t>
            </a:r>
          </a:p>
          <a:p>
            <a:r>
              <a:rPr lang="en-US" dirty="0" smtClean="0"/>
              <a:t>May be biased by their own institutional experiences</a:t>
            </a:r>
          </a:p>
          <a:p>
            <a:r>
              <a:rPr lang="en-US" dirty="0" smtClean="0"/>
              <a:t>May not share their concerns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57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goal is transformation</a:t>
            </a:r>
          </a:p>
          <a:p>
            <a:endParaRPr lang="en-US" dirty="0"/>
          </a:p>
          <a:p>
            <a:r>
              <a:rPr lang="en-US" dirty="0" smtClean="0"/>
              <a:t>Planning Grant</a:t>
            </a:r>
          </a:p>
          <a:p>
            <a:r>
              <a:rPr lang="en-US" dirty="0" smtClean="0"/>
              <a:t>Proposal</a:t>
            </a:r>
          </a:p>
          <a:p>
            <a:r>
              <a:rPr lang="en-US" dirty="0" smtClean="0"/>
              <a:t>Strategic Planning</a:t>
            </a:r>
          </a:p>
          <a:p>
            <a:r>
              <a:rPr lang="en-US" dirty="0" smtClean="0"/>
              <a:t>Tactical Planning</a:t>
            </a:r>
          </a:p>
          <a:p>
            <a:r>
              <a:rPr lang="en-US" dirty="0" smtClean="0"/>
              <a:t>Renewal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50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9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Settin</a:t>
            </a:r>
            <a:r>
              <a:rPr lang="en-US" dirty="0"/>
              <a:t>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Three missions of CTRC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esearch</a:t>
            </a:r>
            <a:r>
              <a:rPr lang="en-US" dirty="0" smtClean="0"/>
              <a:t>, Education, Community</a:t>
            </a:r>
          </a:p>
          <a:p>
            <a:r>
              <a:rPr lang="en-US" dirty="0" smtClean="0"/>
              <a:t>Three domains of CTR</a:t>
            </a:r>
          </a:p>
          <a:p>
            <a:pPr lvl="1"/>
            <a:r>
              <a:rPr lang="en-US" dirty="0" smtClean="0"/>
              <a:t>Laboratory, Clinical, Population</a:t>
            </a:r>
          </a:p>
          <a:p>
            <a:r>
              <a:rPr lang="en-US" dirty="0" smtClean="0"/>
              <a:t>Four Translations</a:t>
            </a:r>
          </a:p>
          <a:p>
            <a:pPr lvl="1"/>
            <a:r>
              <a:rPr lang="en-US" dirty="0" smtClean="0"/>
              <a:t>Translation to human</a:t>
            </a:r>
          </a:p>
          <a:p>
            <a:pPr lvl="1"/>
            <a:r>
              <a:rPr lang="en-US" dirty="0" smtClean="0"/>
              <a:t>Translation to patient</a:t>
            </a:r>
          </a:p>
          <a:p>
            <a:pPr lvl="1"/>
            <a:r>
              <a:rPr lang="en-US" dirty="0" smtClean="0"/>
              <a:t>Translation</a:t>
            </a:r>
            <a:r>
              <a:rPr lang="en-US" dirty="0"/>
              <a:t> </a:t>
            </a:r>
            <a:r>
              <a:rPr lang="en-US" dirty="0" smtClean="0"/>
              <a:t>to practice</a:t>
            </a:r>
          </a:p>
          <a:p>
            <a:pPr lvl="1"/>
            <a:r>
              <a:rPr lang="en-US" dirty="0" smtClean="0"/>
              <a:t>Translation to health</a:t>
            </a:r>
          </a:p>
          <a:p>
            <a:r>
              <a:rPr lang="en-US" dirty="0" smtClean="0"/>
              <a:t>Internal Assessment</a:t>
            </a:r>
          </a:p>
          <a:p>
            <a:pPr lvl="1"/>
            <a:r>
              <a:rPr lang="en-US" dirty="0" smtClean="0"/>
              <a:t>Environmental Scan</a:t>
            </a:r>
          </a:p>
          <a:p>
            <a:pPr lvl="1"/>
            <a:r>
              <a:rPr lang="en-US" dirty="0" smtClean="0"/>
              <a:t>Strengths, Weaknesses, Opportunities, Threats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019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CTSI Provides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458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9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Leadership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Leadership</a:t>
            </a:r>
          </a:p>
          <a:p>
            <a:pPr lvl="1"/>
            <a:r>
              <a:rPr lang="en-US" dirty="0" smtClean="0"/>
              <a:t>Research, Medicine, Hospital, Partners</a:t>
            </a:r>
          </a:p>
          <a:p>
            <a:r>
              <a:rPr lang="en-US" dirty="0" smtClean="0"/>
              <a:t>Institute Leadership</a:t>
            </a:r>
          </a:p>
          <a:p>
            <a:pPr lvl="1"/>
            <a:r>
              <a:rPr lang="en-US" dirty="0" smtClean="0"/>
              <a:t>Principal Investigator</a:t>
            </a:r>
          </a:p>
          <a:p>
            <a:pPr lvl="1"/>
            <a:r>
              <a:rPr lang="en-US" dirty="0" smtClean="0"/>
              <a:t>Executive Director</a:t>
            </a:r>
          </a:p>
          <a:p>
            <a:r>
              <a:rPr lang="en-US" dirty="0" smtClean="0"/>
              <a:t>Program Leadership</a:t>
            </a:r>
          </a:p>
          <a:p>
            <a:pPr lvl="1"/>
            <a:r>
              <a:rPr lang="en-US" dirty="0" smtClean="0"/>
              <a:t>Clinical, Education, Laboratory, Informatics, Regulatory, Community, others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45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Vision</a:t>
            </a:r>
          </a:p>
          <a:p>
            <a:r>
              <a:rPr lang="en-US" dirty="0" smtClean="0"/>
              <a:t>Commitment</a:t>
            </a:r>
          </a:p>
          <a:p>
            <a:r>
              <a:rPr lang="en-US" dirty="0" smtClean="0"/>
              <a:t>Balance – personal research interests </a:t>
            </a:r>
            <a:r>
              <a:rPr lang="en-US" dirty="0" err="1" smtClean="0"/>
              <a:t>vs</a:t>
            </a:r>
            <a:r>
              <a:rPr lang="en-US" dirty="0" smtClean="0"/>
              <a:t> CTSI pragmatic needs</a:t>
            </a:r>
          </a:p>
          <a:p>
            <a:r>
              <a:rPr lang="en-US" dirty="0" smtClean="0"/>
              <a:t>Accountable</a:t>
            </a:r>
          </a:p>
          <a:p>
            <a:r>
              <a:rPr lang="en-US" dirty="0" smtClean="0"/>
              <a:t>Team player </a:t>
            </a:r>
            <a:r>
              <a:rPr lang="en-US" dirty="0" err="1" smtClean="0"/>
              <a:t>vs</a:t>
            </a:r>
            <a:r>
              <a:rPr lang="en-US" dirty="0" smtClean="0"/>
              <a:t> individual contributor</a:t>
            </a:r>
          </a:p>
          <a:p>
            <a:pPr lvl="1"/>
            <a:r>
              <a:rPr lang="en-US" dirty="0" smtClean="0"/>
              <a:t>This is a shift from tradition PI research role</a:t>
            </a:r>
          </a:p>
          <a:p>
            <a:r>
              <a:rPr lang="en-US" dirty="0" smtClean="0"/>
              <a:t>Trustworthy</a:t>
            </a:r>
          </a:p>
          <a:p>
            <a:pPr lvl="1"/>
            <a:r>
              <a:rPr lang="en-US" dirty="0" smtClean="0"/>
              <a:t>Character – intent, integrity</a:t>
            </a:r>
          </a:p>
          <a:p>
            <a:pPr lvl="1"/>
            <a:r>
              <a:rPr lang="en-US" dirty="0" smtClean="0"/>
              <a:t>Competence</a:t>
            </a:r>
            <a:r>
              <a:rPr lang="en-US" dirty="0"/>
              <a:t> </a:t>
            </a:r>
            <a:r>
              <a:rPr lang="en-US" dirty="0" smtClean="0"/>
              <a:t>– capabilities, results</a:t>
            </a:r>
          </a:p>
          <a:p>
            <a:r>
              <a:rPr lang="en-US" dirty="0" smtClean="0"/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317547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Governance – “Doing the Right Things”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Alignment with Institutional Leadership</a:t>
            </a:r>
          </a:p>
          <a:p>
            <a:r>
              <a:rPr lang="en-US" dirty="0" smtClean="0"/>
              <a:t>Alignment with Consortium Leadership</a:t>
            </a:r>
          </a:p>
          <a:p>
            <a:r>
              <a:rPr lang="en-US" dirty="0" smtClean="0"/>
              <a:t>Alignment between Institute and program leadership</a:t>
            </a:r>
          </a:p>
          <a:p>
            <a:r>
              <a:rPr lang="en-US" dirty="0" smtClean="0"/>
              <a:t>Internal Advisory Board</a:t>
            </a:r>
          </a:p>
          <a:p>
            <a:r>
              <a:rPr lang="en-US" dirty="0" smtClean="0"/>
              <a:t>External Advisory Board</a:t>
            </a:r>
          </a:p>
        </p:txBody>
      </p:sp>
    </p:spTree>
    <p:extLst>
      <p:ext uri="{BB962C8B-B14F-4D97-AF65-F5344CB8AC3E}">
        <p14:creationId xmlns:p14="http://schemas.microsoft.com/office/powerpoint/2010/main" val="47066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– “</a:t>
            </a:r>
            <a:r>
              <a:rPr lang="en-US" dirty="0"/>
              <a:t>D</a:t>
            </a:r>
            <a:r>
              <a:rPr lang="en-US" dirty="0" smtClean="0"/>
              <a:t>oing </a:t>
            </a:r>
            <a:r>
              <a:rPr lang="en-US" dirty="0"/>
              <a:t>T</a:t>
            </a:r>
            <a:r>
              <a:rPr lang="en-US" dirty="0" smtClean="0"/>
              <a:t>hings Right”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</a:t>
            </a:r>
          </a:p>
          <a:p>
            <a:r>
              <a:rPr lang="en-US" dirty="0" smtClean="0"/>
              <a:t>Objectives/deliverables</a:t>
            </a:r>
          </a:p>
          <a:p>
            <a:r>
              <a:rPr lang="en-US" dirty="0" smtClean="0"/>
              <a:t>Budgeting</a:t>
            </a:r>
          </a:p>
          <a:p>
            <a:r>
              <a:rPr lang="en-US" dirty="0" smtClean="0"/>
              <a:t>Personnel</a:t>
            </a:r>
          </a:p>
          <a:p>
            <a:r>
              <a:rPr lang="en-US" dirty="0" smtClean="0"/>
              <a:t>Execution</a:t>
            </a:r>
          </a:p>
          <a:p>
            <a:r>
              <a:rPr lang="en-US" dirty="0" smtClean="0"/>
              <a:t>Measurement</a:t>
            </a:r>
          </a:p>
          <a:p>
            <a:r>
              <a:rPr lang="en-US" dirty="0" smtClean="0"/>
              <a:t>Assessment/accountability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04946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371600"/>
            <a:ext cx="8229600" cy="53094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Goals, Time, Change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583</Words>
  <Application>Microsoft Office PowerPoint</Application>
  <PresentationFormat>On-screen Show (4:3)</PresentationFormat>
  <Paragraphs>139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CTRC: Defining the Goals, Building the Leadership Team, and Developing the Governance Structure; Role of the External Advisory Boards</vt:lpstr>
      <vt:lpstr>Goals</vt:lpstr>
      <vt:lpstr>Institutional Setting</vt:lpstr>
      <vt:lpstr>CTSI Provides</vt:lpstr>
      <vt:lpstr>Building the Leadership Team</vt:lpstr>
      <vt:lpstr>Choosing Leaders</vt:lpstr>
      <vt:lpstr>Governance – “Doing the Right Things”</vt:lpstr>
      <vt:lpstr>Management – “Doing Things Right”</vt:lpstr>
      <vt:lpstr>Goals, Time, Change</vt:lpstr>
      <vt:lpstr>PowerPoint Presentation</vt:lpstr>
      <vt:lpstr>PowerPoint Presentation</vt:lpstr>
      <vt:lpstr>PowerPoint Presentation</vt:lpstr>
      <vt:lpstr>UF CTSI Organization</vt:lpstr>
      <vt:lpstr>UCSF CTSI Organization Chart</vt:lpstr>
      <vt:lpstr>Internal Advisory Board (IAB)</vt:lpstr>
      <vt:lpstr>External Advisory Board</vt:lpstr>
      <vt:lpstr>Advisory Board Members</vt:lpstr>
      <vt:lpstr>Challenges in Leadership</vt:lpstr>
      <vt:lpstr>Challenges in Governance</vt:lpstr>
      <vt:lpstr>Questions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 Conlon</cp:lastModifiedBy>
  <cp:revision>24</cp:revision>
  <dcterms:created xsi:type="dcterms:W3CDTF">2012-02-27T00:58:57Z</dcterms:created>
  <dcterms:modified xsi:type="dcterms:W3CDTF">2012-03-08T13:18:01Z</dcterms:modified>
</cp:coreProperties>
</file>