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D46A31"/>
    <a:srgbClr val="4A74A6"/>
    <a:srgbClr val="C400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968" y="-80"/>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88224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95818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2" y="2814322"/>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0" y="2814322"/>
            <a:ext cx="79444214"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76275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6E15F-EA15-2147-99D2-E918643382ED}"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009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4"/>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6E15F-EA15-2147-99D2-E918643382ED}"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20753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9" y="16388082"/>
            <a:ext cx="53052344"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4" y="16388082"/>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6E15F-EA15-2147-99D2-E918643382ED}"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896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2"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6E15F-EA15-2147-99D2-E918643382ED}" type="datetimeFigureOut">
              <a:rPr lang="en-US" smtClean="0"/>
              <a:t>8/17/12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60248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6E15F-EA15-2147-99D2-E918643382ED}" type="datetimeFigureOut">
              <a:rPr lang="en-US" smtClean="0"/>
              <a:t>8/17/12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23421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E15F-EA15-2147-99D2-E918643382ED}" type="datetimeFigureOut">
              <a:rPr lang="en-US" smtClean="0"/>
              <a:t>8/17/12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110651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4592322"/>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6E15F-EA15-2147-99D2-E918643382ED}"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302063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6E15F-EA15-2147-99D2-E918643382ED}"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5F3A-A565-A44F-A2BD-2BEEA8784DED}" type="slidenum">
              <a:rPr lang="en-US" smtClean="0"/>
              <a:t>‹#›</a:t>
            </a:fld>
            <a:endParaRPr lang="en-US"/>
          </a:p>
        </p:txBody>
      </p:sp>
    </p:spTree>
    <p:extLst>
      <p:ext uri="{BB962C8B-B14F-4D97-AF65-F5344CB8AC3E}">
        <p14:creationId xmlns:p14="http://schemas.microsoft.com/office/powerpoint/2010/main" val="506549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4396E15F-EA15-2147-99D2-E918643382ED}" type="datetimeFigureOut">
              <a:rPr lang="en-US" smtClean="0"/>
              <a:t>8/17/12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15195F3A-A565-A44F-A2BD-2BEEA8784DED}" type="slidenum">
              <a:rPr lang="en-US" smtClean="0"/>
              <a:t>‹#›</a:t>
            </a:fld>
            <a:endParaRPr lang="en-US"/>
          </a:p>
        </p:txBody>
      </p:sp>
    </p:spTree>
    <p:extLst>
      <p:ext uri="{BB962C8B-B14F-4D97-AF65-F5344CB8AC3E}">
        <p14:creationId xmlns:p14="http://schemas.microsoft.com/office/powerpoint/2010/main" val="330723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microsoft.com/office/2007/relationships/hdphoto" Target="../media/hdphoto1.wdp"/><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3905" y="773046"/>
            <a:ext cx="28419552" cy="2096735"/>
          </a:xfrm>
        </p:spPr>
        <p:txBody>
          <a:bodyPr anchor="ctr">
            <a:noAutofit/>
          </a:bodyPr>
          <a:lstStyle/>
          <a:p>
            <a:pPr algn="l"/>
            <a:r>
              <a:rPr lang="en-US" sz="8000" dirty="0">
                <a:solidFill>
                  <a:srgbClr val="4A74A6"/>
                </a:solidFill>
              </a:rPr>
              <a:t>Utilizing Amazon Cloud Infrastructure for low-cost Evaluation or Robust Production Performance of the VIVO Application</a:t>
            </a:r>
          </a:p>
        </p:txBody>
      </p:sp>
      <p:sp>
        <p:nvSpPr>
          <p:cNvPr id="4" name="TextBox 3"/>
          <p:cNvSpPr txBox="1"/>
          <p:nvPr/>
        </p:nvSpPr>
        <p:spPr>
          <a:xfrm>
            <a:off x="560314" y="19551966"/>
            <a:ext cx="21553382" cy="2062103"/>
          </a:xfrm>
          <a:prstGeom prst="rect">
            <a:avLst/>
          </a:prstGeom>
          <a:noFill/>
        </p:spPr>
        <p:txBody>
          <a:bodyPr wrap="square" rtlCol="0">
            <a:spAutoFit/>
          </a:bodyPr>
          <a:lstStyle/>
          <a:p>
            <a:r>
              <a:rPr lang="en-US" sz="3600" b="1" dirty="0">
                <a:solidFill>
                  <a:srgbClr val="4A74A6"/>
                </a:solidFill>
              </a:rPr>
              <a:t>Vincent J. Sposato</a:t>
            </a:r>
            <a:r>
              <a:rPr lang="en-US" sz="3600" b="1" baseline="30000" dirty="0">
                <a:solidFill>
                  <a:srgbClr val="4A74A6"/>
                </a:solidFill>
              </a:rPr>
              <a:t>1</a:t>
            </a:r>
            <a:r>
              <a:rPr lang="en-US" sz="3600" b="1" dirty="0">
                <a:solidFill>
                  <a:srgbClr val="4A74A6"/>
                </a:solidFill>
              </a:rPr>
              <a:t>, Stephen V. Williams</a:t>
            </a:r>
            <a:r>
              <a:rPr lang="en-US" sz="3600" b="1" baseline="30000" dirty="0">
                <a:solidFill>
                  <a:srgbClr val="4A74A6"/>
                </a:solidFill>
              </a:rPr>
              <a:t>1</a:t>
            </a:r>
            <a:r>
              <a:rPr lang="en-US" sz="3600" b="1" dirty="0">
                <a:solidFill>
                  <a:srgbClr val="4A74A6"/>
                </a:solidFill>
              </a:rPr>
              <a:t>,Narayan Raum</a:t>
            </a:r>
            <a:r>
              <a:rPr lang="en-US" sz="3600" b="1" baseline="30000" dirty="0">
                <a:solidFill>
                  <a:srgbClr val="4A74A6"/>
                </a:solidFill>
              </a:rPr>
              <a:t>2</a:t>
            </a:r>
            <a:r>
              <a:rPr lang="en-US" sz="3600" b="1" dirty="0">
                <a:solidFill>
                  <a:srgbClr val="4A74A6"/>
                </a:solidFill>
              </a:rPr>
              <a:t>, Chris Barnes</a:t>
            </a:r>
            <a:r>
              <a:rPr lang="en-US" sz="3600" b="1" baseline="30000" dirty="0">
                <a:solidFill>
                  <a:srgbClr val="4A74A6"/>
                </a:solidFill>
              </a:rPr>
              <a:t>2</a:t>
            </a:r>
            <a:r>
              <a:rPr lang="en-US" sz="3600" b="1" dirty="0">
                <a:solidFill>
                  <a:srgbClr val="4A74A6"/>
                </a:solidFill>
              </a:rPr>
              <a:t>, Mike Conlon</a:t>
            </a:r>
            <a:r>
              <a:rPr lang="en-US" sz="3600" b="1" baseline="30000" dirty="0">
                <a:solidFill>
                  <a:srgbClr val="4A74A6"/>
                </a:solidFill>
              </a:rPr>
              <a:t>3</a:t>
            </a:r>
            <a:r>
              <a:rPr lang="en-US" sz="3600" b="1" dirty="0">
                <a:solidFill>
                  <a:srgbClr val="4A74A6"/>
                </a:solidFill>
              </a:rPr>
              <a:t>, Nicholas Rejack</a:t>
            </a:r>
            <a:r>
              <a:rPr lang="en-US" sz="3600" b="1" baseline="30000" dirty="0">
                <a:solidFill>
                  <a:srgbClr val="4A74A6"/>
                </a:solidFill>
              </a:rPr>
              <a:t>3</a:t>
            </a:r>
            <a:r>
              <a:rPr lang="en-US" sz="3600" b="1" dirty="0">
                <a:solidFill>
                  <a:srgbClr val="4A74A6"/>
                </a:solidFill>
              </a:rPr>
              <a:t>, </a:t>
            </a:r>
            <a:endParaRPr lang="en-US" sz="3600" b="1" dirty="0" smtClean="0">
              <a:solidFill>
                <a:srgbClr val="4A74A6"/>
              </a:solidFill>
            </a:endParaRPr>
          </a:p>
          <a:p>
            <a:r>
              <a:rPr lang="en-US" sz="3600" b="1" dirty="0" smtClean="0">
                <a:solidFill>
                  <a:srgbClr val="4A74A6"/>
                </a:solidFill>
              </a:rPr>
              <a:t>Erik </a:t>
            </a:r>
            <a:r>
              <a:rPr lang="en-US" sz="3600" b="1" dirty="0">
                <a:solidFill>
                  <a:srgbClr val="4A74A6"/>
                </a:solidFill>
              </a:rPr>
              <a:t>C. Schmidt</a:t>
            </a:r>
            <a:r>
              <a:rPr lang="en-US" sz="3600" b="1" baseline="30000" dirty="0">
                <a:solidFill>
                  <a:srgbClr val="4A74A6"/>
                </a:solidFill>
              </a:rPr>
              <a:t>3</a:t>
            </a:r>
            <a:r>
              <a:rPr lang="en-US" sz="3600" b="1" dirty="0">
                <a:solidFill>
                  <a:srgbClr val="4A74A6"/>
                </a:solidFill>
              </a:rPr>
              <a:t>, Laura Guazzelli</a:t>
            </a:r>
            <a:r>
              <a:rPr lang="en-US" sz="3600" b="1" baseline="30000" dirty="0">
                <a:solidFill>
                  <a:srgbClr val="4A74A6"/>
                </a:solidFill>
              </a:rPr>
              <a:t>3</a:t>
            </a:r>
            <a:r>
              <a:rPr lang="en-US" sz="3600" b="1" dirty="0">
                <a:solidFill>
                  <a:srgbClr val="4A74A6"/>
                </a:solidFill>
              </a:rPr>
              <a:t>, Will </a:t>
            </a:r>
            <a:r>
              <a:rPr lang="en-US" sz="3600" b="1" dirty="0" smtClean="0">
                <a:solidFill>
                  <a:srgbClr val="4A74A6"/>
                </a:solidFill>
              </a:rPr>
              <a:t>Colante</a:t>
            </a:r>
            <a:r>
              <a:rPr lang="en-US" sz="3600" b="1" baseline="30000" dirty="0" smtClean="0">
                <a:solidFill>
                  <a:srgbClr val="4A74A6"/>
                </a:solidFill>
              </a:rPr>
              <a:t>3</a:t>
            </a:r>
          </a:p>
          <a:p>
            <a:r>
              <a:rPr lang="en-US" sz="2800" baseline="30000" dirty="0" smtClean="0"/>
              <a:t>1</a:t>
            </a:r>
            <a:r>
              <a:rPr lang="en-US" sz="2800" dirty="0" smtClean="0"/>
              <a:t> Enterprise Software Engineering, Academic Health Center IT, University of Florida, </a:t>
            </a:r>
            <a:r>
              <a:rPr lang="en-US" sz="2800" baseline="30000" dirty="0" smtClean="0"/>
              <a:t>2</a:t>
            </a:r>
            <a:r>
              <a:rPr lang="en-US" sz="2800" dirty="0" smtClean="0"/>
              <a:t> Clinical and Translational Science IT Group, Academic Health Center IT, University of Florida, </a:t>
            </a:r>
            <a:r>
              <a:rPr lang="en-US" sz="2800" baseline="30000" dirty="0" smtClean="0"/>
              <a:t>3</a:t>
            </a:r>
            <a:r>
              <a:rPr lang="en-US" sz="2800" dirty="0" smtClean="0"/>
              <a:t> Clinical and Translational Science Institute, University of Florida</a:t>
            </a:r>
            <a:endParaRPr lang="en-US" sz="2800" baseline="30000" dirty="0"/>
          </a:p>
        </p:txBody>
      </p:sp>
      <p:sp>
        <p:nvSpPr>
          <p:cNvPr id="6" name="TextBox 5"/>
          <p:cNvSpPr txBox="1"/>
          <p:nvPr/>
        </p:nvSpPr>
        <p:spPr>
          <a:xfrm>
            <a:off x="609048" y="4033994"/>
            <a:ext cx="7620260" cy="938719"/>
          </a:xfrm>
          <a:prstGeom prst="rect">
            <a:avLst/>
          </a:prstGeom>
          <a:noFill/>
        </p:spPr>
        <p:txBody>
          <a:bodyPr wrap="square" rtlCol="0">
            <a:spAutoFit/>
          </a:bodyPr>
          <a:lstStyle/>
          <a:p>
            <a:r>
              <a:rPr lang="en-US" sz="5500" dirty="0" smtClean="0">
                <a:solidFill>
                  <a:srgbClr val="4A74A6"/>
                </a:solidFill>
              </a:rPr>
              <a:t>Abstract</a:t>
            </a:r>
            <a:endParaRPr lang="en-US" sz="5500" dirty="0">
              <a:solidFill>
                <a:srgbClr val="4A74A6"/>
              </a:solidFill>
            </a:endParaRPr>
          </a:p>
        </p:txBody>
      </p:sp>
      <p:sp>
        <p:nvSpPr>
          <p:cNvPr id="7" name="TextBox 6"/>
          <p:cNvSpPr txBox="1"/>
          <p:nvPr/>
        </p:nvSpPr>
        <p:spPr>
          <a:xfrm>
            <a:off x="615528" y="11691690"/>
            <a:ext cx="7620260" cy="938719"/>
          </a:xfrm>
          <a:prstGeom prst="rect">
            <a:avLst/>
          </a:prstGeom>
          <a:noFill/>
        </p:spPr>
        <p:txBody>
          <a:bodyPr wrap="square" rtlCol="0">
            <a:spAutoFit/>
          </a:bodyPr>
          <a:lstStyle/>
          <a:p>
            <a:r>
              <a:rPr lang="en-US" sz="5500" dirty="0" smtClean="0">
                <a:solidFill>
                  <a:srgbClr val="4A74A6"/>
                </a:solidFill>
              </a:rPr>
              <a:t>Introduction</a:t>
            </a:r>
            <a:endParaRPr lang="en-US" sz="5500" dirty="0">
              <a:solidFill>
                <a:srgbClr val="4A74A6"/>
              </a:solidFill>
            </a:endParaRPr>
          </a:p>
        </p:txBody>
      </p:sp>
      <p:sp>
        <p:nvSpPr>
          <p:cNvPr id="8" name="TextBox 7"/>
          <p:cNvSpPr txBox="1"/>
          <p:nvPr/>
        </p:nvSpPr>
        <p:spPr>
          <a:xfrm>
            <a:off x="23944057" y="4033994"/>
            <a:ext cx="7620260" cy="938719"/>
          </a:xfrm>
          <a:prstGeom prst="rect">
            <a:avLst/>
          </a:prstGeom>
          <a:noFill/>
        </p:spPr>
        <p:txBody>
          <a:bodyPr wrap="square" rtlCol="0">
            <a:spAutoFit/>
          </a:bodyPr>
          <a:lstStyle/>
          <a:p>
            <a:r>
              <a:rPr lang="en-US" sz="5500" dirty="0" smtClean="0">
                <a:solidFill>
                  <a:srgbClr val="4A74A6"/>
                </a:solidFill>
              </a:rPr>
              <a:t>Discussion</a:t>
            </a:r>
            <a:endParaRPr lang="en-US" sz="5500" dirty="0">
              <a:solidFill>
                <a:srgbClr val="4A74A6"/>
              </a:solidFill>
            </a:endParaRPr>
          </a:p>
        </p:txBody>
      </p:sp>
      <p:sp>
        <p:nvSpPr>
          <p:cNvPr id="9" name="TextBox 8"/>
          <p:cNvSpPr txBox="1"/>
          <p:nvPr/>
        </p:nvSpPr>
        <p:spPr>
          <a:xfrm>
            <a:off x="23944057" y="12741965"/>
            <a:ext cx="7620260" cy="938719"/>
          </a:xfrm>
          <a:prstGeom prst="rect">
            <a:avLst/>
          </a:prstGeom>
          <a:noFill/>
        </p:spPr>
        <p:txBody>
          <a:bodyPr wrap="square" rtlCol="0">
            <a:spAutoFit/>
          </a:bodyPr>
          <a:lstStyle/>
          <a:p>
            <a:r>
              <a:rPr lang="en-US" sz="5500" dirty="0" smtClean="0">
                <a:solidFill>
                  <a:srgbClr val="4A74A6"/>
                </a:solidFill>
              </a:rPr>
              <a:t>Contact Us</a:t>
            </a:r>
            <a:endParaRPr lang="en-US" sz="5500" dirty="0">
              <a:solidFill>
                <a:srgbClr val="4A74A6"/>
              </a:solidFill>
            </a:endParaRPr>
          </a:p>
        </p:txBody>
      </p:sp>
      <p:sp>
        <p:nvSpPr>
          <p:cNvPr id="11" name="TextBox 10"/>
          <p:cNvSpPr txBox="1"/>
          <p:nvPr/>
        </p:nvSpPr>
        <p:spPr>
          <a:xfrm>
            <a:off x="617163" y="4971239"/>
            <a:ext cx="8031155" cy="6740306"/>
          </a:xfrm>
          <a:prstGeom prst="rect">
            <a:avLst/>
          </a:prstGeom>
          <a:noFill/>
        </p:spPr>
        <p:txBody>
          <a:bodyPr wrap="square" rtlCol="0">
            <a:spAutoFit/>
          </a:bodyPr>
          <a:lstStyle/>
          <a:p>
            <a:r>
              <a:rPr lang="en-US" sz="2400" dirty="0"/>
              <a:t>When an institution wants to evaluate the adoption of a new server based application, there is usually a long delay between the initial idea and getting an environment set up for the actual evaluation.  Delays in evaluating solutions can result in a reallocation of previously available resources or a general loss of interest.  A faster deployment solution for VIVO is needed.</a:t>
            </a:r>
          </a:p>
          <a:p>
            <a:endParaRPr lang="en-US" sz="2400" dirty="0"/>
          </a:p>
          <a:p>
            <a:r>
              <a:rPr lang="en-US" sz="2400" dirty="0"/>
              <a:t>Current evaluation methods require IT intervention and approval to set up or use of a localized virtual machine (VM).  Both of these methods have their pros and cons, however with the use of cloud services such as Amazon AWS we can eliminate the red tape and make the evaluation available to a wider audience than a localized VM allows. The development of an Amazon Machine Image (AMI) that has all of the basic services required to truly evaluate a full VIVO environment, including VIVO, Harvester ETL toolset, </a:t>
            </a:r>
            <a:r>
              <a:rPr lang="en-US" sz="2400" dirty="0" err="1"/>
              <a:t>Fuseki</a:t>
            </a:r>
            <a:r>
              <a:rPr lang="en-US" sz="2400" dirty="0"/>
              <a:t> SPARQL endpoint, and all supporting dependencies will allow us to produce a quick and robust environment.</a:t>
            </a:r>
          </a:p>
        </p:txBody>
      </p:sp>
      <p:sp>
        <p:nvSpPr>
          <p:cNvPr id="13" name="TextBox 12"/>
          <p:cNvSpPr txBox="1"/>
          <p:nvPr/>
        </p:nvSpPr>
        <p:spPr>
          <a:xfrm>
            <a:off x="620147" y="12616005"/>
            <a:ext cx="8031155" cy="6740306"/>
          </a:xfrm>
          <a:prstGeom prst="rect">
            <a:avLst/>
          </a:prstGeom>
          <a:noFill/>
        </p:spPr>
        <p:txBody>
          <a:bodyPr wrap="square" rtlCol="0">
            <a:spAutoFit/>
          </a:bodyPr>
          <a:lstStyle/>
          <a:p>
            <a:r>
              <a:rPr lang="en-US" sz="2400" dirty="0"/>
              <a:t>During the 2010 VIVO conference the publicly available VIVO VirtualBox image was used as teaching tool for setting up VIVO and ingesting data.  The VirtualBox image had issues, as some users had security restrictions that did not allow them to use the image and the image didn’t contain all of the tools that were available for VIVO due to size constraints. The size of the VirtualBox image, while smaller than it could be, caused additional problems for those who hadn't downloaded it prior to attendance at the conference.  For the next conference the Instructors needed a method to quickly create a complete VIVO environment at low cost. With this goal in mind, the Enterprise Software Engineering group began work on an Amazon Machine Image (AMI) that would combine all of the most beneficial tools and applications to provide the best evaluation of the VIVO application. The AMI was modeled after the UF implementation, which utilizes Amazon AWS, and allows the institution to create an EC2 instance that fits their budgetary and performance requirements.</a:t>
            </a:r>
          </a:p>
        </p:txBody>
      </p:sp>
      <p:sp>
        <p:nvSpPr>
          <p:cNvPr id="14" name="TextBox 13"/>
          <p:cNvSpPr txBox="1"/>
          <p:nvPr/>
        </p:nvSpPr>
        <p:spPr>
          <a:xfrm>
            <a:off x="23944057" y="5142214"/>
            <a:ext cx="8031155" cy="7478969"/>
          </a:xfrm>
          <a:prstGeom prst="rect">
            <a:avLst/>
          </a:prstGeom>
          <a:noFill/>
        </p:spPr>
        <p:txBody>
          <a:bodyPr wrap="square" rtlCol="0">
            <a:spAutoFit/>
          </a:bodyPr>
          <a:lstStyle/>
          <a:p>
            <a:r>
              <a:rPr lang="en-US" sz="3200" b="1" dirty="0" smtClean="0">
                <a:solidFill>
                  <a:schemeClr val="accent1"/>
                </a:solidFill>
              </a:rPr>
              <a:t>Why EC2?</a:t>
            </a:r>
          </a:p>
          <a:p>
            <a:r>
              <a:rPr lang="en-US" sz="2400" dirty="0" smtClean="0"/>
              <a:t>The Amazon EC2 infrastructure provides a low-cost, instant evaluation environment that is easily scalable to become your production VIVO environment. The underlying systems that make up the Amazon AWS ecosphere allow performance tuning in ways that most institutions would never be able to undertake.</a:t>
            </a:r>
          </a:p>
          <a:p>
            <a:endParaRPr lang="en-US" sz="3200" dirty="0" smtClean="0"/>
          </a:p>
          <a:p>
            <a:r>
              <a:rPr lang="en-US" sz="3200" b="1" dirty="0" smtClean="0">
                <a:solidFill>
                  <a:srgbClr val="4F81BD"/>
                </a:solidFill>
              </a:rPr>
              <a:t>On-Demand vs. Reserved</a:t>
            </a:r>
          </a:p>
          <a:p>
            <a:r>
              <a:rPr lang="en-US" sz="2400" dirty="0" smtClean="0">
                <a:solidFill>
                  <a:srgbClr val="000000"/>
                </a:solidFill>
              </a:rPr>
              <a:t>The on-demand instances on Amazon on very good for evaluating, testing, and other cases where you are not ready to make a significant commitment to the server infrastructure. However, once the decision has been made to make Amazon your production, long-term home then reserved instances need to play a role. The reserved instances offer a significant cost reduction per hour, and therefore a huge reduction in overall cost of your environment. While they do require an initial down payment, that amount does very little in the way of affecting your overall cost savings.</a:t>
            </a:r>
            <a:endParaRPr lang="en-US" sz="2400" dirty="0">
              <a:solidFill>
                <a:srgbClr val="000000"/>
              </a:solidFill>
            </a:endParaRPr>
          </a:p>
        </p:txBody>
      </p:sp>
      <p:pic>
        <p:nvPicPr>
          <p:cNvPr id="3" name="Picture 2" descr="Images for Amazon Poster 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4699000"/>
            <a:ext cx="15257257" cy="13665200"/>
          </a:xfrm>
          <a:prstGeom prst="rect">
            <a:avLst/>
          </a:prstGeom>
        </p:spPr>
      </p:pic>
      <p:grpSp>
        <p:nvGrpSpPr>
          <p:cNvPr id="31" name="Group 30"/>
          <p:cNvGrpSpPr/>
          <p:nvPr/>
        </p:nvGrpSpPr>
        <p:grpSpPr>
          <a:xfrm>
            <a:off x="23944057" y="13712821"/>
            <a:ext cx="2463708" cy="1740558"/>
            <a:chOff x="23944057" y="13712821"/>
            <a:chExt cx="2463708" cy="1740558"/>
          </a:xfrm>
        </p:grpSpPr>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24032957" y="13712821"/>
              <a:ext cx="914400" cy="914400"/>
            </a:xfrm>
            <a:prstGeom prst="rect">
              <a:avLst/>
            </a:prstGeom>
          </p:spPr>
        </p:pic>
        <p:sp>
          <p:nvSpPr>
            <p:cNvPr id="20" name="TextBox 19"/>
            <p:cNvSpPr txBox="1"/>
            <p:nvPr/>
          </p:nvSpPr>
          <p:spPr>
            <a:xfrm>
              <a:off x="23944057" y="14622382"/>
              <a:ext cx="2463708" cy="830997"/>
            </a:xfrm>
            <a:prstGeom prst="rect">
              <a:avLst/>
            </a:prstGeom>
            <a:noFill/>
          </p:spPr>
          <p:txBody>
            <a:bodyPr wrap="square" rtlCol="0">
              <a:spAutoFit/>
            </a:bodyPr>
            <a:lstStyle/>
            <a:p>
              <a:r>
                <a:rPr lang="en-US" sz="2400" dirty="0" smtClean="0"/>
                <a:t>Vincent </a:t>
              </a:r>
              <a:r>
                <a:rPr lang="en-US" sz="2400" dirty="0" err="1" smtClean="0"/>
                <a:t>Sposato</a:t>
              </a:r>
              <a:endParaRPr lang="en-US" sz="2400" dirty="0" smtClean="0"/>
            </a:p>
            <a:p>
              <a:r>
                <a:rPr lang="en-US" sz="2400" dirty="0" err="1" smtClean="0"/>
                <a:t>vsposato@ufl.edu</a:t>
              </a:r>
              <a:endParaRPr lang="en-US" sz="2400" dirty="0" smtClean="0"/>
            </a:p>
          </p:txBody>
        </p:sp>
        <p:pic>
          <p:nvPicPr>
            <p:cNvPr id="22" name="Picture 21"/>
            <p:cNvPicPr>
              <a:picLocks noChangeAspect="1"/>
            </p:cNvPicPr>
            <p:nvPr/>
          </p:nvPicPr>
          <p:blipFill rotWithShape="1">
            <a:blip r:embed="rId6"/>
            <a:srcRect l="9777" t="8570" r="7678" b="8095"/>
            <a:stretch/>
          </p:blipFill>
          <p:spPr>
            <a:xfrm>
              <a:off x="25044632" y="13712821"/>
              <a:ext cx="905725" cy="914400"/>
            </a:xfrm>
            <a:prstGeom prst="rect">
              <a:avLst/>
            </a:prstGeom>
          </p:spPr>
        </p:pic>
      </p:grpSp>
      <p:grpSp>
        <p:nvGrpSpPr>
          <p:cNvPr id="42" name="Group 41"/>
          <p:cNvGrpSpPr/>
          <p:nvPr/>
        </p:nvGrpSpPr>
        <p:grpSpPr>
          <a:xfrm>
            <a:off x="26460732" y="13680684"/>
            <a:ext cx="3136796" cy="1745397"/>
            <a:chOff x="23944057" y="15576090"/>
            <a:chExt cx="3136796" cy="1745397"/>
          </a:xfrm>
        </p:grpSpPr>
        <p:pic>
          <p:nvPicPr>
            <p:cNvPr id="17" name="Picture 16"/>
            <p:cNvPicPr>
              <a:picLocks noChangeAspect="1"/>
            </p:cNvPicPr>
            <p:nvPr/>
          </p:nvPicPr>
          <p:blipFill rotWithShape="1">
            <a:blip r:embed="rId7"/>
            <a:srcRect t="5357" r="3601" b="30357"/>
            <a:stretch/>
          </p:blipFill>
          <p:spPr>
            <a:xfrm>
              <a:off x="24032965" y="15576090"/>
              <a:ext cx="914400" cy="914400"/>
            </a:xfrm>
            <a:prstGeom prst="rect">
              <a:avLst/>
            </a:prstGeom>
          </p:spPr>
        </p:pic>
        <p:sp>
          <p:nvSpPr>
            <p:cNvPr id="21" name="TextBox 20"/>
            <p:cNvSpPr txBox="1"/>
            <p:nvPr/>
          </p:nvSpPr>
          <p:spPr>
            <a:xfrm>
              <a:off x="23944057" y="16490490"/>
              <a:ext cx="3136796" cy="830997"/>
            </a:xfrm>
            <a:prstGeom prst="rect">
              <a:avLst/>
            </a:prstGeom>
            <a:noFill/>
          </p:spPr>
          <p:txBody>
            <a:bodyPr wrap="square" rtlCol="0">
              <a:spAutoFit/>
            </a:bodyPr>
            <a:lstStyle/>
            <a:p>
              <a:r>
                <a:rPr lang="en-US" sz="2400" dirty="0" smtClean="0"/>
                <a:t>Stephen V. Williams</a:t>
              </a:r>
            </a:p>
            <a:p>
              <a:r>
                <a:rPr lang="en-US" sz="2400" dirty="0" err="1" smtClean="0"/>
                <a:t>drspeedo@ufl.edu</a:t>
              </a:r>
              <a:endParaRPr lang="en-US" sz="2400" dirty="0" smtClean="0"/>
            </a:p>
          </p:txBody>
        </p:sp>
        <p:pic>
          <p:nvPicPr>
            <p:cNvPr id="24" name="Picture 23"/>
            <p:cNvPicPr>
              <a:picLocks noChangeAspect="1"/>
            </p:cNvPicPr>
            <p:nvPr/>
          </p:nvPicPr>
          <p:blipFill rotWithShape="1">
            <a:blip r:embed="rId8"/>
            <a:srcRect l="9669" t="8556" r="8696" b="9108"/>
            <a:stretch/>
          </p:blipFill>
          <p:spPr>
            <a:xfrm>
              <a:off x="25044632" y="15585107"/>
              <a:ext cx="897658" cy="905383"/>
            </a:xfrm>
            <a:prstGeom prst="rect">
              <a:avLst/>
            </a:prstGeom>
          </p:spPr>
        </p:pic>
      </p:grpSp>
      <p:grpSp>
        <p:nvGrpSpPr>
          <p:cNvPr id="30" name="Group 29"/>
          <p:cNvGrpSpPr/>
          <p:nvPr/>
        </p:nvGrpSpPr>
        <p:grpSpPr>
          <a:xfrm>
            <a:off x="29208069" y="13668312"/>
            <a:ext cx="2150538" cy="1757769"/>
            <a:chOff x="27042762" y="13680684"/>
            <a:chExt cx="2150538" cy="1757769"/>
          </a:xfrm>
        </p:grpSpPr>
        <p:pic>
          <p:nvPicPr>
            <p:cNvPr id="18" name="Picture 17"/>
            <p:cNvPicPr>
              <a:picLocks noChangeAspect="1"/>
            </p:cNvPicPr>
            <p:nvPr/>
          </p:nvPicPr>
          <p:blipFill>
            <a:blip r:embed="rId9"/>
            <a:stretch>
              <a:fillRect/>
            </a:stretch>
          </p:blipFill>
          <p:spPr>
            <a:xfrm>
              <a:off x="27169761" y="13693057"/>
              <a:ext cx="914399" cy="914399"/>
            </a:xfrm>
            <a:prstGeom prst="rect">
              <a:avLst/>
            </a:prstGeom>
          </p:spPr>
        </p:pic>
        <p:sp>
          <p:nvSpPr>
            <p:cNvPr id="23" name="TextBox 22"/>
            <p:cNvSpPr txBox="1"/>
            <p:nvPr/>
          </p:nvSpPr>
          <p:spPr>
            <a:xfrm>
              <a:off x="27042762" y="14607456"/>
              <a:ext cx="2150538" cy="830997"/>
            </a:xfrm>
            <a:prstGeom prst="rect">
              <a:avLst/>
            </a:prstGeom>
            <a:noFill/>
          </p:spPr>
          <p:txBody>
            <a:bodyPr wrap="square" rtlCol="0">
              <a:spAutoFit/>
            </a:bodyPr>
            <a:lstStyle/>
            <a:p>
              <a:r>
                <a:rPr lang="en-US" sz="2400" dirty="0" smtClean="0"/>
                <a:t>Narayan </a:t>
              </a:r>
              <a:r>
                <a:rPr lang="en-US" sz="2400" dirty="0" err="1" smtClean="0"/>
                <a:t>Raum</a:t>
              </a:r>
              <a:endParaRPr lang="en-US" sz="2400" dirty="0" smtClean="0"/>
            </a:p>
            <a:p>
              <a:r>
                <a:rPr lang="en-US" sz="2400" dirty="0" err="1" smtClean="0"/>
                <a:t>nraum@ufl.edu</a:t>
              </a:r>
              <a:endParaRPr lang="en-US" sz="2400" dirty="0" smtClean="0"/>
            </a:p>
          </p:txBody>
        </p:sp>
        <p:pic>
          <p:nvPicPr>
            <p:cNvPr id="27" name="Picture 26"/>
            <p:cNvPicPr>
              <a:picLocks noChangeAspect="1"/>
            </p:cNvPicPr>
            <p:nvPr/>
          </p:nvPicPr>
          <p:blipFill rotWithShape="1">
            <a:blip r:embed="rId10"/>
            <a:srcRect l="10000" t="10001" r="10889" b="8221"/>
            <a:stretch/>
          </p:blipFill>
          <p:spPr>
            <a:xfrm>
              <a:off x="28181527" y="13680684"/>
              <a:ext cx="906717" cy="937281"/>
            </a:xfrm>
            <a:prstGeom prst="rect">
              <a:avLst/>
            </a:prstGeom>
          </p:spPr>
        </p:pic>
      </p:grpSp>
      <p:grpSp>
        <p:nvGrpSpPr>
          <p:cNvPr id="53" name="Group 52"/>
          <p:cNvGrpSpPr/>
          <p:nvPr/>
        </p:nvGrpSpPr>
        <p:grpSpPr>
          <a:xfrm>
            <a:off x="24032957" y="17330066"/>
            <a:ext cx="2473862" cy="1771631"/>
            <a:chOff x="24032957" y="17330066"/>
            <a:chExt cx="2473862" cy="1771631"/>
          </a:xfrm>
        </p:grpSpPr>
        <p:pic>
          <p:nvPicPr>
            <p:cNvPr id="5" name="Picture 4"/>
            <p:cNvPicPr>
              <a:picLocks noChangeAspect="1"/>
            </p:cNvPicPr>
            <p:nvPr/>
          </p:nvPicPr>
          <p:blipFill>
            <a:blip r:embed="rId11"/>
            <a:stretch>
              <a:fillRect/>
            </a:stretch>
          </p:blipFill>
          <p:spPr>
            <a:xfrm>
              <a:off x="24032958" y="17330066"/>
              <a:ext cx="926772" cy="926772"/>
            </a:xfrm>
            <a:prstGeom prst="rect">
              <a:avLst/>
            </a:prstGeom>
          </p:spPr>
        </p:pic>
        <p:sp>
          <p:nvSpPr>
            <p:cNvPr id="28" name="TextBox 27"/>
            <p:cNvSpPr txBox="1"/>
            <p:nvPr/>
          </p:nvSpPr>
          <p:spPr>
            <a:xfrm>
              <a:off x="24032957" y="18270700"/>
              <a:ext cx="2473862" cy="830997"/>
            </a:xfrm>
            <a:prstGeom prst="rect">
              <a:avLst/>
            </a:prstGeom>
            <a:noFill/>
          </p:spPr>
          <p:txBody>
            <a:bodyPr wrap="square" rtlCol="0">
              <a:spAutoFit/>
            </a:bodyPr>
            <a:lstStyle/>
            <a:p>
              <a:r>
                <a:rPr lang="en-US" sz="2400" dirty="0" smtClean="0"/>
                <a:t>Erik Schmidt</a:t>
              </a:r>
            </a:p>
            <a:p>
              <a:r>
                <a:rPr lang="en-US" sz="2400" dirty="0" err="1" smtClean="0"/>
                <a:t>cavedivr@ufl.edu</a:t>
              </a:r>
              <a:endParaRPr lang="en-US" sz="2400" dirty="0" smtClean="0"/>
            </a:p>
          </p:txBody>
        </p:sp>
        <p:pic>
          <p:nvPicPr>
            <p:cNvPr id="12" name="Picture 11"/>
            <p:cNvPicPr>
              <a:picLocks noChangeAspect="1"/>
            </p:cNvPicPr>
            <p:nvPr/>
          </p:nvPicPr>
          <p:blipFill>
            <a:blip r:embed="rId12"/>
            <a:stretch>
              <a:fillRect/>
            </a:stretch>
          </p:blipFill>
          <p:spPr>
            <a:xfrm>
              <a:off x="25083269" y="17333736"/>
              <a:ext cx="943740" cy="926581"/>
            </a:xfrm>
            <a:prstGeom prst="rect">
              <a:avLst/>
            </a:prstGeom>
          </p:spPr>
        </p:pic>
      </p:grpSp>
      <p:grpSp>
        <p:nvGrpSpPr>
          <p:cNvPr id="36" name="Group 35"/>
          <p:cNvGrpSpPr/>
          <p:nvPr/>
        </p:nvGrpSpPr>
        <p:grpSpPr>
          <a:xfrm>
            <a:off x="24032957" y="15518987"/>
            <a:ext cx="2112447" cy="1745395"/>
            <a:chOff x="27080853" y="15518987"/>
            <a:chExt cx="2112447" cy="1745395"/>
          </a:xfrm>
        </p:grpSpPr>
        <p:pic>
          <p:nvPicPr>
            <p:cNvPr id="37" name="Picture 36"/>
            <p:cNvPicPr>
              <a:picLocks noChangeAspect="1"/>
            </p:cNvPicPr>
            <p:nvPr/>
          </p:nvPicPr>
          <p:blipFill>
            <a:blip r:embed="rId13"/>
            <a:stretch>
              <a:fillRect/>
            </a:stretch>
          </p:blipFill>
          <p:spPr>
            <a:xfrm>
              <a:off x="27169761" y="15518987"/>
              <a:ext cx="914398" cy="914398"/>
            </a:xfrm>
            <a:prstGeom prst="rect">
              <a:avLst/>
            </a:prstGeom>
          </p:spPr>
        </p:pic>
        <p:sp>
          <p:nvSpPr>
            <p:cNvPr id="38" name="TextBox 37"/>
            <p:cNvSpPr txBox="1"/>
            <p:nvPr/>
          </p:nvSpPr>
          <p:spPr>
            <a:xfrm>
              <a:off x="27080853" y="16433385"/>
              <a:ext cx="2112447" cy="830997"/>
            </a:xfrm>
            <a:prstGeom prst="rect">
              <a:avLst/>
            </a:prstGeom>
            <a:noFill/>
          </p:spPr>
          <p:txBody>
            <a:bodyPr wrap="square" rtlCol="0">
              <a:spAutoFit/>
            </a:bodyPr>
            <a:lstStyle/>
            <a:p>
              <a:r>
                <a:rPr lang="en-US" sz="2400" dirty="0" smtClean="0"/>
                <a:t>Chris Barnes</a:t>
              </a:r>
            </a:p>
            <a:p>
              <a:r>
                <a:rPr lang="en-US" sz="2400" dirty="0" err="1" smtClean="0"/>
                <a:t>cpb@ufl.edu</a:t>
              </a:r>
              <a:endParaRPr lang="en-US" sz="2400" dirty="0" smtClean="0"/>
            </a:p>
          </p:txBody>
        </p:sp>
        <p:pic>
          <p:nvPicPr>
            <p:cNvPr id="39" name="Picture 38"/>
            <p:cNvPicPr>
              <a:picLocks noChangeAspect="1"/>
            </p:cNvPicPr>
            <p:nvPr/>
          </p:nvPicPr>
          <p:blipFill rotWithShape="1">
            <a:blip r:embed="rId14"/>
            <a:srcRect l="12552" t="12315" r="11725" b="12580"/>
            <a:stretch/>
          </p:blipFill>
          <p:spPr>
            <a:xfrm>
              <a:off x="28181527" y="15518987"/>
              <a:ext cx="948268" cy="940540"/>
            </a:xfrm>
            <a:prstGeom prst="rect">
              <a:avLst/>
            </a:prstGeom>
          </p:spPr>
        </p:pic>
      </p:grpSp>
      <p:grpSp>
        <p:nvGrpSpPr>
          <p:cNvPr id="41" name="Group 40"/>
          <p:cNvGrpSpPr/>
          <p:nvPr/>
        </p:nvGrpSpPr>
        <p:grpSpPr>
          <a:xfrm>
            <a:off x="26507296" y="15536703"/>
            <a:ext cx="3136796" cy="1793363"/>
            <a:chOff x="26996188" y="17409822"/>
            <a:chExt cx="3136796" cy="1793363"/>
          </a:xfrm>
        </p:grpSpPr>
        <p:pic>
          <p:nvPicPr>
            <p:cNvPr id="34" name="Picture 33"/>
            <p:cNvPicPr>
              <a:picLocks noChangeAspect="1"/>
            </p:cNvPicPr>
            <p:nvPr/>
          </p:nvPicPr>
          <p:blipFill>
            <a:blip r:embed="rId15"/>
            <a:stretch>
              <a:fillRect/>
            </a:stretch>
          </p:blipFill>
          <p:spPr>
            <a:xfrm>
              <a:off x="27042762" y="17409822"/>
              <a:ext cx="927679" cy="923101"/>
            </a:xfrm>
            <a:prstGeom prst="rect">
              <a:avLst/>
            </a:prstGeom>
          </p:spPr>
        </p:pic>
        <p:pic>
          <p:nvPicPr>
            <p:cNvPr id="35" name="Picture 34"/>
            <p:cNvPicPr>
              <a:picLocks noChangeAspect="1"/>
            </p:cNvPicPr>
            <p:nvPr/>
          </p:nvPicPr>
          <p:blipFill>
            <a:blip r:embed="rId16"/>
            <a:stretch>
              <a:fillRect/>
            </a:stretch>
          </p:blipFill>
          <p:spPr>
            <a:xfrm>
              <a:off x="28181527" y="17432388"/>
              <a:ext cx="914398" cy="914398"/>
            </a:xfrm>
            <a:prstGeom prst="rect">
              <a:avLst/>
            </a:prstGeom>
          </p:spPr>
        </p:pic>
        <p:sp>
          <p:nvSpPr>
            <p:cNvPr id="40" name="TextBox 39"/>
            <p:cNvSpPr txBox="1"/>
            <p:nvPr/>
          </p:nvSpPr>
          <p:spPr>
            <a:xfrm>
              <a:off x="26996188" y="18372188"/>
              <a:ext cx="3136796" cy="830997"/>
            </a:xfrm>
            <a:prstGeom prst="rect">
              <a:avLst/>
            </a:prstGeom>
            <a:noFill/>
          </p:spPr>
          <p:txBody>
            <a:bodyPr wrap="square" rtlCol="0">
              <a:spAutoFit/>
            </a:bodyPr>
            <a:lstStyle/>
            <a:p>
              <a:r>
                <a:rPr lang="en-US" sz="2400" dirty="0" smtClean="0"/>
                <a:t>Mike Conlon</a:t>
              </a:r>
            </a:p>
            <a:p>
              <a:r>
                <a:rPr lang="en-US" sz="2400" dirty="0" err="1" smtClean="0"/>
                <a:t>mconlon@ufl.edu</a:t>
              </a:r>
              <a:endParaRPr lang="en-US" sz="2400" dirty="0" smtClean="0"/>
            </a:p>
          </p:txBody>
        </p:sp>
      </p:grpSp>
      <p:grpSp>
        <p:nvGrpSpPr>
          <p:cNvPr id="46" name="Group 45"/>
          <p:cNvGrpSpPr/>
          <p:nvPr/>
        </p:nvGrpSpPr>
        <p:grpSpPr>
          <a:xfrm>
            <a:off x="29318133" y="15533870"/>
            <a:ext cx="2473862" cy="1790154"/>
            <a:chOff x="29749925" y="15533870"/>
            <a:chExt cx="2473862" cy="1790154"/>
          </a:xfrm>
        </p:grpSpPr>
        <p:pic>
          <p:nvPicPr>
            <p:cNvPr id="43" name="Picture 42"/>
            <p:cNvPicPr>
              <a:picLocks noChangeAspect="1"/>
            </p:cNvPicPr>
            <p:nvPr/>
          </p:nvPicPr>
          <p:blipFill>
            <a:blip r:embed="rId17"/>
            <a:stretch>
              <a:fillRect/>
            </a:stretch>
          </p:blipFill>
          <p:spPr>
            <a:xfrm>
              <a:off x="29749925" y="15533870"/>
              <a:ext cx="931333" cy="931333"/>
            </a:xfrm>
            <a:prstGeom prst="rect">
              <a:avLst/>
            </a:prstGeom>
          </p:spPr>
        </p:pic>
        <p:pic>
          <p:nvPicPr>
            <p:cNvPr id="44" name="Picture 43"/>
            <p:cNvPicPr>
              <a:picLocks noChangeAspect="1"/>
            </p:cNvPicPr>
            <p:nvPr/>
          </p:nvPicPr>
          <p:blipFill>
            <a:blip r:embed="rId18"/>
            <a:stretch>
              <a:fillRect/>
            </a:stretch>
          </p:blipFill>
          <p:spPr>
            <a:xfrm>
              <a:off x="30851667" y="15533870"/>
              <a:ext cx="943740" cy="935161"/>
            </a:xfrm>
            <a:prstGeom prst="rect">
              <a:avLst/>
            </a:prstGeom>
          </p:spPr>
        </p:pic>
        <p:sp>
          <p:nvSpPr>
            <p:cNvPr id="45" name="TextBox 44"/>
            <p:cNvSpPr txBox="1"/>
            <p:nvPr/>
          </p:nvSpPr>
          <p:spPr>
            <a:xfrm>
              <a:off x="29749925" y="16493027"/>
              <a:ext cx="2473862" cy="830997"/>
            </a:xfrm>
            <a:prstGeom prst="rect">
              <a:avLst/>
            </a:prstGeom>
            <a:noFill/>
          </p:spPr>
          <p:txBody>
            <a:bodyPr wrap="square" rtlCol="0">
              <a:spAutoFit/>
            </a:bodyPr>
            <a:lstStyle/>
            <a:p>
              <a:r>
                <a:rPr lang="en-US" sz="2400" dirty="0" smtClean="0"/>
                <a:t>Nicholas </a:t>
              </a:r>
              <a:r>
                <a:rPr lang="en-US" sz="2400" dirty="0" err="1" smtClean="0"/>
                <a:t>Rejack</a:t>
              </a:r>
              <a:endParaRPr lang="en-US" sz="2400" dirty="0" smtClean="0"/>
            </a:p>
            <a:p>
              <a:r>
                <a:rPr lang="en-US" sz="2400" dirty="0" err="1" smtClean="0"/>
                <a:t>nrejack@ufl.edu</a:t>
              </a:r>
              <a:endParaRPr lang="en-US" sz="2400" dirty="0" smtClean="0"/>
            </a:p>
          </p:txBody>
        </p:sp>
      </p:grpSp>
      <p:grpSp>
        <p:nvGrpSpPr>
          <p:cNvPr id="54" name="Group 53"/>
          <p:cNvGrpSpPr/>
          <p:nvPr/>
        </p:nvGrpSpPr>
        <p:grpSpPr>
          <a:xfrm>
            <a:off x="26553870" y="17350075"/>
            <a:ext cx="2473862" cy="1751622"/>
            <a:chOff x="27580631" y="7955670"/>
            <a:chExt cx="2473862" cy="1751622"/>
          </a:xfrm>
        </p:grpSpPr>
        <p:pic>
          <p:nvPicPr>
            <p:cNvPr id="55" name="Picture 54"/>
            <p:cNvPicPr>
              <a:picLocks noChangeAspect="1"/>
            </p:cNvPicPr>
            <p:nvPr/>
          </p:nvPicPr>
          <p:blipFill>
            <a:blip r:embed="rId19"/>
            <a:stretch>
              <a:fillRect/>
            </a:stretch>
          </p:blipFill>
          <p:spPr>
            <a:xfrm>
              <a:off x="28651682" y="7955670"/>
              <a:ext cx="943740" cy="934487"/>
            </a:xfrm>
            <a:prstGeom prst="rect">
              <a:avLst/>
            </a:prstGeom>
          </p:spPr>
        </p:pic>
        <p:sp>
          <p:nvSpPr>
            <p:cNvPr id="56" name="TextBox 55"/>
            <p:cNvSpPr txBox="1"/>
            <p:nvPr/>
          </p:nvSpPr>
          <p:spPr>
            <a:xfrm>
              <a:off x="27580631" y="8876295"/>
              <a:ext cx="2473862" cy="830997"/>
            </a:xfrm>
            <a:prstGeom prst="rect">
              <a:avLst/>
            </a:prstGeom>
            <a:noFill/>
          </p:spPr>
          <p:txBody>
            <a:bodyPr wrap="square" rtlCol="0">
              <a:spAutoFit/>
            </a:bodyPr>
            <a:lstStyle/>
            <a:p>
              <a:r>
                <a:rPr lang="en-US" sz="2400" dirty="0" smtClean="0"/>
                <a:t>Laura </a:t>
              </a:r>
              <a:r>
                <a:rPr lang="en-US" sz="2400" dirty="0" err="1" smtClean="0"/>
                <a:t>Guazzelli</a:t>
              </a:r>
              <a:endParaRPr lang="en-US" sz="2400" dirty="0" smtClean="0"/>
            </a:p>
            <a:p>
              <a:r>
                <a:rPr lang="en-US" sz="2400" dirty="0" smtClean="0"/>
                <a:t>laura2@ufl.edu</a:t>
              </a:r>
            </a:p>
          </p:txBody>
        </p:sp>
        <p:pic>
          <p:nvPicPr>
            <p:cNvPr id="57" name="Picture 56"/>
            <p:cNvPicPr>
              <a:picLocks noChangeAspect="1"/>
            </p:cNvPicPr>
            <p:nvPr/>
          </p:nvPicPr>
          <p:blipFill>
            <a:blip r:embed="rId20"/>
            <a:stretch>
              <a:fillRect/>
            </a:stretch>
          </p:blipFill>
          <p:spPr>
            <a:xfrm>
              <a:off x="27581772" y="7955670"/>
              <a:ext cx="909626" cy="909626"/>
            </a:xfrm>
            <a:prstGeom prst="rect">
              <a:avLst/>
            </a:prstGeom>
          </p:spPr>
        </p:pic>
      </p:grpSp>
      <p:grpSp>
        <p:nvGrpSpPr>
          <p:cNvPr id="58" name="Group 57"/>
          <p:cNvGrpSpPr/>
          <p:nvPr/>
        </p:nvGrpSpPr>
        <p:grpSpPr>
          <a:xfrm>
            <a:off x="29318133" y="17324024"/>
            <a:ext cx="2473862" cy="1726717"/>
            <a:chOff x="30076087" y="7943471"/>
            <a:chExt cx="2473862" cy="1726717"/>
          </a:xfrm>
        </p:grpSpPr>
        <p:pic>
          <p:nvPicPr>
            <p:cNvPr id="59" name="Picture 58"/>
            <p:cNvPicPr>
              <a:picLocks noChangeAspect="1"/>
            </p:cNvPicPr>
            <p:nvPr/>
          </p:nvPicPr>
          <p:blipFill>
            <a:blip r:embed="rId21"/>
            <a:stretch>
              <a:fillRect/>
            </a:stretch>
          </p:blipFill>
          <p:spPr>
            <a:xfrm>
              <a:off x="31245561" y="7955502"/>
              <a:ext cx="943740" cy="934488"/>
            </a:xfrm>
            <a:prstGeom prst="rect">
              <a:avLst/>
            </a:prstGeom>
          </p:spPr>
        </p:pic>
        <p:sp>
          <p:nvSpPr>
            <p:cNvPr id="60" name="TextBox 59"/>
            <p:cNvSpPr txBox="1"/>
            <p:nvPr/>
          </p:nvSpPr>
          <p:spPr>
            <a:xfrm>
              <a:off x="30076087" y="8839191"/>
              <a:ext cx="2473862" cy="830997"/>
            </a:xfrm>
            <a:prstGeom prst="rect">
              <a:avLst/>
            </a:prstGeom>
            <a:noFill/>
          </p:spPr>
          <p:txBody>
            <a:bodyPr wrap="square" rtlCol="0">
              <a:spAutoFit/>
            </a:bodyPr>
            <a:lstStyle/>
            <a:p>
              <a:r>
                <a:rPr lang="en-US" sz="2400" dirty="0" smtClean="0"/>
                <a:t>Will </a:t>
              </a:r>
              <a:r>
                <a:rPr lang="en-US" sz="2400" dirty="0" err="1" smtClean="0"/>
                <a:t>Collante</a:t>
              </a:r>
              <a:endParaRPr lang="en-US" sz="2400" dirty="0" smtClean="0"/>
            </a:p>
            <a:p>
              <a:r>
                <a:rPr lang="en-US" sz="2400" dirty="0" smtClean="0"/>
                <a:t>wjc813@ufl.edu</a:t>
              </a:r>
            </a:p>
          </p:txBody>
        </p:sp>
        <p:pic>
          <p:nvPicPr>
            <p:cNvPr id="61" name="Picture 60"/>
            <p:cNvPicPr>
              <a:picLocks noChangeAspect="1"/>
            </p:cNvPicPr>
            <p:nvPr/>
          </p:nvPicPr>
          <p:blipFill>
            <a:blip r:embed="rId22"/>
            <a:stretch>
              <a:fillRect/>
            </a:stretch>
          </p:blipFill>
          <p:spPr>
            <a:xfrm>
              <a:off x="30116879" y="7943471"/>
              <a:ext cx="983686" cy="983686"/>
            </a:xfrm>
            <a:prstGeom prst="rect">
              <a:avLst/>
            </a:prstGeom>
          </p:spPr>
        </p:pic>
      </p:grpSp>
    </p:spTree>
    <p:extLst>
      <p:ext uri="{BB962C8B-B14F-4D97-AF65-F5344CB8AC3E}">
        <p14:creationId xmlns:p14="http://schemas.microsoft.com/office/powerpoint/2010/main" val="120063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TotalTime>
  <Words>675</Words>
  <Application>Microsoft Macintosh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Utilizing Amazon Cloud Infrastructure for low-cost Evaluation or Robust Production Performance of the VIVO Application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Narayan Raum</dc:creator>
  <cp:lastModifiedBy>Vincent Sposato</cp:lastModifiedBy>
  <cp:revision>28</cp:revision>
  <cp:lastPrinted>2012-08-14T19:38:38Z</cp:lastPrinted>
  <dcterms:created xsi:type="dcterms:W3CDTF">2012-08-07T20:50:22Z</dcterms:created>
  <dcterms:modified xsi:type="dcterms:W3CDTF">2012-08-18T00:39:59Z</dcterms:modified>
</cp:coreProperties>
</file>