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5E73"/>
    <a:srgbClr val="D46A31"/>
    <a:srgbClr val="4A74A6"/>
    <a:srgbClr val="C400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4" d="100"/>
          <a:sy n="24" d="100"/>
        </p:scale>
        <p:origin x="-162" y="-96"/>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88224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95818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2" y="2814322"/>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0" y="2814322"/>
            <a:ext cx="79444214"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76275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009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4"/>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6E15F-EA15-2147-99D2-E918643382ED}"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20753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9" y="16388082"/>
            <a:ext cx="53052344"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4" y="16388082"/>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6E15F-EA15-2147-99D2-E918643382ED}"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896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2"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6E15F-EA15-2147-99D2-E918643382ED}" type="datetimeFigureOut">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60248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6E15F-EA15-2147-99D2-E918643382ED}" type="datetimeFigureOut">
              <a:rPr lang="en-US" smtClean="0"/>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23421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E15F-EA15-2147-99D2-E918643382ED}" type="datetimeFigureOut">
              <a:rPr lang="en-US" smtClean="0"/>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10651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4592322"/>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6E15F-EA15-2147-99D2-E918643382ED}"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02063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6E15F-EA15-2147-99D2-E918643382ED}"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50654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4396E15F-EA15-2147-99D2-E918643382ED}" type="datetimeFigureOut">
              <a:rPr lang="en-US" smtClean="0"/>
              <a:t>8/26/2012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15195F3A-A565-A44F-A2BD-2BEEA8784DED}" type="slidenum">
              <a:rPr lang="en-US" smtClean="0"/>
              <a:t>‹#›</a:t>
            </a:fld>
            <a:endParaRPr lang="en-US"/>
          </a:p>
        </p:txBody>
      </p:sp>
    </p:spTree>
    <p:extLst>
      <p:ext uri="{BB962C8B-B14F-4D97-AF65-F5344CB8AC3E}">
        <p14:creationId xmlns:p14="http://schemas.microsoft.com/office/powerpoint/2010/main" val="330723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3905" y="773046"/>
            <a:ext cx="28419552" cy="2096735"/>
          </a:xfrm>
        </p:spPr>
        <p:txBody>
          <a:bodyPr anchor="ctr">
            <a:noAutofit/>
          </a:bodyPr>
          <a:lstStyle/>
          <a:p>
            <a:pPr algn="l"/>
            <a:r>
              <a:rPr lang="en-US" sz="8000" dirty="0">
                <a:solidFill>
                  <a:srgbClr val="D46A31"/>
                </a:solidFill>
              </a:rPr>
              <a:t>Implementing Logging for </a:t>
            </a:r>
            <a:r>
              <a:rPr lang="en-US" sz="8000">
                <a:solidFill>
                  <a:srgbClr val="D46A31"/>
                </a:solidFill>
              </a:rPr>
              <a:t>Activity </a:t>
            </a:r>
            <a:r>
              <a:rPr lang="en-US" sz="8000" smtClean="0">
                <a:solidFill>
                  <a:srgbClr val="D46A31"/>
                </a:solidFill>
              </a:rPr>
              <a:t>Monitoring </a:t>
            </a:r>
            <a:r>
              <a:rPr lang="en-US" sz="8000" dirty="0">
                <a:solidFill>
                  <a:srgbClr val="D46A31"/>
                </a:solidFill>
              </a:rPr>
              <a:t>in VIVO</a:t>
            </a:r>
          </a:p>
        </p:txBody>
      </p:sp>
      <p:sp>
        <p:nvSpPr>
          <p:cNvPr id="4" name="TextBox 3"/>
          <p:cNvSpPr txBox="1"/>
          <p:nvPr/>
        </p:nvSpPr>
        <p:spPr>
          <a:xfrm>
            <a:off x="560314" y="19547186"/>
            <a:ext cx="21553382" cy="2062103"/>
          </a:xfrm>
          <a:prstGeom prst="rect">
            <a:avLst/>
          </a:prstGeom>
          <a:noFill/>
        </p:spPr>
        <p:txBody>
          <a:bodyPr wrap="square" rtlCol="0">
            <a:spAutoFit/>
          </a:bodyPr>
          <a:lstStyle/>
          <a:p>
            <a:r>
              <a:rPr lang="en-US" sz="3600" b="1" dirty="0">
                <a:solidFill>
                  <a:srgbClr val="D46A31"/>
                </a:solidFill>
              </a:rPr>
              <a:t>Vincent J. Sposato</a:t>
            </a:r>
            <a:r>
              <a:rPr lang="en-US" sz="3600" b="1" baseline="30000" dirty="0">
                <a:solidFill>
                  <a:srgbClr val="D46A31"/>
                </a:solidFill>
              </a:rPr>
              <a:t>1</a:t>
            </a:r>
            <a:r>
              <a:rPr lang="en-US" sz="3600" b="1" dirty="0">
                <a:solidFill>
                  <a:srgbClr val="D46A31"/>
                </a:solidFill>
              </a:rPr>
              <a:t>, Stephen V. Williams</a:t>
            </a:r>
            <a:r>
              <a:rPr lang="en-US" sz="3600" b="1" baseline="30000" dirty="0">
                <a:solidFill>
                  <a:srgbClr val="D46A31"/>
                </a:solidFill>
              </a:rPr>
              <a:t>1</a:t>
            </a:r>
            <a:r>
              <a:rPr lang="en-US" sz="3600" b="1" dirty="0">
                <a:solidFill>
                  <a:srgbClr val="D46A31"/>
                </a:solidFill>
              </a:rPr>
              <a:t>,Narayan Raum</a:t>
            </a:r>
            <a:r>
              <a:rPr lang="en-US" sz="3600" b="1" baseline="30000" dirty="0">
                <a:solidFill>
                  <a:srgbClr val="D46A31"/>
                </a:solidFill>
              </a:rPr>
              <a:t>2</a:t>
            </a:r>
            <a:r>
              <a:rPr lang="en-US" sz="3600" b="1" dirty="0">
                <a:solidFill>
                  <a:srgbClr val="D46A31"/>
                </a:solidFill>
              </a:rPr>
              <a:t>, Chris Barnes</a:t>
            </a:r>
            <a:r>
              <a:rPr lang="en-US" sz="3600" b="1" baseline="30000" dirty="0">
                <a:solidFill>
                  <a:srgbClr val="D46A31"/>
                </a:solidFill>
              </a:rPr>
              <a:t>2</a:t>
            </a:r>
            <a:r>
              <a:rPr lang="en-US" sz="3600" b="1" dirty="0">
                <a:solidFill>
                  <a:srgbClr val="D46A31"/>
                </a:solidFill>
              </a:rPr>
              <a:t>, Mike Conlon</a:t>
            </a:r>
            <a:r>
              <a:rPr lang="en-US" sz="3600" b="1" baseline="30000" dirty="0">
                <a:solidFill>
                  <a:srgbClr val="D46A31"/>
                </a:solidFill>
              </a:rPr>
              <a:t>3</a:t>
            </a:r>
            <a:r>
              <a:rPr lang="en-US" sz="3600" b="1" dirty="0">
                <a:solidFill>
                  <a:srgbClr val="D46A31"/>
                </a:solidFill>
              </a:rPr>
              <a:t>, Nicholas Rejack</a:t>
            </a:r>
            <a:r>
              <a:rPr lang="en-US" sz="3600" b="1" baseline="30000" dirty="0">
                <a:solidFill>
                  <a:srgbClr val="D46A31"/>
                </a:solidFill>
              </a:rPr>
              <a:t>3</a:t>
            </a:r>
            <a:r>
              <a:rPr lang="en-US" sz="3600" b="1" dirty="0">
                <a:solidFill>
                  <a:srgbClr val="D46A31"/>
                </a:solidFill>
              </a:rPr>
              <a:t>, </a:t>
            </a:r>
            <a:endParaRPr lang="en-US" sz="3600" b="1" dirty="0" smtClean="0">
              <a:solidFill>
                <a:srgbClr val="D46A31"/>
              </a:solidFill>
            </a:endParaRPr>
          </a:p>
          <a:p>
            <a:r>
              <a:rPr lang="en-US" sz="3600" b="1" dirty="0" smtClean="0">
                <a:solidFill>
                  <a:srgbClr val="D46A31"/>
                </a:solidFill>
              </a:rPr>
              <a:t>Erik </a:t>
            </a:r>
            <a:r>
              <a:rPr lang="en-US" sz="3600" b="1" dirty="0">
                <a:solidFill>
                  <a:srgbClr val="D46A31"/>
                </a:solidFill>
              </a:rPr>
              <a:t>C. Schmidt</a:t>
            </a:r>
            <a:r>
              <a:rPr lang="en-US" sz="3600" b="1" baseline="30000" dirty="0">
                <a:solidFill>
                  <a:srgbClr val="D46A31"/>
                </a:solidFill>
              </a:rPr>
              <a:t>3</a:t>
            </a:r>
            <a:r>
              <a:rPr lang="en-US" sz="3600" b="1" dirty="0">
                <a:solidFill>
                  <a:srgbClr val="D46A31"/>
                </a:solidFill>
              </a:rPr>
              <a:t>, Laura Guazzelli</a:t>
            </a:r>
            <a:r>
              <a:rPr lang="en-US" sz="3600" b="1" baseline="30000" dirty="0">
                <a:solidFill>
                  <a:srgbClr val="D46A31"/>
                </a:solidFill>
              </a:rPr>
              <a:t>3</a:t>
            </a:r>
            <a:r>
              <a:rPr lang="en-US" sz="3600" b="1" dirty="0">
                <a:solidFill>
                  <a:srgbClr val="D46A31"/>
                </a:solidFill>
              </a:rPr>
              <a:t>, </a:t>
            </a:r>
            <a:r>
              <a:rPr lang="en-US" sz="3600" b="1">
                <a:solidFill>
                  <a:srgbClr val="D46A31"/>
                </a:solidFill>
              </a:rPr>
              <a:t>Will </a:t>
            </a:r>
            <a:r>
              <a:rPr lang="en-US" sz="3600" b="1" smtClean="0">
                <a:solidFill>
                  <a:srgbClr val="D46A31"/>
                </a:solidFill>
              </a:rPr>
              <a:t>Collante</a:t>
            </a:r>
            <a:r>
              <a:rPr lang="en-US" sz="3600" b="1" baseline="30000" smtClean="0">
                <a:solidFill>
                  <a:srgbClr val="D46A31"/>
                </a:solidFill>
              </a:rPr>
              <a:t>3</a:t>
            </a:r>
            <a:endParaRPr lang="en-US" sz="3600" b="1" baseline="30000" dirty="0" smtClean="0">
              <a:solidFill>
                <a:srgbClr val="D46A31"/>
              </a:solidFill>
            </a:endParaRPr>
          </a:p>
          <a:p>
            <a:r>
              <a:rPr lang="en-US" sz="2800" baseline="30000" dirty="0" smtClean="0"/>
              <a:t>1</a:t>
            </a:r>
            <a:r>
              <a:rPr lang="en-US" sz="2800" dirty="0" smtClean="0"/>
              <a:t> Enterprise Software Engineering, Academic Health Center IT, University of Florida, </a:t>
            </a:r>
            <a:r>
              <a:rPr lang="en-US" sz="2800" baseline="30000" dirty="0" smtClean="0"/>
              <a:t>2</a:t>
            </a:r>
            <a:r>
              <a:rPr lang="en-US" sz="2800" dirty="0" smtClean="0"/>
              <a:t> Clinical and Translational Science IT Group, Academic Health Center IT, University of Florida, </a:t>
            </a:r>
            <a:r>
              <a:rPr lang="en-US" sz="2800" baseline="30000" dirty="0" smtClean="0"/>
              <a:t>3</a:t>
            </a:r>
            <a:r>
              <a:rPr lang="en-US" sz="2800" dirty="0" smtClean="0"/>
              <a:t> Clinical and Translational Science Institute, University of Florida</a:t>
            </a:r>
            <a:endParaRPr lang="en-US" sz="2800" baseline="30000" dirty="0"/>
          </a:p>
        </p:txBody>
      </p:sp>
      <p:sp>
        <p:nvSpPr>
          <p:cNvPr id="7" name="TextBox 6"/>
          <p:cNvSpPr txBox="1"/>
          <p:nvPr/>
        </p:nvSpPr>
        <p:spPr>
          <a:xfrm>
            <a:off x="868874" y="10474134"/>
            <a:ext cx="7620260" cy="938719"/>
          </a:xfrm>
          <a:prstGeom prst="rect">
            <a:avLst/>
          </a:prstGeom>
          <a:noFill/>
        </p:spPr>
        <p:txBody>
          <a:bodyPr wrap="square" rtlCol="0">
            <a:spAutoFit/>
          </a:bodyPr>
          <a:lstStyle/>
          <a:p>
            <a:r>
              <a:rPr lang="en-US" sz="5500" dirty="0" smtClean="0">
                <a:solidFill>
                  <a:srgbClr val="D46A31"/>
                </a:solidFill>
              </a:rPr>
              <a:t>Introduction</a:t>
            </a:r>
            <a:endParaRPr lang="en-US" sz="5500" dirty="0">
              <a:solidFill>
                <a:srgbClr val="D46A31"/>
              </a:solidFill>
            </a:endParaRPr>
          </a:p>
        </p:txBody>
      </p:sp>
      <p:sp>
        <p:nvSpPr>
          <p:cNvPr id="13" name="TextBox 12"/>
          <p:cNvSpPr txBox="1"/>
          <p:nvPr/>
        </p:nvSpPr>
        <p:spPr>
          <a:xfrm>
            <a:off x="868873" y="11412853"/>
            <a:ext cx="16098326" cy="3046988"/>
          </a:xfrm>
          <a:prstGeom prst="rect">
            <a:avLst/>
          </a:prstGeom>
          <a:noFill/>
        </p:spPr>
        <p:txBody>
          <a:bodyPr wrap="square" rtlCol="0">
            <a:spAutoFit/>
          </a:bodyPr>
          <a:lstStyle/>
          <a:p>
            <a:r>
              <a:rPr lang="en-US" sz="2400" dirty="0"/>
              <a:t>The Clinical and Translational Science Institute (CTSI) at the University of Florida had a need to develop a logging system that would allow daily review of all data additions and subtractions occurring within VIVO. This system would need to identify the date &amp; time, the process, the ‘user’, the direction (addition / subtraction), and the actual triple itself. The process needed to be automated and place the resulting logs into a location that could be gathered either manually by the stakeholders, or through some automated ‘harvesting’ process for metrics to be run. The logging functionality utilizes a Java class added to the VIVO context, an additional configuration on the log4j properties, and a handful of bash scripts to account for clean up and combining of the separate logs. All harvests have an additional step added at the end that gathers the additions and subtractions files, and moves them into a specific location for combination with the VIVO context listener. </a:t>
            </a:r>
          </a:p>
        </p:txBody>
      </p:sp>
      <p:sp>
        <p:nvSpPr>
          <p:cNvPr id="9" name="TextBox 8"/>
          <p:cNvSpPr txBox="1"/>
          <p:nvPr/>
        </p:nvSpPr>
        <p:spPr>
          <a:xfrm>
            <a:off x="868874" y="14470558"/>
            <a:ext cx="7620260" cy="938719"/>
          </a:xfrm>
          <a:prstGeom prst="rect">
            <a:avLst/>
          </a:prstGeom>
          <a:noFill/>
        </p:spPr>
        <p:txBody>
          <a:bodyPr wrap="square" rtlCol="0">
            <a:spAutoFit/>
          </a:bodyPr>
          <a:lstStyle/>
          <a:p>
            <a:r>
              <a:rPr lang="en-US" sz="5500" dirty="0" smtClean="0">
                <a:solidFill>
                  <a:srgbClr val="D46A31"/>
                </a:solidFill>
              </a:rPr>
              <a:t>Why Log?</a:t>
            </a:r>
            <a:endParaRPr lang="en-US" sz="5500" dirty="0">
              <a:solidFill>
                <a:srgbClr val="D46A31"/>
              </a:solidFill>
            </a:endParaRPr>
          </a:p>
        </p:txBody>
      </p:sp>
      <p:sp>
        <p:nvSpPr>
          <p:cNvPr id="10" name="TextBox 9"/>
          <p:cNvSpPr txBox="1"/>
          <p:nvPr/>
        </p:nvSpPr>
        <p:spPr>
          <a:xfrm>
            <a:off x="26710854" y="3490105"/>
            <a:ext cx="5160343" cy="938719"/>
          </a:xfrm>
          <a:prstGeom prst="rect">
            <a:avLst/>
          </a:prstGeom>
          <a:noFill/>
        </p:spPr>
        <p:txBody>
          <a:bodyPr wrap="square" rtlCol="0">
            <a:spAutoFit/>
          </a:bodyPr>
          <a:lstStyle/>
          <a:p>
            <a:r>
              <a:rPr lang="en-US" sz="5500" dirty="0" smtClean="0">
                <a:solidFill>
                  <a:srgbClr val="D46A31"/>
                </a:solidFill>
              </a:rPr>
              <a:t>Contact Us</a:t>
            </a:r>
            <a:endParaRPr lang="en-US" sz="5500" dirty="0">
              <a:solidFill>
                <a:srgbClr val="D46A31"/>
              </a:solidFill>
            </a:endParaRPr>
          </a:p>
        </p:txBody>
      </p:sp>
      <p:grpSp>
        <p:nvGrpSpPr>
          <p:cNvPr id="24" name="Group 23"/>
          <p:cNvGrpSpPr/>
          <p:nvPr/>
        </p:nvGrpSpPr>
        <p:grpSpPr>
          <a:xfrm>
            <a:off x="560315" y="3853631"/>
            <a:ext cx="31727674" cy="15092597"/>
            <a:chOff x="560315" y="3853631"/>
            <a:chExt cx="31727674" cy="15092597"/>
          </a:xfrm>
        </p:grpSpPr>
        <p:sp>
          <p:nvSpPr>
            <p:cNvPr id="16" name="TextBox 15"/>
            <p:cNvSpPr txBox="1"/>
            <p:nvPr/>
          </p:nvSpPr>
          <p:spPr>
            <a:xfrm rot="16200000">
              <a:off x="14770267" y="15162168"/>
              <a:ext cx="6121402" cy="938719"/>
            </a:xfrm>
            <a:prstGeom prst="rect">
              <a:avLst/>
            </a:prstGeom>
            <a:noFill/>
          </p:spPr>
          <p:txBody>
            <a:bodyPr wrap="square" rtlCol="0">
              <a:spAutoFit/>
            </a:bodyPr>
            <a:lstStyle/>
            <a:p>
              <a:r>
                <a:rPr lang="en-US" sz="5500" dirty="0" smtClean="0">
                  <a:solidFill>
                    <a:srgbClr val="D46A31"/>
                  </a:solidFill>
                </a:rPr>
                <a:t>The Combined Log</a:t>
              </a:r>
              <a:endParaRPr lang="en-US" sz="5500" dirty="0">
                <a:solidFill>
                  <a:srgbClr val="D46A31"/>
                </a:solidFill>
              </a:endParaRPr>
            </a:p>
          </p:txBody>
        </p:sp>
        <p:sp>
          <p:nvSpPr>
            <p:cNvPr id="21" name="Trapezoid 20"/>
            <p:cNvSpPr/>
            <p:nvPr/>
          </p:nvSpPr>
          <p:spPr>
            <a:xfrm>
              <a:off x="18418859" y="7569200"/>
              <a:ext cx="8234206" cy="3425094"/>
            </a:xfrm>
            <a:prstGeom prst="trapezoid">
              <a:avLst>
                <a:gd name="adj" fmla="val 112769"/>
              </a:avLst>
            </a:prstGeom>
            <a:solidFill>
              <a:srgbClr val="185E73">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g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9532" y="10875759"/>
              <a:ext cx="14008457" cy="8070469"/>
            </a:xfrm>
            <a:prstGeom prst="rect">
              <a:avLst/>
            </a:prstGeom>
          </p:spPr>
        </p:pic>
        <p:pic>
          <p:nvPicPr>
            <p:cNvPr id="3" name="Picture 2" descr="LogFileForm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15" y="3853631"/>
              <a:ext cx="22401286" cy="6523619"/>
            </a:xfrm>
            <a:prstGeom prst="rect">
              <a:avLst/>
            </a:prstGeom>
          </p:spPr>
        </p:pic>
      </p:grpSp>
      <p:sp>
        <p:nvSpPr>
          <p:cNvPr id="22" name="TextBox 21"/>
          <p:cNvSpPr txBox="1"/>
          <p:nvPr/>
        </p:nvSpPr>
        <p:spPr>
          <a:xfrm>
            <a:off x="8971473" y="14500675"/>
            <a:ext cx="7620260" cy="938719"/>
          </a:xfrm>
          <a:prstGeom prst="rect">
            <a:avLst/>
          </a:prstGeom>
          <a:noFill/>
        </p:spPr>
        <p:txBody>
          <a:bodyPr wrap="square" rtlCol="0">
            <a:spAutoFit/>
          </a:bodyPr>
          <a:lstStyle/>
          <a:p>
            <a:r>
              <a:rPr lang="en-US" sz="5500" dirty="0" smtClean="0">
                <a:solidFill>
                  <a:srgbClr val="D46A31"/>
                </a:solidFill>
              </a:rPr>
              <a:t>Cloud the logs!</a:t>
            </a:r>
            <a:endParaRPr lang="en-US" sz="5500" dirty="0">
              <a:solidFill>
                <a:srgbClr val="D46A31"/>
              </a:solidFill>
            </a:endParaRPr>
          </a:p>
        </p:txBody>
      </p:sp>
      <p:sp>
        <p:nvSpPr>
          <p:cNvPr id="23" name="TextBox 22"/>
          <p:cNvSpPr txBox="1"/>
          <p:nvPr/>
        </p:nvSpPr>
        <p:spPr>
          <a:xfrm>
            <a:off x="922310" y="15434677"/>
            <a:ext cx="7566824" cy="3046988"/>
          </a:xfrm>
          <a:prstGeom prst="rect">
            <a:avLst/>
          </a:prstGeom>
          <a:noFill/>
        </p:spPr>
        <p:txBody>
          <a:bodyPr wrap="square" rtlCol="0">
            <a:spAutoFit/>
          </a:bodyPr>
          <a:lstStyle/>
          <a:p>
            <a:pPr marL="457200" indent="-457200">
              <a:buFont typeface="+mj-lt"/>
              <a:buAutoNum type="arabicPeriod"/>
            </a:pPr>
            <a:r>
              <a:rPr lang="en-US" sz="2400" dirty="0" smtClean="0"/>
              <a:t>Ease of Debugging Data Issues</a:t>
            </a:r>
          </a:p>
          <a:p>
            <a:pPr marL="457200" indent="-457200">
              <a:buFont typeface="+mj-lt"/>
              <a:buAutoNum type="arabicPeriod"/>
            </a:pPr>
            <a:r>
              <a:rPr lang="en-US" sz="2400" dirty="0" smtClean="0"/>
              <a:t>Quickly answer data modification questions</a:t>
            </a:r>
          </a:p>
          <a:p>
            <a:pPr marL="457200" indent="-457200">
              <a:buFont typeface="+mj-lt"/>
              <a:buAutoNum type="arabicPeriod"/>
            </a:pPr>
            <a:r>
              <a:rPr lang="en-US" sz="2400" dirty="0" smtClean="0"/>
              <a:t>Quickly answer questions of data provenance</a:t>
            </a:r>
          </a:p>
          <a:p>
            <a:pPr marL="457200" indent="-457200">
              <a:buFont typeface="+mj-lt"/>
              <a:buAutoNum type="arabicPeriod"/>
            </a:pPr>
            <a:r>
              <a:rPr lang="en-US" sz="2400" dirty="0" smtClean="0"/>
              <a:t>An additional layer of data backup</a:t>
            </a:r>
          </a:p>
          <a:p>
            <a:pPr marL="457200" indent="-457200">
              <a:buFont typeface="+mj-lt"/>
              <a:buAutoNum type="arabicPeriod"/>
            </a:pPr>
            <a:r>
              <a:rPr lang="en-US" sz="2400" dirty="0" smtClean="0"/>
              <a:t>Analyze the harvest data sources</a:t>
            </a:r>
          </a:p>
          <a:p>
            <a:pPr marL="457200" indent="-457200">
              <a:buFont typeface="+mj-lt"/>
              <a:buAutoNum type="arabicPeriod"/>
            </a:pPr>
            <a:r>
              <a:rPr lang="en-US" sz="2400" dirty="0" smtClean="0"/>
              <a:t>Show the active hours of the application</a:t>
            </a:r>
          </a:p>
          <a:p>
            <a:pPr marL="457200" indent="-457200">
              <a:buFont typeface="+mj-lt"/>
              <a:buAutoNum type="arabicPeriod"/>
            </a:pPr>
            <a:r>
              <a:rPr lang="en-US" sz="2400" dirty="0" smtClean="0"/>
              <a:t>Show the active Self Editors</a:t>
            </a:r>
          </a:p>
          <a:p>
            <a:pPr marL="457200" indent="-457200">
              <a:buFont typeface="+mj-lt"/>
              <a:buAutoNum type="arabicPeriod"/>
            </a:pPr>
            <a:r>
              <a:rPr lang="en-US" sz="2400" dirty="0" smtClean="0"/>
              <a:t>Record Data Ingest Hours</a:t>
            </a:r>
          </a:p>
        </p:txBody>
      </p:sp>
      <p:grpSp>
        <p:nvGrpSpPr>
          <p:cNvPr id="29" name="Group 28"/>
          <p:cNvGrpSpPr/>
          <p:nvPr/>
        </p:nvGrpSpPr>
        <p:grpSpPr>
          <a:xfrm>
            <a:off x="24953906" y="4332278"/>
            <a:ext cx="2463708" cy="1740558"/>
            <a:chOff x="23944057" y="13712821"/>
            <a:chExt cx="2463708" cy="1740558"/>
          </a:xfrm>
        </p:grpSpPr>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24032957" y="13712821"/>
              <a:ext cx="914400" cy="914400"/>
            </a:xfrm>
            <a:prstGeom prst="rect">
              <a:avLst/>
            </a:prstGeom>
          </p:spPr>
        </p:pic>
        <p:sp>
          <p:nvSpPr>
            <p:cNvPr id="33" name="TextBox 32"/>
            <p:cNvSpPr txBox="1"/>
            <p:nvPr/>
          </p:nvSpPr>
          <p:spPr>
            <a:xfrm>
              <a:off x="23944057" y="14622382"/>
              <a:ext cx="2463708" cy="830997"/>
            </a:xfrm>
            <a:prstGeom prst="rect">
              <a:avLst/>
            </a:prstGeom>
            <a:noFill/>
          </p:spPr>
          <p:txBody>
            <a:bodyPr wrap="square" rtlCol="0">
              <a:spAutoFit/>
            </a:bodyPr>
            <a:lstStyle/>
            <a:p>
              <a:r>
                <a:rPr lang="en-US" sz="2400" dirty="0" smtClean="0"/>
                <a:t>Vincent </a:t>
              </a:r>
              <a:r>
                <a:rPr lang="en-US" sz="2400" dirty="0" err="1" smtClean="0"/>
                <a:t>Sposato</a:t>
              </a:r>
              <a:endParaRPr lang="en-US" sz="2400" dirty="0" smtClean="0"/>
            </a:p>
            <a:p>
              <a:r>
                <a:rPr lang="en-US" sz="2400" dirty="0" err="1" smtClean="0"/>
                <a:t>vsposato@ufl.edu</a:t>
              </a:r>
              <a:endParaRPr lang="en-US" sz="2400" dirty="0" smtClean="0"/>
            </a:p>
          </p:txBody>
        </p:sp>
        <p:pic>
          <p:nvPicPr>
            <p:cNvPr id="34" name="Picture 33"/>
            <p:cNvPicPr>
              <a:picLocks noChangeAspect="1"/>
            </p:cNvPicPr>
            <p:nvPr/>
          </p:nvPicPr>
          <p:blipFill rotWithShape="1">
            <a:blip r:embed="rId7"/>
            <a:srcRect l="9777" t="8570" r="7678" b="8095"/>
            <a:stretch/>
          </p:blipFill>
          <p:spPr>
            <a:xfrm>
              <a:off x="25044632" y="13712821"/>
              <a:ext cx="905725" cy="914400"/>
            </a:xfrm>
            <a:prstGeom prst="rect">
              <a:avLst/>
            </a:prstGeom>
          </p:spPr>
        </p:pic>
      </p:grpSp>
      <p:grpSp>
        <p:nvGrpSpPr>
          <p:cNvPr id="35" name="Group 34"/>
          <p:cNvGrpSpPr/>
          <p:nvPr/>
        </p:nvGrpSpPr>
        <p:grpSpPr>
          <a:xfrm>
            <a:off x="27470581" y="4300141"/>
            <a:ext cx="3136796" cy="1745397"/>
            <a:chOff x="23944057" y="15576090"/>
            <a:chExt cx="3136796" cy="1745397"/>
          </a:xfrm>
        </p:grpSpPr>
        <p:pic>
          <p:nvPicPr>
            <p:cNvPr id="42" name="Picture 41"/>
            <p:cNvPicPr>
              <a:picLocks noChangeAspect="1"/>
            </p:cNvPicPr>
            <p:nvPr/>
          </p:nvPicPr>
          <p:blipFill rotWithShape="1">
            <a:blip r:embed="rId8"/>
            <a:srcRect t="5357" r="3601" b="30357"/>
            <a:stretch/>
          </p:blipFill>
          <p:spPr>
            <a:xfrm>
              <a:off x="24032965" y="15576090"/>
              <a:ext cx="914400" cy="914400"/>
            </a:xfrm>
            <a:prstGeom prst="rect">
              <a:avLst/>
            </a:prstGeom>
          </p:spPr>
        </p:pic>
        <p:sp>
          <p:nvSpPr>
            <p:cNvPr id="43" name="TextBox 42"/>
            <p:cNvSpPr txBox="1"/>
            <p:nvPr/>
          </p:nvSpPr>
          <p:spPr>
            <a:xfrm>
              <a:off x="23944057" y="16490490"/>
              <a:ext cx="3136796" cy="830997"/>
            </a:xfrm>
            <a:prstGeom prst="rect">
              <a:avLst/>
            </a:prstGeom>
            <a:noFill/>
          </p:spPr>
          <p:txBody>
            <a:bodyPr wrap="square" rtlCol="0">
              <a:spAutoFit/>
            </a:bodyPr>
            <a:lstStyle/>
            <a:p>
              <a:r>
                <a:rPr lang="en-US" sz="2400" dirty="0" smtClean="0"/>
                <a:t>Stephen Williams</a:t>
              </a:r>
            </a:p>
            <a:p>
              <a:r>
                <a:rPr lang="en-US" sz="2400" dirty="0" err="1" smtClean="0"/>
                <a:t>drspeedo@ufl.edu</a:t>
              </a:r>
              <a:endParaRPr lang="en-US" sz="2400" dirty="0" smtClean="0"/>
            </a:p>
          </p:txBody>
        </p:sp>
        <p:pic>
          <p:nvPicPr>
            <p:cNvPr id="44" name="Picture 43"/>
            <p:cNvPicPr>
              <a:picLocks noChangeAspect="1"/>
            </p:cNvPicPr>
            <p:nvPr/>
          </p:nvPicPr>
          <p:blipFill rotWithShape="1">
            <a:blip r:embed="rId9"/>
            <a:srcRect l="9669" t="8556" r="8696" b="9108"/>
            <a:stretch/>
          </p:blipFill>
          <p:spPr>
            <a:xfrm>
              <a:off x="25044632" y="15585107"/>
              <a:ext cx="897658" cy="905383"/>
            </a:xfrm>
            <a:prstGeom prst="rect">
              <a:avLst/>
            </a:prstGeom>
          </p:spPr>
        </p:pic>
      </p:grpSp>
      <p:grpSp>
        <p:nvGrpSpPr>
          <p:cNvPr id="45" name="Group 44"/>
          <p:cNvGrpSpPr/>
          <p:nvPr/>
        </p:nvGrpSpPr>
        <p:grpSpPr>
          <a:xfrm>
            <a:off x="30059167" y="4287769"/>
            <a:ext cx="2150538" cy="1757769"/>
            <a:chOff x="27042762" y="13680684"/>
            <a:chExt cx="2150538" cy="1757769"/>
          </a:xfrm>
        </p:grpSpPr>
        <p:pic>
          <p:nvPicPr>
            <p:cNvPr id="46" name="Picture 45"/>
            <p:cNvPicPr>
              <a:picLocks noChangeAspect="1"/>
            </p:cNvPicPr>
            <p:nvPr/>
          </p:nvPicPr>
          <p:blipFill>
            <a:blip r:embed="rId10"/>
            <a:stretch>
              <a:fillRect/>
            </a:stretch>
          </p:blipFill>
          <p:spPr>
            <a:xfrm>
              <a:off x="27169761" y="13693057"/>
              <a:ext cx="914399" cy="914399"/>
            </a:xfrm>
            <a:prstGeom prst="rect">
              <a:avLst/>
            </a:prstGeom>
          </p:spPr>
        </p:pic>
        <p:sp>
          <p:nvSpPr>
            <p:cNvPr id="47" name="TextBox 46"/>
            <p:cNvSpPr txBox="1"/>
            <p:nvPr/>
          </p:nvSpPr>
          <p:spPr>
            <a:xfrm>
              <a:off x="27042762" y="14607456"/>
              <a:ext cx="2150538" cy="830997"/>
            </a:xfrm>
            <a:prstGeom prst="rect">
              <a:avLst/>
            </a:prstGeom>
            <a:noFill/>
          </p:spPr>
          <p:txBody>
            <a:bodyPr wrap="square" rtlCol="0">
              <a:spAutoFit/>
            </a:bodyPr>
            <a:lstStyle/>
            <a:p>
              <a:r>
                <a:rPr lang="en-US" sz="2400" dirty="0" smtClean="0"/>
                <a:t>Narayan </a:t>
              </a:r>
              <a:r>
                <a:rPr lang="en-US" sz="2400" dirty="0" err="1" smtClean="0"/>
                <a:t>Raum</a:t>
              </a:r>
              <a:endParaRPr lang="en-US" sz="2400" dirty="0" smtClean="0"/>
            </a:p>
            <a:p>
              <a:r>
                <a:rPr lang="en-US" sz="2400" dirty="0" err="1" smtClean="0"/>
                <a:t>nraum@ufl.edu</a:t>
              </a:r>
              <a:endParaRPr lang="en-US" sz="2400" dirty="0" smtClean="0"/>
            </a:p>
          </p:txBody>
        </p:sp>
        <p:pic>
          <p:nvPicPr>
            <p:cNvPr id="48" name="Picture 47"/>
            <p:cNvPicPr>
              <a:picLocks noChangeAspect="1"/>
            </p:cNvPicPr>
            <p:nvPr/>
          </p:nvPicPr>
          <p:blipFill rotWithShape="1">
            <a:blip r:embed="rId11"/>
            <a:srcRect l="10000" t="10001" r="10889" b="8221"/>
            <a:stretch/>
          </p:blipFill>
          <p:spPr>
            <a:xfrm>
              <a:off x="28181527" y="13680684"/>
              <a:ext cx="906717" cy="937281"/>
            </a:xfrm>
            <a:prstGeom prst="rect">
              <a:avLst/>
            </a:prstGeom>
          </p:spPr>
        </p:pic>
      </p:grpSp>
      <p:grpSp>
        <p:nvGrpSpPr>
          <p:cNvPr id="49" name="Group 48"/>
          <p:cNvGrpSpPr/>
          <p:nvPr/>
        </p:nvGrpSpPr>
        <p:grpSpPr>
          <a:xfrm>
            <a:off x="25042806" y="7949523"/>
            <a:ext cx="2473862" cy="1771631"/>
            <a:chOff x="24032957" y="17330066"/>
            <a:chExt cx="2473862" cy="1771631"/>
          </a:xfrm>
        </p:grpSpPr>
        <p:pic>
          <p:nvPicPr>
            <p:cNvPr id="50" name="Picture 49"/>
            <p:cNvPicPr>
              <a:picLocks noChangeAspect="1"/>
            </p:cNvPicPr>
            <p:nvPr/>
          </p:nvPicPr>
          <p:blipFill>
            <a:blip r:embed="rId12"/>
            <a:stretch>
              <a:fillRect/>
            </a:stretch>
          </p:blipFill>
          <p:spPr>
            <a:xfrm>
              <a:off x="24032958" y="17330066"/>
              <a:ext cx="926772" cy="926772"/>
            </a:xfrm>
            <a:prstGeom prst="rect">
              <a:avLst/>
            </a:prstGeom>
          </p:spPr>
        </p:pic>
        <p:sp>
          <p:nvSpPr>
            <p:cNvPr id="51" name="TextBox 50"/>
            <p:cNvSpPr txBox="1"/>
            <p:nvPr/>
          </p:nvSpPr>
          <p:spPr>
            <a:xfrm>
              <a:off x="24032957" y="18270700"/>
              <a:ext cx="2473862" cy="830997"/>
            </a:xfrm>
            <a:prstGeom prst="rect">
              <a:avLst/>
            </a:prstGeom>
            <a:noFill/>
          </p:spPr>
          <p:txBody>
            <a:bodyPr wrap="square" rtlCol="0">
              <a:spAutoFit/>
            </a:bodyPr>
            <a:lstStyle/>
            <a:p>
              <a:r>
                <a:rPr lang="en-US" sz="2400" dirty="0" smtClean="0"/>
                <a:t>Erik Schmidt</a:t>
              </a:r>
            </a:p>
            <a:p>
              <a:r>
                <a:rPr lang="en-US" sz="2400" dirty="0" err="1" smtClean="0"/>
                <a:t>cavedivr@ufl.edu</a:t>
              </a:r>
              <a:endParaRPr lang="en-US" sz="2400" dirty="0" smtClean="0"/>
            </a:p>
          </p:txBody>
        </p:sp>
        <p:pic>
          <p:nvPicPr>
            <p:cNvPr id="52" name="Picture 51"/>
            <p:cNvPicPr>
              <a:picLocks noChangeAspect="1"/>
            </p:cNvPicPr>
            <p:nvPr/>
          </p:nvPicPr>
          <p:blipFill>
            <a:blip r:embed="rId13"/>
            <a:stretch>
              <a:fillRect/>
            </a:stretch>
          </p:blipFill>
          <p:spPr>
            <a:xfrm>
              <a:off x="25083269" y="17333736"/>
              <a:ext cx="943740" cy="926581"/>
            </a:xfrm>
            <a:prstGeom prst="rect">
              <a:avLst/>
            </a:prstGeom>
          </p:spPr>
        </p:pic>
      </p:grpSp>
      <p:grpSp>
        <p:nvGrpSpPr>
          <p:cNvPr id="53" name="Group 52"/>
          <p:cNvGrpSpPr/>
          <p:nvPr/>
        </p:nvGrpSpPr>
        <p:grpSpPr>
          <a:xfrm>
            <a:off x="25042806" y="6138444"/>
            <a:ext cx="2112447" cy="1745395"/>
            <a:chOff x="27080853" y="15518987"/>
            <a:chExt cx="2112447" cy="1745395"/>
          </a:xfrm>
        </p:grpSpPr>
        <p:pic>
          <p:nvPicPr>
            <p:cNvPr id="54" name="Picture 53"/>
            <p:cNvPicPr>
              <a:picLocks noChangeAspect="1"/>
            </p:cNvPicPr>
            <p:nvPr/>
          </p:nvPicPr>
          <p:blipFill>
            <a:blip r:embed="rId14"/>
            <a:stretch>
              <a:fillRect/>
            </a:stretch>
          </p:blipFill>
          <p:spPr>
            <a:xfrm>
              <a:off x="27169761" y="15518987"/>
              <a:ext cx="914398" cy="914398"/>
            </a:xfrm>
            <a:prstGeom prst="rect">
              <a:avLst/>
            </a:prstGeom>
          </p:spPr>
        </p:pic>
        <p:sp>
          <p:nvSpPr>
            <p:cNvPr id="55" name="TextBox 54"/>
            <p:cNvSpPr txBox="1"/>
            <p:nvPr/>
          </p:nvSpPr>
          <p:spPr>
            <a:xfrm>
              <a:off x="27080853" y="16433385"/>
              <a:ext cx="2112447" cy="830997"/>
            </a:xfrm>
            <a:prstGeom prst="rect">
              <a:avLst/>
            </a:prstGeom>
            <a:noFill/>
          </p:spPr>
          <p:txBody>
            <a:bodyPr wrap="square" rtlCol="0">
              <a:spAutoFit/>
            </a:bodyPr>
            <a:lstStyle/>
            <a:p>
              <a:r>
                <a:rPr lang="en-US" sz="2400" dirty="0" smtClean="0"/>
                <a:t>Chris Barnes</a:t>
              </a:r>
            </a:p>
            <a:p>
              <a:r>
                <a:rPr lang="en-US" sz="2400" dirty="0" err="1" smtClean="0"/>
                <a:t>cpb@ufl.edu</a:t>
              </a:r>
              <a:endParaRPr lang="en-US" sz="2400" dirty="0" smtClean="0"/>
            </a:p>
          </p:txBody>
        </p:sp>
        <p:pic>
          <p:nvPicPr>
            <p:cNvPr id="56" name="Picture 55"/>
            <p:cNvPicPr>
              <a:picLocks noChangeAspect="1"/>
            </p:cNvPicPr>
            <p:nvPr/>
          </p:nvPicPr>
          <p:blipFill rotWithShape="1">
            <a:blip r:embed="rId15"/>
            <a:srcRect l="12552" t="12315" r="11725" b="12580"/>
            <a:stretch/>
          </p:blipFill>
          <p:spPr>
            <a:xfrm>
              <a:off x="28181527" y="15518987"/>
              <a:ext cx="948268" cy="940540"/>
            </a:xfrm>
            <a:prstGeom prst="rect">
              <a:avLst/>
            </a:prstGeom>
          </p:spPr>
        </p:pic>
      </p:grpSp>
      <p:grpSp>
        <p:nvGrpSpPr>
          <p:cNvPr id="57" name="Group 56"/>
          <p:cNvGrpSpPr/>
          <p:nvPr/>
        </p:nvGrpSpPr>
        <p:grpSpPr>
          <a:xfrm>
            <a:off x="27517145" y="6156160"/>
            <a:ext cx="3136796" cy="1793363"/>
            <a:chOff x="26996188" y="17409822"/>
            <a:chExt cx="3136796" cy="1793363"/>
          </a:xfrm>
        </p:grpSpPr>
        <p:pic>
          <p:nvPicPr>
            <p:cNvPr id="58" name="Picture 57"/>
            <p:cNvPicPr>
              <a:picLocks noChangeAspect="1"/>
            </p:cNvPicPr>
            <p:nvPr/>
          </p:nvPicPr>
          <p:blipFill>
            <a:blip r:embed="rId16"/>
            <a:stretch>
              <a:fillRect/>
            </a:stretch>
          </p:blipFill>
          <p:spPr>
            <a:xfrm>
              <a:off x="27042762" y="17409822"/>
              <a:ext cx="927679" cy="923101"/>
            </a:xfrm>
            <a:prstGeom prst="rect">
              <a:avLst/>
            </a:prstGeom>
          </p:spPr>
        </p:pic>
        <p:pic>
          <p:nvPicPr>
            <p:cNvPr id="59" name="Picture 58"/>
            <p:cNvPicPr>
              <a:picLocks noChangeAspect="1"/>
            </p:cNvPicPr>
            <p:nvPr/>
          </p:nvPicPr>
          <p:blipFill>
            <a:blip r:embed="rId17"/>
            <a:stretch>
              <a:fillRect/>
            </a:stretch>
          </p:blipFill>
          <p:spPr>
            <a:xfrm>
              <a:off x="28181527" y="17432388"/>
              <a:ext cx="914398" cy="914398"/>
            </a:xfrm>
            <a:prstGeom prst="rect">
              <a:avLst/>
            </a:prstGeom>
          </p:spPr>
        </p:pic>
        <p:sp>
          <p:nvSpPr>
            <p:cNvPr id="60" name="TextBox 59"/>
            <p:cNvSpPr txBox="1"/>
            <p:nvPr/>
          </p:nvSpPr>
          <p:spPr>
            <a:xfrm>
              <a:off x="26996188" y="18372188"/>
              <a:ext cx="3136796" cy="830997"/>
            </a:xfrm>
            <a:prstGeom prst="rect">
              <a:avLst/>
            </a:prstGeom>
            <a:noFill/>
          </p:spPr>
          <p:txBody>
            <a:bodyPr wrap="square" rtlCol="0">
              <a:spAutoFit/>
            </a:bodyPr>
            <a:lstStyle/>
            <a:p>
              <a:r>
                <a:rPr lang="en-US" sz="2400" dirty="0" smtClean="0"/>
                <a:t>Mike Conlon</a:t>
              </a:r>
            </a:p>
            <a:p>
              <a:r>
                <a:rPr lang="en-US" sz="2400" dirty="0" err="1" smtClean="0"/>
                <a:t>mconlon@ufl.edu</a:t>
              </a:r>
              <a:endParaRPr lang="en-US" sz="2400" dirty="0" smtClean="0"/>
            </a:p>
          </p:txBody>
        </p:sp>
      </p:grpSp>
      <p:grpSp>
        <p:nvGrpSpPr>
          <p:cNvPr id="61" name="Group 60"/>
          <p:cNvGrpSpPr/>
          <p:nvPr/>
        </p:nvGrpSpPr>
        <p:grpSpPr>
          <a:xfrm>
            <a:off x="30169231" y="6153327"/>
            <a:ext cx="2473862" cy="1790154"/>
            <a:chOff x="29749925" y="15533870"/>
            <a:chExt cx="2473862" cy="1790154"/>
          </a:xfrm>
        </p:grpSpPr>
        <p:pic>
          <p:nvPicPr>
            <p:cNvPr id="62" name="Picture 61"/>
            <p:cNvPicPr>
              <a:picLocks noChangeAspect="1"/>
            </p:cNvPicPr>
            <p:nvPr/>
          </p:nvPicPr>
          <p:blipFill>
            <a:blip r:embed="rId18"/>
            <a:stretch>
              <a:fillRect/>
            </a:stretch>
          </p:blipFill>
          <p:spPr>
            <a:xfrm>
              <a:off x="29749925" y="15533870"/>
              <a:ext cx="931333" cy="931333"/>
            </a:xfrm>
            <a:prstGeom prst="rect">
              <a:avLst/>
            </a:prstGeom>
          </p:spPr>
        </p:pic>
        <p:pic>
          <p:nvPicPr>
            <p:cNvPr id="63" name="Picture 62"/>
            <p:cNvPicPr>
              <a:picLocks noChangeAspect="1"/>
            </p:cNvPicPr>
            <p:nvPr/>
          </p:nvPicPr>
          <p:blipFill>
            <a:blip r:embed="rId19"/>
            <a:stretch>
              <a:fillRect/>
            </a:stretch>
          </p:blipFill>
          <p:spPr>
            <a:xfrm>
              <a:off x="30851667" y="15533870"/>
              <a:ext cx="943740" cy="935161"/>
            </a:xfrm>
            <a:prstGeom prst="rect">
              <a:avLst/>
            </a:prstGeom>
          </p:spPr>
        </p:pic>
        <p:sp>
          <p:nvSpPr>
            <p:cNvPr id="64" name="TextBox 63"/>
            <p:cNvSpPr txBox="1"/>
            <p:nvPr/>
          </p:nvSpPr>
          <p:spPr>
            <a:xfrm>
              <a:off x="29749925" y="16493027"/>
              <a:ext cx="2473862" cy="830997"/>
            </a:xfrm>
            <a:prstGeom prst="rect">
              <a:avLst/>
            </a:prstGeom>
            <a:noFill/>
          </p:spPr>
          <p:txBody>
            <a:bodyPr wrap="square" rtlCol="0">
              <a:spAutoFit/>
            </a:bodyPr>
            <a:lstStyle/>
            <a:p>
              <a:r>
                <a:rPr lang="en-US" sz="2400" dirty="0" smtClean="0"/>
                <a:t>Nicholas </a:t>
              </a:r>
              <a:r>
                <a:rPr lang="en-US" sz="2400" dirty="0" err="1" smtClean="0"/>
                <a:t>Rejack</a:t>
              </a:r>
              <a:endParaRPr lang="en-US" sz="2400" dirty="0" smtClean="0"/>
            </a:p>
            <a:p>
              <a:r>
                <a:rPr lang="en-US" sz="2400" dirty="0" err="1" smtClean="0"/>
                <a:t>nrejack@ufl.edu</a:t>
              </a:r>
              <a:endParaRPr lang="en-US" sz="2400" dirty="0" smtClean="0"/>
            </a:p>
          </p:txBody>
        </p:sp>
      </p:grpSp>
      <p:pic>
        <p:nvPicPr>
          <p:cNvPr id="5" name="Picture 4" descr="Screen Shot 2012-08-17 at 2.32.49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71473" y="15439395"/>
            <a:ext cx="5277927" cy="3830490"/>
          </a:xfrm>
          <a:prstGeom prst="rect">
            <a:avLst/>
          </a:prstGeom>
        </p:spPr>
      </p:pic>
      <p:grpSp>
        <p:nvGrpSpPr>
          <p:cNvPr id="14" name="Group 13"/>
          <p:cNvGrpSpPr/>
          <p:nvPr/>
        </p:nvGrpSpPr>
        <p:grpSpPr>
          <a:xfrm>
            <a:off x="27580631" y="7955670"/>
            <a:ext cx="2473862" cy="1751622"/>
            <a:chOff x="27580631" y="7955670"/>
            <a:chExt cx="2473862" cy="1751622"/>
          </a:xfrm>
        </p:grpSpPr>
        <p:pic>
          <p:nvPicPr>
            <p:cNvPr id="65" name="Picture 64"/>
            <p:cNvPicPr>
              <a:picLocks noChangeAspect="1"/>
            </p:cNvPicPr>
            <p:nvPr/>
          </p:nvPicPr>
          <p:blipFill>
            <a:blip r:embed="rId21"/>
            <a:stretch>
              <a:fillRect/>
            </a:stretch>
          </p:blipFill>
          <p:spPr>
            <a:xfrm>
              <a:off x="28651682" y="7955670"/>
              <a:ext cx="943740" cy="934487"/>
            </a:xfrm>
            <a:prstGeom prst="rect">
              <a:avLst/>
            </a:prstGeom>
          </p:spPr>
        </p:pic>
        <p:sp>
          <p:nvSpPr>
            <p:cNvPr id="67" name="TextBox 66"/>
            <p:cNvSpPr txBox="1"/>
            <p:nvPr/>
          </p:nvSpPr>
          <p:spPr>
            <a:xfrm>
              <a:off x="27580631" y="8876295"/>
              <a:ext cx="2473862" cy="830997"/>
            </a:xfrm>
            <a:prstGeom prst="rect">
              <a:avLst/>
            </a:prstGeom>
            <a:noFill/>
          </p:spPr>
          <p:txBody>
            <a:bodyPr wrap="square" rtlCol="0">
              <a:spAutoFit/>
            </a:bodyPr>
            <a:lstStyle/>
            <a:p>
              <a:r>
                <a:rPr lang="en-US" sz="2400" dirty="0" smtClean="0"/>
                <a:t>Laura </a:t>
              </a:r>
              <a:r>
                <a:rPr lang="en-US" sz="2400" dirty="0" err="1" smtClean="0"/>
                <a:t>Guazzelli</a:t>
              </a:r>
              <a:endParaRPr lang="en-US" sz="2400" dirty="0" smtClean="0"/>
            </a:p>
            <a:p>
              <a:r>
                <a:rPr lang="en-US" sz="2400" dirty="0" smtClean="0"/>
                <a:t>laura2@ufl.edu</a:t>
              </a:r>
            </a:p>
          </p:txBody>
        </p:sp>
        <p:pic>
          <p:nvPicPr>
            <p:cNvPr id="6" name="Picture 5"/>
            <p:cNvPicPr>
              <a:picLocks noChangeAspect="1"/>
            </p:cNvPicPr>
            <p:nvPr/>
          </p:nvPicPr>
          <p:blipFill>
            <a:blip r:embed="rId22"/>
            <a:stretch>
              <a:fillRect/>
            </a:stretch>
          </p:blipFill>
          <p:spPr>
            <a:xfrm>
              <a:off x="27581772" y="7955670"/>
              <a:ext cx="909626" cy="909626"/>
            </a:xfrm>
            <a:prstGeom prst="rect">
              <a:avLst/>
            </a:prstGeom>
          </p:spPr>
        </p:pic>
      </p:grpSp>
      <p:grpSp>
        <p:nvGrpSpPr>
          <p:cNvPr id="11" name="Group 10"/>
          <p:cNvGrpSpPr/>
          <p:nvPr/>
        </p:nvGrpSpPr>
        <p:grpSpPr>
          <a:xfrm>
            <a:off x="30076087" y="7943471"/>
            <a:ext cx="2473862" cy="1726717"/>
            <a:chOff x="30076087" y="7943471"/>
            <a:chExt cx="2473862" cy="1726717"/>
          </a:xfrm>
        </p:grpSpPr>
        <p:pic>
          <p:nvPicPr>
            <p:cNvPr id="69" name="Picture 68"/>
            <p:cNvPicPr>
              <a:picLocks noChangeAspect="1"/>
            </p:cNvPicPr>
            <p:nvPr/>
          </p:nvPicPr>
          <p:blipFill>
            <a:blip r:embed="rId23"/>
            <a:stretch>
              <a:fillRect/>
            </a:stretch>
          </p:blipFill>
          <p:spPr>
            <a:xfrm>
              <a:off x="31245561" y="7955502"/>
              <a:ext cx="943740" cy="934488"/>
            </a:xfrm>
            <a:prstGeom prst="rect">
              <a:avLst/>
            </a:prstGeom>
          </p:spPr>
        </p:pic>
        <p:sp>
          <p:nvSpPr>
            <p:cNvPr id="70" name="TextBox 69"/>
            <p:cNvSpPr txBox="1"/>
            <p:nvPr/>
          </p:nvSpPr>
          <p:spPr>
            <a:xfrm>
              <a:off x="30076087" y="8839191"/>
              <a:ext cx="2473862" cy="830997"/>
            </a:xfrm>
            <a:prstGeom prst="rect">
              <a:avLst/>
            </a:prstGeom>
            <a:noFill/>
          </p:spPr>
          <p:txBody>
            <a:bodyPr wrap="square" rtlCol="0">
              <a:spAutoFit/>
            </a:bodyPr>
            <a:lstStyle/>
            <a:p>
              <a:r>
                <a:rPr lang="en-US" sz="2400" dirty="0" smtClean="0"/>
                <a:t>Will </a:t>
              </a:r>
              <a:r>
                <a:rPr lang="en-US" sz="2400" dirty="0" err="1" smtClean="0"/>
                <a:t>Collante</a:t>
              </a:r>
              <a:endParaRPr lang="en-US" sz="2400" dirty="0" smtClean="0"/>
            </a:p>
            <a:p>
              <a:r>
                <a:rPr lang="en-US" sz="2400" dirty="0" smtClean="0"/>
                <a:t>wjc813@ufl.edu</a:t>
              </a:r>
            </a:p>
          </p:txBody>
        </p:sp>
        <p:pic>
          <p:nvPicPr>
            <p:cNvPr id="8" name="Picture 7"/>
            <p:cNvPicPr>
              <a:picLocks noChangeAspect="1"/>
            </p:cNvPicPr>
            <p:nvPr/>
          </p:nvPicPr>
          <p:blipFill>
            <a:blip r:embed="rId24"/>
            <a:stretch>
              <a:fillRect/>
            </a:stretch>
          </p:blipFill>
          <p:spPr>
            <a:xfrm>
              <a:off x="30116879" y="7943471"/>
              <a:ext cx="983686" cy="983686"/>
            </a:xfrm>
            <a:prstGeom prst="rect">
              <a:avLst/>
            </a:prstGeom>
          </p:spPr>
        </p:pic>
      </p:grpSp>
    </p:spTree>
    <p:extLst>
      <p:ext uri="{BB962C8B-B14F-4D97-AF65-F5344CB8AC3E}">
        <p14:creationId xmlns:p14="http://schemas.microsoft.com/office/powerpoint/2010/main" val="120063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TotalTime>
  <Words>339</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Implementing Logging for Activity Monitoring in VIVO</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Narayan Raum</dc:creator>
  <cp:lastModifiedBy>Mike</cp:lastModifiedBy>
  <cp:revision>38</cp:revision>
  <cp:lastPrinted>2012-08-07T21:26:56Z</cp:lastPrinted>
  <dcterms:created xsi:type="dcterms:W3CDTF">2012-08-07T20:50:22Z</dcterms:created>
  <dcterms:modified xsi:type="dcterms:W3CDTF">2012-08-26T17:56:44Z</dcterms:modified>
</cp:coreProperties>
</file>