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handoutMasterIdLst>
    <p:handoutMasterId r:id="rId14"/>
  </p:handoutMasterIdLst>
  <p:sldIdLst>
    <p:sldId id="281" r:id="rId2"/>
    <p:sldId id="291" r:id="rId3"/>
    <p:sldId id="289" r:id="rId4"/>
    <p:sldId id="290" r:id="rId5"/>
    <p:sldId id="259" r:id="rId6"/>
    <p:sldId id="260" r:id="rId7"/>
    <p:sldId id="261" r:id="rId8"/>
    <p:sldId id="262" r:id="rId9"/>
    <p:sldId id="279" r:id="rId10"/>
    <p:sldId id="268" r:id="rId11"/>
    <p:sldId id="278"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50183" autoAdjust="0"/>
  </p:normalViewPr>
  <p:slideViewPr>
    <p:cSldViewPr>
      <p:cViewPr>
        <p:scale>
          <a:sx n="76" d="100"/>
          <a:sy n="76" d="100"/>
        </p:scale>
        <p:origin x="-972" y="89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7E32EB6-2239-4736-831D-548AB6843EA6}" type="datetimeFigureOut">
              <a:rPr lang="en-US" smtClean="0"/>
              <a:t>8/13/2012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C36BDD3-C5BE-468A-A7B8-3ED7CB3A135C}" type="slidenum">
              <a:rPr lang="en-US" smtClean="0"/>
              <a:t>‹#›</a:t>
            </a:fld>
            <a:endParaRPr lang="en-US"/>
          </a:p>
        </p:txBody>
      </p:sp>
    </p:spTree>
    <p:extLst>
      <p:ext uri="{BB962C8B-B14F-4D97-AF65-F5344CB8AC3E}">
        <p14:creationId xmlns:p14="http://schemas.microsoft.com/office/powerpoint/2010/main" val="1966482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CB3FBF6-9496-44C5-8F07-2CFD65D44A84}" type="datetimeFigureOut">
              <a:rPr lang="en-US" smtClean="0"/>
              <a:t>8/13/2012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9B4F9EA-B18A-4AD4-9FF7-DE4F4A314E3D}" type="slidenum">
              <a:rPr lang="en-US" smtClean="0"/>
              <a:t>‹#›</a:t>
            </a:fld>
            <a:endParaRPr lang="en-US"/>
          </a:p>
        </p:txBody>
      </p:sp>
    </p:spTree>
    <p:extLst>
      <p:ext uri="{BB962C8B-B14F-4D97-AF65-F5344CB8AC3E}">
        <p14:creationId xmlns:p14="http://schemas.microsoft.com/office/powerpoint/2010/main" val="3306329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doaj.org/"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www.arl.org/sparc/" TargetMode="External"/><Relationship Id="rId4" Type="http://schemas.openxmlformats.org/officeDocument/2006/relationships/hyperlink" Target="http://roar.eprints.or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doaj.org/"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doabooks.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dirty="0" smtClean="0"/>
              <a:t>Appreciate </a:t>
            </a:r>
            <a:r>
              <a:rPr lang="en-US" sz="1400" dirty="0"/>
              <a:t>the opportunity </a:t>
            </a:r>
            <a:r>
              <a:rPr lang="en-US" sz="1400" dirty="0" smtClean="0"/>
              <a:t>to talk about </a:t>
            </a:r>
            <a:r>
              <a:rPr lang="en-US" sz="1400" dirty="0" smtClean="0"/>
              <a:t>trends in scholarly </a:t>
            </a:r>
            <a:r>
              <a:rPr lang="en-US" sz="1400" dirty="0" smtClean="0"/>
              <a:t>communications </a:t>
            </a:r>
            <a:r>
              <a:rPr lang="en-US" sz="1400" dirty="0" smtClean="0"/>
              <a:t>and the impact </a:t>
            </a:r>
            <a:r>
              <a:rPr lang="en-US" sz="1400" dirty="0"/>
              <a:t>on </a:t>
            </a:r>
            <a:r>
              <a:rPr lang="en-US" sz="1400" dirty="0" smtClean="0"/>
              <a:t>research and you as researchers.</a:t>
            </a:r>
            <a:endParaRPr lang="en-US" sz="1400" dirty="0" smtClean="0"/>
          </a:p>
          <a:p>
            <a:pPr eaLnBrk="1" hangingPunct="1">
              <a:spcBef>
                <a:spcPct val="0"/>
              </a:spcBef>
            </a:pPr>
            <a:endParaRPr lang="en-US" sz="1400" dirty="0" smtClean="0"/>
          </a:p>
          <a:p>
            <a:pPr eaLnBrk="1" hangingPunct="1">
              <a:spcBef>
                <a:spcPct val="0"/>
              </a:spcBef>
            </a:pPr>
            <a:endParaRPr lang="en-US" sz="1300" dirty="0"/>
          </a:p>
          <a:p>
            <a:pPr eaLnBrk="1" hangingPunct="1">
              <a:spcBef>
                <a:spcPct val="0"/>
              </a:spcBef>
            </a:pPr>
            <a:endParaRPr lang="en-US" sz="1300" dirty="0"/>
          </a:p>
          <a:p>
            <a:pPr eaLnBrk="1" hangingPunct="1">
              <a:spcBef>
                <a:spcPct val="0"/>
              </a:spcBef>
            </a:pPr>
            <a:endParaRPr lang="en-US" sz="1300" dirty="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ADB55B-954D-4C77-9226-ABFE88CE1F75}"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Resources: </a:t>
            </a:r>
          </a:p>
          <a:p>
            <a:r>
              <a:rPr lang="en-US" sz="1400" dirty="0" smtClean="0"/>
              <a:t>George A. </a:t>
            </a:r>
            <a:r>
              <a:rPr lang="en-US" sz="1400" dirty="0" err="1" smtClean="0"/>
              <a:t>Smathers</a:t>
            </a:r>
            <a:r>
              <a:rPr lang="en-US" sz="1400" dirty="0" smtClean="0"/>
              <a:t> Libraries</a:t>
            </a:r>
          </a:p>
          <a:p>
            <a:endParaRPr lang="en-US" sz="1400" dirty="0" smtClean="0"/>
          </a:p>
          <a:p>
            <a:r>
              <a:rPr lang="en-US" sz="1400" dirty="0" smtClean="0"/>
              <a:t>The Scholarly Communications Librarian, Ms. Christine Fruin</a:t>
            </a:r>
          </a:p>
          <a:p>
            <a:endParaRPr lang="en-US" sz="1400" dirty="0" smtClean="0"/>
          </a:p>
          <a:p>
            <a:r>
              <a:rPr lang="en-US" sz="1400" dirty="0" smtClean="0"/>
              <a:t>The </a:t>
            </a:r>
            <a:r>
              <a:rPr lang="en-US" sz="1400" dirty="0" smtClean="0"/>
              <a:t>IR@UF</a:t>
            </a:r>
          </a:p>
          <a:p>
            <a:endParaRPr lang="en-US" sz="1400" dirty="0" smtClean="0"/>
          </a:p>
          <a:p>
            <a:r>
              <a:rPr lang="en-US" sz="1400" dirty="0" smtClean="0"/>
              <a:t>The UFOAP</a:t>
            </a:r>
          </a:p>
          <a:p>
            <a:endParaRPr lang="en-US" sz="1400" dirty="0" smtClean="0"/>
          </a:p>
          <a:p>
            <a:r>
              <a:rPr lang="en-US" sz="1400" dirty="0" smtClean="0"/>
              <a:t>Directory of Open Access Journals -- </a:t>
            </a:r>
            <a:r>
              <a:rPr lang="en-US" sz="1400" dirty="0" smtClean="0">
                <a:hlinkClick r:id="rId3"/>
              </a:rPr>
              <a:t>DOAJ</a:t>
            </a:r>
            <a:endParaRPr lang="en-US" sz="1400" dirty="0" smtClean="0"/>
          </a:p>
          <a:p>
            <a:endParaRPr lang="en-US" sz="1400" dirty="0" smtClean="0"/>
          </a:p>
          <a:p>
            <a:r>
              <a:rPr lang="en-US" sz="1400" dirty="0" smtClean="0"/>
              <a:t>Registry of Open Access Repositories -- </a:t>
            </a:r>
            <a:r>
              <a:rPr lang="en-US" sz="1400" dirty="0" smtClean="0">
                <a:hlinkClick r:id="rId4"/>
              </a:rPr>
              <a:t>ROAR</a:t>
            </a:r>
            <a:endParaRPr lang="en-US" sz="1400" dirty="0" smtClean="0"/>
          </a:p>
          <a:p>
            <a:endParaRPr lang="en-US" sz="1400" dirty="0" smtClean="0"/>
          </a:p>
          <a:p>
            <a:r>
              <a:rPr lang="en-US" sz="1400" dirty="0" smtClean="0"/>
              <a:t>Scholarly Publishing and Academic Resources Coalition – </a:t>
            </a:r>
            <a:r>
              <a:rPr lang="en-US" sz="1400" dirty="0" smtClean="0">
                <a:hlinkClick r:id="rId5"/>
              </a:rPr>
              <a:t>SPARC</a:t>
            </a:r>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A9B4F9EA-B18A-4AD4-9FF7-DE4F4A314E3D}" type="slidenum">
              <a:rPr lang="en-US" smtClean="0"/>
              <a:t>10</a:t>
            </a:fld>
            <a:endParaRPr lang="en-US"/>
          </a:p>
        </p:txBody>
      </p:sp>
    </p:spTree>
    <p:extLst>
      <p:ext uri="{BB962C8B-B14F-4D97-AF65-F5344CB8AC3E}">
        <p14:creationId xmlns:p14="http://schemas.microsoft.com/office/powerpoint/2010/main" val="3950919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B4F9EA-B18A-4AD4-9FF7-DE4F4A314E3D}" type="slidenum">
              <a:rPr lang="en-US" smtClean="0"/>
              <a:t>11</a:t>
            </a:fld>
            <a:endParaRPr lang="en-US"/>
          </a:p>
        </p:txBody>
      </p:sp>
    </p:spTree>
    <p:extLst>
      <p:ext uri="{BB962C8B-B14F-4D97-AF65-F5344CB8AC3E}">
        <p14:creationId xmlns:p14="http://schemas.microsoft.com/office/powerpoint/2010/main" val="962980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sz="1400" dirty="0" smtClean="0"/>
              <a:t>What is meant by scholarly communications? </a:t>
            </a:r>
          </a:p>
          <a:p>
            <a:pPr eaLnBrk="1" hangingPunct="1">
              <a:spcBef>
                <a:spcPct val="0"/>
              </a:spcBef>
              <a:defRPr/>
            </a:pPr>
            <a:r>
              <a:rPr lang="en-US" sz="1400" dirty="0" smtClean="0"/>
              <a:t>Scholarly Communications concerns publishing </a:t>
            </a:r>
            <a:r>
              <a:rPr lang="en-US" sz="1400" dirty="0" smtClean="0"/>
              <a:t>in a peer-reviewed journal,</a:t>
            </a:r>
            <a:r>
              <a:rPr lang="en-US" sz="1400" baseline="0" dirty="0" smtClean="0"/>
              <a:t> </a:t>
            </a:r>
            <a:r>
              <a:rPr lang="en-US" sz="1400" dirty="0" smtClean="0"/>
              <a:t>but </a:t>
            </a:r>
            <a:r>
              <a:rPr lang="en-US" sz="1400" dirty="0" smtClean="0"/>
              <a:t>it is more than publishing.</a:t>
            </a:r>
          </a:p>
          <a:p>
            <a:pPr eaLnBrk="1" hangingPunct="1">
              <a:spcBef>
                <a:spcPct val="0"/>
              </a:spcBef>
              <a:defRPr/>
            </a:pPr>
            <a:endParaRPr lang="en-US" sz="1400" dirty="0" smtClean="0"/>
          </a:p>
          <a:p>
            <a:pPr eaLnBrk="1" hangingPunct="1">
              <a:spcBef>
                <a:spcPct val="0"/>
              </a:spcBef>
              <a:defRPr/>
            </a:pPr>
            <a:r>
              <a:rPr lang="en-US" sz="1400" dirty="0" smtClean="0"/>
              <a:t>It is an umbrella term used to describe the </a:t>
            </a:r>
            <a:r>
              <a:rPr lang="en-US" sz="1400" b="0" dirty="0" smtClean="0"/>
              <a:t>process</a:t>
            </a:r>
            <a:r>
              <a:rPr lang="en-US" sz="1400" dirty="0" smtClean="0"/>
              <a:t> </a:t>
            </a:r>
            <a:r>
              <a:rPr lang="en-US" sz="1400" dirty="0" smtClean="0"/>
              <a:t>and products of academics:  scholars </a:t>
            </a:r>
            <a:r>
              <a:rPr lang="en-US" sz="1400" dirty="0" smtClean="0"/>
              <a:t>and researchers sharing and publishing their research findings so that </a:t>
            </a:r>
            <a:r>
              <a:rPr lang="en-US" sz="1400" dirty="0" smtClean="0"/>
              <a:t>their</a:t>
            </a:r>
            <a:r>
              <a:rPr lang="en-US" sz="1400" baseline="0" dirty="0" smtClean="0"/>
              <a:t> work is </a:t>
            </a:r>
            <a:r>
              <a:rPr lang="en-US" sz="1400" dirty="0" smtClean="0"/>
              <a:t>available </a:t>
            </a:r>
            <a:r>
              <a:rPr lang="en-US" sz="1400" dirty="0" smtClean="0"/>
              <a:t>to the wider academic </a:t>
            </a:r>
            <a:r>
              <a:rPr lang="en-US" sz="1400" dirty="0" smtClean="0"/>
              <a:t>and scientific</a:t>
            </a:r>
            <a:r>
              <a:rPr lang="en-US" sz="1400" baseline="0" dirty="0" smtClean="0"/>
              <a:t> </a:t>
            </a:r>
            <a:r>
              <a:rPr lang="en-US" sz="1400" dirty="0" smtClean="0"/>
              <a:t>community and </a:t>
            </a:r>
            <a:r>
              <a:rPr lang="en-US" sz="1400" dirty="0" smtClean="0"/>
              <a:t>beyond.</a:t>
            </a:r>
          </a:p>
          <a:p>
            <a:pPr eaLnBrk="1" hangingPunct="1">
              <a:spcBef>
                <a:spcPct val="0"/>
              </a:spcBef>
              <a:defRPr/>
            </a:pPr>
            <a:endParaRPr lang="en-US" sz="1400" dirty="0" smtClean="0"/>
          </a:p>
          <a:p>
            <a:pPr eaLnBrk="1" hangingPunct="1">
              <a:spcBef>
                <a:spcPct val="0"/>
              </a:spcBef>
              <a:defRPr/>
            </a:pPr>
            <a:r>
              <a:rPr lang="en-US" sz="1400" dirty="0" smtClean="0"/>
              <a:t>Scholarly communications issues include author rights (who </a:t>
            </a:r>
            <a:r>
              <a:rPr lang="en-US" sz="1400" dirty="0" smtClean="0"/>
              <a:t>retains copyright—author </a:t>
            </a:r>
            <a:r>
              <a:rPr lang="en-US" sz="1400" dirty="0" smtClean="0"/>
              <a:t>or publisher?), the economics of scholarly resources (cost of </a:t>
            </a:r>
            <a:r>
              <a:rPr lang="en-US" sz="1400" dirty="0" smtClean="0"/>
              <a:t>journals and royalties), </a:t>
            </a:r>
            <a:r>
              <a:rPr lang="en-US" sz="1400" dirty="0" smtClean="0"/>
              <a:t>new models of publishing including open access, institutional repositories, rights and access to </a:t>
            </a:r>
            <a:r>
              <a:rPr lang="en-US" sz="1400" dirty="0" smtClean="0"/>
              <a:t>federally-funded </a:t>
            </a:r>
            <a:r>
              <a:rPr lang="en-US" sz="1400" dirty="0" smtClean="0"/>
              <a:t>research, and preservation of intellectual assets.</a:t>
            </a:r>
          </a:p>
          <a:p>
            <a:pPr eaLnBrk="1" hangingPunct="1">
              <a:spcBef>
                <a:spcPct val="0"/>
              </a:spcBef>
              <a:defRPr/>
            </a:pPr>
            <a:endParaRPr lang="en-US" sz="1400" dirty="0" smtClean="0"/>
          </a:p>
          <a:p>
            <a:pPr algn="l" eaLnBrk="1" hangingPunct="1">
              <a:spcBef>
                <a:spcPct val="0"/>
              </a:spcBef>
              <a:defRPr/>
            </a:pPr>
            <a:r>
              <a:rPr lang="en-US" sz="1400" dirty="0" smtClean="0"/>
              <a:t>The most common method of scholarly communication is by writing up the findings of research </a:t>
            </a:r>
            <a:r>
              <a:rPr lang="en-US" sz="1400" dirty="0" smtClean="0"/>
              <a:t>into </a:t>
            </a:r>
            <a:r>
              <a:rPr lang="en-US" sz="1400" dirty="0" smtClean="0"/>
              <a:t>an article to be published in a </a:t>
            </a:r>
            <a:r>
              <a:rPr lang="en-US" sz="1400" dirty="0" smtClean="0"/>
              <a:t>scholarly journal; </a:t>
            </a:r>
            <a:r>
              <a:rPr lang="en-US" sz="1400" dirty="0" smtClean="0"/>
              <a:t>however, there are many other methods, such as publishing a book, book chapter, </a:t>
            </a:r>
            <a:r>
              <a:rPr lang="en-US" sz="1400" dirty="0" smtClean="0"/>
              <a:t>or conference paper.  Especially in the arts and humanities, there are multimedia formats, </a:t>
            </a:r>
            <a:r>
              <a:rPr lang="en-US" sz="1400" dirty="0" smtClean="0"/>
              <a:t>such as sound and video recordings. </a:t>
            </a:r>
          </a:p>
          <a:p>
            <a:pPr eaLnBrk="1" hangingPunct="1">
              <a:spcBef>
                <a:spcPct val="0"/>
              </a:spcBef>
              <a:defRPr/>
            </a:pPr>
            <a:endParaRPr lang="en-US" sz="1400" dirty="0" smtClean="0"/>
          </a:p>
          <a:p>
            <a:pPr eaLnBrk="1" hangingPunct="1">
              <a:spcBef>
                <a:spcPct val="0"/>
              </a:spcBef>
              <a:defRPr/>
            </a:pPr>
            <a:r>
              <a:rPr lang="en-US" sz="1400" dirty="0" smtClean="0"/>
              <a:t>Basically, we are talking about both the </a:t>
            </a:r>
            <a:r>
              <a:rPr lang="en-US" sz="1400" b="1" dirty="0" smtClean="0"/>
              <a:t>process</a:t>
            </a:r>
            <a:r>
              <a:rPr lang="en-US" sz="1400" dirty="0" smtClean="0"/>
              <a:t> of communicating—the means—which might include attending conferences, blogging, and even tweeting, and </a:t>
            </a:r>
            <a:r>
              <a:rPr lang="en-US" sz="1400" dirty="0" smtClean="0"/>
              <a:t>the </a:t>
            </a:r>
            <a:r>
              <a:rPr lang="en-US" sz="1400" b="1" dirty="0" smtClean="0"/>
              <a:t>product </a:t>
            </a:r>
            <a:r>
              <a:rPr lang="en-US" sz="1400" dirty="0" smtClean="0"/>
              <a:t>of the communication—the </a:t>
            </a:r>
            <a:r>
              <a:rPr lang="en-US" sz="1400" dirty="0" smtClean="0"/>
              <a:t>article, conference paper and proceedings</a:t>
            </a:r>
            <a:r>
              <a:rPr lang="en-US" sz="1400" dirty="0" smtClean="0"/>
              <a:t>, the blog, the tweets, and so on </a:t>
            </a:r>
          </a:p>
          <a:p>
            <a:pPr eaLnBrk="1" hangingPunct="1">
              <a:spcBef>
                <a:spcPct val="0"/>
              </a:spcBef>
              <a:defRPr/>
            </a:pPr>
            <a:endParaRPr lang="en-US" sz="1400" dirty="0" smtClean="0"/>
          </a:p>
          <a:p>
            <a:pPr eaLnBrk="1" hangingPunct="1">
              <a:spcBef>
                <a:spcPct val="0"/>
              </a:spcBef>
              <a:defRPr/>
            </a:pPr>
            <a:r>
              <a:rPr lang="en-US" sz="1400" b="1" dirty="0" smtClean="0"/>
              <a:t>Crisis in Scholarly Communications</a:t>
            </a:r>
            <a:r>
              <a:rPr lang="en-US" sz="1400" dirty="0" smtClean="0"/>
              <a:t>:</a:t>
            </a:r>
          </a:p>
          <a:p>
            <a:pPr>
              <a:defRPr/>
            </a:pPr>
            <a:r>
              <a:rPr lang="en-US" sz="1400" dirty="0" smtClean="0"/>
              <a:t>Journal costs have consistently risen above inflation in recent years.  The high cost of journals coupled with the increasing </a:t>
            </a:r>
            <a:r>
              <a:rPr lang="en-US" sz="1400" dirty="0" smtClean="0"/>
              <a:t>number of journals </a:t>
            </a:r>
            <a:r>
              <a:rPr lang="en-US" sz="1400" dirty="0" smtClean="0"/>
              <a:t>available have led to universities not being able to subscribe to the journals they require</a:t>
            </a:r>
            <a:r>
              <a:rPr lang="en-US" sz="1400" dirty="0" smtClean="0"/>
              <a:t>.</a:t>
            </a:r>
          </a:p>
          <a:p>
            <a:pPr>
              <a:defRPr/>
            </a:pPr>
            <a:endParaRPr lang="en-US" sz="1400" dirty="0" smtClean="0"/>
          </a:p>
          <a:p>
            <a:pPr>
              <a:defRPr/>
            </a:pPr>
            <a:r>
              <a:rPr lang="en-US" sz="1400" dirty="0" smtClean="0"/>
              <a:t>When this happens, and it is happening:</a:t>
            </a:r>
          </a:p>
          <a:p>
            <a:pPr>
              <a:defRPr/>
            </a:pPr>
            <a:r>
              <a:rPr lang="en-US" sz="1400" dirty="0" smtClean="0"/>
              <a:t>*Researchers</a:t>
            </a:r>
            <a:r>
              <a:rPr lang="en-US" sz="1400" baseline="0" dirty="0" smtClean="0"/>
              <a:t> do not have access to all of the research results.</a:t>
            </a:r>
          </a:p>
          <a:p>
            <a:pPr>
              <a:defRPr/>
            </a:pPr>
            <a:r>
              <a:rPr lang="en-US" sz="1400" baseline="0" dirty="0" smtClean="0"/>
              <a:t>*The work of </a:t>
            </a:r>
            <a:r>
              <a:rPr lang="en-US" sz="1400" baseline="0" dirty="0" err="1" smtClean="0"/>
              <a:t>resaerchers</a:t>
            </a:r>
            <a:r>
              <a:rPr lang="en-US" sz="1400" baseline="0" dirty="0" smtClean="0"/>
              <a:t> is not being widely </a:t>
            </a:r>
            <a:r>
              <a:rPr lang="en-US" sz="1400" baseline="0" dirty="0" err="1" smtClean="0"/>
              <a:t>dissemianted</a:t>
            </a:r>
            <a:r>
              <a:rPr lang="en-US" sz="1400" baseline="0" dirty="0" smtClean="0"/>
              <a:t>.</a:t>
            </a:r>
          </a:p>
          <a:p>
            <a:pPr>
              <a:defRPr/>
            </a:pPr>
            <a:r>
              <a:rPr lang="en-US" sz="1400" dirty="0" smtClean="0"/>
              <a:t>*</a:t>
            </a:r>
            <a:r>
              <a:rPr lang="en-US" sz="1400" dirty="0" smtClean="0"/>
              <a:t>Funders, such as </a:t>
            </a:r>
            <a:r>
              <a:rPr lang="en-US" sz="1400" dirty="0" smtClean="0"/>
              <a:t>tax </a:t>
            </a:r>
            <a:r>
              <a:rPr lang="en-US" sz="1400" dirty="0" smtClean="0"/>
              <a:t>payers </a:t>
            </a:r>
            <a:r>
              <a:rPr lang="en-US" sz="1400" dirty="0" smtClean="0"/>
              <a:t>and universities do not </a:t>
            </a:r>
            <a:r>
              <a:rPr lang="en-US" sz="1400" dirty="0" smtClean="0"/>
              <a:t>having access to the research they pay for.</a:t>
            </a:r>
          </a:p>
          <a:p>
            <a:pPr>
              <a:defRPr/>
            </a:pPr>
            <a:r>
              <a:rPr lang="en-US" sz="1400" dirty="0" smtClean="0"/>
              <a:t>*</a:t>
            </a:r>
            <a:r>
              <a:rPr lang="en-US" sz="1400" dirty="0" smtClean="0"/>
              <a:t>Those not associated with </a:t>
            </a:r>
            <a:r>
              <a:rPr lang="en-US" sz="1400" dirty="0" smtClean="0"/>
              <a:t>major universities or universities at all, </a:t>
            </a:r>
            <a:r>
              <a:rPr lang="en-US" sz="1400" dirty="0" smtClean="0"/>
              <a:t>or those in developing countries, </a:t>
            </a:r>
            <a:r>
              <a:rPr lang="en-US" sz="1400" dirty="0" smtClean="0"/>
              <a:t>do not have access </a:t>
            </a:r>
            <a:r>
              <a:rPr lang="en-US" sz="1400" dirty="0" smtClean="0"/>
              <a:t>to current research, </a:t>
            </a:r>
            <a:r>
              <a:rPr lang="en-US" sz="1400" dirty="0" smtClean="0"/>
              <a:t>and this is a significant barrier for most </a:t>
            </a:r>
            <a:r>
              <a:rPr lang="en-US" sz="1400" dirty="0" smtClean="0"/>
              <a:t>of the world's population.</a:t>
            </a:r>
          </a:p>
          <a:p>
            <a:pPr>
              <a:defRPr/>
            </a:pPr>
            <a:endParaRPr lang="en-US" sz="1400" dirty="0" smtClean="0"/>
          </a:p>
          <a:p>
            <a:pPr>
              <a:defRPr/>
            </a:pPr>
            <a:r>
              <a:rPr lang="en-US" sz="1400" dirty="0" smtClean="0"/>
              <a:t>And also:</a:t>
            </a:r>
            <a:endParaRPr lang="en-US" sz="1400" dirty="0" smtClean="0"/>
          </a:p>
          <a:p>
            <a:pPr>
              <a:defRPr/>
            </a:pPr>
            <a:r>
              <a:rPr lang="en-US" sz="1400" dirty="0" smtClean="0"/>
              <a:t>*As journals move to 'online' only, preservation is a major issue: in the past, if a publisher ceased </a:t>
            </a:r>
            <a:r>
              <a:rPr lang="en-US" sz="1400" dirty="0" smtClean="0"/>
              <a:t>operations or raised their prices prohibitively high, libraries </a:t>
            </a:r>
            <a:r>
              <a:rPr lang="en-US" sz="1400" dirty="0" smtClean="0"/>
              <a:t>would still have their back </a:t>
            </a:r>
            <a:r>
              <a:rPr lang="en-US" sz="1400" dirty="0" smtClean="0"/>
              <a:t>issues and archives, </a:t>
            </a:r>
            <a:r>
              <a:rPr lang="en-US" sz="1400" dirty="0" smtClean="0"/>
              <a:t>ensuring the published research was not 'lost'; today, as journals are </a:t>
            </a:r>
            <a:r>
              <a:rPr lang="en-US" sz="1400" dirty="0" smtClean="0"/>
              <a:t>increasingly online</a:t>
            </a:r>
            <a:r>
              <a:rPr lang="en-US" sz="1400" dirty="0" smtClean="0"/>
              <a:t>, </a:t>
            </a:r>
            <a:r>
              <a:rPr lang="en-US" sz="1400" dirty="0" smtClean="0"/>
              <a:t>if a </a:t>
            </a:r>
            <a:r>
              <a:rPr lang="en-US" sz="1400" dirty="0" smtClean="0"/>
              <a:t>publisher or journal </a:t>
            </a:r>
            <a:r>
              <a:rPr lang="en-US" sz="1400" dirty="0" smtClean="0"/>
              <a:t>disappears from the library,</a:t>
            </a:r>
            <a:r>
              <a:rPr lang="en-US" sz="1400" baseline="0" dirty="0" smtClean="0"/>
              <a:t> the link to the electronic research can be </a:t>
            </a:r>
            <a:r>
              <a:rPr lang="en-US" sz="1400" dirty="0" smtClean="0"/>
              <a:t>lost as well.</a:t>
            </a:r>
            <a:endParaRPr lang="en-US" sz="1400" dirty="0" smtClean="0"/>
          </a:p>
        </p:txBody>
      </p:sp>
      <p:sp>
        <p:nvSpPr>
          <p:cNvPr id="4" name="Slide Number Placeholder 3"/>
          <p:cNvSpPr>
            <a:spLocks noGrp="1"/>
          </p:cNvSpPr>
          <p:nvPr>
            <p:ph type="sldNum" sz="quarter" idx="10"/>
          </p:nvPr>
        </p:nvSpPr>
        <p:spPr/>
        <p:txBody>
          <a:bodyPr/>
          <a:lstStyle/>
          <a:p>
            <a:fld id="{A9B4F9EA-B18A-4AD4-9FF7-DE4F4A314E3D}" type="slidenum">
              <a:rPr lang="en-US" smtClean="0"/>
              <a:t>2</a:t>
            </a:fld>
            <a:endParaRPr lang="en-US"/>
          </a:p>
        </p:txBody>
      </p:sp>
    </p:spTree>
    <p:extLst>
      <p:ext uri="{BB962C8B-B14F-4D97-AF65-F5344CB8AC3E}">
        <p14:creationId xmlns:p14="http://schemas.microsoft.com/office/powerpoint/2010/main" val="1855554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New Models of SC:</a:t>
            </a:r>
          </a:p>
          <a:p>
            <a:r>
              <a:rPr lang="en-US" sz="1400" kern="1200" dirty="0" smtClean="0">
                <a:solidFill>
                  <a:schemeClr val="tx1"/>
                </a:solidFill>
                <a:effectLst/>
                <a:latin typeface="+mn-lt"/>
                <a:ea typeface="+mn-ea"/>
                <a:cs typeface="+mn-cs"/>
              </a:rPr>
              <a:t>Science </a:t>
            </a:r>
            <a:r>
              <a:rPr lang="en-US" sz="1400" kern="1200" dirty="0" smtClean="0">
                <a:solidFill>
                  <a:schemeClr val="tx1"/>
                </a:solidFill>
                <a:effectLst/>
                <a:latin typeface="+mn-lt"/>
                <a:ea typeface="+mn-ea"/>
                <a:cs typeface="+mn-cs"/>
              </a:rPr>
              <a:t>has always been based on a fundamental culture of openness, and builds on discoveries made by others, and scientific claims are not generally accepted until they have </a:t>
            </a:r>
            <a:r>
              <a:rPr lang="en-US" sz="1400" kern="1200" dirty="0" smtClean="0">
                <a:solidFill>
                  <a:schemeClr val="tx1"/>
                </a:solidFill>
                <a:effectLst/>
                <a:latin typeface="+mn-lt"/>
                <a:ea typeface="+mn-ea"/>
                <a:cs typeface="+mn-cs"/>
              </a:rPr>
              <a:t>been examined, scrutinized, questioned, and </a:t>
            </a:r>
            <a:r>
              <a:rPr lang="en-US" sz="1400" kern="1200" dirty="0" smtClean="0">
                <a:solidFill>
                  <a:schemeClr val="tx1"/>
                </a:solidFill>
                <a:effectLst/>
                <a:latin typeface="+mn-lt"/>
                <a:ea typeface="+mn-ea"/>
                <a:cs typeface="+mn-cs"/>
              </a:rPr>
              <a:t>verified or reproduced independently, </a:t>
            </a:r>
            <a:r>
              <a:rPr lang="en-US" sz="1400" kern="1200" dirty="0" smtClean="0">
                <a:solidFill>
                  <a:schemeClr val="tx1"/>
                </a:solidFill>
                <a:effectLst/>
                <a:latin typeface="+mn-lt"/>
                <a:ea typeface="+mn-ea"/>
                <a:cs typeface="+mn-cs"/>
              </a:rPr>
              <a:t>all of which require </a:t>
            </a:r>
            <a:r>
              <a:rPr lang="en-US" sz="1400" kern="1200" dirty="0" smtClean="0">
                <a:solidFill>
                  <a:schemeClr val="tx1"/>
                </a:solidFill>
                <a:effectLst/>
                <a:latin typeface="+mn-lt"/>
                <a:ea typeface="+mn-ea"/>
                <a:cs typeface="+mn-cs"/>
              </a:rPr>
              <a:t>open communication.</a:t>
            </a:r>
          </a:p>
          <a:p>
            <a:endParaRPr lang="en-US" sz="1400" kern="1200" dirty="0" smtClean="0">
              <a:solidFill>
                <a:schemeClr val="tx1"/>
              </a:solidFill>
              <a:effectLst/>
              <a:latin typeface="+mn-lt"/>
              <a:ea typeface="+mn-ea"/>
              <a:cs typeface="+mn-cs"/>
            </a:endParaRPr>
          </a:p>
          <a:p>
            <a:pPr eaLnBrk="1" hangingPunct="1">
              <a:spcBef>
                <a:spcPct val="0"/>
              </a:spcBef>
              <a:defRPr/>
            </a:pPr>
            <a:r>
              <a:rPr lang="en-US" sz="1400" kern="1200" baseline="0" dirty="0" smtClean="0">
                <a:solidFill>
                  <a:schemeClr val="tx1"/>
                </a:solidFill>
                <a:effectLst/>
                <a:latin typeface="+mn-lt"/>
                <a:ea typeface="+mn-ea"/>
                <a:cs typeface="+mn-cs"/>
              </a:rPr>
              <a:t>Researchers also drive OA as producers and consumers of research:  </a:t>
            </a:r>
          </a:p>
          <a:p>
            <a:pPr eaLnBrk="1" hangingPunct="1">
              <a:spcBef>
                <a:spcPct val="0"/>
              </a:spcBef>
              <a:defRPr/>
            </a:pPr>
            <a:r>
              <a:rPr lang="en-US" sz="1400" kern="1200" baseline="0" dirty="0" smtClean="0">
                <a:solidFill>
                  <a:schemeClr val="tx1"/>
                </a:solidFill>
                <a:effectLst/>
                <a:latin typeface="+mn-lt"/>
                <a:ea typeface="+mn-ea"/>
                <a:cs typeface="+mn-cs"/>
              </a:rPr>
              <a:t>*As a r</a:t>
            </a:r>
            <a:r>
              <a:rPr lang="en-US" sz="1400" dirty="0" smtClean="0"/>
              <a:t>esearcher,</a:t>
            </a:r>
            <a:r>
              <a:rPr lang="en-US" sz="1400" baseline="0" dirty="0" smtClean="0"/>
              <a:t> </a:t>
            </a:r>
            <a:r>
              <a:rPr lang="en-US" sz="1400" dirty="0" smtClean="0"/>
              <a:t>you are </a:t>
            </a:r>
            <a:r>
              <a:rPr lang="en-US" sz="1400" dirty="0" smtClean="0"/>
              <a:t>the </a:t>
            </a:r>
            <a:r>
              <a:rPr lang="en-US" sz="1400" dirty="0" smtClean="0"/>
              <a:t>creator </a:t>
            </a:r>
            <a:r>
              <a:rPr lang="en-US" sz="1400" dirty="0" smtClean="0"/>
              <a:t>of content and, as such, you will want to share your work, you will want it to be readily available to make an impact, you will want to engage with other scholars, and you will want to be recognized for it.  </a:t>
            </a:r>
            <a:endParaRPr lang="en-US" sz="1400" dirty="0" smtClean="0"/>
          </a:p>
          <a:p>
            <a:pPr eaLnBrk="1" hangingPunct="1">
              <a:spcBef>
                <a:spcPct val="0"/>
              </a:spcBef>
              <a:defRPr/>
            </a:pPr>
            <a:endParaRPr lang="en-US" sz="1400" dirty="0" smtClean="0"/>
          </a:p>
          <a:p>
            <a:pPr eaLnBrk="1" hangingPunct="1">
              <a:spcBef>
                <a:spcPct val="0"/>
              </a:spcBef>
              <a:defRPr/>
            </a:pPr>
            <a:r>
              <a:rPr lang="en-US" sz="1400" dirty="0" smtClean="0"/>
              <a:t>Researchers</a:t>
            </a:r>
            <a:r>
              <a:rPr lang="en-US" sz="1400" baseline="0" dirty="0" smtClean="0"/>
              <a:t> </a:t>
            </a:r>
            <a:r>
              <a:rPr lang="en-US" sz="1400" dirty="0" smtClean="0"/>
              <a:t>are also the consumers of the products of scholarly </a:t>
            </a:r>
            <a:r>
              <a:rPr lang="en-US" sz="1400" dirty="0" smtClean="0"/>
              <a:t>communication, and you need access to the latest developments.  </a:t>
            </a:r>
            <a:endParaRPr lang="en-US" sz="1400" dirty="0" smtClean="0"/>
          </a:p>
          <a:p>
            <a:pPr eaLnBrk="1" hangingPunct="1">
              <a:spcBef>
                <a:spcPct val="0"/>
              </a:spcBef>
              <a:defRPr/>
            </a:pPr>
            <a:endParaRPr lang="en-US" sz="1400" dirty="0" smtClean="0"/>
          </a:p>
          <a:p>
            <a:pPr>
              <a:buSzPct val="118000"/>
            </a:pPr>
            <a:r>
              <a:rPr lang="en-US" sz="1400" dirty="0" smtClean="0"/>
              <a:t>There </a:t>
            </a:r>
            <a:r>
              <a:rPr lang="en-US" sz="1400" dirty="0" smtClean="0"/>
              <a:t>is also researcher reaction to the restricted flow of information:  the lack of access owing to </a:t>
            </a:r>
            <a:r>
              <a:rPr lang="en-US" sz="1400" dirty="0" smtClean="0"/>
              <a:t>unaffordable</a:t>
            </a:r>
            <a:r>
              <a:rPr lang="en-US" sz="1400" baseline="0" dirty="0" smtClean="0"/>
              <a:t> </a:t>
            </a:r>
            <a:r>
              <a:rPr lang="en-US" sz="1400" dirty="0" smtClean="0"/>
              <a:t>subscriptions, </a:t>
            </a:r>
            <a:r>
              <a:rPr lang="en-US" sz="1400" dirty="0" smtClean="0"/>
              <a:t>publication delays, </a:t>
            </a:r>
            <a:r>
              <a:rPr lang="en-US" sz="1400" dirty="0" smtClean="0"/>
              <a:t>and publisher</a:t>
            </a:r>
            <a:r>
              <a:rPr lang="en-US" sz="1400" baseline="0" dirty="0" smtClean="0"/>
              <a:t> control over the dissemination of research.  </a:t>
            </a:r>
            <a:endParaRPr lang="en-US" sz="1400" b="1" dirty="0" smtClean="0">
              <a:sym typeface="Wingdings" pitchFamily="2" charset="2"/>
            </a:endParaRPr>
          </a:p>
          <a:p>
            <a:pPr>
              <a:buSzPct val="118000"/>
            </a:pPr>
            <a:endParaRPr lang="en-US" sz="1400" dirty="0" smtClean="0">
              <a:sym typeface="Wingdings" pitchFamily="2" charset="2"/>
            </a:endParaRPr>
          </a:p>
          <a:p>
            <a:pPr marL="0" marR="0" indent="0" algn="l" defTabSz="914400" rtl="0" eaLnBrk="1" fontAlgn="auto" latinLnBrk="0" hangingPunct="1">
              <a:lnSpc>
                <a:spcPct val="100000"/>
              </a:lnSpc>
              <a:spcBef>
                <a:spcPts val="0"/>
              </a:spcBef>
              <a:spcAft>
                <a:spcPts val="0"/>
              </a:spcAft>
              <a:buClrTx/>
              <a:buSzPct val="118000"/>
              <a:buFontTx/>
              <a:buNone/>
              <a:tabLst/>
              <a:defRPr/>
            </a:pPr>
            <a:r>
              <a:rPr lang="en-US" sz="1400" dirty="0" smtClean="0">
                <a:sym typeface="Wingdings" pitchFamily="2" charset="2"/>
              </a:rPr>
              <a:t>Reaction to traditional models of control:  publishers control publication, and most standard publishing agreements require a transfer of full copyright and your rights to the intellectual </a:t>
            </a:r>
            <a:r>
              <a:rPr lang="en-US" sz="1400" dirty="0" smtClean="0">
                <a:sym typeface="Wingdings" pitchFamily="2" charset="2"/>
              </a:rPr>
              <a:t>product.  These publisher demands </a:t>
            </a:r>
            <a:r>
              <a:rPr lang="en-US" sz="1400" dirty="0" smtClean="0"/>
              <a:t>limit the future </a:t>
            </a:r>
            <a:r>
              <a:rPr lang="en-US" sz="1400" dirty="0" smtClean="0"/>
              <a:t>use of your own work for teaching, research, and collaboration., while publishers really only need the “right to first publication”.  </a:t>
            </a:r>
          </a:p>
          <a:p>
            <a:pPr>
              <a:buSzPct val="118000"/>
            </a:pPr>
            <a:endParaRPr lang="en-US" sz="1400" dirty="0" smtClean="0">
              <a:sym typeface="Wingdings" pitchFamily="2" charset="2"/>
            </a:endParaRPr>
          </a:p>
          <a:p>
            <a:pPr>
              <a:buSzPct val="118000"/>
            </a:pPr>
            <a:r>
              <a:rPr lang="en-US" sz="1400" dirty="0" smtClean="0">
                <a:sym typeface="Wingdings" pitchFamily="2" charset="2"/>
              </a:rPr>
              <a:t>Now technology </a:t>
            </a:r>
            <a:r>
              <a:rPr lang="en-US" sz="1400" dirty="0" smtClean="0">
                <a:sym typeface="Wingdings" pitchFamily="2" charset="2"/>
              </a:rPr>
              <a:t>enables new interactions:  </a:t>
            </a:r>
            <a:r>
              <a:rPr lang="en-US" sz="1400" dirty="0" smtClean="0">
                <a:sym typeface="Wingdings" pitchFamily="2" charset="2"/>
              </a:rPr>
              <a:t>through the Internet  networking</a:t>
            </a:r>
            <a:r>
              <a:rPr lang="en-US" sz="1400" dirty="0" smtClean="0">
                <a:sym typeface="Wingdings" pitchFamily="2" charset="2"/>
              </a:rPr>
              <a:t>, blogs, data sharing</a:t>
            </a:r>
          </a:p>
          <a:p>
            <a:pPr lvl="1">
              <a:buSzPct val="118000"/>
            </a:pPr>
            <a:r>
              <a:rPr lang="en-US" sz="1400" dirty="0" smtClean="0">
                <a:sym typeface="Wingdings" pitchFamily="2" charset="2"/>
              </a:rPr>
              <a:t>Collaboration:  across disciplines, institutions, and countries</a:t>
            </a:r>
          </a:p>
          <a:p>
            <a:pPr lvl="1">
              <a:buSzPct val="118000"/>
            </a:pPr>
            <a:r>
              <a:rPr lang="en-US" sz="1400" dirty="0" smtClean="0">
                <a:sym typeface="Wingdings" pitchFamily="2" charset="2"/>
              </a:rPr>
              <a:t>Free flow of information</a:t>
            </a:r>
          </a:p>
          <a:p>
            <a:pPr lvl="1">
              <a:buSzPct val="118000"/>
            </a:pPr>
            <a:r>
              <a:rPr lang="en-US" sz="1400" dirty="0" smtClean="0">
                <a:sym typeface="Wingdings" pitchFamily="2" charset="2"/>
              </a:rPr>
              <a:t>Supports distributed scholarship and “crowdsourcing” of data collection and analysis</a:t>
            </a:r>
          </a:p>
          <a:p>
            <a:pPr eaLnBrk="1" hangingPunct="1">
              <a:spcBef>
                <a:spcPct val="0"/>
              </a:spcBef>
              <a:defRPr/>
            </a:pPr>
            <a:endParaRPr lang="en-US" sz="1400" dirty="0" smtClean="0"/>
          </a:p>
          <a:p>
            <a:pPr eaLnBrk="1" hangingPunct="1">
              <a:spcBef>
                <a:spcPct val="0"/>
              </a:spcBef>
              <a:defRPr/>
            </a:pPr>
            <a:r>
              <a:rPr lang="en-US" sz="1400" dirty="0" smtClean="0"/>
              <a:t>The current commercial model of publication has led to the restricted flow of information, and prevented researchers from building on the work of others.  To counter </a:t>
            </a:r>
            <a:r>
              <a:rPr lang="en-US" sz="1400" dirty="0" smtClean="0"/>
              <a:t>this, there have been recent examples of how shared data can fast-forward and research project:  Alzheimer's - led to significant progress</a:t>
            </a:r>
            <a:r>
              <a:rPr lang="en-US" sz="1400" baseline="0" dirty="0" smtClean="0"/>
              <a:t> on treatment</a:t>
            </a:r>
            <a:r>
              <a:rPr lang="en-US" sz="1400" dirty="0" smtClean="0"/>
              <a:t>, the </a:t>
            </a:r>
            <a:r>
              <a:rPr lang="en-US" sz="1400" dirty="0" smtClean="0"/>
              <a:t>Human Genome </a:t>
            </a:r>
            <a:r>
              <a:rPr lang="en-US" sz="1400" dirty="0" smtClean="0"/>
              <a:t>Project (led to the breakthrough), </a:t>
            </a:r>
            <a:r>
              <a:rPr lang="en-US" sz="1400" dirty="0" smtClean="0"/>
              <a:t>for example, and the </a:t>
            </a:r>
            <a:r>
              <a:rPr lang="en-US" sz="1400" dirty="0" smtClean="0"/>
              <a:t>“crowdsourcing”</a:t>
            </a:r>
            <a:r>
              <a:rPr lang="en-US" sz="1400" baseline="0" dirty="0" smtClean="0"/>
              <a:t> of the </a:t>
            </a:r>
            <a:r>
              <a:rPr lang="en-US" sz="1400" dirty="0" smtClean="0"/>
              <a:t>Galaxy Zoo.</a:t>
            </a:r>
          </a:p>
          <a:p>
            <a:pPr eaLnBrk="1" hangingPunct="1">
              <a:spcBef>
                <a:spcPct val="0"/>
              </a:spcBef>
              <a:defRPr/>
            </a:pPr>
            <a:endParaRPr lang="en-US" sz="1400" dirty="0" smtClean="0"/>
          </a:p>
          <a:p>
            <a:pPr eaLnBrk="1" hangingPunct="1">
              <a:spcBef>
                <a:spcPct val="0"/>
              </a:spcBef>
              <a:defRPr/>
            </a:pPr>
            <a:r>
              <a:rPr lang="en-US" sz="1400" dirty="0" smtClean="0"/>
              <a:t>Technology </a:t>
            </a:r>
            <a:r>
              <a:rPr lang="en-US" sz="1400" dirty="0" smtClean="0"/>
              <a:t>enables </a:t>
            </a:r>
            <a:r>
              <a:rPr lang="en-US" sz="1400" dirty="0" smtClean="0"/>
              <a:t>new modes of communication among scholars and </a:t>
            </a:r>
            <a:r>
              <a:rPr lang="en-US" sz="1400" dirty="0" smtClean="0"/>
              <a:t>so let’s look</a:t>
            </a:r>
            <a:r>
              <a:rPr lang="en-US" sz="1400" baseline="0" dirty="0" smtClean="0"/>
              <a:t> more closely at </a:t>
            </a:r>
            <a:r>
              <a:rPr lang="en-US" sz="1400" dirty="0" smtClean="0"/>
              <a:t>the </a:t>
            </a:r>
            <a:r>
              <a:rPr lang="en-US" sz="1400" dirty="0" smtClean="0"/>
              <a:t>open access </a:t>
            </a:r>
            <a:r>
              <a:rPr lang="en-US" sz="1400" dirty="0" smtClean="0"/>
              <a:t>movement.</a:t>
            </a:r>
          </a:p>
        </p:txBody>
      </p:sp>
      <p:sp>
        <p:nvSpPr>
          <p:cNvPr id="4" name="Slide Number Placeholder 3"/>
          <p:cNvSpPr>
            <a:spLocks noGrp="1"/>
          </p:cNvSpPr>
          <p:nvPr>
            <p:ph type="sldNum" sz="quarter" idx="10"/>
          </p:nvPr>
        </p:nvSpPr>
        <p:spPr/>
        <p:txBody>
          <a:bodyPr/>
          <a:lstStyle/>
          <a:p>
            <a:fld id="{A9B4F9EA-B18A-4AD4-9FF7-DE4F4A314E3D}" type="slidenum">
              <a:rPr lang="en-US" smtClean="0"/>
              <a:t>3</a:t>
            </a:fld>
            <a:endParaRPr lang="en-US"/>
          </a:p>
        </p:txBody>
      </p:sp>
    </p:spTree>
    <p:extLst>
      <p:ext uri="{BB962C8B-B14F-4D97-AF65-F5344CB8AC3E}">
        <p14:creationId xmlns:p14="http://schemas.microsoft.com/office/powerpoint/2010/main" val="4227702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18000"/>
            </a:pPr>
            <a:r>
              <a:rPr lang="en-US" sz="1400" dirty="0" smtClean="0"/>
              <a:t>Open notebook:  in Open Notebook Science (ONS),</a:t>
            </a:r>
            <a:r>
              <a:rPr lang="en-US" sz="1400" baseline="0" dirty="0" smtClean="0"/>
              <a:t> </a:t>
            </a:r>
            <a:r>
              <a:rPr lang="en-US" sz="1400" dirty="0" smtClean="0"/>
              <a:t>researchers make their content freely available,</a:t>
            </a:r>
            <a:r>
              <a:rPr lang="en-US" sz="1400" b="0" i="0" kern="1200" dirty="0" smtClean="0">
                <a:solidFill>
                  <a:schemeClr val="tx1"/>
                </a:solidFill>
                <a:effectLst/>
                <a:latin typeface="+mn-lt"/>
                <a:ea typeface="+mn-ea"/>
                <a:cs typeface="+mn-cs"/>
              </a:rPr>
              <a:t> and in real time, and includes raw scientific data freely available within hours of production, not after the months or years involved in </a:t>
            </a:r>
            <a:r>
              <a:rPr lang="en-US" sz="1400" b="0" i="0" kern="1200" dirty="0" smtClean="0">
                <a:solidFill>
                  <a:schemeClr val="tx1"/>
                </a:solidFill>
                <a:effectLst/>
                <a:latin typeface="+mn-lt"/>
                <a:ea typeface="+mn-ea"/>
                <a:cs typeface="+mn-cs"/>
              </a:rPr>
              <a:t>traditional peer review and publication.</a:t>
            </a:r>
            <a:endParaRPr lang="en-US" sz="1400" dirty="0" smtClean="0"/>
          </a:p>
          <a:p>
            <a:pPr>
              <a:buSzPct val="118000"/>
            </a:pPr>
            <a:endParaRPr lang="en-US" sz="1400" dirty="0" smtClean="0"/>
          </a:p>
          <a:p>
            <a:pPr>
              <a:buSzPct val="118000"/>
            </a:pPr>
            <a:r>
              <a:rPr lang="en-US" sz="1400" dirty="0" smtClean="0"/>
              <a:t>Open source:   sharing code </a:t>
            </a:r>
            <a:r>
              <a:rPr lang="en-US" sz="1400" b="0" i="0" kern="1200" dirty="0" smtClean="0">
                <a:solidFill>
                  <a:schemeClr val="tx1"/>
                </a:solidFill>
                <a:effectLst/>
                <a:latin typeface="+mn-lt"/>
                <a:ea typeface="+mn-ea"/>
                <a:cs typeface="+mn-cs"/>
              </a:rPr>
              <a:t>by downloading for free and contributing to the improvement of the code.</a:t>
            </a:r>
            <a:endParaRPr lang="en-US" sz="1400" dirty="0" smtClean="0"/>
          </a:p>
          <a:p>
            <a:pPr>
              <a:buSzPct val="118000"/>
            </a:pPr>
            <a:endParaRPr lang="en-US" sz="1400" dirty="0" smtClean="0"/>
          </a:p>
          <a:p>
            <a:pPr>
              <a:buSzPct val="118000"/>
            </a:pPr>
            <a:r>
              <a:rPr lang="en-US" sz="1400" dirty="0" smtClean="0"/>
              <a:t>Open content:  related to open notebook and open source,</a:t>
            </a:r>
            <a:r>
              <a:rPr lang="en-US" sz="1400" baseline="0" dirty="0" smtClean="0"/>
              <a:t> </a:t>
            </a:r>
            <a:r>
              <a:rPr lang="en-US" sz="1400" baseline="0" dirty="0" smtClean="0"/>
              <a:t>but it goes beyond in that open </a:t>
            </a:r>
            <a:r>
              <a:rPr lang="en-US" sz="1400" baseline="0" dirty="0" smtClean="0"/>
              <a:t>content is access to </a:t>
            </a:r>
            <a:r>
              <a:rPr lang="en-US" sz="1400" b="0" i="0" kern="1200" dirty="0" smtClean="0">
                <a:solidFill>
                  <a:schemeClr val="tx1"/>
                </a:solidFill>
                <a:effectLst/>
                <a:latin typeface="+mn-lt"/>
                <a:ea typeface="+mn-ea"/>
                <a:cs typeface="+mn-cs"/>
              </a:rPr>
              <a:t>a creative work itself, and it allows other to copy </a:t>
            </a:r>
            <a:r>
              <a:rPr lang="en-US" sz="1400" b="0" i="0" kern="1200" dirty="0" smtClean="0">
                <a:solidFill>
                  <a:schemeClr val="tx1"/>
                </a:solidFill>
                <a:effectLst/>
                <a:latin typeface="+mn-lt"/>
                <a:ea typeface="+mn-ea"/>
                <a:cs typeface="+mn-cs"/>
              </a:rPr>
              <a:t>or </a:t>
            </a:r>
            <a:r>
              <a:rPr lang="en-US" sz="1400" b="0" i="0" kern="1200" dirty="0" smtClean="0">
                <a:solidFill>
                  <a:schemeClr val="tx1"/>
                </a:solidFill>
                <a:effectLst/>
                <a:latin typeface="+mn-lt"/>
                <a:ea typeface="+mn-ea"/>
                <a:cs typeface="+mn-cs"/>
              </a:rPr>
              <a:t>modify it.</a:t>
            </a:r>
            <a:r>
              <a:rPr lang="en-US" sz="1400" b="0" i="0" kern="1200" dirty="0" smtClean="0">
                <a:solidFill>
                  <a:schemeClr val="tx1"/>
                </a:solidFill>
                <a:effectLst/>
                <a:latin typeface="+mn-lt"/>
                <a:ea typeface="+mn-ea"/>
                <a:cs typeface="+mn-cs"/>
              </a:rPr>
              <a:t> </a:t>
            </a:r>
            <a:endParaRPr lang="en-US" sz="1400" dirty="0" smtClean="0"/>
          </a:p>
          <a:p>
            <a:pPr>
              <a:buSzPct val="118000"/>
            </a:pPr>
            <a:endParaRPr lang="en-US" sz="1400" dirty="0" smtClean="0"/>
          </a:p>
          <a:p>
            <a:pPr>
              <a:buSzPct val="118000"/>
            </a:pPr>
            <a:r>
              <a:rPr lang="en-US" sz="1400" dirty="0" smtClean="0"/>
              <a:t>Open education and OE Resources:  f</a:t>
            </a:r>
            <a:r>
              <a:rPr lang="en-US" sz="1400" b="0" i="0" kern="1200" dirty="0" smtClean="0">
                <a:solidFill>
                  <a:schemeClr val="tx1"/>
                </a:solidFill>
                <a:effectLst/>
                <a:latin typeface="+mn-lt"/>
                <a:ea typeface="+mn-ea"/>
                <a:cs typeface="+mn-cs"/>
              </a:rPr>
              <a:t>ree access to educational materials, syllabi, reading lists, lectures, including open textbooks.  </a:t>
            </a:r>
          </a:p>
          <a:p>
            <a:pPr>
              <a:buSzPct val="118000"/>
            </a:pPr>
            <a:endParaRPr lang="en-US" sz="1400" dirty="0" smtClean="0"/>
          </a:p>
          <a:p>
            <a:pPr>
              <a:buSzPct val="118000"/>
            </a:pPr>
            <a:r>
              <a:rPr lang="en-US" sz="1400" dirty="0" smtClean="0"/>
              <a:t>Open data:  </a:t>
            </a:r>
            <a:r>
              <a:rPr lang="en-US" sz="1400" b="0" i="0" kern="1200" dirty="0" smtClean="0">
                <a:solidFill>
                  <a:schemeClr val="tx1"/>
                </a:solidFill>
                <a:effectLst/>
                <a:latin typeface="+mn-lt"/>
                <a:ea typeface="+mn-ea"/>
                <a:cs typeface="+mn-cs"/>
              </a:rPr>
              <a:t>access to raw data to re-use.</a:t>
            </a:r>
          </a:p>
          <a:p>
            <a:pPr>
              <a:buSzPct val="118000"/>
            </a:pPr>
            <a:endParaRPr lang="en-US" sz="1400" dirty="0" smtClean="0"/>
          </a:p>
          <a:p>
            <a:pPr>
              <a:buSzPct val="118000"/>
            </a:pPr>
            <a:r>
              <a:rPr lang="en-US" sz="1400" dirty="0" smtClean="0"/>
              <a:t>Open repositories:  for the preservation of digital materials, including articles and gray literature</a:t>
            </a:r>
            <a:r>
              <a:rPr lang="en-US" sz="1400" baseline="0" dirty="0" smtClean="0"/>
              <a:t>; can be institutional like the IR@UF or disciplinary</a:t>
            </a:r>
          </a:p>
          <a:p>
            <a:pPr>
              <a:buSzPct val="118000"/>
            </a:pPr>
            <a:endParaRPr lang="en-US" sz="1400" dirty="0" smtClean="0"/>
          </a:p>
          <a:p>
            <a:pPr>
              <a:buSzPct val="118000"/>
            </a:pPr>
            <a:r>
              <a:rPr lang="en-US" sz="1400" dirty="0" smtClean="0"/>
              <a:t>Open books:  </a:t>
            </a:r>
            <a:r>
              <a:rPr lang="en-US" sz="1400" b="0" i="0" kern="1200" dirty="0" smtClean="0">
                <a:solidFill>
                  <a:schemeClr val="tx1"/>
                </a:solidFill>
                <a:effectLst/>
                <a:latin typeface="+mn-lt"/>
                <a:ea typeface="+mn-ea"/>
                <a:cs typeface="+mn-cs"/>
              </a:rPr>
              <a:t>full text monographs available free of charge.</a:t>
            </a:r>
          </a:p>
          <a:p>
            <a:pPr>
              <a:buSzPct val="118000"/>
            </a:pPr>
            <a:endParaRPr lang="en-US" sz="1400" dirty="0" smtClean="0"/>
          </a:p>
          <a:p>
            <a:pPr>
              <a:buSzPct val="118000"/>
            </a:pPr>
            <a:r>
              <a:rPr lang="en-US" sz="1400" dirty="0" smtClean="0"/>
              <a:t>Open peer review:  </a:t>
            </a:r>
            <a:r>
              <a:rPr lang="en-US" sz="1400" dirty="0" smtClean="0"/>
              <a:t>a response to the traditional means of peer review that is time-consuming and fraught with other issues (gatekeepers</a:t>
            </a:r>
            <a:r>
              <a:rPr lang="en-US" sz="1400" baseline="0" dirty="0" smtClean="0"/>
              <a:t> to the field, control the discussion in the field, and oftentimes is not really “blind”) </a:t>
            </a:r>
            <a:r>
              <a:rPr lang="en-US" sz="1400" dirty="0" smtClean="0"/>
              <a:t>scholars </a:t>
            </a:r>
            <a:r>
              <a:rPr lang="en-US" sz="1400" dirty="0" smtClean="0"/>
              <a:t>in the field can submit feedback freely,</a:t>
            </a:r>
            <a:r>
              <a:rPr lang="en-US" sz="1400" baseline="0" dirty="0" smtClean="0"/>
              <a:t> rather than the publisher-selected gatekeepers</a:t>
            </a:r>
          </a:p>
          <a:p>
            <a:pPr>
              <a:buSzPct val="118000"/>
            </a:pPr>
            <a:endParaRPr lang="en-US" sz="1400" dirty="0" smtClean="0"/>
          </a:p>
          <a:p>
            <a:pPr>
              <a:buSzPct val="118000"/>
            </a:pPr>
            <a:r>
              <a:rPr lang="en-US" sz="1400" dirty="0" smtClean="0"/>
              <a:t>Open science:  </a:t>
            </a:r>
            <a:r>
              <a:rPr lang="en-US" sz="1400" b="0" i="0" kern="1200" dirty="0" smtClean="0">
                <a:solidFill>
                  <a:schemeClr val="tx1"/>
                </a:solidFill>
                <a:effectLst/>
                <a:latin typeface="+mn-lt"/>
                <a:ea typeface="+mn-ea"/>
                <a:cs typeface="+mn-cs"/>
              </a:rPr>
              <a:t>of all scientific processes, including </a:t>
            </a:r>
            <a:r>
              <a:rPr lang="en-US" sz="1400" b="0" i="0" kern="1200" dirty="0" smtClean="0">
                <a:solidFill>
                  <a:schemeClr val="tx1"/>
                </a:solidFill>
                <a:effectLst/>
                <a:latin typeface="+mn-lt"/>
                <a:ea typeface="+mn-ea"/>
                <a:cs typeface="+mn-cs"/>
              </a:rPr>
              <a:t>the research </a:t>
            </a:r>
            <a:r>
              <a:rPr lang="en-US" sz="1400" b="0" i="0" kern="1200" dirty="0" smtClean="0">
                <a:solidFill>
                  <a:schemeClr val="tx1"/>
                </a:solidFill>
                <a:effectLst/>
                <a:latin typeface="+mn-lt"/>
                <a:ea typeface="+mn-ea"/>
                <a:cs typeface="+mn-cs"/>
              </a:rPr>
              <a:t>process, data, and notes, to support credibility and reproducibility</a:t>
            </a:r>
          </a:p>
          <a:p>
            <a:pPr>
              <a:buSzPct val="118000"/>
            </a:pPr>
            <a:endParaRPr lang="en-US" sz="1400" dirty="0" smtClean="0"/>
          </a:p>
          <a:p>
            <a:pPr>
              <a:buSzPct val="118000"/>
            </a:pPr>
            <a:r>
              <a:rPr lang="en-US" sz="1400" dirty="0" smtClean="0"/>
              <a:t>Open knowledge</a:t>
            </a:r>
          </a:p>
          <a:p>
            <a:endParaRPr lang="en-US" sz="1400" dirty="0"/>
          </a:p>
        </p:txBody>
      </p:sp>
      <p:sp>
        <p:nvSpPr>
          <p:cNvPr id="4" name="Slide Number Placeholder 3"/>
          <p:cNvSpPr>
            <a:spLocks noGrp="1"/>
          </p:cNvSpPr>
          <p:nvPr>
            <p:ph type="sldNum" sz="quarter" idx="10"/>
          </p:nvPr>
        </p:nvSpPr>
        <p:spPr/>
        <p:txBody>
          <a:bodyPr/>
          <a:lstStyle/>
          <a:p>
            <a:fld id="{A9B4F9EA-B18A-4AD4-9FF7-DE4F4A314E3D}" type="slidenum">
              <a:rPr lang="en-US" smtClean="0"/>
              <a:t>4</a:t>
            </a:fld>
            <a:endParaRPr lang="en-US"/>
          </a:p>
        </p:txBody>
      </p:sp>
    </p:spTree>
    <p:extLst>
      <p:ext uri="{BB962C8B-B14F-4D97-AF65-F5344CB8AC3E}">
        <p14:creationId xmlns:p14="http://schemas.microsoft.com/office/powerpoint/2010/main" val="2646436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b="0" kern="1200" dirty="0" smtClean="0">
                <a:solidFill>
                  <a:schemeClr val="tx1"/>
                </a:solidFill>
                <a:effectLst/>
                <a:latin typeface="+mn-lt"/>
                <a:ea typeface="+mn-ea"/>
                <a:cs typeface="+mn-cs"/>
              </a:rPr>
              <a:t>What is OA? </a:t>
            </a:r>
          </a:p>
          <a:p>
            <a:pPr lvl="0"/>
            <a:endParaRPr lang="en-US" sz="1400" b="0" kern="1200" dirty="0" smtClean="0">
              <a:solidFill>
                <a:schemeClr val="tx1"/>
              </a:solidFill>
              <a:effectLst/>
              <a:latin typeface="+mn-lt"/>
              <a:ea typeface="+mn-ea"/>
              <a:cs typeface="+mn-cs"/>
            </a:endParaRPr>
          </a:p>
          <a:p>
            <a:pPr lvl="0"/>
            <a:r>
              <a:rPr lang="en-US" sz="1400" b="0" kern="1200" dirty="0" smtClean="0">
                <a:solidFill>
                  <a:schemeClr val="tx1"/>
                </a:solidFill>
                <a:effectLst/>
                <a:latin typeface="+mn-lt"/>
                <a:ea typeface="+mn-ea"/>
                <a:cs typeface="+mn-cs"/>
              </a:rPr>
              <a:t>OA </a:t>
            </a:r>
            <a:r>
              <a:rPr lang="en-US" sz="1400" kern="1200" dirty="0" smtClean="0">
                <a:solidFill>
                  <a:schemeClr val="tx1"/>
                </a:solidFill>
                <a:effectLst/>
                <a:latin typeface="+mn-lt"/>
                <a:ea typeface="+mn-ea"/>
                <a:cs typeface="+mn-cs"/>
              </a:rPr>
              <a:t>is access to scholarly literature that is </a:t>
            </a:r>
          </a:p>
          <a:p>
            <a:pPr marL="171450" lvl="0" indent="-171450">
              <a:buFont typeface="Arial" pitchFamily="34" charset="0"/>
              <a:buChar char="•"/>
            </a:pPr>
            <a:r>
              <a:rPr lang="en-US" sz="1400" kern="1200" dirty="0" smtClean="0">
                <a:solidFill>
                  <a:schemeClr val="tx1"/>
                </a:solidFill>
                <a:effectLst/>
                <a:latin typeface="+mn-lt"/>
                <a:ea typeface="+mn-ea"/>
                <a:cs typeface="+mn-cs"/>
              </a:rPr>
              <a:t>Free,</a:t>
            </a:r>
          </a:p>
          <a:p>
            <a:pPr marL="171450" lvl="0" indent="-171450">
              <a:buFont typeface="Arial" pitchFamily="34" charset="0"/>
              <a:buChar char="•"/>
            </a:pPr>
            <a:r>
              <a:rPr lang="en-US" sz="1400" kern="1200" dirty="0" smtClean="0">
                <a:solidFill>
                  <a:schemeClr val="tx1"/>
                </a:solidFill>
                <a:effectLst/>
                <a:latin typeface="+mn-lt"/>
                <a:ea typeface="+mn-ea"/>
                <a:cs typeface="+mn-cs"/>
              </a:rPr>
              <a:t>Unrestricted, and </a:t>
            </a:r>
          </a:p>
          <a:p>
            <a:pPr marL="171450" lvl="0" indent="-171450">
              <a:buFont typeface="Arial" pitchFamily="34" charset="0"/>
              <a:buChar char="•"/>
            </a:pPr>
            <a:r>
              <a:rPr lang="en-US" sz="1400" kern="1200" dirty="0" smtClean="0">
                <a:solidFill>
                  <a:schemeClr val="tx1"/>
                </a:solidFill>
                <a:effectLst/>
                <a:latin typeface="+mn-lt"/>
                <a:ea typeface="+mn-ea"/>
                <a:cs typeface="+mn-cs"/>
              </a:rPr>
              <a:t>Online.  </a:t>
            </a:r>
          </a:p>
          <a:p>
            <a:pPr lvl="0"/>
            <a:endParaRPr lang="en-US" sz="1400" kern="1200" dirty="0" smtClean="0">
              <a:solidFill>
                <a:schemeClr val="tx1"/>
              </a:solidFill>
              <a:effectLst/>
              <a:latin typeface="+mn-lt"/>
              <a:ea typeface="+mn-ea"/>
              <a:cs typeface="+mn-cs"/>
            </a:endParaRPr>
          </a:p>
          <a:p>
            <a:pPr lvl="0"/>
            <a:r>
              <a:rPr lang="en-US" sz="1400" kern="1200" dirty="0" smtClean="0">
                <a:solidFill>
                  <a:schemeClr val="tx1"/>
                </a:solidFill>
                <a:effectLst/>
                <a:latin typeface="+mn-lt"/>
                <a:ea typeface="+mn-ea"/>
                <a:cs typeface="+mn-cs"/>
              </a:rPr>
              <a:t>In other words, it is</a:t>
            </a:r>
          </a:p>
          <a:p>
            <a:pPr marL="171450" lvl="0" indent="-171450">
              <a:buFont typeface="Arial" pitchFamily="34" charset="0"/>
              <a:buChar char="•"/>
            </a:pPr>
            <a:r>
              <a:rPr lang="en-US" sz="1400" kern="1200" dirty="0" smtClean="0">
                <a:solidFill>
                  <a:schemeClr val="tx1"/>
                </a:solidFill>
                <a:effectLst/>
                <a:latin typeface="+mn-lt"/>
                <a:ea typeface="+mn-ea"/>
                <a:cs typeface="+mn-cs"/>
              </a:rPr>
              <a:t>Free of charge to readers (freely available on the public Internet);</a:t>
            </a:r>
          </a:p>
          <a:p>
            <a:pPr marL="171450" lvl="0" indent="-171450">
              <a:buFont typeface="Arial" pitchFamily="34" charset="0"/>
              <a:buChar char="•"/>
            </a:pPr>
            <a:r>
              <a:rPr lang="en-US" sz="1400" kern="1200" dirty="0" smtClean="0">
                <a:solidFill>
                  <a:schemeClr val="tx1"/>
                </a:solidFill>
                <a:effectLst/>
                <a:latin typeface="+mn-lt"/>
                <a:ea typeface="+mn-ea"/>
                <a:cs typeface="+mn-cs"/>
              </a:rPr>
              <a:t>Unrestricted in terms of copyright, for the most part; it is just necessary to ascribe attribution, of course:  users may read, download, copy, distribute, print, search, or link to the full texts of these articles, or use them for any other lawful purpose, without financial, legal, or technical barriers); and</a:t>
            </a:r>
          </a:p>
          <a:p>
            <a:pPr marL="171450" lvl="0" indent="-171450">
              <a:buFont typeface="Arial" pitchFamily="34" charset="0"/>
              <a:buChar char="•"/>
            </a:pPr>
            <a:r>
              <a:rPr lang="en-US" sz="1400" kern="1200" dirty="0" smtClean="0">
                <a:solidFill>
                  <a:schemeClr val="tx1"/>
                </a:solidFill>
                <a:effectLst/>
                <a:latin typeface="+mn-lt"/>
                <a:ea typeface="+mn-ea"/>
                <a:cs typeface="+mn-cs"/>
              </a:rPr>
              <a:t>Because it </a:t>
            </a:r>
            <a:r>
              <a:rPr lang="en-US" sz="1400" kern="1200" dirty="0" smtClean="0">
                <a:solidFill>
                  <a:schemeClr val="tx1"/>
                </a:solidFill>
                <a:effectLst/>
                <a:latin typeface="+mn-lt"/>
                <a:ea typeface="+mn-ea"/>
                <a:cs typeface="+mn-cs"/>
              </a:rPr>
              <a:t>is digital and </a:t>
            </a:r>
            <a:r>
              <a:rPr lang="en-US" sz="1400" kern="1200" dirty="0" smtClean="0">
                <a:solidFill>
                  <a:schemeClr val="tx1"/>
                </a:solidFill>
                <a:effectLst/>
                <a:latin typeface="+mn-lt"/>
                <a:ea typeface="+mn-ea"/>
                <a:cs typeface="+mn-cs"/>
              </a:rPr>
              <a:t>online:  </a:t>
            </a:r>
          </a:p>
          <a:p>
            <a:pPr marL="628650" lvl="1" indent="-171450">
              <a:buFont typeface="Arial" pitchFamily="34" charset="0"/>
              <a:buChar char="•"/>
            </a:pPr>
            <a:r>
              <a:rPr lang="en-US" sz="1400" kern="1200" dirty="0" smtClean="0">
                <a:solidFill>
                  <a:schemeClr val="tx1"/>
                </a:solidFill>
                <a:effectLst/>
                <a:latin typeface="+mn-lt"/>
                <a:ea typeface="+mn-ea"/>
                <a:cs typeface="+mn-cs"/>
              </a:rPr>
              <a:t>It is available to anyone, at anytime, anywhere in the world, with access to the Internet, and </a:t>
            </a:r>
          </a:p>
          <a:p>
            <a:pPr marL="628650" lvl="1" indent="-171450">
              <a:buFont typeface="Arial" pitchFamily="34" charset="0"/>
              <a:buChar char="•"/>
            </a:pPr>
            <a:r>
              <a:rPr lang="en-US" sz="1400" kern="1200" dirty="0" smtClean="0">
                <a:solidFill>
                  <a:schemeClr val="tx1"/>
                </a:solidFill>
                <a:effectLst/>
                <a:latin typeface="+mn-lt"/>
                <a:ea typeface="+mn-ea"/>
                <a:cs typeface="+mn-cs"/>
              </a:rPr>
              <a:t>It is permanently available.  </a:t>
            </a:r>
          </a:p>
          <a:p>
            <a:pPr lvl="0"/>
            <a:endParaRPr lang="en-US" sz="1400" kern="1200" dirty="0" smtClean="0">
              <a:solidFill>
                <a:schemeClr val="tx1"/>
              </a:solidFill>
              <a:effectLst/>
              <a:latin typeface="+mn-lt"/>
              <a:ea typeface="+mn-ea"/>
              <a:cs typeface="+mn-cs"/>
            </a:endParaRPr>
          </a:p>
          <a:p>
            <a:pPr lvl="0"/>
            <a:r>
              <a:rPr lang="en-US" sz="1400" kern="1200" dirty="0" smtClean="0">
                <a:solidFill>
                  <a:schemeClr val="tx1"/>
                </a:solidFill>
                <a:effectLst/>
                <a:latin typeface="+mn-lt"/>
                <a:ea typeface="+mn-ea"/>
                <a:cs typeface="+mn-cs"/>
              </a:rPr>
              <a:t>The 2 major means of OA:  color-coded</a:t>
            </a:r>
          </a:p>
          <a:p>
            <a:pPr marL="171450" lvl="0" indent="-171450">
              <a:buFont typeface="Arial" pitchFamily="34" charset="0"/>
              <a:buChar char="•"/>
            </a:pPr>
            <a:r>
              <a:rPr lang="en-US" sz="1400" kern="1200" dirty="0" smtClean="0">
                <a:solidFill>
                  <a:schemeClr val="tx1"/>
                </a:solidFill>
                <a:effectLst/>
                <a:latin typeface="+mn-lt"/>
                <a:ea typeface="+mn-ea"/>
                <a:cs typeface="+mn-cs"/>
              </a:rPr>
              <a:t>Gold standard:  open access publishing, usually OA journal</a:t>
            </a:r>
          </a:p>
          <a:p>
            <a:pPr marL="171450" lvl="0" indent="-171450">
              <a:buFont typeface="Arial" pitchFamily="34" charset="0"/>
              <a:buChar char="•"/>
            </a:pPr>
            <a:r>
              <a:rPr lang="en-US" sz="1400" kern="1200" dirty="0" smtClean="0">
                <a:solidFill>
                  <a:schemeClr val="tx1"/>
                </a:solidFill>
                <a:effectLst/>
                <a:latin typeface="+mn-lt"/>
                <a:ea typeface="+mn-ea"/>
                <a:cs typeface="+mn-cs"/>
              </a:rPr>
              <a:t>Green:  self-archiving in a repository:  institutional or disciplinary repositories (e.g., at the UF </a:t>
            </a:r>
            <a:r>
              <a:rPr lang="en-US" sz="1400" kern="1200" dirty="0" err="1" smtClean="0">
                <a:solidFill>
                  <a:schemeClr val="tx1"/>
                </a:solidFill>
                <a:effectLst/>
                <a:latin typeface="+mn-lt"/>
                <a:ea typeface="+mn-ea"/>
                <a:cs typeface="+mn-cs"/>
              </a:rPr>
              <a:t>Smathers</a:t>
            </a:r>
            <a:r>
              <a:rPr lang="en-US" sz="1400" kern="1200" dirty="0" smtClean="0">
                <a:solidFill>
                  <a:schemeClr val="tx1"/>
                </a:solidFill>
                <a:effectLst/>
                <a:latin typeface="+mn-lt"/>
                <a:ea typeface="+mn-ea"/>
                <a:cs typeface="+mn-cs"/>
              </a:rPr>
              <a:t> Libraries we have the </a:t>
            </a:r>
            <a:r>
              <a:rPr lang="en-US" sz="1400" i="1" kern="1200" dirty="0" smtClean="0">
                <a:solidFill>
                  <a:schemeClr val="tx1"/>
                </a:solidFill>
                <a:effectLst/>
                <a:latin typeface="+mn-lt"/>
                <a:ea typeface="+mn-ea"/>
                <a:cs typeface="+mn-cs"/>
              </a:rPr>
              <a:t>IR@UF</a:t>
            </a:r>
            <a:r>
              <a:rPr lang="en-US" sz="1400" kern="1200" dirty="0" smtClean="0">
                <a:solidFill>
                  <a:schemeClr val="tx1"/>
                </a:solidFill>
                <a:effectLst/>
                <a:latin typeface="+mn-lt"/>
                <a:ea typeface="+mn-ea"/>
                <a:cs typeface="+mn-cs"/>
              </a:rPr>
              <a:t> for self-archiving).</a:t>
            </a:r>
          </a:p>
        </p:txBody>
      </p:sp>
      <p:sp>
        <p:nvSpPr>
          <p:cNvPr id="4" name="Slide Number Placeholder 3"/>
          <p:cNvSpPr>
            <a:spLocks noGrp="1"/>
          </p:cNvSpPr>
          <p:nvPr>
            <p:ph type="sldNum" sz="quarter" idx="10"/>
          </p:nvPr>
        </p:nvSpPr>
        <p:spPr/>
        <p:txBody>
          <a:bodyPr/>
          <a:lstStyle/>
          <a:p>
            <a:fld id="{A9B4F9EA-B18A-4AD4-9FF7-DE4F4A314E3D}" type="slidenum">
              <a:rPr lang="en-US" smtClean="0"/>
              <a:t>5</a:t>
            </a:fld>
            <a:endParaRPr lang="en-US"/>
          </a:p>
        </p:txBody>
      </p:sp>
    </p:spTree>
    <p:extLst>
      <p:ext uri="{BB962C8B-B14F-4D97-AF65-F5344CB8AC3E}">
        <p14:creationId xmlns:p14="http://schemas.microsoft.com/office/powerpoint/2010/main" val="1825420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400" dirty="0" smtClean="0"/>
              <a:t>There are </a:t>
            </a:r>
            <a:r>
              <a:rPr lang="en-US" sz="1400" b="1" dirty="0" smtClean="0"/>
              <a:t>two ways </a:t>
            </a:r>
            <a:r>
              <a:rPr lang="en-US" sz="1400" dirty="0" smtClean="0"/>
              <a:t>to participate in OA publishing on campus, through resources provided</a:t>
            </a:r>
            <a:r>
              <a:rPr lang="en-US" sz="1400" baseline="0" dirty="0" smtClean="0"/>
              <a:t> to you from the Libraries</a:t>
            </a:r>
            <a:r>
              <a:rPr lang="en-US" sz="1400" dirty="0" smtClean="0"/>
              <a:t>:</a:t>
            </a:r>
          </a:p>
          <a:p>
            <a:pPr eaLnBrk="1" hangingPunct="1">
              <a:spcBef>
                <a:spcPct val="0"/>
              </a:spcBef>
            </a:pPr>
            <a:endParaRPr lang="en-US" sz="1400" dirty="0" smtClean="0"/>
          </a:p>
          <a:p>
            <a:pPr eaLnBrk="1" hangingPunct="1">
              <a:spcBef>
                <a:spcPct val="0"/>
              </a:spcBef>
            </a:pPr>
            <a:r>
              <a:rPr lang="en-US" sz="1400" dirty="0" smtClean="0"/>
              <a:t>1.  </a:t>
            </a:r>
            <a:r>
              <a:rPr lang="en-US" sz="1400" b="1" dirty="0" smtClean="0"/>
              <a:t>Publishing in an open access journal:</a:t>
            </a:r>
            <a:r>
              <a:rPr lang="en-US" sz="1400" b="1" baseline="0" dirty="0" smtClean="0"/>
              <a:t>  </a:t>
            </a:r>
          </a:p>
          <a:p>
            <a:pPr eaLnBrk="1" hangingPunct="1">
              <a:buSzPct val="118000"/>
              <a:buFont typeface="Arial" charset="0"/>
              <a:buChar char="•"/>
            </a:pPr>
            <a:r>
              <a:rPr lang="en-US" sz="1400" dirty="0" smtClean="0"/>
              <a:t>OA journals are different:</a:t>
            </a:r>
          </a:p>
          <a:p>
            <a:pPr lvl="1" eaLnBrk="1" hangingPunct="1">
              <a:buSzPct val="118000"/>
              <a:buFont typeface="Arial" charset="0"/>
              <a:buChar char="•"/>
            </a:pPr>
            <a:r>
              <a:rPr lang="en-US" sz="1400" dirty="0" smtClean="0"/>
              <a:t>free of charge to readers, </a:t>
            </a:r>
          </a:p>
          <a:p>
            <a:pPr lvl="1" eaLnBrk="1" hangingPunct="1">
              <a:buSzPct val="118000"/>
              <a:buFont typeface="Arial" charset="0"/>
              <a:buChar char="•"/>
            </a:pPr>
            <a:r>
              <a:rPr lang="en-US" sz="1400" dirty="0" smtClean="0"/>
              <a:t>unrestricted and </a:t>
            </a:r>
          </a:p>
          <a:p>
            <a:pPr lvl="1" eaLnBrk="1" hangingPunct="1">
              <a:buSzPct val="118000"/>
              <a:buFont typeface="Arial" charset="0"/>
              <a:buChar char="•"/>
            </a:pPr>
            <a:r>
              <a:rPr lang="en-US" sz="1400" dirty="0" smtClean="0"/>
              <a:t>online   </a:t>
            </a:r>
          </a:p>
          <a:p>
            <a:pPr eaLnBrk="1" hangingPunct="1">
              <a:buSzPct val="118000"/>
              <a:buFont typeface="Arial" charset="0"/>
              <a:buChar char="•"/>
            </a:pPr>
            <a:r>
              <a:rPr lang="en-US" sz="1400" dirty="0" smtClean="0"/>
              <a:t> different funding model:  many charge “article processing fees</a:t>
            </a:r>
            <a:r>
              <a:rPr lang="en-US" sz="1400" dirty="0" smtClean="0"/>
              <a:t>”,</a:t>
            </a:r>
            <a:r>
              <a:rPr lang="en-US" sz="1400" baseline="0" dirty="0" smtClean="0"/>
              <a:t> and if so, can be covered by </a:t>
            </a:r>
            <a:r>
              <a:rPr lang="en-US" sz="1400" dirty="0" smtClean="0"/>
              <a:t>OA publishing funds and grants.</a:t>
            </a:r>
            <a:endParaRPr lang="en-US" sz="1400" dirty="0" smtClean="0"/>
          </a:p>
          <a:p>
            <a:pPr eaLnBrk="1" hangingPunct="1">
              <a:buSzPct val="118000"/>
              <a:buFont typeface="Arial" charset="0"/>
              <a:buChar char="•"/>
            </a:pPr>
            <a:r>
              <a:rPr lang="en-US" sz="1400" dirty="0" smtClean="0"/>
              <a:t> Beware:  quality control and predatory publishers</a:t>
            </a:r>
          </a:p>
          <a:p>
            <a:pPr eaLnBrk="1" hangingPunct="1">
              <a:buSzPct val="118000"/>
              <a:buFont typeface="Arial" charset="0"/>
              <a:buChar char="•"/>
            </a:pPr>
            <a:endParaRPr lang="en-US" sz="1400" dirty="0" smtClean="0"/>
          </a:p>
          <a:p>
            <a:pPr eaLnBrk="1" hangingPunct="1">
              <a:buSzPct val="118000"/>
              <a:buFont typeface="Arial" charset="0"/>
              <a:buNone/>
            </a:pPr>
            <a:r>
              <a:rPr lang="en-US" sz="1400" dirty="0" smtClean="0"/>
              <a:t>UFOAP: </a:t>
            </a:r>
            <a:r>
              <a:rPr lang="en-US" sz="1400" dirty="0" smtClean="0"/>
              <a:t>  [see brochure and website from Libraries homepage]</a:t>
            </a:r>
            <a:endParaRPr lang="en-US" sz="1400" dirty="0" smtClean="0"/>
          </a:p>
          <a:p>
            <a:pPr lvl="1" eaLnBrk="1" hangingPunct="1">
              <a:buSzPct val="118000"/>
              <a:buFont typeface="Arial" charset="0"/>
              <a:buChar char="•"/>
            </a:pPr>
            <a:r>
              <a:rPr lang="en-US" sz="1400" dirty="0" smtClean="0"/>
              <a:t>Eligibility:  UF faculty, staff and student authors and co-authors, including post-doctoral researchers</a:t>
            </a:r>
          </a:p>
          <a:p>
            <a:pPr lvl="1" eaLnBrk="1" hangingPunct="1">
              <a:buSzPct val="118000"/>
              <a:buFont typeface="Arial" charset="0"/>
              <a:buChar char="•"/>
            </a:pPr>
            <a:r>
              <a:rPr lang="en-US" sz="1400" dirty="0" smtClean="0"/>
              <a:t>Funding levels:   </a:t>
            </a:r>
          </a:p>
          <a:p>
            <a:pPr lvl="2" eaLnBrk="1" hangingPunct="1">
              <a:buSzPct val="118000"/>
              <a:buFont typeface="Arial" charset="0"/>
              <a:buChar char="•"/>
            </a:pPr>
            <a:r>
              <a:rPr lang="en-US" sz="1400" dirty="0" smtClean="0"/>
              <a:t>Maximum of $3,000 per author per academic year</a:t>
            </a:r>
          </a:p>
          <a:p>
            <a:pPr lvl="2" eaLnBrk="1" hangingPunct="1">
              <a:buSzPct val="118000"/>
              <a:buFont typeface="Arial" charset="0"/>
              <a:buChar char="•"/>
            </a:pPr>
            <a:r>
              <a:rPr lang="en-US" sz="1400" dirty="0" smtClean="0"/>
              <a:t> Up to $3,000 per article to cover fees for publishing in open access journals</a:t>
            </a:r>
          </a:p>
          <a:p>
            <a:pPr lvl="2" eaLnBrk="1" hangingPunct="1">
              <a:buSzPct val="118000"/>
              <a:buFont typeface="Arial" charset="0"/>
              <a:buChar char="•"/>
            </a:pPr>
            <a:r>
              <a:rPr lang="en-US" sz="1400" dirty="0" smtClean="0"/>
              <a:t> Up to $1,500 per article to cover fees for open access publishing in paid access (hybrid) journals</a:t>
            </a:r>
          </a:p>
          <a:p>
            <a:pPr lvl="1" eaLnBrk="1" hangingPunct="1">
              <a:buFont typeface="Arial" charset="0"/>
              <a:buChar char="•"/>
            </a:pPr>
            <a:r>
              <a:rPr lang="en-US" sz="1400" dirty="0" smtClean="0"/>
              <a:t>Eligible</a:t>
            </a:r>
            <a:r>
              <a:rPr lang="en-US" sz="1400" baseline="0" dirty="0" smtClean="0"/>
              <a:t> publications:  those</a:t>
            </a:r>
            <a:r>
              <a:rPr lang="en-US" sz="1400" dirty="0" smtClean="0"/>
              <a:t> listed in the Directory of Open Access Journals and/or compliant with the OA Scholarly Publishers Association’s Code of Conduct</a:t>
            </a:r>
          </a:p>
          <a:p>
            <a:pPr lvl="1" eaLnBrk="1" hangingPunct="1">
              <a:buFont typeface="Arial" charset="0"/>
              <a:buChar char="•"/>
            </a:pPr>
            <a:r>
              <a:rPr lang="en-US" sz="1400" dirty="0" smtClean="0"/>
              <a:t>Application</a:t>
            </a:r>
            <a:r>
              <a:rPr lang="en-US" sz="1400" baseline="0" dirty="0" smtClean="0"/>
              <a:t> Process and contact info:</a:t>
            </a:r>
            <a:endParaRPr lang="en-US" sz="1400" dirty="0" smtClean="0"/>
          </a:p>
          <a:p>
            <a:pPr eaLnBrk="1" hangingPunct="1"/>
            <a:r>
              <a:rPr lang="en-US" sz="1400" dirty="0" smtClean="0"/>
              <a:t> </a:t>
            </a:r>
            <a:endParaRPr lang="en-US" sz="1400" b="1" dirty="0" smtClean="0">
              <a:solidFill>
                <a:srgbClr val="003399"/>
              </a:solidFill>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400" dirty="0" smtClean="0"/>
              <a:t>2.  </a:t>
            </a:r>
            <a:r>
              <a:rPr lang="en-US" sz="1400" b="1" dirty="0" smtClean="0"/>
              <a:t>Self Archiving in the IR@UF:  </a:t>
            </a:r>
            <a:r>
              <a:rPr lang="en-US" sz="1400" dirty="0" smtClean="0"/>
              <a:t>institutional repository (university-wide, or departmental or college, or disciplinary</a:t>
            </a:r>
          </a:p>
          <a:p>
            <a:pPr eaLnBrk="1" hangingPunct="1">
              <a:spcBef>
                <a:spcPct val="0"/>
              </a:spcBef>
            </a:pPr>
            <a:endParaRPr lang="en-US" sz="1400" baseline="0" dirty="0" smtClean="0"/>
          </a:p>
          <a:p>
            <a:pPr eaLnBrk="1" hangingPunct="1">
              <a:spcBef>
                <a:spcPct val="0"/>
              </a:spcBef>
            </a:pPr>
            <a:r>
              <a:rPr lang="en-US" sz="1400" baseline="0" dirty="0" smtClean="0"/>
              <a:t>The </a:t>
            </a:r>
            <a:r>
              <a:rPr lang="en-US" sz="1400" dirty="0" smtClean="0"/>
              <a:t>Libraries </a:t>
            </a:r>
            <a:r>
              <a:rPr lang="en-US" sz="1400" dirty="0" smtClean="0"/>
              <a:t>established and supports the Institutional Repository (IR@UF) </a:t>
            </a:r>
            <a:r>
              <a:rPr lang="en-US" sz="1400" dirty="0" smtClean="0"/>
              <a:t>to </a:t>
            </a:r>
            <a:r>
              <a:rPr lang="en-US" sz="1400" dirty="0" smtClean="0"/>
              <a:t>offer a central location for the collection, preservation and dissemination of the University of Florida’s scholarly research and creative production along with historical materials from the University.</a:t>
            </a:r>
          </a:p>
          <a:p>
            <a:pPr eaLnBrk="1" hangingPunct="1">
              <a:spcBef>
                <a:spcPct val="0"/>
              </a:spcBef>
            </a:pPr>
            <a:endParaRPr lang="en-US" sz="1400" dirty="0" smtClean="0"/>
          </a:p>
          <a:p>
            <a:pPr eaLnBrk="1" hangingPunct="1">
              <a:spcBef>
                <a:spcPct val="0"/>
              </a:spcBef>
            </a:pPr>
            <a:r>
              <a:rPr lang="en-US" sz="1400" dirty="0" smtClean="0"/>
              <a:t>Increasingly, major research universities are creating similar digital archives to preserve and showcase the intellectual output of their universities.  It is a service to faculty </a:t>
            </a:r>
            <a:r>
              <a:rPr lang="en-US" sz="1400" dirty="0" smtClean="0"/>
              <a:t>and students to </a:t>
            </a:r>
            <a:r>
              <a:rPr lang="en-US" sz="1400" dirty="0" smtClean="0"/>
              <a:t>help promote and preserve their research. </a:t>
            </a:r>
          </a:p>
          <a:p>
            <a:pPr eaLnBrk="1" hangingPunct="1">
              <a:spcBef>
                <a:spcPct val="0"/>
              </a:spcBef>
            </a:pPr>
            <a:r>
              <a:rPr lang="en-US" sz="1400" b="0" dirty="0" smtClean="0"/>
              <a:t>[Show brochures]</a:t>
            </a:r>
          </a:p>
          <a:p>
            <a:pPr eaLnBrk="1" hangingPunct="1">
              <a:spcBef>
                <a:spcPct val="0"/>
              </a:spcBef>
            </a:pPr>
            <a:endParaRPr lang="en-US" sz="1400" dirty="0" smtClean="0"/>
          </a:p>
          <a:p>
            <a:pPr eaLnBrk="1" hangingPunct="1">
              <a:spcBef>
                <a:spcPct val="0"/>
              </a:spcBef>
            </a:pPr>
            <a:r>
              <a:rPr lang="en-US" sz="1400" dirty="0" smtClean="0"/>
              <a:t>Why participate in the IR@UF?</a:t>
            </a:r>
          </a:p>
          <a:p>
            <a:pPr marL="285750" indent="-285750" eaLnBrk="1" hangingPunct="1">
              <a:spcBef>
                <a:spcPct val="0"/>
              </a:spcBef>
              <a:buFont typeface="Arial" pitchFamily="34" charset="0"/>
              <a:buChar char="•"/>
            </a:pPr>
            <a:r>
              <a:rPr lang="en-US" sz="1400" dirty="0" smtClean="0"/>
              <a:t>It allows you to share your research openly with scholars around the world, regardless of affiliation. </a:t>
            </a:r>
          </a:p>
          <a:p>
            <a:pPr marL="285750" indent="-285750" eaLnBrk="1" hangingPunct="1">
              <a:spcBef>
                <a:spcPct val="0"/>
              </a:spcBef>
              <a:buFont typeface="Arial" pitchFamily="34" charset="0"/>
              <a:buChar char="•"/>
            </a:pPr>
            <a:r>
              <a:rPr lang="en-US" sz="1400" dirty="0" smtClean="0"/>
              <a:t>The IR@UF’s consistent, stable links to the materials are ideal to use on a researcher’s own website, CV, or to distribute in other promotional materials.</a:t>
            </a:r>
          </a:p>
          <a:p>
            <a:pPr marL="285750" indent="-285750" eaLnBrk="1" hangingPunct="1">
              <a:spcBef>
                <a:spcPct val="0"/>
              </a:spcBef>
              <a:buFont typeface="Arial" pitchFamily="34" charset="0"/>
              <a:buChar char="•"/>
            </a:pPr>
            <a:r>
              <a:rPr lang="en-US" sz="1400" dirty="0" smtClean="0"/>
              <a:t>It facilitates citations and links to </a:t>
            </a:r>
            <a:r>
              <a:rPr lang="en-US" sz="1400" dirty="0" smtClean="0"/>
              <a:t>your materials from the library </a:t>
            </a:r>
            <a:r>
              <a:rPr lang="en-US" sz="1400" dirty="0" smtClean="0"/>
              <a:t>catalog, </a:t>
            </a:r>
            <a:r>
              <a:rPr lang="en-US" sz="1400" dirty="0" smtClean="0"/>
              <a:t>the UF Digital Collections, Google, </a:t>
            </a:r>
            <a:r>
              <a:rPr lang="en-US" sz="1400" dirty="0" smtClean="0"/>
              <a:t>and other search engines. </a:t>
            </a:r>
          </a:p>
          <a:p>
            <a:pPr marL="285750" indent="-285750" eaLnBrk="1" hangingPunct="1">
              <a:spcBef>
                <a:spcPct val="0"/>
              </a:spcBef>
              <a:buFont typeface="Arial" pitchFamily="34" charset="0"/>
              <a:buChar char="•"/>
            </a:pPr>
            <a:r>
              <a:rPr lang="en-US" sz="1400" dirty="0" smtClean="0"/>
              <a:t>It provides a permanent archive for preservation, independent of the publishers.</a:t>
            </a:r>
          </a:p>
          <a:p>
            <a:pPr eaLnBrk="1" hangingPunct="1">
              <a:spcBef>
                <a:spcPct val="0"/>
              </a:spcBef>
            </a:pPr>
            <a:endParaRPr lang="en-US" sz="1400" dirty="0" smtClean="0"/>
          </a:p>
          <a:p>
            <a:pPr eaLnBrk="1" hangingPunct="1">
              <a:spcBef>
                <a:spcPct val="0"/>
              </a:spcBef>
            </a:pPr>
            <a:r>
              <a:rPr lang="en-US" sz="1400" dirty="0" smtClean="0"/>
              <a:t>AND IT IS A PORTAL TO, AND SHOWCASE OF, UF SCHOLARLY OUTPUT AND RESEARCH </a:t>
            </a:r>
          </a:p>
        </p:txBody>
      </p:sp>
      <p:sp>
        <p:nvSpPr>
          <p:cNvPr id="4" name="Slide Number Placeholder 3"/>
          <p:cNvSpPr>
            <a:spLocks noGrp="1"/>
          </p:cNvSpPr>
          <p:nvPr>
            <p:ph type="sldNum" sz="quarter" idx="10"/>
          </p:nvPr>
        </p:nvSpPr>
        <p:spPr/>
        <p:txBody>
          <a:bodyPr/>
          <a:lstStyle/>
          <a:p>
            <a:fld id="{A9B4F9EA-B18A-4AD4-9FF7-DE4F4A314E3D}" type="slidenum">
              <a:rPr lang="en-US" smtClean="0"/>
              <a:t>6</a:t>
            </a:fld>
            <a:endParaRPr lang="en-US"/>
          </a:p>
        </p:txBody>
      </p:sp>
    </p:spTree>
    <p:extLst>
      <p:ext uri="{BB962C8B-B14F-4D97-AF65-F5344CB8AC3E}">
        <p14:creationId xmlns:p14="http://schemas.microsoft.com/office/powerpoint/2010/main" val="218863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400" kern="1200" dirty="0" smtClean="0">
                <a:solidFill>
                  <a:schemeClr val="tx1"/>
                </a:solidFill>
                <a:effectLst/>
                <a:latin typeface="+mn-lt"/>
                <a:ea typeface="+mn-ea"/>
                <a:cs typeface="+mn-cs"/>
              </a:rPr>
              <a:t>There are significant push and pull factors for OA</a:t>
            </a:r>
          </a:p>
          <a:p>
            <a:pPr lvl="2"/>
            <a:r>
              <a:rPr lang="en-US" sz="1400" u="sng" kern="1200" dirty="0" smtClean="0">
                <a:solidFill>
                  <a:schemeClr val="tx1"/>
                </a:solidFill>
                <a:effectLst/>
                <a:latin typeface="+mn-lt"/>
                <a:ea typeface="+mn-ea"/>
                <a:cs typeface="+mn-cs"/>
              </a:rPr>
              <a:t>Trends pushing us away from the conventional publishing model</a:t>
            </a:r>
            <a:r>
              <a:rPr lang="en-US" sz="1400" kern="1200" dirty="0" smtClean="0">
                <a:solidFill>
                  <a:schemeClr val="tx1"/>
                </a:solidFill>
                <a:effectLst/>
                <a:latin typeface="+mn-lt"/>
                <a:ea typeface="+mn-ea"/>
                <a:cs typeface="+mn-cs"/>
              </a:rPr>
              <a:t>, </a:t>
            </a:r>
          </a:p>
          <a:p>
            <a:pPr lvl="3"/>
            <a:r>
              <a:rPr lang="en-US" sz="1400" kern="1200" dirty="0" smtClean="0">
                <a:solidFill>
                  <a:schemeClr val="tx1"/>
                </a:solidFill>
                <a:effectLst/>
                <a:latin typeface="+mn-lt"/>
                <a:ea typeface="+mn-ea"/>
                <a:cs typeface="+mn-cs"/>
              </a:rPr>
              <a:t>which is in crisis because of :  </a:t>
            </a:r>
          </a:p>
          <a:p>
            <a:pPr lvl="4"/>
            <a:r>
              <a:rPr lang="en-US" sz="1400" kern="1200" dirty="0" smtClean="0">
                <a:solidFill>
                  <a:schemeClr val="tx1"/>
                </a:solidFill>
                <a:effectLst/>
                <a:latin typeface="+mn-lt"/>
                <a:ea typeface="+mn-ea"/>
                <a:cs typeface="+mn-cs"/>
              </a:rPr>
              <a:t>The astronomical and inflationary costs of journal subscriptions, </a:t>
            </a:r>
          </a:p>
          <a:p>
            <a:pPr lvl="4"/>
            <a:r>
              <a:rPr lang="en-US" sz="1400" kern="1200" dirty="0" smtClean="0">
                <a:solidFill>
                  <a:schemeClr val="tx1"/>
                </a:solidFill>
                <a:effectLst/>
                <a:latin typeface="+mn-lt"/>
                <a:ea typeface="+mn-ea"/>
                <a:cs typeface="+mn-cs"/>
              </a:rPr>
              <a:t>Indefensible publisher profits,  </a:t>
            </a:r>
          </a:p>
          <a:p>
            <a:pPr lvl="4"/>
            <a:r>
              <a:rPr lang="en-US" sz="1400" kern="1200" dirty="0" smtClean="0">
                <a:solidFill>
                  <a:schemeClr val="tx1"/>
                </a:solidFill>
                <a:effectLst/>
                <a:latin typeface="+mn-lt"/>
                <a:ea typeface="+mn-ea"/>
                <a:cs typeface="+mn-cs"/>
              </a:rPr>
              <a:t>Cost as a financial barrier to accessing information</a:t>
            </a:r>
          </a:p>
          <a:p>
            <a:pPr lvl="3"/>
            <a:r>
              <a:rPr lang="en-US" sz="1400" kern="1200" dirty="0" smtClean="0">
                <a:solidFill>
                  <a:schemeClr val="tx1"/>
                </a:solidFill>
                <a:effectLst/>
                <a:latin typeface="+mn-lt"/>
                <a:ea typeface="+mn-ea"/>
                <a:cs typeface="+mn-cs"/>
              </a:rPr>
              <a:t>The current publishing model is NOT SUSTAINABLE.  Seriously, as a way out of the serials crisis:  a very long-term and indirect relationship.</a:t>
            </a:r>
          </a:p>
          <a:p>
            <a:r>
              <a:rPr lang="en-US" sz="1400" kern="1200" dirty="0" smtClean="0">
                <a:solidFill>
                  <a:schemeClr val="tx1"/>
                </a:solidFill>
                <a:effectLst/>
                <a:latin typeface="+mn-lt"/>
                <a:ea typeface="+mn-ea"/>
                <a:cs typeface="+mn-cs"/>
              </a:rPr>
              <a:t> </a:t>
            </a:r>
          </a:p>
          <a:p>
            <a:pPr lvl="2"/>
            <a:r>
              <a:rPr lang="en-US" sz="1400" u="sng" kern="1200" dirty="0" smtClean="0">
                <a:solidFill>
                  <a:schemeClr val="tx1"/>
                </a:solidFill>
                <a:effectLst/>
                <a:latin typeface="+mn-lt"/>
                <a:ea typeface="+mn-ea"/>
                <a:cs typeface="+mn-cs"/>
              </a:rPr>
              <a:t>Factors pulling us toward OA:</a:t>
            </a:r>
            <a:endParaRPr lang="en-US" sz="1400" kern="1200" dirty="0" smtClean="0">
              <a:solidFill>
                <a:schemeClr val="tx1"/>
              </a:solidFill>
              <a:effectLst/>
              <a:latin typeface="+mn-lt"/>
              <a:ea typeface="+mn-ea"/>
              <a:cs typeface="+mn-cs"/>
            </a:endParaRPr>
          </a:p>
          <a:p>
            <a:pPr lvl="3"/>
            <a:r>
              <a:rPr lang="en-US" sz="1400" kern="1200" dirty="0" smtClean="0">
                <a:solidFill>
                  <a:schemeClr val="tx1"/>
                </a:solidFill>
                <a:effectLst/>
                <a:latin typeface="+mn-lt"/>
                <a:ea typeface="+mn-ea"/>
                <a:cs typeface="+mn-cs"/>
              </a:rPr>
              <a:t>Value of OA to research impact:  helping scholars and researchers do their work more effectively and efficiently, and speedily</a:t>
            </a:r>
          </a:p>
          <a:p>
            <a:pPr lvl="4"/>
            <a:r>
              <a:rPr lang="en-US" sz="1400" kern="1200" dirty="0" smtClean="0">
                <a:solidFill>
                  <a:schemeClr val="tx1"/>
                </a:solidFill>
                <a:effectLst/>
                <a:latin typeface="+mn-lt"/>
                <a:ea typeface="+mn-ea"/>
                <a:cs typeface="+mn-cs"/>
              </a:rPr>
              <a:t>Faster publication </a:t>
            </a:r>
          </a:p>
          <a:p>
            <a:pPr lvl="4"/>
            <a:r>
              <a:rPr lang="en-US" sz="1400" kern="1200" dirty="0" smtClean="0">
                <a:solidFill>
                  <a:schemeClr val="tx1"/>
                </a:solidFill>
                <a:effectLst/>
                <a:latin typeface="+mn-lt"/>
                <a:ea typeface="+mn-ea"/>
                <a:cs typeface="+mn-cs"/>
              </a:rPr>
              <a:t>Broadly and freely available – on the Internet</a:t>
            </a:r>
          </a:p>
          <a:p>
            <a:pPr lvl="4"/>
            <a:r>
              <a:rPr lang="en-US" sz="1400" kern="1200" dirty="0" smtClean="0">
                <a:solidFill>
                  <a:schemeClr val="tx1"/>
                </a:solidFill>
                <a:effectLst/>
                <a:latin typeface="+mn-lt"/>
                <a:ea typeface="+mn-ea"/>
                <a:cs typeface="+mn-cs"/>
              </a:rPr>
              <a:t>There is good find-ability through search engines and reference services</a:t>
            </a:r>
          </a:p>
          <a:p>
            <a:pPr lvl="4"/>
            <a:r>
              <a:rPr lang="en-US" sz="1400" kern="1200" dirty="0" smtClean="0">
                <a:solidFill>
                  <a:schemeClr val="tx1"/>
                </a:solidFill>
                <a:effectLst/>
                <a:latin typeface="+mn-lt"/>
                <a:ea typeface="+mn-ea"/>
                <a:cs typeface="+mn-cs"/>
              </a:rPr>
              <a:t>Quicker access to research articles and </a:t>
            </a:r>
          </a:p>
          <a:p>
            <a:pPr lvl="4"/>
            <a:r>
              <a:rPr lang="en-US" sz="1400" kern="1200" dirty="0" smtClean="0">
                <a:solidFill>
                  <a:schemeClr val="tx1"/>
                </a:solidFill>
                <a:effectLst/>
                <a:latin typeface="+mn-lt"/>
                <a:ea typeface="+mn-ea"/>
                <a:cs typeface="+mn-cs"/>
              </a:rPr>
              <a:t>Earlier</a:t>
            </a:r>
            <a:r>
              <a:rPr lang="en-US" sz="1400" kern="1200" baseline="0" dirty="0" smtClean="0">
                <a:solidFill>
                  <a:schemeClr val="tx1"/>
                </a:solidFill>
                <a:effectLst/>
                <a:latin typeface="+mn-lt"/>
                <a:ea typeface="+mn-ea"/>
                <a:cs typeface="+mn-cs"/>
              </a:rPr>
              <a:t> d</a:t>
            </a:r>
            <a:r>
              <a:rPr lang="en-US" sz="1400" kern="1200" dirty="0" smtClean="0">
                <a:solidFill>
                  <a:schemeClr val="tx1"/>
                </a:solidFill>
                <a:effectLst/>
                <a:latin typeface="+mn-lt"/>
                <a:ea typeface="+mn-ea"/>
                <a:cs typeface="+mn-cs"/>
              </a:rPr>
              <a:t>iscussion </a:t>
            </a:r>
            <a:r>
              <a:rPr lang="en-US" sz="1400" kern="1200" dirty="0" smtClean="0">
                <a:solidFill>
                  <a:schemeClr val="tx1"/>
                </a:solidFill>
                <a:effectLst/>
                <a:latin typeface="+mn-lt"/>
                <a:ea typeface="+mn-ea"/>
                <a:cs typeface="+mn-cs"/>
              </a:rPr>
              <a:t>of findings and engagement with other scholars, and </a:t>
            </a:r>
          </a:p>
          <a:p>
            <a:pPr lvl="4"/>
            <a:r>
              <a:rPr lang="en-US" sz="1400" kern="1200" dirty="0" smtClean="0">
                <a:solidFill>
                  <a:schemeClr val="tx1"/>
                </a:solidFill>
                <a:effectLst/>
                <a:latin typeface="+mn-lt"/>
                <a:ea typeface="+mn-ea"/>
                <a:cs typeface="+mn-cs"/>
              </a:rPr>
              <a:t>Ability to incorporate the new findings into their research and publish more rapidly</a:t>
            </a:r>
          </a:p>
          <a:p>
            <a:pPr lvl="4"/>
            <a:r>
              <a:rPr lang="en-US" sz="1400" kern="1200" dirty="0" smtClean="0">
                <a:solidFill>
                  <a:schemeClr val="tx1"/>
                </a:solidFill>
                <a:effectLst/>
                <a:latin typeface="+mn-lt"/>
                <a:ea typeface="+mn-ea"/>
                <a:cs typeface="+mn-cs"/>
              </a:rPr>
              <a:t>Contributions from “unforeseen participants”, outliers, and outsiders</a:t>
            </a:r>
          </a:p>
          <a:p>
            <a:pPr lvl="4"/>
            <a:r>
              <a:rPr lang="en-US" sz="1400" kern="1200" dirty="0" smtClean="0">
                <a:solidFill>
                  <a:schemeClr val="tx1"/>
                </a:solidFill>
                <a:effectLst/>
                <a:latin typeface="+mn-lt"/>
                <a:ea typeface="+mn-ea"/>
                <a:cs typeface="+mn-cs"/>
              </a:rPr>
              <a:t>Long-term document availability</a:t>
            </a:r>
          </a:p>
          <a:p>
            <a:r>
              <a:rPr lang="en-US" sz="1400" kern="1200" dirty="0" smtClean="0">
                <a:solidFill>
                  <a:schemeClr val="tx1"/>
                </a:solidFill>
                <a:effectLst/>
                <a:latin typeface="+mn-lt"/>
                <a:ea typeface="+mn-ea"/>
                <a:cs typeface="+mn-cs"/>
              </a:rPr>
              <a:t> </a:t>
            </a:r>
          </a:p>
          <a:p>
            <a:pPr lvl="3"/>
            <a:r>
              <a:rPr lang="en-US" sz="1400" kern="1200" dirty="0" smtClean="0">
                <a:solidFill>
                  <a:schemeClr val="tx1"/>
                </a:solidFill>
                <a:effectLst/>
                <a:latin typeface="+mn-lt"/>
                <a:ea typeface="+mn-ea"/>
                <a:cs typeface="+mn-cs"/>
              </a:rPr>
              <a:t>All of these benefits lead to:  </a:t>
            </a:r>
          </a:p>
          <a:p>
            <a:pPr lvl="4"/>
            <a:r>
              <a:rPr lang="en-US" sz="1400" kern="1200" dirty="0" smtClean="0">
                <a:solidFill>
                  <a:schemeClr val="tx1"/>
                </a:solidFill>
                <a:effectLst/>
                <a:latin typeface="+mn-lt"/>
                <a:ea typeface="+mn-ea"/>
                <a:cs typeface="+mn-cs"/>
              </a:rPr>
              <a:t>Higher citation rates (P &amp; T), good for the individual researcher </a:t>
            </a:r>
          </a:p>
          <a:p>
            <a:pPr lvl="4"/>
            <a:r>
              <a:rPr lang="en-US" sz="1400" kern="1200" dirty="0" smtClean="0">
                <a:solidFill>
                  <a:schemeClr val="tx1"/>
                </a:solidFill>
                <a:effectLst/>
                <a:latin typeface="+mn-lt"/>
                <a:ea typeface="+mn-ea"/>
                <a:cs typeface="+mn-cs"/>
              </a:rPr>
              <a:t>Facilitation of international and  interdisciplinary inquiry and collaboration, good for research and for society </a:t>
            </a:r>
          </a:p>
          <a:p>
            <a:r>
              <a:rPr lang="en-US" sz="1400" kern="1200" dirty="0" smtClean="0">
                <a:solidFill>
                  <a:schemeClr val="tx1"/>
                </a:solidFill>
                <a:effectLst/>
                <a:latin typeface="+mn-lt"/>
                <a:ea typeface="+mn-ea"/>
                <a:cs typeface="+mn-cs"/>
              </a:rPr>
              <a:t> </a:t>
            </a:r>
          </a:p>
          <a:p>
            <a:pPr lvl="3"/>
            <a:r>
              <a:rPr lang="en-US" sz="1400" kern="1200" dirty="0" smtClean="0">
                <a:solidFill>
                  <a:schemeClr val="tx1"/>
                </a:solidFill>
                <a:effectLst/>
                <a:latin typeface="+mn-lt"/>
                <a:ea typeface="+mn-ea"/>
                <a:cs typeface="+mn-cs"/>
              </a:rPr>
              <a:t>Principle of Public Access:  </a:t>
            </a:r>
          </a:p>
          <a:p>
            <a:pPr lvl="4"/>
            <a:r>
              <a:rPr lang="en-US" sz="1400" kern="1200" dirty="0" smtClean="0">
                <a:solidFill>
                  <a:schemeClr val="tx1"/>
                </a:solidFill>
                <a:effectLst/>
                <a:latin typeface="+mn-lt"/>
                <a:ea typeface="+mn-ea"/>
                <a:cs typeface="+mn-cs"/>
              </a:rPr>
              <a:t>Most research is publicly-funded, but it is given away freely [and free-of-charge] to the marketplace, and then the public must buy it back at exorbitant rates, and even then </a:t>
            </a:r>
            <a:r>
              <a:rPr lang="en-US" sz="1400" kern="1200" dirty="0" smtClean="0">
                <a:solidFill>
                  <a:schemeClr val="tx1"/>
                </a:solidFill>
                <a:effectLst/>
                <a:latin typeface="+mn-lt"/>
                <a:ea typeface="+mn-ea"/>
                <a:cs typeface="+mn-cs"/>
              </a:rPr>
              <a:t>does not </a:t>
            </a:r>
            <a:r>
              <a:rPr lang="en-US" sz="1400" kern="1200" dirty="0" smtClean="0">
                <a:solidFill>
                  <a:schemeClr val="tx1"/>
                </a:solidFill>
                <a:effectLst/>
                <a:latin typeface="+mn-lt"/>
                <a:ea typeface="+mn-ea"/>
                <a:cs typeface="+mn-cs"/>
              </a:rPr>
              <a:t>“own” the material and it can lose access to it.  </a:t>
            </a:r>
          </a:p>
          <a:p>
            <a:pPr lvl="4"/>
            <a:r>
              <a:rPr lang="en-US" sz="1400" kern="1200" dirty="0" smtClean="0">
                <a:solidFill>
                  <a:schemeClr val="tx1"/>
                </a:solidFill>
                <a:effectLst/>
                <a:latin typeface="+mn-lt"/>
                <a:ea typeface="+mn-ea"/>
                <a:cs typeface="+mn-cs"/>
              </a:rPr>
              <a:t>The current journal publishing system is a barrier to public access, and the right of the public to research that it has funded.  </a:t>
            </a:r>
          </a:p>
          <a:p>
            <a:r>
              <a:rPr lang="en-US" sz="1400" kern="1200" dirty="0" smtClean="0">
                <a:solidFill>
                  <a:schemeClr val="tx1"/>
                </a:solidFill>
                <a:effectLst/>
                <a:latin typeface="+mn-lt"/>
                <a:ea typeface="+mn-ea"/>
                <a:cs typeface="+mn-cs"/>
              </a:rPr>
              <a:t> </a:t>
            </a:r>
          </a:p>
          <a:p>
            <a:pPr lvl="2"/>
            <a:r>
              <a:rPr lang="en-US" sz="1400" kern="1200" dirty="0" smtClean="0">
                <a:solidFill>
                  <a:schemeClr val="tx1"/>
                </a:solidFill>
                <a:effectLst/>
                <a:latin typeface="+mn-lt"/>
                <a:ea typeface="+mn-ea"/>
                <a:cs typeface="+mn-cs"/>
              </a:rPr>
              <a:t>Bottom line:  </a:t>
            </a:r>
          </a:p>
          <a:p>
            <a:pPr lvl="3"/>
            <a:r>
              <a:rPr lang="en-US" sz="1400" kern="1200" dirty="0" smtClean="0">
                <a:solidFill>
                  <a:schemeClr val="tx1"/>
                </a:solidFill>
                <a:effectLst/>
                <a:latin typeface="+mn-lt"/>
                <a:ea typeface="+mn-ea"/>
                <a:cs typeface="+mn-cs"/>
              </a:rPr>
              <a:t>The conventional journal publishing model is pushing us away because it is economically unsustainable, and it is untenable from a research and public access perspective.</a:t>
            </a:r>
          </a:p>
          <a:p>
            <a:pPr lvl="3"/>
            <a:r>
              <a:rPr lang="en-US" sz="1400" kern="1200" dirty="0" smtClean="0">
                <a:solidFill>
                  <a:schemeClr val="tx1"/>
                </a:solidFill>
                <a:effectLst/>
                <a:latin typeface="+mn-lt"/>
                <a:ea typeface="+mn-ea"/>
                <a:cs typeface="+mn-cs"/>
              </a:rPr>
              <a:t>The benefits of OA are :  research impact, efficiency, and effectiveness, and public access</a:t>
            </a:r>
          </a:p>
        </p:txBody>
      </p:sp>
      <p:sp>
        <p:nvSpPr>
          <p:cNvPr id="4" name="Slide Number Placeholder 3"/>
          <p:cNvSpPr>
            <a:spLocks noGrp="1"/>
          </p:cNvSpPr>
          <p:nvPr>
            <p:ph type="sldNum" sz="quarter" idx="10"/>
          </p:nvPr>
        </p:nvSpPr>
        <p:spPr/>
        <p:txBody>
          <a:bodyPr/>
          <a:lstStyle/>
          <a:p>
            <a:fld id="{A9B4F9EA-B18A-4AD4-9FF7-DE4F4A314E3D}" type="slidenum">
              <a:rPr lang="en-US" smtClean="0"/>
              <a:t>7</a:t>
            </a:fld>
            <a:endParaRPr lang="en-US"/>
          </a:p>
        </p:txBody>
      </p:sp>
    </p:spTree>
    <p:extLst>
      <p:ext uri="{BB962C8B-B14F-4D97-AF65-F5344CB8AC3E}">
        <p14:creationId xmlns:p14="http://schemas.microsoft.com/office/powerpoint/2010/main" val="2328159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b="1" kern="1200" dirty="0" smtClean="0">
                <a:solidFill>
                  <a:schemeClr val="tx1"/>
                </a:solidFill>
                <a:effectLst/>
                <a:latin typeface="+mn-lt"/>
                <a:ea typeface="+mn-ea"/>
                <a:cs typeface="+mn-cs"/>
              </a:rPr>
              <a:t>Support for the OA Movement 	</a:t>
            </a:r>
            <a:endParaRPr lang="en-US" sz="1400" kern="1200" dirty="0" smtClean="0">
              <a:solidFill>
                <a:schemeClr val="tx1"/>
              </a:solidFill>
              <a:effectLst/>
              <a:latin typeface="+mn-lt"/>
              <a:ea typeface="+mn-ea"/>
              <a:cs typeface="+mn-cs"/>
            </a:endParaRPr>
          </a:p>
          <a:p>
            <a:pPr lvl="1"/>
            <a:r>
              <a:rPr lang="en-US" sz="1400" kern="1200" dirty="0" smtClean="0">
                <a:solidFill>
                  <a:schemeClr val="tx1"/>
                </a:solidFill>
                <a:effectLst/>
                <a:latin typeface="+mn-lt"/>
                <a:ea typeface="+mn-ea"/>
                <a:cs typeface="+mn-cs"/>
              </a:rPr>
              <a:t>International Declarations: 3 (from 2002).  Berlin Declaration on Open Access to Knowledge in the Sciences and Humanities (recent conference—the ninth, “Berlin 9” held here in the US for the first time to bring greater attention to OA here in the States).</a:t>
            </a:r>
          </a:p>
          <a:p>
            <a:r>
              <a:rPr lang="en-US" sz="1400" b="1"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pPr lvl="1"/>
            <a:r>
              <a:rPr lang="en-US" sz="1400" kern="1200" dirty="0" smtClean="0">
                <a:solidFill>
                  <a:schemeClr val="tx1"/>
                </a:solidFill>
                <a:effectLst/>
                <a:latin typeface="+mn-lt"/>
                <a:ea typeface="+mn-ea"/>
                <a:cs typeface="+mn-cs"/>
              </a:rPr>
              <a:t>Institutional/university policies:  of Harvard, Princeton, Cornell, Dartmouth, MIT, Columbia, UC @ Berkeley, that require faculty to retain a digital copy of their scholarly article in the University’s Institutional Repository.  </a:t>
            </a:r>
          </a:p>
          <a:p>
            <a:r>
              <a:rPr lang="en-US" sz="1400" b="1"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pPr lvl="1"/>
            <a:r>
              <a:rPr lang="en-US" sz="1400" kern="1200" dirty="0" smtClean="0">
                <a:solidFill>
                  <a:schemeClr val="tx1"/>
                </a:solidFill>
                <a:effectLst/>
                <a:latin typeface="+mn-lt"/>
                <a:ea typeface="+mn-ea"/>
                <a:cs typeface="+mn-cs"/>
              </a:rPr>
              <a:t>OA publishing funds, and grant support and mandates</a:t>
            </a:r>
          </a:p>
          <a:p>
            <a:pPr lvl="2"/>
            <a:r>
              <a:rPr lang="en-US" sz="1400" kern="1200" dirty="0" smtClean="0">
                <a:solidFill>
                  <a:schemeClr val="tx1"/>
                </a:solidFill>
                <a:effectLst/>
                <a:latin typeface="+mn-lt"/>
                <a:ea typeface="+mn-ea"/>
                <a:cs typeface="+mn-cs"/>
              </a:rPr>
              <a:t>NIH mandate to publish NIH-funded research in OA</a:t>
            </a:r>
          </a:p>
          <a:p>
            <a:pPr lvl="2"/>
            <a:r>
              <a:rPr lang="en-US" sz="1400" kern="1200" dirty="0" smtClean="0">
                <a:solidFill>
                  <a:schemeClr val="tx1"/>
                </a:solidFill>
                <a:effectLst/>
                <a:latin typeface="+mn-lt"/>
                <a:ea typeface="+mn-ea"/>
                <a:cs typeface="+mn-cs"/>
              </a:rPr>
              <a:t>Welcome Trust (UK:  charitable foundation in health/biomedical sciences)</a:t>
            </a:r>
          </a:p>
          <a:p>
            <a:pPr lvl="2"/>
            <a:r>
              <a:rPr lang="en-US" sz="1400" kern="1200" dirty="0" smtClean="0">
                <a:solidFill>
                  <a:schemeClr val="tx1"/>
                </a:solidFill>
                <a:effectLst/>
                <a:latin typeface="+mn-lt"/>
                <a:ea typeface="+mn-ea"/>
                <a:cs typeface="+mn-cs"/>
              </a:rPr>
              <a:t>European Union-funded research</a:t>
            </a:r>
          </a:p>
          <a:p>
            <a:pPr lvl="2"/>
            <a:r>
              <a:rPr lang="en-US" sz="1400" kern="1200" dirty="0" smtClean="0">
                <a:solidFill>
                  <a:schemeClr val="tx1"/>
                </a:solidFill>
                <a:effectLst/>
                <a:latin typeface="+mn-lt"/>
                <a:ea typeface="+mn-ea"/>
                <a:cs typeface="+mn-cs"/>
              </a:rPr>
              <a:t>World Bank:   mandates that WB research outputs and knowledge products are deposited in a newly-created institutional repository called the Open Knowledge Repository (OKR), which will be freely accessible on the Internet.  </a:t>
            </a:r>
          </a:p>
          <a:p>
            <a:pPr lvl="2"/>
            <a:r>
              <a:rPr lang="en-US" sz="1400" kern="1200" dirty="0" smtClean="0">
                <a:solidFill>
                  <a:schemeClr val="tx1"/>
                </a:solidFill>
                <a:effectLst/>
                <a:latin typeface="+mn-lt"/>
                <a:ea typeface="+mn-ea"/>
                <a:cs typeface="+mn-cs"/>
              </a:rPr>
              <a:t>UNESCO:  just released policy guidelines for the development and promotion of OA.</a:t>
            </a:r>
          </a:p>
          <a:p>
            <a:r>
              <a:rPr lang="en-US" sz="1400" b="1"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pPr lvl="1"/>
            <a:r>
              <a:rPr lang="en-US" sz="1400" kern="1200" dirty="0" smtClean="0">
                <a:solidFill>
                  <a:schemeClr val="tx1"/>
                </a:solidFill>
                <a:effectLst/>
                <a:latin typeface="+mn-lt"/>
                <a:ea typeface="+mn-ea"/>
                <a:cs typeface="+mn-cs"/>
              </a:rPr>
              <a:t>National and legislative efforts:  FRPAA</a:t>
            </a:r>
          </a:p>
          <a:p>
            <a:pPr lvl="2"/>
            <a:r>
              <a:rPr lang="en-US" sz="1400" kern="1200" dirty="0" smtClean="0">
                <a:solidFill>
                  <a:schemeClr val="tx1"/>
                </a:solidFill>
                <a:effectLst/>
                <a:latin typeface="+mn-lt"/>
                <a:ea typeface="+mn-ea"/>
                <a:cs typeface="+mn-cs"/>
              </a:rPr>
              <a:t>Federal Research Public Access Act (FRPAA, H.R. 4004 and S. 2096), to ensure the public has access to publically-funded research </a:t>
            </a:r>
          </a:p>
          <a:p>
            <a:r>
              <a:rPr lang="en-US" sz="1400" b="1"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pPr lvl="2"/>
            <a:r>
              <a:rPr lang="en-US" sz="1400" kern="1200" dirty="0" smtClean="0">
                <a:solidFill>
                  <a:schemeClr val="tx1"/>
                </a:solidFill>
                <a:effectLst/>
                <a:latin typeface="+mn-lt"/>
                <a:ea typeface="+mn-ea"/>
                <a:cs typeface="+mn-cs"/>
              </a:rPr>
              <a:t>In essence, FRPAA would extend the highly successful public access policy of NIH to ensure that the public has access to the published results of government-funded research.</a:t>
            </a:r>
          </a:p>
          <a:p>
            <a:pPr lvl="3"/>
            <a:r>
              <a:rPr lang="en-US" sz="1400" kern="1200" dirty="0" smtClean="0">
                <a:solidFill>
                  <a:schemeClr val="tx1"/>
                </a:solidFill>
                <a:effectLst/>
                <a:latin typeface="+mn-lt"/>
                <a:ea typeface="+mn-ea"/>
                <a:cs typeface="+mn-cs"/>
              </a:rPr>
              <a:t>BTW, the general public accounts for 40% of the NIH OA users, some quarter of a million people per day, demonstrating that these articles are of tremendous interest to the taxpayers who fund the research in the first place and who deserve access to the results that they have underwritten.</a:t>
            </a:r>
          </a:p>
          <a:p>
            <a:pPr lvl="3"/>
            <a:r>
              <a:rPr lang="en-US" sz="1400" kern="1200" dirty="0" smtClean="0">
                <a:solidFill>
                  <a:schemeClr val="tx1"/>
                </a:solidFill>
                <a:effectLst/>
                <a:latin typeface="+mn-lt"/>
                <a:ea typeface="+mn-ea"/>
                <a:cs typeface="+mn-cs"/>
              </a:rPr>
              <a:t>The bill allows for up to a 6-month embargo to protect the proprietary interest of conventional publishers. This 6-month embargo limit has become standard among funders worldwide and does not hurt the revenues of the publishers.</a:t>
            </a:r>
          </a:p>
          <a:p>
            <a:r>
              <a:rPr lang="en-US" sz="1400" b="1"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pPr lvl="1"/>
            <a:r>
              <a:rPr lang="en-US" sz="1400" kern="1200" dirty="0" smtClean="0">
                <a:solidFill>
                  <a:schemeClr val="tx1"/>
                </a:solidFill>
                <a:effectLst/>
                <a:latin typeface="+mn-lt"/>
                <a:ea typeface="+mn-ea"/>
                <a:cs typeface="+mn-cs"/>
              </a:rPr>
              <a:t>Supporters of OA include faculty, researchers, students, teachers, the public</a:t>
            </a:r>
          </a:p>
          <a:p>
            <a:pPr lvl="2"/>
            <a:r>
              <a:rPr lang="en-US" sz="1400" kern="1200" dirty="0" smtClean="0">
                <a:solidFill>
                  <a:schemeClr val="tx1"/>
                </a:solidFill>
                <a:effectLst/>
                <a:latin typeface="+mn-lt"/>
                <a:ea typeface="+mn-ea"/>
                <a:cs typeface="+mn-cs"/>
              </a:rPr>
              <a:t>Faculty, researchers, and students:  for the obvious reasons of quick access </a:t>
            </a:r>
          </a:p>
          <a:p>
            <a:pPr lvl="3"/>
            <a:r>
              <a:rPr lang="en-US" sz="1400" kern="1200" dirty="0" smtClean="0">
                <a:solidFill>
                  <a:schemeClr val="tx1"/>
                </a:solidFill>
                <a:effectLst/>
                <a:latin typeface="+mn-lt"/>
                <a:ea typeface="+mn-ea"/>
                <a:cs typeface="+mn-cs"/>
              </a:rPr>
              <a:t>by others to their work, and </a:t>
            </a:r>
          </a:p>
          <a:p>
            <a:pPr lvl="3"/>
            <a:r>
              <a:rPr lang="en-US" sz="1400" kern="1200" dirty="0" smtClean="0">
                <a:solidFill>
                  <a:schemeClr val="tx1"/>
                </a:solidFill>
                <a:effectLst/>
                <a:latin typeface="+mn-lt"/>
                <a:ea typeface="+mn-ea"/>
                <a:cs typeface="+mn-cs"/>
              </a:rPr>
              <a:t>to the work of others  </a:t>
            </a:r>
          </a:p>
          <a:p>
            <a:pPr lvl="3"/>
            <a:r>
              <a:rPr lang="en-US" sz="1400" kern="1200" dirty="0" smtClean="0">
                <a:solidFill>
                  <a:schemeClr val="tx1"/>
                </a:solidFill>
                <a:effectLst/>
                <a:latin typeface="+mn-lt"/>
                <a:ea typeface="+mn-ea"/>
                <a:cs typeface="+mn-cs"/>
              </a:rPr>
              <a:t>Greater ability to discuss, engage, and build on new findings </a:t>
            </a:r>
          </a:p>
          <a:p>
            <a:r>
              <a:rPr lang="en-US" sz="1400" b="1"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pPr lvl="2"/>
            <a:r>
              <a:rPr lang="en-US" sz="1400" kern="1200" dirty="0" smtClean="0">
                <a:solidFill>
                  <a:schemeClr val="tx1"/>
                </a:solidFill>
                <a:effectLst/>
                <a:latin typeface="+mn-lt"/>
                <a:ea typeface="+mn-ea"/>
                <a:cs typeface="+mn-cs"/>
              </a:rPr>
              <a:t>Teachers and the public:  who can now access research and critical information</a:t>
            </a:r>
          </a:p>
          <a:p>
            <a:r>
              <a:rPr lang="en-US" sz="1400" b="1"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endParaRPr lang="en-US" sz="1400" dirty="0"/>
          </a:p>
        </p:txBody>
      </p:sp>
      <p:sp>
        <p:nvSpPr>
          <p:cNvPr id="4" name="Slide Number Placeholder 3"/>
          <p:cNvSpPr>
            <a:spLocks noGrp="1"/>
          </p:cNvSpPr>
          <p:nvPr>
            <p:ph type="sldNum" sz="quarter" idx="10"/>
          </p:nvPr>
        </p:nvSpPr>
        <p:spPr/>
        <p:txBody>
          <a:bodyPr/>
          <a:lstStyle/>
          <a:p>
            <a:fld id="{A9B4F9EA-B18A-4AD4-9FF7-DE4F4A314E3D}" type="slidenum">
              <a:rPr lang="en-US" smtClean="0"/>
              <a:t>8</a:t>
            </a:fld>
            <a:endParaRPr lang="en-US"/>
          </a:p>
        </p:txBody>
      </p:sp>
    </p:spTree>
    <p:extLst>
      <p:ext uri="{BB962C8B-B14F-4D97-AF65-F5344CB8AC3E}">
        <p14:creationId xmlns:p14="http://schemas.microsoft.com/office/powerpoint/2010/main" val="862838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smtClean="0">
                <a:solidFill>
                  <a:schemeClr val="tx1"/>
                </a:solidFill>
                <a:effectLst/>
                <a:latin typeface="+mn-lt"/>
                <a:ea typeface="+mn-ea"/>
                <a:cs typeface="+mn-cs"/>
              </a:rPr>
              <a:t>Growth of the OA Movement:  </a:t>
            </a:r>
            <a:r>
              <a:rPr lang="en-US" sz="1200" kern="1200" dirty="0" smtClean="0">
                <a:solidFill>
                  <a:schemeClr val="tx1"/>
                </a:solidFill>
                <a:effectLst/>
                <a:latin typeface="+mn-lt"/>
                <a:ea typeface="+mn-ea"/>
                <a:cs typeface="+mn-cs"/>
              </a:rPr>
              <a:t>A global movement (</a:t>
            </a:r>
            <a:r>
              <a:rPr lang="en-US" sz="1200" kern="1200" dirty="0" err="1" smtClean="0">
                <a:solidFill>
                  <a:schemeClr val="tx1"/>
                </a:solidFill>
                <a:effectLst/>
                <a:latin typeface="+mn-lt"/>
                <a:ea typeface="+mn-ea"/>
                <a:cs typeface="+mn-cs"/>
              </a:rPr>
              <a:t>Eu</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South Am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No Am)</a:t>
            </a:r>
          </a:p>
          <a:p>
            <a:pPr lvl="1"/>
            <a:r>
              <a:rPr lang="en-US" sz="1200" kern="1200" dirty="0" smtClean="0">
                <a:solidFill>
                  <a:schemeClr val="tx1"/>
                </a:solidFill>
                <a:effectLst/>
                <a:latin typeface="+mn-lt"/>
                <a:ea typeface="+mn-ea"/>
                <a:cs typeface="+mn-cs"/>
              </a:rPr>
              <a:t>From international declarations to institutional OA policies, and to national and legislative efforts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Growth of OA journals</a:t>
            </a:r>
          </a:p>
          <a:p>
            <a:pPr lvl="2"/>
            <a:r>
              <a:rPr lang="en-US" sz="1200" kern="1200" dirty="0" smtClean="0">
                <a:solidFill>
                  <a:schemeClr val="tx1"/>
                </a:solidFill>
                <a:effectLst/>
                <a:latin typeface="+mn-lt"/>
                <a:ea typeface="+mn-ea"/>
                <a:cs typeface="+mn-cs"/>
              </a:rPr>
              <a:t>DOAJ:  </a:t>
            </a:r>
          </a:p>
          <a:p>
            <a:pPr lvl="3"/>
            <a:r>
              <a:rPr lang="en-US" sz="1200" kern="1200" dirty="0" smtClean="0">
                <a:solidFill>
                  <a:schemeClr val="tx1"/>
                </a:solidFill>
                <a:effectLst/>
                <a:latin typeface="+mn-lt"/>
                <a:ea typeface="+mn-ea"/>
                <a:cs typeface="+mn-cs"/>
              </a:rPr>
              <a:t>See DOAJ </a:t>
            </a:r>
            <a:r>
              <a:rPr lang="en-US" sz="1200" u="sng" kern="1200" dirty="0" smtClean="0">
                <a:solidFill>
                  <a:schemeClr val="tx1"/>
                </a:solidFill>
                <a:effectLst/>
                <a:latin typeface="+mn-lt"/>
                <a:ea typeface="+mn-ea"/>
                <a:cs typeface="+mn-cs"/>
                <a:hlinkClick r:id="rId3"/>
              </a:rPr>
              <a:t>http://www.doaj.org/</a:t>
            </a:r>
            <a:r>
              <a:rPr lang="en-US" sz="1200" u="sng"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all are peer-reviewed or have editorial control board.</a:t>
            </a:r>
          </a:p>
          <a:p>
            <a:pPr lvl="3"/>
            <a:r>
              <a:rPr lang="en-US" sz="1200" kern="1200" dirty="0" smtClean="0">
                <a:solidFill>
                  <a:schemeClr val="tx1"/>
                </a:solidFill>
                <a:effectLst/>
                <a:latin typeface="+mn-lt"/>
                <a:ea typeface="+mn-ea"/>
                <a:cs typeface="+mn-cs"/>
              </a:rPr>
              <a:t>7,623 (up from 4,000 two years ago), add on average 4/day.  </a:t>
            </a:r>
          </a:p>
          <a:p>
            <a:pPr lvl="3"/>
            <a:r>
              <a:rPr lang="en-US" sz="1200" kern="1200" dirty="0" smtClean="0">
                <a:solidFill>
                  <a:schemeClr val="tx1"/>
                </a:solidFill>
                <a:effectLst/>
                <a:latin typeface="+mn-lt"/>
                <a:ea typeface="+mn-ea"/>
                <a:cs typeface="+mn-cs"/>
              </a:rPr>
              <a:t>The good news:  OA journals are increasing in number and quality every day—they are peer-reviewed</a:t>
            </a:r>
          </a:p>
          <a:p>
            <a:pPr lvl="2"/>
            <a:r>
              <a:rPr lang="en-US" sz="1200" kern="1200" dirty="0" smtClean="0">
                <a:solidFill>
                  <a:schemeClr val="tx1"/>
                </a:solidFill>
                <a:effectLst/>
                <a:latin typeface="+mn-lt"/>
                <a:ea typeface="+mn-ea"/>
                <a:cs typeface="+mn-cs"/>
              </a:rPr>
              <a:t>The world’s largest peer-reviewed journal is now an OA journal:  </a:t>
            </a:r>
            <a:r>
              <a:rPr lang="en-US" sz="1200" kern="1200" dirty="0" err="1" smtClean="0">
                <a:solidFill>
                  <a:schemeClr val="tx1"/>
                </a:solidFill>
                <a:effectLst/>
                <a:latin typeface="+mn-lt"/>
                <a:ea typeface="+mn-ea"/>
                <a:cs typeface="+mn-cs"/>
              </a:rPr>
              <a:t>PLoS</a:t>
            </a:r>
            <a:r>
              <a:rPr lang="en-US" sz="1200" kern="1200" dirty="0" smtClean="0">
                <a:solidFill>
                  <a:schemeClr val="tx1"/>
                </a:solidFill>
                <a:effectLst/>
                <a:latin typeface="+mn-lt"/>
                <a:ea typeface="+mn-ea"/>
                <a:cs typeface="+mn-cs"/>
              </a:rPr>
              <a:t> ONE</a:t>
            </a:r>
          </a:p>
          <a:p>
            <a:pPr lvl="2"/>
            <a:r>
              <a:rPr lang="en-US" sz="1200" kern="1200" dirty="0" smtClean="0">
                <a:solidFill>
                  <a:schemeClr val="tx1"/>
                </a:solidFill>
                <a:effectLst/>
                <a:latin typeface="+mn-lt"/>
                <a:ea typeface="+mn-ea"/>
                <a:cs typeface="+mn-cs"/>
              </a:rPr>
              <a:t>The 3 largest commercial publishers now publish full OA journals, not just hybrid journals;  Elsevier, Springer, and Wiley-Blackwell</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New DOAB:  just went live last this past </a:t>
            </a:r>
            <a:r>
              <a:rPr lang="en-US" sz="1200" kern="1200" dirty="0" err="1" smtClean="0">
                <a:solidFill>
                  <a:schemeClr val="tx1"/>
                </a:solidFill>
                <a:effectLst/>
                <a:latin typeface="+mn-lt"/>
                <a:ea typeface="+mn-ea"/>
                <a:cs typeface="+mn-cs"/>
              </a:rPr>
              <a:t>springweek</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http://www.doabooks.org/</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9B4F9EA-B18A-4AD4-9FF7-DE4F4A314E3D}" type="slidenum">
              <a:rPr lang="en-US" smtClean="0"/>
              <a:t>9</a:t>
            </a:fld>
            <a:endParaRPr lang="en-US"/>
          </a:p>
        </p:txBody>
      </p:sp>
    </p:spTree>
    <p:extLst>
      <p:ext uri="{BB962C8B-B14F-4D97-AF65-F5344CB8AC3E}">
        <p14:creationId xmlns:p14="http://schemas.microsoft.com/office/powerpoint/2010/main" val="2989861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3B9AA4B2-2786-4776-9272-A2ABD80E3E4F}" type="datetimeFigureOut">
              <a:rPr lang="en-US" smtClean="0"/>
              <a:t>8/13/2012</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C30266F3-EB3A-4E4C-BB24-3D5058A4E821}" type="slidenum">
              <a:rPr lang="en-US" smtClean="0"/>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3B9AA4B2-2786-4776-9272-A2ABD80E3E4F}" type="datetimeFigureOut">
              <a:rPr lang="en-US" smtClean="0"/>
              <a:t>8/13/2012</a:t>
            </a:fld>
            <a:endParaRPr lang="en-US"/>
          </a:p>
        </p:txBody>
      </p:sp>
      <p:sp>
        <p:nvSpPr>
          <p:cNvPr id="14" name="Slide Number Placeholder 13"/>
          <p:cNvSpPr>
            <a:spLocks noGrp="1"/>
          </p:cNvSpPr>
          <p:nvPr>
            <p:ph type="sldNum" sz="quarter" idx="11"/>
          </p:nvPr>
        </p:nvSpPr>
        <p:spPr/>
        <p:txBody>
          <a:bodyPr/>
          <a:lstStyle/>
          <a:p>
            <a:fld id="{C30266F3-EB3A-4E4C-BB24-3D5058A4E821}"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3B9AA4B2-2786-4776-9272-A2ABD80E3E4F}" type="datetimeFigureOut">
              <a:rPr lang="en-US" smtClean="0"/>
              <a:t>8/13/2012</a:t>
            </a:fld>
            <a:endParaRPr lang="en-US"/>
          </a:p>
        </p:txBody>
      </p:sp>
      <p:sp>
        <p:nvSpPr>
          <p:cNvPr id="14" name="Slide Number Placeholder 13"/>
          <p:cNvSpPr>
            <a:spLocks noGrp="1"/>
          </p:cNvSpPr>
          <p:nvPr>
            <p:ph type="sldNum" sz="quarter" idx="11"/>
          </p:nvPr>
        </p:nvSpPr>
        <p:spPr/>
        <p:txBody>
          <a:bodyPr/>
          <a:lstStyle/>
          <a:p>
            <a:fld id="{C30266F3-EB3A-4E4C-BB24-3D5058A4E821}"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3B9AA4B2-2786-4776-9272-A2ABD80E3E4F}" type="datetimeFigureOut">
              <a:rPr lang="en-US" smtClean="0"/>
              <a:t>8/13/2012</a:t>
            </a:fld>
            <a:endParaRPr lang="en-US"/>
          </a:p>
        </p:txBody>
      </p:sp>
      <p:sp>
        <p:nvSpPr>
          <p:cNvPr id="11" name="Slide Number Placeholder 10"/>
          <p:cNvSpPr>
            <a:spLocks noGrp="1"/>
          </p:cNvSpPr>
          <p:nvPr>
            <p:ph type="sldNum" sz="quarter" idx="11"/>
          </p:nvPr>
        </p:nvSpPr>
        <p:spPr/>
        <p:txBody>
          <a:bodyPr/>
          <a:lstStyle/>
          <a:p>
            <a:fld id="{C30266F3-EB3A-4E4C-BB24-3D5058A4E821}"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3B9AA4B2-2786-4776-9272-A2ABD80E3E4F}" type="datetimeFigureOut">
              <a:rPr lang="en-US" smtClean="0"/>
              <a:t>8/13/2012</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C30266F3-EB3A-4E4C-BB24-3D5058A4E821}"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3B9AA4B2-2786-4776-9272-A2ABD80E3E4F}" type="datetimeFigureOut">
              <a:rPr lang="en-US" smtClean="0"/>
              <a:t>8/13/2012</a:t>
            </a:fld>
            <a:endParaRPr lang="en-US"/>
          </a:p>
        </p:txBody>
      </p:sp>
      <p:sp>
        <p:nvSpPr>
          <p:cNvPr id="13" name="Slide Number Placeholder 12"/>
          <p:cNvSpPr>
            <a:spLocks noGrp="1"/>
          </p:cNvSpPr>
          <p:nvPr>
            <p:ph type="sldNum" sz="quarter" idx="11"/>
          </p:nvPr>
        </p:nvSpPr>
        <p:spPr/>
        <p:txBody>
          <a:bodyPr/>
          <a:lstStyle/>
          <a:p>
            <a:fld id="{C30266F3-EB3A-4E4C-BB24-3D5058A4E821}"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3B9AA4B2-2786-4776-9272-A2ABD80E3E4F}" type="datetimeFigureOut">
              <a:rPr lang="en-US" smtClean="0"/>
              <a:t>8/13/2012</a:t>
            </a:fld>
            <a:endParaRPr lang="en-US"/>
          </a:p>
        </p:txBody>
      </p:sp>
      <p:sp>
        <p:nvSpPr>
          <p:cNvPr id="14" name="Slide Number Placeholder 13"/>
          <p:cNvSpPr>
            <a:spLocks noGrp="1"/>
          </p:cNvSpPr>
          <p:nvPr>
            <p:ph type="sldNum" sz="quarter" idx="11"/>
          </p:nvPr>
        </p:nvSpPr>
        <p:spPr/>
        <p:txBody>
          <a:bodyPr/>
          <a:lstStyle/>
          <a:p>
            <a:fld id="{C30266F3-EB3A-4E4C-BB24-3D5058A4E821}"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3B9AA4B2-2786-4776-9272-A2ABD80E3E4F}" type="datetimeFigureOut">
              <a:rPr lang="en-US" smtClean="0"/>
              <a:t>8/13/2012</a:t>
            </a:fld>
            <a:endParaRPr lang="en-US"/>
          </a:p>
        </p:txBody>
      </p:sp>
      <p:sp>
        <p:nvSpPr>
          <p:cNvPr id="10" name="Slide Number Placeholder 9"/>
          <p:cNvSpPr>
            <a:spLocks noGrp="1"/>
          </p:cNvSpPr>
          <p:nvPr>
            <p:ph type="sldNum" sz="quarter" idx="11"/>
          </p:nvPr>
        </p:nvSpPr>
        <p:spPr/>
        <p:txBody>
          <a:bodyPr/>
          <a:lstStyle/>
          <a:p>
            <a:fld id="{C30266F3-EB3A-4E4C-BB24-3D5058A4E821}"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3B9AA4B2-2786-4776-9272-A2ABD80E3E4F}" type="datetimeFigureOut">
              <a:rPr lang="en-US" smtClean="0"/>
              <a:t>8/13/2012</a:t>
            </a:fld>
            <a:endParaRPr lang="en-US"/>
          </a:p>
        </p:txBody>
      </p:sp>
      <p:sp>
        <p:nvSpPr>
          <p:cNvPr id="9" name="Slide Number Placeholder 8"/>
          <p:cNvSpPr>
            <a:spLocks noGrp="1"/>
          </p:cNvSpPr>
          <p:nvPr>
            <p:ph type="sldNum" sz="quarter" idx="11"/>
          </p:nvPr>
        </p:nvSpPr>
        <p:spPr/>
        <p:txBody>
          <a:bodyPr/>
          <a:lstStyle/>
          <a:p>
            <a:fld id="{C30266F3-EB3A-4E4C-BB24-3D5058A4E821}"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B9AA4B2-2786-4776-9272-A2ABD80E3E4F}" type="datetimeFigureOut">
              <a:rPr lang="en-US" smtClean="0"/>
              <a:t>8/13/2012</a:t>
            </a:fld>
            <a:endParaRPr lang="en-US"/>
          </a:p>
        </p:txBody>
      </p:sp>
      <p:sp>
        <p:nvSpPr>
          <p:cNvPr id="16" name="Slide Number Placeholder 15"/>
          <p:cNvSpPr>
            <a:spLocks noGrp="1"/>
          </p:cNvSpPr>
          <p:nvPr>
            <p:ph type="sldNum" sz="quarter" idx="11"/>
          </p:nvPr>
        </p:nvSpPr>
        <p:spPr/>
        <p:txBody>
          <a:bodyPr/>
          <a:lstStyle/>
          <a:p>
            <a:fld id="{C30266F3-EB3A-4E4C-BB24-3D5058A4E821}"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3B9AA4B2-2786-4776-9272-A2ABD80E3E4F}" type="datetimeFigureOut">
              <a:rPr lang="en-US" smtClean="0"/>
              <a:t>8/13/2012</a:t>
            </a:fld>
            <a:endParaRPr lang="en-US"/>
          </a:p>
        </p:txBody>
      </p:sp>
      <p:sp>
        <p:nvSpPr>
          <p:cNvPr id="17" name="Slide Number Placeholder 16"/>
          <p:cNvSpPr>
            <a:spLocks noGrp="1"/>
          </p:cNvSpPr>
          <p:nvPr>
            <p:ph type="sldNum" sz="quarter" idx="11"/>
          </p:nvPr>
        </p:nvSpPr>
        <p:spPr/>
        <p:txBody>
          <a:bodyPr/>
          <a:lstStyle/>
          <a:p>
            <a:fld id="{C30266F3-EB3A-4E4C-BB24-3D5058A4E821}"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C30266F3-EB3A-4E4C-BB24-3D5058A4E821}"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3B9AA4B2-2786-4776-9272-A2ABD80E3E4F}" type="datetimeFigureOut">
              <a:rPr lang="en-US" smtClean="0"/>
              <a:t>8/13/2012</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ipe/>
  </p:transition>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doaj.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arl.org/sparc/" TargetMode="External"/><Relationship Id="rId4" Type="http://schemas.openxmlformats.org/officeDocument/2006/relationships/hyperlink" Target="http://roar.eprints.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woa-slidebackground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04800" y="2743200"/>
            <a:ext cx="8639175" cy="3600986"/>
          </a:xfrm>
          <a:prstGeom prst="rect">
            <a:avLst/>
          </a:prstGeom>
          <a:noFill/>
          <a:effectLst/>
        </p:spPr>
        <p:txBody>
          <a:bodyPr>
            <a:spAutoFit/>
          </a:bodyPr>
          <a:lstStyle/>
          <a:p>
            <a:pPr>
              <a:defRPr/>
            </a:pPr>
            <a:r>
              <a:rPr lang="en-US" sz="4000" b="1" dirty="0" smtClean="0">
                <a:solidFill>
                  <a:schemeClr val="bg1"/>
                </a:solidFill>
                <a:effectLst>
                  <a:outerShdw blurRad="50800" dist="63500" dir="8100000" algn="tr" rotWithShape="0">
                    <a:prstClr val="black">
                      <a:alpha val="40000"/>
                    </a:prstClr>
                  </a:outerShdw>
                </a:effectLst>
                <a:latin typeface="+mj-lt"/>
                <a:cs typeface="+mn-cs"/>
              </a:rPr>
              <a:t>Scholarly Communications Through Open Access</a:t>
            </a:r>
            <a:endParaRPr lang="en-US" sz="4000" b="1" dirty="0">
              <a:solidFill>
                <a:schemeClr val="bg1"/>
              </a:solidFill>
              <a:effectLst>
                <a:outerShdw blurRad="50800" dist="63500" dir="8100000" algn="tr" rotWithShape="0">
                  <a:prstClr val="black">
                    <a:alpha val="40000"/>
                  </a:prstClr>
                </a:outerShdw>
              </a:effectLst>
              <a:latin typeface="+mj-lt"/>
              <a:cs typeface="+mn-cs"/>
            </a:endParaRPr>
          </a:p>
          <a:p>
            <a:pPr>
              <a:defRPr/>
            </a:pPr>
            <a:endParaRPr lang="en-US" sz="3600" b="1" dirty="0">
              <a:latin typeface="+mj-lt"/>
              <a:cs typeface="+mn-cs"/>
            </a:endParaRPr>
          </a:p>
          <a:p>
            <a:pPr>
              <a:defRPr/>
            </a:pPr>
            <a:r>
              <a:rPr lang="en-US" sz="2800" b="1" dirty="0" smtClean="0">
                <a:latin typeface="+mj-lt"/>
                <a:cs typeface="+mn-cs"/>
              </a:rPr>
              <a:t>Graduate Student Orientation 2012</a:t>
            </a:r>
          </a:p>
          <a:p>
            <a:pPr>
              <a:defRPr/>
            </a:pPr>
            <a:r>
              <a:rPr lang="en-US" sz="2000" b="1" dirty="0" smtClean="0">
                <a:latin typeface="+mj-lt"/>
                <a:cs typeface="+mn-cs"/>
              </a:rPr>
              <a:t>Presented by</a:t>
            </a:r>
            <a:endParaRPr lang="en-US" sz="2000" b="1" dirty="0" smtClean="0">
              <a:latin typeface="+mj-lt"/>
              <a:cs typeface="+mn-cs"/>
            </a:endParaRPr>
          </a:p>
          <a:p>
            <a:pPr>
              <a:defRPr/>
            </a:pPr>
            <a:r>
              <a:rPr lang="en-US" sz="2800" b="1" dirty="0" smtClean="0">
                <a:latin typeface="+mj-lt"/>
                <a:cs typeface="+mn-cs"/>
              </a:rPr>
              <a:t>Isabel Silver, Academic and Scholarly Outreach</a:t>
            </a:r>
          </a:p>
          <a:p>
            <a:pPr>
              <a:defRPr/>
            </a:pPr>
            <a:r>
              <a:rPr lang="en-US" sz="2800" b="1" dirty="0" smtClean="0">
                <a:latin typeface="+mj-lt"/>
                <a:cs typeface="+mn-cs"/>
              </a:rPr>
              <a:t>George A. </a:t>
            </a:r>
            <a:r>
              <a:rPr lang="en-US" sz="2800" b="1" dirty="0" err="1" smtClean="0">
                <a:latin typeface="+mj-lt"/>
                <a:cs typeface="+mn-cs"/>
              </a:rPr>
              <a:t>Smathers</a:t>
            </a:r>
            <a:r>
              <a:rPr lang="en-US" sz="2800" b="1" dirty="0" smtClean="0">
                <a:latin typeface="+mj-lt"/>
                <a:cs typeface="+mn-cs"/>
              </a:rPr>
              <a:t> Libraries </a:t>
            </a:r>
            <a:endParaRPr lang="en-US" sz="2800" b="1" dirty="0">
              <a:latin typeface="+mj-lt"/>
              <a:cs typeface="+mn-cs"/>
            </a:endParaRPr>
          </a:p>
        </p:txBody>
      </p:sp>
    </p:spTree>
    <p:extLst>
      <p:ext uri="{BB962C8B-B14F-4D97-AF65-F5344CB8AC3E}">
        <p14:creationId xmlns:p14="http://schemas.microsoft.com/office/powerpoint/2010/main" val="204767148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000" dirty="0" smtClean="0"/>
              <a:t>George A. </a:t>
            </a:r>
            <a:r>
              <a:rPr lang="en-US" sz="2000" dirty="0" err="1" smtClean="0"/>
              <a:t>Smathers</a:t>
            </a:r>
            <a:r>
              <a:rPr lang="en-US" sz="2000" dirty="0" smtClean="0"/>
              <a:t> Libraries</a:t>
            </a:r>
          </a:p>
          <a:p>
            <a:r>
              <a:rPr lang="en-US" sz="2000" dirty="0" smtClean="0"/>
              <a:t>The Scholarly Communications Librarian, Ms. Christine Fruin</a:t>
            </a:r>
          </a:p>
          <a:p>
            <a:r>
              <a:rPr lang="en-US" sz="2000" dirty="0"/>
              <a:t>The </a:t>
            </a:r>
            <a:r>
              <a:rPr lang="en-US" sz="2000" dirty="0" smtClean="0"/>
              <a:t>IR@UF</a:t>
            </a:r>
          </a:p>
          <a:p>
            <a:r>
              <a:rPr lang="en-US" sz="2000" dirty="0" smtClean="0"/>
              <a:t>The UF Open Access Publishing Fund</a:t>
            </a:r>
            <a:endParaRPr lang="en-US" sz="2000" dirty="0" smtClean="0"/>
          </a:p>
          <a:p>
            <a:r>
              <a:rPr lang="en-US" sz="2000" dirty="0"/>
              <a:t>Directory of Open Access Journals -- </a:t>
            </a:r>
            <a:r>
              <a:rPr lang="en-US" sz="2000" dirty="0" smtClean="0">
                <a:hlinkClick r:id="rId3"/>
              </a:rPr>
              <a:t>DOAJ</a:t>
            </a:r>
            <a:endParaRPr lang="en-US" sz="2000" dirty="0" smtClean="0"/>
          </a:p>
          <a:p>
            <a:r>
              <a:rPr lang="en-US" sz="2000" dirty="0" smtClean="0"/>
              <a:t>Registry of Open Access Repositories -- </a:t>
            </a:r>
            <a:r>
              <a:rPr lang="en-US" sz="2000" dirty="0" smtClean="0">
                <a:hlinkClick r:id="rId4"/>
              </a:rPr>
              <a:t>ROAR</a:t>
            </a:r>
            <a:endParaRPr lang="en-US" sz="2000" dirty="0" smtClean="0"/>
          </a:p>
          <a:p>
            <a:r>
              <a:rPr lang="en-US" sz="2000" dirty="0" smtClean="0"/>
              <a:t>Scholarly Publishing and Academic Resources Coalition – </a:t>
            </a:r>
            <a:r>
              <a:rPr lang="en-US" sz="2000" dirty="0" smtClean="0">
                <a:hlinkClick r:id="rId5"/>
              </a:rPr>
              <a:t>SPARC</a:t>
            </a:r>
            <a:endParaRPr lang="en-US" sz="2000" dirty="0" smtClean="0"/>
          </a:p>
        </p:txBody>
      </p:sp>
      <p:sp>
        <p:nvSpPr>
          <p:cNvPr id="2" name="Title 1"/>
          <p:cNvSpPr>
            <a:spLocks noGrp="1"/>
          </p:cNvSpPr>
          <p:nvPr>
            <p:ph type="title"/>
          </p:nvPr>
        </p:nvSpPr>
        <p:spPr/>
        <p:txBody>
          <a:bodyPr/>
          <a:lstStyle/>
          <a:p>
            <a:r>
              <a:rPr lang="en-US" dirty="0" smtClean="0">
                <a:solidFill>
                  <a:srgbClr val="0070C0"/>
                </a:solidFill>
              </a:rPr>
              <a:t>Resources</a:t>
            </a:r>
            <a:endParaRPr lang="en-US" dirty="0">
              <a:solidFill>
                <a:srgbClr val="0070C0"/>
              </a:solidFill>
            </a:endParaRPr>
          </a:p>
        </p:txBody>
      </p:sp>
      <p:sp>
        <p:nvSpPr>
          <p:cNvPr id="4" name="Footer Placeholder 3"/>
          <p:cNvSpPr>
            <a:spLocks noGrp="1"/>
          </p:cNvSpPr>
          <p:nvPr>
            <p:ph type="ftr" sz="quarter" idx="12"/>
          </p:nvPr>
        </p:nvSpPr>
        <p:spPr>
          <a:xfrm>
            <a:off x="3124200" y="6356350"/>
            <a:ext cx="2895600" cy="365125"/>
          </a:xfrm>
        </p:spPr>
        <p:txBody>
          <a:bodyPr>
            <a:normAutofit fontScale="92500" lnSpcReduction="20000"/>
          </a:bodyPr>
          <a:lstStyle/>
          <a:p>
            <a:r>
              <a:rPr lang="en-US" dirty="0" smtClean="0">
                <a:solidFill>
                  <a:prstClr val="black">
                    <a:tint val="75000"/>
                  </a:prstClr>
                </a:solidFill>
              </a:rPr>
              <a:t>FLA2012 - Opening Up Open Access: Open Access is Not Just an Academic Library Issue</a:t>
            </a:r>
            <a:endParaRPr lang="en-US" dirty="0">
              <a:solidFill>
                <a:prstClr val="black">
                  <a:tint val="75000"/>
                </a:prstClr>
              </a:solidFill>
            </a:endParaRPr>
          </a:p>
        </p:txBody>
      </p:sp>
    </p:spTree>
    <p:extLst>
      <p:ext uri="{BB962C8B-B14F-4D97-AF65-F5344CB8AC3E}">
        <p14:creationId xmlns:p14="http://schemas.microsoft.com/office/powerpoint/2010/main" val="57905622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solidFill>
                  <a:srgbClr val="0070C0"/>
                </a:solidFill>
              </a:rPr>
              <a:t>Questions and Discussion</a:t>
            </a:r>
            <a:endParaRPr lang="en-US" sz="2800" dirty="0">
              <a:solidFill>
                <a:srgbClr val="0070C0"/>
              </a:solidFill>
            </a:endParaRPr>
          </a:p>
        </p:txBody>
      </p:sp>
      <p:sp>
        <p:nvSpPr>
          <p:cNvPr id="4" name="Text Placeholder 3"/>
          <p:cNvSpPr>
            <a:spLocks noGrp="1"/>
          </p:cNvSpPr>
          <p:nvPr>
            <p:ph type="body" sz="half" idx="2"/>
          </p:nvPr>
        </p:nvSpPr>
        <p:spPr/>
        <p:txBody>
          <a:bodyPr>
            <a:normAutofit/>
          </a:bodyPr>
          <a:lstStyle/>
          <a:p>
            <a:r>
              <a:rPr lang="en-US" sz="2000" dirty="0" smtClean="0"/>
              <a:t>Isabel Silver</a:t>
            </a:r>
          </a:p>
          <a:p>
            <a:r>
              <a:rPr lang="en-US" sz="2000" dirty="0" smtClean="0"/>
              <a:t>isilver@ufl.edu</a:t>
            </a:r>
          </a:p>
          <a:p>
            <a:endParaRPr lang="en-US" sz="18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97" y="2135190"/>
            <a:ext cx="4577703" cy="3046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55764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2400" dirty="0"/>
              <a:t>Sharing research, knowledge, and creative productivity</a:t>
            </a:r>
          </a:p>
          <a:p>
            <a:r>
              <a:rPr lang="en-US" sz="2400" dirty="0"/>
              <a:t>Publishing</a:t>
            </a:r>
          </a:p>
          <a:p>
            <a:r>
              <a:rPr lang="en-US" sz="2400" dirty="0"/>
              <a:t>Issues:  </a:t>
            </a:r>
            <a:endParaRPr lang="en-US" sz="2400" dirty="0" smtClean="0"/>
          </a:p>
          <a:p>
            <a:pPr lvl="1"/>
            <a:r>
              <a:rPr lang="en-US" sz="2000" dirty="0" smtClean="0"/>
              <a:t>author’s rights</a:t>
            </a:r>
          </a:p>
          <a:p>
            <a:pPr lvl="1"/>
            <a:r>
              <a:rPr lang="en-US" sz="2000" dirty="0" smtClean="0"/>
              <a:t>economics </a:t>
            </a:r>
            <a:r>
              <a:rPr lang="en-US" sz="2000" dirty="0"/>
              <a:t>of scholarly </a:t>
            </a:r>
            <a:r>
              <a:rPr lang="en-US" sz="2000" dirty="0" smtClean="0"/>
              <a:t>resources</a:t>
            </a:r>
          </a:p>
          <a:p>
            <a:pPr lvl="1"/>
            <a:r>
              <a:rPr lang="en-US" sz="2000" dirty="0" smtClean="0"/>
              <a:t>new </a:t>
            </a:r>
            <a:r>
              <a:rPr lang="en-US" sz="2000" dirty="0"/>
              <a:t>models--open </a:t>
            </a:r>
            <a:r>
              <a:rPr lang="en-US" sz="2000" dirty="0" smtClean="0"/>
              <a:t>access</a:t>
            </a:r>
          </a:p>
          <a:p>
            <a:pPr lvl="1"/>
            <a:r>
              <a:rPr lang="en-US" sz="2000" dirty="0" smtClean="0"/>
              <a:t>institutional repositories</a:t>
            </a:r>
          </a:p>
          <a:p>
            <a:pPr lvl="1"/>
            <a:r>
              <a:rPr lang="en-US" sz="2000" dirty="0" smtClean="0"/>
              <a:t>rights </a:t>
            </a:r>
            <a:r>
              <a:rPr lang="en-US" sz="2000" dirty="0"/>
              <a:t>and </a:t>
            </a:r>
            <a:r>
              <a:rPr lang="en-US" sz="2000" dirty="0" smtClean="0"/>
              <a:t>access</a:t>
            </a:r>
          </a:p>
          <a:p>
            <a:pPr lvl="1"/>
            <a:r>
              <a:rPr lang="en-US" sz="2000" dirty="0" smtClean="0"/>
              <a:t>preservation </a:t>
            </a:r>
            <a:r>
              <a:rPr lang="en-US" sz="2000" dirty="0"/>
              <a:t>of intellectual assets</a:t>
            </a:r>
          </a:p>
          <a:p>
            <a:endParaRPr lang="en-US" sz="2400" dirty="0"/>
          </a:p>
        </p:txBody>
      </p:sp>
      <p:sp>
        <p:nvSpPr>
          <p:cNvPr id="4" name="Title 3"/>
          <p:cNvSpPr>
            <a:spLocks noGrp="1"/>
          </p:cNvSpPr>
          <p:nvPr>
            <p:ph type="title"/>
          </p:nvPr>
        </p:nvSpPr>
        <p:spPr/>
        <p:txBody>
          <a:bodyPr/>
          <a:lstStyle/>
          <a:p>
            <a:r>
              <a:rPr lang="en-US" dirty="0">
                <a:solidFill>
                  <a:srgbClr val="0070C0"/>
                </a:solidFill>
              </a:rPr>
              <a:t>Scholarly Communications </a:t>
            </a:r>
          </a:p>
        </p:txBody>
      </p:sp>
    </p:spTree>
    <p:extLst>
      <p:ext uri="{BB962C8B-B14F-4D97-AF65-F5344CB8AC3E}">
        <p14:creationId xmlns:p14="http://schemas.microsoft.com/office/powerpoint/2010/main" val="145366496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buSzPct val="118000"/>
            </a:pPr>
            <a:r>
              <a:rPr lang="en-US" sz="2400" dirty="0" smtClean="0"/>
              <a:t>Science driven</a:t>
            </a:r>
          </a:p>
          <a:p>
            <a:pPr>
              <a:buSzPct val="118000"/>
            </a:pPr>
            <a:r>
              <a:rPr lang="en-US" sz="2400" dirty="0" smtClean="0"/>
              <a:t>Researcher-driven</a:t>
            </a:r>
            <a:endParaRPr lang="en-US" sz="2400" dirty="0"/>
          </a:p>
          <a:p>
            <a:pPr>
              <a:buSzPct val="118000"/>
            </a:pPr>
            <a:r>
              <a:rPr lang="en-US" sz="2400" dirty="0"/>
              <a:t>Reaction to the restricted flow of information </a:t>
            </a:r>
            <a:r>
              <a:rPr lang="en-US" sz="2400" dirty="0" smtClean="0"/>
              <a:t>and control</a:t>
            </a:r>
            <a:endParaRPr lang="en-US" sz="2400" b="1" dirty="0">
              <a:sym typeface="Wingdings" pitchFamily="2" charset="2"/>
            </a:endParaRPr>
          </a:p>
          <a:p>
            <a:pPr>
              <a:buSzPct val="118000"/>
            </a:pPr>
            <a:r>
              <a:rPr lang="en-US" sz="2400" dirty="0" smtClean="0">
                <a:sym typeface="Wingdings" pitchFamily="2" charset="2"/>
              </a:rPr>
              <a:t>Technology </a:t>
            </a:r>
            <a:r>
              <a:rPr lang="en-US" sz="2400" dirty="0">
                <a:sym typeface="Wingdings" pitchFamily="2" charset="2"/>
              </a:rPr>
              <a:t>enables new interactions</a:t>
            </a:r>
          </a:p>
          <a:p>
            <a:pPr lvl="1">
              <a:buSzPct val="118000"/>
            </a:pPr>
            <a:r>
              <a:rPr lang="en-US" sz="2400" dirty="0">
                <a:sym typeface="Wingdings" pitchFamily="2" charset="2"/>
              </a:rPr>
              <a:t>Collaboration</a:t>
            </a:r>
          </a:p>
          <a:p>
            <a:pPr lvl="1">
              <a:buSzPct val="118000"/>
            </a:pPr>
            <a:r>
              <a:rPr lang="en-US" sz="2400" dirty="0">
                <a:sym typeface="Wingdings" pitchFamily="2" charset="2"/>
              </a:rPr>
              <a:t>Free flow of information</a:t>
            </a:r>
          </a:p>
          <a:p>
            <a:pPr lvl="1">
              <a:buSzPct val="118000"/>
            </a:pPr>
            <a:r>
              <a:rPr lang="en-US" sz="2400" dirty="0">
                <a:sym typeface="Wingdings" pitchFamily="2" charset="2"/>
              </a:rPr>
              <a:t>Supports distributed scholarship</a:t>
            </a:r>
          </a:p>
        </p:txBody>
      </p:sp>
      <p:sp>
        <p:nvSpPr>
          <p:cNvPr id="4" name="Title 3"/>
          <p:cNvSpPr>
            <a:spLocks noGrp="1"/>
          </p:cNvSpPr>
          <p:nvPr>
            <p:ph type="title"/>
          </p:nvPr>
        </p:nvSpPr>
        <p:spPr/>
        <p:txBody>
          <a:bodyPr/>
          <a:lstStyle/>
          <a:p>
            <a:r>
              <a:rPr lang="en-US" dirty="0">
                <a:solidFill>
                  <a:srgbClr val="0070C0"/>
                </a:solidFill>
              </a:rPr>
              <a:t>New Models of Scholarly Communication</a:t>
            </a:r>
          </a:p>
        </p:txBody>
      </p:sp>
    </p:spTree>
    <p:extLst>
      <p:ext uri="{BB962C8B-B14F-4D97-AF65-F5344CB8AC3E}">
        <p14:creationId xmlns:p14="http://schemas.microsoft.com/office/powerpoint/2010/main" val="151229831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a:buSzPct val="118000"/>
            </a:pPr>
            <a:r>
              <a:rPr lang="en-US" sz="2400" dirty="0"/>
              <a:t>Open notebook</a:t>
            </a:r>
          </a:p>
          <a:p>
            <a:pPr>
              <a:buSzPct val="118000"/>
            </a:pPr>
            <a:r>
              <a:rPr lang="en-US" sz="2400" dirty="0"/>
              <a:t>Open source</a:t>
            </a:r>
          </a:p>
          <a:p>
            <a:pPr>
              <a:buSzPct val="118000"/>
            </a:pPr>
            <a:r>
              <a:rPr lang="en-US" sz="2400" dirty="0"/>
              <a:t>Open content</a:t>
            </a:r>
          </a:p>
          <a:p>
            <a:pPr>
              <a:buSzPct val="118000"/>
            </a:pPr>
            <a:r>
              <a:rPr lang="en-US" sz="2400" dirty="0"/>
              <a:t>Open education</a:t>
            </a:r>
          </a:p>
          <a:p>
            <a:pPr>
              <a:buSzPct val="118000"/>
            </a:pPr>
            <a:r>
              <a:rPr lang="en-US" sz="2400" dirty="0"/>
              <a:t>Open data</a:t>
            </a:r>
          </a:p>
          <a:p>
            <a:pPr>
              <a:buSzPct val="118000"/>
            </a:pPr>
            <a:r>
              <a:rPr lang="en-US" sz="2400" dirty="0"/>
              <a:t>Open repositories</a:t>
            </a:r>
          </a:p>
          <a:p>
            <a:pPr>
              <a:buSzPct val="118000"/>
            </a:pPr>
            <a:r>
              <a:rPr lang="en-US" sz="2400" dirty="0"/>
              <a:t>Open books</a:t>
            </a:r>
          </a:p>
          <a:p>
            <a:pPr>
              <a:buSzPct val="118000"/>
            </a:pPr>
            <a:r>
              <a:rPr lang="en-US" sz="2400" dirty="0"/>
              <a:t>Open peer review</a:t>
            </a:r>
          </a:p>
          <a:p>
            <a:pPr>
              <a:buSzPct val="118000"/>
            </a:pPr>
            <a:r>
              <a:rPr lang="en-US" sz="2400" dirty="0"/>
              <a:t>Open science</a:t>
            </a:r>
          </a:p>
          <a:p>
            <a:pPr>
              <a:buSzPct val="118000"/>
            </a:pPr>
            <a:r>
              <a:rPr lang="en-US" sz="2400" dirty="0"/>
              <a:t>Open knowledge</a:t>
            </a:r>
          </a:p>
        </p:txBody>
      </p:sp>
      <p:sp>
        <p:nvSpPr>
          <p:cNvPr id="7" name="Title 6"/>
          <p:cNvSpPr>
            <a:spLocks noGrp="1"/>
          </p:cNvSpPr>
          <p:nvPr>
            <p:ph type="title"/>
          </p:nvPr>
        </p:nvSpPr>
        <p:spPr/>
        <p:txBody>
          <a:bodyPr/>
          <a:lstStyle/>
          <a:p>
            <a:r>
              <a:rPr lang="en-US" dirty="0">
                <a:solidFill>
                  <a:srgbClr val="0070C0"/>
                </a:solidFill>
              </a:rPr>
              <a:t>Open Access Movement</a:t>
            </a:r>
          </a:p>
        </p:txBody>
      </p:sp>
    </p:spTree>
    <p:extLst>
      <p:ext uri="{BB962C8B-B14F-4D97-AF65-F5344CB8AC3E}">
        <p14:creationId xmlns:p14="http://schemas.microsoft.com/office/powerpoint/2010/main" val="43624739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2400" dirty="0" smtClean="0"/>
              <a:t>Key Elements</a:t>
            </a:r>
            <a:endParaRPr lang="en-US" sz="2400" dirty="0"/>
          </a:p>
        </p:txBody>
      </p:sp>
      <p:sp>
        <p:nvSpPr>
          <p:cNvPr id="3" name="Content Placeholder 2"/>
          <p:cNvSpPr>
            <a:spLocks noGrp="1"/>
          </p:cNvSpPr>
          <p:nvPr>
            <p:ph sz="half" idx="2"/>
          </p:nvPr>
        </p:nvSpPr>
        <p:spPr>
          <a:xfrm>
            <a:off x="457200" y="751488"/>
            <a:ext cx="3581400" cy="1915512"/>
          </a:xfrm>
        </p:spPr>
        <p:txBody>
          <a:bodyPr anchor="t">
            <a:normAutofit/>
          </a:bodyPr>
          <a:lstStyle/>
          <a:p>
            <a:r>
              <a:rPr lang="en-US" sz="2400" dirty="0" smtClean="0"/>
              <a:t>Free</a:t>
            </a:r>
          </a:p>
          <a:p>
            <a:r>
              <a:rPr lang="en-US" sz="2400" dirty="0" smtClean="0"/>
              <a:t>Unrestricted</a:t>
            </a:r>
          </a:p>
          <a:p>
            <a:r>
              <a:rPr lang="en-US" sz="2400" dirty="0" smtClean="0"/>
              <a:t>Digital</a:t>
            </a:r>
          </a:p>
          <a:p>
            <a:r>
              <a:rPr lang="en-US" sz="2400" dirty="0" smtClean="0"/>
              <a:t>Online</a:t>
            </a:r>
            <a:endParaRPr lang="en-US" sz="2400" dirty="0"/>
          </a:p>
        </p:txBody>
      </p:sp>
      <p:sp>
        <p:nvSpPr>
          <p:cNvPr id="4" name="Text Placeholder 3"/>
          <p:cNvSpPr>
            <a:spLocks noGrp="1"/>
          </p:cNvSpPr>
          <p:nvPr>
            <p:ph type="body" sz="quarter" idx="3"/>
          </p:nvPr>
        </p:nvSpPr>
        <p:spPr>
          <a:xfrm>
            <a:off x="228600" y="2819400"/>
            <a:ext cx="3962400" cy="838200"/>
          </a:xfrm>
        </p:spPr>
        <p:txBody>
          <a:bodyPr/>
          <a:lstStyle/>
          <a:p>
            <a:r>
              <a:rPr lang="en-US" sz="2400" dirty="0" smtClean="0"/>
              <a:t>Two “colors” of OA publishing</a:t>
            </a:r>
            <a:endParaRPr lang="en-US" sz="2400" dirty="0"/>
          </a:p>
        </p:txBody>
      </p:sp>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57200" y="3733800"/>
            <a:ext cx="3581400" cy="2395760"/>
          </a:xfrm>
        </p:spPr>
      </p:pic>
      <p:sp>
        <p:nvSpPr>
          <p:cNvPr id="6" name="Title 5"/>
          <p:cNvSpPr>
            <a:spLocks noGrp="1"/>
          </p:cNvSpPr>
          <p:nvPr>
            <p:ph type="title"/>
          </p:nvPr>
        </p:nvSpPr>
        <p:spPr>
          <a:xfrm>
            <a:off x="5181600" y="1295400"/>
            <a:ext cx="2819400" cy="3581400"/>
          </a:xfrm>
        </p:spPr>
        <p:txBody>
          <a:bodyPr>
            <a:normAutofit/>
          </a:bodyPr>
          <a:lstStyle/>
          <a:p>
            <a:r>
              <a:rPr lang="en-US" dirty="0" smtClean="0">
                <a:solidFill>
                  <a:srgbClr val="0070C0"/>
                </a:solidFill>
              </a:rPr>
              <a:t>What is Open Access?</a:t>
            </a:r>
            <a:endParaRPr lang="en-US" dirty="0">
              <a:solidFill>
                <a:srgbClr val="0070C0"/>
              </a:solidFill>
            </a:endParaRPr>
          </a:p>
        </p:txBody>
      </p:sp>
      <p:sp>
        <p:nvSpPr>
          <p:cNvPr id="11" name="Footer Placeholder 3"/>
          <p:cNvSpPr>
            <a:spLocks noGrp="1"/>
          </p:cNvSpPr>
          <p:nvPr>
            <p:ph type="ftr" sz="quarter" idx="12"/>
          </p:nvPr>
        </p:nvSpPr>
        <p:spPr>
          <a:xfrm>
            <a:off x="3124200" y="6356350"/>
            <a:ext cx="2895600" cy="365125"/>
          </a:xfrm>
        </p:spPr>
        <p:txBody>
          <a:bodyPr>
            <a:normAutofit fontScale="92500" lnSpcReduction="20000"/>
          </a:bodyPr>
          <a:lstStyle/>
          <a:p>
            <a:r>
              <a:rPr lang="en-US" dirty="0" smtClean="0">
                <a:solidFill>
                  <a:prstClr val="black">
                    <a:tint val="75000"/>
                  </a:prstClr>
                </a:solidFill>
              </a:rPr>
              <a:t>FLA2012 - Opening Up Open Access: Open Access is Not Just an Academic Library Issue</a:t>
            </a:r>
            <a:endParaRPr lang="en-US" dirty="0">
              <a:solidFill>
                <a:prstClr val="black">
                  <a:tint val="75000"/>
                </a:prstClr>
              </a:solidFill>
            </a:endParaRPr>
          </a:p>
        </p:txBody>
      </p:sp>
      <p:sp>
        <p:nvSpPr>
          <p:cNvPr id="9" name="TextBox 8"/>
          <p:cNvSpPr txBox="1"/>
          <p:nvPr/>
        </p:nvSpPr>
        <p:spPr>
          <a:xfrm>
            <a:off x="457200" y="5334000"/>
            <a:ext cx="1503938" cy="646331"/>
          </a:xfrm>
          <a:prstGeom prst="rect">
            <a:avLst/>
          </a:prstGeom>
          <a:noFill/>
        </p:spPr>
        <p:txBody>
          <a:bodyPr wrap="none" rtlCol="0">
            <a:spAutoFit/>
          </a:bodyPr>
          <a:lstStyle/>
          <a:p>
            <a:pPr algn="ctr"/>
            <a:r>
              <a:rPr lang="en-US" dirty="0" smtClean="0"/>
              <a:t>GREEN</a:t>
            </a:r>
          </a:p>
          <a:p>
            <a:pPr algn="ctr"/>
            <a:r>
              <a:rPr lang="en-US" dirty="0" smtClean="0"/>
              <a:t>Repositories</a:t>
            </a:r>
            <a:endParaRPr lang="en-US" dirty="0"/>
          </a:p>
        </p:txBody>
      </p:sp>
      <p:sp>
        <p:nvSpPr>
          <p:cNvPr id="10" name="TextBox 9"/>
          <p:cNvSpPr txBox="1"/>
          <p:nvPr/>
        </p:nvSpPr>
        <p:spPr>
          <a:xfrm>
            <a:off x="2512220" y="5334000"/>
            <a:ext cx="1526380" cy="646331"/>
          </a:xfrm>
          <a:prstGeom prst="rect">
            <a:avLst/>
          </a:prstGeom>
          <a:noFill/>
        </p:spPr>
        <p:txBody>
          <a:bodyPr wrap="none" rtlCol="0">
            <a:spAutoFit/>
          </a:bodyPr>
          <a:lstStyle/>
          <a:p>
            <a:pPr algn="ctr"/>
            <a:r>
              <a:rPr lang="en-US" dirty="0" smtClean="0"/>
              <a:t>GOLD</a:t>
            </a:r>
          </a:p>
          <a:p>
            <a:pPr algn="ctr"/>
            <a:r>
              <a:rPr lang="en-US" dirty="0" smtClean="0"/>
              <a:t>OA Journals</a:t>
            </a:r>
            <a:endParaRPr lang="en-US" dirty="0"/>
          </a:p>
        </p:txBody>
      </p:sp>
    </p:spTree>
    <p:extLst>
      <p:ext uri="{BB962C8B-B14F-4D97-AF65-F5344CB8AC3E}">
        <p14:creationId xmlns:p14="http://schemas.microsoft.com/office/powerpoint/2010/main" val="287237552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4572000"/>
            <a:ext cx="3124200" cy="1524000"/>
          </a:xfrm>
          <a:solidFill>
            <a:srgbClr val="00B050"/>
          </a:solidFill>
        </p:spPr>
        <p:txBody>
          <a:bodyPr>
            <a:normAutofit/>
          </a:bodyPr>
          <a:lstStyle/>
          <a:p>
            <a:r>
              <a:rPr lang="en-US" sz="3200" dirty="0" smtClean="0">
                <a:solidFill>
                  <a:schemeClr val="tx1"/>
                </a:solidFill>
              </a:rPr>
              <a:t>The IR@UF</a:t>
            </a:r>
          </a:p>
          <a:p>
            <a:pPr marL="0" indent="0">
              <a:buNone/>
            </a:pPr>
            <a:endParaRPr lang="en-US" sz="2400" dirty="0"/>
          </a:p>
        </p:txBody>
      </p:sp>
      <p:sp>
        <p:nvSpPr>
          <p:cNvPr id="4" name="Content Placeholder 3"/>
          <p:cNvSpPr>
            <a:spLocks noGrp="1"/>
          </p:cNvSpPr>
          <p:nvPr>
            <p:ph sz="half" idx="2"/>
          </p:nvPr>
        </p:nvSpPr>
        <p:spPr>
          <a:xfrm>
            <a:off x="457200" y="1066800"/>
            <a:ext cx="3124200" cy="3200400"/>
          </a:xfrm>
          <a:solidFill>
            <a:schemeClr val="accent3">
              <a:lumMod val="60000"/>
              <a:lumOff val="40000"/>
            </a:schemeClr>
          </a:solidFill>
        </p:spPr>
        <p:txBody>
          <a:bodyPr>
            <a:normAutofit/>
          </a:bodyPr>
          <a:lstStyle/>
          <a:p>
            <a:r>
              <a:rPr lang="en-US" sz="3200" dirty="0">
                <a:solidFill>
                  <a:schemeClr val="tx1"/>
                </a:solidFill>
              </a:rPr>
              <a:t>OA Journal Publishing </a:t>
            </a:r>
          </a:p>
          <a:p>
            <a:pPr lvl="1"/>
            <a:r>
              <a:rPr lang="en-US" sz="2800" dirty="0" smtClean="0"/>
              <a:t>UF Open Access Publishing Fund</a:t>
            </a:r>
            <a:endParaRPr lang="en-US" sz="2800" dirty="0"/>
          </a:p>
          <a:p>
            <a:endParaRPr lang="en-US" dirty="0"/>
          </a:p>
        </p:txBody>
      </p:sp>
      <p:sp>
        <p:nvSpPr>
          <p:cNvPr id="3" name="Title 2"/>
          <p:cNvSpPr>
            <a:spLocks noGrp="1"/>
          </p:cNvSpPr>
          <p:nvPr>
            <p:ph type="title"/>
          </p:nvPr>
        </p:nvSpPr>
        <p:spPr/>
        <p:txBody>
          <a:bodyPr>
            <a:normAutofit/>
          </a:bodyPr>
          <a:lstStyle/>
          <a:p>
            <a:r>
              <a:rPr lang="en-US" dirty="0" smtClean="0">
                <a:solidFill>
                  <a:srgbClr val="0070C0"/>
                </a:solidFill>
              </a:rPr>
              <a:t>Two ways to participate in OA publishing</a:t>
            </a:r>
            <a:br>
              <a:rPr lang="en-US" dirty="0" smtClean="0">
                <a:solidFill>
                  <a:srgbClr val="0070C0"/>
                </a:solidFill>
              </a:rPr>
            </a:br>
            <a:r>
              <a:rPr lang="en-US" dirty="0" smtClean="0">
                <a:solidFill>
                  <a:srgbClr val="0070C0"/>
                </a:solidFill>
              </a:rPr>
              <a:t>at UF</a:t>
            </a:r>
            <a:endParaRPr lang="en-US" dirty="0">
              <a:solidFill>
                <a:srgbClr val="0070C0"/>
              </a:solidFill>
            </a:endParaRPr>
          </a:p>
        </p:txBody>
      </p:sp>
      <p:sp>
        <p:nvSpPr>
          <p:cNvPr id="5" name="Footer Placeholder 3"/>
          <p:cNvSpPr>
            <a:spLocks noGrp="1"/>
          </p:cNvSpPr>
          <p:nvPr>
            <p:ph type="ftr" sz="quarter" idx="12"/>
          </p:nvPr>
        </p:nvSpPr>
        <p:spPr/>
        <p:txBody>
          <a:bodyPr>
            <a:normAutofit fontScale="47500" lnSpcReduction="20000"/>
          </a:bodyPr>
          <a:lstStyle/>
          <a:p>
            <a:r>
              <a:rPr lang="en-US" dirty="0" smtClean="0">
                <a:solidFill>
                  <a:prstClr val="black">
                    <a:tint val="75000"/>
                  </a:prstClr>
                </a:solidFill>
              </a:rPr>
              <a:t>FLA2012 - Opening Up Open Access: Open Access is Not Just an Academic Library Issue</a:t>
            </a:r>
            <a:endParaRPr lang="en-US" dirty="0">
              <a:solidFill>
                <a:prstClr val="black">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3518" y="609600"/>
            <a:ext cx="20955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627026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00600" y="1447800"/>
            <a:ext cx="3200400" cy="1418772"/>
          </a:xfrm>
        </p:spPr>
        <p:txBody>
          <a:bodyPr>
            <a:normAutofit/>
          </a:bodyPr>
          <a:lstStyle/>
          <a:p>
            <a:r>
              <a:rPr lang="en-US" sz="2800" dirty="0" smtClean="0">
                <a:solidFill>
                  <a:srgbClr val="0070C0"/>
                </a:solidFill>
              </a:rPr>
              <a:t>Why is Open Access Important?</a:t>
            </a:r>
            <a:endParaRPr lang="en-US" sz="2800" dirty="0">
              <a:solidFill>
                <a:srgbClr val="0070C0"/>
              </a:solidFill>
            </a:endParaRPr>
          </a:p>
        </p:txBody>
      </p:sp>
      <p:sp>
        <p:nvSpPr>
          <p:cNvPr id="4" name="Text Placeholder 3"/>
          <p:cNvSpPr>
            <a:spLocks noGrp="1"/>
          </p:cNvSpPr>
          <p:nvPr>
            <p:ph type="body" sz="half" idx="2"/>
          </p:nvPr>
        </p:nvSpPr>
        <p:spPr>
          <a:xfrm>
            <a:off x="4953000" y="3276600"/>
            <a:ext cx="3200400" cy="1629228"/>
          </a:xfrm>
        </p:spPr>
        <p:txBody>
          <a:bodyPr>
            <a:normAutofit lnSpcReduction="10000"/>
          </a:bodyPr>
          <a:lstStyle/>
          <a:p>
            <a:pPr algn="l"/>
            <a:r>
              <a:rPr lang="en-US" sz="2400" dirty="0" smtClean="0"/>
              <a:t>• Sustainability</a:t>
            </a:r>
            <a:endParaRPr lang="en-US" sz="2400" dirty="0"/>
          </a:p>
          <a:p>
            <a:pPr algn="l"/>
            <a:r>
              <a:rPr lang="en-US" sz="2400" dirty="0" smtClean="0"/>
              <a:t>• Research impact</a:t>
            </a:r>
            <a:endParaRPr lang="en-US" sz="2400" dirty="0"/>
          </a:p>
          <a:p>
            <a:pPr algn="l"/>
            <a:r>
              <a:rPr lang="en-US" sz="2400" dirty="0" smtClean="0"/>
              <a:t>• Public access benefits and rights </a:t>
            </a:r>
            <a:endParaRPr lang="en-US" sz="2400" dirty="0"/>
          </a:p>
          <a:p>
            <a:endParaRPr lang="en-US" dirty="0"/>
          </a:p>
        </p:txBody>
      </p:sp>
      <p:sp>
        <p:nvSpPr>
          <p:cNvPr id="6" name="Footer Placeholder 3"/>
          <p:cNvSpPr>
            <a:spLocks noGrp="1"/>
          </p:cNvSpPr>
          <p:nvPr>
            <p:ph type="ftr" sz="quarter" idx="12"/>
          </p:nvPr>
        </p:nvSpPr>
        <p:spPr>
          <a:xfrm>
            <a:off x="3124200" y="6356350"/>
            <a:ext cx="2895600" cy="365125"/>
          </a:xfrm>
        </p:spPr>
        <p:txBody>
          <a:bodyPr>
            <a:normAutofit fontScale="92500" lnSpcReduction="20000"/>
          </a:bodyPr>
          <a:lstStyle/>
          <a:p>
            <a:r>
              <a:rPr lang="en-US" dirty="0" smtClean="0">
                <a:solidFill>
                  <a:prstClr val="black">
                    <a:tint val="75000"/>
                  </a:prstClr>
                </a:solidFill>
              </a:rPr>
              <a:t>FLA2012 - Opening Up Open Access: Open Access is Not Just an Academic Library Issue</a:t>
            </a:r>
            <a:endParaRPr lang="en-US" dirty="0">
              <a:solidFill>
                <a:prstClr val="black">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52600"/>
            <a:ext cx="337185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975929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4419600" cy="5714999"/>
          </a:xfrm>
        </p:spPr>
        <p:txBody>
          <a:bodyPr>
            <a:normAutofit/>
          </a:bodyPr>
          <a:lstStyle/>
          <a:p>
            <a:r>
              <a:rPr lang="en-US" sz="2400" dirty="0"/>
              <a:t>International </a:t>
            </a:r>
            <a:r>
              <a:rPr lang="en-US" sz="2400" dirty="0">
                <a:solidFill>
                  <a:schemeClr val="tx1"/>
                </a:solidFill>
              </a:rPr>
              <a:t>declarations</a:t>
            </a:r>
          </a:p>
          <a:p>
            <a:r>
              <a:rPr lang="en-US" sz="2400" dirty="0" smtClean="0"/>
              <a:t>Institutional/university </a:t>
            </a:r>
            <a:r>
              <a:rPr lang="en-US" sz="2400" dirty="0"/>
              <a:t>policies</a:t>
            </a:r>
          </a:p>
          <a:p>
            <a:r>
              <a:rPr lang="en-US" sz="2400" dirty="0" smtClean="0"/>
              <a:t>Open </a:t>
            </a:r>
            <a:r>
              <a:rPr lang="en-US" sz="2400" dirty="0"/>
              <a:t>access publishing funds and grant </a:t>
            </a:r>
            <a:r>
              <a:rPr lang="en-US" sz="2400" dirty="0" smtClean="0"/>
              <a:t>support &amp; mandates</a:t>
            </a:r>
          </a:p>
          <a:p>
            <a:r>
              <a:rPr lang="en-US" sz="2400" dirty="0"/>
              <a:t>National and legislative </a:t>
            </a:r>
            <a:r>
              <a:rPr lang="en-US" sz="2400" dirty="0" smtClean="0"/>
              <a:t>efforts</a:t>
            </a:r>
            <a:endParaRPr lang="en-US" sz="2400" dirty="0"/>
          </a:p>
          <a:p>
            <a:r>
              <a:rPr lang="en-US" sz="2400" dirty="0"/>
              <a:t>Faculty, researchers, students and teachers</a:t>
            </a:r>
          </a:p>
          <a:p>
            <a:r>
              <a:rPr lang="en-US" sz="2400" dirty="0" smtClean="0"/>
              <a:t>The public </a:t>
            </a:r>
            <a:r>
              <a:rPr lang="en-US" sz="2400" dirty="0"/>
              <a:t>and public </a:t>
            </a:r>
            <a:r>
              <a:rPr lang="en-US" sz="2400" dirty="0" smtClean="0"/>
              <a:t>access</a:t>
            </a:r>
          </a:p>
          <a:p>
            <a:pPr marL="0" indent="0">
              <a:buNone/>
            </a:pPr>
            <a:endParaRPr lang="en-US" sz="2400" dirty="0"/>
          </a:p>
          <a:p>
            <a:pPr marL="0" indent="0" algn="ctr">
              <a:buNone/>
            </a:pPr>
            <a:r>
              <a:rPr lang="en-US" sz="2000" dirty="0" smtClean="0"/>
              <a:t>See SPARC: </a:t>
            </a:r>
            <a:r>
              <a:rPr lang="en-US" sz="2000" dirty="0" smtClean="0">
                <a:solidFill>
                  <a:srgbClr val="0070C0"/>
                </a:solidFill>
              </a:rPr>
              <a:t>http://www.arl.org/sparc/</a:t>
            </a:r>
          </a:p>
        </p:txBody>
      </p:sp>
      <p:sp>
        <p:nvSpPr>
          <p:cNvPr id="3" name="Title 2"/>
          <p:cNvSpPr>
            <a:spLocks noGrp="1"/>
          </p:cNvSpPr>
          <p:nvPr>
            <p:ph type="title"/>
          </p:nvPr>
        </p:nvSpPr>
        <p:spPr>
          <a:xfrm>
            <a:off x="5334000" y="533400"/>
            <a:ext cx="2819400" cy="3200400"/>
          </a:xfrm>
        </p:spPr>
        <p:txBody>
          <a:bodyPr/>
          <a:lstStyle/>
          <a:p>
            <a:r>
              <a:rPr lang="en-US" dirty="0" smtClean="0">
                <a:solidFill>
                  <a:srgbClr val="0070C0"/>
                </a:solidFill>
              </a:rPr>
              <a:t>Support for the Open Access Movement</a:t>
            </a:r>
            <a:endParaRPr lang="en-US" dirty="0">
              <a:solidFill>
                <a:srgbClr val="0070C0"/>
              </a:solidFill>
            </a:endParaRPr>
          </a:p>
        </p:txBody>
      </p:sp>
      <p:sp>
        <p:nvSpPr>
          <p:cNvPr id="5" name="Footer Placeholder 3"/>
          <p:cNvSpPr>
            <a:spLocks noGrp="1"/>
          </p:cNvSpPr>
          <p:nvPr>
            <p:ph type="ftr" sz="quarter" idx="12"/>
          </p:nvPr>
        </p:nvSpPr>
        <p:spPr>
          <a:xfrm>
            <a:off x="3124200" y="6356350"/>
            <a:ext cx="2895600" cy="365125"/>
          </a:xfrm>
        </p:spPr>
        <p:txBody>
          <a:bodyPr>
            <a:normAutofit fontScale="92500" lnSpcReduction="20000"/>
          </a:bodyPr>
          <a:lstStyle/>
          <a:p>
            <a:r>
              <a:rPr lang="en-US" dirty="0" smtClean="0">
                <a:solidFill>
                  <a:prstClr val="black">
                    <a:tint val="75000"/>
                  </a:prstClr>
                </a:solidFill>
              </a:rPr>
              <a:t>FLA2012 - Opening Up Open Access: Open Access is Not Just an Academic Library Issue</a:t>
            </a:r>
            <a:endParaRPr lang="en-US" dirty="0">
              <a:solidFill>
                <a:prstClr val="black">
                  <a:tint val="75000"/>
                </a:prst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279775"/>
            <a:ext cx="1219200"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65446"/>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1905000"/>
            <a:ext cx="2514600" cy="960437"/>
          </a:xfrm>
        </p:spPr>
        <p:txBody>
          <a:bodyPr>
            <a:normAutofit/>
          </a:bodyPr>
          <a:lstStyle/>
          <a:p>
            <a:r>
              <a:rPr lang="en-US" sz="2800" dirty="0" smtClean="0">
                <a:solidFill>
                  <a:srgbClr val="0070C0"/>
                </a:solidFill>
              </a:rPr>
              <a:t>Growth of the OA Movement</a:t>
            </a:r>
            <a:endParaRPr lang="en-US" sz="2800" dirty="0">
              <a:solidFill>
                <a:srgbClr val="0070C0"/>
              </a:solidFill>
            </a:endParaRPr>
          </a:p>
        </p:txBody>
      </p:sp>
      <p:pic>
        <p:nvPicPr>
          <p:cNvPr id="1026" name="Picture 2" descr="C:\Users\Christine\AppData\Local\Microsoft\Windows\Temporary Internet Files\Content.IE5\K6T9DK9U\MC900353688[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924373" y="1850679"/>
            <a:ext cx="3461442" cy="315664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5486400" y="3048000"/>
            <a:ext cx="2209800" cy="1629228"/>
          </a:xfrm>
        </p:spPr>
        <p:txBody>
          <a:bodyPr>
            <a:normAutofit fontScale="92500"/>
          </a:bodyPr>
          <a:lstStyle/>
          <a:p>
            <a:pPr marL="457200" indent="-457200" algn="l">
              <a:buFont typeface="Arial" pitchFamily="34" charset="0"/>
              <a:buChar char="•"/>
            </a:pPr>
            <a:r>
              <a:rPr lang="en-US" sz="2600" dirty="0" smtClean="0"/>
              <a:t>OA </a:t>
            </a:r>
            <a:r>
              <a:rPr lang="en-US" sz="2600" dirty="0"/>
              <a:t>journals</a:t>
            </a:r>
          </a:p>
          <a:p>
            <a:pPr marL="457200" indent="-457200" algn="l">
              <a:buFont typeface="Arial" pitchFamily="34" charset="0"/>
              <a:buChar char="•"/>
            </a:pPr>
            <a:r>
              <a:rPr lang="en-US" sz="2600" dirty="0"/>
              <a:t>Repositories</a:t>
            </a:r>
          </a:p>
          <a:p>
            <a:pPr marL="457200" indent="-457200" algn="l">
              <a:buFont typeface="Arial" pitchFamily="34" charset="0"/>
              <a:buChar char="•"/>
            </a:pPr>
            <a:r>
              <a:rPr lang="en-US" sz="2600" dirty="0"/>
              <a:t>Consortia</a:t>
            </a:r>
          </a:p>
          <a:p>
            <a:endParaRPr lang="en-US" dirty="0"/>
          </a:p>
        </p:txBody>
      </p:sp>
    </p:spTree>
    <p:extLst>
      <p:ext uri="{BB962C8B-B14F-4D97-AF65-F5344CB8AC3E}">
        <p14:creationId xmlns:p14="http://schemas.microsoft.com/office/powerpoint/2010/main" val="4231681544"/>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2330</TotalTime>
  <Words>1917</Words>
  <Application>Microsoft Office PowerPoint</Application>
  <PresentationFormat>On-screen Show (4:3)</PresentationFormat>
  <Paragraphs>292</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Composite</vt:lpstr>
      <vt:lpstr>PowerPoint Presentation</vt:lpstr>
      <vt:lpstr>Scholarly Communications </vt:lpstr>
      <vt:lpstr>New Models of Scholarly Communication</vt:lpstr>
      <vt:lpstr>Open Access Movement</vt:lpstr>
      <vt:lpstr>What is Open Access?</vt:lpstr>
      <vt:lpstr>Two ways to participate in OA publishing at UF</vt:lpstr>
      <vt:lpstr>Why is Open Access Important?</vt:lpstr>
      <vt:lpstr>Support for the Open Access Movement</vt:lpstr>
      <vt:lpstr>Growth of the OA Movement</vt:lpstr>
      <vt:lpstr>Resources</vt:lpstr>
      <vt:lpstr>Questions and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Up Open Access:  Open Access is Not Just an Academic Library Issue</dc:title>
  <dc:creator>Christine Ross</dc:creator>
  <cp:lastModifiedBy>Windows User</cp:lastModifiedBy>
  <cp:revision>87</cp:revision>
  <cp:lastPrinted>2012-08-10T14:51:26Z</cp:lastPrinted>
  <dcterms:created xsi:type="dcterms:W3CDTF">2012-03-16T15:25:23Z</dcterms:created>
  <dcterms:modified xsi:type="dcterms:W3CDTF">2012-08-13T18:39:03Z</dcterms:modified>
</cp:coreProperties>
</file>