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Lst>
  <p:sldIdLst>
    <p:sldId id="256" r:id="rId6"/>
  </p:sldIdLst>
  <p:sldSz cx="27432000" cy="16459200"/>
  <p:notesSz cx="6858000" cy="9144000"/>
  <p:defaultTextStyle>
    <a:defPPr>
      <a:defRPr lang="en-US"/>
    </a:defPPr>
    <a:lvl1pPr algn="l" rtl="0" fontAlgn="base">
      <a:spcBef>
        <a:spcPct val="0"/>
      </a:spcBef>
      <a:spcAft>
        <a:spcPct val="0"/>
      </a:spcAft>
      <a:defRPr sz="1600" kern="1200">
        <a:solidFill>
          <a:schemeClr val="tx1"/>
        </a:solidFill>
        <a:latin typeface="Arial Narrow" pitchFamily="34" charset="0"/>
        <a:ea typeface="+mn-ea"/>
        <a:cs typeface="+mn-cs"/>
      </a:defRPr>
    </a:lvl1pPr>
    <a:lvl2pPr marL="457200" algn="l" rtl="0" fontAlgn="base">
      <a:spcBef>
        <a:spcPct val="0"/>
      </a:spcBef>
      <a:spcAft>
        <a:spcPct val="0"/>
      </a:spcAft>
      <a:defRPr sz="1600" kern="1200">
        <a:solidFill>
          <a:schemeClr val="tx1"/>
        </a:solidFill>
        <a:latin typeface="Arial Narrow" pitchFamily="34" charset="0"/>
        <a:ea typeface="+mn-ea"/>
        <a:cs typeface="+mn-cs"/>
      </a:defRPr>
    </a:lvl2pPr>
    <a:lvl3pPr marL="914400" algn="l" rtl="0" fontAlgn="base">
      <a:spcBef>
        <a:spcPct val="0"/>
      </a:spcBef>
      <a:spcAft>
        <a:spcPct val="0"/>
      </a:spcAft>
      <a:defRPr sz="1600" kern="1200">
        <a:solidFill>
          <a:schemeClr val="tx1"/>
        </a:solidFill>
        <a:latin typeface="Arial Narrow" pitchFamily="34" charset="0"/>
        <a:ea typeface="+mn-ea"/>
        <a:cs typeface="+mn-cs"/>
      </a:defRPr>
    </a:lvl3pPr>
    <a:lvl4pPr marL="1371600" algn="l" rtl="0" fontAlgn="base">
      <a:spcBef>
        <a:spcPct val="0"/>
      </a:spcBef>
      <a:spcAft>
        <a:spcPct val="0"/>
      </a:spcAft>
      <a:defRPr sz="1600" kern="1200">
        <a:solidFill>
          <a:schemeClr val="tx1"/>
        </a:solidFill>
        <a:latin typeface="Arial Narrow" pitchFamily="34" charset="0"/>
        <a:ea typeface="+mn-ea"/>
        <a:cs typeface="+mn-cs"/>
      </a:defRPr>
    </a:lvl4pPr>
    <a:lvl5pPr marL="1828800" algn="l" rtl="0" fontAlgn="base">
      <a:spcBef>
        <a:spcPct val="0"/>
      </a:spcBef>
      <a:spcAft>
        <a:spcPct val="0"/>
      </a:spcAft>
      <a:defRPr sz="1600" kern="1200">
        <a:solidFill>
          <a:schemeClr val="tx1"/>
        </a:solidFill>
        <a:latin typeface="Arial Narrow" pitchFamily="34" charset="0"/>
        <a:ea typeface="+mn-ea"/>
        <a:cs typeface="+mn-cs"/>
      </a:defRPr>
    </a:lvl5pPr>
    <a:lvl6pPr marL="2286000" algn="l" defTabSz="914400" rtl="0" eaLnBrk="1" latinLnBrk="0" hangingPunct="1">
      <a:defRPr sz="1600" kern="1200">
        <a:solidFill>
          <a:schemeClr val="tx1"/>
        </a:solidFill>
        <a:latin typeface="Arial Narrow" pitchFamily="34" charset="0"/>
        <a:ea typeface="+mn-ea"/>
        <a:cs typeface="+mn-cs"/>
      </a:defRPr>
    </a:lvl6pPr>
    <a:lvl7pPr marL="2743200" algn="l" defTabSz="914400" rtl="0" eaLnBrk="1" latinLnBrk="0" hangingPunct="1">
      <a:defRPr sz="1600" kern="1200">
        <a:solidFill>
          <a:schemeClr val="tx1"/>
        </a:solidFill>
        <a:latin typeface="Arial Narrow" pitchFamily="34" charset="0"/>
        <a:ea typeface="+mn-ea"/>
        <a:cs typeface="+mn-cs"/>
      </a:defRPr>
    </a:lvl7pPr>
    <a:lvl8pPr marL="3200400" algn="l" defTabSz="914400" rtl="0" eaLnBrk="1" latinLnBrk="0" hangingPunct="1">
      <a:defRPr sz="1600" kern="1200">
        <a:solidFill>
          <a:schemeClr val="tx1"/>
        </a:solidFill>
        <a:latin typeface="Arial Narrow" pitchFamily="34" charset="0"/>
        <a:ea typeface="+mn-ea"/>
        <a:cs typeface="+mn-cs"/>
      </a:defRPr>
    </a:lvl8pPr>
    <a:lvl9pPr marL="3657600" algn="l" defTabSz="914400" rtl="0" eaLnBrk="1" latinLnBrk="0" hangingPunct="1">
      <a:defRPr sz="16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CC99"/>
    <a:srgbClr val="FF9900"/>
    <a:srgbClr val="99CCFF"/>
    <a:srgbClr val="1F377B"/>
    <a:srgbClr val="00539C"/>
    <a:srgbClr val="0021A5"/>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0191" autoAdjust="0"/>
    <p:restoredTop sz="98908" autoAdjust="0"/>
  </p:normalViewPr>
  <p:slideViewPr>
    <p:cSldViewPr snapToGrid="0">
      <p:cViewPr>
        <p:scale>
          <a:sx n="100" d="100"/>
          <a:sy n="100" d="100"/>
        </p:scale>
        <p:origin x="6996" y="6114"/>
      </p:cViewPr>
      <p:guideLst>
        <p:guide orient="horz" pos="5184"/>
        <p:guide pos="86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5" Type="http://schemas.openxmlformats.org/officeDocument/2006/relationships/slideMaster" Target="slideMasters/slideMaster5.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53325" y="636588"/>
            <a:ext cx="6550025"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0075" y="636588"/>
            <a:ext cx="1950085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3627438"/>
            <a:ext cx="2516188"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44913" y="3627438"/>
            <a:ext cx="2517775"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53325" y="636588"/>
            <a:ext cx="6550025"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0075" y="636588"/>
            <a:ext cx="1950085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3627438"/>
            <a:ext cx="2516188"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44913" y="3627438"/>
            <a:ext cx="2517775"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53325" y="636588"/>
            <a:ext cx="6550025"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0075" y="636588"/>
            <a:ext cx="1950085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3627438"/>
            <a:ext cx="2516188"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44913" y="3627438"/>
            <a:ext cx="2517775"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3627438"/>
            <a:ext cx="2516188"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44913" y="3627438"/>
            <a:ext cx="2517775"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53325" y="636588"/>
            <a:ext cx="6550025"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0075" y="636588"/>
            <a:ext cx="1950085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3144838"/>
            <a:ext cx="12549188" cy="1252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77913" y="3144838"/>
            <a:ext cx="12550775" cy="1252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53325" y="636588"/>
            <a:ext cx="6550025" cy="1503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0075" y="636588"/>
            <a:ext cx="19500850" cy="1503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bwMode="auto">
          <a:xfrm>
            <a:off x="13879513" y="2708275"/>
            <a:ext cx="6357937" cy="12801600"/>
          </a:xfrm>
          <a:prstGeom prst="rect">
            <a:avLst/>
          </a:prstGeom>
          <a:solidFill>
            <a:schemeClr val="bg1"/>
          </a:solidFill>
          <a:ln w="9525" cap="flat" cmpd="sng" algn="ctr">
            <a:solidFill>
              <a:schemeClr val="bg1">
                <a:lumMod val="85000"/>
              </a:schemeClr>
            </a:solidFill>
            <a:prstDash val="solid"/>
            <a:round/>
            <a:headEnd type="none" w="med" len="med"/>
            <a:tailEnd type="none" w="med" len="med"/>
          </a:ln>
          <a:effectLst/>
        </p:spPr>
        <p:txBody>
          <a:bodyPr/>
          <a:lstStyle/>
          <a:p>
            <a:pPr defTabSz="2508250">
              <a:defRPr/>
            </a:pPr>
            <a:endParaRPr lang="en-US"/>
          </a:p>
        </p:txBody>
      </p:sp>
      <p:sp>
        <p:nvSpPr>
          <p:cNvPr id="3" name="Rectangle 2"/>
          <p:cNvSpPr/>
          <p:nvPr/>
        </p:nvSpPr>
        <p:spPr bwMode="auto">
          <a:xfrm>
            <a:off x="7194550" y="2708275"/>
            <a:ext cx="6357938" cy="12801600"/>
          </a:xfrm>
          <a:prstGeom prst="rect">
            <a:avLst/>
          </a:prstGeom>
          <a:solidFill>
            <a:schemeClr val="bg1"/>
          </a:solidFill>
          <a:ln w="9525" cap="flat" cmpd="sng" algn="ctr">
            <a:solidFill>
              <a:schemeClr val="bg1">
                <a:lumMod val="85000"/>
              </a:schemeClr>
            </a:solidFill>
            <a:prstDash val="solid"/>
            <a:round/>
            <a:headEnd type="none" w="med" len="med"/>
            <a:tailEnd type="none" w="med" len="med"/>
          </a:ln>
          <a:effectLst/>
        </p:spPr>
        <p:txBody>
          <a:bodyPr/>
          <a:lstStyle/>
          <a:p>
            <a:pPr defTabSz="2508250">
              <a:defRPr/>
            </a:pPr>
            <a:endParaRPr lang="en-US"/>
          </a:p>
        </p:txBody>
      </p:sp>
      <p:sp>
        <p:nvSpPr>
          <p:cNvPr id="4" name="Rectangle 3"/>
          <p:cNvSpPr/>
          <p:nvPr/>
        </p:nvSpPr>
        <p:spPr bwMode="auto">
          <a:xfrm>
            <a:off x="509588" y="2701924"/>
            <a:ext cx="6359525" cy="12801600"/>
          </a:xfrm>
          <a:prstGeom prst="rect">
            <a:avLst/>
          </a:prstGeom>
          <a:solidFill>
            <a:schemeClr val="bg1"/>
          </a:solidFill>
          <a:ln w="9525" cap="flat" cmpd="sng" algn="ctr">
            <a:solidFill>
              <a:schemeClr val="bg1">
                <a:lumMod val="85000"/>
              </a:schemeClr>
            </a:solidFill>
            <a:prstDash val="solid"/>
            <a:round/>
            <a:headEnd type="none" w="med" len="med"/>
            <a:tailEnd type="none" w="med" len="med"/>
          </a:ln>
          <a:effectLst/>
        </p:spPr>
        <p:txBody>
          <a:bodyPr/>
          <a:lstStyle/>
          <a:p>
            <a:pPr defTabSz="2508250">
              <a:defRPr/>
            </a:pPr>
            <a:endParaRPr lang="en-US"/>
          </a:p>
        </p:txBody>
      </p:sp>
      <p:sp>
        <p:nvSpPr>
          <p:cNvPr id="5" name="Rectangle 4"/>
          <p:cNvSpPr/>
          <p:nvPr/>
        </p:nvSpPr>
        <p:spPr bwMode="auto">
          <a:xfrm>
            <a:off x="20562888" y="2708275"/>
            <a:ext cx="6359525" cy="12801600"/>
          </a:xfrm>
          <a:prstGeom prst="rect">
            <a:avLst/>
          </a:prstGeom>
          <a:solidFill>
            <a:schemeClr val="bg1"/>
          </a:solidFill>
          <a:ln w="9525" cap="flat" cmpd="sng" algn="ctr">
            <a:solidFill>
              <a:schemeClr val="bg1">
                <a:lumMod val="85000"/>
              </a:schemeClr>
            </a:solidFill>
            <a:prstDash val="solid"/>
            <a:round/>
            <a:headEnd type="none" w="med" len="med"/>
            <a:tailEnd type="none" w="med" len="med"/>
          </a:ln>
          <a:effectLst/>
        </p:spPr>
        <p:txBody>
          <a:bodyPr/>
          <a:lstStyle/>
          <a:p>
            <a:pPr defTabSz="2508250">
              <a:defRPr/>
            </a:pPr>
            <a:endParaRPr lang="en-US"/>
          </a:p>
        </p:txBody>
      </p:sp>
      <p:pic>
        <p:nvPicPr>
          <p:cNvPr id="6" name="Picture 3"/>
          <p:cNvPicPr>
            <a:picLocks noChangeAspect="1" noChangeArrowheads="1"/>
          </p:cNvPicPr>
          <p:nvPr/>
        </p:nvPicPr>
        <p:blipFill>
          <a:blip r:embed="rId2" cstate="print"/>
          <a:srcRect/>
          <a:stretch>
            <a:fillRect/>
          </a:stretch>
        </p:blipFill>
        <p:spPr bwMode="auto">
          <a:xfrm>
            <a:off x="3175" y="0"/>
            <a:ext cx="27428825" cy="2447925"/>
          </a:xfrm>
          <a:prstGeom prst="rect">
            <a:avLst/>
          </a:prstGeom>
          <a:noFill/>
          <a:ln w="9525">
            <a:noFill/>
            <a:miter lim="800000"/>
            <a:headEnd/>
            <a:tailEnd/>
          </a:ln>
        </p:spPr>
      </p:pic>
      <p:pic>
        <p:nvPicPr>
          <p:cNvPr id="7" name="Picture 4"/>
          <p:cNvPicPr>
            <a:picLocks noChangeAspect="1" noChangeArrowheads="1"/>
          </p:cNvPicPr>
          <p:nvPr/>
        </p:nvPicPr>
        <p:blipFill>
          <a:blip r:embed="rId3" cstate="print">
            <a:lum bright="24000" contrast="-2000"/>
          </a:blip>
          <a:srcRect/>
          <a:stretch>
            <a:fillRect/>
          </a:stretch>
        </p:blipFill>
        <p:spPr bwMode="auto">
          <a:xfrm>
            <a:off x="1530350" y="762000"/>
            <a:ext cx="4260850" cy="78105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75000"/>
              </a:schemeClr>
            </a:gs>
            <a:gs pos="100000">
              <a:schemeClr val="bg1">
                <a:lumMod val="95000"/>
              </a:schemeClr>
            </a:gs>
          </a:gsLst>
          <a:lin ang="16200000" scaled="1"/>
          <a:tileRect/>
        </a:gra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600075" y="636588"/>
            <a:ext cx="26203275" cy="1101725"/>
          </a:xfrm>
          <a:prstGeom prst="rect">
            <a:avLst/>
          </a:prstGeom>
          <a:noFill/>
          <a:ln w="9525">
            <a:noFill/>
            <a:miter lim="800000"/>
            <a:headEnd/>
            <a:tailEnd/>
          </a:ln>
        </p:spPr>
        <p:txBody>
          <a:bodyPr vert="horz" wrap="square" lIns="52241" tIns="26119" rIns="52241" bIns="26119" numCol="1" anchor="ctr" anchorCtr="0" compatLnSpc="1">
            <a:prstTxWarp prst="textNoShape">
              <a:avLst/>
            </a:prstTxWarp>
          </a:bodyPr>
          <a:lstStyle/>
          <a:p>
            <a:pPr lvl="0"/>
            <a:r>
              <a:rPr lang="en-US" smtClean="0"/>
              <a:t>Click to edit Master title style</a:t>
            </a:r>
          </a:p>
        </p:txBody>
      </p:sp>
      <p:sp>
        <p:nvSpPr>
          <p:cNvPr id="1027" name="Rectangle 16"/>
          <p:cNvSpPr>
            <a:spLocks noGrp="1" noChangeArrowheads="1"/>
          </p:cNvSpPr>
          <p:nvPr>
            <p:ph type="body" idx="1"/>
          </p:nvPr>
        </p:nvSpPr>
        <p:spPr bwMode="auto">
          <a:xfrm>
            <a:off x="1076325" y="3627438"/>
            <a:ext cx="5186363" cy="12401550"/>
          </a:xfrm>
          <a:prstGeom prst="rect">
            <a:avLst/>
          </a:prstGeom>
          <a:noFill/>
          <a:ln w="9525">
            <a:noFill/>
            <a:miter lim="800000"/>
            <a:headEnd/>
            <a:tailEnd/>
          </a:ln>
        </p:spPr>
        <p:txBody>
          <a:bodyPr vert="horz" wrap="square" lIns="52241" tIns="26119" rIns="52241" bIns="26119"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4326" r:id="rId1"/>
    <p:sldLayoutId id="2147484327" r:id="rId2"/>
    <p:sldLayoutId id="2147484328" r:id="rId3"/>
    <p:sldLayoutId id="2147484329" r:id="rId4"/>
    <p:sldLayoutId id="2147484330" r:id="rId5"/>
    <p:sldLayoutId id="2147484331" r:id="rId6"/>
    <p:sldLayoutId id="2147484380" r:id="rId7"/>
    <p:sldLayoutId id="2147484332" r:id="rId8"/>
    <p:sldLayoutId id="2147484333" r:id="rId9"/>
    <p:sldLayoutId id="2147484334" r:id="rId10"/>
    <p:sldLayoutId id="2147484335" r:id="rId11"/>
  </p:sldLayoutIdLst>
  <p:txStyles>
    <p:titleStyle>
      <a:lvl1pPr algn="l" defTabSz="522288" rtl="0" eaLnBrk="1" fontAlgn="base" hangingPunct="1">
        <a:spcBef>
          <a:spcPct val="0"/>
        </a:spcBef>
        <a:spcAft>
          <a:spcPct val="0"/>
        </a:spcAft>
        <a:defRPr sz="4900">
          <a:solidFill>
            <a:schemeClr val="tx2"/>
          </a:solidFill>
          <a:latin typeface="+mj-lt"/>
          <a:ea typeface="+mj-ea"/>
          <a:cs typeface="+mj-cs"/>
        </a:defRPr>
      </a:lvl1pPr>
      <a:lvl2pPr algn="l" defTabSz="522288" rtl="0" eaLnBrk="1" fontAlgn="base" hangingPunct="1">
        <a:spcBef>
          <a:spcPct val="0"/>
        </a:spcBef>
        <a:spcAft>
          <a:spcPct val="0"/>
        </a:spcAft>
        <a:defRPr sz="4900">
          <a:solidFill>
            <a:schemeClr val="tx2"/>
          </a:solidFill>
          <a:latin typeface="Arial Black" pitchFamily="34" charset="0"/>
        </a:defRPr>
      </a:lvl2pPr>
      <a:lvl3pPr algn="l" defTabSz="522288" rtl="0" eaLnBrk="1" fontAlgn="base" hangingPunct="1">
        <a:spcBef>
          <a:spcPct val="0"/>
        </a:spcBef>
        <a:spcAft>
          <a:spcPct val="0"/>
        </a:spcAft>
        <a:defRPr sz="4900">
          <a:solidFill>
            <a:schemeClr val="tx2"/>
          </a:solidFill>
          <a:latin typeface="Arial Black" pitchFamily="34" charset="0"/>
        </a:defRPr>
      </a:lvl3pPr>
      <a:lvl4pPr algn="l" defTabSz="522288" rtl="0" eaLnBrk="1" fontAlgn="base" hangingPunct="1">
        <a:spcBef>
          <a:spcPct val="0"/>
        </a:spcBef>
        <a:spcAft>
          <a:spcPct val="0"/>
        </a:spcAft>
        <a:defRPr sz="4900">
          <a:solidFill>
            <a:schemeClr val="tx2"/>
          </a:solidFill>
          <a:latin typeface="Arial Black" pitchFamily="34" charset="0"/>
        </a:defRPr>
      </a:lvl4pPr>
      <a:lvl5pPr algn="l" defTabSz="522288" rtl="0" eaLnBrk="1" fontAlgn="base" hangingPunct="1">
        <a:spcBef>
          <a:spcPct val="0"/>
        </a:spcBef>
        <a:spcAft>
          <a:spcPct val="0"/>
        </a:spcAft>
        <a:defRPr sz="4900">
          <a:solidFill>
            <a:schemeClr val="tx2"/>
          </a:solidFill>
          <a:latin typeface="Arial Black" pitchFamily="34" charset="0"/>
        </a:defRPr>
      </a:lvl5pPr>
      <a:lvl6pPr marL="457200" algn="l" defTabSz="522288" rtl="0" eaLnBrk="1" fontAlgn="base" hangingPunct="1">
        <a:spcBef>
          <a:spcPct val="0"/>
        </a:spcBef>
        <a:spcAft>
          <a:spcPct val="0"/>
        </a:spcAft>
        <a:defRPr sz="4900">
          <a:solidFill>
            <a:schemeClr val="tx2"/>
          </a:solidFill>
          <a:latin typeface="Arial Black" pitchFamily="34" charset="0"/>
        </a:defRPr>
      </a:lvl6pPr>
      <a:lvl7pPr marL="914400" algn="l" defTabSz="522288" rtl="0" eaLnBrk="1" fontAlgn="base" hangingPunct="1">
        <a:spcBef>
          <a:spcPct val="0"/>
        </a:spcBef>
        <a:spcAft>
          <a:spcPct val="0"/>
        </a:spcAft>
        <a:defRPr sz="4900">
          <a:solidFill>
            <a:schemeClr val="tx2"/>
          </a:solidFill>
          <a:latin typeface="Arial Black" pitchFamily="34" charset="0"/>
        </a:defRPr>
      </a:lvl7pPr>
      <a:lvl8pPr marL="1371600" algn="l" defTabSz="522288" rtl="0" eaLnBrk="1" fontAlgn="base" hangingPunct="1">
        <a:spcBef>
          <a:spcPct val="0"/>
        </a:spcBef>
        <a:spcAft>
          <a:spcPct val="0"/>
        </a:spcAft>
        <a:defRPr sz="4900">
          <a:solidFill>
            <a:schemeClr val="tx2"/>
          </a:solidFill>
          <a:latin typeface="Arial Black" pitchFamily="34" charset="0"/>
        </a:defRPr>
      </a:lvl8pPr>
      <a:lvl9pPr marL="1828800" algn="l" defTabSz="522288" rtl="0" eaLnBrk="1" fontAlgn="base" hangingPunct="1">
        <a:spcBef>
          <a:spcPct val="0"/>
        </a:spcBef>
        <a:spcAft>
          <a:spcPct val="0"/>
        </a:spcAft>
        <a:defRPr sz="4900">
          <a:solidFill>
            <a:schemeClr val="tx2"/>
          </a:solidFill>
          <a:latin typeface="Arial Black" pitchFamily="34" charset="0"/>
        </a:defRPr>
      </a:lvl9pPr>
    </p:titleStyle>
    <p:bodyStyle>
      <a:lvl1pPr marL="195263" indent="-195263" algn="l" defTabSz="522288" rtl="0" eaLnBrk="1" fontAlgn="base" hangingPunct="1">
        <a:spcBef>
          <a:spcPct val="20000"/>
        </a:spcBef>
        <a:spcAft>
          <a:spcPct val="0"/>
        </a:spcAft>
        <a:buChar char="•"/>
        <a:defRPr sz="1700">
          <a:solidFill>
            <a:schemeClr val="tx1"/>
          </a:solidFill>
          <a:latin typeface="+mn-lt"/>
          <a:ea typeface="+mn-ea"/>
          <a:cs typeface="+mn-cs"/>
        </a:defRPr>
      </a:lvl1pPr>
      <a:lvl2pPr marL="422275" indent="-160338" algn="l" defTabSz="522288" rtl="0" eaLnBrk="1" fontAlgn="base" hangingPunct="1">
        <a:spcBef>
          <a:spcPct val="20000"/>
        </a:spcBef>
        <a:spcAft>
          <a:spcPct val="0"/>
        </a:spcAft>
        <a:buChar char="–"/>
        <a:defRPr sz="1700">
          <a:solidFill>
            <a:schemeClr val="tx1"/>
          </a:solidFill>
          <a:latin typeface="+mn-lt"/>
        </a:defRPr>
      </a:lvl2pPr>
      <a:lvl3pPr marL="652463" indent="-130175" algn="l" defTabSz="522288" rtl="0" eaLnBrk="1" fontAlgn="base" hangingPunct="1">
        <a:spcBef>
          <a:spcPct val="20000"/>
        </a:spcBef>
        <a:spcAft>
          <a:spcPct val="0"/>
        </a:spcAft>
        <a:buChar char="•"/>
        <a:defRPr sz="1400">
          <a:solidFill>
            <a:schemeClr val="tx1"/>
          </a:solidFill>
          <a:latin typeface="+mn-lt"/>
        </a:defRPr>
      </a:lvl3pPr>
      <a:lvl4pPr marL="914400" indent="-130175" algn="l" defTabSz="522288" rtl="0" eaLnBrk="1" fontAlgn="base" hangingPunct="1">
        <a:spcBef>
          <a:spcPct val="20000"/>
        </a:spcBef>
        <a:spcAft>
          <a:spcPct val="0"/>
        </a:spcAft>
        <a:buChar char="–"/>
        <a:defRPr sz="1100">
          <a:solidFill>
            <a:schemeClr val="tx1"/>
          </a:solidFill>
          <a:latin typeface="+mn-lt"/>
        </a:defRPr>
      </a:lvl4pPr>
      <a:lvl5pPr marL="1176338" indent="-131763" algn="l" defTabSz="522288" rtl="0" eaLnBrk="1" fontAlgn="base" hangingPunct="1">
        <a:spcBef>
          <a:spcPct val="20000"/>
        </a:spcBef>
        <a:spcAft>
          <a:spcPct val="0"/>
        </a:spcAft>
        <a:buChar char="»"/>
        <a:defRPr sz="1100">
          <a:solidFill>
            <a:schemeClr val="tx1"/>
          </a:solidFill>
          <a:latin typeface="+mn-lt"/>
        </a:defRPr>
      </a:lvl5pPr>
      <a:lvl6pPr marL="1633538" indent="-131763" algn="l" defTabSz="522288" rtl="0" eaLnBrk="1" fontAlgn="base" hangingPunct="1">
        <a:spcBef>
          <a:spcPct val="20000"/>
        </a:spcBef>
        <a:spcAft>
          <a:spcPct val="0"/>
        </a:spcAft>
        <a:buChar char="»"/>
        <a:defRPr sz="1100">
          <a:solidFill>
            <a:schemeClr val="tx1"/>
          </a:solidFill>
          <a:latin typeface="+mn-lt"/>
        </a:defRPr>
      </a:lvl6pPr>
      <a:lvl7pPr marL="2090738" indent="-131763" algn="l" defTabSz="522288" rtl="0" eaLnBrk="1" fontAlgn="base" hangingPunct="1">
        <a:spcBef>
          <a:spcPct val="20000"/>
        </a:spcBef>
        <a:spcAft>
          <a:spcPct val="0"/>
        </a:spcAft>
        <a:buChar char="»"/>
        <a:defRPr sz="1100">
          <a:solidFill>
            <a:schemeClr val="tx1"/>
          </a:solidFill>
          <a:latin typeface="+mn-lt"/>
        </a:defRPr>
      </a:lvl7pPr>
      <a:lvl8pPr marL="2547938" indent="-131763" algn="l" defTabSz="522288" rtl="0" eaLnBrk="1" fontAlgn="base" hangingPunct="1">
        <a:spcBef>
          <a:spcPct val="20000"/>
        </a:spcBef>
        <a:spcAft>
          <a:spcPct val="0"/>
        </a:spcAft>
        <a:buChar char="»"/>
        <a:defRPr sz="1100">
          <a:solidFill>
            <a:schemeClr val="tx1"/>
          </a:solidFill>
          <a:latin typeface="+mn-lt"/>
        </a:defRPr>
      </a:lvl8pPr>
      <a:lvl9pPr marL="3005138" indent="-131763" algn="l" defTabSz="522288" rtl="0" eaLnBrk="1" fontAlgn="base" hangingPunct="1">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75000"/>
              </a:schemeClr>
            </a:gs>
            <a:gs pos="100000">
              <a:schemeClr val="bg1">
                <a:lumMod val="95000"/>
              </a:schemeClr>
            </a:gs>
          </a:gsLst>
          <a:lin ang="16200000" scaled="1"/>
          <a:tileRect/>
        </a:gradFill>
        <a:effectLst/>
      </p:bgPr>
    </p:bg>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0" y="2476500"/>
            <a:ext cx="27432000" cy="13982700"/>
          </a:xfrm>
          <a:prstGeom prst="rect">
            <a:avLst/>
          </a:prstGeom>
          <a:solidFill>
            <a:srgbClr val="AABAC9"/>
          </a:solidFill>
          <a:ln w="9525">
            <a:solidFill>
              <a:schemeClr val="tx1"/>
            </a:solidFill>
            <a:miter lim="800000"/>
            <a:headEnd/>
            <a:tailEnd/>
          </a:ln>
          <a:effectLst/>
        </p:spPr>
        <p:txBody>
          <a:bodyPr wrap="none" anchor="ctr"/>
          <a:lstStyle/>
          <a:p>
            <a:pPr>
              <a:defRPr/>
            </a:pPr>
            <a:endParaRPr lang="en-US"/>
          </a:p>
        </p:txBody>
      </p:sp>
      <p:sp>
        <p:nvSpPr>
          <p:cNvPr id="98307" name="Rectangle 3"/>
          <p:cNvSpPr>
            <a:spLocks noChangeArrowheads="1"/>
          </p:cNvSpPr>
          <p:nvPr/>
        </p:nvSpPr>
        <p:spPr bwMode="auto">
          <a:xfrm>
            <a:off x="0" y="0"/>
            <a:ext cx="27432000" cy="2386013"/>
          </a:xfrm>
          <a:prstGeom prst="rect">
            <a:avLst/>
          </a:prstGeom>
          <a:solidFill>
            <a:srgbClr val="D7D7D7"/>
          </a:solidFill>
          <a:ln w="9525">
            <a:solidFill>
              <a:schemeClr val="tx1"/>
            </a:solidFill>
            <a:miter lim="800000"/>
            <a:headEnd/>
            <a:tailEnd/>
          </a:ln>
          <a:effectLst/>
        </p:spPr>
        <p:txBody>
          <a:bodyPr wrap="none" anchor="ctr"/>
          <a:lstStyle/>
          <a:p>
            <a:pPr>
              <a:defRPr/>
            </a:pPr>
            <a:endParaRPr lang="en-US"/>
          </a:p>
        </p:txBody>
      </p:sp>
      <p:sp>
        <p:nvSpPr>
          <p:cNvPr id="98308" name="Rectangle 4"/>
          <p:cNvSpPr>
            <a:spLocks noChangeArrowheads="1"/>
          </p:cNvSpPr>
          <p:nvPr/>
        </p:nvSpPr>
        <p:spPr bwMode="auto">
          <a:xfrm>
            <a:off x="0" y="2400300"/>
            <a:ext cx="27432000" cy="65088"/>
          </a:xfrm>
          <a:prstGeom prst="rect">
            <a:avLst/>
          </a:prstGeom>
          <a:solidFill>
            <a:srgbClr val="660000"/>
          </a:solidFill>
          <a:ln w="9525">
            <a:noFill/>
            <a:miter lim="800000"/>
            <a:headEnd/>
            <a:tailEnd/>
          </a:ln>
          <a:effectLst/>
        </p:spPr>
        <p:txBody>
          <a:bodyPr wrap="none" anchor="ctr"/>
          <a:lstStyle/>
          <a:p>
            <a:pPr>
              <a:defRPr/>
            </a:pPr>
            <a:endParaRPr lang="en-US"/>
          </a:p>
        </p:txBody>
      </p:sp>
      <p:sp>
        <p:nvSpPr>
          <p:cNvPr id="98310" name="Rectangle 6"/>
          <p:cNvSpPr>
            <a:spLocks noChangeArrowheads="1"/>
          </p:cNvSpPr>
          <p:nvPr/>
        </p:nvSpPr>
        <p:spPr bwMode="auto">
          <a:xfrm>
            <a:off x="7177088" y="2819400"/>
            <a:ext cx="12965112" cy="13274675"/>
          </a:xfrm>
          <a:prstGeom prst="rect">
            <a:avLst/>
          </a:prstGeom>
          <a:solidFill>
            <a:srgbClr val="D7D7D7"/>
          </a:solidFill>
          <a:ln w="12700">
            <a:solidFill>
              <a:srgbClr val="003466"/>
            </a:solidFill>
            <a:miter lim="800000"/>
            <a:headEnd/>
            <a:tailEnd/>
          </a:ln>
          <a:effectLst/>
        </p:spPr>
        <p:txBody>
          <a:bodyPr wrap="none" anchor="ctr"/>
          <a:lstStyle/>
          <a:p>
            <a:pPr>
              <a:defRPr/>
            </a:pPr>
            <a:endParaRPr lang="en-US"/>
          </a:p>
        </p:txBody>
      </p:sp>
      <p:sp>
        <p:nvSpPr>
          <p:cNvPr id="98309" name="Rectangle 5"/>
          <p:cNvSpPr>
            <a:spLocks noChangeArrowheads="1"/>
          </p:cNvSpPr>
          <p:nvPr/>
        </p:nvSpPr>
        <p:spPr bwMode="auto">
          <a:xfrm>
            <a:off x="428625" y="2819400"/>
            <a:ext cx="6238875" cy="13274675"/>
          </a:xfrm>
          <a:prstGeom prst="rect">
            <a:avLst/>
          </a:prstGeom>
          <a:solidFill>
            <a:srgbClr val="D7D7D7"/>
          </a:solidFill>
          <a:ln w="12700">
            <a:solidFill>
              <a:srgbClr val="003466"/>
            </a:solidFill>
            <a:miter lim="800000"/>
            <a:headEnd/>
            <a:tailEnd/>
          </a:ln>
          <a:effectLst/>
        </p:spPr>
        <p:txBody>
          <a:bodyPr wrap="none" anchor="ctr"/>
          <a:lstStyle/>
          <a:p>
            <a:pPr>
              <a:defRPr/>
            </a:pPr>
            <a:endParaRPr lang="en-US"/>
          </a:p>
        </p:txBody>
      </p:sp>
      <p:sp>
        <p:nvSpPr>
          <p:cNvPr id="98312" name="Rectangle 8"/>
          <p:cNvSpPr>
            <a:spLocks noChangeArrowheads="1"/>
          </p:cNvSpPr>
          <p:nvPr/>
        </p:nvSpPr>
        <p:spPr bwMode="auto">
          <a:xfrm>
            <a:off x="20669250" y="2819400"/>
            <a:ext cx="6238875" cy="13274675"/>
          </a:xfrm>
          <a:prstGeom prst="rect">
            <a:avLst/>
          </a:prstGeom>
          <a:solidFill>
            <a:srgbClr val="D7D7D7"/>
          </a:solidFill>
          <a:ln w="12700">
            <a:solidFill>
              <a:srgbClr val="003466"/>
            </a:solidFill>
            <a:miter lim="800000"/>
            <a:headEnd/>
            <a:tailEnd/>
          </a:ln>
          <a:effectLst/>
        </p:spPr>
        <p:txBody>
          <a:bodyPr wrap="none" anchor="ctr"/>
          <a:lstStyle/>
          <a:p>
            <a:pPr>
              <a:defRPr/>
            </a:pPr>
            <a:endParaRPr lang="en-US"/>
          </a:p>
        </p:txBody>
      </p:sp>
      <p:sp>
        <p:nvSpPr>
          <p:cNvPr id="98313" name="Text Box 9"/>
          <p:cNvSpPr txBox="1">
            <a:spLocks noChangeArrowheads="1"/>
          </p:cNvSpPr>
          <p:nvPr/>
        </p:nvSpPr>
        <p:spPr bwMode="auto">
          <a:xfrm>
            <a:off x="374650" y="16203613"/>
            <a:ext cx="1571625" cy="187325"/>
          </a:xfrm>
          <a:prstGeom prst="rect">
            <a:avLst/>
          </a:prstGeom>
          <a:noFill/>
          <a:ln w="9525">
            <a:noFill/>
            <a:miter lim="800000"/>
            <a:headEnd/>
            <a:tailEnd/>
          </a:ln>
          <a:effectLst/>
        </p:spPr>
        <p:txBody>
          <a:bodyPr lIns="52241" tIns="26119" rIns="52241" bIns="26119">
            <a:spAutoFit/>
          </a:bodyPr>
          <a:lstStyle/>
          <a:p>
            <a:pPr defTabSz="522288" eaLnBrk="0" hangingPunct="0">
              <a:lnSpc>
                <a:spcPct val="65000"/>
              </a:lnSpc>
              <a:spcBef>
                <a:spcPct val="50000"/>
              </a:spcBef>
              <a:defRPr/>
            </a:pPr>
            <a:r>
              <a:rPr lang="en-US" sz="300" b="1">
                <a:solidFill>
                  <a:schemeClr val="bg2"/>
                </a:solidFill>
                <a:latin typeface="Arial" charset="0"/>
              </a:rPr>
              <a:t>POSTER TEMPLATES BY:</a:t>
            </a:r>
          </a:p>
          <a:p>
            <a:pPr defTabSz="522288" eaLnBrk="0" hangingPunct="0">
              <a:lnSpc>
                <a:spcPct val="65000"/>
              </a:lnSpc>
              <a:spcBef>
                <a:spcPct val="50000"/>
              </a:spcBef>
              <a:defRPr/>
            </a:pPr>
            <a:r>
              <a:rPr lang="en-US" sz="600" b="1">
                <a:solidFill>
                  <a:schemeClr val="bg2"/>
                </a:solidFill>
                <a:latin typeface="Arial" charset="0"/>
              </a:rPr>
              <a:t>www.POSTERPRESENTATIONS.com</a:t>
            </a:r>
          </a:p>
        </p:txBody>
      </p:sp>
      <p:sp>
        <p:nvSpPr>
          <p:cNvPr id="2057" name="Rectangle 10"/>
          <p:cNvSpPr>
            <a:spLocks noGrp="1" noChangeArrowheads="1"/>
          </p:cNvSpPr>
          <p:nvPr>
            <p:ph type="title"/>
          </p:nvPr>
        </p:nvSpPr>
        <p:spPr bwMode="auto">
          <a:xfrm>
            <a:off x="600075" y="636588"/>
            <a:ext cx="26203275" cy="1101725"/>
          </a:xfrm>
          <a:prstGeom prst="rect">
            <a:avLst/>
          </a:prstGeom>
          <a:noFill/>
          <a:ln w="9525">
            <a:noFill/>
            <a:miter lim="800000"/>
            <a:headEnd/>
            <a:tailEnd/>
          </a:ln>
        </p:spPr>
        <p:txBody>
          <a:bodyPr vert="horz" wrap="square" lIns="52241" tIns="26119" rIns="52241" bIns="26119" numCol="1" anchor="ctr" anchorCtr="0" compatLnSpc="1">
            <a:prstTxWarp prst="textNoShape">
              <a:avLst/>
            </a:prstTxWarp>
          </a:bodyPr>
          <a:lstStyle/>
          <a:p>
            <a:pPr lvl="0"/>
            <a:r>
              <a:rPr lang="en-US" smtClean="0"/>
              <a:t>Click to edit Master title style</a:t>
            </a:r>
          </a:p>
        </p:txBody>
      </p:sp>
      <p:sp>
        <p:nvSpPr>
          <p:cNvPr id="2058" name="Rectangle 11"/>
          <p:cNvSpPr>
            <a:spLocks noGrp="1" noChangeArrowheads="1"/>
          </p:cNvSpPr>
          <p:nvPr>
            <p:ph type="body" idx="1"/>
          </p:nvPr>
        </p:nvSpPr>
        <p:spPr bwMode="auto">
          <a:xfrm>
            <a:off x="1076325" y="3627438"/>
            <a:ext cx="5186363" cy="12401550"/>
          </a:xfrm>
          <a:prstGeom prst="rect">
            <a:avLst/>
          </a:prstGeom>
          <a:noFill/>
          <a:ln w="9525">
            <a:noFill/>
            <a:miter lim="800000"/>
            <a:headEnd/>
            <a:tailEnd/>
          </a:ln>
        </p:spPr>
        <p:txBody>
          <a:bodyPr vert="horz" wrap="square" lIns="52241" tIns="26119" rIns="52241" bIns="26119"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4336" r:id="rId1"/>
    <p:sldLayoutId id="2147484337" r:id="rId2"/>
    <p:sldLayoutId id="2147484338" r:id="rId3"/>
    <p:sldLayoutId id="2147484339" r:id="rId4"/>
    <p:sldLayoutId id="2147484340" r:id="rId5"/>
    <p:sldLayoutId id="2147484341" r:id="rId6"/>
    <p:sldLayoutId id="2147484342" r:id="rId7"/>
    <p:sldLayoutId id="2147484343" r:id="rId8"/>
    <p:sldLayoutId id="2147484344" r:id="rId9"/>
    <p:sldLayoutId id="2147484345" r:id="rId10"/>
    <p:sldLayoutId id="2147484346" r:id="rId11"/>
  </p:sldLayoutIdLst>
  <p:txStyles>
    <p:titleStyle>
      <a:lvl1pPr algn="l" defTabSz="522288" rtl="0" eaLnBrk="0" fontAlgn="base" hangingPunct="0">
        <a:spcBef>
          <a:spcPct val="0"/>
        </a:spcBef>
        <a:spcAft>
          <a:spcPct val="0"/>
        </a:spcAft>
        <a:defRPr sz="4900">
          <a:solidFill>
            <a:schemeClr val="tx2"/>
          </a:solidFill>
          <a:latin typeface="+mj-lt"/>
          <a:ea typeface="+mj-ea"/>
          <a:cs typeface="+mj-cs"/>
        </a:defRPr>
      </a:lvl1pPr>
      <a:lvl2pPr algn="l" defTabSz="522288" rtl="0" eaLnBrk="0" fontAlgn="base" hangingPunct="0">
        <a:spcBef>
          <a:spcPct val="0"/>
        </a:spcBef>
        <a:spcAft>
          <a:spcPct val="0"/>
        </a:spcAft>
        <a:defRPr sz="4900">
          <a:solidFill>
            <a:schemeClr val="tx2"/>
          </a:solidFill>
          <a:latin typeface="Arial Black" pitchFamily="34" charset="0"/>
        </a:defRPr>
      </a:lvl2pPr>
      <a:lvl3pPr algn="l" defTabSz="522288" rtl="0" eaLnBrk="0" fontAlgn="base" hangingPunct="0">
        <a:spcBef>
          <a:spcPct val="0"/>
        </a:spcBef>
        <a:spcAft>
          <a:spcPct val="0"/>
        </a:spcAft>
        <a:defRPr sz="4900">
          <a:solidFill>
            <a:schemeClr val="tx2"/>
          </a:solidFill>
          <a:latin typeface="Arial Black" pitchFamily="34" charset="0"/>
        </a:defRPr>
      </a:lvl3pPr>
      <a:lvl4pPr algn="l" defTabSz="522288" rtl="0" eaLnBrk="0" fontAlgn="base" hangingPunct="0">
        <a:spcBef>
          <a:spcPct val="0"/>
        </a:spcBef>
        <a:spcAft>
          <a:spcPct val="0"/>
        </a:spcAft>
        <a:defRPr sz="4900">
          <a:solidFill>
            <a:schemeClr val="tx2"/>
          </a:solidFill>
          <a:latin typeface="Arial Black" pitchFamily="34" charset="0"/>
        </a:defRPr>
      </a:lvl4pPr>
      <a:lvl5pPr algn="l" defTabSz="522288" rtl="0" eaLnBrk="0" fontAlgn="base" hangingPunct="0">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eaLnBrk="0" fontAlgn="base" hangingPunct="0">
        <a:spcBef>
          <a:spcPct val="20000"/>
        </a:spcBef>
        <a:spcAft>
          <a:spcPct val="0"/>
        </a:spcAft>
        <a:buChar char="•"/>
        <a:defRPr sz="1700">
          <a:solidFill>
            <a:schemeClr val="tx1"/>
          </a:solidFill>
          <a:latin typeface="+mn-lt"/>
          <a:ea typeface="+mn-ea"/>
          <a:cs typeface="+mn-cs"/>
        </a:defRPr>
      </a:lvl1pPr>
      <a:lvl2pPr marL="422275" indent="-160338" algn="l" defTabSz="522288" rtl="0" eaLnBrk="0" fontAlgn="base" hangingPunct="0">
        <a:spcBef>
          <a:spcPct val="20000"/>
        </a:spcBef>
        <a:spcAft>
          <a:spcPct val="0"/>
        </a:spcAft>
        <a:buChar char="–"/>
        <a:defRPr sz="1700">
          <a:solidFill>
            <a:schemeClr val="tx1"/>
          </a:solidFill>
          <a:latin typeface="+mn-lt"/>
        </a:defRPr>
      </a:lvl2pPr>
      <a:lvl3pPr marL="652463" indent="-130175" algn="l" defTabSz="522288" rtl="0" eaLnBrk="0" fontAlgn="base" hangingPunct="0">
        <a:spcBef>
          <a:spcPct val="20000"/>
        </a:spcBef>
        <a:spcAft>
          <a:spcPct val="0"/>
        </a:spcAft>
        <a:buChar char="•"/>
        <a:defRPr sz="1400">
          <a:solidFill>
            <a:schemeClr val="tx1"/>
          </a:solidFill>
          <a:latin typeface="+mn-lt"/>
        </a:defRPr>
      </a:lvl3pPr>
      <a:lvl4pPr marL="914400" indent="-130175" algn="l" defTabSz="522288" rtl="0" eaLnBrk="0" fontAlgn="base" hangingPunct="0">
        <a:spcBef>
          <a:spcPct val="20000"/>
        </a:spcBef>
        <a:spcAft>
          <a:spcPct val="0"/>
        </a:spcAft>
        <a:buChar char="–"/>
        <a:defRPr sz="1100">
          <a:solidFill>
            <a:schemeClr val="tx1"/>
          </a:solidFill>
          <a:latin typeface="+mn-lt"/>
        </a:defRPr>
      </a:lvl4pPr>
      <a:lvl5pPr marL="1176338" indent="-131763" algn="l" defTabSz="522288" rtl="0" eaLnBrk="0" fontAlgn="base" hangingPunct="0">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75000"/>
              </a:schemeClr>
            </a:gs>
            <a:gs pos="100000">
              <a:schemeClr val="bg1">
                <a:lumMod val="95000"/>
              </a:schemeClr>
            </a:gs>
          </a:gsLst>
          <a:lin ang="16200000" scaled="1"/>
          <a:tileRect/>
        </a:gradFill>
        <a:effectLst/>
      </p:bgPr>
    </p:bg>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0" y="2476500"/>
            <a:ext cx="27432000" cy="13982700"/>
          </a:xfrm>
          <a:prstGeom prst="rect">
            <a:avLst/>
          </a:prstGeom>
          <a:solidFill>
            <a:srgbClr val="AABAC9"/>
          </a:solidFill>
          <a:ln w="9525">
            <a:solidFill>
              <a:schemeClr val="tx1"/>
            </a:solidFill>
            <a:miter lim="800000"/>
            <a:headEnd/>
            <a:tailEnd/>
          </a:ln>
          <a:effectLst/>
        </p:spPr>
        <p:txBody>
          <a:bodyPr wrap="none" anchor="ctr"/>
          <a:lstStyle/>
          <a:p>
            <a:pPr>
              <a:defRPr/>
            </a:pPr>
            <a:endParaRPr lang="en-US"/>
          </a:p>
        </p:txBody>
      </p:sp>
      <p:sp>
        <p:nvSpPr>
          <p:cNvPr id="100355" name="Rectangle 3"/>
          <p:cNvSpPr>
            <a:spLocks noChangeArrowheads="1"/>
          </p:cNvSpPr>
          <p:nvPr/>
        </p:nvSpPr>
        <p:spPr bwMode="auto">
          <a:xfrm>
            <a:off x="0" y="0"/>
            <a:ext cx="27432000" cy="2386013"/>
          </a:xfrm>
          <a:prstGeom prst="rect">
            <a:avLst/>
          </a:prstGeom>
          <a:solidFill>
            <a:srgbClr val="D7D7D7"/>
          </a:solidFill>
          <a:ln w="9525">
            <a:solidFill>
              <a:schemeClr val="tx1"/>
            </a:solidFill>
            <a:miter lim="800000"/>
            <a:headEnd/>
            <a:tailEnd/>
          </a:ln>
          <a:effectLst/>
        </p:spPr>
        <p:txBody>
          <a:bodyPr wrap="none" anchor="ctr"/>
          <a:lstStyle/>
          <a:p>
            <a:pPr>
              <a:defRPr/>
            </a:pPr>
            <a:endParaRPr lang="en-US"/>
          </a:p>
        </p:txBody>
      </p:sp>
      <p:sp>
        <p:nvSpPr>
          <p:cNvPr id="100356" name="Rectangle 4"/>
          <p:cNvSpPr>
            <a:spLocks noChangeArrowheads="1"/>
          </p:cNvSpPr>
          <p:nvPr/>
        </p:nvSpPr>
        <p:spPr bwMode="auto">
          <a:xfrm>
            <a:off x="0" y="2400300"/>
            <a:ext cx="27432000" cy="65088"/>
          </a:xfrm>
          <a:prstGeom prst="rect">
            <a:avLst/>
          </a:prstGeom>
          <a:solidFill>
            <a:srgbClr val="660000"/>
          </a:solidFill>
          <a:ln w="9525">
            <a:noFill/>
            <a:miter lim="800000"/>
            <a:headEnd/>
            <a:tailEnd/>
          </a:ln>
          <a:effectLst/>
        </p:spPr>
        <p:txBody>
          <a:bodyPr wrap="none" anchor="ctr"/>
          <a:lstStyle/>
          <a:p>
            <a:pPr>
              <a:defRPr/>
            </a:pPr>
            <a:endParaRPr lang="en-US"/>
          </a:p>
        </p:txBody>
      </p:sp>
      <p:sp>
        <p:nvSpPr>
          <p:cNvPr id="100358" name="Rectangle 6"/>
          <p:cNvSpPr>
            <a:spLocks noChangeArrowheads="1"/>
          </p:cNvSpPr>
          <p:nvPr/>
        </p:nvSpPr>
        <p:spPr bwMode="auto">
          <a:xfrm>
            <a:off x="414338" y="2819400"/>
            <a:ext cx="13001625" cy="13274675"/>
          </a:xfrm>
          <a:prstGeom prst="rect">
            <a:avLst/>
          </a:prstGeom>
          <a:solidFill>
            <a:srgbClr val="D7D7D7"/>
          </a:solidFill>
          <a:ln w="12700">
            <a:solidFill>
              <a:srgbClr val="003466"/>
            </a:solidFill>
            <a:miter lim="800000"/>
            <a:headEnd/>
            <a:tailEnd/>
          </a:ln>
          <a:effectLst/>
        </p:spPr>
        <p:txBody>
          <a:bodyPr wrap="none" anchor="ctr"/>
          <a:lstStyle/>
          <a:p>
            <a:pPr>
              <a:defRPr/>
            </a:pPr>
            <a:endParaRPr lang="en-US"/>
          </a:p>
        </p:txBody>
      </p:sp>
      <p:sp>
        <p:nvSpPr>
          <p:cNvPr id="100359" name="Rectangle 7"/>
          <p:cNvSpPr>
            <a:spLocks noChangeArrowheads="1"/>
          </p:cNvSpPr>
          <p:nvPr/>
        </p:nvSpPr>
        <p:spPr bwMode="auto">
          <a:xfrm>
            <a:off x="13920788" y="2819400"/>
            <a:ext cx="6238875" cy="13274675"/>
          </a:xfrm>
          <a:prstGeom prst="rect">
            <a:avLst/>
          </a:prstGeom>
          <a:solidFill>
            <a:srgbClr val="D7D7D7"/>
          </a:solidFill>
          <a:ln w="12700">
            <a:solidFill>
              <a:srgbClr val="003466"/>
            </a:solidFill>
            <a:miter lim="800000"/>
            <a:headEnd/>
            <a:tailEnd/>
          </a:ln>
          <a:effectLst/>
        </p:spPr>
        <p:txBody>
          <a:bodyPr wrap="none" anchor="ctr"/>
          <a:lstStyle/>
          <a:p>
            <a:pPr>
              <a:defRPr/>
            </a:pPr>
            <a:endParaRPr lang="en-US"/>
          </a:p>
        </p:txBody>
      </p:sp>
      <p:sp>
        <p:nvSpPr>
          <p:cNvPr id="100360" name="Rectangle 8"/>
          <p:cNvSpPr>
            <a:spLocks noChangeArrowheads="1"/>
          </p:cNvSpPr>
          <p:nvPr/>
        </p:nvSpPr>
        <p:spPr bwMode="auto">
          <a:xfrm>
            <a:off x="20669250" y="2819400"/>
            <a:ext cx="6238875" cy="13274675"/>
          </a:xfrm>
          <a:prstGeom prst="rect">
            <a:avLst/>
          </a:prstGeom>
          <a:solidFill>
            <a:srgbClr val="D7D7D7"/>
          </a:solidFill>
          <a:ln w="12700">
            <a:solidFill>
              <a:srgbClr val="003466"/>
            </a:solidFill>
            <a:miter lim="800000"/>
            <a:headEnd/>
            <a:tailEnd/>
          </a:ln>
          <a:effectLst/>
        </p:spPr>
        <p:txBody>
          <a:bodyPr wrap="none" anchor="ctr"/>
          <a:lstStyle/>
          <a:p>
            <a:pPr>
              <a:defRPr/>
            </a:pPr>
            <a:endParaRPr lang="en-US"/>
          </a:p>
        </p:txBody>
      </p:sp>
      <p:sp>
        <p:nvSpPr>
          <p:cNvPr id="100361" name="Text Box 9"/>
          <p:cNvSpPr txBox="1">
            <a:spLocks noChangeArrowheads="1"/>
          </p:cNvSpPr>
          <p:nvPr/>
        </p:nvSpPr>
        <p:spPr bwMode="auto">
          <a:xfrm>
            <a:off x="377825" y="16194088"/>
            <a:ext cx="1571625" cy="187325"/>
          </a:xfrm>
          <a:prstGeom prst="rect">
            <a:avLst/>
          </a:prstGeom>
          <a:noFill/>
          <a:ln w="9525">
            <a:noFill/>
            <a:miter lim="800000"/>
            <a:headEnd/>
            <a:tailEnd/>
          </a:ln>
          <a:effectLst/>
        </p:spPr>
        <p:txBody>
          <a:bodyPr lIns="52241" tIns="26119" rIns="52241" bIns="26119">
            <a:spAutoFit/>
          </a:bodyPr>
          <a:lstStyle/>
          <a:p>
            <a:pPr defTabSz="522288" eaLnBrk="0" hangingPunct="0">
              <a:lnSpc>
                <a:spcPct val="65000"/>
              </a:lnSpc>
              <a:spcBef>
                <a:spcPct val="50000"/>
              </a:spcBef>
              <a:defRPr/>
            </a:pPr>
            <a:r>
              <a:rPr lang="en-US" sz="300" b="1">
                <a:solidFill>
                  <a:schemeClr val="bg2"/>
                </a:solidFill>
                <a:latin typeface="Arial" charset="0"/>
              </a:rPr>
              <a:t>POSTER TEMPLATES BY:</a:t>
            </a:r>
          </a:p>
          <a:p>
            <a:pPr defTabSz="522288" eaLnBrk="0" hangingPunct="0">
              <a:lnSpc>
                <a:spcPct val="65000"/>
              </a:lnSpc>
              <a:spcBef>
                <a:spcPct val="50000"/>
              </a:spcBef>
              <a:defRPr/>
            </a:pPr>
            <a:r>
              <a:rPr lang="en-US" sz="600" b="1">
                <a:solidFill>
                  <a:schemeClr val="bg2"/>
                </a:solidFill>
                <a:latin typeface="Arial" charset="0"/>
              </a:rPr>
              <a:t>www.POSTERPRESENTATIONS.com</a:t>
            </a:r>
          </a:p>
        </p:txBody>
      </p:sp>
      <p:sp>
        <p:nvSpPr>
          <p:cNvPr id="3081" name="Rectangle 10"/>
          <p:cNvSpPr>
            <a:spLocks noGrp="1" noChangeArrowheads="1"/>
          </p:cNvSpPr>
          <p:nvPr>
            <p:ph type="title"/>
          </p:nvPr>
        </p:nvSpPr>
        <p:spPr bwMode="auto">
          <a:xfrm>
            <a:off x="600075" y="636588"/>
            <a:ext cx="26203275" cy="1101725"/>
          </a:xfrm>
          <a:prstGeom prst="rect">
            <a:avLst/>
          </a:prstGeom>
          <a:noFill/>
          <a:ln w="9525">
            <a:noFill/>
            <a:miter lim="800000"/>
            <a:headEnd/>
            <a:tailEnd/>
          </a:ln>
        </p:spPr>
        <p:txBody>
          <a:bodyPr vert="horz" wrap="square" lIns="52241" tIns="26119" rIns="52241" bIns="26119" numCol="1" anchor="ctr" anchorCtr="0" compatLnSpc="1">
            <a:prstTxWarp prst="textNoShape">
              <a:avLst/>
            </a:prstTxWarp>
          </a:bodyPr>
          <a:lstStyle/>
          <a:p>
            <a:pPr lvl="0"/>
            <a:r>
              <a:rPr lang="en-US" smtClean="0"/>
              <a:t>Click to edit Master title style</a:t>
            </a:r>
          </a:p>
        </p:txBody>
      </p:sp>
      <p:sp>
        <p:nvSpPr>
          <p:cNvPr id="3082" name="Rectangle 11"/>
          <p:cNvSpPr>
            <a:spLocks noGrp="1" noChangeArrowheads="1"/>
          </p:cNvSpPr>
          <p:nvPr>
            <p:ph type="body" idx="1"/>
          </p:nvPr>
        </p:nvSpPr>
        <p:spPr bwMode="auto">
          <a:xfrm>
            <a:off x="1076325" y="3627438"/>
            <a:ext cx="5186363" cy="12401550"/>
          </a:xfrm>
          <a:prstGeom prst="rect">
            <a:avLst/>
          </a:prstGeom>
          <a:noFill/>
          <a:ln w="9525">
            <a:noFill/>
            <a:miter lim="800000"/>
            <a:headEnd/>
            <a:tailEnd/>
          </a:ln>
        </p:spPr>
        <p:txBody>
          <a:bodyPr vert="horz" wrap="square" lIns="52241" tIns="26119" rIns="52241" bIns="26119"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4347" r:id="rId1"/>
    <p:sldLayoutId id="2147484348" r:id="rId2"/>
    <p:sldLayoutId id="2147484349" r:id="rId3"/>
    <p:sldLayoutId id="2147484350" r:id="rId4"/>
    <p:sldLayoutId id="2147484351" r:id="rId5"/>
    <p:sldLayoutId id="2147484352" r:id="rId6"/>
    <p:sldLayoutId id="2147484353" r:id="rId7"/>
    <p:sldLayoutId id="2147484354" r:id="rId8"/>
    <p:sldLayoutId id="2147484355" r:id="rId9"/>
    <p:sldLayoutId id="2147484356" r:id="rId10"/>
    <p:sldLayoutId id="2147484357" r:id="rId11"/>
  </p:sldLayoutIdLst>
  <p:txStyles>
    <p:titleStyle>
      <a:lvl1pPr algn="l" defTabSz="522288" rtl="0" eaLnBrk="0" fontAlgn="base" hangingPunct="0">
        <a:spcBef>
          <a:spcPct val="0"/>
        </a:spcBef>
        <a:spcAft>
          <a:spcPct val="0"/>
        </a:spcAft>
        <a:defRPr sz="4900">
          <a:solidFill>
            <a:schemeClr val="tx2"/>
          </a:solidFill>
          <a:latin typeface="+mj-lt"/>
          <a:ea typeface="+mj-ea"/>
          <a:cs typeface="+mj-cs"/>
        </a:defRPr>
      </a:lvl1pPr>
      <a:lvl2pPr algn="l" defTabSz="522288" rtl="0" eaLnBrk="0" fontAlgn="base" hangingPunct="0">
        <a:spcBef>
          <a:spcPct val="0"/>
        </a:spcBef>
        <a:spcAft>
          <a:spcPct val="0"/>
        </a:spcAft>
        <a:defRPr sz="4900">
          <a:solidFill>
            <a:schemeClr val="tx2"/>
          </a:solidFill>
          <a:latin typeface="Arial Black" pitchFamily="34" charset="0"/>
        </a:defRPr>
      </a:lvl2pPr>
      <a:lvl3pPr algn="l" defTabSz="522288" rtl="0" eaLnBrk="0" fontAlgn="base" hangingPunct="0">
        <a:spcBef>
          <a:spcPct val="0"/>
        </a:spcBef>
        <a:spcAft>
          <a:spcPct val="0"/>
        </a:spcAft>
        <a:defRPr sz="4900">
          <a:solidFill>
            <a:schemeClr val="tx2"/>
          </a:solidFill>
          <a:latin typeface="Arial Black" pitchFamily="34" charset="0"/>
        </a:defRPr>
      </a:lvl3pPr>
      <a:lvl4pPr algn="l" defTabSz="522288" rtl="0" eaLnBrk="0" fontAlgn="base" hangingPunct="0">
        <a:spcBef>
          <a:spcPct val="0"/>
        </a:spcBef>
        <a:spcAft>
          <a:spcPct val="0"/>
        </a:spcAft>
        <a:defRPr sz="4900">
          <a:solidFill>
            <a:schemeClr val="tx2"/>
          </a:solidFill>
          <a:latin typeface="Arial Black" pitchFamily="34" charset="0"/>
        </a:defRPr>
      </a:lvl4pPr>
      <a:lvl5pPr algn="l" defTabSz="522288" rtl="0" eaLnBrk="0" fontAlgn="base" hangingPunct="0">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eaLnBrk="0" fontAlgn="base" hangingPunct="0">
        <a:spcBef>
          <a:spcPct val="20000"/>
        </a:spcBef>
        <a:spcAft>
          <a:spcPct val="0"/>
        </a:spcAft>
        <a:buChar char="•"/>
        <a:defRPr sz="1700">
          <a:solidFill>
            <a:schemeClr val="tx1"/>
          </a:solidFill>
          <a:latin typeface="+mn-lt"/>
          <a:ea typeface="+mn-ea"/>
          <a:cs typeface="+mn-cs"/>
        </a:defRPr>
      </a:lvl1pPr>
      <a:lvl2pPr marL="422275" indent="-160338" algn="l" defTabSz="522288" rtl="0" eaLnBrk="0" fontAlgn="base" hangingPunct="0">
        <a:spcBef>
          <a:spcPct val="20000"/>
        </a:spcBef>
        <a:spcAft>
          <a:spcPct val="0"/>
        </a:spcAft>
        <a:buChar char="–"/>
        <a:defRPr sz="1700">
          <a:solidFill>
            <a:schemeClr val="tx1"/>
          </a:solidFill>
          <a:latin typeface="+mn-lt"/>
        </a:defRPr>
      </a:lvl2pPr>
      <a:lvl3pPr marL="652463" indent="-130175" algn="l" defTabSz="522288" rtl="0" eaLnBrk="0" fontAlgn="base" hangingPunct="0">
        <a:spcBef>
          <a:spcPct val="20000"/>
        </a:spcBef>
        <a:spcAft>
          <a:spcPct val="0"/>
        </a:spcAft>
        <a:buChar char="•"/>
        <a:defRPr sz="1400">
          <a:solidFill>
            <a:schemeClr val="tx1"/>
          </a:solidFill>
          <a:latin typeface="+mn-lt"/>
        </a:defRPr>
      </a:lvl3pPr>
      <a:lvl4pPr marL="914400" indent="-130175" algn="l" defTabSz="522288" rtl="0" eaLnBrk="0" fontAlgn="base" hangingPunct="0">
        <a:spcBef>
          <a:spcPct val="20000"/>
        </a:spcBef>
        <a:spcAft>
          <a:spcPct val="0"/>
        </a:spcAft>
        <a:buChar char="–"/>
        <a:defRPr sz="1100">
          <a:solidFill>
            <a:schemeClr val="tx1"/>
          </a:solidFill>
          <a:latin typeface="+mn-lt"/>
        </a:defRPr>
      </a:lvl4pPr>
      <a:lvl5pPr marL="1176338" indent="-131763" algn="l" defTabSz="522288" rtl="0" eaLnBrk="0" fontAlgn="base" hangingPunct="0">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75000"/>
              </a:schemeClr>
            </a:gs>
            <a:gs pos="100000">
              <a:schemeClr val="bg1">
                <a:lumMod val="95000"/>
              </a:schemeClr>
            </a:gs>
          </a:gsLst>
          <a:lin ang="16200000" scaled="1"/>
          <a:tileRect/>
        </a:gradFill>
        <a:effectLst/>
      </p:bgPr>
    </p:bg>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0" y="2476500"/>
            <a:ext cx="27432000" cy="13982700"/>
          </a:xfrm>
          <a:prstGeom prst="rect">
            <a:avLst/>
          </a:prstGeom>
          <a:solidFill>
            <a:srgbClr val="AABAC9"/>
          </a:solidFill>
          <a:ln w="9525">
            <a:solidFill>
              <a:schemeClr val="tx1"/>
            </a:solidFill>
            <a:miter lim="800000"/>
            <a:headEnd/>
            <a:tailEnd/>
          </a:ln>
          <a:effectLst/>
        </p:spPr>
        <p:txBody>
          <a:bodyPr wrap="none" anchor="ctr"/>
          <a:lstStyle/>
          <a:p>
            <a:pPr>
              <a:defRPr/>
            </a:pPr>
            <a:endParaRPr lang="en-US"/>
          </a:p>
        </p:txBody>
      </p:sp>
      <p:sp>
        <p:nvSpPr>
          <p:cNvPr id="102403" name="Rectangle 3"/>
          <p:cNvSpPr>
            <a:spLocks noChangeArrowheads="1"/>
          </p:cNvSpPr>
          <p:nvPr/>
        </p:nvSpPr>
        <p:spPr bwMode="auto">
          <a:xfrm>
            <a:off x="0" y="0"/>
            <a:ext cx="27432000" cy="2386013"/>
          </a:xfrm>
          <a:prstGeom prst="rect">
            <a:avLst/>
          </a:prstGeom>
          <a:solidFill>
            <a:srgbClr val="D7D7D7"/>
          </a:solidFill>
          <a:ln w="9525">
            <a:solidFill>
              <a:schemeClr val="tx1"/>
            </a:solidFill>
            <a:miter lim="800000"/>
            <a:headEnd/>
            <a:tailEnd/>
          </a:ln>
          <a:effectLst/>
        </p:spPr>
        <p:txBody>
          <a:bodyPr wrap="none" anchor="ctr"/>
          <a:lstStyle/>
          <a:p>
            <a:pPr>
              <a:defRPr/>
            </a:pPr>
            <a:endParaRPr lang="en-US"/>
          </a:p>
        </p:txBody>
      </p:sp>
      <p:sp>
        <p:nvSpPr>
          <p:cNvPr id="102404" name="Rectangle 4"/>
          <p:cNvSpPr>
            <a:spLocks noChangeArrowheads="1"/>
          </p:cNvSpPr>
          <p:nvPr/>
        </p:nvSpPr>
        <p:spPr bwMode="auto">
          <a:xfrm>
            <a:off x="0" y="2400300"/>
            <a:ext cx="27432000" cy="65088"/>
          </a:xfrm>
          <a:prstGeom prst="rect">
            <a:avLst/>
          </a:prstGeom>
          <a:solidFill>
            <a:srgbClr val="660000"/>
          </a:solidFill>
          <a:ln w="9525">
            <a:noFill/>
            <a:miter lim="800000"/>
            <a:headEnd/>
            <a:tailEnd/>
          </a:ln>
          <a:effectLst/>
        </p:spPr>
        <p:txBody>
          <a:bodyPr wrap="none" anchor="ctr"/>
          <a:lstStyle/>
          <a:p>
            <a:pPr>
              <a:defRPr/>
            </a:pPr>
            <a:endParaRPr lang="en-US"/>
          </a:p>
        </p:txBody>
      </p:sp>
      <p:sp>
        <p:nvSpPr>
          <p:cNvPr id="102405" name="Rectangle 5"/>
          <p:cNvSpPr>
            <a:spLocks noChangeArrowheads="1"/>
          </p:cNvSpPr>
          <p:nvPr/>
        </p:nvSpPr>
        <p:spPr bwMode="auto">
          <a:xfrm>
            <a:off x="428625" y="2819400"/>
            <a:ext cx="6238875" cy="13274675"/>
          </a:xfrm>
          <a:prstGeom prst="rect">
            <a:avLst/>
          </a:prstGeom>
          <a:solidFill>
            <a:srgbClr val="D7D7D7"/>
          </a:solidFill>
          <a:ln w="12700">
            <a:solidFill>
              <a:srgbClr val="003466"/>
            </a:solidFill>
            <a:miter lim="800000"/>
            <a:headEnd/>
            <a:tailEnd/>
          </a:ln>
          <a:effectLst/>
        </p:spPr>
        <p:txBody>
          <a:bodyPr wrap="none" anchor="ctr"/>
          <a:lstStyle/>
          <a:p>
            <a:pPr>
              <a:defRPr/>
            </a:pPr>
            <a:endParaRPr lang="en-US"/>
          </a:p>
        </p:txBody>
      </p:sp>
      <p:sp>
        <p:nvSpPr>
          <p:cNvPr id="102406" name="Rectangle 6"/>
          <p:cNvSpPr>
            <a:spLocks noChangeArrowheads="1"/>
          </p:cNvSpPr>
          <p:nvPr/>
        </p:nvSpPr>
        <p:spPr bwMode="auto">
          <a:xfrm>
            <a:off x="7177088" y="2819400"/>
            <a:ext cx="6238875" cy="13274675"/>
          </a:xfrm>
          <a:prstGeom prst="rect">
            <a:avLst/>
          </a:prstGeom>
          <a:solidFill>
            <a:srgbClr val="D7D7D7"/>
          </a:solidFill>
          <a:ln w="12700">
            <a:solidFill>
              <a:srgbClr val="003466"/>
            </a:solidFill>
            <a:miter lim="800000"/>
            <a:headEnd/>
            <a:tailEnd/>
          </a:ln>
          <a:effectLst/>
        </p:spPr>
        <p:txBody>
          <a:bodyPr wrap="none" anchor="ctr"/>
          <a:lstStyle/>
          <a:p>
            <a:pPr>
              <a:defRPr/>
            </a:pPr>
            <a:endParaRPr lang="en-US"/>
          </a:p>
        </p:txBody>
      </p:sp>
      <p:sp>
        <p:nvSpPr>
          <p:cNvPr id="102407" name="Rectangle 7"/>
          <p:cNvSpPr>
            <a:spLocks noChangeArrowheads="1"/>
          </p:cNvSpPr>
          <p:nvPr/>
        </p:nvSpPr>
        <p:spPr bwMode="auto">
          <a:xfrm>
            <a:off x="13920788" y="2819400"/>
            <a:ext cx="12969875" cy="13274675"/>
          </a:xfrm>
          <a:prstGeom prst="rect">
            <a:avLst/>
          </a:prstGeom>
          <a:solidFill>
            <a:srgbClr val="D7D7D7"/>
          </a:solidFill>
          <a:ln w="12700">
            <a:solidFill>
              <a:srgbClr val="003466"/>
            </a:solidFill>
            <a:miter lim="800000"/>
            <a:headEnd/>
            <a:tailEnd/>
          </a:ln>
          <a:effectLst/>
        </p:spPr>
        <p:txBody>
          <a:bodyPr wrap="none" anchor="ctr"/>
          <a:lstStyle/>
          <a:p>
            <a:pPr>
              <a:defRPr/>
            </a:pPr>
            <a:endParaRPr lang="en-US"/>
          </a:p>
        </p:txBody>
      </p:sp>
      <p:sp>
        <p:nvSpPr>
          <p:cNvPr id="102409" name="Text Box 9"/>
          <p:cNvSpPr txBox="1">
            <a:spLocks noChangeArrowheads="1"/>
          </p:cNvSpPr>
          <p:nvPr/>
        </p:nvSpPr>
        <p:spPr bwMode="auto">
          <a:xfrm>
            <a:off x="377825" y="16194088"/>
            <a:ext cx="1571625" cy="187325"/>
          </a:xfrm>
          <a:prstGeom prst="rect">
            <a:avLst/>
          </a:prstGeom>
          <a:noFill/>
          <a:ln w="9525">
            <a:noFill/>
            <a:miter lim="800000"/>
            <a:headEnd/>
            <a:tailEnd/>
          </a:ln>
          <a:effectLst/>
        </p:spPr>
        <p:txBody>
          <a:bodyPr lIns="52241" tIns="26119" rIns="52241" bIns="26119">
            <a:spAutoFit/>
          </a:bodyPr>
          <a:lstStyle/>
          <a:p>
            <a:pPr defTabSz="522288" eaLnBrk="0" hangingPunct="0">
              <a:lnSpc>
                <a:spcPct val="65000"/>
              </a:lnSpc>
              <a:spcBef>
                <a:spcPct val="50000"/>
              </a:spcBef>
              <a:defRPr/>
            </a:pPr>
            <a:r>
              <a:rPr lang="en-US" sz="300" b="1">
                <a:solidFill>
                  <a:schemeClr val="bg2"/>
                </a:solidFill>
                <a:latin typeface="Arial" charset="0"/>
              </a:rPr>
              <a:t>POSTER TEMPLATES BY:</a:t>
            </a:r>
          </a:p>
          <a:p>
            <a:pPr defTabSz="522288" eaLnBrk="0" hangingPunct="0">
              <a:lnSpc>
                <a:spcPct val="65000"/>
              </a:lnSpc>
              <a:spcBef>
                <a:spcPct val="50000"/>
              </a:spcBef>
              <a:defRPr/>
            </a:pPr>
            <a:r>
              <a:rPr lang="en-US" sz="600" b="1">
                <a:solidFill>
                  <a:schemeClr val="bg2"/>
                </a:solidFill>
                <a:latin typeface="Arial" charset="0"/>
              </a:rPr>
              <a:t>www.POSTERPRESENTATIONS.com</a:t>
            </a:r>
          </a:p>
        </p:txBody>
      </p:sp>
      <p:sp>
        <p:nvSpPr>
          <p:cNvPr id="4105" name="Rectangle 10"/>
          <p:cNvSpPr>
            <a:spLocks noGrp="1" noChangeArrowheads="1"/>
          </p:cNvSpPr>
          <p:nvPr>
            <p:ph type="title"/>
          </p:nvPr>
        </p:nvSpPr>
        <p:spPr bwMode="auto">
          <a:xfrm>
            <a:off x="600075" y="636588"/>
            <a:ext cx="26203275" cy="1101725"/>
          </a:xfrm>
          <a:prstGeom prst="rect">
            <a:avLst/>
          </a:prstGeom>
          <a:noFill/>
          <a:ln w="9525">
            <a:noFill/>
            <a:miter lim="800000"/>
            <a:headEnd/>
            <a:tailEnd/>
          </a:ln>
        </p:spPr>
        <p:txBody>
          <a:bodyPr vert="horz" wrap="square" lIns="52241" tIns="26119" rIns="52241" bIns="26119" numCol="1" anchor="ctr" anchorCtr="0" compatLnSpc="1">
            <a:prstTxWarp prst="textNoShape">
              <a:avLst/>
            </a:prstTxWarp>
          </a:bodyPr>
          <a:lstStyle/>
          <a:p>
            <a:pPr lvl="0"/>
            <a:r>
              <a:rPr lang="en-US" smtClean="0"/>
              <a:t>Click to edit Master title style</a:t>
            </a:r>
          </a:p>
        </p:txBody>
      </p:sp>
      <p:sp>
        <p:nvSpPr>
          <p:cNvPr id="4106" name="Rectangle 11"/>
          <p:cNvSpPr>
            <a:spLocks noGrp="1" noChangeArrowheads="1"/>
          </p:cNvSpPr>
          <p:nvPr>
            <p:ph type="body" idx="1"/>
          </p:nvPr>
        </p:nvSpPr>
        <p:spPr bwMode="auto">
          <a:xfrm>
            <a:off x="1076325" y="3627438"/>
            <a:ext cx="5186363" cy="12401550"/>
          </a:xfrm>
          <a:prstGeom prst="rect">
            <a:avLst/>
          </a:prstGeom>
          <a:noFill/>
          <a:ln w="9525">
            <a:noFill/>
            <a:miter lim="800000"/>
            <a:headEnd/>
            <a:tailEnd/>
          </a:ln>
        </p:spPr>
        <p:txBody>
          <a:bodyPr vert="horz" wrap="square" lIns="52241" tIns="26119" rIns="52241" bIns="26119"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Lst>
  <p:txStyles>
    <p:titleStyle>
      <a:lvl1pPr algn="l" defTabSz="522288" rtl="0" eaLnBrk="0" fontAlgn="base" hangingPunct="0">
        <a:spcBef>
          <a:spcPct val="0"/>
        </a:spcBef>
        <a:spcAft>
          <a:spcPct val="0"/>
        </a:spcAft>
        <a:defRPr sz="4900">
          <a:solidFill>
            <a:schemeClr val="tx2"/>
          </a:solidFill>
          <a:latin typeface="+mj-lt"/>
          <a:ea typeface="+mj-ea"/>
          <a:cs typeface="+mj-cs"/>
        </a:defRPr>
      </a:lvl1pPr>
      <a:lvl2pPr algn="l" defTabSz="522288" rtl="0" eaLnBrk="0" fontAlgn="base" hangingPunct="0">
        <a:spcBef>
          <a:spcPct val="0"/>
        </a:spcBef>
        <a:spcAft>
          <a:spcPct val="0"/>
        </a:spcAft>
        <a:defRPr sz="4900">
          <a:solidFill>
            <a:schemeClr val="tx2"/>
          </a:solidFill>
          <a:latin typeface="Arial Black" pitchFamily="34" charset="0"/>
        </a:defRPr>
      </a:lvl2pPr>
      <a:lvl3pPr algn="l" defTabSz="522288" rtl="0" eaLnBrk="0" fontAlgn="base" hangingPunct="0">
        <a:spcBef>
          <a:spcPct val="0"/>
        </a:spcBef>
        <a:spcAft>
          <a:spcPct val="0"/>
        </a:spcAft>
        <a:defRPr sz="4900">
          <a:solidFill>
            <a:schemeClr val="tx2"/>
          </a:solidFill>
          <a:latin typeface="Arial Black" pitchFamily="34" charset="0"/>
        </a:defRPr>
      </a:lvl3pPr>
      <a:lvl4pPr algn="l" defTabSz="522288" rtl="0" eaLnBrk="0" fontAlgn="base" hangingPunct="0">
        <a:spcBef>
          <a:spcPct val="0"/>
        </a:spcBef>
        <a:spcAft>
          <a:spcPct val="0"/>
        </a:spcAft>
        <a:defRPr sz="4900">
          <a:solidFill>
            <a:schemeClr val="tx2"/>
          </a:solidFill>
          <a:latin typeface="Arial Black" pitchFamily="34" charset="0"/>
        </a:defRPr>
      </a:lvl4pPr>
      <a:lvl5pPr algn="l" defTabSz="522288" rtl="0" eaLnBrk="0" fontAlgn="base" hangingPunct="0">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eaLnBrk="0" fontAlgn="base" hangingPunct="0">
        <a:spcBef>
          <a:spcPct val="20000"/>
        </a:spcBef>
        <a:spcAft>
          <a:spcPct val="0"/>
        </a:spcAft>
        <a:buChar char="•"/>
        <a:defRPr sz="1700">
          <a:solidFill>
            <a:schemeClr val="tx1"/>
          </a:solidFill>
          <a:latin typeface="+mn-lt"/>
          <a:ea typeface="+mn-ea"/>
          <a:cs typeface="+mn-cs"/>
        </a:defRPr>
      </a:lvl1pPr>
      <a:lvl2pPr marL="422275" indent="-160338" algn="l" defTabSz="522288" rtl="0" eaLnBrk="0" fontAlgn="base" hangingPunct="0">
        <a:spcBef>
          <a:spcPct val="20000"/>
        </a:spcBef>
        <a:spcAft>
          <a:spcPct val="0"/>
        </a:spcAft>
        <a:buChar char="–"/>
        <a:defRPr sz="1700">
          <a:solidFill>
            <a:schemeClr val="tx1"/>
          </a:solidFill>
          <a:latin typeface="+mn-lt"/>
        </a:defRPr>
      </a:lvl2pPr>
      <a:lvl3pPr marL="652463" indent="-130175" algn="l" defTabSz="522288" rtl="0" eaLnBrk="0" fontAlgn="base" hangingPunct="0">
        <a:spcBef>
          <a:spcPct val="20000"/>
        </a:spcBef>
        <a:spcAft>
          <a:spcPct val="0"/>
        </a:spcAft>
        <a:buChar char="•"/>
        <a:defRPr sz="1400">
          <a:solidFill>
            <a:schemeClr val="tx1"/>
          </a:solidFill>
          <a:latin typeface="+mn-lt"/>
        </a:defRPr>
      </a:lvl3pPr>
      <a:lvl4pPr marL="914400" indent="-130175" algn="l" defTabSz="522288" rtl="0" eaLnBrk="0" fontAlgn="base" hangingPunct="0">
        <a:spcBef>
          <a:spcPct val="20000"/>
        </a:spcBef>
        <a:spcAft>
          <a:spcPct val="0"/>
        </a:spcAft>
        <a:buChar char="–"/>
        <a:defRPr sz="1100">
          <a:solidFill>
            <a:schemeClr val="tx1"/>
          </a:solidFill>
          <a:latin typeface="+mn-lt"/>
        </a:defRPr>
      </a:lvl4pPr>
      <a:lvl5pPr marL="1176338" indent="-131763" algn="l" defTabSz="522288" rtl="0" eaLnBrk="0" fontAlgn="base" hangingPunct="0">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75000"/>
              </a:schemeClr>
            </a:gs>
            <a:gs pos="100000">
              <a:schemeClr val="bg1">
                <a:lumMod val="95000"/>
              </a:schemeClr>
            </a:gs>
          </a:gsLst>
          <a:lin ang="16200000" scaled="1"/>
          <a:tileRect/>
        </a:gradFill>
        <a:effectLst/>
      </p:bgPr>
    </p:bg>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0" y="2476500"/>
            <a:ext cx="27432000" cy="13982700"/>
          </a:xfrm>
          <a:prstGeom prst="rect">
            <a:avLst/>
          </a:prstGeom>
          <a:solidFill>
            <a:srgbClr val="AABAC9"/>
          </a:solidFill>
          <a:ln w="9525">
            <a:solidFill>
              <a:schemeClr val="tx1"/>
            </a:solidFill>
            <a:miter lim="800000"/>
            <a:headEnd/>
            <a:tailEnd/>
          </a:ln>
          <a:effectLst/>
        </p:spPr>
        <p:txBody>
          <a:bodyPr wrap="none" anchor="ctr"/>
          <a:lstStyle/>
          <a:p>
            <a:pPr>
              <a:defRPr/>
            </a:pPr>
            <a:endParaRPr lang="en-US"/>
          </a:p>
        </p:txBody>
      </p:sp>
      <p:sp>
        <p:nvSpPr>
          <p:cNvPr id="104451" name="Rectangle 3"/>
          <p:cNvSpPr>
            <a:spLocks noChangeArrowheads="1"/>
          </p:cNvSpPr>
          <p:nvPr/>
        </p:nvSpPr>
        <p:spPr bwMode="auto">
          <a:xfrm>
            <a:off x="0" y="0"/>
            <a:ext cx="27432000" cy="2386013"/>
          </a:xfrm>
          <a:prstGeom prst="rect">
            <a:avLst/>
          </a:prstGeom>
          <a:solidFill>
            <a:srgbClr val="D7D7D7"/>
          </a:solidFill>
          <a:ln w="9525">
            <a:solidFill>
              <a:schemeClr val="tx1"/>
            </a:solidFill>
            <a:miter lim="800000"/>
            <a:headEnd/>
            <a:tailEnd/>
          </a:ln>
          <a:effectLst/>
        </p:spPr>
        <p:txBody>
          <a:bodyPr wrap="none" anchor="ctr"/>
          <a:lstStyle/>
          <a:p>
            <a:pPr>
              <a:defRPr/>
            </a:pPr>
            <a:endParaRPr lang="en-US"/>
          </a:p>
        </p:txBody>
      </p:sp>
      <p:sp>
        <p:nvSpPr>
          <p:cNvPr id="104453" name="Rectangle 5"/>
          <p:cNvSpPr>
            <a:spLocks noChangeArrowheads="1"/>
          </p:cNvSpPr>
          <p:nvPr/>
        </p:nvSpPr>
        <p:spPr bwMode="auto">
          <a:xfrm>
            <a:off x="492125" y="2819400"/>
            <a:ext cx="26463625" cy="13274675"/>
          </a:xfrm>
          <a:prstGeom prst="rect">
            <a:avLst/>
          </a:prstGeom>
          <a:solidFill>
            <a:srgbClr val="D7D7D7"/>
          </a:solidFill>
          <a:ln w="12700">
            <a:solidFill>
              <a:srgbClr val="003466"/>
            </a:solidFill>
            <a:miter lim="800000"/>
            <a:headEnd/>
            <a:tailEnd/>
          </a:ln>
          <a:effectLst/>
        </p:spPr>
        <p:txBody>
          <a:bodyPr wrap="none" anchor="ctr"/>
          <a:lstStyle/>
          <a:p>
            <a:pPr>
              <a:defRPr/>
            </a:pPr>
            <a:endParaRPr lang="en-US"/>
          </a:p>
        </p:txBody>
      </p:sp>
      <p:sp>
        <p:nvSpPr>
          <p:cNvPr id="104452" name="Rectangle 4"/>
          <p:cNvSpPr>
            <a:spLocks noChangeArrowheads="1"/>
          </p:cNvSpPr>
          <p:nvPr/>
        </p:nvSpPr>
        <p:spPr bwMode="auto">
          <a:xfrm>
            <a:off x="0" y="2400300"/>
            <a:ext cx="27432000" cy="65088"/>
          </a:xfrm>
          <a:prstGeom prst="rect">
            <a:avLst/>
          </a:prstGeom>
          <a:solidFill>
            <a:srgbClr val="660000"/>
          </a:solidFill>
          <a:ln w="9525">
            <a:noFill/>
            <a:miter lim="800000"/>
            <a:headEnd/>
            <a:tailEnd/>
          </a:ln>
          <a:effectLst/>
        </p:spPr>
        <p:txBody>
          <a:bodyPr wrap="none" anchor="ctr"/>
          <a:lstStyle/>
          <a:p>
            <a:pPr>
              <a:defRPr/>
            </a:pPr>
            <a:endParaRPr lang="en-US"/>
          </a:p>
        </p:txBody>
      </p:sp>
      <p:sp>
        <p:nvSpPr>
          <p:cNvPr id="104457" name="Text Box 9"/>
          <p:cNvSpPr txBox="1">
            <a:spLocks noChangeArrowheads="1"/>
          </p:cNvSpPr>
          <p:nvPr/>
        </p:nvSpPr>
        <p:spPr bwMode="auto">
          <a:xfrm>
            <a:off x="428625" y="16178213"/>
            <a:ext cx="1571625" cy="187325"/>
          </a:xfrm>
          <a:prstGeom prst="rect">
            <a:avLst/>
          </a:prstGeom>
          <a:noFill/>
          <a:ln w="9525">
            <a:noFill/>
            <a:miter lim="800000"/>
            <a:headEnd/>
            <a:tailEnd/>
          </a:ln>
          <a:effectLst/>
        </p:spPr>
        <p:txBody>
          <a:bodyPr lIns="52241" tIns="26119" rIns="52241" bIns="26119">
            <a:spAutoFit/>
          </a:bodyPr>
          <a:lstStyle/>
          <a:p>
            <a:pPr defTabSz="522288" eaLnBrk="0" hangingPunct="0">
              <a:lnSpc>
                <a:spcPct val="65000"/>
              </a:lnSpc>
              <a:spcBef>
                <a:spcPct val="50000"/>
              </a:spcBef>
              <a:defRPr/>
            </a:pPr>
            <a:r>
              <a:rPr lang="en-US" sz="300" b="1">
                <a:solidFill>
                  <a:schemeClr val="bg2"/>
                </a:solidFill>
                <a:latin typeface="Arial" charset="0"/>
              </a:rPr>
              <a:t>POSTER TEMPLATES BY:</a:t>
            </a:r>
          </a:p>
          <a:p>
            <a:pPr defTabSz="522288" eaLnBrk="0" hangingPunct="0">
              <a:lnSpc>
                <a:spcPct val="65000"/>
              </a:lnSpc>
              <a:spcBef>
                <a:spcPct val="50000"/>
              </a:spcBef>
              <a:defRPr/>
            </a:pPr>
            <a:r>
              <a:rPr lang="en-US" sz="600" b="1">
                <a:solidFill>
                  <a:schemeClr val="bg2"/>
                </a:solidFill>
                <a:latin typeface="Arial" charset="0"/>
              </a:rPr>
              <a:t>www.POSTERPRESENTATIONS.com</a:t>
            </a:r>
          </a:p>
        </p:txBody>
      </p:sp>
      <p:sp>
        <p:nvSpPr>
          <p:cNvPr id="5127" name="Rectangle 10"/>
          <p:cNvSpPr>
            <a:spLocks noGrp="1" noChangeArrowheads="1"/>
          </p:cNvSpPr>
          <p:nvPr>
            <p:ph type="title"/>
          </p:nvPr>
        </p:nvSpPr>
        <p:spPr bwMode="auto">
          <a:xfrm>
            <a:off x="600075" y="636588"/>
            <a:ext cx="26203275" cy="1101725"/>
          </a:xfrm>
          <a:prstGeom prst="rect">
            <a:avLst/>
          </a:prstGeom>
          <a:noFill/>
          <a:ln w="9525">
            <a:noFill/>
            <a:miter lim="800000"/>
            <a:headEnd/>
            <a:tailEnd/>
          </a:ln>
        </p:spPr>
        <p:txBody>
          <a:bodyPr vert="horz" wrap="square" lIns="52241" tIns="26119" rIns="52241" bIns="26119" numCol="1" anchor="ctr" anchorCtr="0" compatLnSpc="1">
            <a:prstTxWarp prst="textNoShape">
              <a:avLst/>
            </a:prstTxWarp>
          </a:bodyPr>
          <a:lstStyle/>
          <a:p>
            <a:pPr lvl="0"/>
            <a:r>
              <a:rPr lang="en-US" smtClean="0"/>
              <a:t>Click to edit Master title style</a:t>
            </a:r>
          </a:p>
        </p:txBody>
      </p:sp>
      <p:sp>
        <p:nvSpPr>
          <p:cNvPr id="5128" name="Rectangle 11"/>
          <p:cNvSpPr>
            <a:spLocks noGrp="1" noChangeArrowheads="1"/>
          </p:cNvSpPr>
          <p:nvPr>
            <p:ph type="body" idx="1"/>
          </p:nvPr>
        </p:nvSpPr>
        <p:spPr bwMode="auto">
          <a:xfrm>
            <a:off x="1076325" y="3144838"/>
            <a:ext cx="25252363" cy="12528550"/>
          </a:xfrm>
          <a:prstGeom prst="rect">
            <a:avLst/>
          </a:prstGeom>
          <a:noFill/>
          <a:ln w="9525">
            <a:noFill/>
            <a:miter lim="800000"/>
            <a:headEnd/>
            <a:tailEnd/>
          </a:ln>
        </p:spPr>
        <p:txBody>
          <a:bodyPr vert="horz" wrap="square" lIns="52241" tIns="26119" rIns="52241" bIns="26119"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txStyles>
    <p:titleStyle>
      <a:lvl1pPr algn="l" defTabSz="522288" rtl="0" eaLnBrk="0" fontAlgn="base" hangingPunct="0">
        <a:spcBef>
          <a:spcPct val="0"/>
        </a:spcBef>
        <a:spcAft>
          <a:spcPct val="0"/>
        </a:spcAft>
        <a:defRPr sz="4900">
          <a:solidFill>
            <a:schemeClr val="tx2"/>
          </a:solidFill>
          <a:latin typeface="+mj-lt"/>
          <a:ea typeface="+mj-ea"/>
          <a:cs typeface="+mj-cs"/>
        </a:defRPr>
      </a:lvl1pPr>
      <a:lvl2pPr algn="l" defTabSz="522288" rtl="0" eaLnBrk="0" fontAlgn="base" hangingPunct="0">
        <a:spcBef>
          <a:spcPct val="0"/>
        </a:spcBef>
        <a:spcAft>
          <a:spcPct val="0"/>
        </a:spcAft>
        <a:defRPr sz="4900">
          <a:solidFill>
            <a:schemeClr val="tx2"/>
          </a:solidFill>
          <a:latin typeface="Arial Black" pitchFamily="34" charset="0"/>
        </a:defRPr>
      </a:lvl2pPr>
      <a:lvl3pPr algn="l" defTabSz="522288" rtl="0" eaLnBrk="0" fontAlgn="base" hangingPunct="0">
        <a:spcBef>
          <a:spcPct val="0"/>
        </a:spcBef>
        <a:spcAft>
          <a:spcPct val="0"/>
        </a:spcAft>
        <a:defRPr sz="4900">
          <a:solidFill>
            <a:schemeClr val="tx2"/>
          </a:solidFill>
          <a:latin typeface="Arial Black" pitchFamily="34" charset="0"/>
        </a:defRPr>
      </a:lvl3pPr>
      <a:lvl4pPr algn="l" defTabSz="522288" rtl="0" eaLnBrk="0" fontAlgn="base" hangingPunct="0">
        <a:spcBef>
          <a:spcPct val="0"/>
        </a:spcBef>
        <a:spcAft>
          <a:spcPct val="0"/>
        </a:spcAft>
        <a:defRPr sz="4900">
          <a:solidFill>
            <a:schemeClr val="tx2"/>
          </a:solidFill>
          <a:latin typeface="Arial Black" pitchFamily="34" charset="0"/>
        </a:defRPr>
      </a:lvl4pPr>
      <a:lvl5pPr algn="l" defTabSz="522288" rtl="0" eaLnBrk="0" fontAlgn="base" hangingPunct="0">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eaLnBrk="0" fontAlgn="base" hangingPunct="0">
        <a:spcBef>
          <a:spcPct val="20000"/>
        </a:spcBef>
        <a:spcAft>
          <a:spcPct val="0"/>
        </a:spcAft>
        <a:buChar char="•"/>
        <a:defRPr sz="1700">
          <a:solidFill>
            <a:schemeClr val="tx1"/>
          </a:solidFill>
          <a:latin typeface="+mn-lt"/>
          <a:ea typeface="+mn-ea"/>
          <a:cs typeface="+mn-cs"/>
        </a:defRPr>
      </a:lvl1pPr>
      <a:lvl2pPr marL="422275" indent="-160338" algn="l" defTabSz="522288" rtl="0" eaLnBrk="0" fontAlgn="base" hangingPunct="0">
        <a:spcBef>
          <a:spcPct val="20000"/>
        </a:spcBef>
        <a:spcAft>
          <a:spcPct val="0"/>
        </a:spcAft>
        <a:buChar char="–"/>
        <a:defRPr sz="1700">
          <a:solidFill>
            <a:schemeClr val="tx1"/>
          </a:solidFill>
          <a:latin typeface="+mn-lt"/>
        </a:defRPr>
      </a:lvl2pPr>
      <a:lvl3pPr marL="652463" indent="-130175" algn="l" defTabSz="522288" rtl="0" eaLnBrk="0" fontAlgn="base" hangingPunct="0">
        <a:spcBef>
          <a:spcPct val="20000"/>
        </a:spcBef>
        <a:spcAft>
          <a:spcPct val="0"/>
        </a:spcAft>
        <a:buChar char="•"/>
        <a:defRPr sz="1400">
          <a:solidFill>
            <a:schemeClr val="tx1"/>
          </a:solidFill>
          <a:latin typeface="+mn-lt"/>
        </a:defRPr>
      </a:lvl3pPr>
      <a:lvl4pPr marL="914400" indent="-130175" algn="l" defTabSz="522288" rtl="0" eaLnBrk="0" fontAlgn="base" hangingPunct="0">
        <a:spcBef>
          <a:spcPct val="20000"/>
        </a:spcBef>
        <a:spcAft>
          <a:spcPct val="0"/>
        </a:spcAft>
        <a:buChar char="–"/>
        <a:defRPr sz="1100">
          <a:solidFill>
            <a:schemeClr val="tx1"/>
          </a:solidFill>
          <a:latin typeface="+mn-lt"/>
        </a:defRPr>
      </a:lvl4pPr>
      <a:lvl5pPr marL="1176338" indent="-131763" algn="l" defTabSz="522288" rtl="0" eaLnBrk="0" fontAlgn="base" hangingPunct="0">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w3.org/TR/xpath/" TargetMode="External"/><Relationship Id="rId13" Type="http://schemas.openxmlformats.org/officeDocument/2006/relationships/hyperlink" Target="http://www.stats.ox.ac.uk/pub/RWin" TargetMode="External"/><Relationship Id="rId3" Type="http://schemas.openxmlformats.org/officeDocument/2006/relationships/hyperlink" Target="http://www.ats.ucla.edu/stat/R" TargetMode="External"/><Relationship Id="rId7" Type="http://schemas.openxmlformats.org/officeDocument/2006/relationships/hyperlink" Target="http://www.omegahat.org/RSXML/" TargetMode="External"/><Relationship Id="rId12" Type="http://schemas.openxmlformats.org/officeDocument/2006/relationships/image" Target="../media/image4.png"/><Relationship Id="rId2" Type="http://schemas.openxmlformats.org/officeDocument/2006/relationships/hyperlink" Target="http://www.r-project.org/" TargetMode="External"/><Relationship Id="rId1" Type="http://schemas.openxmlformats.org/officeDocument/2006/relationships/slideLayout" Target="../slideLayouts/slideLayout7.xml"/><Relationship Id="rId6" Type="http://schemas.openxmlformats.org/officeDocument/2006/relationships/hyperlink" Target="http://www.w3.org/TR/rdf-schema/" TargetMode="External"/><Relationship Id="rId11" Type="http://schemas.openxmlformats.org/officeDocument/2006/relationships/image" Target="../media/image3.png"/><Relationship Id="rId5" Type="http://schemas.openxmlformats.org/officeDocument/2006/relationships/hyperlink" Target="http://sourceforge.net/projects/vivo/files/Ontology/vivo-core-1.1.owl" TargetMode="External"/><Relationship Id="rId10" Type="http://schemas.openxmlformats.org/officeDocument/2006/relationships/hyperlink" Target="http://cran.r-project.org/package=statnet" TargetMode="External"/><Relationship Id="rId4" Type="http://schemas.openxmlformats.org/officeDocument/2006/relationships/hyperlink" Target="http://www.w3c.org/RDF" TargetMode="External"/><Relationship Id="rId9" Type="http://schemas.openxmlformats.org/officeDocument/2006/relationships/hyperlink" Target="http://statnet.org/" TargetMode="External"/><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56"/>
          <p:cNvSpPr txBox="1">
            <a:spLocks noChangeArrowheads="1"/>
          </p:cNvSpPr>
          <p:nvPr/>
        </p:nvSpPr>
        <p:spPr bwMode="auto">
          <a:xfrm>
            <a:off x="7200899" y="6319522"/>
            <a:ext cx="6353175" cy="2800767"/>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Fetch VIVO Data via HTTP</a:t>
            </a:r>
          </a:p>
          <a:p>
            <a:r>
              <a:rPr lang="en-US" dirty="0" smtClean="0"/>
              <a:t>To use R for VIVO application programming, you will want to get and install the XML Library.</a:t>
            </a:r>
            <a:r>
              <a:rPr lang="en-US" baseline="30000" dirty="0" smtClean="0"/>
              <a:t>7</a:t>
            </a:r>
            <a:r>
              <a:rPr lang="en-US" dirty="0" smtClean="0"/>
              <a:t>  This library provides all the tools you will need to fetch pages and extract values for processing and display in R. To fetch a VIVO page from a URL, execute the one line below:</a:t>
            </a:r>
          </a:p>
          <a:p>
            <a:pPr>
              <a:tabLst>
                <a:tab pos="2057400" algn="l"/>
              </a:tabLst>
            </a:pPr>
            <a:endParaRPr lang="en-US" sz="1400" dirty="0" smtClean="0">
              <a:latin typeface="Courier New" pitchFamily="49" charset="0"/>
              <a:cs typeface="Courier New" pitchFamily="49" charset="0"/>
            </a:endParaRPr>
          </a:p>
          <a:p>
            <a:pPr>
              <a:tabLst>
                <a:tab pos="2057400" algn="l"/>
              </a:tabLst>
            </a:pPr>
            <a:r>
              <a:rPr lang="en-US" sz="1400" dirty="0" smtClean="0">
                <a:latin typeface="Courier New" pitchFamily="49" charset="0"/>
                <a:cs typeface="Courier New" pitchFamily="49" charset="0"/>
              </a:rPr>
              <a:t>my.rdf&lt;-</a:t>
            </a:r>
            <a:r>
              <a:rPr lang="en-US" sz="1400" dirty="0" err="1" smtClean="0">
                <a:latin typeface="Courier New" pitchFamily="49" charset="0"/>
                <a:cs typeface="Courier New" pitchFamily="49" charset="0"/>
              </a:rPr>
              <a:t>readLines</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url</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myurl</a:t>
            </a:r>
            <a:r>
              <a:rPr lang="en-US" sz="1400" dirty="0" smtClean="0">
                <a:latin typeface="Courier New" pitchFamily="49" charset="0"/>
                <a:cs typeface="Courier New" pitchFamily="49" charset="0"/>
              </a:rPr>
              <a:t>))</a:t>
            </a:r>
          </a:p>
          <a:p>
            <a:endParaRPr lang="en-US" dirty="0" smtClean="0"/>
          </a:p>
          <a:p>
            <a:r>
              <a:rPr lang="en-US" dirty="0" smtClean="0"/>
              <a:t>The variable named </a:t>
            </a:r>
            <a:r>
              <a:rPr lang="en-US" sz="1400" dirty="0" smtClean="0">
                <a:latin typeface="Courier New" pitchFamily="49" charset="0"/>
                <a:cs typeface="Courier New" pitchFamily="49" charset="0"/>
              </a:rPr>
              <a:t>my.rdf</a:t>
            </a:r>
            <a:r>
              <a:rPr lang="en-US" dirty="0" smtClean="0"/>
              <a:t> is created and contains the RDF Schema text from the remote VIVO page as shown previously.  </a:t>
            </a:r>
          </a:p>
        </p:txBody>
      </p:sp>
      <p:sp>
        <p:nvSpPr>
          <p:cNvPr id="2053" name="Rectangle 5"/>
          <p:cNvSpPr>
            <a:spLocks noChangeArrowheads="1"/>
          </p:cNvSpPr>
          <p:nvPr/>
        </p:nvSpPr>
        <p:spPr bwMode="auto">
          <a:xfrm>
            <a:off x="6714309" y="527050"/>
            <a:ext cx="20717691" cy="1345400"/>
          </a:xfrm>
          <a:prstGeom prst="rect">
            <a:avLst/>
          </a:prstGeom>
          <a:noFill/>
          <a:ln w="9525">
            <a:noFill/>
            <a:miter lim="800000"/>
            <a:headEnd/>
            <a:tailEnd/>
          </a:ln>
          <a:effectLst/>
        </p:spPr>
        <p:txBody>
          <a:bodyPr wrap="square" lIns="52227" tIns="26114" rIns="52227" bIns="26114">
            <a:spAutoFit/>
          </a:bodyPr>
          <a:lstStyle/>
          <a:p>
            <a:pPr defTabSz="522288">
              <a:spcBef>
                <a:spcPct val="50000"/>
              </a:spcBef>
              <a:defRPr/>
            </a:pPr>
            <a:r>
              <a:rPr lang="en-US" sz="4200" b="1" dirty="0" smtClean="0">
                <a:solidFill>
                  <a:schemeClr val="bg1">
                    <a:lumMod val="95000"/>
                  </a:schemeClr>
                </a:solidFill>
                <a:latin typeface="Tahoma" pitchFamily="34" charset="0"/>
                <a:ea typeface="Tahoma" pitchFamily="34" charset="0"/>
                <a:cs typeface="Tahoma" pitchFamily="34" charset="0"/>
              </a:rPr>
              <a:t>Using the R Programming Language for VIVO Application Programming</a:t>
            </a:r>
            <a:r>
              <a:rPr lang="en-US" sz="4200" b="1" dirty="0">
                <a:solidFill>
                  <a:schemeClr val="bg1">
                    <a:lumMod val="95000"/>
                  </a:schemeClr>
                </a:solidFill>
                <a:latin typeface="Tahoma" pitchFamily="34" charset="0"/>
                <a:ea typeface="Tahoma" pitchFamily="34" charset="0"/>
                <a:cs typeface="Tahoma" pitchFamily="34" charset="0"/>
              </a:rPr>
              <a:t/>
            </a:r>
            <a:br>
              <a:rPr lang="en-US" sz="4200" b="1" dirty="0">
                <a:solidFill>
                  <a:schemeClr val="bg1">
                    <a:lumMod val="95000"/>
                  </a:schemeClr>
                </a:solidFill>
                <a:latin typeface="Tahoma" pitchFamily="34" charset="0"/>
                <a:ea typeface="Tahoma" pitchFamily="34" charset="0"/>
                <a:cs typeface="Tahoma" pitchFamily="34" charset="0"/>
              </a:rPr>
            </a:br>
            <a:endParaRPr lang="en-US" sz="4200" i="1" dirty="0">
              <a:solidFill>
                <a:schemeClr val="bg1">
                  <a:lumMod val="95000"/>
                </a:schemeClr>
              </a:solidFill>
              <a:latin typeface="Tahoma" pitchFamily="34" charset="0"/>
              <a:ea typeface="Tahoma" pitchFamily="34" charset="0"/>
              <a:cs typeface="Tahoma" pitchFamily="34" charset="0"/>
            </a:endParaRPr>
          </a:p>
        </p:txBody>
      </p:sp>
      <p:sp>
        <p:nvSpPr>
          <p:cNvPr id="7172" name="Text Box 36"/>
          <p:cNvSpPr txBox="1">
            <a:spLocks noChangeArrowheads="1"/>
          </p:cNvSpPr>
          <p:nvPr/>
        </p:nvSpPr>
        <p:spPr bwMode="auto">
          <a:xfrm>
            <a:off x="14316075" y="3659188"/>
            <a:ext cx="5367338" cy="796925"/>
          </a:xfrm>
          <a:prstGeom prst="rect">
            <a:avLst/>
          </a:prstGeom>
          <a:noFill/>
          <a:ln w="9525">
            <a:noFill/>
            <a:miter lim="800000"/>
            <a:headEnd/>
            <a:tailEnd/>
          </a:ln>
        </p:spPr>
        <p:txBody>
          <a:bodyPr lIns="52241" tIns="26119" rIns="52241" bIns="26119">
            <a:spAutoFit/>
          </a:bodyPr>
          <a:lstStyle/>
          <a:p>
            <a:pPr defTabSz="2508250">
              <a:spcBef>
                <a:spcPct val="50000"/>
              </a:spcBef>
            </a:pPr>
            <a:endParaRPr lang="en-US" sz="4900">
              <a:latin typeface="Arial" charset="0"/>
            </a:endParaRPr>
          </a:p>
        </p:txBody>
      </p:sp>
      <p:sp>
        <p:nvSpPr>
          <p:cNvPr id="7176" name="Text Box 14"/>
          <p:cNvSpPr txBox="1">
            <a:spLocks noChangeArrowheads="1"/>
          </p:cNvSpPr>
          <p:nvPr/>
        </p:nvSpPr>
        <p:spPr bwMode="auto">
          <a:xfrm>
            <a:off x="514350" y="2725739"/>
            <a:ext cx="6343650" cy="4612245"/>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The R Programming Language</a:t>
            </a:r>
          </a:p>
          <a:p>
            <a:r>
              <a:rPr lang="en-US" dirty="0" smtClean="0"/>
              <a:t>R is an open source, open development  computing environment and language for statistical computing and graphics</a:t>
            </a:r>
            <a:r>
              <a:rPr lang="en-US" baseline="30000" dirty="0" smtClean="0"/>
              <a:t>1</a:t>
            </a:r>
            <a:r>
              <a:rPr lang="en-US" dirty="0" smtClean="0"/>
              <a:t>.  R is popular in biostatistics, bioinformatics, financial market analysis, social network analysis and geospatial modeling.  As a programming language, R is expressive and compact with a large collection of powerful functions and tools and operators for data representation, analysis and display.   On-line tutorials are available for learning both basic and advanced R programming</a:t>
            </a:r>
            <a:r>
              <a:rPr lang="en-US" baseline="30000" dirty="0" smtClean="0"/>
              <a:t>2</a:t>
            </a:r>
            <a:r>
              <a:rPr lang="en-US" dirty="0" smtClean="0"/>
              <a:t>.</a:t>
            </a:r>
          </a:p>
          <a:p>
            <a:endParaRPr lang="en-US" dirty="0" smtClean="0"/>
          </a:p>
          <a:p>
            <a:r>
              <a:rPr lang="en-US" dirty="0" smtClean="0"/>
              <a:t>Some simple examples:</a:t>
            </a:r>
          </a:p>
          <a:p>
            <a:pPr>
              <a:tabLst>
                <a:tab pos="2057400" algn="l"/>
              </a:tabLst>
            </a:pPr>
            <a:r>
              <a:rPr lang="en-US" sz="1400" dirty="0" smtClean="0">
                <a:latin typeface="Courier New" pitchFamily="49" charset="0"/>
                <a:cs typeface="Courier New" pitchFamily="49" charset="0"/>
              </a:rPr>
              <a:t>x&lt;-5	# create an object x and assign</a:t>
            </a:r>
          </a:p>
          <a:p>
            <a:pPr>
              <a:tabLst>
                <a:tab pos="2057400" algn="l"/>
              </a:tabLst>
            </a:pPr>
            <a:r>
              <a:rPr lang="en-US" sz="1400" dirty="0" smtClean="0">
                <a:latin typeface="Courier New" pitchFamily="49" charset="0"/>
                <a:cs typeface="Courier New" pitchFamily="49" charset="0"/>
              </a:rPr>
              <a:t>	# it the integer value 5</a:t>
            </a:r>
          </a:p>
          <a:p>
            <a:pPr>
              <a:tabLst>
                <a:tab pos="2057400" algn="l"/>
              </a:tabLst>
            </a:pPr>
            <a:r>
              <a:rPr lang="en-US" sz="1400" dirty="0" err="1" smtClean="0">
                <a:latin typeface="Courier New" pitchFamily="49" charset="0"/>
                <a:cs typeface="Courier New" pitchFamily="49" charset="0"/>
              </a:rPr>
              <a:t>myurl</a:t>
            </a:r>
            <a:r>
              <a:rPr lang="en-US" sz="1400" dirty="0" smtClean="0">
                <a:latin typeface="Courier New" pitchFamily="49" charset="0"/>
                <a:cs typeface="Courier New" pitchFamily="49" charset="0"/>
              </a:rPr>
              <a:t>&lt;-”http://vivo.ufl.edu/individual/mconlon”</a:t>
            </a:r>
          </a:p>
          <a:p>
            <a:pPr>
              <a:tabLst>
                <a:tab pos="2057400" algn="l"/>
              </a:tabLst>
            </a:pPr>
            <a:r>
              <a:rPr lang="en-US" sz="1400" dirty="0" smtClean="0">
                <a:latin typeface="Courier New" pitchFamily="49" charset="0"/>
                <a:cs typeface="Courier New" pitchFamily="49" charset="0"/>
              </a:rPr>
              <a:t>	# assign text string to </a:t>
            </a:r>
            <a:r>
              <a:rPr lang="en-US" sz="1400" dirty="0" err="1" smtClean="0">
                <a:latin typeface="Courier New" pitchFamily="49" charset="0"/>
                <a:cs typeface="Courier New" pitchFamily="49" charset="0"/>
              </a:rPr>
              <a:t>url</a:t>
            </a:r>
            <a:endParaRPr lang="en-US" sz="1400" dirty="0" smtClean="0">
              <a:latin typeface="Courier New" pitchFamily="49" charset="0"/>
              <a:cs typeface="Courier New" pitchFamily="49" charset="0"/>
            </a:endParaRPr>
          </a:p>
          <a:p>
            <a:pPr>
              <a:tabLst>
                <a:tab pos="2057400" algn="l"/>
              </a:tabLst>
            </a:pPr>
            <a:r>
              <a:rPr lang="en-US" sz="1400" dirty="0" smtClean="0">
                <a:latin typeface="Courier New" pitchFamily="49" charset="0"/>
                <a:cs typeface="Courier New" pitchFamily="49" charset="0"/>
              </a:rPr>
              <a:t>v&lt;-</a:t>
            </a:r>
            <a:r>
              <a:rPr lang="en-US" sz="1400" dirty="0" err="1" smtClean="0">
                <a:latin typeface="Courier New" pitchFamily="49" charset="0"/>
                <a:cs typeface="Courier New" pitchFamily="49" charset="0"/>
              </a:rPr>
              <a:t>rnorm</a:t>
            </a:r>
            <a:r>
              <a:rPr lang="en-US" sz="1400" dirty="0" smtClean="0">
                <a:latin typeface="Courier New" pitchFamily="49" charset="0"/>
                <a:cs typeface="Courier New" pitchFamily="49" charset="0"/>
              </a:rPr>
              <a:t>(1000)	# generate 1000 random normal</a:t>
            </a:r>
          </a:p>
          <a:p>
            <a:pPr>
              <a:tabLst>
                <a:tab pos="2057400" algn="l"/>
              </a:tabLst>
            </a:pP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variates</a:t>
            </a:r>
            <a:r>
              <a:rPr lang="en-US" sz="1400" dirty="0" smtClean="0">
                <a:latin typeface="Courier New" pitchFamily="49" charset="0"/>
                <a:cs typeface="Courier New" pitchFamily="49" charset="0"/>
              </a:rPr>
              <a:t> and assign to v</a:t>
            </a:r>
          </a:p>
          <a:p>
            <a:pPr>
              <a:tabLst>
                <a:tab pos="2057400" algn="l"/>
              </a:tabLst>
            </a:pPr>
            <a:r>
              <a:rPr lang="en-US" sz="1400" dirty="0" err="1" smtClean="0">
                <a:latin typeface="Courier New" pitchFamily="49" charset="0"/>
                <a:cs typeface="Courier New" pitchFamily="49" charset="0"/>
              </a:rPr>
              <a:t>hist</a:t>
            </a:r>
            <a:r>
              <a:rPr lang="en-US" sz="1400" dirty="0" smtClean="0">
                <a:latin typeface="Courier New" pitchFamily="49" charset="0"/>
                <a:cs typeface="Courier New" pitchFamily="49" charset="0"/>
              </a:rPr>
              <a:t>(v)	# draw a histogram of v</a:t>
            </a:r>
          </a:p>
          <a:p>
            <a:pPr>
              <a:tabLst>
                <a:tab pos="2057400" algn="l"/>
              </a:tabLst>
            </a:pPr>
            <a:endParaRPr lang="en-US" sz="1400" dirty="0">
              <a:latin typeface="Courier New" pitchFamily="49" charset="0"/>
              <a:cs typeface="Courier New" pitchFamily="49" charset="0"/>
            </a:endParaRPr>
          </a:p>
        </p:txBody>
      </p:sp>
      <p:sp>
        <p:nvSpPr>
          <p:cNvPr id="7181" name="Text Box 183"/>
          <p:cNvSpPr txBox="1">
            <a:spLocks noChangeArrowheads="1"/>
          </p:cNvSpPr>
          <p:nvPr/>
        </p:nvSpPr>
        <p:spPr bwMode="auto">
          <a:xfrm>
            <a:off x="20573999" y="10877551"/>
            <a:ext cx="6353175" cy="4585871"/>
          </a:xfrm>
          <a:prstGeom prst="rect">
            <a:avLst/>
          </a:prstGeom>
          <a:noFill/>
          <a:ln w="9525">
            <a:noFill/>
            <a:miter lim="800000"/>
            <a:headEnd/>
            <a:tailEnd/>
          </a:ln>
        </p:spPr>
        <p:txBody>
          <a:bodyPr wrap="square" lIns="274320" tIns="274320" rIns="274320" bIns="0">
            <a:spAutoFit/>
          </a:bodyPr>
          <a:lstStyle/>
          <a:p>
            <a:pPr marL="57150" indent="-57150" defTabSz="2508250">
              <a:tabLst>
                <a:tab pos="1943100" algn="l"/>
              </a:tabLst>
            </a:pPr>
            <a:r>
              <a:rPr lang="en-US" sz="2400" b="1" dirty="0" smtClean="0">
                <a:solidFill>
                  <a:srgbClr val="002060"/>
                </a:solidFill>
                <a:latin typeface="Franklin Gothic Medium" pitchFamily="34" charset="0"/>
              </a:rPr>
              <a:t>References</a:t>
            </a:r>
          </a:p>
          <a:p>
            <a:pPr marL="57150" indent="-57150" defTabSz="2508250">
              <a:tabLst>
                <a:tab pos="1943100" algn="l"/>
              </a:tabLst>
            </a:pPr>
            <a:r>
              <a:rPr lang="en-US" baseline="30000" dirty="0" smtClean="0"/>
              <a:t>1</a:t>
            </a:r>
            <a:r>
              <a:rPr lang="en-US" dirty="0" smtClean="0"/>
              <a:t>R Project Home Page </a:t>
            </a:r>
            <a:r>
              <a:rPr lang="en-US" dirty="0" smtClean="0">
                <a:hlinkClick r:id="rId2"/>
              </a:rPr>
              <a:t>www.r-project.org</a:t>
            </a:r>
            <a:endParaRPr lang="en-US" dirty="0" smtClean="0"/>
          </a:p>
          <a:p>
            <a:pPr marL="57150" indent="-57150" defTabSz="2508250">
              <a:tabLst>
                <a:tab pos="1943100" algn="l"/>
              </a:tabLst>
            </a:pPr>
            <a:r>
              <a:rPr lang="en-US" baseline="30000" dirty="0" smtClean="0"/>
              <a:t>2</a:t>
            </a:r>
            <a:r>
              <a:rPr lang="en-US" dirty="0" smtClean="0"/>
              <a:t>Resources to help you learn and use R </a:t>
            </a:r>
            <a:r>
              <a:rPr lang="en-US" dirty="0" smtClean="0">
                <a:hlinkClick r:id="rId3"/>
              </a:rPr>
              <a:t>www.ats.ucla.edu/stat/R</a:t>
            </a:r>
            <a:endParaRPr lang="en-US" dirty="0" smtClean="0"/>
          </a:p>
          <a:p>
            <a:pPr marL="57150" indent="-57150" defTabSz="2508250">
              <a:tabLst>
                <a:tab pos="1943100" algn="l"/>
              </a:tabLst>
            </a:pPr>
            <a:r>
              <a:rPr lang="en-US" baseline="30000" dirty="0" smtClean="0"/>
              <a:t>3</a:t>
            </a:r>
            <a:r>
              <a:rPr lang="en-US" dirty="0" smtClean="0"/>
              <a:t>Resource Description Framework (RDF) </a:t>
            </a:r>
            <a:r>
              <a:rPr lang="en-US" dirty="0" smtClean="0">
                <a:hlinkClick r:id="rId4"/>
              </a:rPr>
              <a:t>www.w3c.org/RDF</a:t>
            </a:r>
            <a:endParaRPr lang="en-US" dirty="0" smtClean="0"/>
          </a:p>
          <a:p>
            <a:pPr marL="57150" indent="-57150" defTabSz="2508250">
              <a:tabLst>
                <a:tab pos="1943100" algn="l"/>
              </a:tabLst>
            </a:pPr>
            <a:r>
              <a:rPr lang="en-US" baseline="30000" dirty="0" smtClean="0"/>
              <a:t>4</a:t>
            </a:r>
            <a:r>
              <a:rPr lang="en-US" dirty="0" smtClean="0"/>
              <a:t>Dean </a:t>
            </a:r>
            <a:r>
              <a:rPr lang="en-US" dirty="0" err="1" smtClean="0"/>
              <a:t>Allemang</a:t>
            </a:r>
            <a:r>
              <a:rPr lang="en-US" dirty="0" smtClean="0"/>
              <a:t> and Jim </a:t>
            </a:r>
            <a:r>
              <a:rPr lang="en-US" dirty="0" err="1" smtClean="0"/>
              <a:t>Hendler</a:t>
            </a:r>
            <a:r>
              <a:rPr lang="en-US" dirty="0" smtClean="0"/>
              <a:t>  (2008) </a:t>
            </a:r>
            <a:r>
              <a:rPr lang="en-US" i="1" dirty="0" smtClean="0"/>
              <a:t>Semantic Web for the Working </a:t>
            </a:r>
            <a:r>
              <a:rPr lang="en-US" i="1" dirty="0" err="1" smtClean="0"/>
              <a:t>Ontologist</a:t>
            </a:r>
            <a:r>
              <a:rPr lang="en-US" dirty="0" smtClean="0"/>
              <a:t>, Morgan Kaufmann, 352 pp.</a:t>
            </a:r>
          </a:p>
          <a:p>
            <a:pPr marL="57150" indent="-57150" defTabSz="2508250">
              <a:tabLst>
                <a:tab pos="1943100" algn="l"/>
              </a:tabLst>
            </a:pPr>
            <a:r>
              <a:rPr lang="en-US" baseline="30000" dirty="0" smtClean="0"/>
              <a:t>5</a:t>
            </a:r>
            <a:r>
              <a:rPr lang="en-US" dirty="0" smtClean="0"/>
              <a:t>VIVO Ontology </a:t>
            </a:r>
            <a:r>
              <a:rPr lang="en-US" dirty="0" smtClean="0">
                <a:hlinkClick r:id="rId5"/>
              </a:rPr>
              <a:t>http://sourceforge.net/projects/vivo/files/Ontology/vivo-core-1.1.owl</a:t>
            </a:r>
            <a:endParaRPr lang="en-US" dirty="0" smtClean="0"/>
          </a:p>
          <a:p>
            <a:pPr marL="57150" indent="-57150" defTabSz="2508250">
              <a:tabLst>
                <a:tab pos="1943100" algn="l"/>
              </a:tabLst>
            </a:pPr>
            <a:r>
              <a:rPr lang="en-US" baseline="30000" dirty="0" smtClean="0"/>
              <a:t>6</a:t>
            </a:r>
            <a:r>
              <a:rPr lang="en-US" dirty="0" smtClean="0"/>
              <a:t>RDF Vocabulary Description Language 1.0: RDF Schema </a:t>
            </a:r>
            <a:r>
              <a:rPr lang="en-US" dirty="0" smtClean="0">
                <a:hlinkClick r:id="rId6"/>
              </a:rPr>
              <a:t>http://www.w3.org/TR/rdf-schema/</a:t>
            </a:r>
            <a:endParaRPr lang="en-US" dirty="0" smtClean="0"/>
          </a:p>
          <a:p>
            <a:pPr marL="57150" indent="-57150" defTabSz="2508250">
              <a:tabLst>
                <a:tab pos="1943100" algn="l"/>
              </a:tabLst>
            </a:pPr>
            <a:r>
              <a:rPr lang="en-US" baseline="30000" dirty="0" smtClean="0"/>
              <a:t>7</a:t>
            </a:r>
            <a:r>
              <a:rPr lang="en-US" dirty="0" smtClean="0"/>
              <a:t>Lang, Duncan Temple </a:t>
            </a:r>
            <a:r>
              <a:rPr lang="en-US" i="1" dirty="0" smtClean="0"/>
              <a:t>Tools for parsing and generating XML in R,</a:t>
            </a:r>
            <a:r>
              <a:rPr lang="en-US" dirty="0" smtClean="0"/>
              <a:t> </a:t>
            </a:r>
            <a:r>
              <a:rPr lang="en-US" dirty="0" smtClean="0">
                <a:hlinkClick r:id="rId7"/>
              </a:rPr>
              <a:t>http://www.omegahat.org/RSXML/</a:t>
            </a:r>
            <a:endParaRPr lang="en-US" dirty="0" smtClean="0"/>
          </a:p>
          <a:p>
            <a:pPr marL="57150" indent="-57150" defTabSz="2508250">
              <a:tabLst>
                <a:tab pos="1943100" algn="l"/>
              </a:tabLst>
            </a:pPr>
            <a:r>
              <a:rPr lang="en-US" baseline="30000" dirty="0" smtClean="0"/>
              <a:t>8</a:t>
            </a:r>
            <a:r>
              <a:rPr lang="en-US" dirty="0" smtClean="0"/>
              <a:t>XML Path Language (Version 1.0) </a:t>
            </a:r>
            <a:r>
              <a:rPr lang="en-US" dirty="0" smtClean="0">
                <a:hlinkClick r:id="rId8"/>
              </a:rPr>
              <a:t>http://www.w3.org/TR/xpath/</a:t>
            </a:r>
            <a:endParaRPr lang="en-US" dirty="0" smtClean="0"/>
          </a:p>
          <a:p>
            <a:pPr marL="57150" indent="-57150" defTabSz="2508250">
              <a:tabLst>
                <a:tab pos="1943100" algn="l"/>
              </a:tabLst>
            </a:pPr>
            <a:r>
              <a:rPr lang="en-US" baseline="30000" dirty="0" smtClean="0"/>
              <a:t>9</a:t>
            </a:r>
            <a:r>
              <a:rPr lang="en-US" dirty="0" smtClean="0"/>
              <a:t>Mark S. </a:t>
            </a:r>
            <a:r>
              <a:rPr lang="en-US" dirty="0" err="1" smtClean="0"/>
              <a:t>Handcock</a:t>
            </a:r>
            <a:r>
              <a:rPr lang="en-US" dirty="0" smtClean="0"/>
              <a:t>, David R. Hunter, Carter T. Butts, Steven M. </a:t>
            </a:r>
            <a:r>
              <a:rPr lang="en-US" dirty="0" err="1" smtClean="0"/>
              <a:t>Goodreau</a:t>
            </a:r>
            <a:r>
              <a:rPr lang="en-US" dirty="0" smtClean="0"/>
              <a:t>, and Martina Morris (2003) Software Tools for the Statistical Modeling of Network Data. Version 2.1-1. Project home page at </a:t>
            </a:r>
            <a:r>
              <a:rPr lang="en-US" dirty="0" smtClean="0">
                <a:hlinkClick r:id="rId9"/>
              </a:rPr>
              <a:t>http://statnet.org</a:t>
            </a:r>
            <a:r>
              <a:rPr lang="en-US" dirty="0" smtClean="0"/>
              <a:t>, URL  </a:t>
            </a:r>
            <a:r>
              <a:rPr lang="en-US" dirty="0" smtClean="0">
                <a:hlinkClick r:id="rId10"/>
              </a:rPr>
              <a:t>http://CRAN.R-project.org/package=statnet</a:t>
            </a:r>
            <a:endParaRPr lang="en-US" dirty="0"/>
          </a:p>
        </p:txBody>
      </p:sp>
      <p:sp>
        <p:nvSpPr>
          <p:cNvPr id="7188" name="TextBox 56"/>
          <p:cNvSpPr txBox="1">
            <a:spLocks noChangeArrowheads="1"/>
          </p:cNvSpPr>
          <p:nvPr/>
        </p:nvSpPr>
        <p:spPr bwMode="auto">
          <a:xfrm>
            <a:off x="504824" y="7288213"/>
            <a:ext cx="6353175" cy="2369880"/>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VIVO Data is RDF</a:t>
            </a:r>
          </a:p>
          <a:p>
            <a:r>
              <a:rPr lang="en-US" dirty="0" smtClean="0"/>
              <a:t>VIVO represents all its data using Resource Description Framework (RDF)</a:t>
            </a:r>
            <a:r>
              <a:rPr lang="en-US" baseline="30000" dirty="0" smtClean="0"/>
              <a:t>3</a:t>
            </a:r>
            <a:r>
              <a:rPr lang="en-US" dirty="0" smtClean="0"/>
              <a:t>.  RDF represents all data as “triples” of the form subject predicate object.  Subjects, objects and predicates are represented in an ontology.  See a standard text for descriptions of RDF and ontologies.</a:t>
            </a:r>
            <a:r>
              <a:rPr lang="en-US" baseline="30000" dirty="0" smtClean="0"/>
              <a:t>4 </a:t>
            </a:r>
            <a:r>
              <a:rPr lang="en-US" dirty="0" smtClean="0"/>
              <a:t> The VIVO ontology describes people participating in research activity, as well as elements common to these people and their activities -- grants, events, projects, publications and more.</a:t>
            </a:r>
            <a:r>
              <a:rPr lang="en-US" baseline="30000" dirty="0" smtClean="0"/>
              <a:t>5</a:t>
            </a:r>
            <a:endParaRPr lang="en-US" baseline="30000" dirty="0"/>
          </a:p>
        </p:txBody>
      </p:sp>
      <p:sp>
        <p:nvSpPr>
          <p:cNvPr id="7204" name="Rectangle 37"/>
          <p:cNvSpPr>
            <a:spLocks noChangeArrowheads="1"/>
          </p:cNvSpPr>
          <p:nvPr/>
        </p:nvSpPr>
        <p:spPr bwMode="auto">
          <a:xfrm>
            <a:off x="6975567" y="1354138"/>
            <a:ext cx="18575383" cy="474662"/>
          </a:xfrm>
          <a:prstGeom prst="rect">
            <a:avLst/>
          </a:prstGeom>
          <a:noFill/>
          <a:ln w="9525">
            <a:noFill/>
            <a:miter lim="800000"/>
            <a:headEnd/>
            <a:tailEnd/>
          </a:ln>
        </p:spPr>
        <p:txBody>
          <a:bodyPr wrap="square">
            <a:spAutoFit/>
          </a:bodyPr>
          <a:lstStyle/>
          <a:p>
            <a:r>
              <a:rPr lang="en-US" sz="2400" b="1" dirty="0">
                <a:solidFill>
                  <a:srgbClr val="CCECFF"/>
                </a:solidFill>
                <a:latin typeface="Tahoma" pitchFamily="34" charset="0"/>
                <a:cs typeface="Tahoma" pitchFamily="34" charset="0"/>
              </a:rPr>
              <a:t>Mike Conlon</a:t>
            </a:r>
            <a:r>
              <a:rPr lang="en-US" sz="2400" b="1" dirty="0" smtClean="0">
                <a:solidFill>
                  <a:srgbClr val="CCECFF"/>
                </a:solidFill>
                <a:latin typeface="Tahoma" pitchFamily="34" charset="0"/>
                <a:cs typeface="Tahoma" pitchFamily="34" charset="0"/>
              </a:rPr>
              <a:t>, PhD COO UF Clinical and Translational Science Institute, </a:t>
            </a:r>
            <a:r>
              <a:rPr lang="en-US" sz="2400" b="1" dirty="0">
                <a:solidFill>
                  <a:srgbClr val="CCECFF"/>
                </a:solidFill>
                <a:latin typeface="Tahoma" pitchFamily="34" charset="0"/>
                <a:cs typeface="Tahoma" pitchFamily="34" charset="0"/>
              </a:rPr>
              <a:t>Gainesville, </a:t>
            </a:r>
            <a:r>
              <a:rPr lang="en-US" sz="2400" b="1" dirty="0" smtClean="0">
                <a:solidFill>
                  <a:srgbClr val="CCECFF"/>
                </a:solidFill>
                <a:latin typeface="Tahoma" pitchFamily="34" charset="0"/>
                <a:cs typeface="Tahoma" pitchFamily="34" charset="0"/>
              </a:rPr>
              <a:t>Florida and the VIVO Collaboration*</a:t>
            </a:r>
            <a:endParaRPr lang="en-US" sz="2400" dirty="0"/>
          </a:p>
        </p:txBody>
      </p:sp>
      <p:sp>
        <p:nvSpPr>
          <p:cNvPr id="38" name="TextBox 56"/>
          <p:cNvSpPr txBox="1">
            <a:spLocks noChangeArrowheads="1"/>
          </p:cNvSpPr>
          <p:nvPr/>
        </p:nvSpPr>
        <p:spPr bwMode="auto">
          <a:xfrm>
            <a:off x="514349" y="9676267"/>
            <a:ext cx="6353176" cy="2369880"/>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RDF as XML</a:t>
            </a:r>
          </a:p>
          <a:p>
            <a:r>
              <a:rPr lang="en-US" dirty="0" smtClean="0"/>
              <a:t>RDF Schema</a:t>
            </a:r>
            <a:r>
              <a:rPr lang="en-US" baseline="30000" dirty="0" smtClean="0"/>
              <a:t>6</a:t>
            </a:r>
            <a:r>
              <a:rPr lang="en-US" dirty="0" smtClean="0"/>
              <a:t> (RDFS) is a description language for RDF represented in Extensible Markup Language (XML). XML is readily processed by application programs.  VIVO can present all its data as either Hypertext Markup Language (HTML), for human reading through a browser, or as XML for application programs and tools.  The XML produced by VIVO conforms to the RDF Schema standard. For example, the </a:t>
            </a:r>
            <a:r>
              <a:rPr lang="en-US" dirty="0" err="1" smtClean="0"/>
              <a:t>url</a:t>
            </a:r>
            <a:r>
              <a:rPr lang="en-US" dirty="0" smtClean="0"/>
              <a:t> in the R sample above can be seen below as rendered HTML (left) or as XML/RDF Schema (right).   </a:t>
            </a:r>
            <a:endParaRPr lang="en-US" dirty="0"/>
          </a:p>
        </p:txBody>
      </p:sp>
      <p:sp>
        <p:nvSpPr>
          <p:cNvPr id="41" name="TextBox 40"/>
          <p:cNvSpPr txBox="1"/>
          <p:nvPr/>
        </p:nvSpPr>
        <p:spPr>
          <a:xfrm>
            <a:off x="433388" y="15644115"/>
            <a:ext cx="26608087" cy="784830"/>
          </a:xfrm>
          <a:prstGeom prst="rect">
            <a:avLst/>
          </a:prstGeom>
          <a:noFill/>
        </p:spPr>
        <p:txBody>
          <a:bodyPr wrap="square" rtlCol="0">
            <a:spAutoFit/>
          </a:bodyPr>
          <a:lstStyle/>
          <a:p>
            <a:r>
              <a:rPr lang="en-US" sz="900" dirty="0" smtClean="0"/>
              <a:t>*VIVO Collaboration:  Cornell University: Dean Krafft (Cornell PI), </a:t>
            </a:r>
            <a:r>
              <a:rPr lang="en-US" sz="900" dirty="0" err="1" smtClean="0"/>
              <a:t>Manolo</a:t>
            </a:r>
            <a:r>
              <a:rPr lang="en-US" sz="900" dirty="0" smtClean="0"/>
              <a:t> </a:t>
            </a:r>
            <a:r>
              <a:rPr lang="en-US" sz="900" dirty="0" err="1" smtClean="0"/>
              <a:t>Bevia</a:t>
            </a:r>
            <a:r>
              <a:rPr lang="en-US" sz="900" dirty="0" smtClean="0"/>
              <a:t>, Jim Blake, Nick Cappadona, Brian Caruso, Jon Corson-Rikert, </a:t>
            </a:r>
            <a:r>
              <a:rPr lang="en-US" sz="900" dirty="0" err="1" smtClean="0"/>
              <a:t>Elly</a:t>
            </a:r>
            <a:r>
              <a:rPr lang="en-US" sz="900" dirty="0" smtClean="0"/>
              <a:t> Cramer, Medha Devare, Elizabeth Hines, Huda Khan, Brian Lowe, Joseph </a:t>
            </a:r>
            <a:r>
              <a:rPr lang="en-US" sz="900" dirty="0" err="1" smtClean="0"/>
              <a:t>McEnerney</a:t>
            </a:r>
            <a:r>
              <a:rPr lang="en-US" sz="900" dirty="0" smtClean="0"/>
              <a:t>, Holly </a:t>
            </a:r>
            <a:r>
              <a:rPr lang="en-US" sz="900" dirty="0" err="1" smtClean="0"/>
              <a:t>Mistlebauer</a:t>
            </a:r>
            <a:r>
              <a:rPr lang="en-US" sz="900" dirty="0" smtClean="0"/>
              <a:t>, Stella Mitchell, </a:t>
            </a:r>
            <a:r>
              <a:rPr lang="en-US" sz="900" dirty="0" err="1" smtClean="0"/>
              <a:t>Anup</a:t>
            </a:r>
            <a:r>
              <a:rPr lang="en-US" sz="900" dirty="0" smtClean="0"/>
              <a:t> </a:t>
            </a:r>
            <a:r>
              <a:rPr lang="en-US" sz="900" dirty="0" err="1" smtClean="0"/>
              <a:t>Sawant</a:t>
            </a:r>
            <a:r>
              <a:rPr lang="en-US" sz="900" dirty="0" smtClean="0"/>
              <a:t>, Christopher </a:t>
            </a:r>
            <a:r>
              <a:rPr lang="en-US" sz="900" dirty="0" err="1" smtClean="0"/>
              <a:t>Westling</a:t>
            </a:r>
            <a:r>
              <a:rPr lang="en-US" sz="900" dirty="0" smtClean="0"/>
              <a:t>, Tim Worrall, Rebecca </a:t>
            </a:r>
            <a:r>
              <a:rPr lang="en-US" sz="900" dirty="0" err="1" smtClean="0"/>
              <a:t>Younes</a:t>
            </a:r>
            <a:r>
              <a:rPr lang="en-US" sz="900" dirty="0" smtClean="0"/>
              <a:t>. University of Florida: Mike Conlon (VIVO and UF PI), Chris Barnes, Cecilia </a:t>
            </a:r>
            <a:r>
              <a:rPr lang="en-US" sz="900" dirty="0" err="1" smtClean="0"/>
              <a:t>Botero</a:t>
            </a:r>
            <a:r>
              <a:rPr lang="en-US" sz="900" dirty="0" smtClean="0"/>
              <a:t>, Kerry Britt, Erin Brooks, Amy Buhler, Ellie </a:t>
            </a:r>
            <a:r>
              <a:rPr lang="en-US" sz="900" dirty="0" err="1" smtClean="0"/>
              <a:t>Bushhousen</a:t>
            </a:r>
            <a:r>
              <a:rPr lang="en-US" sz="900" dirty="0" smtClean="0"/>
              <a:t>, Linda </a:t>
            </a:r>
            <a:r>
              <a:rPr lang="en-US" sz="900" dirty="0" err="1" smtClean="0"/>
              <a:t>Butson</a:t>
            </a:r>
            <a:r>
              <a:rPr lang="en-US" sz="900" dirty="0" smtClean="0"/>
              <a:t>, Chris Case, Christine </a:t>
            </a:r>
            <a:r>
              <a:rPr lang="en-US" sz="900" dirty="0" err="1" smtClean="0"/>
              <a:t>Cogar</a:t>
            </a:r>
            <a:r>
              <a:rPr lang="en-US" sz="900" dirty="0" smtClean="0"/>
              <a:t>, </a:t>
            </a:r>
            <a:r>
              <a:rPr lang="en-US" sz="900" dirty="0" err="1" smtClean="0"/>
              <a:t>Valrie</a:t>
            </a:r>
            <a:r>
              <a:rPr lang="en-US" sz="900" dirty="0" smtClean="0"/>
              <a:t> Davis, Mary Edwards, Nita </a:t>
            </a:r>
            <a:r>
              <a:rPr lang="en-US" sz="900" dirty="0" err="1" smtClean="0"/>
              <a:t>Ferree</a:t>
            </a:r>
            <a:r>
              <a:rPr lang="en-US" sz="900" dirty="0" smtClean="0"/>
              <a:t>, George Hack, Chris Haines, Sara Henning, Rae </a:t>
            </a:r>
            <a:r>
              <a:rPr lang="en-US" sz="900" dirty="0" err="1" smtClean="0"/>
              <a:t>Jesano</a:t>
            </a:r>
            <a:r>
              <a:rPr lang="en-US" sz="900" dirty="0" smtClean="0"/>
              <a:t>, </a:t>
            </a:r>
            <a:r>
              <a:rPr lang="en-US" sz="900" dirty="0" err="1" smtClean="0"/>
              <a:t>Margeaux</a:t>
            </a:r>
            <a:r>
              <a:rPr lang="en-US" sz="900" dirty="0" smtClean="0"/>
              <a:t> Johnson, Meghan Latorre, Yang Li, Paula </a:t>
            </a:r>
            <a:r>
              <a:rPr lang="en-US" sz="900" dirty="0" err="1" smtClean="0"/>
              <a:t>Markes</a:t>
            </a:r>
            <a:r>
              <a:rPr lang="en-US" sz="900" dirty="0" smtClean="0"/>
              <a:t>, Hannah Norton, Narayan Raum, Alexander Rockwell, Sara Russell Gonzalez, Nancy Schaefer, Dale </a:t>
            </a:r>
            <a:r>
              <a:rPr lang="en-US" sz="900" dirty="0" err="1" smtClean="0"/>
              <a:t>Scheppler</a:t>
            </a:r>
            <a:r>
              <a:rPr lang="en-US" sz="900" dirty="0" smtClean="0"/>
              <a:t>, Nicholas Skaggs, Matthew Tedder, Michele R. Tennant, Alicia Turner, Stephen Williams.  Indiana University: Katy Borner (IU PI), </a:t>
            </a:r>
            <a:r>
              <a:rPr lang="en-US" sz="900" dirty="0" err="1" smtClean="0"/>
              <a:t>Kavitha</a:t>
            </a:r>
            <a:r>
              <a:rPr lang="en-US" sz="900" dirty="0" smtClean="0"/>
              <a:t> </a:t>
            </a:r>
            <a:r>
              <a:rPr lang="en-US" sz="900" dirty="0" err="1" smtClean="0"/>
              <a:t>Chandrasekar</a:t>
            </a:r>
            <a:r>
              <a:rPr lang="en-US" sz="900" dirty="0" smtClean="0"/>
              <a:t>, Bin Chen, </a:t>
            </a:r>
            <a:r>
              <a:rPr lang="en-US" sz="900" dirty="0" err="1" smtClean="0"/>
              <a:t>Shanshan</a:t>
            </a:r>
            <a:r>
              <a:rPr lang="en-US" sz="900" dirty="0" smtClean="0"/>
              <a:t> Chen, </a:t>
            </a:r>
            <a:r>
              <a:rPr lang="en-US" sz="900" dirty="0" err="1" smtClean="0"/>
              <a:t>Jeni</a:t>
            </a:r>
            <a:r>
              <a:rPr lang="en-US" sz="900" dirty="0" smtClean="0"/>
              <a:t> Coffey, Suresh </a:t>
            </a:r>
            <a:r>
              <a:rPr lang="en-US" sz="900" dirty="0" err="1" smtClean="0"/>
              <a:t>Deivasigamani</a:t>
            </a:r>
            <a:r>
              <a:rPr lang="en-US" sz="900" dirty="0" smtClean="0"/>
              <a:t>, Ying Ding, Russell </a:t>
            </a:r>
            <a:r>
              <a:rPr lang="en-US" sz="900" dirty="0" err="1" smtClean="0"/>
              <a:t>Duhon</a:t>
            </a:r>
            <a:r>
              <a:rPr lang="en-US" sz="900" dirty="0" smtClean="0"/>
              <a:t>, Jon Dunn, </a:t>
            </a:r>
            <a:r>
              <a:rPr lang="en-US" sz="900" dirty="0" err="1" smtClean="0"/>
              <a:t>Poornima</a:t>
            </a:r>
            <a:r>
              <a:rPr lang="en-US" sz="900" dirty="0" smtClean="0"/>
              <a:t> </a:t>
            </a:r>
            <a:r>
              <a:rPr lang="en-US" sz="900" dirty="0" err="1" smtClean="0"/>
              <a:t>Gopinath</a:t>
            </a:r>
            <a:r>
              <a:rPr lang="en-US" sz="900" dirty="0" smtClean="0"/>
              <a:t>, Julie Hardesty, Brian </a:t>
            </a:r>
            <a:r>
              <a:rPr lang="en-US" sz="900" dirty="0" err="1" smtClean="0"/>
              <a:t>Keese</a:t>
            </a:r>
            <a:r>
              <a:rPr lang="en-US" sz="900" dirty="0" smtClean="0"/>
              <a:t>, </a:t>
            </a:r>
            <a:r>
              <a:rPr lang="en-US" sz="900" dirty="0" err="1" smtClean="0"/>
              <a:t>Namrata</a:t>
            </a:r>
            <a:r>
              <a:rPr lang="en-US" sz="900" dirty="0" smtClean="0"/>
              <a:t> </a:t>
            </a:r>
            <a:r>
              <a:rPr lang="en-US" sz="900" dirty="0" err="1" smtClean="0"/>
              <a:t>Lele</a:t>
            </a:r>
            <a:r>
              <a:rPr lang="en-US" sz="900" dirty="0" smtClean="0"/>
              <a:t>, Micah Linnemeier, </a:t>
            </a:r>
            <a:r>
              <a:rPr lang="en-US" sz="900" dirty="0" err="1" smtClean="0"/>
              <a:t>Nianli</a:t>
            </a:r>
            <a:r>
              <a:rPr lang="en-US" sz="900" dirty="0" smtClean="0"/>
              <a:t> Ma, Robert H. McDonald, </a:t>
            </a:r>
            <a:r>
              <a:rPr lang="en-US" sz="900" dirty="0" err="1" smtClean="0"/>
              <a:t>Asik</a:t>
            </a:r>
            <a:r>
              <a:rPr lang="en-US" sz="900" dirty="0" smtClean="0"/>
              <a:t> </a:t>
            </a:r>
            <a:r>
              <a:rPr lang="en-US" sz="900" dirty="0" err="1" smtClean="0"/>
              <a:t>Pradhan</a:t>
            </a:r>
            <a:r>
              <a:rPr lang="en-US" sz="900" dirty="0" smtClean="0"/>
              <a:t> </a:t>
            </a:r>
            <a:r>
              <a:rPr lang="en-US" sz="900" dirty="0" err="1" smtClean="0"/>
              <a:t>Gongaju</a:t>
            </a:r>
            <a:r>
              <a:rPr lang="en-US" sz="900" dirty="0" smtClean="0"/>
              <a:t>, Mark Price, </a:t>
            </a:r>
            <a:r>
              <a:rPr lang="en-US" sz="900" dirty="0" err="1" smtClean="0"/>
              <a:t>Yuyin</a:t>
            </a:r>
            <a:r>
              <a:rPr lang="en-US" sz="900" dirty="0" smtClean="0"/>
              <a:t> Sun, </a:t>
            </a:r>
            <a:r>
              <a:rPr lang="en-US" sz="900" dirty="0" err="1" smtClean="0"/>
              <a:t>Chintan</a:t>
            </a:r>
            <a:r>
              <a:rPr lang="en-US" sz="900" dirty="0" smtClean="0"/>
              <a:t> Tank, Alan Walsh, Brian Wheeler, </a:t>
            </a:r>
            <a:r>
              <a:rPr lang="en-US" sz="900" dirty="0" err="1" smtClean="0"/>
              <a:t>Feng</a:t>
            </a:r>
            <a:r>
              <a:rPr lang="en-US" sz="900" dirty="0" smtClean="0"/>
              <a:t> Wu, Angela </a:t>
            </a:r>
            <a:r>
              <a:rPr lang="en-US" sz="900" dirty="0" err="1" smtClean="0"/>
              <a:t>Zoss</a:t>
            </a:r>
            <a:r>
              <a:rPr lang="en-US" sz="900" dirty="0" smtClean="0"/>
              <a:t>.   Ponce School of Medicine: Richard J. Noel, Jr. (Ponce PI), Ricardo </a:t>
            </a:r>
            <a:r>
              <a:rPr lang="en-US" sz="900" dirty="0" err="1" smtClean="0"/>
              <a:t>Espada</a:t>
            </a:r>
            <a:r>
              <a:rPr lang="en-US" sz="900" dirty="0" smtClean="0"/>
              <a:t> Colon, </a:t>
            </a:r>
            <a:r>
              <a:rPr lang="en-US" sz="900" dirty="0" err="1" smtClean="0"/>
              <a:t>Damaris</a:t>
            </a:r>
            <a:r>
              <a:rPr lang="en-US" sz="900" dirty="0" smtClean="0"/>
              <a:t> Torres Cruz, Michael Vega </a:t>
            </a:r>
            <a:r>
              <a:rPr lang="en-US" sz="900" dirty="0" err="1" smtClean="0"/>
              <a:t>Negrón</a:t>
            </a:r>
            <a:r>
              <a:rPr lang="en-US" sz="900" dirty="0" smtClean="0"/>
              <a:t>.  The Scripps Research Institute: Gerald Joyce (Scripps PI), Catherine Dunn, Brant Kelley, Paula King,  Angela Murrell, Barbara Noble, Cary Thomas, </a:t>
            </a:r>
            <a:r>
              <a:rPr lang="en-US" sz="900" dirty="0" err="1" smtClean="0"/>
              <a:t>Michaeleen</a:t>
            </a:r>
            <a:r>
              <a:rPr lang="en-US" sz="900" dirty="0" smtClean="0"/>
              <a:t> </a:t>
            </a:r>
            <a:r>
              <a:rPr lang="en-US" sz="900" dirty="0" err="1" smtClean="0"/>
              <a:t>Trimarchi</a:t>
            </a:r>
            <a:r>
              <a:rPr lang="en-US" sz="900" dirty="0" smtClean="0"/>
              <a:t>.  Washington University School of Medicine in St. Louis: </a:t>
            </a:r>
            <a:r>
              <a:rPr lang="en-US" sz="900" dirty="0" err="1" smtClean="0"/>
              <a:t>Rakesh</a:t>
            </a:r>
            <a:r>
              <a:rPr lang="en-US" sz="900" dirty="0" smtClean="0"/>
              <a:t> </a:t>
            </a:r>
            <a:r>
              <a:rPr lang="en-US" sz="900" dirty="0" err="1" smtClean="0"/>
              <a:t>Nagarajan</a:t>
            </a:r>
            <a:r>
              <a:rPr lang="en-US" sz="900" dirty="0" smtClean="0"/>
              <a:t> (WUSTL PI), Kristi L. Holmes, </a:t>
            </a:r>
            <a:r>
              <a:rPr lang="en-US" sz="900" dirty="0" err="1" smtClean="0"/>
              <a:t>Caerie</a:t>
            </a:r>
            <a:r>
              <a:rPr lang="en-US" sz="900" dirty="0" smtClean="0"/>
              <a:t> </a:t>
            </a:r>
            <a:r>
              <a:rPr lang="en-US" sz="900" dirty="0" err="1" smtClean="0"/>
              <a:t>Houchins</a:t>
            </a:r>
            <a:r>
              <a:rPr lang="en-US" sz="900" dirty="0" smtClean="0"/>
              <a:t>, George Joseph, </a:t>
            </a:r>
            <a:r>
              <a:rPr lang="en-US" sz="900" dirty="0" err="1" smtClean="0"/>
              <a:t>Sunita</a:t>
            </a:r>
            <a:r>
              <a:rPr lang="en-US" sz="900" dirty="0" smtClean="0"/>
              <a:t> B. </a:t>
            </a:r>
            <a:r>
              <a:rPr lang="en-US" sz="900" dirty="0" err="1" smtClean="0"/>
              <a:t>Koul</a:t>
            </a:r>
            <a:r>
              <a:rPr lang="en-US" sz="900" dirty="0" smtClean="0"/>
              <a:t>, Leslie D. McIntosh.  Weill Cornell Medical College: Curtis Cole (Weill PI), Paul Albert, Victor Brodsky, Mark </a:t>
            </a:r>
            <a:r>
              <a:rPr lang="en-US" sz="900" dirty="0" err="1" smtClean="0"/>
              <a:t>Bronnimann</a:t>
            </a:r>
            <a:r>
              <a:rPr lang="en-US" sz="900" dirty="0" smtClean="0"/>
              <a:t>, Adam </a:t>
            </a:r>
            <a:r>
              <a:rPr lang="en-US" sz="900" dirty="0" err="1" smtClean="0"/>
              <a:t>Cheriff</a:t>
            </a:r>
            <a:r>
              <a:rPr lang="en-US" sz="900" dirty="0" smtClean="0"/>
              <a:t>, Oscar Cruz, Dan Dickinson, Richard </a:t>
            </a:r>
            <a:r>
              <a:rPr lang="en-US" sz="900" dirty="0" err="1" smtClean="0"/>
              <a:t>Hu</a:t>
            </a:r>
            <a:r>
              <a:rPr lang="en-US" sz="900" dirty="0" smtClean="0"/>
              <a:t>, Chris Huang, </a:t>
            </a:r>
            <a:r>
              <a:rPr lang="en-US" sz="900" dirty="0" err="1" smtClean="0"/>
              <a:t>Itay</a:t>
            </a:r>
            <a:r>
              <a:rPr lang="en-US" sz="900" dirty="0" smtClean="0"/>
              <a:t> </a:t>
            </a:r>
            <a:r>
              <a:rPr lang="en-US" sz="900" dirty="0" err="1" smtClean="0"/>
              <a:t>Klaz</a:t>
            </a:r>
            <a:r>
              <a:rPr lang="en-US" sz="900" dirty="0" smtClean="0"/>
              <a:t>, Kenneth Lee, Peter </a:t>
            </a:r>
            <a:r>
              <a:rPr lang="en-US" sz="900" dirty="0" err="1" smtClean="0"/>
              <a:t>Michelini</a:t>
            </a:r>
            <a:r>
              <a:rPr lang="en-US" sz="900" dirty="0" smtClean="0"/>
              <a:t>, Grace </a:t>
            </a:r>
            <a:r>
              <a:rPr lang="en-US" sz="900" dirty="0" err="1" smtClean="0"/>
              <a:t>Migliorisi</a:t>
            </a:r>
            <a:r>
              <a:rPr lang="en-US" sz="900" dirty="0" smtClean="0"/>
              <a:t>, John </a:t>
            </a:r>
            <a:r>
              <a:rPr lang="en-US" sz="900" dirty="0" err="1" smtClean="0"/>
              <a:t>Ruffing</a:t>
            </a:r>
            <a:r>
              <a:rPr lang="en-US" sz="900" dirty="0" smtClean="0"/>
              <a:t>, Jason </a:t>
            </a:r>
            <a:r>
              <a:rPr lang="en-US" sz="900" dirty="0" err="1" smtClean="0"/>
              <a:t>Specland</a:t>
            </a:r>
            <a:r>
              <a:rPr lang="en-US" sz="900" dirty="0" smtClean="0"/>
              <a:t>, </a:t>
            </a:r>
            <a:r>
              <a:rPr lang="en-US" sz="900" dirty="0" err="1" smtClean="0"/>
              <a:t>Tru</a:t>
            </a:r>
            <a:r>
              <a:rPr lang="en-US" sz="900" dirty="0" smtClean="0"/>
              <a:t> Tran, </a:t>
            </a:r>
            <a:r>
              <a:rPr lang="en-US" sz="900" dirty="0" err="1" smtClean="0"/>
              <a:t>Vinay</a:t>
            </a:r>
            <a:r>
              <a:rPr lang="en-US" sz="900" dirty="0" smtClean="0"/>
              <a:t> </a:t>
            </a:r>
            <a:r>
              <a:rPr lang="en-US" sz="900" dirty="0" err="1" smtClean="0"/>
              <a:t>Varughese</a:t>
            </a:r>
            <a:r>
              <a:rPr lang="en-US" sz="900" dirty="0" smtClean="0"/>
              <a:t>, Virgil Wong.  This project is funded by the National Institutes of Health, U24 RR029822, "VIVO: Enabling National Networking of Scientists". </a:t>
            </a:r>
            <a:br>
              <a:rPr lang="en-US" sz="900" dirty="0" smtClean="0"/>
            </a:br>
            <a:endParaRPr lang="en-US" sz="900" dirty="0"/>
          </a:p>
        </p:txBody>
      </p:sp>
      <p:pic>
        <p:nvPicPr>
          <p:cNvPr id="2" name="Picture 2"/>
          <p:cNvPicPr>
            <a:picLocks noChangeAspect="1" noChangeArrowheads="1"/>
          </p:cNvPicPr>
          <p:nvPr/>
        </p:nvPicPr>
        <p:blipFill>
          <a:blip r:embed="rId11" cstate="print"/>
          <a:stretch>
            <a:fillRect/>
          </a:stretch>
        </p:blipFill>
        <p:spPr bwMode="auto">
          <a:xfrm>
            <a:off x="794275" y="12082464"/>
            <a:ext cx="2767621" cy="3367086"/>
          </a:xfrm>
          <a:prstGeom prst="rect">
            <a:avLst/>
          </a:prstGeom>
          <a:noFill/>
          <a:ln w="9525">
            <a:noFill/>
            <a:miter lim="800000"/>
            <a:headEnd/>
            <a:tailEnd/>
          </a:ln>
        </p:spPr>
      </p:pic>
      <p:pic>
        <p:nvPicPr>
          <p:cNvPr id="1027" name="Picture 3"/>
          <p:cNvPicPr>
            <a:picLocks noChangeAspect="1" noChangeArrowheads="1"/>
          </p:cNvPicPr>
          <p:nvPr/>
        </p:nvPicPr>
        <p:blipFill>
          <a:blip r:embed="rId12" cstate="print"/>
          <a:srcRect/>
          <a:stretch>
            <a:fillRect/>
          </a:stretch>
        </p:blipFill>
        <p:spPr bwMode="auto">
          <a:xfrm>
            <a:off x="3318332" y="12087226"/>
            <a:ext cx="3548863" cy="3424238"/>
          </a:xfrm>
          <a:prstGeom prst="rect">
            <a:avLst/>
          </a:prstGeom>
          <a:noFill/>
          <a:ln w="9525">
            <a:noFill/>
            <a:miter lim="800000"/>
            <a:headEnd/>
            <a:tailEnd/>
          </a:ln>
        </p:spPr>
      </p:pic>
      <p:sp>
        <p:nvSpPr>
          <p:cNvPr id="43" name="TextBox 56"/>
          <p:cNvSpPr txBox="1">
            <a:spLocks noChangeArrowheads="1"/>
          </p:cNvSpPr>
          <p:nvPr/>
        </p:nvSpPr>
        <p:spPr bwMode="auto">
          <a:xfrm>
            <a:off x="7200899" y="2706690"/>
            <a:ext cx="6353175" cy="3600986"/>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VIVO Applications</a:t>
            </a:r>
          </a:p>
          <a:p>
            <a:r>
              <a:rPr lang="en-US" dirty="0" smtClean="0"/>
              <a:t>VIVO applications are software systems using VIVO data.  Existing systems such as </a:t>
            </a:r>
            <a:r>
              <a:rPr lang="en-US" dirty="0" err="1" smtClean="0"/>
              <a:t>Drupal</a:t>
            </a:r>
            <a:r>
              <a:rPr lang="en-US" dirty="0" smtClean="0"/>
              <a:t> or Sakai can be extended to use VIVO data.  Here we show simple R programs which consume and display VIVO data.  VIVO applications can be written in any computer language capable of accessing web pages and processing RDF.   We use R because of its simplicity and display capabilities.</a:t>
            </a:r>
          </a:p>
          <a:p>
            <a:endParaRPr lang="en-US" dirty="0" smtClean="0"/>
          </a:p>
          <a:p>
            <a:r>
              <a:rPr lang="en-US" dirty="0" smtClean="0"/>
              <a:t>VIVO applications “read” VIVO data by fetching VIVO data via HTTP.  There is no “application programming interface” (API) nor special VIVO software routines to learn.  The format of the VIVO data is published via its ontology.</a:t>
            </a:r>
            <a:r>
              <a:rPr lang="en-US" baseline="30000" dirty="0" smtClean="0"/>
              <a:t>5 </a:t>
            </a:r>
            <a:r>
              <a:rPr lang="en-US" dirty="0" smtClean="0"/>
              <a:t>This makes VIVO data far easier to consume in applications and repurpose than systems requiring the use of proprietary APIs.  VIVO data is open and accessible to all via simple web page fetch.</a:t>
            </a:r>
            <a:endParaRPr lang="en-US" baseline="30000" dirty="0"/>
          </a:p>
        </p:txBody>
      </p:sp>
      <p:sp>
        <p:nvSpPr>
          <p:cNvPr id="45" name="TextBox 56"/>
          <p:cNvSpPr txBox="1">
            <a:spLocks noChangeArrowheads="1"/>
          </p:cNvSpPr>
          <p:nvPr/>
        </p:nvSpPr>
        <p:spPr bwMode="auto">
          <a:xfrm>
            <a:off x="7200899" y="9132135"/>
            <a:ext cx="6353175" cy="2308324"/>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Create an XML Parse Tree</a:t>
            </a:r>
          </a:p>
          <a:p>
            <a:r>
              <a:rPr lang="en-US" dirty="0" smtClean="0"/>
              <a:t>The resulting RDF can be parsed into a tree for further processing.  Many objects in VIVO have parent-child relationships.</a:t>
            </a:r>
          </a:p>
          <a:p>
            <a:endParaRPr lang="en-US" dirty="0" smtClean="0"/>
          </a:p>
          <a:p>
            <a:r>
              <a:rPr lang="en-US" sz="1400" dirty="0" err="1" smtClean="0">
                <a:latin typeface="Courier New" pitchFamily="49" charset="0"/>
                <a:cs typeface="Courier New" pitchFamily="49" charset="0"/>
              </a:rPr>
              <a:t>my.tree</a:t>
            </a:r>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xmlParse</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myurl</a:t>
            </a:r>
            <a:r>
              <a:rPr lang="en-US" sz="1400" dirty="0" smtClean="0">
                <a:latin typeface="Courier New" pitchFamily="49" charset="0"/>
                <a:cs typeface="Courier New" pitchFamily="49" charset="0"/>
              </a:rPr>
              <a:t>)</a:t>
            </a:r>
          </a:p>
          <a:p>
            <a:endParaRPr lang="en-US" sz="1400" dirty="0" smtClean="0">
              <a:latin typeface="Courier New" pitchFamily="49" charset="0"/>
              <a:cs typeface="Courier New" pitchFamily="49" charset="0"/>
            </a:endParaRPr>
          </a:p>
          <a:p>
            <a:r>
              <a:rPr lang="en-US" dirty="0" smtClean="0"/>
              <a:t>The variable </a:t>
            </a:r>
            <a:r>
              <a:rPr lang="en-US" sz="1400" dirty="0" err="1" smtClean="0">
                <a:latin typeface="Courier New" pitchFamily="49" charset="0"/>
                <a:cs typeface="Courier New" pitchFamily="49" charset="0"/>
              </a:rPr>
              <a:t>my.tree</a:t>
            </a:r>
            <a:r>
              <a:rPr lang="en-US" dirty="0" smtClean="0"/>
              <a:t> is created by fetching the remote page and parsing the XML found there.</a:t>
            </a:r>
            <a:endParaRPr lang="en-US" sz="1400" dirty="0" smtClean="0">
              <a:latin typeface="Courier New" pitchFamily="49" charset="0"/>
              <a:cs typeface="Courier New" pitchFamily="49" charset="0"/>
            </a:endParaRPr>
          </a:p>
        </p:txBody>
      </p:sp>
      <p:sp>
        <p:nvSpPr>
          <p:cNvPr id="46" name="TextBox 56"/>
          <p:cNvSpPr txBox="1">
            <a:spLocks noChangeArrowheads="1"/>
          </p:cNvSpPr>
          <p:nvPr/>
        </p:nvSpPr>
        <p:spPr bwMode="auto">
          <a:xfrm>
            <a:off x="7200899" y="11414205"/>
            <a:ext cx="6353175" cy="2739211"/>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Use </a:t>
            </a:r>
            <a:r>
              <a:rPr lang="en-US" sz="2400" b="1" dirty="0" err="1" smtClean="0">
                <a:solidFill>
                  <a:srgbClr val="002060"/>
                </a:solidFill>
                <a:latin typeface="Franklin Gothic Medium" pitchFamily="34" charset="0"/>
              </a:rPr>
              <a:t>XPath</a:t>
            </a:r>
            <a:r>
              <a:rPr lang="en-US" sz="2400" b="1" dirty="0" smtClean="0">
                <a:solidFill>
                  <a:srgbClr val="002060"/>
                </a:solidFill>
                <a:latin typeface="Franklin Gothic Medium" pitchFamily="34" charset="0"/>
              </a:rPr>
              <a:t> to Extract Data Values</a:t>
            </a:r>
          </a:p>
          <a:p>
            <a:r>
              <a:rPr lang="en-US" dirty="0" smtClean="0"/>
              <a:t>A tree can be searched for values satisfying an XPath</a:t>
            </a:r>
            <a:r>
              <a:rPr lang="en-US" baseline="30000" dirty="0" smtClean="0"/>
              <a:t>8  </a:t>
            </a:r>
            <a:r>
              <a:rPr lang="en-US" dirty="0" smtClean="0"/>
              <a:t>query.</a:t>
            </a:r>
          </a:p>
          <a:p>
            <a:endParaRPr lang="en-US" dirty="0" smtClean="0"/>
          </a:p>
          <a:p>
            <a:r>
              <a:rPr lang="en-US" sz="1400" dirty="0" err="1" smtClean="0">
                <a:latin typeface="Courier New" pitchFamily="49" charset="0"/>
                <a:cs typeface="Courier New" pitchFamily="49" charset="0"/>
              </a:rPr>
              <a:t>my.nodes</a:t>
            </a:r>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getNodeSet</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my.tree</a:t>
            </a:r>
            <a:r>
              <a:rPr lang="en-US" sz="1400" dirty="0" smtClean="0">
                <a:latin typeface="Courier New" pitchFamily="49" charset="0"/>
                <a:cs typeface="Courier New" pitchFamily="49" charset="0"/>
              </a:rPr>
              <a:t>,”//j.2:workPhone”)</a:t>
            </a:r>
          </a:p>
          <a:p>
            <a:endParaRPr lang="en-US" sz="1400" dirty="0" err="1" smtClean="0">
              <a:latin typeface="Courier New" pitchFamily="49" charset="0"/>
              <a:cs typeface="Courier New" pitchFamily="49" charset="0"/>
            </a:endParaRPr>
          </a:p>
          <a:p>
            <a:r>
              <a:rPr lang="en-US" dirty="0" smtClean="0"/>
              <a:t>The matching node(s) are then stripped to get values</a:t>
            </a:r>
          </a:p>
          <a:p>
            <a:endParaRPr lang="en-US" dirty="0" smtClean="0"/>
          </a:p>
          <a:p>
            <a:r>
              <a:rPr lang="en-US" sz="1400" dirty="0" err="1" smtClean="0">
                <a:latin typeface="Courier New" pitchFamily="49" charset="0"/>
                <a:cs typeface="Courier New" pitchFamily="49" charset="0"/>
              </a:rPr>
              <a:t>my.workphone</a:t>
            </a:r>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xmlValue</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my.nodes</a:t>
            </a:r>
            <a:r>
              <a:rPr lang="en-US" sz="1400" dirty="0" smtClean="0">
                <a:latin typeface="Courier New" pitchFamily="49" charset="0"/>
                <a:cs typeface="Courier New" pitchFamily="49" charset="0"/>
              </a:rPr>
              <a:t>[[1]])</a:t>
            </a:r>
          </a:p>
          <a:p>
            <a:endParaRPr lang="en-US" sz="1400" dirty="0" err="1" smtClean="0">
              <a:latin typeface="Courier New" pitchFamily="49" charset="0"/>
              <a:cs typeface="Courier New" pitchFamily="49" charset="0"/>
            </a:endParaRPr>
          </a:p>
          <a:p>
            <a:r>
              <a:rPr lang="en-US" dirty="0" smtClean="0"/>
              <a:t>The variable </a:t>
            </a:r>
            <a:r>
              <a:rPr lang="en-US" sz="1400" dirty="0" err="1" smtClean="0">
                <a:latin typeface="Courier New" pitchFamily="49" charset="0"/>
                <a:cs typeface="Courier New" pitchFamily="49" charset="0"/>
              </a:rPr>
              <a:t>my.workphone</a:t>
            </a:r>
            <a:r>
              <a:rPr lang="en-US" dirty="0" smtClean="0"/>
              <a:t> now contains the value “352 273 8872”</a:t>
            </a:r>
          </a:p>
        </p:txBody>
      </p:sp>
      <p:sp>
        <p:nvSpPr>
          <p:cNvPr id="47" name="TextBox 56"/>
          <p:cNvSpPr txBox="1">
            <a:spLocks noChangeArrowheads="1"/>
          </p:cNvSpPr>
          <p:nvPr/>
        </p:nvSpPr>
        <p:spPr bwMode="auto">
          <a:xfrm>
            <a:off x="7200899" y="14155738"/>
            <a:ext cx="6353175" cy="1384995"/>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Single and Multiple Values</a:t>
            </a:r>
          </a:p>
          <a:p>
            <a:r>
              <a:rPr lang="en-US" dirty="0" smtClean="0"/>
              <a:t>VIVO RDF contains single valued elements and multi-valued elements. The R code shown above is for a single valued response.  </a:t>
            </a:r>
            <a:r>
              <a:rPr lang="en-US" dirty="0" err="1" smtClean="0"/>
              <a:t>getNodeSet</a:t>
            </a:r>
            <a:r>
              <a:rPr lang="en-US" dirty="0" smtClean="0"/>
              <a:t> will return multiple values in an R list structure for further processing.  </a:t>
            </a:r>
            <a:endParaRPr lang="en-US" baseline="30000" dirty="0"/>
          </a:p>
        </p:txBody>
      </p:sp>
      <p:sp>
        <p:nvSpPr>
          <p:cNvPr id="48" name="TextBox 56"/>
          <p:cNvSpPr txBox="1">
            <a:spLocks noChangeArrowheads="1"/>
          </p:cNvSpPr>
          <p:nvPr/>
        </p:nvSpPr>
        <p:spPr bwMode="auto">
          <a:xfrm>
            <a:off x="13877924" y="2716214"/>
            <a:ext cx="6353175" cy="7089120"/>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Crawling RDF</a:t>
            </a:r>
          </a:p>
          <a:p>
            <a:r>
              <a:rPr lang="en-US" dirty="0" smtClean="0"/>
              <a:t>In some cases, the objects returned by VIVO are RDF URIs for other objects.  This is the basis of the semantic web – interlinked references to objects expressed as RDF.  Resolving such references can be called “crawling” or “dereferencing.” Consider the organizational structure of a university.  Each “org” may have </a:t>
            </a:r>
            <a:r>
              <a:rPr lang="en-US" dirty="0" err="1" smtClean="0"/>
              <a:t>subOrganizations</a:t>
            </a:r>
            <a:r>
              <a:rPr lang="en-US" dirty="0" smtClean="0"/>
              <a:t>, which are each “orgs”.  A </a:t>
            </a:r>
            <a:r>
              <a:rPr lang="en-US" dirty="0" err="1" smtClean="0"/>
              <a:t>uri</a:t>
            </a:r>
            <a:r>
              <a:rPr lang="en-US" dirty="0" smtClean="0"/>
              <a:t> for the University of Florida in VIVO returns its </a:t>
            </a:r>
            <a:r>
              <a:rPr lang="en-US" dirty="0" err="1" smtClean="0"/>
              <a:t>subOrganizations</a:t>
            </a:r>
            <a:r>
              <a:rPr lang="en-US" dirty="0" smtClean="0"/>
              <a:t>.  Each is an RDF URI for the </a:t>
            </a:r>
            <a:r>
              <a:rPr lang="en-US" dirty="0" err="1" smtClean="0"/>
              <a:t>subOrganization</a:t>
            </a:r>
            <a:r>
              <a:rPr lang="en-US" dirty="0" smtClean="0"/>
              <a:t> – a college, institute or department.  Using R, we can access each organization and recursively process its </a:t>
            </a:r>
            <a:r>
              <a:rPr lang="en-US" dirty="0" err="1" smtClean="0"/>
              <a:t>subOrganizations</a:t>
            </a:r>
            <a:r>
              <a:rPr lang="en-US" dirty="0" smtClean="0"/>
              <a:t> to generate a complete tree structure for the university as a whole.  The code does just that.  </a:t>
            </a:r>
            <a:r>
              <a:rPr lang="en-US" dirty="0" err="1" smtClean="0">
                <a:latin typeface="Courier New" pitchFamily="49" charset="0"/>
                <a:cs typeface="Courier New" pitchFamily="49" charset="0"/>
              </a:rPr>
              <a:t>processOrg</a:t>
            </a:r>
            <a:r>
              <a:rPr lang="en-US" dirty="0" smtClean="0"/>
              <a:t> returns the entire organizational structure of the university (or any other university with a VIVO URI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getURI</a:t>
            </a:r>
            <a:r>
              <a:rPr lang="en-US" dirty="0" smtClean="0">
                <a:latin typeface="Courier New" pitchFamily="49" charset="0"/>
                <a:cs typeface="Courier New" pitchFamily="49" charset="0"/>
              </a:rPr>
              <a:t> </a:t>
            </a:r>
            <a:r>
              <a:rPr lang="en-US" dirty="0" smtClean="0"/>
              <a:t>is a helper function for creating URIs from RDF XML attributes.</a:t>
            </a:r>
          </a:p>
          <a:p>
            <a:endParaRPr lang="en-US" dirty="0" smtClean="0"/>
          </a:p>
          <a:p>
            <a:r>
              <a:rPr lang="en-US" sz="1400" dirty="0" err="1" smtClean="0">
                <a:latin typeface="Courier New" pitchFamily="49" charset="0"/>
                <a:cs typeface="Courier New" pitchFamily="49" charset="0"/>
              </a:rPr>
              <a:t>processOrg</a:t>
            </a:r>
            <a:r>
              <a:rPr lang="en-US" sz="1400" dirty="0" smtClean="0">
                <a:latin typeface="Courier New" pitchFamily="49" charset="0"/>
                <a:cs typeface="Courier New" pitchFamily="49" charset="0"/>
              </a:rPr>
              <a:t>&lt;-function(</a:t>
            </a:r>
            <a:r>
              <a:rPr lang="en-US" sz="1400" dirty="0" err="1" smtClean="0">
                <a:latin typeface="Courier New" pitchFamily="49" charset="0"/>
                <a:cs typeface="Courier New" pitchFamily="49" charset="0"/>
              </a:rPr>
              <a:t>uri</a:t>
            </a:r>
            <a:r>
              <a:rPr lang="en-US" sz="1400" dirty="0" smtClean="0">
                <a:latin typeface="Courier New" pitchFamily="49" charset="0"/>
                <a:cs typeface="Courier New" pitchFamily="49" charset="0"/>
              </a:rPr>
              <a:t>){</a:t>
            </a:r>
          </a:p>
          <a:p>
            <a:r>
              <a:rPr lang="en-US" sz="1400" dirty="0" smtClean="0">
                <a:latin typeface="Courier New" pitchFamily="49" charset="0"/>
                <a:cs typeface="Courier New" pitchFamily="49" charset="0"/>
              </a:rPr>
              <a:t>  x&lt;-</a:t>
            </a:r>
            <a:r>
              <a:rPr lang="en-US" sz="1400" dirty="0" err="1" smtClean="0">
                <a:latin typeface="Courier New" pitchFamily="49" charset="0"/>
                <a:cs typeface="Courier New" pitchFamily="49" charset="0"/>
              </a:rPr>
              <a:t>xmlParse</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uri</a:t>
            </a:r>
            <a:r>
              <a:rPr lang="en-US" sz="1400" dirty="0" smtClean="0">
                <a:latin typeface="Courier New" pitchFamily="49" charset="0"/>
                <a:cs typeface="Courier New" pitchFamily="49" charset="0"/>
              </a:rPr>
              <a:t>)</a:t>
            </a:r>
          </a:p>
          <a:p>
            <a:r>
              <a:rPr lang="en-US" sz="1400" dirty="0" smtClean="0">
                <a:latin typeface="Courier New" pitchFamily="49" charset="0"/>
                <a:cs typeface="Courier New" pitchFamily="49" charset="0"/>
              </a:rPr>
              <a:t>  u&lt;-NULL</a:t>
            </a:r>
          </a:p>
          <a:p>
            <a:r>
              <a:rPr lang="en-US" sz="1400" dirty="0" smtClean="0">
                <a:latin typeface="Courier New" pitchFamily="49" charset="0"/>
                <a:cs typeface="Courier New" pitchFamily="49" charset="0"/>
              </a:rPr>
              <a:t>  name&lt;-</a:t>
            </a:r>
            <a:r>
              <a:rPr lang="en-US" sz="1400" dirty="0" err="1" smtClean="0">
                <a:latin typeface="Courier New" pitchFamily="49" charset="0"/>
                <a:cs typeface="Courier New" pitchFamily="49" charset="0"/>
              </a:rPr>
              <a:t>xmlValue</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getNodeSet</a:t>
            </a:r>
            <a:r>
              <a:rPr lang="en-US" sz="1400" dirty="0" smtClean="0">
                <a:latin typeface="Courier New" pitchFamily="49" charset="0"/>
                <a:cs typeface="Courier New" pitchFamily="49" charset="0"/>
              </a:rPr>
              <a:t>(x,"//</a:t>
            </a:r>
            <a:r>
              <a:rPr lang="en-US" sz="1400" dirty="0" err="1" smtClean="0">
                <a:latin typeface="Courier New" pitchFamily="49" charset="0"/>
                <a:cs typeface="Courier New" pitchFamily="49" charset="0"/>
              </a:rPr>
              <a:t>rdfs:label</a:t>
            </a:r>
            <a:r>
              <a:rPr lang="en-US" sz="1400" dirty="0" smtClean="0">
                <a:latin typeface="Courier New" pitchFamily="49" charset="0"/>
                <a:cs typeface="Courier New" pitchFamily="49" charset="0"/>
              </a:rPr>
              <a:t>")[[1]])</a:t>
            </a:r>
          </a:p>
          <a:p>
            <a:r>
              <a:rPr lang="en-US" sz="1400" dirty="0" smtClean="0">
                <a:latin typeface="Courier New" pitchFamily="49" charset="0"/>
                <a:cs typeface="Courier New" pitchFamily="49" charset="0"/>
              </a:rPr>
              <a:t>  subs&lt;-</a:t>
            </a:r>
            <a:r>
              <a:rPr lang="en-US" sz="1400" dirty="0" err="1" smtClean="0">
                <a:latin typeface="Courier New" pitchFamily="49" charset="0"/>
                <a:cs typeface="Courier New" pitchFamily="49" charset="0"/>
              </a:rPr>
              <a:t>getNodeSet</a:t>
            </a:r>
            <a:r>
              <a:rPr lang="en-US" sz="1400" dirty="0" smtClean="0">
                <a:latin typeface="Courier New" pitchFamily="49" charset="0"/>
                <a:cs typeface="Courier New" pitchFamily="49" charset="0"/>
              </a:rPr>
              <a:t>(x,"//j.1:hasSubOrganization")</a:t>
            </a:r>
          </a:p>
          <a:p>
            <a:r>
              <a:rPr lang="en-US" sz="1400" dirty="0" smtClean="0">
                <a:latin typeface="Courier New" pitchFamily="49" charset="0"/>
                <a:cs typeface="Courier New" pitchFamily="49" charset="0"/>
              </a:rPr>
              <a:t>  if(length(subs)==0) list(name=</a:t>
            </a:r>
            <a:r>
              <a:rPr lang="en-US" sz="1400" dirty="0" err="1" smtClean="0">
                <a:latin typeface="Courier New" pitchFamily="49" charset="0"/>
                <a:cs typeface="Courier New" pitchFamily="49" charset="0"/>
              </a:rPr>
              <a:t>name,subs</a:t>
            </a:r>
            <a:r>
              <a:rPr lang="en-US" sz="1400" dirty="0" smtClean="0">
                <a:latin typeface="Courier New" pitchFamily="49" charset="0"/>
                <a:cs typeface="Courier New" pitchFamily="49" charset="0"/>
              </a:rPr>
              <a:t>=NULL)</a:t>
            </a:r>
          </a:p>
          <a:p>
            <a:r>
              <a:rPr lang="en-US" sz="1400" dirty="0" smtClean="0">
                <a:latin typeface="Courier New" pitchFamily="49" charset="0"/>
                <a:cs typeface="Courier New" pitchFamily="49" charset="0"/>
              </a:rPr>
              <a:t>  else {</a:t>
            </a:r>
          </a:p>
          <a:p>
            <a:r>
              <a:rPr lang="en-US" sz="1400" dirty="0" smtClean="0">
                <a:latin typeface="Courier New" pitchFamily="49" charset="0"/>
                <a:cs typeface="Courier New" pitchFamily="49" charset="0"/>
              </a:rPr>
              <a:t>    for(</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in 1:length(subs)){</a:t>
            </a:r>
          </a:p>
          <a:p>
            <a:r>
              <a:rPr lang="en-US" sz="1400" dirty="0" smtClean="0">
                <a:latin typeface="Courier New" pitchFamily="49" charset="0"/>
                <a:cs typeface="Courier New" pitchFamily="49" charset="0"/>
              </a:rPr>
              <a:t>      sub.uri&lt;-</a:t>
            </a:r>
            <a:r>
              <a:rPr lang="en-US" sz="1400" dirty="0" err="1" smtClean="0">
                <a:latin typeface="Courier New" pitchFamily="49" charset="0"/>
                <a:cs typeface="Courier New" pitchFamily="49" charset="0"/>
              </a:rPr>
              <a:t>getURI</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xmlAttrs</a:t>
            </a:r>
            <a:r>
              <a:rPr lang="en-US" sz="1400" dirty="0" smtClean="0">
                <a:latin typeface="Courier New" pitchFamily="49" charset="0"/>
                <a:cs typeface="Courier New" pitchFamily="49" charset="0"/>
              </a:rPr>
              <a:t>(subs[[</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]])["resource"])</a:t>
            </a:r>
          </a:p>
          <a:p>
            <a:r>
              <a:rPr lang="en-US" sz="1400" dirty="0" smtClean="0">
                <a:latin typeface="Courier New" pitchFamily="49" charset="0"/>
                <a:cs typeface="Courier New" pitchFamily="49" charset="0"/>
              </a:rPr>
              <a:t>      u&lt;-c(</a:t>
            </a:r>
            <a:r>
              <a:rPr lang="en-US" sz="1400" dirty="0" err="1" smtClean="0">
                <a:latin typeface="Courier New" pitchFamily="49" charset="0"/>
                <a:cs typeface="Courier New" pitchFamily="49" charset="0"/>
              </a:rPr>
              <a:t>u,processOrg</a:t>
            </a:r>
            <a:r>
              <a:rPr lang="en-US" sz="1400" dirty="0" smtClean="0">
                <a:latin typeface="Courier New" pitchFamily="49" charset="0"/>
                <a:cs typeface="Courier New" pitchFamily="49" charset="0"/>
              </a:rPr>
              <a:t>(sub.uri))</a:t>
            </a:r>
          </a:p>
          <a:p>
            <a:r>
              <a:rPr lang="en-US" sz="1400" dirty="0" smtClean="0">
                <a:latin typeface="Courier New" pitchFamily="49" charset="0"/>
                <a:cs typeface="Courier New" pitchFamily="49" charset="0"/>
              </a:rPr>
              <a:t>    }</a:t>
            </a:r>
          </a:p>
          <a:p>
            <a:r>
              <a:rPr lang="en-US" sz="1400" dirty="0" smtClean="0">
                <a:latin typeface="Courier New" pitchFamily="49" charset="0"/>
                <a:cs typeface="Courier New" pitchFamily="49" charset="0"/>
              </a:rPr>
              <a:t>    list(name=</a:t>
            </a:r>
            <a:r>
              <a:rPr lang="en-US" sz="1400" dirty="0" err="1" smtClean="0">
                <a:latin typeface="Courier New" pitchFamily="49" charset="0"/>
                <a:cs typeface="Courier New" pitchFamily="49" charset="0"/>
              </a:rPr>
              <a:t>name,subs</a:t>
            </a:r>
            <a:r>
              <a:rPr lang="en-US" sz="1400" dirty="0" smtClean="0">
                <a:latin typeface="Courier New" pitchFamily="49" charset="0"/>
                <a:cs typeface="Courier New" pitchFamily="49" charset="0"/>
              </a:rPr>
              <a:t>=u)</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endParaRPr lang="en-US" baseline="30000" dirty="0"/>
          </a:p>
        </p:txBody>
      </p:sp>
      <p:sp>
        <p:nvSpPr>
          <p:cNvPr id="49" name="TextBox 56"/>
          <p:cNvSpPr txBox="1">
            <a:spLocks noChangeArrowheads="1"/>
          </p:cNvSpPr>
          <p:nvPr/>
        </p:nvSpPr>
        <p:spPr bwMode="auto">
          <a:xfrm>
            <a:off x="13887449" y="9555163"/>
            <a:ext cx="6353175" cy="1631216"/>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Displaying Results Using statnet</a:t>
            </a:r>
            <a:r>
              <a:rPr lang="en-US" sz="2400" b="1" baseline="30000" dirty="0" smtClean="0">
                <a:solidFill>
                  <a:srgbClr val="002060"/>
                </a:solidFill>
                <a:latin typeface="Franklin Gothic Medium" pitchFamily="34" charset="0"/>
              </a:rPr>
              <a:t>9</a:t>
            </a:r>
          </a:p>
          <a:p>
            <a:r>
              <a:rPr lang="en-US" dirty="0" err="1" smtClean="0"/>
              <a:t>statnet</a:t>
            </a:r>
            <a:r>
              <a:rPr lang="en-US" dirty="0" smtClean="0"/>
              <a:t> is an open source suite of packages for R used for network.  The organizational structure of the University of Florida is displayed as a directed graph below.  The root node is in the center.  Directed vertices point to </a:t>
            </a:r>
            <a:r>
              <a:rPr lang="en-US" dirty="0" err="1" smtClean="0"/>
              <a:t>subOrganizations</a:t>
            </a:r>
            <a:r>
              <a:rPr lang="en-US" dirty="0" smtClean="0"/>
              <a:t>. </a:t>
            </a:r>
          </a:p>
        </p:txBody>
      </p:sp>
      <p:sp>
        <p:nvSpPr>
          <p:cNvPr id="50" name="TextBox 56"/>
          <p:cNvSpPr txBox="1">
            <a:spLocks noChangeArrowheads="1"/>
          </p:cNvSpPr>
          <p:nvPr/>
        </p:nvSpPr>
        <p:spPr bwMode="auto">
          <a:xfrm>
            <a:off x="20573999" y="2706688"/>
            <a:ext cx="6353175" cy="4585871"/>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Next Steps</a:t>
            </a:r>
          </a:p>
          <a:p>
            <a:r>
              <a:rPr lang="en-US" dirty="0" smtClean="0"/>
              <a:t>If you are new to programming you will find R a bit difficult.  Experienced programmers will find R to be relaxing and powerful.  Writing R functions involves a bit of research to find the best functions for the task at hand.  The compactness of R makes it easy to read for the experienced R programmer. If you are not an experienced programmer, you may wish to team with someone who is.</a:t>
            </a:r>
          </a:p>
          <a:p>
            <a:endParaRPr lang="en-US" dirty="0" smtClean="0"/>
          </a:p>
          <a:p>
            <a:r>
              <a:rPr lang="en-US" dirty="0" smtClean="0"/>
              <a:t>R is particularly well suited for extracting data, tabulating, reporting and displaying data.  The </a:t>
            </a:r>
            <a:r>
              <a:rPr lang="en-US" dirty="0" err="1" smtClean="0"/>
              <a:t>statnet</a:t>
            </a:r>
            <a:r>
              <a:rPr lang="en-US" dirty="0" smtClean="0"/>
              <a:t> community is adding social network analysis tools. R is less well-suited for interactive applications.  Such applications might be written with Web 2.0 front-end tools, while using R for back-end data extraction, processing and graphics generation.</a:t>
            </a:r>
          </a:p>
          <a:p>
            <a:endParaRPr lang="en-US" dirty="0" smtClean="0"/>
          </a:p>
          <a:p>
            <a:r>
              <a:rPr lang="en-US" dirty="0" smtClean="0"/>
              <a:t>The R programming language augmented by the XML tools for data extraction and the </a:t>
            </a:r>
            <a:r>
              <a:rPr lang="en-US" dirty="0" err="1" smtClean="0"/>
              <a:t>statnet</a:t>
            </a:r>
            <a:r>
              <a:rPr lang="en-US" dirty="0" smtClean="0"/>
              <a:t> tools for social network display and analysis provide a powerful and ready made toolbox for VIVO application programming. </a:t>
            </a:r>
          </a:p>
        </p:txBody>
      </p:sp>
      <p:sp>
        <p:nvSpPr>
          <p:cNvPr id="51" name="TextBox 56"/>
          <p:cNvSpPr txBox="1">
            <a:spLocks noChangeArrowheads="1"/>
          </p:cNvSpPr>
          <p:nvPr/>
        </p:nvSpPr>
        <p:spPr bwMode="auto">
          <a:xfrm>
            <a:off x="20573999" y="7297738"/>
            <a:ext cx="6353175" cy="3518912"/>
          </a:xfrm>
          <a:prstGeom prst="rect">
            <a:avLst/>
          </a:prstGeom>
          <a:noFill/>
          <a:ln w="9525">
            <a:noFill/>
            <a:miter lim="800000"/>
            <a:headEnd/>
            <a:tailEnd/>
          </a:ln>
        </p:spPr>
        <p:txBody>
          <a:bodyPr wrap="square" lIns="274320" tIns="274320" rIns="274320" bIns="0">
            <a:spAutoFit/>
          </a:bodyPr>
          <a:lstStyle/>
          <a:p>
            <a:r>
              <a:rPr lang="en-US" sz="2400" b="1" dirty="0" smtClean="0">
                <a:solidFill>
                  <a:srgbClr val="002060"/>
                </a:solidFill>
                <a:latin typeface="Franklin Gothic Medium" pitchFamily="34" charset="0"/>
              </a:rPr>
              <a:t>Obtaining R, Packages and Code Examples</a:t>
            </a:r>
          </a:p>
          <a:p>
            <a:r>
              <a:rPr lang="en-US" dirty="0" smtClean="0"/>
              <a:t>Download installers for R for Windows, Mac or Linux from the R Home Page</a:t>
            </a:r>
            <a:r>
              <a:rPr lang="en-US" baseline="30000" dirty="0" smtClean="0"/>
              <a:t>1</a:t>
            </a:r>
            <a:r>
              <a:rPr lang="en-US" dirty="0" smtClean="0"/>
              <a:t>.  The installer does the rest.  To install the XML and </a:t>
            </a:r>
            <a:r>
              <a:rPr lang="en-US" dirty="0" err="1" smtClean="0"/>
              <a:t>statnet</a:t>
            </a:r>
            <a:r>
              <a:rPr lang="en-US" dirty="0" smtClean="0"/>
              <a:t> packages, execute the R commands :</a:t>
            </a:r>
          </a:p>
          <a:p>
            <a:pPr>
              <a:tabLst>
                <a:tab pos="2057400" algn="l"/>
              </a:tabLst>
            </a:pPr>
            <a:endParaRPr lang="en-US" dirty="0" smtClean="0">
              <a:cs typeface="Courier New" pitchFamily="49" charset="0"/>
            </a:endParaRPr>
          </a:p>
          <a:p>
            <a:r>
              <a:rPr lang="en-US" dirty="0" err="1" smtClean="0">
                <a:latin typeface="Courier New" pitchFamily="49" charset="0"/>
                <a:cs typeface="Courier New" pitchFamily="49" charset="0"/>
              </a:rPr>
              <a:t>install.packages</a:t>
            </a:r>
            <a:r>
              <a:rPr lang="en-US" dirty="0" smtClean="0">
                <a:latin typeface="Courier New" pitchFamily="49" charset="0"/>
                <a:cs typeface="Courier New" pitchFamily="49" charset="0"/>
              </a:rPr>
              <a:t>("XML", repos = </a:t>
            </a:r>
          </a:p>
          <a:p>
            <a:r>
              <a:rPr lang="en-US" dirty="0" smtClean="0">
                <a:latin typeface="Courier New" pitchFamily="49" charset="0"/>
                <a:cs typeface="Courier New" pitchFamily="49" charset="0"/>
              </a:rPr>
              <a:t>     "</a:t>
            </a:r>
            <a:r>
              <a:rPr lang="en-US" dirty="0" smtClean="0">
                <a:latin typeface="Courier New" pitchFamily="49" charset="0"/>
                <a:cs typeface="Courier New" pitchFamily="49" charset="0"/>
                <a:hlinkClick r:id="rId13"/>
              </a:rPr>
              <a:t>http://www.stats.ox.ac.uk/pub/RWin</a:t>
            </a:r>
            <a:r>
              <a:rPr lang="en-US" dirty="0" smtClean="0">
                <a:latin typeface="Courier New" pitchFamily="49" charset="0"/>
                <a:cs typeface="Courier New" pitchFamily="49" charset="0"/>
              </a:rPr>
              <a:t>")</a:t>
            </a:r>
          </a:p>
          <a:p>
            <a:pPr>
              <a:tabLst>
                <a:tab pos="2057400" algn="l"/>
              </a:tabLst>
            </a:pPr>
            <a:r>
              <a:rPr lang="en-US" dirty="0" smtClean="0">
                <a:latin typeface="Courier New" pitchFamily="49" charset="0"/>
                <a:cs typeface="Courier New" pitchFamily="49" charset="0"/>
              </a:rPr>
              <a:t>library(XML)</a:t>
            </a:r>
          </a:p>
          <a:p>
            <a:r>
              <a:rPr lang="en-US" dirty="0" err="1" smtClean="0">
                <a:latin typeface="Courier New" pitchFamily="49" charset="0"/>
                <a:cs typeface="Courier New" pitchFamily="49" charset="0"/>
              </a:rPr>
              <a:t>install.packages</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statnet</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library(</a:t>
            </a:r>
            <a:r>
              <a:rPr lang="en-US" dirty="0" err="1" smtClean="0">
                <a:latin typeface="Courier New" pitchFamily="49" charset="0"/>
                <a:cs typeface="Courier New" pitchFamily="49" charset="0"/>
              </a:rPr>
              <a:t>statnet</a:t>
            </a:r>
            <a:r>
              <a:rPr lang="en-US" dirty="0" smtClean="0">
                <a:latin typeface="Courier New" pitchFamily="49" charset="0"/>
                <a:cs typeface="Courier New" pitchFamily="49" charset="0"/>
              </a:rPr>
              <a:t>)</a:t>
            </a:r>
          </a:p>
          <a:p>
            <a:endParaRPr lang="en-US" dirty="0" smtClean="0">
              <a:latin typeface="Courier New" pitchFamily="49" charset="0"/>
              <a:cs typeface="Courier New" pitchFamily="49" charset="0"/>
            </a:endParaRPr>
          </a:p>
          <a:p>
            <a:r>
              <a:rPr lang="en-US" dirty="0" smtClean="0"/>
              <a:t>All code displayed and used on this poster is available at vivo.sourceforge.net</a:t>
            </a:r>
          </a:p>
          <a:p>
            <a:endParaRPr lang="en-US" baseline="30000" dirty="0"/>
          </a:p>
        </p:txBody>
      </p:sp>
      <p:pic>
        <p:nvPicPr>
          <p:cNvPr id="21" name="Picture 20" descr="statnet.png"/>
          <p:cNvPicPr>
            <a:picLocks noChangeAspect="1"/>
          </p:cNvPicPr>
          <p:nvPr/>
        </p:nvPicPr>
        <p:blipFill>
          <a:blip r:embed="rId14" cstate="print"/>
          <a:stretch>
            <a:fillRect/>
          </a:stretch>
        </p:blipFill>
        <p:spPr>
          <a:xfrm>
            <a:off x="15821025" y="11087100"/>
            <a:ext cx="4419600" cy="4419600"/>
          </a:xfrm>
          <a:prstGeom prst="rect">
            <a:avLst/>
          </a:prstGeom>
        </p:spPr>
      </p:pic>
      <p:sp>
        <p:nvSpPr>
          <p:cNvPr id="22" name="TextBox 56"/>
          <p:cNvSpPr txBox="1">
            <a:spLocks noChangeArrowheads="1"/>
          </p:cNvSpPr>
          <p:nvPr/>
        </p:nvSpPr>
        <p:spPr bwMode="auto">
          <a:xfrm>
            <a:off x="13877925" y="11364913"/>
            <a:ext cx="2257426" cy="4185761"/>
          </a:xfrm>
          <a:prstGeom prst="rect">
            <a:avLst/>
          </a:prstGeom>
          <a:noFill/>
          <a:ln w="9525">
            <a:noFill/>
            <a:miter lim="800000"/>
            <a:headEnd/>
            <a:tailEnd/>
          </a:ln>
        </p:spPr>
        <p:txBody>
          <a:bodyPr wrap="square" lIns="274320" tIns="0" rIns="0" bIns="0">
            <a:spAutoFit/>
          </a:bodyPr>
          <a:lstStyle/>
          <a:p>
            <a:r>
              <a:rPr lang="en-US" dirty="0" smtClean="0"/>
              <a:t>Large clusters represent the College of Medicine, The Institute for Food and Agricultural Sciences, the extension offices, and the College of Liberal Arts and Sciences.</a:t>
            </a:r>
          </a:p>
          <a:p>
            <a:endParaRPr lang="en-US" dirty="0" smtClean="0"/>
          </a:p>
          <a:p>
            <a:r>
              <a:rPr lang="en-US" dirty="0" smtClean="0"/>
              <a:t>The figure was produced using the code above, followed by transformation to a </a:t>
            </a:r>
            <a:r>
              <a:rPr lang="en-US" dirty="0" err="1" smtClean="0"/>
              <a:t>statnet</a:t>
            </a:r>
            <a:r>
              <a:rPr lang="en-US" dirty="0" smtClean="0"/>
              <a:t> </a:t>
            </a:r>
            <a:r>
              <a:rPr lang="en-US" dirty="0" err="1" smtClean="0"/>
              <a:t>edgelist</a:t>
            </a:r>
            <a:r>
              <a:rPr lang="en-US" dirty="0" smtClean="0"/>
              <a:t>, then a network object named </a:t>
            </a:r>
            <a:r>
              <a:rPr lang="en-US" dirty="0" err="1" smtClean="0">
                <a:latin typeface="Courier New" pitchFamily="49" charset="0"/>
                <a:cs typeface="Courier New" pitchFamily="49" charset="0"/>
              </a:rPr>
              <a:t>uf.g</a:t>
            </a:r>
            <a:r>
              <a:rPr lang="en-US" dirty="0" smtClean="0"/>
              <a:t>.  The network object was plotted with the single R function </a:t>
            </a:r>
            <a:r>
              <a:rPr lang="en-US" dirty="0" smtClean="0">
                <a:latin typeface="Courier New" pitchFamily="49" charset="0"/>
                <a:cs typeface="Courier New" pitchFamily="49" charset="0"/>
              </a:rPr>
              <a:t>plot(</a:t>
            </a:r>
            <a:r>
              <a:rPr lang="en-US" dirty="0" err="1" smtClean="0">
                <a:latin typeface="Courier New" pitchFamily="49" charset="0"/>
                <a:cs typeface="Courier New" pitchFamily="49" charset="0"/>
              </a:rPr>
              <a:t>uf.g</a:t>
            </a:r>
            <a:r>
              <a:rPr lang="en-US" dirty="0" smtClean="0">
                <a:latin typeface="Courier New" pitchFamily="49" charset="0"/>
                <a:cs typeface="Courier New" pitchFamily="49" charset="0"/>
              </a:rPr>
              <a:t>)</a:t>
            </a:r>
            <a:r>
              <a:rPr lang="en-US"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fpostertemplate01[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ufpostertemplate01[1]</Template>
  <TotalTime>709</TotalTime>
  <Words>1402</Words>
  <Application>Microsoft Office PowerPoint</Application>
  <PresentationFormat>Custom</PresentationFormat>
  <Paragraphs>94</Paragraphs>
  <Slides>1</Slides>
  <Notes>0</Notes>
  <HiddenSlides>0</HiddenSlides>
  <MMClips>0</MMClips>
  <ScaleCrop>false</ScaleCrop>
  <HeadingPairs>
    <vt:vector size="4" baseType="variant">
      <vt:variant>
        <vt:lpstr>Theme</vt:lpstr>
      </vt:variant>
      <vt:variant>
        <vt:i4>5</vt:i4>
      </vt:variant>
      <vt:variant>
        <vt:lpstr>Slide Titles</vt:lpstr>
      </vt:variant>
      <vt:variant>
        <vt:i4>1</vt:i4>
      </vt:variant>
    </vt:vector>
  </HeadingPairs>
  <TitlesOfParts>
    <vt:vector size="6" baseType="lpstr">
      <vt:lpstr>ufpostertemplate01[1]</vt:lpstr>
      <vt:lpstr>1_Custom Design</vt:lpstr>
      <vt:lpstr>2_Custom Design</vt:lpstr>
      <vt:lpstr>3_Custom Design</vt:lpstr>
      <vt:lpstr>4_Custom Design</vt:lpstr>
      <vt:lpstr>Slide 1</vt:lpstr>
    </vt:vector>
  </TitlesOfParts>
  <LinksUpToDate>false</LinksUpToDate>
  <SharedDoc>false</SharedDoc>
  <HyperlinkBase>http://www.posterpresentations.com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CAMP071</dc:subject>
  <dc:creator>Mike</dc:creator>
  <cp:lastModifiedBy>Mike Conlon</cp:lastModifiedBy>
  <cp:revision>92</cp:revision>
  <dcterms:created xsi:type="dcterms:W3CDTF">2010-07-31T00:18:09Z</dcterms:created>
  <dcterms:modified xsi:type="dcterms:W3CDTF">2011-08-22T12:45:13Z</dcterms:modified>
</cp:coreProperties>
</file>