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63" r:id="rId5"/>
    <p:sldId id="264" r:id="rId6"/>
    <p:sldId id="259" r:id="rId7"/>
    <p:sldId id="261" r:id="rId8"/>
    <p:sldId id="260" r:id="rId9"/>
    <p:sldId id="262"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66" d="100"/>
          <a:sy n="66" d="100"/>
        </p:scale>
        <p:origin x="-948"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81A20-746B-46A3-ACB8-367B45F522A4}" type="doc">
      <dgm:prSet loTypeId="urn:microsoft.com/office/officeart/2005/8/layout/chevron1" loCatId="process" qsTypeId="urn:microsoft.com/office/officeart/2005/8/quickstyle/simple1" qsCatId="simple" csTypeId="urn:microsoft.com/office/officeart/2005/8/colors/colorful4" csCatId="colorful" phldr="1"/>
      <dgm:spPr/>
    </dgm:pt>
    <dgm:pt modelId="{9CDC760C-2522-49B7-835D-8DFD6DE03A22}">
      <dgm:prSet phldrT="[Text]"/>
      <dgm:spPr/>
      <dgm:t>
        <a:bodyPr/>
        <a:lstStyle/>
        <a:p>
          <a:r>
            <a:rPr lang="en-US" dirty="0" smtClean="0"/>
            <a:t>Business Phone Number changed in University Directory</a:t>
          </a:r>
          <a:endParaRPr lang="en-US" dirty="0"/>
        </a:p>
      </dgm:t>
    </dgm:pt>
    <dgm:pt modelId="{46F6CDFC-4032-404B-8442-823421C420E7}" type="parTrans" cxnId="{958B1E99-763D-4BB2-A3F8-EEB376D0DAD2}">
      <dgm:prSet/>
      <dgm:spPr/>
      <dgm:t>
        <a:bodyPr/>
        <a:lstStyle/>
        <a:p>
          <a:endParaRPr lang="en-US"/>
        </a:p>
      </dgm:t>
    </dgm:pt>
    <dgm:pt modelId="{0DAE28A8-3FDC-4A37-B3A1-42B8BEBA0FCB}" type="sibTrans" cxnId="{958B1E99-763D-4BB2-A3F8-EEB376D0DAD2}">
      <dgm:prSet/>
      <dgm:spPr/>
      <dgm:t>
        <a:bodyPr/>
        <a:lstStyle/>
        <a:p>
          <a:endParaRPr lang="en-US"/>
        </a:p>
      </dgm:t>
    </dgm:pt>
    <dgm:pt modelId="{126DB2CF-7603-459B-A858-0887F78E6957}">
      <dgm:prSet phldrT="[Text]"/>
      <dgm:spPr/>
      <dgm:t>
        <a:bodyPr/>
        <a:lstStyle/>
        <a:p>
          <a:r>
            <a:rPr lang="en-US" dirty="0" smtClean="0"/>
            <a:t>IT process detects change, passes to VIVO</a:t>
          </a:r>
          <a:endParaRPr lang="en-US" dirty="0"/>
        </a:p>
      </dgm:t>
    </dgm:pt>
    <dgm:pt modelId="{4D20C346-A7DD-4410-BB41-D241A03AB821}" type="parTrans" cxnId="{8A7EF100-E4CD-4645-A319-802D25E9D7B4}">
      <dgm:prSet/>
      <dgm:spPr/>
      <dgm:t>
        <a:bodyPr/>
        <a:lstStyle/>
        <a:p>
          <a:endParaRPr lang="en-US"/>
        </a:p>
      </dgm:t>
    </dgm:pt>
    <dgm:pt modelId="{525A8BA5-E415-40E2-8967-784883D61CEB}" type="sibTrans" cxnId="{8A7EF100-E4CD-4645-A319-802D25E9D7B4}">
      <dgm:prSet/>
      <dgm:spPr/>
      <dgm:t>
        <a:bodyPr/>
        <a:lstStyle/>
        <a:p>
          <a:endParaRPr lang="en-US"/>
        </a:p>
      </dgm:t>
    </dgm:pt>
    <dgm:pt modelId="{68FF4FDD-071B-4195-A9DF-FADE9EBFAD3C}">
      <dgm:prSet phldrT="[Text]"/>
      <dgm:spPr/>
      <dgm:t>
        <a:bodyPr/>
        <a:lstStyle/>
        <a:p>
          <a:r>
            <a:rPr lang="en-US" dirty="0" smtClean="0"/>
            <a:t>Change is mirrored in VIVO within 60 minutes</a:t>
          </a:r>
          <a:endParaRPr lang="en-US" dirty="0"/>
        </a:p>
      </dgm:t>
    </dgm:pt>
    <dgm:pt modelId="{21EB6814-6E66-4BC0-85AD-B7AC3EC68FE8}" type="parTrans" cxnId="{4A605EEE-BCD5-4493-8B66-F8634C2220AB}">
      <dgm:prSet/>
      <dgm:spPr/>
      <dgm:t>
        <a:bodyPr/>
        <a:lstStyle/>
        <a:p>
          <a:endParaRPr lang="en-US"/>
        </a:p>
      </dgm:t>
    </dgm:pt>
    <dgm:pt modelId="{8B49DE9F-EA5F-489E-B285-A2FA40D903E4}" type="sibTrans" cxnId="{4A605EEE-BCD5-4493-8B66-F8634C2220AB}">
      <dgm:prSet/>
      <dgm:spPr/>
      <dgm:t>
        <a:bodyPr/>
        <a:lstStyle/>
        <a:p>
          <a:endParaRPr lang="en-US"/>
        </a:p>
      </dgm:t>
    </dgm:pt>
    <dgm:pt modelId="{6DA0821E-AE79-4CD3-9339-BBEA137A81C8}" type="pres">
      <dgm:prSet presAssocID="{C4481A20-746B-46A3-ACB8-367B45F522A4}" presName="Name0" presStyleCnt="0">
        <dgm:presLayoutVars>
          <dgm:dir/>
          <dgm:animLvl val="lvl"/>
          <dgm:resizeHandles val="exact"/>
        </dgm:presLayoutVars>
      </dgm:prSet>
      <dgm:spPr/>
    </dgm:pt>
    <dgm:pt modelId="{3990A5F5-43A9-499B-A050-410525A3541B}" type="pres">
      <dgm:prSet presAssocID="{9CDC760C-2522-49B7-835D-8DFD6DE03A22}" presName="parTxOnly" presStyleLbl="node1" presStyleIdx="0" presStyleCnt="3">
        <dgm:presLayoutVars>
          <dgm:chMax val="0"/>
          <dgm:chPref val="0"/>
          <dgm:bulletEnabled val="1"/>
        </dgm:presLayoutVars>
      </dgm:prSet>
      <dgm:spPr/>
      <dgm:t>
        <a:bodyPr/>
        <a:lstStyle/>
        <a:p>
          <a:endParaRPr lang="en-US"/>
        </a:p>
      </dgm:t>
    </dgm:pt>
    <dgm:pt modelId="{138BDFA9-CEDA-4770-A27C-17A5744F5A94}" type="pres">
      <dgm:prSet presAssocID="{0DAE28A8-3FDC-4A37-B3A1-42B8BEBA0FCB}" presName="parTxOnlySpace" presStyleCnt="0"/>
      <dgm:spPr/>
    </dgm:pt>
    <dgm:pt modelId="{DD04A9BE-F81A-423E-9BF7-E5F1AA3346AD}" type="pres">
      <dgm:prSet presAssocID="{126DB2CF-7603-459B-A858-0887F78E6957}" presName="parTxOnly" presStyleLbl="node1" presStyleIdx="1" presStyleCnt="3">
        <dgm:presLayoutVars>
          <dgm:chMax val="0"/>
          <dgm:chPref val="0"/>
          <dgm:bulletEnabled val="1"/>
        </dgm:presLayoutVars>
      </dgm:prSet>
      <dgm:spPr/>
      <dgm:t>
        <a:bodyPr/>
        <a:lstStyle/>
        <a:p>
          <a:endParaRPr lang="en-US"/>
        </a:p>
      </dgm:t>
    </dgm:pt>
    <dgm:pt modelId="{2B42E05B-D7A3-425C-A820-7B6E8B40E58C}" type="pres">
      <dgm:prSet presAssocID="{525A8BA5-E415-40E2-8967-784883D61CEB}" presName="parTxOnlySpace" presStyleCnt="0"/>
      <dgm:spPr/>
    </dgm:pt>
    <dgm:pt modelId="{61014762-3DD5-4FD6-8153-DBF2623663F2}" type="pres">
      <dgm:prSet presAssocID="{68FF4FDD-071B-4195-A9DF-FADE9EBFAD3C}" presName="parTxOnly" presStyleLbl="node1" presStyleIdx="2" presStyleCnt="3">
        <dgm:presLayoutVars>
          <dgm:chMax val="0"/>
          <dgm:chPref val="0"/>
          <dgm:bulletEnabled val="1"/>
        </dgm:presLayoutVars>
      </dgm:prSet>
      <dgm:spPr/>
      <dgm:t>
        <a:bodyPr/>
        <a:lstStyle/>
        <a:p>
          <a:endParaRPr lang="en-US"/>
        </a:p>
      </dgm:t>
    </dgm:pt>
  </dgm:ptLst>
  <dgm:cxnLst>
    <dgm:cxn modelId="{5528D949-3F2C-4197-A333-EB509B7CF931}" type="presOf" srcId="{9CDC760C-2522-49B7-835D-8DFD6DE03A22}" destId="{3990A5F5-43A9-499B-A050-410525A3541B}" srcOrd="0" destOrd="0" presId="urn:microsoft.com/office/officeart/2005/8/layout/chevron1"/>
    <dgm:cxn modelId="{3520FBB8-59EE-4911-AE2A-59FA79E133EE}" type="presOf" srcId="{126DB2CF-7603-459B-A858-0887F78E6957}" destId="{DD04A9BE-F81A-423E-9BF7-E5F1AA3346AD}" srcOrd="0" destOrd="0" presId="urn:microsoft.com/office/officeart/2005/8/layout/chevron1"/>
    <dgm:cxn modelId="{8A7EF100-E4CD-4645-A319-802D25E9D7B4}" srcId="{C4481A20-746B-46A3-ACB8-367B45F522A4}" destId="{126DB2CF-7603-459B-A858-0887F78E6957}" srcOrd="1" destOrd="0" parTransId="{4D20C346-A7DD-4410-BB41-D241A03AB821}" sibTransId="{525A8BA5-E415-40E2-8967-784883D61CEB}"/>
    <dgm:cxn modelId="{3BF76526-7A38-4CD9-B4E3-5AD396FE087A}" type="presOf" srcId="{C4481A20-746B-46A3-ACB8-367B45F522A4}" destId="{6DA0821E-AE79-4CD3-9339-BBEA137A81C8}" srcOrd="0" destOrd="0" presId="urn:microsoft.com/office/officeart/2005/8/layout/chevron1"/>
    <dgm:cxn modelId="{958B1E99-763D-4BB2-A3F8-EEB376D0DAD2}" srcId="{C4481A20-746B-46A3-ACB8-367B45F522A4}" destId="{9CDC760C-2522-49B7-835D-8DFD6DE03A22}" srcOrd="0" destOrd="0" parTransId="{46F6CDFC-4032-404B-8442-823421C420E7}" sibTransId="{0DAE28A8-3FDC-4A37-B3A1-42B8BEBA0FCB}"/>
    <dgm:cxn modelId="{4A605EEE-BCD5-4493-8B66-F8634C2220AB}" srcId="{C4481A20-746B-46A3-ACB8-367B45F522A4}" destId="{68FF4FDD-071B-4195-A9DF-FADE9EBFAD3C}" srcOrd="2" destOrd="0" parTransId="{21EB6814-6E66-4BC0-85AD-B7AC3EC68FE8}" sibTransId="{8B49DE9F-EA5F-489E-B285-A2FA40D903E4}"/>
    <dgm:cxn modelId="{9353FD4B-D48C-485E-87E5-20EC0598DB4A}" type="presOf" srcId="{68FF4FDD-071B-4195-A9DF-FADE9EBFAD3C}" destId="{61014762-3DD5-4FD6-8153-DBF2623663F2}" srcOrd="0" destOrd="0" presId="urn:microsoft.com/office/officeart/2005/8/layout/chevron1"/>
    <dgm:cxn modelId="{21D7F922-9C0D-4817-A844-64410E5E699D}" type="presParOf" srcId="{6DA0821E-AE79-4CD3-9339-BBEA137A81C8}" destId="{3990A5F5-43A9-499B-A050-410525A3541B}" srcOrd="0" destOrd="0" presId="urn:microsoft.com/office/officeart/2005/8/layout/chevron1"/>
    <dgm:cxn modelId="{C1204FBA-36ED-47D8-9D2D-933548894E34}" type="presParOf" srcId="{6DA0821E-AE79-4CD3-9339-BBEA137A81C8}" destId="{138BDFA9-CEDA-4770-A27C-17A5744F5A94}" srcOrd="1" destOrd="0" presId="urn:microsoft.com/office/officeart/2005/8/layout/chevron1"/>
    <dgm:cxn modelId="{C9FF4CE3-B265-4932-AAD7-EBC48877FBD4}" type="presParOf" srcId="{6DA0821E-AE79-4CD3-9339-BBEA137A81C8}" destId="{DD04A9BE-F81A-423E-9BF7-E5F1AA3346AD}" srcOrd="2" destOrd="0" presId="urn:microsoft.com/office/officeart/2005/8/layout/chevron1"/>
    <dgm:cxn modelId="{071D3E93-37C1-4A25-BB65-FB88EAA72085}" type="presParOf" srcId="{6DA0821E-AE79-4CD3-9339-BBEA137A81C8}" destId="{2B42E05B-D7A3-425C-A820-7B6E8B40E58C}" srcOrd="3" destOrd="0" presId="urn:microsoft.com/office/officeart/2005/8/layout/chevron1"/>
    <dgm:cxn modelId="{D84AD274-074B-4573-B8C2-9406A64C0A53}" type="presParOf" srcId="{6DA0821E-AE79-4CD3-9339-BBEA137A81C8}" destId="{61014762-3DD5-4FD6-8153-DBF2623663F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81A20-746B-46A3-ACB8-367B45F522A4}" type="doc">
      <dgm:prSet loTypeId="urn:microsoft.com/office/officeart/2005/8/layout/chevron1" loCatId="process" qsTypeId="urn:microsoft.com/office/officeart/2005/8/quickstyle/simple1" qsCatId="simple" csTypeId="urn:microsoft.com/office/officeart/2005/8/colors/colorful2" csCatId="colorful" phldr="1"/>
      <dgm:spPr/>
    </dgm:pt>
    <dgm:pt modelId="{9CDC760C-2522-49B7-835D-8DFD6DE03A22}">
      <dgm:prSet phldrT="[Text]"/>
      <dgm:spPr/>
      <dgm:t>
        <a:bodyPr/>
        <a:lstStyle/>
        <a:p>
          <a:r>
            <a:rPr lang="en-US" dirty="0" smtClean="0"/>
            <a:t>Office of the Registrar produces data on teaching each term</a:t>
          </a:r>
          <a:endParaRPr lang="en-US" dirty="0"/>
        </a:p>
      </dgm:t>
    </dgm:pt>
    <dgm:pt modelId="{46F6CDFC-4032-404B-8442-823421C420E7}" type="parTrans" cxnId="{958B1E99-763D-4BB2-A3F8-EEB376D0DAD2}">
      <dgm:prSet/>
      <dgm:spPr/>
      <dgm:t>
        <a:bodyPr/>
        <a:lstStyle/>
        <a:p>
          <a:endParaRPr lang="en-US"/>
        </a:p>
      </dgm:t>
    </dgm:pt>
    <dgm:pt modelId="{0DAE28A8-3FDC-4A37-B3A1-42B8BEBA0FCB}" type="sibTrans" cxnId="{958B1E99-763D-4BB2-A3F8-EEB376D0DAD2}">
      <dgm:prSet/>
      <dgm:spPr/>
      <dgm:t>
        <a:bodyPr/>
        <a:lstStyle/>
        <a:p>
          <a:endParaRPr lang="en-US"/>
        </a:p>
      </dgm:t>
    </dgm:pt>
    <dgm:pt modelId="{126DB2CF-7603-459B-A858-0887F78E6957}">
      <dgm:prSet phldrT="[Text]"/>
      <dgm:spPr/>
      <dgm:t>
        <a:bodyPr/>
        <a:lstStyle/>
        <a:p>
          <a:r>
            <a:rPr lang="en-US" dirty="0" smtClean="0"/>
            <a:t>IT process loads the data into VIVO</a:t>
          </a:r>
          <a:endParaRPr lang="en-US" dirty="0"/>
        </a:p>
      </dgm:t>
    </dgm:pt>
    <dgm:pt modelId="{4D20C346-A7DD-4410-BB41-D241A03AB821}" type="parTrans" cxnId="{8A7EF100-E4CD-4645-A319-802D25E9D7B4}">
      <dgm:prSet/>
      <dgm:spPr/>
      <dgm:t>
        <a:bodyPr/>
        <a:lstStyle/>
        <a:p>
          <a:endParaRPr lang="en-US"/>
        </a:p>
      </dgm:t>
    </dgm:pt>
    <dgm:pt modelId="{525A8BA5-E415-40E2-8967-784883D61CEB}" type="sibTrans" cxnId="{8A7EF100-E4CD-4645-A319-802D25E9D7B4}">
      <dgm:prSet/>
      <dgm:spPr/>
      <dgm:t>
        <a:bodyPr/>
        <a:lstStyle/>
        <a:p>
          <a:endParaRPr lang="en-US"/>
        </a:p>
      </dgm:t>
    </dgm:pt>
    <dgm:pt modelId="{68FF4FDD-071B-4195-A9DF-FADE9EBFAD3C}">
      <dgm:prSet phldrT="[Text]"/>
      <dgm:spPr/>
      <dgm:t>
        <a:bodyPr/>
        <a:lstStyle/>
        <a:p>
          <a:r>
            <a:rPr lang="en-US" dirty="0" smtClean="0"/>
            <a:t>Faculty profiles are updated in VIVO with teaching records</a:t>
          </a:r>
          <a:endParaRPr lang="en-US" dirty="0"/>
        </a:p>
      </dgm:t>
    </dgm:pt>
    <dgm:pt modelId="{21EB6814-6E66-4BC0-85AD-B7AC3EC68FE8}" type="parTrans" cxnId="{4A605EEE-BCD5-4493-8B66-F8634C2220AB}">
      <dgm:prSet/>
      <dgm:spPr/>
      <dgm:t>
        <a:bodyPr/>
        <a:lstStyle/>
        <a:p>
          <a:endParaRPr lang="en-US"/>
        </a:p>
      </dgm:t>
    </dgm:pt>
    <dgm:pt modelId="{8B49DE9F-EA5F-489E-B285-A2FA40D903E4}" type="sibTrans" cxnId="{4A605EEE-BCD5-4493-8B66-F8634C2220AB}">
      <dgm:prSet/>
      <dgm:spPr/>
      <dgm:t>
        <a:bodyPr/>
        <a:lstStyle/>
        <a:p>
          <a:endParaRPr lang="en-US"/>
        </a:p>
      </dgm:t>
    </dgm:pt>
    <dgm:pt modelId="{6DA0821E-AE79-4CD3-9339-BBEA137A81C8}" type="pres">
      <dgm:prSet presAssocID="{C4481A20-746B-46A3-ACB8-367B45F522A4}" presName="Name0" presStyleCnt="0">
        <dgm:presLayoutVars>
          <dgm:dir/>
          <dgm:animLvl val="lvl"/>
          <dgm:resizeHandles val="exact"/>
        </dgm:presLayoutVars>
      </dgm:prSet>
      <dgm:spPr/>
    </dgm:pt>
    <dgm:pt modelId="{3990A5F5-43A9-499B-A050-410525A3541B}" type="pres">
      <dgm:prSet presAssocID="{9CDC760C-2522-49B7-835D-8DFD6DE03A22}" presName="parTxOnly" presStyleLbl="node1" presStyleIdx="0" presStyleCnt="3">
        <dgm:presLayoutVars>
          <dgm:chMax val="0"/>
          <dgm:chPref val="0"/>
          <dgm:bulletEnabled val="1"/>
        </dgm:presLayoutVars>
      </dgm:prSet>
      <dgm:spPr/>
      <dgm:t>
        <a:bodyPr/>
        <a:lstStyle/>
        <a:p>
          <a:endParaRPr lang="en-US"/>
        </a:p>
      </dgm:t>
    </dgm:pt>
    <dgm:pt modelId="{138BDFA9-CEDA-4770-A27C-17A5744F5A94}" type="pres">
      <dgm:prSet presAssocID="{0DAE28A8-3FDC-4A37-B3A1-42B8BEBA0FCB}" presName="parTxOnlySpace" presStyleCnt="0"/>
      <dgm:spPr/>
    </dgm:pt>
    <dgm:pt modelId="{DD04A9BE-F81A-423E-9BF7-E5F1AA3346AD}" type="pres">
      <dgm:prSet presAssocID="{126DB2CF-7603-459B-A858-0887F78E6957}" presName="parTxOnly" presStyleLbl="node1" presStyleIdx="1" presStyleCnt="3">
        <dgm:presLayoutVars>
          <dgm:chMax val="0"/>
          <dgm:chPref val="0"/>
          <dgm:bulletEnabled val="1"/>
        </dgm:presLayoutVars>
      </dgm:prSet>
      <dgm:spPr/>
      <dgm:t>
        <a:bodyPr/>
        <a:lstStyle/>
        <a:p>
          <a:endParaRPr lang="en-US"/>
        </a:p>
      </dgm:t>
    </dgm:pt>
    <dgm:pt modelId="{2B42E05B-D7A3-425C-A820-7B6E8B40E58C}" type="pres">
      <dgm:prSet presAssocID="{525A8BA5-E415-40E2-8967-784883D61CEB}" presName="parTxOnlySpace" presStyleCnt="0"/>
      <dgm:spPr/>
    </dgm:pt>
    <dgm:pt modelId="{61014762-3DD5-4FD6-8153-DBF2623663F2}" type="pres">
      <dgm:prSet presAssocID="{68FF4FDD-071B-4195-A9DF-FADE9EBFAD3C}" presName="parTxOnly" presStyleLbl="node1" presStyleIdx="2" presStyleCnt="3">
        <dgm:presLayoutVars>
          <dgm:chMax val="0"/>
          <dgm:chPref val="0"/>
          <dgm:bulletEnabled val="1"/>
        </dgm:presLayoutVars>
      </dgm:prSet>
      <dgm:spPr/>
      <dgm:t>
        <a:bodyPr/>
        <a:lstStyle/>
        <a:p>
          <a:endParaRPr lang="en-US"/>
        </a:p>
      </dgm:t>
    </dgm:pt>
  </dgm:ptLst>
  <dgm:cxnLst>
    <dgm:cxn modelId="{8A7EF100-E4CD-4645-A319-802D25E9D7B4}" srcId="{C4481A20-746B-46A3-ACB8-367B45F522A4}" destId="{126DB2CF-7603-459B-A858-0887F78E6957}" srcOrd="1" destOrd="0" parTransId="{4D20C346-A7DD-4410-BB41-D241A03AB821}" sibTransId="{525A8BA5-E415-40E2-8967-784883D61CEB}"/>
    <dgm:cxn modelId="{AB3E7B77-529E-41C5-92C9-62DE447C0092}" type="presOf" srcId="{68FF4FDD-071B-4195-A9DF-FADE9EBFAD3C}" destId="{61014762-3DD5-4FD6-8153-DBF2623663F2}" srcOrd="0" destOrd="0" presId="urn:microsoft.com/office/officeart/2005/8/layout/chevron1"/>
    <dgm:cxn modelId="{CBE856EC-80A3-4485-83AF-81E3CD63F005}" type="presOf" srcId="{C4481A20-746B-46A3-ACB8-367B45F522A4}" destId="{6DA0821E-AE79-4CD3-9339-BBEA137A81C8}" srcOrd="0" destOrd="0" presId="urn:microsoft.com/office/officeart/2005/8/layout/chevron1"/>
    <dgm:cxn modelId="{7671D7C7-E07E-42C3-8CA7-D6FAD0021814}" type="presOf" srcId="{9CDC760C-2522-49B7-835D-8DFD6DE03A22}" destId="{3990A5F5-43A9-499B-A050-410525A3541B}" srcOrd="0" destOrd="0" presId="urn:microsoft.com/office/officeart/2005/8/layout/chevron1"/>
    <dgm:cxn modelId="{958B1E99-763D-4BB2-A3F8-EEB376D0DAD2}" srcId="{C4481A20-746B-46A3-ACB8-367B45F522A4}" destId="{9CDC760C-2522-49B7-835D-8DFD6DE03A22}" srcOrd="0" destOrd="0" parTransId="{46F6CDFC-4032-404B-8442-823421C420E7}" sibTransId="{0DAE28A8-3FDC-4A37-B3A1-42B8BEBA0FCB}"/>
    <dgm:cxn modelId="{4A605EEE-BCD5-4493-8B66-F8634C2220AB}" srcId="{C4481A20-746B-46A3-ACB8-367B45F522A4}" destId="{68FF4FDD-071B-4195-A9DF-FADE9EBFAD3C}" srcOrd="2" destOrd="0" parTransId="{21EB6814-6E66-4BC0-85AD-B7AC3EC68FE8}" sibTransId="{8B49DE9F-EA5F-489E-B285-A2FA40D903E4}"/>
    <dgm:cxn modelId="{F6CDA489-DEA1-4982-84E2-712D1F09A88D}" type="presOf" srcId="{126DB2CF-7603-459B-A858-0887F78E6957}" destId="{DD04A9BE-F81A-423E-9BF7-E5F1AA3346AD}" srcOrd="0" destOrd="0" presId="urn:microsoft.com/office/officeart/2005/8/layout/chevron1"/>
    <dgm:cxn modelId="{50E666AE-8B1A-493F-B3D9-4C6D7B14334C}" type="presParOf" srcId="{6DA0821E-AE79-4CD3-9339-BBEA137A81C8}" destId="{3990A5F5-43A9-499B-A050-410525A3541B}" srcOrd="0" destOrd="0" presId="urn:microsoft.com/office/officeart/2005/8/layout/chevron1"/>
    <dgm:cxn modelId="{0DFEBC45-4CFA-4DF4-92DF-C8DC1A89BEBF}" type="presParOf" srcId="{6DA0821E-AE79-4CD3-9339-BBEA137A81C8}" destId="{138BDFA9-CEDA-4770-A27C-17A5744F5A94}" srcOrd="1" destOrd="0" presId="urn:microsoft.com/office/officeart/2005/8/layout/chevron1"/>
    <dgm:cxn modelId="{8BB82708-CCAB-4B81-8C65-22DC63A58633}" type="presParOf" srcId="{6DA0821E-AE79-4CD3-9339-BBEA137A81C8}" destId="{DD04A9BE-F81A-423E-9BF7-E5F1AA3346AD}" srcOrd="2" destOrd="0" presId="urn:microsoft.com/office/officeart/2005/8/layout/chevron1"/>
    <dgm:cxn modelId="{3855CF99-BA5F-497F-B60E-7B4865298943}" type="presParOf" srcId="{6DA0821E-AE79-4CD3-9339-BBEA137A81C8}" destId="{2B42E05B-D7A3-425C-A820-7B6E8B40E58C}" srcOrd="3" destOrd="0" presId="urn:microsoft.com/office/officeart/2005/8/layout/chevron1"/>
    <dgm:cxn modelId="{790DA768-A4FD-4715-9BD7-D735D0F2794F}" type="presParOf" srcId="{6DA0821E-AE79-4CD3-9339-BBEA137A81C8}" destId="{61014762-3DD5-4FD6-8153-DBF2623663F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0A5F5-43A9-499B-A050-410525A3541B}">
      <dsp:nvSpPr>
        <dsp:cNvPr id="0" name=""/>
        <dsp:cNvSpPr/>
      </dsp:nvSpPr>
      <dsp:spPr>
        <a:xfrm>
          <a:off x="2411" y="669815"/>
          <a:ext cx="2937420" cy="1174968"/>
        </a:xfrm>
        <a:prstGeom prst="chevron">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Business Phone Number changed in University Directory</a:t>
          </a:r>
          <a:endParaRPr lang="en-US" sz="1700" kern="1200" dirty="0"/>
        </a:p>
      </dsp:txBody>
      <dsp:txXfrm>
        <a:off x="589895" y="669815"/>
        <a:ext cx="1762452" cy="1174968"/>
      </dsp:txXfrm>
    </dsp:sp>
    <dsp:sp modelId="{DD04A9BE-F81A-423E-9BF7-E5F1AA3346AD}">
      <dsp:nvSpPr>
        <dsp:cNvPr id="0" name=""/>
        <dsp:cNvSpPr/>
      </dsp:nvSpPr>
      <dsp:spPr>
        <a:xfrm>
          <a:off x="2646089" y="669815"/>
          <a:ext cx="2937420" cy="1174968"/>
        </a:xfrm>
        <a:prstGeom prst="chevron">
          <a:avLst/>
        </a:prstGeom>
        <a:solidFill>
          <a:schemeClr val="accent4">
            <a:hueOff val="609020"/>
            <a:satOff val="-10536"/>
            <a:lumOff val="-22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IT process detects change, passes to VIVO</a:t>
          </a:r>
          <a:endParaRPr lang="en-US" sz="1700" kern="1200" dirty="0"/>
        </a:p>
      </dsp:txBody>
      <dsp:txXfrm>
        <a:off x="3233573" y="669815"/>
        <a:ext cx="1762452" cy="1174968"/>
      </dsp:txXfrm>
    </dsp:sp>
    <dsp:sp modelId="{61014762-3DD5-4FD6-8153-DBF2623663F2}">
      <dsp:nvSpPr>
        <dsp:cNvPr id="0" name=""/>
        <dsp:cNvSpPr/>
      </dsp:nvSpPr>
      <dsp:spPr>
        <a:xfrm>
          <a:off x="5289768" y="669815"/>
          <a:ext cx="2937420" cy="1174968"/>
        </a:xfrm>
        <a:prstGeom prst="chevron">
          <a:avLst/>
        </a:prstGeom>
        <a:solidFill>
          <a:schemeClr val="accent4">
            <a:hueOff val="1218040"/>
            <a:satOff val="-21072"/>
            <a:lumOff val="-451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Change is mirrored in VIVO within 60 minutes</a:t>
          </a:r>
          <a:endParaRPr lang="en-US" sz="1700" kern="1200" dirty="0"/>
        </a:p>
      </dsp:txBody>
      <dsp:txXfrm>
        <a:off x="5877252" y="669815"/>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0A5F5-43A9-499B-A050-410525A3541B}">
      <dsp:nvSpPr>
        <dsp:cNvPr id="0" name=""/>
        <dsp:cNvSpPr/>
      </dsp:nvSpPr>
      <dsp:spPr>
        <a:xfrm>
          <a:off x="2411" y="669815"/>
          <a:ext cx="2937420" cy="1174968"/>
        </a:xfrm>
        <a:prstGeom prst="chevron">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Office of the Registrar produces data on teaching each term</a:t>
          </a:r>
          <a:endParaRPr lang="en-US" sz="1700" kern="1200" dirty="0"/>
        </a:p>
      </dsp:txBody>
      <dsp:txXfrm>
        <a:off x="589895" y="669815"/>
        <a:ext cx="1762452" cy="1174968"/>
      </dsp:txXfrm>
    </dsp:sp>
    <dsp:sp modelId="{DD04A9BE-F81A-423E-9BF7-E5F1AA3346AD}">
      <dsp:nvSpPr>
        <dsp:cNvPr id="0" name=""/>
        <dsp:cNvSpPr/>
      </dsp:nvSpPr>
      <dsp:spPr>
        <a:xfrm>
          <a:off x="2646089" y="669815"/>
          <a:ext cx="2937420" cy="1174968"/>
        </a:xfrm>
        <a:prstGeom prst="chevron">
          <a:avLst/>
        </a:prstGeom>
        <a:solidFill>
          <a:schemeClr val="accent2">
            <a:hueOff val="-10081594"/>
            <a:satOff val="4384"/>
            <a:lumOff val="127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IT process loads the data into VIVO</a:t>
          </a:r>
          <a:endParaRPr lang="en-US" sz="1700" kern="1200" dirty="0"/>
        </a:p>
      </dsp:txBody>
      <dsp:txXfrm>
        <a:off x="3233573" y="669815"/>
        <a:ext cx="1762452" cy="1174968"/>
      </dsp:txXfrm>
    </dsp:sp>
    <dsp:sp modelId="{61014762-3DD5-4FD6-8153-DBF2623663F2}">
      <dsp:nvSpPr>
        <dsp:cNvPr id="0" name=""/>
        <dsp:cNvSpPr/>
      </dsp:nvSpPr>
      <dsp:spPr>
        <a:xfrm>
          <a:off x="5289768" y="669815"/>
          <a:ext cx="2937420" cy="1174968"/>
        </a:xfrm>
        <a:prstGeom prst="chevron">
          <a:avLst/>
        </a:prstGeom>
        <a:solidFill>
          <a:schemeClr val="accent2">
            <a:hueOff val="-20163188"/>
            <a:satOff val="8769"/>
            <a:lumOff val="255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Faculty profiles are updated in VIVO with teaching records</a:t>
          </a:r>
          <a:endParaRPr lang="en-US" sz="1700" kern="1200" dirty="0"/>
        </a:p>
      </dsp:txBody>
      <dsp:txXfrm>
        <a:off x="5877252" y="669815"/>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3B629-30A7-4B45-BF31-8AB9D2407F09}" type="datetimeFigureOut">
              <a:rPr lang="en-US" smtClean="0"/>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ADE1B-245C-48C0-9AD5-33945ACC2501}" type="slidenum">
              <a:rPr lang="en-US" smtClean="0"/>
              <a:t>‹#›</a:t>
            </a:fld>
            <a:endParaRPr lang="en-US"/>
          </a:p>
        </p:txBody>
      </p:sp>
    </p:spTree>
    <p:extLst>
      <p:ext uri="{BB962C8B-B14F-4D97-AF65-F5344CB8AC3E}">
        <p14:creationId xmlns:p14="http://schemas.microsoft.com/office/powerpoint/2010/main" val="22562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Relationship, Relationship to VIVO</a:t>
            </a:r>
            <a:r>
              <a:rPr lang="en-US" smtClean="0"/>
              <a:t>, Providing Data</a:t>
            </a:r>
            <a:endParaRPr lang="en-US"/>
          </a:p>
        </p:txBody>
      </p:sp>
      <p:sp>
        <p:nvSpPr>
          <p:cNvPr id="4" name="Slide Number Placeholder 3"/>
          <p:cNvSpPr>
            <a:spLocks noGrp="1"/>
          </p:cNvSpPr>
          <p:nvPr>
            <p:ph type="sldNum" sz="quarter" idx="10"/>
          </p:nvPr>
        </p:nvSpPr>
        <p:spPr/>
        <p:txBody>
          <a:bodyPr/>
          <a:lstStyle/>
          <a:p>
            <a:fld id="{D74ADE1B-245C-48C0-9AD5-33945ACC2501}" type="slidenum">
              <a:rPr lang="en-US" smtClean="0"/>
              <a:t>10</a:t>
            </a:fld>
            <a:endParaRPr lang="en-US"/>
          </a:p>
        </p:txBody>
      </p:sp>
    </p:spTree>
    <p:extLst>
      <p:ext uri="{BB962C8B-B14F-4D97-AF65-F5344CB8AC3E}">
        <p14:creationId xmlns:p14="http://schemas.microsoft.com/office/powerpoint/2010/main" val="337821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CC6987-8BD4-4076-9E2B-AD4023645E93}"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477D-A2FA-429E-A08C-FACE1E8C47E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C6987-8BD4-4076-9E2B-AD4023645E93}"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CC6987-8BD4-4076-9E2B-AD4023645E93}"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C6987-8BD4-4076-9E2B-AD4023645E93}"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C6987-8BD4-4076-9E2B-AD4023645E93}"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477D-A2FA-429E-A08C-FACE1E8C47E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CC6987-8BD4-4076-9E2B-AD4023645E93}" type="datetimeFigureOut">
              <a:rPr lang="en-US" smtClean="0"/>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CC6987-8BD4-4076-9E2B-AD4023645E93}" type="datetimeFigureOut">
              <a:rPr lang="en-US" smtClean="0"/>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7477D-A2FA-429E-A08C-FACE1E8C47E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CC6987-8BD4-4076-9E2B-AD4023645E93}" type="datetimeFigureOut">
              <a:rPr lang="en-US" smtClean="0"/>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C6987-8BD4-4076-9E2B-AD4023645E93}" type="datetimeFigureOut">
              <a:rPr lang="en-US" smtClean="0"/>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C6987-8BD4-4076-9E2B-AD4023645E93}" type="datetimeFigureOut">
              <a:rPr lang="en-US" smtClean="0"/>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477D-A2FA-429E-A08C-FACE1E8C47E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C6987-8BD4-4076-9E2B-AD4023645E93}" type="datetimeFigureOut">
              <a:rPr lang="en-US" smtClean="0"/>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477D-A2FA-429E-A08C-FACE1E8C47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1CC6987-8BD4-4076-9E2B-AD4023645E93}" type="datetimeFigureOut">
              <a:rPr lang="en-US" smtClean="0"/>
              <a:t>5/14/2012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637477D-A2FA-429E-A08C-FACE1E8C47EF}" type="slidenum">
              <a:rPr lang="en-US" smtClean="0"/>
              <a:t>‹#›</a:t>
            </a:fld>
            <a:endParaRPr lang="en-US"/>
          </a:p>
        </p:txBody>
      </p:sp>
      <p:pic>
        <p:nvPicPr>
          <p:cNvPr id="9"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24600" y="6371531"/>
            <a:ext cx="2419350" cy="37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conlon@ufl.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679575"/>
          </a:xfrm>
        </p:spPr>
        <p:txBody>
          <a:bodyPr>
            <a:noAutofit/>
          </a:bodyPr>
          <a:lstStyle/>
          <a:p>
            <a:r>
              <a:rPr lang="en-US" sz="3600" cap="small" dirty="0" smtClean="0"/>
              <a:t>Identifying and Approaching </a:t>
            </a:r>
            <a:br>
              <a:rPr lang="en-US" sz="3600" cap="small" dirty="0" smtClean="0"/>
            </a:br>
            <a:r>
              <a:rPr lang="en-US" sz="3600" cap="small" dirty="0" smtClean="0"/>
              <a:t>Data Providers; </a:t>
            </a:r>
            <a:br>
              <a:rPr lang="en-US" sz="3600" cap="small" dirty="0" smtClean="0"/>
            </a:br>
            <a:r>
              <a:rPr lang="en-US" sz="3600" cap="small" dirty="0" smtClean="0"/>
              <a:t>Full Life Cycle Data Management</a:t>
            </a:r>
            <a:endParaRPr lang="en-US" sz="3600" cap="small" dirty="0"/>
          </a:p>
        </p:txBody>
      </p:sp>
      <p:sp>
        <p:nvSpPr>
          <p:cNvPr id="3" name="Subtitle 2"/>
          <p:cNvSpPr>
            <a:spLocks noGrp="1"/>
          </p:cNvSpPr>
          <p:nvPr>
            <p:ph type="subTitle" idx="1"/>
          </p:nvPr>
        </p:nvSpPr>
        <p:spPr>
          <a:xfrm>
            <a:off x="1371600" y="4267200"/>
            <a:ext cx="6400800" cy="1371600"/>
          </a:xfrm>
        </p:spPr>
        <p:txBody>
          <a:bodyPr>
            <a:normAutofit/>
          </a:bodyPr>
          <a:lstStyle/>
          <a:p>
            <a:r>
              <a:rPr lang="en-US" dirty="0" smtClean="0"/>
              <a:t>Mike Conlon</a:t>
            </a:r>
          </a:p>
          <a:p>
            <a:r>
              <a:rPr lang="en-US" dirty="0" smtClean="0"/>
              <a:t>Kristi Holmes</a:t>
            </a:r>
            <a:endParaRPr lang="en-US" dirty="0"/>
          </a:p>
        </p:txBody>
      </p:sp>
    </p:spTree>
    <p:extLst>
      <p:ext uri="{BB962C8B-B14F-4D97-AF65-F5344CB8AC3E}">
        <p14:creationId xmlns:p14="http://schemas.microsoft.com/office/powerpoint/2010/main" val="3889859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University Registrar</a:t>
            </a:r>
            <a:endParaRPr lang="en-US" dirty="0"/>
          </a:p>
        </p:txBody>
      </p:sp>
      <p:sp>
        <p:nvSpPr>
          <p:cNvPr id="3" name="Content Placeholder 2"/>
          <p:cNvSpPr>
            <a:spLocks noGrp="1"/>
          </p:cNvSpPr>
          <p:nvPr>
            <p:ph idx="1"/>
          </p:nvPr>
        </p:nvSpPr>
        <p:spPr/>
        <p:txBody>
          <a:bodyPr/>
          <a:lstStyle/>
          <a:p>
            <a:r>
              <a:rPr lang="en-US" dirty="0" smtClean="0"/>
              <a:t>History</a:t>
            </a:r>
          </a:p>
          <a:p>
            <a:r>
              <a:rPr lang="en-US" dirty="0" smtClean="0"/>
              <a:t>Relationship</a:t>
            </a:r>
          </a:p>
          <a:p>
            <a:r>
              <a:rPr lang="en-US" dirty="0" smtClean="0"/>
              <a:t>Relationship to VIVO</a:t>
            </a:r>
          </a:p>
          <a:p>
            <a:r>
              <a:rPr lang="en-US" dirty="0" smtClean="0"/>
              <a:t>Providing Data</a:t>
            </a:r>
          </a:p>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59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Content Placeholder 2"/>
          <p:cNvSpPr>
            <a:spLocks noGrp="1"/>
          </p:cNvSpPr>
          <p:nvPr>
            <p:ph idx="1"/>
          </p:nvPr>
        </p:nvSpPr>
        <p:spPr/>
        <p:txBody>
          <a:bodyPr/>
          <a:lstStyle/>
          <a:p>
            <a:r>
              <a:rPr lang="en-US" dirty="0" smtClean="0"/>
              <a:t>Valid and invalid</a:t>
            </a:r>
          </a:p>
          <a:p>
            <a:pPr lvl="1"/>
            <a:r>
              <a:rPr lang="en-US" dirty="0" smtClean="0">
                <a:hlinkClick r:id="rId2"/>
              </a:rPr>
              <a:t>mconlon@ufl.edu</a:t>
            </a:r>
            <a:r>
              <a:rPr lang="en-US" dirty="0" smtClean="0"/>
              <a:t> is a valid email address</a:t>
            </a:r>
          </a:p>
          <a:p>
            <a:pPr lvl="1"/>
            <a:r>
              <a:rPr lang="en-US" dirty="0" err="1" smtClean="0"/>
              <a:t>jackie</a:t>
            </a:r>
            <a:r>
              <a:rPr lang="en-US" dirty="0" smtClean="0"/>
              <a:t>@@ufl.edu is </a:t>
            </a:r>
            <a:r>
              <a:rPr lang="en-US" dirty="0" smtClean="0"/>
              <a:t>not</a:t>
            </a:r>
          </a:p>
          <a:p>
            <a:pPr marL="274320" lvl="1" indent="0">
              <a:buNone/>
            </a:pPr>
            <a:endParaRPr lang="en-US" dirty="0" smtClean="0"/>
          </a:p>
          <a:p>
            <a:r>
              <a:rPr lang="en-US" dirty="0" smtClean="0"/>
              <a:t>Validity can sometimes be defined by rules which can be checked by </a:t>
            </a:r>
            <a:r>
              <a:rPr lang="en-US" dirty="0" smtClean="0"/>
              <a:t>machines</a:t>
            </a:r>
          </a:p>
          <a:p>
            <a:pPr marL="0" indent="0">
              <a:buNone/>
            </a:pPr>
            <a:endParaRPr lang="en-US" dirty="0" smtClean="0"/>
          </a:p>
          <a:p>
            <a:r>
              <a:rPr lang="en-US" dirty="0" smtClean="0"/>
              <a:t>But names are difficult</a:t>
            </a:r>
          </a:p>
          <a:p>
            <a:pPr lvl="1"/>
            <a:r>
              <a:rPr lang="en-US" dirty="0" smtClean="0"/>
              <a:t>Mike Conlon (a valid name)</a:t>
            </a:r>
          </a:p>
          <a:p>
            <a:pPr lvl="1"/>
            <a:r>
              <a:rPr lang="en-US" dirty="0" smtClean="0"/>
              <a:t>A J Smith X (a valid name?)</a:t>
            </a:r>
            <a:endParaRPr lang="en-US" dirty="0"/>
          </a:p>
        </p:txBody>
      </p:sp>
    </p:spTree>
    <p:extLst>
      <p:ext uri="{BB962C8B-B14F-4D97-AF65-F5344CB8AC3E}">
        <p14:creationId xmlns:p14="http://schemas.microsoft.com/office/powerpoint/2010/main" val="3191726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and Incorrect</a:t>
            </a:r>
            <a:endParaRPr lang="en-US" dirty="0"/>
          </a:p>
        </p:txBody>
      </p:sp>
      <p:sp>
        <p:nvSpPr>
          <p:cNvPr id="3" name="Content Placeholder 2"/>
          <p:cNvSpPr>
            <a:spLocks noGrp="1"/>
          </p:cNvSpPr>
          <p:nvPr>
            <p:ph idx="1"/>
          </p:nvPr>
        </p:nvSpPr>
        <p:spPr/>
        <p:txBody>
          <a:bodyPr>
            <a:normAutofit/>
          </a:bodyPr>
          <a:lstStyle/>
          <a:p>
            <a:r>
              <a:rPr lang="en-US" dirty="0" smtClean="0"/>
              <a:t>“Dr. Smith is a faculty member in the English Department”</a:t>
            </a:r>
          </a:p>
          <a:p>
            <a:pPr lvl="1"/>
            <a:r>
              <a:rPr lang="en-US" dirty="0" smtClean="0"/>
              <a:t>Is this knowable? That </a:t>
            </a:r>
            <a:r>
              <a:rPr lang="en-US" dirty="0" smtClean="0"/>
              <a:t>is </a:t>
            </a:r>
            <a:r>
              <a:rPr lang="en-US" dirty="0" smtClean="0"/>
              <a:t>can we determine whether it is a correct or incorrect statement?</a:t>
            </a:r>
          </a:p>
          <a:p>
            <a:pPr lvl="1"/>
            <a:r>
              <a:rPr lang="en-US" dirty="0" smtClean="0"/>
              <a:t>Who can determine if this is knowable?</a:t>
            </a:r>
          </a:p>
          <a:p>
            <a:pPr lvl="1"/>
            <a:r>
              <a:rPr lang="en-US" dirty="0" smtClean="0"/>
              <a:t>Who can determine if this is correct?</a:t>
            </a:r>
          </a:p>
          <a:p>
            <a:r>
              <a:rPr lang="en-US" dirty="0" smtClean="0"/>
              <a:t>Most institutions have processes for providing authoritative sources for some data elements</a:t>
            </a:r>
          </a:p>
        </p:txBody>
      </p:sp>
    </p:spTree>
    <p:extLst>
      <p:ext uri="{BB962C8B-B14F-4D97-AF65-F5344CB8AC3E}">
        <p14:creationId xmlns:p14="http://schemas.microsoft.com/office/powerpoint/2010/main" val="108934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 Sources</a:t>
            </a:r>
            <a:endParaRPr lang="en-US" dirty="0"/>
          </a:p>
        </p:txBody>
      </p:sp>
      <p:sp>
        <p:nvSpPr>
          <p:cNvPr id="3" name="Content Placeholder 2"/>
          <p:cNvSpPr>
            <a:spLocks noGrp="1"/>
          </p:cNvSpPr>
          <p:nvPr>
            <p:ph idx="1"/>
          </p:nvPr>
        </p:nvSpPr>
        <p:spPr/>
        <p:txBody>
          <a:bodyPr/>
          <a:lstStyle/>
          <a:p>
            <a:r>
              <a:rPr lang="en-US" dirty="0" smtClean="0"/>
              <a:t>Who is authoritative for a person’s name?</a:t>
            </a:r>
          </a:p>
          <a:p>
            <a:r>
              <a:rPr lang="en-US" dirty="0" smtClean="0"/>
              <a:t>Hint: Trick question</a:t>
            </a:r>
            <a:endParaRPr lang="en-US" dirty="0"/>
          </a:p>
        </p:txBody>
      </p:sp>
    </p:spTree>
    <p:extLst>
      <p:ext uri="{BB962C8B-B14F-4D97-AF65-F5344CB8AC3E}">
        <p14:creationId xmlns:p14="http://schemas.microsoft.com/office/powerpoint/2010/main" val="32572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“Names”</a:t>
            </a:r>
            <a:endParaRPr lang="en-US" dirty="0"/>
          </a:p>
        </p:txBody>
      </p:sp>
      <p:sp>
        <p:nvSpPr>
          <p:cNvPr id="3" name="Content Placeholder 2"/>
          <p:cNvSpPr>
            <a:spLocks noGrp="1"/>
          </p:cNvSpPr>
          <p:nvPr>
            <p:ph idx="1"/>
          </p:nvPr>
        </p:nvSpPr>
        <p:spPr/>
        <p:txBody>
          <a:bodyPr>
            <a:normAutofit/>
          </a:bodyPr>
          <a:lstStyle/>
          <a:p>
            <a:r>
              <a:rPr lang="en-US" dirty="0" smtClean="0"/>
              <a:t>Legal Name</a:t>
            </a:r>
          </a:p>
          <a:p>
            <a:pPr lvl="1"/>
            <a:r>
              <a:rPr lang="en-US" dirty="0" smtClean="0"/>
              <a:t>HR is authoritative for legal name.  HR must record and process the legal name for federal tax purposes.  Legal names are changed through a court process and recorded via a W4 form by HR.</a:t>
            </a:r>
          </a:p>
          <a:p>
            <a:pPr lvl="1"/>
            <a:r>
              <a:rPr lang="en-US" dirty="0" smtClean="0"/>
              <a:t>Ex: James Bernard </a:t>
            </a:r>
            <a:r>
              <a:rPr lang="en-US" dirty="0" err="1" smtClean="0"/>
              <a:t>Machen</a:t>
            </a:r>
            <a:r>
              <a:rPr lang="en-US" dirty="0" smtClean="0"/>
              <a:t>, President of UF</a:t>
            </a:r>
          </a:p>
          <a:p>
            <a:r>
              <a:rPr lang="en-US" dirty="0" smtClean="0"/>
              <a:t>Preferred Name</a:t>
            </a:r>
          </a:p>
          <a:p>
            <a:pPr lvl="1"/>
            <a:r>
              <a:rPr lang="en-US" dirty="0" smtClean="0"/>
              <a:t>The individual is authoritative for preferred name (but mediated by the institution?)</a:t>
            </a:r>
          </a:p>
          <a:p>
            <a:pPr lvl="1"/>
            <a:r>
              <a:rPr lang="en-US" dirty="0" smtClean="0"/>
              <a:t>Ex: Bernie </a:t>
            </a:r>
            <a:r>
              <a:rPr lang="en-US" dirty="0" err="1" smtClean="0"/>
              <a:t>Machen</a:t>
            </a:r>
            <a:endParaRPr lang="en-US" dirty="0"/>
          </a:p>
        </p:txBody>
      </p:sp>
    </p:spTree>
    <p:extLst>
      <p:ext uri="{BB962C8B-B14F-4D97-AF65-F5344CB8AC3E}">
        <p14:creationId xmlns:p14="http://schemas.microsoft.com/office/powerpoint/2010/main" val="280253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authoritative?</a:t>
            </a:r>
            <a:endParaRPr lang="en-US" dirty="0"/>
          </a:p>
        </p:txBody>
      </p:sp>
      <p:sp>
        <p:nvSpPr>
          <p:cNvPr id="3" name="Content Placeholder 2"/>
          <p:cNvSpPr>
            <a:spLocks noGrp="1"/>
          </p:cNvSpPr>
          <p:nvPr>
            <p:ph idx="1"/>
          </p:nvPr>
        </p:nvSpPr>
        <p:spPr/>
        <p:txBody>
          <a:bodyPr/>
          <a:lstStyle/>
          <a:p>
            <a:r>
              <a:rPr lang="en-US" dirty="0" smtClean="0"/>
              <a:t>For each field in VIVO, determine who is authoritative – a data provider, the individual</a:t>
            </a:r>
          </a:p>
          <a:p>
            <a:r>
              <a:rPr lang="en-US" dirty="0" smtClean="0"/>
              <a:t>The two field pattern often recurs:</a:t>
            </a:r>
          </a:p>
          <a:p>
            <a:pPr lvl="1"/>
            <a:r>
              <a:rPr lang="en-US" dirty="0" smtClean="0"/>
              <a:t>UF Business Email – Enterprise Systems is authoritative</a:t>
            </a:r>
          </a:p>
          <a:p>
            <a:pPr lvl="1"/>
            <a:r>
              <a:rPr lang="en-US" dirty="0" smtClean="0"/>
              <a:t>Alternate Email – Individual is authoritative (and VIVO becomes the system of record for this field)</a:t>
            </a:r>
            <a:endParaRPr lang="en-US" dirty="0"/>
          </a:p>
        </p:txBody>
      </p:sp>
    </p:spTree>
    <p:extLst>
      <p:ext uri="{BB962C8B-B14F-4D97-AF65-F5344CB8AC3E}">
        <p14:creationId xmlns:p14="http://schemas.microsoft.com/office/powerpoint/2010/main" val="246000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VIVO as a System of Record</a:t>
            </a:r>
            <a:endParaRPr lang="en-US" dirty="0"/>
          </a:p>
        </p:txBody>
      </p:sp>
      <p:sp>
        <p:nvSpPr>
          <p:cNvPr id="3" name="Content Placeholder 2"/>
          <p:cNvSpPr>
            <a:spLocks noGrp="1"/>
          </p:cNvSpPr>
          <p:nvPr>
            <p:ph idx="1"/>
          </p:nvPr>
        </p:nvSpPr>
        <p:spPr/>
        <p:txBody>
          <a:bodyPr>
            <a:normAutofit/>
          </a:bodyPr>
          <a:lstStyle/>
          <a:p>
            <a:r>
              <a:rPr lang="en-US" dirty="0" smtClean="0"/>
              <a:t>VIVO is a system of record for any data element for which the institution has no system of record.  </a:t>
            </a:r>
          </a:p>
          <a:p>
            <a:pPr lvl="1"/>
            <a:r>
              <a:rPr lang="en-US" dirty="0" smtClean="0"/>
              <a:t>Faculty member’s </a:t>
            </a:r>
            <a:r>
              <a:rPr lang="en-US" dirty="0" err="1" smtClean="0"/>
              <a:t>eraCommons</a:t>
            </a:r>
            <a:r>
              <a:rPr lang="en-US" dirty="0" smtClean="0"/>
              <a:t> ID</a:t>
            </a:r>
          </a:p>
          <a:p>
            <a:pPr lvl="1"/>
            <a:r>
              <a:rPr lang="en-US" dirty="0" smtClean="0"/>
              <a:t>Faculty member’s research interests</a:t>
            </a:r>
          </a:p>
          <a:p>
            <a:pPr lvl="1"/>
            <a:r>
              <a:rPr lang="en-US" dirty="0" smtClean="0"/>
              <a:t>Faculty member’s awards</a:t>
            </a:r>
          </a:p>
          <a:p>
            <a:r>
              <a:rPr lang="en-US" dirty="0" smtClean="0"/>
              <a:t>VIVO “mirrors” data elements of other systems of record</a:t>
            </a:r>
          </a:p>
          <a:p>
            <a:pPr lvl="1"/>
            <a:r>
              <a:rPr lang="en-US" dirty="0" smtClean="0"/>
              <a:t>Names</a:t>
            </a:r>
          </a:p>
          <a:p>
            <a:pPr lvl="1"/>
            <a:r>
              <a:rPr lang="en-US" dirty="0" smtClean="0"/>
              <a:t>Email addresses</a:t>
            </a:r>
          </a:p>
          <a:p>
            <a:pPr lvl="1"/>
            <a:endParaRPr lang="en-US" dirty="0" smtClean="0"/>
          </a:p>
        </p:txBody>
      </p:sp>
    </p:spTree>
    <p:extLst>
      <p:ext uri="{BB962C8B-B14F-4D97-AF65-F5344CB8AC3E}">
        <p14:creationId xmlns:p14="http://schemas.microsoft.com/office/powerpoint/2010/main" val="288254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Data values</a:t>
            </a:r>
            <a:endParaRPr lang="en-US" dirty="0"/>
          </a:p>
        </p:txBody>
      </p:sp>
      <p:sp>
        <p:nvSpPr>
          <p:cNvPr id="3" name="Content Placeholder 2"/>
          <p:cNvSpPr>
            <a:spLocks noGrp="1"/>
          </p:cNvSpPr>
          <p:nvPr>
            <p:ph idx="1"/>
          </p:nvPr>
        </p:nvSpPr>
        <p:spPr/>
        <p:txBody>
          <a:bodyPr/>
          <a:lstStyle/>
          <a:p>
            <a:r>
              <a:rPr lang="en-US" dirty="0" smtClean="0"/>
              <a:t>Data values should be edited in the systems of record</a:t>
            </a:r>
          </a:p>
          <a:p>
            <a:r>
              <a:rPr lang="en-US" dirty="0" smtClean="0"/>
              <a:t>When VIVO is not the system of record, the data element should not be editable in VIVO</a:t>
            </a:r>
          </a:p>
          <a:p>
            <a:r>
              <a:rPr lang="en-US" dirty="0" smtClean="0"/>
              <a:t>When data elements are not editable in VIVO, data flows should be in place to insure that values changed in source systems are mirrored in VIVO</a:t>
            </a:r>
            <a:endParaRPr lang="en-US" dirty="0"/>
          </a:p>
        </p:txBody>
      </p:sp>
    </p:spTree>
    <p:extLst>
      <p:ext uri="{BB962C8B-B14F-4D97-AF65-F5344CB8AC3E}">
        <p14:creationId xmlns:p14="http://schemas.microsoft.com/office/powerpoint/2010/main" val="3506886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Source System is Always Right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1682650"/>
              </p:ext>
            </p:extLst>
          </p:nvPr>
        </p:nvGraphicFramePr>
        <p:xfrm>
          <a:off x="457200" y="2971801"/>
          <a:ext cx="8229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1905000"/>
            <a:ext cx="8077200" cy="1200329"/>
          </a:xfrm>
          <a:prstGeom prst="rect">
            <a:avLst/>
          </a:prstGeom>
          <a:noFill/>
        </p:spPr>
        <p:txBody>
          <a:bodyPr wrap="square" rtlCol="0">
            <a:spAutoFit/>
          </a:bodyPr>
          <a:lstStyle/>
          <a:p>
            <a:r>
              <a:rPr lang="en-US" dirty="0" smtClean="0"/>
              <a:t>The university maintains an official directory of business phone numbers.  Business Phone numbers can not be changed in VIVO.  Business phone numbers are changed in the UF Directory.  These changes are passed to VIVO so that VIVO is always up to date.</a:t>
            </a:r>
            <a:endParaRPr lang="en-US" dirty="0"/>
          </a:p>
        </p:txBody>
      </p:sp>
    </p:spTree>
    <p:extLst>
      <p:ext uri="{BB962C8B-B14F-4D97-AF65-F5344CB8AC3E}">
        <p14:creationId xmlns:p14="http://schemas.microsoft.com/office/powerpoint/2010/main" val="1585916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Source System is Always Right, </a:t>
            </a:r>
            <a:r>
              <a:rPr lang="en-US" dirty="0" smtClean="0"/>
              <a:t/>
            </a:r>
            <a:br>
              <a:rPr lang="en-US" dirty="0" smtClean="0"/>
            </a:br>
            <a:r>
              <a:rPr lang="en-US" dirty="0" smtClean="0"/>
              <a:t>Part </a:t>
            </a:r>
            <a:r>
              <a:rPr lang="en-US" dirty="0" smtClean="0"/>
              <a:t>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99574"/>
              </p:ext>
            </p:extLst>
          </p:nvPr>
        </p:nvGraphicFramePr>
        <p:xfrm>
          <a:off x="457200" y="2743200"/>
          <a:ext cx="8229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1905000"/>
            <a:ext cx="8077200" cy="1200329"/>
          </a:xfrm>
          <a:prstGeom prst="rect">
            <a:avLst/>
          </a:prstGeom>
          <a:noFill/>
        </p:spPr>
        <p:txBody>
          <a:bodyPr wrap="square" rtlCol="0">
            <a:spAutoFit/>
          </a:bodyPr>
          <a:lstStyle/>
          <a:p>
            <a:r>
              <a:rPr lang="en-US" dirty="0" smtClean="0"/>
              <a:t>The university registrar maintains official records of which person(s) taught which instances of which courses each term.  Such information can not be edited in VIVO.  Teaching information is produced each term.  This data is loaded into VIVO and cross linked to the instructors, courses.</a:t>
            </a:r>
            <a:endParaRPr lang="en-US" dirty="0"/>
          </a:p>
        </p:txBody>
      </p:sp>
      <p:sp>
        <p:nvSpPr>
          <p:cNvPr id="6" name="TextBox 5"/>
          <p:cNvSpPr txBox="1"/>
          <p:nvPr/>
        </p:nvSpPr>
        <p:spPr>
          <a:xfrm>
            <a:off x="533400" y="4953000"/>
            <a:ext cx="8077200" cy="923330"/>
          </a:xfrm>
          <a:prstGeom prst="rect">
            <a:avLst/>
          </a:prstGeom>
          <a:noFill/>
        </p:spPr>
        <p:txBody>
          <a:bodyPr wrap="square" rtlCol="0">
            <a:spAutoFit/>
          </a:bodyPr>
          <a:lstStyle/>
          <a:p>
            <a:r>
              <a:rPr lang="en-US" dirty="0" smtClean="0"/>
              <a:t>The Registrar amends the teaching records well after the term is complete – sometimes as much as six months after the term is complete, based on department reports, effort tracking and other input.  These amendments are then made to VIVO.</a:t>
            </a:r>
            <a:endParaRPr lang="en-US" dirty="0"/>
          </a:p>
        </p:txBody>
      </p:sp>
    </p:spTree>
    <p:extLst>
      <p:ext uri="{BB962C8B-B14F-4D97-AF65-F5344CB8AC3E}">
        <p14:creationId xmlns:p14="http://schemas.microsoft.com/office/powerpoint/2010/main" val="264563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VIVO</a:t>
            </a:r>
            <a:endParaRPr lang="en-US" dirty="0"/>
          </a:p>
        </p:txBody>
      </p:sp>
      <p:sp>
        <p:nvSpPr>
          <p:cNvPr id="3" name="Content Placeholder 2"/>
          <p:cNvSpPr>
            <a:spLocks noGrp="1"/>
          </p:cNvSpPr>
          <p:nvPr>
            <p:ph idx="1"/>
          </p:nvPr>
        </p:nvSpPr>
        <p:spPr>
          <a:xfrm>
            <a:off x="457200" y="1600200"/>
            <a:ext cx="8001000" cy="4525963"/>
          </a:xfrm>
        </p:spPr>
        <p:txBody>
          <a:bodyPr>
            <a:normAutofit/>
          </a:bodyPr>
          <a:lstStyle/>
          <a:p>
            <a:r>
              <a:rPr lang="en-US" dirty="0" smtClean="0"/>
              <a:t>What data will you need?</a:t>
            </a:r>
          </a:p>
          <a:p>
            <a:r>
              <a:rPr lang="en-US" dirty="0" smtClean="0"/>
              <a:t>Authoritative Sources</a:t>
            </a:r>
          </a:p>
          <a:p>
            <a:r>
              <a:rPr lang="en-US" dirty="0" smtClean="0"/>
              <a:t>Data owners, holders, stewards, providers</a:t>
            </a:r>
          </a:p>
          <a:p>
            <a:r>
              <a:rPr lang="en-US" dirty="0" smtClean="0"/>
              <a:t>Examples, pitfalls, successes</a:t>
            </a:r>
          </a:p>
          <a:p>
            <a:r>
              <a:rPr lang="en-US" dirty="0" smtClean="0"/>
              <a:t>The role of IT</a:t>
            </a:r>
          </a:p>
        </p:txBody>
      </p:sp>
    </p:spTree>
    <p:extLst>
      <p:ext uri="{BB962C8B-B14F-4D97-AF65-F5344CB8AC3E}">
        <p14:creationId xmlns:p14="http://schemas.microsoft.com/office/powerpoint/2010/main" val="552980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Role of IT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5602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2" y="-439283"/>
            <a:ext cx="9144000" cy="732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692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Flows at UF</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561" y="1472789"/>
            <a:ext cx="7867239" cy="5309011"/>
          </a:xfrm>
        </p:spPr>
      </p:pic>
    </p:spTree>
    <p:extLst>
      <p:ext uri="{BB962C8B-B14F-4D97-AF65-F5344CB8AC3E}">
        <p14:creationId xmlns:p14="http://schemas.microsoft.com/office/powerpoint/2010/main" val="121262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VIVO Give Back?</a:t>
            </a:r>
            <a:endParaRPr lang="en-US" dirty="0"/>
          </a:p>
        </p:txBody>
      </p:sp>
      <p:sp>
        <p:nvSpPr>
          <p:cNvPr id="3" name="Content Placeholder 2"/>
          <p:cNvSpPr>
            <a:spLocks noGrp="1"/>
          </p:cNvSpPr>
          <p:nvPr>
            <p:ph idx="1"/>
          </p:nvPr>
        </p:nvSpPr>
        <p:spPr/>
        <p:txBody>
          <a:bodyPr/>
          <a:lstStyle/>
          <a:p>
            <a:r>
              <a:rPr lang="en-US" dirty="0" smtClean="0"/>
              <a:t>All VIVO data is readily accessible via a “SPARQL Endpoint” – a semantic web technology that allows programmers to “query” VIVO and receive “results”</a:t>
            </a:r>
          </a:p>
          <a:p>
            <a:r>
              <a:rPr lang="en-US" dirty="0" smtClean="0"/>
              <a:t>When VIVO has data of interest to the institution, the institution can query VIVO to get the data</a:t>
            </a:r>
            <a:endParaRPr lang="en-US" dirty="0"/>
          </a:p>
        </p:txBody>
      </p:sp>
    </p:spTree>
    <p:extLst>
      <p:ext uri="{BB962C8B-B14F-4D97-AF65-F5344CB8AC3E}">
        <p14:creationId xmlns:p14="http://schemas.microsoft.com/office/powerpoint/2010/main" val="184008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will You Need?</a:t>
            </a:r>
            <a:endParaRPr lang="en-US" dirty="0"/>
          </a:p>
        </p:txBody>
      </p:sp>
      <p:sp>
        <p:nvSpPr>
          <p:cNvPr id="3" name="Content Placeholder 2"/>
          <p:cNvSpPr>
            <a:spLocks noGrp="1"/>
          </p:cNvSpPr>
          <p:nvPr>
            <p:ph idx="1"/>
          </p:nvPr>
        </p:nvSpPr>
        <p:spPr/>
        <p:txBody>
          <a:bodyPr>
            <a:normAutofit/>
          </a:bodyPr>
          <a:lstStyle/>
          <a:p>
            <a:r>
              <a:rPr lang="en-US" dirty="0" smtClean="0"/>
              <a:t>Data on People – current and past positions, contact information, photos, awards, service activities, identifiers</a:t>
            </a:r>
          </a:p>
          <a:p>
            <a:r>
              <a:rPr lang="en-US" dirty="0" smtClean="0"/>
              <a:t>Organizations – structure, identifiers, web sites</a:t>
            </a:r>
          </a:p>
          <a:p>
            <a:r>
              <a:rPr lang="en-US" dirty="0" smtClean="0"/>
              <a:t>Papers</a:t>
            </a:r>
            <a:endParaRPr lang="en-US" dirty="0"/>
          </a:p>
          <a:p>
            <a:r>
              <a:rPr lang="en-US" dirty="0" smtClean="0"/>
              <a:t>Grants</a:t>
            </a:r>
          </a:p>
          <a:p>
            <a:r>
              <a:rPr lang="en-US" dirty="0" smtClean="0"/>
              <a:t>Other </a:t>
            </a:r>
            <a:r>
              <a:rPr lang="en-US" dirty="0"/>
              <a:t>s</a:t>
            </a:r>
            <a:r>
              <a:rPr lang="en-US" dirty="0" smtClean="0"/>
              <a:t>cholarly works – books, chapters, abstracts, posters, presentations, art, music</a:t>
            </a:r>
          </a:p>
          <a:p>
            <a:r>
              <a:rPr lang="en-US" dirty="0" smtClean="0"/>
              <a:t>Mentoring relationships</a:t>
            </a:r>
          </a:p>
          <a:p>
            <a:r>
              <a:rPr lang="en-US" dirty="0" smtClean="0"/>
              <a:t>Patents</a:t>
            </a:r>
          </a:p>
          <a:p>
            <a:r>
              <a:rPr lang="en-US" dirty="0" smtClean="0"/>
              <a:t>Courses</a:t>
            </a:r>
          </a:p>
          <a:p>
            <a:endParaRPr lang="en-US" dirty="0"/>
          </a:p>
        </p:txBody>
      </p:sp>
    </p:spTree>
    <p:extLst>
      <p:ext uri="{BB962C8B-B14F-4D97-AF65-F5344CB8AC3E}">
        <p14:creationId xmlns:p14="http://schemas.microsoft.com/office/powerpoint/2010/main" val="315501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Data Feeds</a:t>
            </a:r>
            <a:endParaRPr lang="en-US" dirty="0"/>
          </a:p>
        </p:txBody>
      </p:sp>
      <p:sp>
        <p:nvSpPr>
          <p:cNvPr id="3" name="Content Placeholder 2"/>
          <p:cNvSpPr>
            <a:spLocks noGrp="1"/>
          </p:cNvSpPr>
          <p:nvPr>
            <p:ph idx="1"/>
          </p:nvPr>
        </p:nvSpPr>
        <p:spPr/>
        <p:txBody>
          <a:bodyPr>
            <a:normAutofit/>
          </a:bodyPr>
          <a:lstStyle/>
          <a:p>
            <a:r>
              <a:rPr lang="en-US" dirty="0" smtClean="0"/>
              <a:t>Some data (most?) will come from automated feeds from existing systems</a:t>
            </a:r>
          </a:p>
          <a:p>
            <a:pPr lvl="1"/>
            <a:r>
              <a:rPr lang="en-US" dirty="0" smtClean="0"/>
              <a:t>Registrar, Faculty Reporting, Grants Management, Institutional Repository</a:t>
            </a:r>
          </a:p>
          <a:p>
            <a:pPr lvl="1"/>
            <a:r>
              <a:rPr lang="en-US" dirty="0" smtClean="0"/>
              <a:t>Some systems are relatively complete (all faculty, all data elements regarding positions), many are not</a:t>
            </a:r>
          </a:p>
          <a:p>
            <a:pPr lvl="1"/>
            <a:r>
              <a:rPr lang="en-US" dirty="0" smtClean="0"/>
              <a:t>Some systems have good data, many do not</a:t>
            </a:r>
          </a:p>
          <a:p>
            <a:r>
              <a:rPr lang="en-US" dirty="0" smtClean="0"/>
              <a:t>What is the tolerance for incomplete, incorrect data?  What can be done to improve data quality?</a:t>
            </a:r>
          </a:p>
        </p:txBody>
      </p:sp>
    </p:spTree>
    <p:extLst>
      <p:ext uri="{BB962C8B-B14F-4D97-AF65-F5344CB8AC3E}">
        <p14:creationId xmlns:p14="http://schemas.microsoft.com/office/powerpoint/2010/main" val="223002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Data Entry</a:t>
            </a:r>
            <a:endParaRPr lang="en-US" dirty="0"/>
          </a:p>
        </p:txBody>
      </p:sp>
      <p:sp>
        <p:nvSpPr>
          <p:cNvPr id="3" name="Content Placeholder 2"/>
          <p:cNvSpPr>
            <a:spLocks noGrp="1"/>
          </p:cNvSpPr>
          <p:nvPr>
            <p:ph idx="1"/>
          </p:nvPr>
        </p:nvSpPr>
        <p:spPr/>
        <p:txBody>
          <a:bodyPr>
            <a:normAutofit/>
          </a:bodyPr>
          <a:lstStyle/>
          <a:p>
            <a:r>
              <a:rPr lang="en-US" dirty="0" smtClean="0"/>
              <a:t>Some institutions can implement VIVO by “typing in” the data</a:t>
            </a:r>
          </a:p>
          <a:p>
            <a:pPr lvl="1"/>
            <a:r>
              <a:rPr lang="en-US" dirty="0" smtClean="0"/>
              <a:t>Scripps Research Institute (250 faculty)</a:t>
            </a:r>
          </a:p>
          <a:p>
            <a:pPr lvl="1"/>
            <a:r>
              <a:rPr lang="en-US" dirty="0" smtClean="0"/>
              <a:t>Ponce Medical School (35 faculty)</a:t>
            </a:r>
          </a:p>
          <a:p>
            <a:pPr lvl="1"/>
            <a:r>
              <a:rPr lang="en-US" dirty="0" smtClean="0"/>
              <a:t>UF Agriculture (800 faculty)</a:t>
            </a:r>
          </a:p>
          <a:p>
            <a:r>
              <a:rPr lang="en-US" dirty="0" smtClean="0"/>
              <a:t>Some faculty will want to review/edit their data</a:t>
            </a:r>
          </a:p>
          <a:p>
            <a:pPr lvl="1"/>
            <a:r>
              <a:rPr lang="en-US" dirty="0" smtClean="0"/>
              <a:t>Central proxy edit</a:t>
            </a:r>
          </a:p>
          <a:p>
            <a:pPr lvl="1"/>
            <a:r>
              <a:rPr lang="en-US" dirty="0" smtClean="0"/>
              <a:t>Distributed proxy edit</a:t>
            </a:r>
          </a:p>
          <a:p>
            <a:pPr lvl="1"/>
            <a:r>
              <a:rPr lang="en-US" dirty="0" smtClean="0"/>
              <a:t>Self-edit</a:t>
            </a:r>
          </a:p>
        </p:txBody>
      </p:sp>
    </p:spTree>
    <p:extLst>
      <p:ext uri="{BB962C8B-B14F-4D97-AF65-F5344CB8AC3E}">
        <p14:creationId xmlns:p14="http://schemas.microsoft.com/office/powerpoint/2010/main" val="461930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Decide?</a:t>
            </a:r>
            <a:endParaRPr lang="en-US" dirty="0"/>
          </a:p>
        </p:txBody>
      </p:sp>
      <p:sp>
        <p:nvSpPr>
          <p:cNvPr id="3" name="Content Placeholder 2"/>
          <p:cNvSpPr>
            <a:spLocks noGrp="1"/>
          </p:cNvSpPr>
          <p:nvPr>
            <p:ph idx="1"/>
          </p:nvPr>
        </p:nvSpPr>
        <p:spPr/>
        <p:txBody>
          <a:bodyPr/>
          <a:lstStyle/>
          <a:p>
            <a:r>
              <a:rPr lang="en-US" dirty="0" smtClean="0"/>
              <a:t>Planning Committee</a:t>
            </a:r>
          </a:p>
          <a:p>
            <a:pPr lvl="1"/>
            <a:r>
              <a:rPr lang="en-US" dirty="0" smtClean="0"/>
              <a:t>Identify and engage stakeholders</a:t>
            </a:r>
          </a:p>
          <a:p>
            <a:pPr lvl="1"/>
            <a:r>
              <a:rPr lang="en-US" dirty="0" smtClean="0"/>
              <a:t>Create a governance structure</a:t>
            </a:r>
          </a:p>
          <a:p>
            <a:r>
              <a:rPr lang="en-US" dirty="0" smtClean="0"/>
              <a:t>Strategy</a:t>
            </a:r>
          </a:p>
          <a:p>
            <a:pPr lvl="1"/>
            <a:r>
              <a:rPr lang="en-US" dirty="0" smtClean="0"/>
              <a:t>“Shallow, wide and grow”</a:t>
            </a:r>
          </a:p>
          <a:p>
            <a:pPr lvl="1"/>
            <a:r>
              <a:rPr lang="en-US" dirty="0" smtClean="0"/>
              <a:t>“Narrow, deep and grow”</a:t>
            </a:r>
          </a:p>
          <a:p>
            <a:pPr lvl="1"/>
            <a:r>
              <a:rPr lang="en-US" dirty="0" smtClean="0"/>
              <a:t>“All at once”</a:t>
            </a:r>
          </a:p>
          <a:p>
            <a:pPr lvl="1"/>
            <a:r>
              <a:rPr lang="en-US" dirty="0" smtClean="0"/>
              <a:t>Lots of others</a:t>
            </a:r>
            <a:endParaRPr lang="en-US" dirty="0"/>
          </a:p>
        </p:txBody>
      </p:sp>
    </p:spTree>
    <p:extLst>
      <p:ext uri="{BB962C8B-B14F-4D97-AF65-F5344CB8AC3E}">
        <p14:creationId xmlns:p14="http://schemas.microsoft.com/office/powerpoint/2010/main" val="247629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University of Florida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160" y="1386840"/>
            <a:ext cx="6009640" cy="4755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956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Florida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People – from the University directory, UFID</a:t>
            </a:r>
          </a:p>
          <a:p>
            <a:r>
              <a:rPr lang="en-US" dirty="0" smtClean="0"/>
              <a:t>Positions – from HR, </a:t>
            </a:r>
            <a:r>
              <a:rPr lang="en-US" dirty="0" err="1" smtClean="0"/>
              <a:t>PositionID</a:t>
            </a:r>
            <a:endParaRPr lang="en-US" dirty="0" smtClean="0"/>
          </a:p>
          <a:p>
            <a:r>
              <a:rPr lang="en-US" dirty="0" smtClean="0"/>
              <a:t>Organizations – from PeopleSoft, manual, DEPTID</a:t>
            </a:r>
          </a:p>
          <a:p>
            <a:r>
              <a:rPr lang="en-US" dirty="0" smtClean="0"/>
              <a:t>Grants – from Division of Sponsored Research – </a:t>
            </a:r>
            <a:r>
              <a:rPr lang="en-US" dirty="0" err="1" smtClean="0"/>
              <a:t>SponsorIDs</a:t>
            </a:r>
            <a:r>
              <a:rPr lang="en-US" dirty="0" smtClean="0"/>
              <a:t>, </a:t>
            </a:r>
            <a:r>
              <a:rPr lang="en-US" dirty="0" err="1" smtClean="0"/>
              <a:t>AwardID</a:t>
            </a:r>
            <a:endParaRPr lang="en-US" dirty="0" smtClean="0"/>
          </a:p>
          <a:p>
            <a:r>
              <a:rPr lang="en-US" dirty="0" smtClean="0"/>
              <a:t>Papers – from PubMed, </a:t>
            </a:r>
            <a:r>
              <a:rPr lang="en-US" dirty="0" err="1" smtClean="0"/>
              <a:t>PubMedID</a:t>
            </a:r>
            <a:r>
              <a:rPr lang="en-US" dirty="0" smtClean="0"/>
              <a:t>, from Thomson Reuters, DOI</a:t>
            </a:r>
          </a:p>
          <a:p>
            <a:r>
              <a:rPr lang="en-US" dirty="0" smtClean="0"/>
              <a:t>Photos – from ID Cards, Business Services Division, UFID</a:t>
            </a:r>
          </a:p>
          <a:p>
            <a:r>
              <a:rPr lang="en-US" dirty="0" smtClean="0"/>
              <a:t>Courses – from Registrar via Enterprise Data Warehouse, Course and Section Numbers</a:t>
            </a:r>
          </a:p>
          <a:p>
            <a:r>
              <a:rPr lang="en-US" dirty="0" smtClean="0"/>
              <a:t>Overview, research areas, awards, research interests, memberships, posters, abstracts, presentations, patents, software, featured in, teaching overview, service, education, keywords – entered manually via central proxy, local proxies and self edit</a:t>
            </a:r>
            <a:endParaRPr lang="en-US" dirty="0"/>
          </a:p>
        </p:txBody>
      </p:sp>
    </p:spTree>
    <p:extLst>
      <p:ext uri="{BB962C8B-B14F-4D97-AF65-F5344CB8AC3E}">
        <p14:creationId xmlns:p14="http://schemas.microsoft.com/office/powerpoint/2010/main" val="174042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to Data Stewards</a:t>
            </a:r>
            <a:endParaRPr lang="en-US" dirty="0"/>
          </a:p>
        </p:txBody>
      </p:sp>
      <p:sp>
        <p:nvSpPr>
          <p:cNvPr id="3" name="Content Placeholder 2"/>
          <p:cNvSpPr>
            <a:spLocks noGrp="1"/>
          </p:cNvSpPr>
          <p:nvPr>
            <p:ph idx="1"/>
          </p:nvPr>
        </p:nvSpPr>
        <p:spPr/>
        <p:txBody>
          <a:bodyPr>
            <a:normAutofit/>
          </a:bodyPr>
          <a:lstStyle/>
          <a:p>
            <a:r>
              <a:rPr lang="en-US" dirty="0" smtClean="0"/>
              <a:t>What motivates the data steward?</a:t>
            </a:r>
          </a:p>
          <a:p>
            <a:pPr lvl="1"/>
            <a:r>
              <a:rPr lang="en-US" dirty="0" smtClean="0"/>
              <a:t>We understand university procedure, policy, culture</a:t>
            </a:r>
          </a:p>
          <a:p>
            <a:pPr lvl="1"/>
            <a:r>
              <a:rPr lang="en-US" dirty="0" smtClean="0"/>
              <a:t>We’re improving the quality of the data</a:t>
            </a:r>
          </a:p>
          <a:p>
            <a:pPr lvl="1"/>
            <a:r>
              <a:rPr lang="en-US" dirty="0" smtClean="0"/>
              <a:t>We have the support of the university</a:t>
            </a:r>
          </a:p>
          <a:p>
            <a:pPr lvl="1"/>
            <a:r>
              <a:rPr lang="en-US" dirty="0" smtClean="0"/>
              <a:t>You’ll get full credit</a:t>
            </a:r>
          </a:p>
          <a:p>
            <a:pPr lvl="1"/>
            <a:r>
              <a:rPr lang="en-US" dirty="0" smtClean="0"/>
              <a:t>We’re making the data more valuable for faculty, staff and students</a:t>
            </a:r>
          </a:p>
          <a:p>
            <a:pPr lvl="1"/>
            <a:r>
              <a:rPr lang="en-US" dirty="0" smtClean="0"/>
              <a:t>We’re not involved with private data</a:t>
            </a:r>
          </a:p>
          <a:p>
            <a:pPr lvl="1"/>
            <a:r>
              <a:rPr lang="en-US" dirty="0" smtClean="0"/>
              <a:t>We’re not a system of record for your data</a:t>
            </a:r>
          </a:p>
          <a:p>
            <a:pPr lvl="1"/>
            <a:r>
              <a:rPr lang="en-US" dirty="0" smtClean="0"/>
              <a:t>We love, understand and respect data</a:t>
            </a:r>
          </a:p>
          <a:p>
            <a:pPr lvl="1"/>
            <a:endParaRPr lang="en-US" dirty="0"/>
          </a:p>
        </p:txBody>
      </p:sp>
    </p:spTree>
    <p:extLst>
      <p:ext uri="{BB962C8B-B14F-4D97-AF65-F5344CB8AC3E}">
        <p14:creationId xmlns:p14="http://schemas.microsoft.com/office/powerpoint/2010/main" val="9133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767</TotalTime>
  <Words>1091</Words>
  <Application>Microsoft Office PowerPoint</Application>
  <PresentationFormat>On-screen Show (4:3)</PresentationFormat>
  <Paragraphs>128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Identifying and Approaching  Data Providers;  Full Life Cycle Data Management</vt:lpstr>
      <vt:lpstr>Data for VIVO</vt:lpstr>
      <vt:lpstr>What Data will You Need?</vt:lpstr>
      <vt:lpstr>Automated Data Feeds</vt:lpstr>
      <vt:lpstr>Manual Data Entry</vt:lpstr>
      <vt:lpstr>How Will You Decide?</vt:lpstr>
      <vt:lpstr>Example: University of Florida</vt:lpstr>
      <vt:lpstr>University of Florida Data</vt:lpstr>
      <vt:lpstr>Talking to Data Stewards</vt:lpstr>
      <vt:lpstr>Example: University Registrar</vt:lpstr>
      <vt:lpstr>Data Management</vt:lpstr>
      <vt:lpstr>Correct and Incorrect</vt:lpstr>
      <vt:lpstr>Authoritative Sources</vt:lpstr>
      <vt:lpstr>Two “Names”</vt:lpstr>
      <vt:lpstr>Who is authoritative?</vt:lpstr>
      <vt:lpstr>VIVO as a System of Record</vt:lpstr>
      <vt:lpstr>Editing Data values</vt:lpstr>
      <vt:lpstr>The Source System is Always Right</vt:lpstr>
      <vt:lpstr>The Source System is Always Right,  Part 2</vt:lpstr>
      <vt:lpstr>The Role of IT</vt:lpstr>
      <vt:lpstr>PowerPoint Presentation</vt:lpstr>
      <vt:lpstr>Data Flows at UF</vt:lpstr>
      <vt:lpstr>Does VIVO Give 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VIVO</dc:title>
  <dc:creator>Mike</dc:creator>
  <cp:lastModifiedBy>Mike</cp:lastModifiedBy>
  <cp:revision>17</cp:revision>
  <dcterms:created xsi:type="dcterms:W3CDTF">2012-05-08T13:29:56Z</dcterms:created>
  <dcterms:modified xsi:type="dcterms:W3CDTF">2012-05-15T04:01:09Z</dcterms:modified>
</cp:coreProperties>
</file>