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321" r:id="rId2"/>
    <p:sldId id="258" r:id="rId3"/>
    <p:sldId id="257" r:id="rId4"/>
    <p:sldId id="259" r:id="rId5"/>
    <p:sldId id="319" r:id="rId6"/>
    <p:sldId id="279" r:id="rId7"/>
    <p:sldId id="266" r:id="rId8"/>
    <p:sldId id="262" r:id="rId9"/>
    <p:sldId id="263" r:id="rId10"/>
    <p:sldId id="264" r:id="rId11"/>
    <p:sldId id="265" r:id="rId12"/>
    <p:sldId id="270" r:id="rId13"/>
    <p:sldId id="261" r:id="rId14"/>
    <p:sldId id="272" r:id="rId15"/>
    <p:sldId id="268" r:id="rId16"/>
    <p:sldId id="273" r:id="rId17"/>
    <p:sldId id="267" r:id="rId18"/>
    <p:sldId id="275" r:id="rId19"/>
    <p:sldId id="276" r:id="rId20"/>
    <p:sldId id="283" r:id="rId21"/>
    <p:sldId id="284" r:id="rId22"/>
    <p:sldId id="291" r:id="rId23"/>
    <p:sldId id="289" r:id="rId24"/>
    <p:sldId id="285" r:id="rId25"/>
    <p:sldId id="290" r:id="rId26"/>
    <p:sldId id="292" r:id="rId27"/>
    <p:sldId id="301" r:id="rId28"/>
    <p:sldId id="295" r:id="rId29"/>
    <p:sldId id="298" r:id="rId30"/>
    <p:sldId id="302" r:id="rId31"/>
    <p:sldId id="304" r:id="rId32"/>
    <p:sldId id="306" r:id="rId33"/>
    <p:sldId id="303" r:id="rId34"/>
    <p:sldId id="299" r:id="rId35"/>
    <p:sldId id="305" r:id="rId36"/>
    <p:sldId id="311" r:id="rId37"/>
    <p:sldId id="310" r:id="rId38"/>
    <p:sldId id="308" r:id="rId39"/>
    <p:sldId id="309" r:id="rId40"/>
    <p:sldId id="312" r:id="rId41"/>
    <p:sldId id="320" r:id="rId42"/>
    <p:sldId id="316" r:id="rId43"/>
    <p:sldId id="317" r:id="rId4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4014" autoAdjust="0"/>
  </p:normalViewPr>
  <p:slideViewPr>
    <p:cSldViewPr snapToGrid="0" snapToObjects="1">
      <p:cViewPr>
        <p:scale>
          <a:sx n="68" d="100"/>
          <a:sy n="68" d="100"/>
        </p:scale>
        <p:origin x="-1956" y="-2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673FA5-0ECB-45A7-8882-09CE58E48C3E}" type="datetimeFigureOut">
              <a:rPr lang="en-US" smtClean="0"/>
              <a:pPr/>
              <a:t>5/26/2012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DBAA8F-B095-4951-ACCA-CFDA55743C79}" type="slidenum">
              <a:rPr lang="en-US" smtClean="0"/>
              <a:pPr/>
              <a:t>‹#›</a:t>
            </a:fld>
            <a:endParaRPr lang="en-US"/>
          </a:p>
        </p:txBody>
      </p:sp>
    </p:spTree>
    <p:extLst>
      <p:ext uri="{BB962C8B-B14F-4D97-AF65-F5344CB8AC3E}">
        <p14:creationId xmlns:p14="http://schemas.microsoft.com/office/powerpoint/2010/main" val="2418723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Learned a field, learned the scientific methods, did science, wrote papers</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Build big things</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Collaboration – the sciences fit together to advance human health.  But</a:t>
            </a:r>
            <a:r>
              <a:rPr lang="en-US" baseline="0" dirty="0" smtClean="0"/>
              <a:t> that’s just one science domain</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Implementation research.  Changing medical practice.  Operations research, medical economics, medical</a:t>
            </a:r>
            <a:r>
              <a:rPr lang="en-US" baseline="0" dirty="0" smtClean="0"/>
              <a:t> anthropology, epidemiology, biostatistics, health services research, health outcomes policy, and a medical discipline undergoing change.</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Mentoring.</a:t>
            </a:r>
            <a:r>
              <a:rPr lang="en-US" baseline="0" dirty="0" smtClean="0"/>
              <a:t>  Teach, shape, lead, build.  While retaining the joy and excitement of science.</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Research Discovery.  What is going on?</a:t>
            </a:r>
            <a:r>
              <a:rPr lang="en-US" baseline="0" dirty="0" smtClean="0"/>
              <a:t>  Where?  By Whom?</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People, Events, Resources, Projects, Funding, Datasets, Concepts, Papers</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And the connections</a:t>
            </a:r>
            <a:r>
              <a:rPr lang="en-US" baseline="0" dirty="0" smtClean="0"/>
              <a:t> between them.  Many kinds of connections between each type of object.  Objects have significant complexity.  What do we mean by “project” – a human subject study? A clinical trial?</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We are going to need data.  Linked open data on the semantic web.  Some exists.  Much to be created.  From systems built</a:t>
            </a:r>
            <a:r>
              <a:rPr lang="en-US" baseline="0" dirty="0" smtClean="0"/>
              <a:t> to support operations, to systems built to support sharing and discovery.</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We are going to need tools.  Tools for collecting, identifying</a:t>
            </a:r>
            <a:r>
              <a:rPr lang="en-US" baseline="0" dirty="0" smtClean="0"/>
              <a:t>, </a:t>
            </a:r>
            <a:r>
              <a:rPr lang="en-US" dirty="0" smtClean="0"/>
              <a:t>cleaning,</a:t>
            </a:r>
            <a:r>
              <a:rPr lang="en-US" baseline="0" dirty="0" smtClean="0"/>
              <a:t> organizing, making sense of and giving away data.</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We are going to need a</a:t>
            </a:r>
            <a:r>
              <a:rPr lang="en-US" baseline="0" dirty="0" smtClean="0"/>
              <a:t> community of people who share a common interest in research discovery.  </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Science and scientists.  Biochemistry at Stanford.  They look happy.</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So that’s what we are doing.  In 2009, as part of the ARRA, the NIH funded VIVO: Enabling National Networking of Scientists.  Seven</a:t>
            </a:r>
            <a:r>
              <a:rPr lang="en-US" baseline="0" dirty="0" smtClean="0"/>
              <a:t> schools came together – Florida, Cornell, Indiana, Weill, Wash U, Scripps, Ponce – to expand on pilot work done at Cornell.</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What is VIVO?</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A fragment of the VIVO ontology.  Open</a:t>
            </a:r>
            <a:r>
              <a:rPr lang="en-US" baseline="0" dirty="0" smtClean="0"/>
              <a:t> ontology process.  Working group.  W3C proposed standard.  Plug-in </a:t>
            </a:r>
            <a:r>
              <a:rPr lang="en-US" baseline="0" dirty="0" err="1" smtClean="0"/>
              <a:t>ontologies</a:t>
            </a:r>
            <a:r>
              <a:rPr lang="en-US" baseline="0" dirty="0" smtClean="0"/>
              <a:t> (BIBO, SKOS, FOAF) support local extension</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28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And then we harvest data.  Using the VIVO Harvester, develop scripts and templates for gathering data from source systems – people, pubs, grants, photos,</a:t>
            </a:r>
            <a:r>
              <a:rPr lang="en-US" baseline="0" dirty="0" smtClean="0"/>
              <a:t> courses taught.  Automated ingest to spreadsheet upload.  Google Refine for improvements in data quality and matching objects with disparate identification schemes.</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So here’s the simple view – a faculty profile.  Assembled by machines.  Can be finished</a:t>
            </a:r>
            <a:r>
              <a:rPr lang="en-US" baseline="0" dirty="0" smtClean="0"/>
              <a:t> off by the faculty member.  All links are to other objects in the semantic web.  Positions, visualizations, organizations, people, web sites.  Navigation via search, facets, link traversal.  Note the RDF link for techno guys.</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Co-author network.  Visualizations for time, geography,</a:t>
            </a:r>
            <a:r>
              <a:rPr lang="en-US" baseline="0" dirty="0" smtClean="0"/>
              <a:t> concept, person linkages.  Co-funded visualization as we saw before, not hand drawn, but machine drawn and available to everyone in an instant.</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The open architecture of VIVO and linked data supports development of applications outside VIVO that consume VIVO data.  VIVO data</a:t>
            </a:r>
            <a:r>
              <a:rPr lang="en-US" baseline="0" dirty="0" smtClean="0"/>
              <a:t> is accessible via HTML (for humans) and RDF (for machines).  Simple software can process the RDF resulting in powerful cross-site applications.  The figure depicts the organization of the University of Florida.</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33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Vivosearch</a:t>
            </a:r>
            <a:r>
              <a:rPr lang="en-US" dirty="0" smtClean="0"/>
              <a:t> (beta) indexes vivo sites and provides faceted search across the collection</a:t>
            </a:r>
            <a:r>
              <a:rPr lang="en-US" baseline="0" dirty="0" smtClean="0"/>
              <a:t> with linking to individual objects</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34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VIVO</a:t>
            </a:r>
            <a:r>
              <a:rPr lang="en-US" baseline="0" dirty="0" smtClean="0"/>
              <a:t> searchlight.  For any page on the web, find people whose work is similar to a page you are reading.</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35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Harvard developed inter institutional collaboration explorer.  An outgrowth of the VIVO </a:t>
            </a:r>
            <a:r>
              <a:rPr lang="en-US" dirty="0" err="1" smtClean="0"/>
              <a:t>Hackathon</a:t>
            </a:r>
            <a:r>
              <a:rPr lang="en-US" dirty="0" smtClean="0"/>
              <a:t>.  </a:t>
            </a:r>
          </a:p>
          <a:p>
            <a:endParaRPr lang="en-US" dirty="0" smtClean="0"/>
          </a:p>
          <a:p>
            <a:r>
              <a:rPr lang="en-US" dirty="0" smtClean="0"/>
              <a:t>So back</a:t>
            </a:r>
            <a:r>
              <a:rPr lang="en-US" baseline="0" dirty="0" smtClean="0"/>
              <a:t> to data, who will adopt VIVO and provide VIVO ontology RDF-compliant data?</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The body of knowledge</a:t>
            </a:r>
            <a:r>
              <a:rPr lang="en-US" baseline="0" dirty="0" smtClean="0"/>
              <a:t> got bigger.  And its about to get much bigger.  Personalized medicine.  Full base pair sequencing.</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The American Psychological Association.  154,000 members, the largest scholarly association in the United States.</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37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The CTSA Consortium.  60 of the top biomedical research institutions in the United States.  60*5,000 = 300,000</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38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US Department of Agriculture.  40,000</a:t>
            </a:r>
            <a:r>
              <a:rPr lang="en-US" baseline="0" dirty="0" smtClean="0"/>
              <a:t> intramural scientists, 80,000 staff.  106 land grant universities. 400,000 researchers and staff</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39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International partners.  China, Australia, Mexico, Costa Rica, Puerto</a:t>
            </a:r>
            <a:r>
              <a:rPr lang="en-US" baseline="0" dirty="0" smtClean="0"/>
              <a:t> Rico, Netherlands, UK, Russia, Iceland, Thailand, India </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40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Getting together face to face.  The second annual VIVO conference was held in DC.  Also workshop, </a:t>
            </a:r>
            <a:r>
              <a:rPr lang="en-US" dirty="0" err="1" smtClean="0"/>
              <a:t>hackathon</a:t>
            </a:r>
            <a:r>
              <a:rPr lang="en-US" dirty="0" smtClean="0"/>
              <a:t>, and implementation fest.</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41</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How can you get involved</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42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The problems got more difficult.  We work to cure cancer.  60</a:t>
            </a:r>
            <a:r>
              <a:rPr lang="en-US" baseline="0" dirty="0" smtClean="0"/>
              <a:t> comprehensive cancer centers.  Risk factors, genetics, surgical procedures, radiology, chemotherapy, life style changes.</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Data</a:t>
            </a:r>
            <a:r>
              <a:rPr lang="en-US" baseline="0" dirty="0" smtClean="0"/>
              <a:t> got big.  Terabytes, </a:t>
            </a:r>
            <a:r>
              <a:rPr lang="en-US" baseline="0" dirty="0" err="1" smtClean="0"/>
              <a:t>Petabytes</a:t>
            </a:r>
            <a:r>
              <a:rPr lang="en-US" baseline="0" dirty="0" smtClean="0"/>
              <a:t>, </a:t>
            </a:r>
            <a:r>
              <a:rPr lang="en-US" baseline="0" dirty="0" err="1" smtClean="0"/>
              <a:t>Exabytes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Lots of competitors.</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Internet speed</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Study science itself.  Science of Team Science. Who publishes with who?  Who is funded with who?  What teams produce innovations?  What teams struggle?  Why?</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Build teams</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A618FA1A-2CF2-47CA-B3D0-7D5B91824A81}" type="datetime1">
              <a:rPr lang="en-US"/>
              <a:pPr/>
              <a:t>5/26/2012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EFEC36D-66DE-4370-8FDB-F8F6E410BC0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CF7FEC2-D652-4C88-AA50-66DE4DAA7557}" type="datetime1">
              <a:rPr lang="en-US"/>
              <a:pPr/>
              <a:t>5/26/2012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D94FA09-D8E6-4F81-AF16-5CCE91952AF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E86C7AE-3579-40BA-98A7-C4FC4A8DA409}" type="datetime1">
              <a:rPr lang="en-US"/>
              <a:pPr/>
              <a:t>5/26/2012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2D3EEC7-4904-4C17-812A-9313511A61A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B3C3D92-5D3F-4D21-8C18-08E3C6AC58F7}" type="datetime1">
              <a:rPr lang="en-US"/>
              <a:pPr/>
              <a:t>5/26/2012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08DD697-0FC4-4A66-8DB0-21CF801EC449}"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2671FDED-0A2F-4C52-824E-0C45FA20E495}" type="datetime1">
              <a:rPr lang="en-US"/>
              <a:pPr/>
              <a:t>5/26/2012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C9BC979-1963-4FF2-BBCC-DC96B8D3D5E3}"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87B044D4-D567-4D9B-86E0-E979C25CDE1F}" type="datetime1">
              <a:rPr lang="en-US"/>
              <a:pPr/>
              <a:t>5/26/2012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AD15C81-468C-4797-98DE-A5FD1623F95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BAEA36B9-414B-47BD-B16D-D0CCC7D59CCD}" type="datetime1">
              <a:rPr lang="en-US"/>
              <a:pPr/>
              <a:t>5/26/2012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5639C74-082F-4FFB-BBED-F1A097CD391A}"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C951254B-7508-40D6-9F02-B5AC2ABABB9B}" type="datetime1">
              <a:rPr lang="en-US"/>
              <a:pPr/>
              <a:t>5/26/2012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1677652E-0869-4F5C-8A0E-0D42222037B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EFDD2EF-ACD5-422D-9347-19A9CE93ACC2}" type="datetime1">
              <a:rPr lang="en-US"/>
              <a:pPr/>
              <a:t>5/26/2012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A40AD635-258A-4332-B47F-8B4BCAD00C6C}"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83DBBAF8-C17F-4EED-9D6B-BFEC29E515CD}" type="datetime1">
              <a:rPr lang="en-US"/>
              <a:pPr/>
              <a:t>5/26/2012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9A0232B-2C5F-4028-900D-D4195EE1614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88ABE446-7163-4337-BF46-633ECE320685}" type="datetime1">
              <a:rPr lang="en-US"/>
              <a:pPr/>
              <a:t>5/26/2012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9124026-E83B-4F18-8BA9-0441692E34F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5167"/>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1"/>
            <a:ext cx="8229600" cy="452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1"/>
            <a:ext cx="2133600" cy="36618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43809262-4F0E-4D7C-810E-580E3123D880}" type="datetime1">
              <a:rPr lang="en-US"/>
              <a:pPr/>
              <a:t>5/26/2012</a:t>
            </a:fld>
            <a:endParaRPr lang="en-US"/>
          </a:p>
        </p:txBody>
      </p:sp>
      <p:sp>
        <p:nvSpPr>
          <p:cNvPr id="5" name="Footer Placeholder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689E519E-2EA2-43B8-8651-FD5AAF2D260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hyperlink" Target="http://xcite.hackerceo.org/VIVOviz" TargetMode="External"/><Relationship Id="rId4" Type="http://schemas.openxmlformats.org/officeDocument/2006/relationships/hyperlink" Target="mailto:nbenik@gmail.co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apod.nasa.gov/apod/ap080225.html" TargetMode="External"/><Relationship Id="rId7" Type="http://schemas.openxmlformats.org/officeDocument/2006/relationships/hyperlink" Target="http://en.wikipedia.org/wiki/File:United_States_National_Agricultural_Library.jpg" TargetMode="External"/><Relationship Id="rId2" Type="http://schemas.openxmlformats.org/officeDocument/2006/relationships/hyperlink" Target="http://www.jax.org/news/images/pressimages/300dpi_images/coleman/coleman1960.jpg" TargetMode="External"/><Relationship Id="rId1" Type="http://schemas.openxmlformats.org/officeDocument/2006/relationships/slideLayout" Target="../slideLayouts/slideLayout2.xml"/><Relationship Id="rId6" Type="http://schemas.openxmlformats.org/officeDocument/2006/relationships/hyperlink" Target="https://picasaweb.google.com/110849244647388519713/FirstAnnualVIVONationalConference2010?authkey=Gv1sRgCP6K8LDBpOrKLg" TargetMode="External"/><Relationship Id="rId5" Type="http://schemas.openxmlformats.org/officeDocument/2006/relationships/hyperlink" Target="http://brucknernyc.com/our-products/in-the-yard/" TargetMode="External"/><Relationship Id="rId4" Type="http://schemas.openxmlformats.org/officeDocument/2006/relationships/hyperlink" Target="http://ip-korea.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en.wikipedia.org/wiki/Academic_Ranking_of_World_Universit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descr="image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1825" y="934333"/>
            <a:ext cx="6395889" cy="2076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0" name="Rectangle 1"/>
          <p:cNvSpPr>
            <a:spLocks noGrp="1" noChangeArrowheads="1"/>
          </p:cNvSpPr>
          <p:nvPr>
            <p:ph type="body" idx="1"/>
          </p:nvPr>
        </p:nvSpPr>
        <p:spPr>
          <a:xfrm>
            <a:off x="837158" y="3010485"/>
            <a:ext cx="7468568" cy="3678702"/>
          </a:xfrm>
        </p:spPr>
        <p:txBody>
          <a:bodyPr lIns="88896" tIns="50798" rIns="88896" bIns="50798" anchor="t"/>
          <a:lstStyle/>
          <a:p>
            <a:pPr marL="0" indent="0" algn="ctr" defTabSz="914145" eaLnBrk="1">
              <a:spcBef>
                <a:spcPts val="492"/>
              </a:spcBef>
              <a:buNone/>
            </a:pPr>
            <a:r>
              <a:rPr lang="en-US" sz="1900" dirty="0" smtClean="0">
                <a:solidFill>
                  <a:srgbClr val="888888"/>
                </a:solidFill>
                <a:latin typeface="Helvetica" charset="0"/>
                <a:ea typeface="Helvetica" charset="0"/>
                <a:cs typeface="Helvetica" charset="0"/>
                <a:sym typeface="Helvetica" charset="0"/>
              </a:rPr>
              <a:t>Data, Tools and Community for </a:t>
            </a:r>
          </a:p>
          <a:p>
            <a:pPr marL="0" indent="0" algn="ctr" defTabSz="914145" eaLnBrk="1">
              <a:spcBef>
                <a:spcPts val="492"/>
              </a:spcBef>
              <a:buNone/>
            </a:pPr>
            <a:r>
              <a:rPr lang="en-US" sz="1900" dirty="0" smtClean="0">
                <a:solidFill>
                  <a:srgbClr val="888888"/>
                </a:solidFill>
                <a:latin typeface="Helvetica" charset="0"/>
                <a:ea typeface="Helvetica" charset="0"/>
                <a:cs typeface="Helvetica" charset="0"/>
                <a:sym typeface="Helvetica" charset="0"/>
              </a:rPr>
              <a:t>Research Discovery and Networking</a:t>
            </a:r>
          </a:p>
          <a:p>
            <a:pPr marL="0" indent="0" algn="ctr" defTabSz="914145" eaLnBrk="1">
              <a:spcBef>
                <a:spcPts val="492"/>
              </a:spcBef>
              <a:buNone/>
            </a:pPr>
            <a:r>
              <a:rPr lang="en-US" sz="1900" dirty="0" smtClean="0">
                <a:solidFill>
                  <a:srgbClr val="888888"/>
                </a:solidFill>
                <a:latin typeface="Helvetica" charset="0"/>
                <a:ea typeface="Helvetica" charset="0"/>
                <a:cs typeface="Helvetica" charset="0"/>
                <a:sym typeface="Helvetica" charset="0"/>
              </a:rPr>
              <a:t>Boulder, CO</a:t>
            </a:r>
            <a:r>
              <a:rPr lang="en-US" sz="1900" dirty="0" smtClean="0">
                <a:solidFill>
                  <a:srgbClr val="888888"/>
                </a:solidFill>
                <a:latin typeface="Helvetica" charset="0"/>
                <a:ea typeface="Helvetica" charset="0"/>
                <a:cs typeface="Helvetica" charset="0"/>
                <a:sym typeface="Helvetica" charset="0"/>
              </a:rPr>
              <a:t> </a:t>
            </a:r>
            <a:r>
              <a:rPr lang="en-US" sz="1900" dirty="0" smtClean="0">
                <a:solidFill>
                  <a:srgbClr val="888888"/>
                </a:solidFill>
                <a:latin typeface="Helvetica" charset="0"/>
                <a:ea typeface="Helvetica" charset="0"/>
                <a:cs typeface="Helvetica" charset="0"/>
                <a:sym typeface="Helvetica" charset="0"/>
              </a:rPr>
              <a:t>May </a:t>
            </a:r>
            <a:r>
              <a:rPr lang="en-US" sz="1900" dirty="0" smtClean="0">
                <a:solidFill>
                  <a:srgbClr val="888888"/>
                </a:solidFill>
                <a:latin typeface="Helvetica" charset="0"/>
                <a:ea typeface="Helvetica" charset="0"/>
                <a:cs typeface="Helvetica" charset="0"/>
                <a:sym typeface="Helvetica" charset="0"/>
              </a:rPr>
              <a:t>14</a:t>
            </a:r>
            <a:r>
              <a:rPr lang="en-US" sz="1900" dirty="0" smtClean="0">
                <a:solidFill>
                  <a:srgbClr val="888888"/>
                </a:solidFill>
                <a:latin typeface="Helvetica" charset="0"/>
                <a:ea typeface="Helvetica" charset="0"/>
                <a:cs typeface="Helvetica" charset="0"/>
                <a:sym typeface="Helvetica" charset="0"/>
              </a:rPr>
              <a:t>, </a:t>
            </a:r>
            <a:r>
              <a:rPr lang="en-US" sz="1900" dirty="0" smtClean="0">
                <a:solidFill>
                  <a:srgbClr val="888888"/>
                </a:solidFill>
                <a:latin typeface="Helvetica" charset="0"/>
                <a:ea typeface="Helvetica" charset="0"/>
                <a:cs typeface="Helvetica" charset="0"/>
                <a:sym typeface="Helvetica" charset="0"/>
              </a:rPr>
              <a:t>2012</a:t>
            </a:r>
          </a:p>
          <a:p>
            <a:pPr marL="0" indent="0" algn="ctr" defTabSz="914145" eaLnBrk="1">
              <a:spcBef>
                <a:spcPts val="492"/>
              </a:spcBef>
              <a:buNone/>
            </a:pPr>
            <a:endParaRPr lang="en-US" sz="1900" dirty="0" smtClean="0">
              <a:solidFill>
                <a:srgbClr val="888888"/>
              </a:solidFill>
              <a:latin typeface="Helvetica" charset="0"/>
              <a:ea typeface="Helvetica" charset="0"/>
              <a:cs typeface="Helvetica" charset="0"/>
              <a:sym typeface="Helvetica" charset="0"/>
            </a:endParaRPr>
          </a:p>
          <a:p>
            <a:pPr marL="0" indent="0" algn="ctr" defTabSz="914145" eaLnBrk="1">
              <a:spcBef>
                <a:spcPts val="492"/>
              </a:spcBef>
              <a:buNone/>
            </a:pPr>
            <a:r>
              <a:rPr lang="en-US" sz="1900" dirty="0" smtClean="0">
                <a:solidFill>
                  <a:srgbClr val="888888"/>
                </a:solidFill>
                <a:latin typeface="Helvetica" charset="0"/>
                <a:ea typeface="Helvetica" charset="0"/>
                <a:cs typeface="Helvetica" charset="0"/>
                <a:sym typeface="Helvetica" charset="0"/>
              </a:rPr>
              <a:t>Michael </a:t>
            </a:r>
            <a:r>
              <a:rPr lang="en-US" sz="1900" dirty="0">
                <a:solidFill>
                  <a:srgbClr val="888888"/>
                </a:solidFill>
                <a:latin typeface="Helvetica" charset="0"/>
                <a:ea typeface="Helvetica" charset="0"/>
                <a:cs typeface="Helvetica" charset="0"/>
                <a:sym typeface="Helvetica" charset="0"/>
              </a:rPr>
              <a:t>Conlon, PhD, Principal Investigator, VIVO: Enabling National Networking of Scientists, NIH/NCRR U24 </a:t>
            </a:r>
            <a:r>
              <a:rPr lang="en-US" sz="1900" dirty="0" smtClean="0">
                <a:solidFill>
                  <a:srgbClr val="888888"/>
                </a:solidFill>
                <a:latin typeface="Helvetica" charset="0"/>
                <a:ea typeface="Helvetica" charset="0"/>
                <a:cs typeface="Helvetica" charset="0"/>
                <a:sym typeface="Helvetica" charset="0"/>
              </a:rPr>
              <a:t>RR029822, University of </a:t>
            </a:r>
            <a:r>
              <a:rPr lang="en-US" sz="1900" dirty="0" smtClean="0">
                <a:solidFill>
                  <a:srgbClr val="888888"/>
                </a:solidFill>
                <a:latin typeface="Helvetica" charset="0"/>
                <a:ea typeface="Helvetica" charset="0"/>
                <a:cs typeface="Helvetica" charset="0"/>
                <a:sym typeface="Helvetica" charset="0"/>
              </a:rPr>
              <a:t>Florida</a:t>
            </a:r>
          </a:p>
          <a:p>
            <a:pPr marL="0" indent="0" algn="ctr" defTabSz="914145" eaLnBrk="1">
              <a:spcBef>
                <a:spcPts val="492"/>
              </a:spcBef>
              <a:buNone/>
            </a:pPr>
            <a:r>
              <a:rPr lang="en-US" sz="1900" dirty="0" smtClean="0">
                <a:solidFill>
                  <a:srgbClr val="888888"/>
                </a:solidFill>
                <a:latin typeface="Helvetica" charset="0"/>
                <a:ea typeface="Helvetica" charset="0"/>
                <a:cs typeface="Helvetica" charset="0"/>
                <a:sym typeface="Helvetica" charset="0"/>
              </a:rPr>
              <a:t>Jon Corson-</a:t>
            </a:r>
            <a:r>
              <a:rPr lang="en-US" sz="1900" dirty="0" err="1" smtClean="0">
                <a:solidFill>
                  <a:srgbClr val="888888"/>
                </a:solidFill>
                <a:latin typeface="Helvetica" charset="0"/>
                <a:ea typeface="Helvetica" charset="0"/>
                <a:cs typeface="Helvetica" charset="0"/>
                <a:sym typeface="Helvetica" charset="0"/>
              </a:rPr>
              <a:t>Rikert</a:t>
            </a:r>
            <a:r>
              <a:rPr lang="en-US" sz="1900" dirty="0" smtClean="0">
                <a:solidFill>
                  <a:srgbClr val="888888"/>
                </a:solidFill>
                <a:latin typeface="Helvetica" charset="0"/>
                <a:ea typeface="Helvetica" charset="0"/>
                <a:cs typeface="Helvetica" charset="0"/>
                <a:sym typeface="Helvetica" charset="0"/>
              </a:rPr>
              <a:t>, PhD, VIVO Development Lead, </a:t>
            </a:r>
          </a:p>
          <a:p>
            <a:pPr marL="0" indent="0" algn="ctr" defTabSz="914145" eaLnBrk="1">
              <a:spcBef>
                <a:spcPts val="492"/>
              </a:spcBef>
              <a:buNone/>
            </a:pPr>
            <a:r>
              <a:rPr lang="en-US" sz="1900" dirty="0" smtClean="0">
                <a:solidFill>
                  <a:srgbClr val="888888"/>
                </a:solidFill>
                <a:latin typeface="Helvetica" charset="0"/>
                <a:ea typeface="Helvetica" charset="0"/>
                <a:cs typeface="Helvetica" charset="0"/>
                <a:sym typeface="Helvetica" charset="0"/>
              </a:rPr>
              <a:t>Cornell University</a:t>
            </a:r>
          </a:p>
          <a:p>
            <a:pPr marL="0" indent="0" algn="ctr" defTabSz="914145" eaLnBrk="1">
              <a:spcBef>
                <a:spcPts val="492"/>
              </a:spcBef>
              <a:buNone/>
            </a:pPr>
            <a:r>
              <a:rPr lang="en-US" sz="1900" dirty="0" smtClean="0">
                <a:solidFill>
                  <a:srgbClr val="888888"/>
                </a:solidFill>
                <a:latin typeface="Helvetica" charset="0"/>
                <a:ea typeface="Helvetica" charset="0"/>
                <a:cs typeface="Helvetica" charset="0"/>
                <a:sym typeface="Helvetica" charset="0"/>
              </a:rPr>
              <a:t>Kristi L. Holmes, PhD, VIVO Outreach Lead, </a:t>
            </a:r>
          </a:p>
          <a:p>
            <a:pPr marL="0" indent="0" algn="ctr" defTabSz="914145" eaLnBrk="1">
              <a:spcBef>
                <a:spcPts val="492"/>
              </a:spcBef>
              <a:buNone/>
            </a:pPr>
            <a:r>
              <a:rPr lang="en-US" sz="1900" dirty="0" smtClean="0">
                <a:solidFill>
                  <a:srgbClr val="888888"/>
                </a:solidFill>
                <a:latin typeface="Helvetica" charset="0"/>
                <a:ea typeface="Helvetica" charset="0"/>
                <a:cs typeface="Helvetica" charset="0"/>
                <a:sym typeface="Helvetica" charset="0"/>
              </a:rPr>
              <a:t>Washington University at St. Louis</a:t>
            </a:r>
            <a:endParaRPr lang="en-US" sz="3100" dirty="0">
              <a:solidFill>
                <a:srgbClr val="888888"/>
              </a:solidFill>
              <a:latin typeface="Helvetica" charset="0"/>
              <a:ea typeface="Helvetica" charset="0"/>
              <a:cs typeface="Helvetica" charset="0"/>
              <a:sym typeface="Helvetica"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witter-Logo-Hi-Res-psd33858.jpg"/>
          <p:cNvPicPr>
            <a:picLocks noChangeAspect="1"/>
          </p:cNvPicPr>
          <p:nvPr/>
        </p:nvPicPr>
        <p:blipFill>
          <a:blip r:embed="rId3"/>
          <a:stretch>
            <a:fillRect/>
          </a:stretch>
        </p:blipFill>
        <p:spPr>
          <a:xfrm>
            <a:off x="308473" y="1962791"/>
            <a:ext cx="8582140" cy="208635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438401"/>
            <a:ext cx="7772400" cy="1470025"/>
          </a:xfrm>
        </p:spPr>
        <p:txBody>
          <a:bodyPr/>
          <a:lstStyle/>
          <a:p>
            <a:r>
              <a:rPr lang="en-US" dirty="0" smtClean="0"/>
              <a:t>How do we respond?</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1.jpg"/>
          <p:cNvPicPr>
            <a:picLocks noChangeAspect="1"/>
          </p:cNvPicPr>
          <p:nvPr/>
        </p:nvPicPr>
        <p:blipFill>
          <a:blip r:embed="rId3" cstate="print"/>
          <a:stretch>
            <a:fillRect/>
          </a:stretch>
        </p:blipFill>
        <p:spPr>
          <a:xfrm>
            <a:off x="661994" y="324469"/>
            <a:ext cx="7960448" cy="59436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04-09CellsChange-big.jpg"/>
          <p:cNvPicPr>
            <a:picLocks noChangeAspect="1"/>
          </p:cNvPicPr>
          <p:nvPr/>
        </p:nvPicPr>
        <p:blipFill>
          <a:blip r:embed="rId3" cstate="print"/>
          <a:stretch>
            <a:fillRect/>
          </a:stretch>
        </p:blipFill>
        <p:spPr>
          <a:xfrm>
            <a:off x="135731" y="0"/>
            <a:ext cx="8872538" cy="6126480"/>
          </a:xfrm>
          <a:prstGeom prst="rect">
            <a:avLst/>
          </a:prstGeom>
        </p:spPr>
      </p:pic>
      <p:sp>
        <p:nvSpPr>
          <p:cNvPr id="8" name="TextBox 7"/>
          <p:cNvSpPr txBox="1"/>
          <p:nvPr/>
        </p:nvSpPr>
        <p:spPr>
          <a:xfrm>
            <a:off x="0" y="6123056"/>
            <a:ext cx="9144000" cy="523220"/>
          </a:xfrm>
          <a:prstGeom prst="rect">
            <a:avLst/>
          </a:prstGeom>
          <a:noFill/>
        </p:spPr>
        <p:txBody>
          <a:bodyPr wrap="square" rtlCol="0">
            <a:spAutoFit/>
          </a:bodyPr>
          <a:lstStyle/>
          <a:p>
            <a:pPr algn="ctr"/>
            <a:r>
              <a:rPr lang="en-US" sz="1400" dirty="0" smtClean="0">
                <a:latin typeface="Helvetica"/>
              </a:rPr>
              <a:t>The FANTOM Consortium &amp; Riken </a:t>
            </a:r>
            <a:r>
              <a:rPr lang="en-US" sz="1400" dirty="0" err="1" smtClean="0">
                <a:latin typeface="Helvetica"/>
              </a:rPr>
              <a:t>Omics</a:t>
            </a:r>
            <a:r>
              <a:rPr lang="en-US" sz="1400" dirty="0" smtClean="0">
                <a:latin typeface="Helvetica"/>
              </a:rPr>
              <a:t> Science Center, </a:t>
            </a:r>
            <a:r>
              <a:rPr lang="en-US" sz="1400" b="1" dirty="0" smtClean="0">
                <a:latin typeface="Helvetica"/>
              </a:rPr>
              <a:t>The transcriptional network that controls growth </a:t>
            </a:r>
          </a:p>
          <a:p>
            <a:pPr algn="ctr"/>
            <a:r>
              <a:rPr lang="en-US" sz="1400" b="1" dirty="0" smtClean="0">
                <a:latin typeface="Helvetica"/>
              </a:rPr>
              <a:t>arrest and differentiation in a human myeloid leukemia cell line </a:t>
            </a:r>
            <a:r>
              <a:rPr lang="en-US" sz="1400" i="1" dirty="0" smtClean="0">
                <a:latin typeface="Helvetica"/>
              </a:rPr>
              <a:t>Nature Genetics</a:t>
            </a:r>
            <a:r>
              <a:rPr lang="en-US" sz="1400" dirty="0" smtClean="0">
                <a:latin typeface="Helvetica"/>
              </a:rPr>
              <a:t> </a:t>
            </a:r>
            <a:r>
              <a:rPr lang="en-US" sz="1400" b="1" dirty="0" smtClean="0">
                <a:latin typeface="Helvetica"/>
              </a:rPr>
              <a:t>41</a:t>
            </a:r>
            <a:r>
              <a:rPr lang="en-US" sz="1400" dirty="0" smtClean="0">
                <a:latin typeface="Helvetica"/>
              </a:rPr>
              <a:t>, 553 - 562 (2009) </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Clinical Trial</a:t>
            </a:r>
            <a:endParaRPr lang="en-US" dirty="0"/>
          </a:p>
        </p:txBody>
      </p:sp>
      <p:sp>
        <p:nvSpPr>
          <p:cNvPr id="5" name="Subtitle 4"/>
          <p:cNvSpPr>
            <a:spLocks noGrp="1"/>
          </p:cNvSpPr>
          <p:nvPr>
            <p:ph type="subTitle" idx="1"/>
          </p:nvPr>
        </p:nvSpPr>
        <p:spPr/>
        <p:txBody>
          <a:bodyPr/>
          <a:lstStyle/>
          <a:p>
            <a:endParaRPr lang="en-US"/>
          </a:p>
        </p:txBody>
      </p:sp>
      <p:pic>
        <p:nvPicPr>
          <p:cNvPr id="7" name="Picture 6" descr="LHC close-up.jpg"/>
          <p:cNvPicPr>
            <a:picLocks noChangeAspect="1"/>
          </p:cNvPicPr>
          <p:nvPr/>
        </p:nvPicPr>
        <p:blipFill>
          <a:blip r:embed="rId3"/>
          <a:stretch>
            <a:fillRect/>
          </a:stretch>
        </p:blipFill>
        <p:spPr>
          <a:xfrm>
            <a:off x="-1225032" y="0"/>
            <a:ext cx="12166774" cy="6858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Collaboration </a:t>
            </a:r>
            <a:endParaRPr lang="en-US" dirty="0"/>
          </a:p>
        </p:txBody>
      </p:sp>
      <p:sp>
        <p:nvSpPr>
          <p:cNvPr id="5" name="Subtitle 4"/>
          <p:cNvSpPr>
            <a:spLocks noGrp="1"/>
          </p:cNvSpPr>
          <p:nvPr>
            <p:ph type="subTitle" idx="1"/>
          </p:nvPr>
        </p:nvSpPr>
        <p:spPr/>
        <p:txBody>
          <a:bodyPr/>
          <a:lstStyle/>
          <a:p>
            <a:endParaRPr lang="en-US"/>
          </a:p>
        </p:txBody>
      </p:sp>
      <p:pic>
        <p:nvPicPr>
          <p:cNvPr id="6" name="Picture 5" descr="Biology Enterprise.png"/>
          <p:cNvPicPr>
            <a:picLocks noChangeAspect="1"/>
          </p:cNvPicPr>
          <p:nvPr/>
        </p:nvPicPr>
        <p:blipFill>
          <a:blip r:embed="rId3" cstate="print"/>
          <a:stretch>
            <a:fillRect/>
          </a:stretch>
        </p:blipFill>
        <p:spPr>
          <a:xfrm>
            <a:off x="0" y="368730"/>
            <a:ext cx="9144000" cy="5658016"/>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Implementation Research</a:t>
            </a:r>
            <a:endParaRPr lang="en-US" dirty="0"/>
          </a:p>
        </p:txBody>
      </p:sp>
      <p:sp>
        <p:nvSpPr>
          <p:cNvPr id="5" name="Subtitle 4"/>
          <p:cNvSpPr>
            <a:spLocks noGrp="1"/>
          </p:cNvSpPr>
          <p:nvPr>
            <p:ph type="subTitle" idx="1"/>
          </p:nvPr>
        </p:nvSpPr>
        <p:spPr/>
        <p:txBody>
          <a:bodyPr/>
          <a:lstStyle/>
          <a:p>
            <a:endParaRPr lang="en-US"/>
          </a:p>
        </p:txBody>
      </p:sp>
      <p:pic>
        <p:nvPicPr>
          <p:cNvPr id="6" name="Picture 5" descr="Operating Room.jpg"/>
          <p:cNvPicPr>
            <a:picLocks noChangeAspect="1"/>
          </p:cNvPicPr>
          <p:nvPr/>
        </p:nvPicPr>
        <p:blipFill>
          <a:blip r:embed="rId3"/>
          <a:stretch>
            <a:fillRect/>
          </a:stretch>
        </p:blipFill>
        <p:spPr>
          <a:xfrm>
            <a:off x="-1660263" y="14751"/>
            <a:ext cx="12267971" cy="6858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Mentoring</a:t>
            </a:r>
            <a:endParaRPr lang="en-US" dirty="0"/>
          </a:p>
        </p:txBody>
      </p:sp>
      <p:sp>
        <p:nvSpPr>
          <p:cNvPr id="5" name="Subtitle 4"/>
          <p:cNvSpPr>
            <a:spLocks noGrp="1"/>
          </p:cNvSpPr>
          <p:nvPr>
            <p:ph type="subTitle" idx="1"/>
          </p:nvPr>
        </p:nvSpPr>
        <p:spPr/>
        <p:txBody>
          <a:bodyPr/>
          <a:lstStyle/>
          <a:p>
            <a:endParaRPr lang="en-US"/>
          </a:p>
        </p:txBody>
      </p:sp>
      <p:pic>
        <p:nvPicPr>
          <p:cNvPr id="6" name="Picture 5" descr="Institute Pasteur Korea.JPG"/>
          <p:cNvPicPr>
            <a:picLocks noChangeAspect="1"/>
          </p:cNvPicPr>
          <p:nvPr/>
        </p:nvPicPr>
        <p:blipFill>
          <a:blip r:embed="rId3"/>
          <a:stretch>
            <a:fillRect/>
          </a:stretch>
        </p:blipFill>
        <p:spPr>
          <a:xfrm>
            <a:off x="-1504306" y="0"/>
            <a:ext cx="12140919" cy="6858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599982"/>
            <a:ext cx="7772400" cy="1470025"/>
          </a:xfrm>
        </p:spPr>
        <p:txBody>
          <a:bodyPr/>
          <a:lstStyle/>
          <a:p>
            <a:r>
              <a:rPr lang="en-US" dirty="0" smtClean="0"/>
              <a:t>How can we know </a:t>
            </a:r>
            <a:br>
              <a:rPr lang="en-US" dirty="0" smtClean="0"/>
            </a:br>
            <a:r>
              <a:rPr lang="en-US" dirty="0" smtClean="0"/>
              <a:t>what is going on, </a:t>
            </a:r>
            <a:br>
              <a:rPr lang="en-US" dirty="0" smtClean="0"/>
            </a:br>
            <a:r>
              <a:rPr lang="en-US" dirty="0" smtClean="0"/>
              <a:t>build teams, </a:t>
            </a:r>
            <a:br>
              <a:rPr lang="en-US" dirty="0" smtClean="0"/>
            </a:br>
            <a:r>
              <a:rPr lang="en-US" dirty="0" smtClean="0"/>
              <a:t>solve problems?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Research Discovery</a:t>
            </a:r>
            <a:endParaRPr lang="en-US" dirty="0"/>
          </a:p>
        </p:txBody>
      </p:sp>
      <p:sp>
        <p:nvSpPr>
          <p:cNvPr id="5" name="Subtitle 4"/>
          <p:cNvSpPr>
            <a:spLocks noGrp="1"/>
          </p:cNvSpPr>
          <p:nvPr>
            <p:ph type="subTitle" idx="1"/>
          </p:nvPr>
        </p:nvSpPr>
        <p:spPr/>
        <p:txBody>
          <a:bodyPr/>
          <a:lstStyle/>
          <a:p>
            <a:endParaRPr lang="en-US"/>
          </a:p>
        </p:txBody>
      </p:sp>
      <p:pic>
        <p:nvPicPr>
          <p:cNvPr id="6" name="Picture 5" descr="The World.jpg"/>
          <p:cNvPicPr>
            <a:picLocks noChangeAspect="1"/>
          </p:cNvPicPr>
          <p:nvPr/>
        </p:nvPicPr>
        <p:blipFill>
          <a:blip r:embed="rId3"/>
          <a:stretch>
            <a:fillRect/>
          </a:stretch>
        </p:blipFill>
        <p:spPr>
          <a:xfrm>
            <a:off x="1992" y="0"/>
            <a:ext cx="9140017" cy="6858000"/>
          </a:xfrm>
          <a:prstGeom prst="rect">
            <a:avLst/>
          </a:prstGeom>
        </p:spPr>
      </p:pic>
      <p:sp>
        <p:nvSpPr>
          <p:cNvPr id="7" name="TextBox 6"/>
          <p:cNvSpPr txBox="1"/>
          <p:nvPr/>
        </p:nvSpPr>
        <p:spPr>
          <a:xfrm>
            <a:off x="5833431" y="4272678"/>
            <a:ext cx="3310522" cy="1754326"/>
          </a:xfrm>
          <a:prstGeom prst="rect">
            <a:avLst/>
          </a:prstGeom>
          <a:noFill/>
        </p:spPr>
        <p:txBody>
          <a:bodyPr wrap="none" rtlCol="0">
            <a:spAutoFit/>
          </a:bodyPr>
          <a:lstStyle/>
          <a:p>
            <a:r>
              <a:rPr lang="en-US" sz="5400" b="1" dirty="0" smtClean="0">
                <a:solidFill>
                  <a:schemeClr val="bg1"/>
                </a:solidFill>
                <a:effectLst>
                  <a:outerShdw blurRad="38100" dist="38100" dir="2700000" algn="tl">
                    <a:srgbClr val="000000">
                      <a:alpha val="43137"/>
                    </a:srgbClr>
                  </a:outerShdw>
                </a:effectLst>
                <a:latin typeface="Trebuchet MS" pitchFamily="34" charset="0"/>
              </a:rPr>
              <a:t>Research</a:t>
            </a:r>
          </a:p>
          <a:p>
            <a:r>
              <a:rPr lang="en-US" sz="5400" b="1" dirty="0" smtClean="0">
                <a:solidFill>
                  <a:schemeClr val="bg1"/>
                </a:solidFill>
                <a:effectLst>
                  <a:outerShdw blurRad="38100" dist="38100" dir="2700000" algn="tl">
                    <a:srgbClr val="000000">
                      <a:alpha val="43137"/>
                    </a:srgbClr>
                  </a:outerShdw>
                </a:effectLst>
                <a:latin typeface="Trebuchet MS" pitchFamily="34" charset="0"/>
              </a:rPr>
              <a:t>Discovery</a:t>
            </a:r>
            <a:endParaRPr lang="en-US" sz="5400" b="1" dirty="0">
              <a:solidFill>
                <a:schemeClr val="bg1"/>
              </a:solidFill>
              <a:effectLst>
                <a:outerShdw blurRad="38100" dist="38100" dir="2700000" algn="tl">
                  <a:srgbClr val="000000">
                    <a:alpha val="43137"/>
                  </a:srgbClr>
                </a:outerShdw>
              </a:effectLst>
              <a:latin typeface="Trebuchet MS"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Learned a field, learned the scientific method, did science</a:t>
            </a:r>
            <a:endParaRPr lang="en-US" dirty="0"/>
          </a:p>
        </p:txBody>
      </p:sp>
      <p:sp>
        <p:nvSpPr>
          <p:cNvPr id="5" name="Subtitle 4"/>
          <p:cNvSpPr>
            <a:spLocks noGrp="1"/>
          </p:cNvSpPr>
          <p:nvPr>
            <p:ph type="subTitle" idx="1"/>
          </p:nvPr>
        </p:nvSpPr>
        <p:spPr/>
        <p:txBody>
          <a:bodyPr/>
          <a:lstStyle/>
          <a:p>
            <a:endParaRPr lang="en-US"/>
          </a:p>
        </p:txBody>
      </p:sp>
      <p:pic>
        <p:nvPicPr>
          <p:cNvPr id="6" name="Picture 5" descr="coleman1960.jpg"/>
          <p:cNvPicPr>
            <a:picLocks/>
          </p:cNvPicPr>
          <p:nvPr/>
        </p:nvPicPr>
        <p:blipFill>
          <a:blip r:embed="rId3"/>
          <a:stretch>
            <a:fillRect/>
          </a:stretch>
        </p:blipFill>
        <p:spPr>
          <a:xfrm>
            <a:off x="12279" y="0"/>
            <a:ext cx="12693587" cy="6858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eill-Cornell-Medical-College-3D-Higher-Education-Image2.jpg"/>
          <p:cNvPicPr>
            <a:picLocks noChangeAspect="1"/>
          </p:cNvPicPr>
          <p:nvPr/>
        </p:nvPicPr>
        <p:blipFill>
          <a:blip r:embed="rId3"/>
          <a:stretch>
            <a:fillRect/>
          </a:stretch>
        </p:blipFill>
        <p:spPr>
          <a:xfrm>
            <a:off x="-1297826" y="2236"/>
            <a:ext cx="12144375" cy="6853529"/>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 And the connections between them</a:t>
            </a:r>
            <a:endParaRPr lang="en-US" dirty="0"/>
          </a:p>
        </p:txBody>
      </p:sp>
      <p:sp>
        <p:nvSpPr>
          <p:cNvPr id="5" name="Subtitle 4"/>
          <p:cNvSpPr>
            <a:spLocks noGrp="1"/>
          </p:cNvSpPr>
          <p:nvPr>
            <p:ph type="subTitle" idx="1"/>
          </p:nvPr>
        </p:nvSpPr>
        <p:spPr/>
        <p:txBody>
          <a:bodyPr/>
          <a:lstStyle/>
          <a:p>
            <a:endParaRPr lang="en-US" dirty="0"/>
          </a:p>
        </p:txBody>
      </p:sp>
      <p:pic>
        <p:nvPicPr>
          <p:cNvPr id="6" name="Picture 5" descr="Eight Objects of Research.jpg"/>
          <p:cNvPicPr>
            <a:picLocks noChangeAspect="1"/>
          </p:cNvPicPr>
          <p:nvPr/>
        </p:nvPicPr>
        <p:blipFill>
          <a:blip r:embed="rId3"/>
          <a:stretch>
            <a:fillRect/>
          </a:stretch>
        </p:blipFill>
        <p:spPr>
          <a:xfrm>
            <a:off x="0" y="113616"/>
            <a:ext cx="9144000" cy="624918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644049"/>
            <a:ext cx="7772400" cy="1470025"/>
          </a:xfrm>
        </p:spPr>
        <p:txBody>
          <a:bodyPr/>
          <a:lstStyle/>
          <a:p>
            <a:r>
              <a:rPr lang="en-US" dirty="0" smtClean="0"/>
              <a:t>How can we create a world platform for research discovery?</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Data</a:t>
            </a:r>
            <a:endParaRPr lang="en-US" dirty="0"/>
          </a:p>
        </p:txBody>
      </p:sp>
      <p:sp>
        <p:nvSpPr>
          <p:cNvPr id="5" name="Subtitle 4"/>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9" y="374825"/>
            <a:ext cx="8994761" cy="593125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Tools</a:t>
            </a:r>
            <a:endParaRPr lang="en-US" dirty="0"/>
          </a:p>
        </p:txBody>
      </p:sp>
      <p:sp>
        <p:nvSpPr>
          <p:cNvPr id="5" name="Subtitle 4"/>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8" y="0"/>
            <a:ext cx="9144000" cy="685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Community</a:t>
            </a:r>
            <a:endParaRPr lang="en-US" dirty="0"/>
          </a:p>
        </p:txBody>
      </p:sp>
      <p:sp>
        <p:nvSpPr>
          <p:cNvPr id="5" name="Subtitle 4"/>
          <p:cNvSpPr>
            <a:spLocks noGrp="1"/>
          </p:cNvSpPr>
          <p:nvPr>
            <p:ph type="subTitle" idx="1"/>
          </p:nvPr>
        </p:nvSpPr>
        <p:spPr/>
        <p:txBody>
          <a:bodyPr/>
          <a:lstStyle/>
          <a:p>
            <a:endParaRPr lang="en-US" dirty="0"/>
          </a:p>
        </p:txBody>
      </p:sp>
      <p:pic>
        <p:nvPicPr>
          <p:cNvPr id="6" name="Picture 5" descr="VIVO DAY 1 (45).JPG"/>
          <p:cNvPicPr>
            <a:picLocks noChangeAspect="1"/>
          </p:cNvPicPr>
          <p:nvPr/>
        </p:nvPicPr>
        <p:blipFill>
          <a:blip r:embed="rId3"/>
          <a:stretch>
            <a:fillRect/>
          </a:stretch>
        </p:blipFill>
        <p:spPr>
          <a:xfrm>
            <a:off x="-840658" y="0"/>
            <a:ext cx="12149674" cy="6858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VIVO: Data, Tools and Community</a:t>
            </a:r>
            <a:endParaRPr lang="en-US" dirty="0"/>
          </a:p>
        </p:txBody>
      </p:sp>
      <p:sp>
        <p:nvSpPr>
          <p:cNvPr id="5" name="Subtitle 4"/>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976" y="0"/>
            <a:ext cx="12197954" cy="685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86439" y="1"/>
            <a:ext cx="8648242" cy="6857999"/>
          </a:xfrm>
        </p:spPr>
        <p:txBody>
          <a:bodyPr/>
          <a:lstStyle/>
          <a:p>
            <a:pPr eaLnBrk="1" hangingPunct="1">
              <a:defRPr/>
            </a:pPr>
            <a:r>
              <a:rPr lang="en-US" sz="2800" dirty="0" smtClean="0"/>
              <a:t/>
            </a:r>
            <a:br>
              <a:rPr lang="en-US" sz="2800" dirty="0" smtClean="0"/>
            </a:br>
            <a:r>
              <a:rPr lang="en-US" sz="2800" dirty="0" smtClean="0"/>
              <a:t>VIVO is open standards and open </a:t>
            </a:r>
            <a:r>
              <a:rPr lang="en-US" sz="2800" i="1" u="sng" dirty="0" smtClean="0"/>
              <a:t>linked data </a:t>
            </a:r>
            <a:r>
              <a:rPr lang="en-US" sz="2800" dirty="0" smtClean="0"/>
              <a:t>regarding scholarship – people, papers/works, funding, events/presentations, resources, projects/studies, data, concepts – and the relationships between them</a:t>
            </a:r>
            <a:br>
              <a:rPr lang="en-US" sz="2800" dirty="0" smtClean="0"/>
            </a:br>
            <a:r>
              <a:rPr lang="en-US" sz="2800" dirty="0" smtClean="0"/>
              <a:t/>
            </a:r>
            <a:br>
              <a:rPr lang="en-US" sz="2800" dirty="0" smtClean="0"/>
            </a:br>
            <a:r>
              <a:rPr lang="en-US" sz="2800" dirty="0" smtClean="0"/>
              <a:t>VIVO is open source, community maintained </a:t>
            </a:r>
            <a:r>
              <a:rPr lang="en-US" sz="2800" i="1" u="sng" dirty="0" smtClean="0"/>
              <a:t>software tools</a:t>
            </a:r>
            <a:r>
              <a:rPr lang="en-US" sz="2800" dirty="0" smtClean="0"/>
              <a:t> for research discovery and networking</a:t>
            </a:r>
            <a:br>
              <a:rPr lang="en-US" sz="2800" dirty="0" smtClean="0"/>
            </a:br>
            <a:r>
              <a:rPr lang="en-US" sz="2800" dirty="0" smtClean="0"/>
              <a:t/>
            </a:r>
            <a:br>
              <a:rPr lang="en-US" sz="2800" dirty="0" smtClean="0"/>
            </a:br>
            <a:r>
              <a:rPr lang="en-US" sz="2800" dirty="0" smtClean="0"/>
              <a:t>VIVO is a </a:t>
            </a:r>
            <a:r>
              <a:rPr lang="en-US" sz="2800" i="1" u="sng" dirty="0" smtClean="0"/>
              <a:t>world community </a:t>
            </a:r>
            <a:r>
              <a:rPr lang="en-US" sz="2800" dirty="0" smtClean="0"/>
              <a:t>of collaborators – scientists, implementers, developers</a:t>
            </a:r>
            <a:br>
              <a:rPr lang="en-US" sz="2800" dirty="0" smtClean="0"/>
            </a:br>
            <a:endParaRPr lang="en-US" sz="2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Ontology Process</a:t>
            </a:r>
            <a:endParaRPr lang="en-US" dirty="0"/>
          </a:p>
        </p:txBody>
      </p:sp>
      <p:sp>
        <p:nvSpPr>
          <p:cNvPr id="5" name="Subtitle 4"/>
          <p:cNvSpPr>
            <a:spLocks noGrp="1"/>
          </p:cNvSpPr>
          <p:nvPr>
            <p:ph type="subTitle" idx="1"/>
          </p:nvPr>
        </p:nvSpPr>
        <p:spPr/>
        <p:txBody>
          <a:bodyPr/>
          <a:lstStyle/>
          <a:p>
            <a:endParaRPr lang="en-US" dirty="0"/>
          </a:p>
        </p:txBody>
      </p:sp>
      <p:pic>
        <p:nvPicPr>
          <p:cNvPr id="6" name="Picture 5" descr="VIVO Ontology.jpg"/>
          <p:cNvPicPr>
            <a:picLocks/>
          </p:cNvPicPr>
          <p:nvPr/>
        </p:nvPicPr>
        <p:blipFill>
          <a:blip r:embed="rId3"/>
          <a:stretch>
            <a:fillRect/>
          </a:stretch>
        </p:blipFill>
        <p:spPr>
          <a:xfrm>
            <a:off x="13188" y="0"/>
            <a:ext cx="12167616" cy="6858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Harvesting Data</a:t>
            </a:r>
            <a:endParaRPr lang="en-US" dirty="0"/>
          </a:p>
        </p:txBody>
      </p:sp>
      <p:sp>
        <p:nvSpPr>
          <p:cNvPr id="5" name="Subtitle 4"/>
          <p:cNvSpPr>
            <a:spLocks noGrp="1"/>
          </p:cNvSpPr>
          <p:nvPr>
            <p:ph type="subTitle" idx="1"/>
          </p:nvPr>
        </p:nvSpPr>
        <p:spPr/>
        <p:txBody>
          <a:bodyPr/>
          <a:lstStyle/>
          <a:p>
            <a:endParaRPr lang="en-US" dirty="0"/>
          </a:p>
        </p:txBody>
      </p:sp>
      <p:pic>
        <p:nvPicPr>
          <p:cNvPr id="6" name="Picture 5" descr="Harvester.jpg"/>
          <p:cNvPicPr>
            <a:picLocks noChangeAspect="1"/>
          </p:cNvPicPr>
          <p:nvPr/>
        </p:nvPicPr>
        <p:blipFill>
          <a:blip r:embed="rId3"/>
          <a:stretch>
            <a:fillRect/>
          </a:stretch>
        </p:blipFill>
        <p:spPr>
          <a:xfrm>
            <a:off x="-1268375" y="-12904"/>
            <a:ext cx="12136755" cy="6858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Science and Scientists</a:t>
            </a:r>
            <a:endParaRPr lang="en-US" dirty="0"/>
          </a:p>
        </p:txBody>
      </p:sp>
      <p:sp>
        <p:nvSpPr>
          <p:cNvPr id="5" name="Subtitle 4"/>
          <p:cNvSpPr>
            <a:spLocks noGrp="1"/>
          </p:cNvSpPr>
          <p:nvPr>
            <p:ph type="subTitle" idx="1"/>
          </p:nvPr>
        </p:nvSpPr>
        <p:spPr/>
        <p:txBody>
          <a:bodyPr/>
          <a:lstStyle/>
          <a:p>
            <a:endParaRPr lang="en-US"/>
          </a:p>
        </p:txBody>
      </p:sp>
      <p:pic>
        <p:nvPicPr>
          <p:cNvPr id="6" name="Picture 5" descr="Stanford Biochemistry.jpg"/>
          <p:cNvPicPr>
            <a:picLocks noChangeAspect="1"/>
          </p:cNvPicPr>
          <p:nvPr/>
        </p:nvPicPr>
        <p:blipFill>
          <a:blip r:embed="rId3" cstate="print"/>
          <a:stretch>
            <a:fillRect/>
          </a:stretch>
        </p:blipFill>
        <p:spPr>
          <a:xfrm>
            <a:off x="-648912" y="5"/>
            <a:ext cx="10595224" cy="6858000"/>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Simple tools for presentation, traversal, search</a:t>
            </a:r>
            <a:endParaRPr lang="en-US" dirty="0"/>
          </a:p>
        </p:txBody>
      </p:sp>
      <p:sp>
        <p:nvSpPr>
          <p:cNvPr id="5" name="Subtitle 4"/>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976" y="0"/>
            <a:ext cx="12197950" cy="6857999"/>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Tools using linked open data</a:t>
            </a:r>
            <a:endParaRPr lang="en-US" dirty="0"/>
          </a:p>
        </p:txBody>
      </p:sp>
      <p:sp>
        <p:nvSpPr>
          <p:cNvPr id="5" name="Subtitle 4"/>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976" y="0"/>
            <a:ext cx="12197952" cy="6858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cept Map.jpg"/>
          <p:cNvPicPr>
            <a:picLocks noChangeAspect="1"/>
          </p:cNvPicPr>
          <p:nvPr/>
        </p:nvPicPr>
        <p:blipFill>
          <a:blip r:embed="rId2"/>
          <a:stretch>
            <a:fillRect/>
          </a:stretch>
        </p:blipFill>
        <p:spPr>
          <a:xfrm>
            <a:off x="1" y="0"/>
            <a:ext cx="6243397" cy="6858000"/>
          </a:xfrm>
          <a:prstGeom prst="rect">
            <a:avLst/>
          </a:prstGeom>
        </p:spPr>
      </p:pic>
      <p:sp>
        <p:nvSpPr>
          <p:cNvPr id="8" name="TextBox 7"/>
          <p:cNvSpPr txBox="1"/>
          <p:nvPr/>
        </p:nvSpPr>
        <p:spPr>
          <a:xfrm>
            <a:off x="6591667" y="1976427"/>
            <a:ext cx="2239716" cy="2677656"/>
          </a:xfrm>
          <a:prstGeom prst="rect">
            <a:avLst/>
          </a:prstGeom>
          <a:noFill/>
        </p:spPr>
        <p:txBody>
          <a:bodyPr wrap="none" rtlCol="0">
            <a:spAutoFit/>
          </a:bodyPr>
          <a:lstStyle/>
          <a:p>
            <a:r>
              <a:rPr lang="en-US" sz="2400" dirty="0" err="1" smtClean="0"/>
              <a:t>ScienceMap</a:t>
            </a:r>
            <a:r>
              <a:rPr lang="en-US" sz="2400" dirty="0" smtClean="0"/>
              <a:t>.  </a:t>
            </a:r>
          </a:p>
          <a:p>
            <a:r>
              <a:rPr lang="en-US" sz="2400" dirty="0" smtClean="0"/>
              <a:t>Examine </a:t>
            </a:r>
          </a:p>
          <a:p>
            <a:r>
              <a:rPr lang="en-US" sz="2400" dirty="0" smtClean="0"/>
              <a:t>collections </a:t>
            </a:r>
          </a:p>
          <a:p>
            <a:r>
              <a:rPr lang="en-US" sz="2400" dirty="0" smtClean="0"/>
              <a:t>of publications </a:t>
            </a:r>
          </a:p>
          <a:p>
            <a:r>
              <a:rPr lang="en-US" sz="2400" dirty="0" smtClean="0"/>
              <a:t>for individuals, </a:t>
            </a:r>
          </a:p>
          <a:p>
            <a:r>
              <a:rPr lang="en-US" sz="2400" dirty="0" smtClean="0"/>
              <a:t>work groups, </a:t>
            </a:r>
          </a:p>
          <a:p>
            <a:r>
              <a:rPr lang="en-US" sz="2400" dirty="0" smtClean="0"/>
              <a:t>institutions</a:t>
            </a:r>
            <a:endParaRPr lang="en-US" sz="2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3976" y="254328"/>
            <a:ext cx="5535053" cy="3111948"/>
          </a:xfrm>
          <a:prstGeom prst="rect">
            <a:avLst/>
          </a:prstGeom>
          <a:noFill/>
          <a:ln w="9525">
            <a:solidFill>
              <a:schemeClr val="accent1"/>
            </a:solidFill>
            <a:miter lim="800000"/>
            <a:headEnd/>
            <a:tailEnd/>
          </a:ln>
        </p:spPr>
      </p:pic>
      <p:pic>
        <p:nvPicPr>
          <p:cNvPr id="7" name="Picture 3"/>
          <p:cNvPicPr>
            <a:picLocks noChangeArrowheads="1"/>
          </p:cNvPicPr>
          <p:nvPr/>
        </p:nvPicPr>
        <p:blipFill>
          <a:blip r:embed="rId4" cstate="print"/>
          <a:srcRect/>
          <a:stretch>
            <a:fillRect/>
          </a:stretch>
        </p:blipFill>
        <p:spPr bwMode="auto">
          <a:xfrm>
            <a:off x="1920236" y="956865"/>
            <a:ext cx="4271963" cy="4145280"/>
          </a:xfrm>
          <a:prstGeom prst="rect">
            <a:avLst/>
          </a:prstGeom>
          <a:noFill/>
          <a:ln w="9525">
            <a:solidFill>
              <a:schemeClr val="accent1"/>
            </a:solidFill>
            <a:miter lim="800000"/>
            <a:headEnd/>
            <a:tailEnd/>
          </a:ln>
        </p:spPr>
      </p:pic>
      <p:sp>
        <p:nvSpPr>
          <p:cNvPr id="8" name="TextBox 7"/>
          <p:cNvSpPr txBox="1">
            <a:spLocks noChangeAspect="1"/>
          </p:cNvSpPr>
          <p:nvPr/>
        </p:nvSpPr>
        <p:spPr>
          <a:xfrm>
            <a:off x="3104313" y="2189258"/>
            <a:ext cx="3730754" cy="3268588"/>
          </a:xfrm>
          <a:prstGeom prst="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900" dirty="0" err="1" smtClean="0">
                <a:latin typeface="Courier New" pitchFamily="49" charset="0"/>
                <a:cs typeface="Courier New" pitchFamily="49" charset="0"/>
              </a:rPr>
              <a:t>processOrg</a:t>
            </a:r>
            <a:r>
              <a:rPr lang="en-US" sz="900" dirty="0" smtClean="0">
                <a:latin typeface="Courier New" pitchFamily="49" charset="0"/>
                <a:cs typeface="Courier New" pitchFamily="49" charset="0"/>
              </a:rPr>
              <a:t>&lt;-function(</a:t>
            </a:r>
            <a:r>
              <a:rPr lang="en-US" sz="900" dirty="0" err="1" smtClean="0">
                <a:latin typeface="Courier New" pitchFamily="49" charset="0"/>
                <a:cs typeface="Courier New" pitchFamily="49" charset="0"/>
              </a:rPr>
              <a:t>uri</a:t>
            </a:r>
            <a:r>
              <a:rPr lang="en-US" sz="900" dirty="0" smtClean="0">
                <a:latin typeface="Courier New" pitchFamily="49" charset="0"/>
                <a:cs typeface="Courier New" pitchFamily="49" charset="0"/>
              </a:rPr>
              <a:t>){</a:t>
            </a:r>
          </a:p>
          <a:p>
            <a:r>
              <a:rPr lang="en-US" sz="900" dirty="0" smtClean="0">
                <a:latin typeface="Courier New" pitchFamily="49" charset="0"/>
                <a:cs typeface="Courier New" pitchFamily="49" charset="0"/>
              </a:rPr>
              <a:t>  x&lt;-</a:t>
            </a:r>
            <a:r>
              <a:rPr lang="en-US" sz="900" dirty="0" err="1" smtClean="0">
                <a:latin typeface="Courier New" pitchFamily="49" charset="0"/>
                <a:cs typeface="Courier New" pitchFamily="49" charset="0"/>
              </a:rPr>
              <a:t>xmlParse</a:t>
            </a:r>
            <a:r>
              <a:rPr lang="en-US" sz="900" dirty="0" smtClean="0">
                <a:latin typeface="Courier New" pitchFamily="49" charset="0"/>
                <a:cs typeface="Courier New" pitchFamily="49" charset="0"/>
              </a:rPr>
              <a:t>(</a:t>
            </a:r>
            <a:r>
              <a:rPr lang="en-US" sz="900" dirty="0" err="1" smtClean="0">
                <a:latin typeface="Courier New" pitchFamily="49" charset="0"/>
                <a:cs typeface="Courier New" pitchFamily="49" charset="0"/>
              </a:rPr>
              <a:t>uri</a:t>
            </a:r>
            <a:r>
              <a:rPr lang="en-US" sz="900" dirty="0" smtClean="0">
                <a:latin typeface="Courier New" pitchFamily="49" charset="0"/>
                <a:cs typeface="Courier New" pitchFamily="49" charset="0"/>
              </a:rPr>
              <a:t>)</a:t>
            </a:r>
          </a:p>
          <a:p>
            <a:r>
              <a:rPr lang="en-US" sz="900" dirty="0" smtClean="0">
                <a:latin typeface="Courier New" pitchFamily="49" charset="0"/>
                <a:cs typeface="Courier New" pitchFamily="49" charset="0"/>
              </a:rPr>
              <a:t>  u&lt;-NULL</a:t>
            </a:r>
          </a:p>
          <a:p>
            <a:r>
              <a:rPr lang="en-US" sz="900" dirty="0" smtClean="0">
                <a:latin typeface="Courier New" pitchFamily="49" charset="0"/>
                <a:cs typeface="Courier New" pitchFamily="49" charset="0"/>
              </a:rPr>
              <a:t>  name&lt;-</a:t>
            </a:r>
            <a:r>
              <a:rPr lang="en-US" sz="900" dirty="0" err="1" smtClean="0">
                <a:latin typeface="Courier New" pitchFamily="49" charset="0"/>
                <a:cs typeface="Courier New" pitchFamily="49" charset="0"/>
              </a:rPr>
              <a:t>xmlValue</a:t>
            </a:r>
            <a:r>
              <a:rPr lang="en-US" sz="900" dirty="0" smtClean="0">
                <a:latin typeface="Courier New" pitchFamily="49" charset="0"/>
                <a:cs typeface="Courier New" pitchFamily="49" charset="0"/>
              </a:rPr>
              <a:t>(</a:t>
            </a:r>
            <a:r>
              <a:rPr lang="en-US" sz="900" dirty="0" err="1" smtClean="0">
                <a:latin typeface="Courier New" pitchFamily="49" charset="0"/>
                <a:cs typeface="Courier New" pitchFamily="49" charset="0"/>
              </a:rPr>
              <a:t>getNodeSet</a:t>
            </a:r>
            <a:r>
              <a:rPr lang="en-US" sz="900" dirty="0" smtClean="0">
                <a:latin typeface="Courier New" pitchFamily="49" charset="0"/>
                <a:cs typeface="Courier New" pitchFamily="49" charset="0"/>
              </a:rPr>
              <a:t>(x,"//</a:t>
            </a:r>
            <a:r>
              <a:rPr lang="en-US" sz="900" dirty="0" err="1" smtClean="0">
                <a:latin typeface="Courier New" pitchFamily="49" charset="0"/>
                <a:cs typeface="Courier New" pitchFamily="49" charset="0"/>
              </a:rPr>
              <a:t>rdfs:label</a:t>
            </a:r>
            <a:r>
              <a:rPr lang="en-US" sz="900" dirty="0" smtClean="0">
                <a:latin typeface="Courier New" pitchFamily="49" charset="0"/>
                <a:cs typeface="Courier New" pitchFamily="49" charset="0"/>
              </a:rPr>
              <a:t>")[[1]])</a:t>
            </a:r>
          </a:p>
          <a:p>
            <a:r>
              <a:rPr lang="en-US" sz="900" dirty="0" smtClean="0">
                <a:latin typeface="Courier New" pitchFamily="49" charset="0"/>
                <a:cs typeface="Courier New" pitchFamily="49" charset="0"/>
              </a:rPr>
              <a:t>  subs&lt;-</a:t>
            </a:r>
            <a:r>
              <a:rPr lang="en-US" sz="900" dirty="0" err="1" smtClean="0">
                <a:latin typeface="Courier New" pitchFamily="49" charset="0"/>
                <a:cs typeface="Courier New" pitchFamily="49" charset="0"/>
              </a:rPr>
              <a:t>getNodeSet</a:t>
            </a:r>
            <a:r>
              <a:rPr lang="en-US" sz="900" dirty="0" smtClean="0">
                <a:latin typeface="Courier New" pitchFamily="49" charset="0"/>
                <a:cs typeface="Courier New" pitchFamily="49" charset="0"/>
              </a:rPr>
              <a:t>(x,"//j.1:hasSubOrganization")</a:t>
            </a:r>
          </a:p>
          <a:p>
            <a:r>
              <a:rPr lang="en-US" sz="900" dirty="0" smtClean="0">
                <a:latin typeface="Courier New" pitchFamily="49" charset="0"/>
                <a:cs typeface="Courier New" pitchFamily="49" charset="0"/>
              </a:rPr>
              <a:t>  if(length(subs)==0) list(name=</a:t>
            </a:r>
            <a:r>
              <a:rPr lang="en-US" sz="900" dirty="0" err="1" smtClean="0">
                <a:latin typeface="Courier New" pitchFamily="49" charset="0"/>
                <a:cs typeface="Courier New" pitchFamily="49" charset="0"/>
              </a:rPr>
              <a:t>name,subs</a:t>
            </a:r>
            <a:r>
              <a:rPr lang="en-US" sz="900" dirty="0" smtClean="0">
                <a:latin typeface="Courier New" pitchFamily="49" charset="0"/>
                <a:cs typeface="Courier New" pitchFamily="49" charset="0"/>
              </a:rPr>
              <a:t>=NULL)</a:t>
            </a:r>
          </a:p>
          <a:p>
            <a:r>
              <a:rPr lang="en-US" sz="900" dirty="0" smtClean="0">
                <a:latin typeface="Courier New" pitchFamily="49" charset="0"/>
                <a:cs typeface="Courier New" pitchFamily="49" charset="0"/>
              </a:rPr>
              <a:t>  else {</a:t>
            </a:r>
          </a:p>
          <a:p>
            <a:r>
              <a:rPr lang="en-US" sz="900" dirty="0" smtClean="0">
                <a:latin typeface="Courier New" pitchFamily="49" charset="0"/>
                <a:cs typeface="Courier New" pitchFamily="49" charset="0"/>
              </a:rPr>
              <a:t>    for(</a:t>
            </a:r>
            <a:r>
              <a:rPr lang="en-US" sz="900" dirty="0" err="1" smtClean="0">
                <a:latin typeface="Courier New" pitchFamily="49" charset="0"/>
                <a:cs typeface="Courier New" pitchFamily="49" charset="0"/>
              </a:rPr>
              <a:t>i</a:t>
            </a:r>
            <a:r>
              <a:rPr lang="en-US" sz="900" dirty="0" smtClean="0">
                <a:latin typeface="Courier New" pitchFamily="49" charset="0"/>
                <a:cs typeface="Courier New" pitchFamily="49" charset="0"/>
              </a:rPr>
              <a:t> in 1:length(subs)){</a:t>
            </a:r>
          </a:p>
          <a:p>
            <a:r>
              <a:rPr lang="en-US" sz="900" dirty="0" smtClean="0">
                <a:latin typeface="Courier New" pitchFamily="49" charset="0"/>
                <a:cs typeface="Courier New" pitchFamily="49" charset="0"/>
              </a:rPr>
              <a:t>      sub.uri&lt;-</a:t>
            </a:r>
            <a:r>
              <a:rPr lang="en-US" sz="900" dirty="0" err="1" smtClean="0">
                <a:latin typeface="Courier New" pitchFamily="49" charset="0"/>
                <a:cs typeface="Courier New" pitchFamily="49" charset="0"/>
              </a:rPr>
              <a:t>getURI</a:t>
            </a:r>
            <a:r>
              <a:rPr lang="en-US" sz="900" dirty="0" smtClean="0">
                <a:latin typeface="Courier New" pitchFamily="49" charset="0"/>
                <a:cs typeface="Courier New" pitchFamily="49" charset="0"/>
              </a:rPr>
              <a:t>(</a:t>
            </a:r>
            <a:r>
              <a:rPr lang="en-US" sz="900" dirty="0" err="1" smtClean="0">
                <a:latin typeface="Courier New" pitchFamily="49" charset="0"/>
                <a:cs typeface="Courier New" pitchFamily="49" charset="0"/>
              </a:rPr>
              <a:t>xmlAttrs</a:t>
            </a:r>
            <a:r>
              <a:rPr lang="en-US" sz="900" dirty="0" smtClean="0">
                <a:latin typeface="Courier New" pitchFamily="49" charset="0"/>
                <a:cs typeface="Courier New" pitchFamily="49" charset="0"/>
              </a:rPr>
              <a:t>(subs[[</a:t>
            </a:r>
            <a:r>
              <a:rPr lang="en-US" sz="900" dirty="0" err="1" smtClean="0">
                <a:latin typeface="Courier New" pitchFamily="49" charset="0"/>
                <a:cs typeface="Courier New" pitchFamily="49" charset="0"/>
              </a:rPr>
              <a:t>i</a:t>
            </a:r>
            <a:r>
              <a:rPr lang="en-US" sz="900" dirty="0" smtClean="0">
                <a:latin typeface="Courier New" pitchFamily="49" charset="0"/>
                <a:cs typeface="Courier New" pitchFamily="49" charset="0"/>
              </a:rPr>
              <a:t>]])["resource"])</a:t>
            </a:r>
          </a:p>
          <a:p>
            <a:r>
              <a:rPr lang="en-US" sz="900" dirty="0" smtClean="0">
                <a:latin typeface="Courier New" pitchFamily="49" charset="0"/>
                <a:cs typeface="Courier New" pitchFamily="49" charset="0"/>
              </a:rPr>
              <a:t>      u&lt;-c(</a:t>
            </a:r>
            <a:r>
              <a:rPr lang="en-US" sz="900" dirty="0" err="1" smtClean="0">
                <a:latin typeface="Courier New" pitchFamily="49" charset="0"/>
                <a:cs typeface="Courier New" pitchFamily="49" charset="0"/>
              </a:rPr>
              <a:t>u,processOrg</a:t>
            </a:r>
            <a:r>
              <a:rPr lang="en-US" sz="900" dirty="0" smtClean="0">
                <a:latin typeface="Courier New" pitchFamily="49" charset="0"/>
                <a:cs typeface="Courier New" pitchFamily="49" charset="0"/>
              </a:rPr>
              <a:t>(sub.uri))</a:t>
            </a:r>
          </a:p>
          <a:p>
            <a:r>
              <a:rPr lang="en-US" sz="900" dirty="0" smtClean="0">
                <a:latin typeface="Courier New" pitchFamily="49" charset="0"/>
                <a:cs typeface="Courier New" pitchFamily="49" charset="0"/>
              </a:rPr>
              <a:t>    }</a:t>
            </a:r>
          </a:p>
          <a:p>
            <a:r>
              <a:rPr lang="en-US" sz="900" dirty="0" smtClean="0">
                <a:latin typeface="Courier New" pitchFamily="49" charset="0"/>
                <a:cs typeface="Courier New" pitchFamily="49" charset="0"/>
              </a:rPr>
              <a:t>    list(name=</a:t>
            </a:r>
            <a:r>
              <a:rPr lang="en-US" sz="900" dirty="0" err="1" smtClean="0">
                <a:latin typeface="Courier New" pitchFamily="49" charset="0"/>
                <a:cs typeface="Courier New" pitchFamily="49" charset="0"/>
              </a:rPr>
              <a:t>name,subs</a:t>
            </a:r>
            <a:r>
              <a:rPr lang="en-US" sz="900" dirty="0" smtClean="0">
                <a:latin typeface="Courier New" pitchFamily="49" charset="0"/>
                <a:cs typeface="Courier New" pitchFamily="49" charset="0"/>
              </a:rPr>
              <a:t>=u)</a:t>
            </a:r>
          </a:p>
          <a:p>
            <a:r>
              <a:rPr lang="en-US" sz="900" dirty="0" smtClean="0">
                <a:latin typeface="Courier New" pitchFamily="49" charset="0"/>
                <a:cs typeface="Courier New" pitchFamily="49" charset="0"/>
              </a:rPr>
              <a:t>  }</a:t>
            </a:r>
          </a:p>
          <a:p>
            <a:r>
              <a:rPr lang="en-US" sz="900" dirty="0" smtClean="0">
                <a:latin typeface="Courier New" pitchFamily="49" charset="0"/>
                <a:cs typeface="Courier New" pitchFamily="49" charset="0"/>
              </a:rPr>
              <a:t>}</a:t>
            </a:r>
            <a:endParaRPr lang="en-US" sz="900" baseline="30000" dirty="0"/>
          </a:p>
        </p:txBody>
      </p:sp>
      <p:pic>
        <p:nvPicPr>
          <p:cNvPr id="9" name="Picture 8" descr="statnet.png"/>
          <p:cNvPicPr>
            <a:picLocks/>
          </p:cNvPicPr>
          <p:nvPr/>
        </p:nvPicPr>
        <p:blipFill>
          <a:blip r:embed="rId5" cstate="print"/>
          <a:stretch>
            <a:fillRect/>
          </a:stretch>
        </p:blipFill>
        <p:spPr>
          <a:xfrm>
            <a:off x="4846320" y="2663745"/>
            <a:ext cx="4191000" cy="4165600"/>
          </a:xfrm>
          <a:prstGeom prst="rect">
            <a:avLst/>
          </a:prstGeom>
          <a:ln>
            <a:solidFill>
              <a:schemeClr val="accent1"/>
            </a:solidFill>
          </a:ln>
        </p:spPr>
      </p:pic>
      <p:sp>
        <p:nvSpPr>
          <p:cNvPr id="10" name="TextBox 9"/>
          <p:cNvSpPr txBox="1"/>
          <p:nvPr/>
        </p:nvSpPr>
        <p:spPr>
          <a:xfrm>
            <a:off x="640080" y="5996226"/>
            <a:ext cx="2301424" cy="646331"/>
          </a:xfrm>
          <a:prstGeom prst="rect">
            <a:avLst/>
          </a:prstGeom>
          <a:noFill/>
        </p:spPr>
        <p:txBody>
          <a:bodyPr wrap="square" rtlCol="0">
            <a:spAutoFit/>
          </a:bodyPr>
          <a:lstStyle/>
          <a:p>
            <a:pPr algn="ctr"/>
            <a:r>
              <a:rPr lang="en-US" dirty="0" smtClean="0"/>
              <a:t>VIVO produces both HTML and RDF</a:t>
            </a:r>
            <a:endParaRPr lang="en-US" dirty="0"/>
          </a:p>
        </p:txBody>
      </p:sp>
      <p:sp>
        <p:nvSpPr>
          <p:cNvPr id="11" name="TextBox 10"/>
          <p:cNvSpPr txBox="1"/>
          <p:nvPr/>
        </p:nvSpPr>
        <p:spPr>
          <a:xfrm>
            <a:off x="6507480" y="509826"/>
            <a:ext cx="2383132" cy="646331"/>
          </a:xfrm>
          <a:prstGeom prst="rect">
            <a:avLst/>
          </a:prstGeom>
          <a:noFill/>
        </p:spPr>
        <p:txBody>
          <a:bodyPr wrap="square" rtlCol="0">
            <a:spAutoFit/>
          </a:bodyPr>
          <a:lstStyle/>
          <a:p>
            <a:pPr algn="ctr"/>
            <a:r>
              <a:rPr lang="en-US" dirty="0" smtClean="0"/>
              <a:t>Software reads VIVO RDF and displays</a:t>
            </a:r>
            <a:endParaRPr lang="en-US" dirty="0"/>
          </a:p>
        </p:txBody>
      </p:sp>
      <p:cxnSp>
        <p:nvCxnSpPr>
          <p:cNvPr id="12" name="Straight Arrow Connector 11"/>
          <p:cNvCxnSpPr/>
          <p:nvPr/>
        </p:nvCxnSpPr>
        <p:spPr>
          <a:xfrm>
            <a:off x="7269480" y="1525825"/>
            <a:ext cx="429566"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664271" y="1156157"/>
            <a:ext cx="154983" cy="4712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V="1">
            <a:off x="525780" y="5196125"/>
            <a:ext cx="9144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1668780" y="5475525"/>
            <a:ext cx="609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Augmenting data</a:t>
            </a:r>
            <a:endParaRPr lang="en-US" dirty="0"/>
          </a:p>
        </p:txBody>
      </p:sp>
      <p:sp>
        <p:nvSpPr>
          <p:cNvPr id="5" name="Subtitle 4"/>
          <p:cNvSpPr>
            <a:spLocks noGrp="1"/>
          </p:cNvSpPr>
          <p:nvPr>
            <p:ph type="subTitle" idx="1"/>
          </p:nvPr>
        </p:nvSpPr>
        <p:spPr/>
        <p:txBody>
          <a:bodyPr/>
          <a:lstStyle/>
          <a:p>
            <a:endParaRPr lang="en-US" dirty="0"/>
          </a:p>
        </p:txBody>
      </p:sp>
      <p:pic>
        <p:nvPicPr>
          <p:cNvPr id="6" name="Picture 5" descr="vivosearch.JPG"/>
          <p:cNvPicPr>
            <a:picLocks noChangeAspect="1"/>
          </p:cNvPicPr>
          <p:nvPr/>
        </p:nvPicPr>
        <p:blipFill>
          <a:blip r:embed="rId3"/>
          <a:stretch>
            <a:fillRect/>
          </a:stretch>
        </p:blipFill>
        <p:spPr>
          <a:xfrm>
            <a:off x="3600" y="0"/>
            <a:ext cx="12140946" cy="68580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VIVO Searchlight</a:t>
            </a:r>
            <a:endParaRPr lang="en-US" dirty="0"/>
          </a:p>
        </p:txBody>
      </p:sp>
      <p:sp>
        <p:nvSpPr>
          <p:cNvPr id="5" name="Subtitle 4"/>
          <p:cNvSpPr>
            <a:spLocks noGrp="1"/>
          </p:cNvSpPr>
          <p:nvPr>
            <p:ph type="subTitle" idx="1"/>
          </p:nvPr>
        </p:nvSpPr>
        <p:spPr/>
        <p:txBody>
          <a:bodyPr/>
          <a:lstStyle/>
          <a:p>
            <a:endParaRPr lang="en-US" dirty="0"/>
          </a:p>
        </p:txBody>
      </p:sp>
      <p:pic>
        <p:nvPicPr>
          <p:cNvPr id="6" name="Picture 5" descr="vivosearchlight.JPG"/>
          <p:cNvPicPr>
            <a:picLocks noChangeAspect="1"/>
          </p:cNvPicPr>
          <p:nvPr/>
        </p:nvPicPr>
        <p:blipFill>
          <a:blip r:embed="rId3"/>
          <a:stretch>
            <a:fillRect/>
          </a:stretch>
        </p:blipFill>
        <p:spPr>
          <a:xfrm>
            <a:off x="-1518845" y="-1"/>
            <a:ext cx="12149900" cy="685729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ChangeAspect="1"/>
          </p:cNvPicPr>
          <p:nvPr/>
        </p:nvPicPr>
        <p:blipFill>
          <a:blip r:embed="rId3"/>
          <a:srcRect/>
          <a:stretch>
            <a:fillRect/>
          </a:stretch>
        </p:blipFill>
        <p:spPr>
          <a:xfrm>
            <a:off x="3453225" y="1269873"/>
            <a:ext cx="5486400" cy="3686659"/>
          </a:xfrm>
          <a:prstGeom prst="rect">
            <a:avLst/>
          </a:prstGeom>
        </p:spPr>
      </p:pic>
      <p:sp>
        <p:nvSpPr>
          <p:cNvPr id="12" name="TextBox 11"/>
          <p:cNvSpPr txBox="1"/>
          <p:nvPr/>
        </p:nvSpPr>
        <p:spPr>
          <a:xfrm>
            <a:off x="231354" y="1269872"/>
            <a:ext cx="2990526" cy="3600986"/>
          </a:xfrm>
          <a:prstGeom prst="rect">
            <a:avLst/>
          </a:prstGeom>
          <a:noFill/>
        </p:spPr>
        <p:txBody>
          <a:bodyPr wrap="square" rtlCol="0">
            <a:spAutoFit/>
          </a:bodyPr>
          <a:lstStyle/>
          <a:p>
            <a:pPr>
              <a:defRPr/>
            </a:pPr>
            <a:r>
              <a:rPr lang="en-US" sz="1400" dirty="0" smtClean="0"/>
              <a:t>This figure at right displays “collaborative publications” found at 2 or more Researcher Networking websites.  </a:t>
            </a:r>
          </a:p>
          <a:p>
            <a:pPr>
              <a:defRPr/>
            </a:pPr>
            <a:r>
              <a:rPr lang="en-US" sz="1400" dirty="0" smtClean="0"/>
              <a:t>The idea that institutions don't work together and that biomedical research is conducted in silos is not true. Researchers, even when separated by great distances, are in fact willing to work together, and this visualization demonstrates that they often do. </a:t>
            </a:r>
          </a:p>
          <a:p>
            <a:pPr>
              <a:defRPr/>
            </a:pPr>
            <a:endParaRPr lang="en-US" sz="1200" dirty="0" smtClean="0"/>
          </a:p>
          <a:p>
            <a:pPr>
              <a:defRPr/>
            </a:pPr>
            <a:r>
              <a:rPr lang="en-US" sz="1200" dirty="0" smtClean="0"/>
              <a:t>Contact: Nick </a:t>
            </a:r>
            <a:r>
              <a:rPr lang="en-US" sz="1200" dirty="0" err="1" smtClean="0"/>
              <a:t>Benik</a:t>
            </a:r>
            <a:r>
              <a:rPr lang="en-US" sz="1200" dirty="0" smtClean="0"/>
              <a:t> (</a:t>
            </a:r>
            <a:r>
              <a:rPr lang="en-US" sz="1200" dirty="0" smtClean="0">
                <a:hlinkClick r:id="rId4"/>
              </a:rPr>
              <a:t>nbenik@gmail.com</a:t>
            </a:r>
            <a:r>
              <a:rPr lang="en-US" sz="1200" dirty="0" smtClean="0"/>
              <a:t>), Harvard Medical School, Boston, MA. </a:t>
            </a:r>
          </a:p>
          <a:p>
            <a:pPr>
              <a:defRPr/>
            </a:pPr>
            <a:r>
              <a:rPr lang="en-US" sz="1200" dirty="0" smtClean="0"/>
              <a:t>URL: </a:t>
            </a:r>
            <a:r>
              <a:rPr lang="en-US" sz="1200" dirty="0" smtClean="0">
                <a:hlinkClick r:id="rId5"/>
              </a:rPr>
              <a:t>http://xcite.hackerceo.org/VIVOviz</a:t>
            </a:r>
            <a:endParaRPr lang="en-US" sz="1200" dirty="0" smtClean="0">
              <a:solidFill>
                <a:prstClr val="black"/>
              </a:solidFill>
              <a:latin typeface="Calibri"/>
            </a:endParaRPr>
          </a:p>
          <a:p>
            <a:pPr>
              <a:defRPr/>
            </a:pPr>
            <a:endParaRPr lang="en-US" sz="1200" dirty="0"/>
          </a:p>
        </p:txBody>
      </p:sp>
      <p:sp>
        <p:nvSpPr>
          <p:cNvPr id="13" name="TextBox 12"/>
          <p:cNvSpPr txBox="1"/>
          <p:nvPr/>
        </p:nvSpPr>
        <p:spPr>
          <a:xfrm>
            <a:off x="1" y="153880"/>
            <a:ext cx="9144000" cy="523220"/>
          </a:xfrm>
          <a:prstGeom prst="rect">
            <a:avLst/>
          </a:prstGeom>
          <a:noFill/>
        </p:spPr>
        <p:txBody>
          <a:bodyPr wrap="square" rtlCol="0">
            <a:spAutoFit/>
          </a:bodyPr>
          <a:lstStyle/>
          <a:p>
            <a:pPr algn="ctr"/>
            <a:r>
              <a:rPr lang="en-US" sz="2800" dirty="0" smtClean="0">
                <a:latin typeface="Trebuchet MS" pitchFamily="34" charset="0"/>
              </a:rPr>
              <a:t>Inter-institutional Collaboration Explorer</a:t>
            </a:r>
            <a:endParaRPr lang="en-US" sz="2800" dirty="0">
              <a:latin typeface="Trebuchet MS"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APA</a:t>
            </a:r>
            <a:endParaRPr lang="en-US" dirty="0"/>
          </a:p>
        </p:txBody>
      </p:sp>
      <p:sp>
        <p:nvSpPr>
          <p:cNvPr id="5" name="Subtitle 4"/>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976" y="0"/>
            <a:ext cx="12197950" cy="6857999"/>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CTSAs</a:t>
            </a:r>
            <a:endParaRPr lang="en-US" dirty="0"/>
          </a:p>
        </p:txBody>
      </p:sp>
      <p:sp>
        <p:nvSpPr>
          <p:cNvPr id="5" name="Subtitle 4"/>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977" y="0"/>
            <a:ext cx="12197952" cy="6857999"/>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USDA</a:t>
            </a:r>
            <a:endParaRPr lang="en-US" dirty="0"/>
          </a:p>
        </p:txBody>
      </p:sp>
      <p:sp>
        <p:nvSpPr>
          <p:cNvPr id="5" name="Subtitle 4"/>
          <p:cNvSpPr>
            <a:spLocks noGrp="1"/>
          </p:cNvSpPr>
          <p:nvPr>
            <p:ph type="subTitle" idx="1"/>
          </p:nvPr>
        </p:nvSpPr>
        <p:spPr/>
        <p:txBody>
          <a:bodyPr/>
          <a:lstStyle/>
          <a:p>
            <a:endParaRPr lang="en-US" dirty="0"/>
          </a:p>
        </p:txBody>
      </p:sp>
      <p:pic>
        <p:nvPicPr>
          <p:cNvPr id="6" name="Picture 5" descr="United_States_National_Agricultural_Library.jpg"/>
          <p:cNvPicPr>
            <a:picLocks noChangeAspect="1"/>
          </p:cNvPicPr>
          <p:nvPr/>
        </p:nvPicPr>
        <p:blipFill>
          <a:blip r:embed="rId3"/>
          <a:stretch>
            <a:fillRect/>
          </a:stretch>
        </p:blipFill>
        <p:spPr>
          <a:xfrm>
            <a:off x="0" y="230"/>
            <a:ext cx="9144000" cy="6857540"/>
          </a:xfrm>
          <a:prstGeom prst="rect">
            <a:avLst/>
          </a:prstGeom>
        </p:spPr>
      </p:pic>
      <p:sp>
        <p:nvSpPr>
          <p:cNvPr id="7" name="TextBox 6"/>
          <p:cNvSpPr txBox="1"/>
          <p:nvPr/>
        </p:nvSpPr>
        <p:spPr>
          <a:xfrm>
            <a:off x="1045781" y="1793320"/>
            <a:ext cx="3220753" cy="1569660"/>
          </a:xfrm>
          <a:prstGeom prst="rect">
            <a:avLst/>
          </a:prstGeom>
          <a:noFill/>
        </p:spPr>
        <p:txBody>
          <a:bodyPr wrap="none" rtlCol="0">
            <a:spAutoFit/>
          </a:bodyPr>
          <a:lstStyle/>
          <a:p>
            <a:r>
              <a:rPr lang="en-US" sz="9600" b="1" dirty="0" smtClean="0">
                <a:solidFill>
                  <a:schemeClr val="bg1"/>
                </a:solidFill>
                <a:effectLst>
                  <a:outerShdw blurRad="38100" dist="38100" dir="2700000" algn="tl">
                    <a:srgbClr val="000000">
                      <a:alpha val="43137"/>
                    </a:srgbClr>
                  </a:outerShdw>
                </a:effectLst>
                <a:latin typeface="Trebuchet MS" pitchFamily="34" charset="0"/>
              </a:rPr>
              <a:t>USDA</a:t>
            </a:r>
            <a:endParaRPr lang="en-US" sz="9600" b="1" dirty="0">
              <a:solidFill>
                <a:schemeClr val="bg1"/>
              </a:solidFill>
              <a:effectLst>
                <a:outerShdw blurRad="38100" dist="38100" dir="2700000" algn="tl">
                  <a:srgbClr val="000000">
                    <a:alpha val="43137"/>
                  </a:srgbClr>
                </a:outerShdw>
              </a:effectLst>
              <a:latin typeface="Trebuchet MS"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585293"/>
            <a:ext cx="7772400" cy="1470025"/>
          </a:xfrm>
        </p:spPr>
        <p:txBody>
          <a:bodyPr/>
          <a:lstStyle/>
          <a:p>
            <a:r>
              <a:rPr lang="en-US" dirty="0" smtClean="0"/>
              <a:t>But then …</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China</a:t>
            </a:r>
            <a:endParaRPr lang="en-US" dirty="0"/>
          </a:p>
        </p:txBody>
      </p:sp>
      <p:sp>
        <p:nvSpPr>
          <p:cNvPr id="5" name="Subtitle 4"/>
          <p:cNvSpPr>
            <a:spLocks noGrp="1"/>
          </p:cNvSpPr>
          <p:nvPr>
            <p:ph type="subTitle" idx="1"/>
          </p:nvPr>
        </p:nvSpPr>
        <p:spPr/>
        <p:txBody>
          <a:bodyPr/>
          <a:lstStyle/>
          <a:p>
            <a:endParaRPr lang="en-US" dirty="0"/>
          </a:p>
        </p:txBody>
      </p:sp>
      <p:pic>
        <p:nvPicPr>
          <p:cNvPr id="2050" name="Picture 2"/>
          <p:cNvPicPr>
            <a:picLocks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p:cNvSpPr>
          <p:nvPr/>
        </p:nvSpPr>
        <p:spPr bwMode="auto">
          <a:xfrm>
            <a:off x="0" y="1065983"/>
            <a:ext cx="9144000" cy="45764"/>
          </a:xfrm>
          <a:prstGeom prst="rect">
            <a:avLst/>
          </a:prstGeom>
          <a:solidFill>
            <a:srgbClr val="FFFFFF"/>
          </a:solidFill>
          <a:ln w="25400">
            <a:noFill/>
            <a:round/>
            <a:headEnd/>
            <a:tailEnd/>
          </a:ln>
        </p:spPr>
        <p:txBody>
          <a:bodyPr lIns="50798" tIns="50798" rIns="50798" bIns="50798" anchor="ctr"/>
          <a:lstStyle/>
          <a:p>
            <a:endParaRPr lang="en-US"/>
          </a:p>
        </p:txBody>
      </p:sp>
      <p:pic>
        <p:nvPicPr>
          <p:cNvPr id="6" name="Picture 1" descr="slidebkgd.jpg"/>
          <p:cNvPicPr>
            <a:picLocks noChangeAspect="1"/>
          </p:cNvPicPr>
          <p:nvPr/>
        </p:nvPicPr>
        <p:blipFill>
          <a:blip r:embed="rId3" cstate="print"/>
          <a:srcRect/>
          <a:stretch>
            <a:fillRect/>
          </a:stretch>
        </p:blipFill>
        <p:spPr bwMode="auto">
          <a:xfrm rot="21388979">
            <a:off x="246120" y="2513831"/>
            <a:ext cx="3059231" cy="30481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National Harbor.JPG"/>
          <p:cNvPicPr>
            <a:picLocks noChangeAspect="1"/>
          </p:cNvPicPr>
          <p:nvPr/>
        </p:nvPicPr>
        <p:blipFill>
          <a:blip r:embed="rId4" cstate="print"/>
          <a:stretch>
            <a:fillRect/>
          </a:stretch>
        </p:blipFill>
        <p:spPr>
          <a:xfrm rot="21377261">
            <a:off x="242710" y="231107"/>
            <a:ext cx="3059084"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Fire alarm.JPG"/>
          <p:cNvPicPr>
            <a:picLocks noChangeAspect="1"/>
          </p:cNvPicPr>
          <p:nvPr/>
        </p:nvPicPr>
        <p:blipFill>
          <a:blip r:embed="rId5" cstate="print"/>
          <a:stretch>
            <a:fillRect/>
          </a:stretch>
        </p:blipFill>
        <p:spPr>
          <a:xfrm>
            <a:off x="838192" y="3810000"/>
            <a:ext cx="3028493" cy="3017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 descr="gaylord lobby.JPG"/>
          <p:cNvPicPr>
            <a:picLocks noChangeAspect="1"/>
          </p:cNvPicPr>
          <p:nvPr/>
        </p:nvPicPr>
        <p:blipFill>
          <a:blip r:embed="rId6" cstate="print"/>
          <a:srcRect/>
          <a:stretch>
            <a:fillRect/>
          </a:stretch>
        </p:blipFill>
        <p:spPr bwMode="auto">
          <a:xfrm rot="258629">
            <a:off x="1197725" y="319815"/>
            <a:ext cx="3059084"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Simon Liu.JPG"/>
          <p:cNvPicPr>
            <a:picLocks noChangeAspect="1"/>
          </p:cNvPicPr>
          <p:nvPr/>
        </p:nvPicPr>
        <p:blipFill>
          <a:blip r:embed="rId7" cstate="print"/>
          <a:stretch>
            <a:fillRect/>
          </a:stretch>
        </p:blipFill>
        <p:spPr>
          <a:xfrm rot="21299875">
            <a:off x="3014333" y="737320"/>
            <a:ext cx="3059084"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Capitol.JPG"/>
          <p:cNvPicPr>
            <a:picLocks noChangeAspect="1"/>
          </p:cNvPicPr>
          <p:nvPr/>
        </p:nvPicPr>
        <p:blipFill>
          <a:blip r:embed="rId8" cstate="print"/>
          <a:stretch>
            <a:fillRect/>
          </a:stretch>
        </p:blipFill>
        <p:spPr>
          <a:xfrm rot="490882">
            <a:off x="5674340" y="376969"/>
            <a:ext cx="3059084"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1" descr="3846552236_c9e79e38af_b.jpg"/>
          <p:cNvPicPr>
            <a:picLocks noChangeAspect="1"/>
          </p:cNvPicPr>
          <p:nvPr/>
        </p:nvPicPr>
        <p:blipFill>
          <a:blip r:embed="rId9" cstate="print"/>
          <a:srcRect/>
          <a:stretch>
            <a:fillRect/>
          </a:stretch>
        </p:blipFill>
        <p:spPr bwMode="auto">
          <a:xfrm rot="250572">
            <a:off x="5236986" y="2437453"/>
            <a:ext cx="342900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ward.JPG"/>
          <p:cNvPicPr>
            <a:picLocks noChangeAspect="1"/>
          </p:cNvPicPr>
          <p:nvPr/>
        </p:nvPicPr>
        <p:blipFill>
          <a:blip r:embed="rId10" cstate="print"/>
          <a:stretch>
            <a:fillRect/>
          </a:stretch>
        </p:blipFill>
        <p:spPr>
          <a:xfrm rot="511918">
            <a:off x="6163621" y="2912804"/>
            <a:ext cx="3059084"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rot lat="0" lon="0" rev="16200000"/>
            </a:camera>
            <a:lightRig rig="twoPt" dir="t">
              <a:rot lat="0" lon="0" rev="7200000"/>
            </a:lightRig>
          </a:scene3d>
          <a:sp3d>
            <a:bevelT w="25400" h="19050"/>
            <a:contourClr>
              <a:srgbClr val="FFFFFF"/>
            </a:contourClr>
          </a:sp3d>
        </p:spPr>
      </p:pic>
      <p:pic>
        <p:nvPicPr>
          <p:cNvPr id="13" name="Picture 12" descr="Melissa.JPG"/>
          <p:cNvPicPr>
            <a:picLocks noChangeAspect="1"/>
          </p:cNvPicPr>
          <p:nvPr/>
        </p:nvPicPr>
        <p:blipFill>
          <a:blip r:embed="rId11" cstate="print"/>
          <a:stretch>
            <a:fillRect/>
          </a:stretch>
        </p:blipFill>
        <p:spPr>
          <a:xfrm rot="318799">
            <a:off x="3628757" y="3334757"/>
            <a:ext cx="3059084"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Simon Liu Podium.JPG"/>
          <p:cNvPicPr>
            <a:picLocks noChangeAspect="1"/>
          </p:cNvPicPr>
          <p:nvPr/>
        </p:nvPicPr>
        <p:blipFill>
          <a:blip r:embed="rId12" cstate="print"/>
          <a:stretch>
            <a:fillRect/>
          </a:stretch>
        </p:blipFill>
        <p:spPr>
          <a:xfrm rot="21442004">
            <a:off x="1858344" y="1934981"/>
            <a:ext cx="3028493" cy="3017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How can you get involved?</a:t>
            </a:r>
            <a:endParaRPr lang="en-US" dirty="0"/>
          </a:p>
        </p:txBody>
      </p:sp>
      <p:sp>
        <p:nvSpPr>
          <p:cNvPr id="5" name="Subtitle 4"/>
          <p:cNvSpPr>
            <a:spLocks noGrp="1"/>
          </p:cNvSpPr>
          <p:nvPr>
            <p:ph type="subTitle" idx="1"/>
          </p:nvPr>
        </p:nvSpPr>
        <p:spPr/>
        <p:txBody>
          <a:bodyPr/>
          <a:lstStyle/>
          <a:p>
            <a:endParaRPr lang="en-US" dirty="0"/>
          </a:p>
        </p:txBody>
      </p:sp>
      <p:pic>
        <p:nvPicPr>
          <p:cNvPr id="6" name="Picture 5" descr="VIVO Team.JPG"/>
          <p:cNvPicPr>
            <a:picLocks/>
          </p:cNvPicPr>
          <p:nvPr/>
        </p:nvPicPr>
        <p:blipFill>
          <a:blip r:embed="rId3"/>
          <a:stretch>
            <a:fillRect/>
          </a:stretch>
        </p:blipFill>
        <p:spPr>
          <a:xfrm>
            <a:off x="-1165348" y="0"/>
            <a:ext cx="12359640" cy="6858000"/>
          </a:xfrm>
          <a:prstGeom prst="rect">
            <a:avLst/>
          </a:prstGeom>
        </p:spPr>
      </p:pic>
      <p:sp>
        <p:nvSpPr>
          <p:cNvPr id="7" name="TextBox 6"/>
          <p:cNvSpPr txBox="1"/>
          <p:nvPr/>
        </p:nvSpPr>
        <p:spPr>
          <a:xfrm>
            <a:off x="3202653" y="5638801"/>
            <a:ext cx="5811206" cy="584775"/>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latin typeface="Trebuchet MS" pitchFamily="34" charset="0"/>
              </a:rPr>
              <a:t>Join us at http://vivoweb.org</a:t>
            </a:r>
            <a:endParaRPr lang="en-US" sz="3200" b="1" dirty="0">
              <a:solidFill>
                <a:schemeClr val="bg1"/>
              </a:solidFill>
              <a:effectLst>
                <a:outerShdw blurRad="38100" dist="38100" dir="2700000" algn="tl">
                  <a:srgbClr val="000000">
                    <a:alpha val="43137"/>
                  </a:srgbClr>
                </a:outerShdw>
              </a:effectLst>
              <a:latin typeface="Trebuchet MS"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Photo Credits</a:t>
            </a:r>
            <a:endParaRPr lang="en-US" dirty="0"/>
          </a:p>
        </p:txBody>
      </p:sp>
      <p:sp>
        <p:nvSpPr>
          <p:cNvPr id="6" name="Content Placeholder 5"/>
          <p:cNvSpPr>
            <a:spLocks noGrp="1"/>
          </p:cNvSpPr>
          <p:nvPr>
            <p:ph idx="1"/>
          </p:nvPr>
        </p:nvSpPr>
        <p:spPr/>
        <p:txBody>
          <a:bodyPr/>
          <a:lstStyle/>
          <a:p>
            <a:pPr marL="117475" indent="-117475">
              <a:buNone/>
            </a:pPr>
            <a:r>
              <a:rPr lang="en-US" sz="1000" dirty="0" smtClean="0">
                <a:latin typeface="Arial Narrow" pitchFamily="34" charset="0"/>
              </a:rPr>
              <a:t>2. Jackson Laboratory scientist wins Shaw Prize, "Nobel of the East“ (1960) </a:t>
            </a:r>
            <a:r>
              <a:rPr lang="en-US" sz="1000" dirty="0" smtClean="0">
                <a:latin typeface="Arial Narrow" pitchFamily="34" charset="0"/>
                <a:hlinkClick r:id="rId2"/>
              </a:rPr>
              <a:t>http://www.jax.org/news/images/pressimages/300dpi_images/coleman/coleman1960.jpg</a:t>
            </a:r>
            <a:endParaRPr lang="en-US" sz="1000" dirty="0" smtClean="0">
              <a:latin typeface="Arial Narrow" pitchFamily="34" charset="0"/>
            </a:endParaRPr>
          </a:p>
          <a:p>
            <a:pPr marL="117475" indent="-117475">
              <a:buNone/>
            </a:pPr>
            <a:r>
              <a:rPr lang="en-US" sz="1000" dirty="0" smtClean="0">
                <a:latin typeface="Arial Narrow" pitchFamily="34" charset="0"/>
              </a:rPr>
              <a:t>3.  Biochemistry at Stanford.  From the Stanford Biochemistry web site. </a:t>
            </a:r>
          </a:p>
          <a:p>
            <a:pPr marL="117475" indent="-117475">
              <a:buNone/>
            </a:pPr>
            <a:r>
              <a:rPr lang="en-US" sz="1000" dirty="0" smtClean="0">
                <a:latin typeface="Arial Narrow" pitchFamily="34" charset="0"/>
              </a:rPr>
              <a:t>5. Francis Collins.  From the NIH web site.</a:t>
            </a:r>
          </a:p>
          <a:p>
            <a:pPr marL="117475" indent="-117475">
              <a:buNone/>
            </a:pPr>
            <a:r>
              <a:rPr lang="en-US" sz="1000" dirty="0" smtClean="0">
                <a:latin typeface="Arial Narrow" pitchFamily="34" charset="0"/>
              </a:rPr>
              <a:t>7.  Courtesy of UF Health Science Center News and Communications</a:t>
            </a:r>
          </a:p>
          <a:p>
            <a:pPr marL="117475" indent="-117475">
              <a:buNone/>
            </a:pPr>
            <a:r>
              <a:rPr lang="en-US" sz="1000" dirty="0" smtClean="0">
                <a:latin typeface="Arial Narrow" pitchFamily="34" charset="0"/>
              </a:rPr>
              <a:t>14. </a:t>
            </a:r>
            <a:r>
              <a:rPr lang="en-US" sz="1000" dirty="0" smtClean="0">
                <a:latin typeface="Arial Narrow" pitchFamily="34" charset="0"/>
                <a:hlinkClick r:id="rId3"/>
              </a:rPr>
              <a:t>http://apod.nasa.gov/apod/ap080225.html</a:t>
            </a:r>
            <a:endParaRPr lang="en-US" sz="1000" dirty="0" smtClean="0">
              <a:latin typeface="Arial Narrow" pitchFamily="34" charset="0"/>
            </a:endParaRPr>
          </a:p>
          <a:p>
            <a:pPr marL="117475" indent="-117475">
              <a:buNone/>
            </a:pPr>
            <a:r>
              <a:rPr lang="en-US" sz="1000" dirty="0" smtClean="0">
                <a:latin typeface="Arial Narrow" pitchFamily="34" charset="0"/>
              </a:rPr>
              <a:t>17. </a:t>
            </a:r>
            <a:r>
              <a:rPr lang="en-US" sz="1000" dirty="0" err="1" smtClean="0">
                <a:latin typeface="Arial Narrow" pitchFamily="34" charset="0"/>
              </a:rPr>
              <a:t>Institut</a:t>
            </a:r>
            <a:r>
              <a:rPr lang="en-US" sz="1000" dirty="0" smtClean="0">
                <a:latin typeface="Arial Narrow" pitchFamily="34" charset="0"/>
              </a:rPr>
              <a:t> Pasteur Korea Conducts Special 'IPK Life Science Mentoring' Program .  </a:t>
            </a:r>
            <a:r>
              <a:rPr lang="en-US" sz="1000" dirty="0" smtClean="0">
                <a:latin typeface="Arial Narrow" pitchFamily="34" charset="0"/>
                <a:hlinkClick r:id="rId4"/>
              </a:rPr>
              <a:t>http://ip-korea.org</a:t>
            </a:r>
            <a:r>
              <a:rPr lang="en-US" sz="1000" dirty="0" smtClean="0">
                <a:latin typeface="Arial Narrow" pitchFamily="34" charset="0"/>
              </a:rPr>
              <a:t> </a:t>
            </a:r>
          </a:p>
          <a:p>
            <a:pPr marL="117475" indent="-117475">
              <a:buNone/>
            </a:pPr>
            <a:r>
              <a:rPr lang="en-US" sz="1000" dirty="0" smtClean="0">
                <a:latin typeface="Arial Narrow" pitchFamily="34" charset="0"/>
              </a:rPr>
              <a:t>20. Courtesy of Weill Cornell Medical College</a:t>
            </a:r>
          </a:p>
          <a:p>
            <a:pPr marL="117475" indent="-117475">
              <a:buNone/>
            </a:pPr>
            <a:r>
              <a:rPr lang="en-US" sz="1000" dirty="0" smtClean="0">
                <a:latin typeface="Arial Narrow" pitchFamily="34" charset="0"/>
              </a:rPr>
              <a:t>21.  Figure by M. Conlon</a:t>
            </a:r>
          </a:p>
          <a:p>
            <a:pPr marL="117475" indent="-117475">
              <a:buNone/>
            </a:pPr>
            <a:r>
              <a:rPr lang="en-US" sz="1000" dirty="0" smtClean="0">
                <a:latin typeface="Arial Narrow" pitchFamily="34" charset="0"/>
              </a:rPr>
              <a:t>24.  Bruckner Building Supply web site. </a:t>
            </a:r>
            <a:r>
              <a:rPr lang="en-US" sz="1000" dirty="0" smtClean="0">
                <a:latin typeface="Arial Narrow" pitchFamily="34" charset="0"/>
                <a:hlinkClick r:id="rId5"/>
              </a:rPr>
              <a:t>http://brucknernyc.com/our-products/in-the-yard/</a:t>
            </a:r>
            <a:endParaRPr lang="en-US" sz="1000" dirty="0" smtClean="0">
              <a:latin typeface="Arial Narrow" pitchFamily="34" charset="0"/>
            </a:endParaRPr>
          </a:p>
          <a:p>
            <a:pPr marL="117475" indent="-117475">
              <a:buNone/>
            </a:pPr>
            <a:r>
              <a:rPr lang="en-US" sz="1000" dirty="0" smtClean="0">
                <a:latin typeface="Arial Narrow" pitchFamily="34" charset="0"/>
              </a:rPr>
              <a:t>25.  First annual VIVO Conference. </a:t>
            </a:r>
            <a:r>
              <a:rPr lang="en-US" sz="1000" dirty="0" smtClean="0">
                <a:latin typeface="Arial Narrow" pitchFamily="34" charset="0"/>
                <a:hlinkClick r:id="rId6"/>
              </a:rPr>
              <a:t>https://picasaweb.google.com/110849244647388519713/FirstAnnualVIVONationalConference2010?authkey=Gv1sRgCP6K8LDBpOrKLg#5512757184241893154</a:t>
            </a:r>
            <a:endParaRPr lang="en-US" sz="1000" dirty="0" smtClean="0">
              <a:latin typeface="Arial Narrow" pitchFamily="34" charset="0"/>
            </a:endParaRPr>
          </a:p>
          <a:p>
            <a:pPr marL="117475" indent="-117475">
              <a:buNone/>
            </a:pPr>
            <a:r>
              <a:rPr lang="en-US" sz="1000" dirty="0" smtClean="0">
                <a:latin typeface="Arial Narrow" pitchFamily="34" charset="0"/>
              </a:rPr>
              <a:t>38. Abraham Lincoln Building of the  Unites States Agricultural Library. </a:t>
            </a:r>
            <a:r>
              <a:rPr lang="en-US" sz="1000" dirty="0" smtClean="0">
                <a:latin typeface="Arial Narrow" pitchFamily="34" charset="0"/>
                <a:hlinkClick r:id="rId7"/>
              </a:rPr>
              <a:t>http://en.wikipedia.org/wiki/File:United_States_National_Agricultural_Library.jpg</a:t>
            </a:r>
            <a:endParaRPr lang="en-US" sz="1000" dirty="0" smtClean="0">
              <a:latin typeface="Arial Narrow" pitchFamily="34" charset="0"/>
            </a:endParaRPr>
          </a:p>
          <a:p>
            <a:pPr marL="117475" indent="-117475">
              <a:buNone/>
            </a:pPr>
            <a:r>
              <a:rPr lang="en-US" sz="1000" dirty="0" smtClean="0">
                <a:latin typeface="Arial Narrow" pitchFamily="34" charset="0"/>
              </a:rPr>
              <a:t>40.  VIVO map by M. Conlon</a:t>
            </a:r>
          </a:p>
          <a:p>
            <a:pPr marL="117475" indent="-117475">
              <a:buNone/>
            </a:pPr>
            <a:r>
              <a:rPr lang="en-US" sz="1000" dirty="0" smtClean="0">
                <a:latin typeface="Arial Narrow" pitchFamily="34" charset="0"/>
              </a:rPr>
              <a:t>41.  Second annual VIVO conference.  Photographs by  M. Conlon</a:t>
            </a:r>
          </a:p>
          <a:p>
            <a:pPr marL="117475" indent="-117475">
              <a:buNone/>
            </a:pPr>
            <a:r>
              <a:rPr lang="en-US" sz="1000" dirty="0" smtClean="0">
                <a:latin typeface="Arial Narrow" pitchFamily="34" charset="0"/>
              </a:rPr>
              <a:t>42.  The  VIVO team outside the Gaylord during the great DC quake of 2011.  8/22/2011.  Photograph courtesy of Michelle </a:t>
            </a:r>
            <a:r>
              <a:rPr lang="en-US" sz="1000" dirty="0" err="1" smtClean="0">
                <a:latin typeface="Arial Narrow" pitchFamily="34" charset="0"/>
              </a:rPr>
              <a:t>Issing</a:t>
            </a:r>
            <a:r>
              <a:rPr lang="en-US" sz="1000" dirty="0" smtClean="0">
                <a:latin typeface="Arial Narrow" pitchFamily="34" charset="0"/>
              </a:rPr>
              <a:t>.</a:t>
            </a:r>
            <a:endParaRPr lang="en-US" sz="1000" dirty="0">
              <a:latin typeface="Arial Narrow"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pic>
        <p:nvPicPr>
          <p:cNvPr id="6" name="Picture 5" descr="Collins.jpg"/>
          <p:cNvPicPr>
            <a:picLocks noChangeAspect="1"/>
          </p:cNvPicPr>
          <p:nvPr/>
        </p:nvPicPr>
        <p:blipFill>
          <a:blip r:embed="rId3"/>
          <a:stretch>
            <a:fillRect/>
          </a:stretch>
        </p:blipFill>
        <p:spPr>
          <a:xfrm>
            <a:off x="-2507160" y="7124"/>
            <a:ext cx="12242725" cy="6858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ubMed per Year.jpg"/>
          <p:cNvPicPr>
            <a:picLocks noChangeAspect="1"/>
          </p:cNvPicPr>
          <p:nvPr/>
        </p:nvPicPr>
        <p:blipFill>
          <a:blip r:embed="rId2"/>
          <a:stretch>
            <a:fillRect/>
          </a:stretch>
        </p:blipFill>
        <p:spPr>
          <a:xfrm>
            <a:off x="1" y="1"/>
            <a:ext cx="7597833" cy="6849687"/>
          </a:xfrm>
          <a:prstGeom prst="rect">
            <a:avLst/>
          </a:prstGeom>
        </p:spPr>
      </p:pic>
      <p:sp>
        <p:nvSpPr>
          <p:cNvPr id="8" name="TextBox 7"/>
          <p:cNvSpPr txBox="1"/>
          <p:nvPr/>
        </p:nvSpPr>
        <p:spPr>
          <a:xfrm>
            <a:off x="5736772" y="537029"/>
            <a:ext cx="3310972" cy="4247317"/>
          </a:xfrm>
          <a:prstGeom prst="rect">
            <a:avLst/>
          </a:prstGeom>
          <a:noFill/>
        </p:spPr>
        <p:txBody>
          <a:bodyPr wrap="square" rtlCol="0">
            <a:spAutoFit/>
          </a:bodyPr>
          <a:lstStyle/>
          <a:p>
            <a:pPr algn="r"/>
            <a:r>
              <a:rPr lang="en-US" sz="5400" dirty="0" err="1" smtClean="0"/>
              <a:t>PubMed</a:t>
            </a:r>
            <a:r>
              <a:rPr lang="en-US" sz="5400" dirty="0" smtClean="0"/>
              <a:t> adds 700,000 </a:t>
            </a:r>
          </a:p>
          <a:p>
            <a:pPr algn="r"/>
            <a:r>
              <a:rPr lang="en-US" sz="5400" dirty="0" smtClean="0"/>
              <a:t>articles </a:t>
            </a:r>
          </a:p>
          <a:p>
            <a:pPr algn="r"/>
            <a:r>
              <a:rPr lang="en-US" sz="5400" dirty="0" smtClean="0"/>
              <a:t>each year</a:t>
            </a:r>
            <a:endParaRPr lang="en-US" sz="5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The Problems Got Hard</a:t>
            </a:r>
            <a:endParaRPr lang="en-US" dirty="0"/>
          </a:p>
        </p:txBody>
      </p:sp>
      <p:sp>
        <p:nvSpPr>
          <p:cNvPr id="5" name="Subtitle 4"/>
          <p:cNvSpPr>
            <a:spLocks noGrp="1"/>
          </p:cNvSpPr>
          <p:nvPr>
            <p:ph type="subTitle" idx="1"/>
          </p:nvPr>
        </p:nvSpPr>
        <p:spPr/>
        <p:txBody>
          <a:bodyPr/>
          <a:lstStyle/>
          <a:p>
            <a:endParaRPr lang="en-US"/>
          </a:p>
        </p:txBody>
      </p:sp>
      <p:pic>
        <p:nvPicPr>
          <p:cNvPr id="7" name="Picture 6" descr="Allegra_sitting with patients.jpg"/>
          <p:cNvPicPr>
            <a:picLocks noChangeAspect="1"/>
          </p:cNvPicPr>
          <p:nvPr/>
        </p:nvPicPr>
        <p:blipFill>
          <a:blip r:embed="rId3"/>
          <a:stretch>
            <a:fillRect/>
          </a:stretch>
        </p:blipFill>
        <p:spPr>
          <a:xfrm>
            <a:off x="5131" y="12"/>
            <a:ext cx="12239004" cy="6858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Data Got Big (IDR Slide)</a:t>
            </a:r>
            <a:endParaRPr lang="en-US" dirty="0"/>
          </a:p>
        </p:txBody>
      </p:sp>
      <p:sp>
        <p:nvSpPr>
          <p:cNvPr id="5" name="Subtitle 4"/>
          <p:cNvSpPr>
            <a:spLocks noGrp="1"/>
          </p:cNvSpPr>
          <p:nvPr>
            <p:ph type="subTitle" idx="1"/>
          </p:nvPr>
        </p:nvSpPr>
        <p:spPr/>
        <p:txBody>
          <a:bodyPr/>
          <a:lstStyle/>
          <a:p>
            <a:endParaRPr lang="en-US"/>
          </a:p>
        </p:txBody>
      </p:sp>
      <p:pic>
        <p:nvPicPr>
          <p:cNvPr id="6" name="Picture 5" descr="Data Center.jpg"/>
          <p:cNvPicPr>
            <a:picLocks noChangeAspect="1"/>
          </p:cNvPicPr>
          <p:nvPr/>
        </p:nvPicPr>
        <p:blipFill>
          <a:blip r:embed="rId3"/>
          <a:stretch>
            <a:fillRect/>
          </a:stretch>
        </p:blipFill>
        <p:spPr>
          <a:xfrm>
            <a:off x="-1454819" y="12"/>
            <a:ext cx="12179397"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Lots of Competitors</a:t>
            </a:r>
            <a:endParaRPr lang="en-US" dirty="0"/>
          </a:p>
        </p:txBody>
      </p:sp>
      <p:pic>
        <p:nvPicPr>
          <p:cNvPr id="6" name="Picture 5" descr="University Rankings.JPG"/>
          <p:cNvPicPr>
            <a:picLocks noChangeAspect="1"/>
          </p:cNvPicPr>
          <p:nvPr/>
        </p:nvPicPr>
        <p:blipFill>
          <a:blip r:embed="rId3"/>
          <a:stretch>
            <a:fillRect/>
          </a:stretch>
        </p:blipFill>
        <p:spPr>
          <a:xfrm>
            <a:off x="-1330929" y="1637079"/>
            <a:ext cx="11247999" cy="6858000"/>
          </a:xfrm>
          <a:prstGeom prst="rect">
            <a:avLst/>
          </a:prstGeom>
        </p:spPr>
      </p:pic>
      <p:sp>
        <p:nvSpPr>
          <p:cNvPr id="7" name="TextBox 6"/>
          <p:cNvSpPr txBox="1"/>
          <p:nvPr/>
        </p:nvSpPr>
        <p:spPr>
          <a:xfrm>
            <a:off x="132735" y="481070"/>
            <a:ext cx="8810212" cy="954107"/>
          </a:xfrm>
          <a:prstGeom prst="rect">
            <a:avLst/>
          </a:prstGeom>
          <a:noFill/>
        </p:spPr>
        <p:txBody>
          <a:bodyPr wrap="square" rtlCol="0">
            <a:spAutoFit/>
          </a:bodyPr>
          <a:lstStyle/>
          <a:p>
            <a:pPr algn="ctr"/>
            <a:r>
              <a:rPr lang="en-US" sz="2800" dirty="0" smtClean="0">
                <a:latin typeface="+mj-lt"/>
              </a:rPr>
              <a:t>2010 Shanghai ranking of world universities</a:t>
            </a:r>
          </a:p>
          <a:p>
            <a:pPr algn="ctr"/>
            <a:r>
              <a:rPr lang="en-US" sz="2800" dirty="0" smtClean="0">
                <a:latin typeface="+mj-lt"/>
              </a:rPr>
              <a:t> </a:t>
            </a:r>
            <a:r>
              <a:rPr lang="en-US" dirty="0" smtClean="0">
                <a:latin typeface="+mj-lt"/>
                <a:hlinkClick r:id="rId4"/>
              </a:rPr>
              <a:t>http://en.wikipedia.org/wiki/Academic_Ranking_of_World_Universities</a:t>
            </a:r>
            <a:r>
              <a:rPr lang="en-US" dirty="0" smtClean="0">
                <a:latin typeface="+mj-lt"/>
              </a:rPr>
              <a:t>  </a:t>
            </a:r>
            <a:endParaRPr lang="en-US" dirty="0">
              <a:latin typeface="+mj-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744</TotalTime>
  <Words>1225</Words>
  <Application>Microsoft Office PowerPoint</Application>
  <PresentationFormat>On-screen Show (4:3)</PresentationFormat>
  <Paragraphs>167</Paragraphs>
  <Slides>43</Slides>
  <Notes>35</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Learned a field, learned the scientific method, did science</vt:lpstr>
      <vt:lpstr>Science and Scientists</vt:lpstr>
      <vt:lpstr>But then …</vt:lpstr>
      <vt:lpstr>PowerPoint Presentation</vt:lpstr>
      <vt:lpstr>PowerPoint Presentation</vt:lpstr>
      <vt:lpstr>The Problems Got Hard</vt:lpstr>
      <vt:lpstr>Data Got Big (IDR Slide)</vt:lpstr>
      <vt:lpstr>Lots of Competitors</vt:lpstr>
      <vt:lpstr>PowerPoint Presentation</vt:lpstr>
      <vt:lpstr>How do we respond?</vt:lpstr>
      <vt:lpstr>PowerPoint Presentation</vt:lpstr>
      <vt:lpstr>PowerPoint Presentation</vt:lpstr>
      <vt:lpstr>Clinical Trial</vt:lpstr>
      <vt:lpstr>Collaboration </vt:lpstr>
      <vt:lpstr>Implementation Research</vt:lpstr>
      <vt:lpstr>Mentoring</vt:lpstr>
      <vt:lpstr>How can we know  what is going on,  build teams,  solve problems?</vt:lpstr>
      <vt:lpstr>Research Discovery</vt:lpstr>
      <vt:lpstr>PowerPoint Presentation</vt:lpstr>
      <vt:lpstr>… And the connections between them</vt:lpstr>
      <vt:lpstr>How can we create a world platform for research discovery?</vt:lpstr>
      <vt:lpstr>Data</vt:lpstr>
      <vt:lpstr>Tools</vt:lpstr>
      <vt:lpstr>Community</vt:lpstr>
      <vt:lpstr>VIVO: Data, Tools and Community</vt:lpstr>
      <vt:lpstr> VIVO is open standards and open linked data regarding scholarship – people, papers/works, funding, events/presentations, resources, projects/studies, data, concepts – and the relationships between them  VIVO is open source, community maintained software tools for research discovery and networking  VIVO is a world community of collaborators – scientists, implementers, developers </vt:lpstr>
      <vt:lpstr>Ontology Process</vt:lpstr>
      <vt:lpstr>Harvesting Data</vt:lpstr>
      <vt:lpstr>Simple tools for presentation, traversal, search</vt:lpstr>
      <vt:lpstr>Tools using linked open data</vt:lpstr>
      <vt:lpstr>PowerPoint Presentation</vt:lpstr>
      <vt:lpstr>PowerPoint Presentation</vt:lpstr>
      <vt:lpstr>Augmenting data</vt:lpstr>
      <vt:lpstr>VIVO Searchlight</vt:lpstr>
      <vt:lpstr>PowerPoint Presentation</vt:lpstr>
      <vt:lpstr>APA</vt:lpstr>
      <vt:lpstr>CTSAs</vt:lpstr>
      <vt:lpstr>USDA</vt:lpstr>
      <vt:lpstr>China</vt:lpstr>
      <vt:lpstr>PowerPoint Presentation</vt:lpstr>
      <vt:lpstr>How can you get involved?</vt:lpstr>
      <vt:lpstr>Photo Credits</vt:lpstr>
    </vt:vector>
  </TitlesOfParts>
  <Company>Stanford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VIVO</dc:title>
  <dc:subject>Research Discovery</dc:subject>
  <dc:creator>Michael Conlon</dc:creator>
  <cp:keywords>Semantic Web, research discovery, VIVO</cp:keywords>
  <cp:lastModifiedBy>Mike</cp:lastModifiedBy>
  <cp:revision>131</cp:revision>
  <dcterms:created xsi:type="dcterms:W3CDTF">2010-11-12T22:45:42Z</dcterms:created>
  <dcterms:modified xsi:type="dcterms:W3CDTF">2012-05-26T23:37:37Z</dcterms:modified>
</cp:coreProperties>
</file>