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2" r:id="rId1"/>
  </p:sldMasterIdLst>
  <p:notesMasterIdLst>
    <p:notesMasterId r:id="rId167"/>
  </p:notesMasterIdLst>
  <p:handoutMasterIdLst>
    <p:handoutMasterId r:id="rId168"/>
  </p:handoutMasterIdLst>
  <p:sldIdLst>
    <p:sldId id="605" r:id="rId2"/>
    <p:sldId id="606" r:id="rId3"/>
    <p:sldId id="607" r:id="rId4"/>
    <p:sldId id="608" r:id="rId5"/>
    <p:sldId id="609" r:id="rId6"/>
    <p:sldId id="610" r:id="rId7"/>
    <p:sldId id="611" r:id="rId8"/>
    <p:sldId id="612" r:id="rId9"/>
    <p:sldId id="613" r:id="rId10"/>
    <p:sldId id="614" r:id="rId11"/>
    <p:sldId id="615" r:id="rId12"/>
    <p:sldId id="616" r:id="rId13"/>
    <p:sldId id="617" r:id="rId14"/>
    <p:sldId id="618" r:id="rId15"/>
    <p:sldId id="619" r:id="rId16"/>
    <p:sldId id="620"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466" r:id="rId34"/>
    <p:sldId id="586" r:id="rId35"/>
    <p:sldId id="585" r:id="rId36"/>
    <p:sldId id="487" r:id="rId37"/>
    <p:sldId id="480" r:id="rId38"/>
    <p:sldId id="475" r:id="rId39"/>
    <p:sldId id="479" r:id="rId40"/>
    <p:sldId id="478" r:id="rId41"/>
    <p:sldId id="482" r:id="rId42"/>
    <p:sldId id="477" r:id="rId43"/>
    <p:sldId id="476" r:id="rId44"/>
    <p:sldId id="481" r:id="rId45"/>
    <p:sldId id="483" r:id="rId46"/>
    <p:sldId id="484" r:id="rId47"/>
    <p:sldId id="486" r:id="rId48"/>
    <p:sldId id="485" r:id="rId49"/>
    <p:sldId id="488" r:id="rId50"/>
    <p:sldId id="489" r:id="rId51"/>
    <p:sldId id="490" r:id="rId52"/>
    <p:sldId id="588" r:id="rId53"/>
    <p:sldId id="589" r:id="rId54"/>
    <p:sldId id="580" r:id="rId55"/>
    <p:sldId id="596" r:id="rId56"/>
    <p:sldId id="597" r:id="rId57"/>
    <p:sldId id="598" r:id="rId58"/>
    <p:sldId id="599" r:id="rId59"/>
    <p:sldId id="600" r:id="rId60"/>
    <p:sldId id="601" r:id="rId61"/>
    <p:sldId id="595" r:id="rId62"/>
    <p:sldId id="530" r:id="rId63"/>
    <p:sldId id="549" r:id="rId64"/>
    <p:sldId id="543" r:id="rId65"/>
    <p:sldId id="542" r:id="rId66"/>
    <p:sldId id="541" r:id="rId67"/>
    <p:sldId id="540" r:id="rId68"/>
    <p:sldId id="544" r:id="rId69"/>
    <p:sldId id="545" r:id="rId70"/>
    <p:sldId id="546" r:id="rId71"/>
    <p:sldId id="539" r:id="rId72"/>
    <p:sldId id="547" r:id="rId73"/>
    <p:sldId id="538" r:id="rId74"/>
    <p:sldId id="537" r:id="rId75"/>
    <p:sldId id="592" r:id="rId76"/>
    <p:sldId id="593" r:id="rId77"/>
    <p:sldId id="550" r:id="rId78"/>
    <p:sldId id="536" r:id="rId79"/>
    <p:sldId id="535" r:id="rId80"/>
    <p:sldId id="534" r:id="rId81"/>
    <p:sldId id="551" r:id="rId82"/>
    <p:sldId id="532" r:id="rId83"/>
    <p:sldId id="531" r:id="rId84"/>
    <p:sldId id="552" r:id="rId85"/>
    <p:sldId id="553" r:id="rId86"/>
    <p:sldId id="554" r:id="rId87"/>
    <p:sldId id="555" r:id="rId88"/>
    <p:sldId id="556" r:id="rId89"/>
    <p:sldId id="557" r:id="rId90"/>
    <p:sldId id="558" r:id="rId91"/>
    <p:sldId id="559" r:id="rId92"/>
    <p:sldId id="567" r:id="rId93"/>
    <p:sldId id="568" r:id="rId94"/>
    <p:sldId id="569" r:id="rId95"/>
    <p:sldId id="566" r:id="rId96"/>
    <p:sldId id="570" r:id="rId97"/>
    <p:sldId id="565" r:id="rId98"/>
    <p:sldId id="564" r:id="rId99"/>
    <p:sldId id="563" r:id="rId100"/>
    <p:sldId id="562" r:id="rId101"/>
    <p:sldId id="561" r:id="rId102"/>
    <p:sldId id="560" r:id="rId103"/>
    <p:sldId id="572" r:id="rId104"/>
    <p:sldId id="573" r:id="rId105"/>
    <p:sldId id="574" r:id="rId106"/>
    <p:sldId id="575" r:id="rId107"/>
    <p:sldId id="576" r:id="rId108"/>
    <p:sldId id="577" r:id="rId109"/>
    <p:sldId id="581" r:id="rId110"/>
    <p:sldId id="579" r:id="rId111"/>
    <p:sldId id="582" r:id="rId112"/>
    <p:sldId id="584" r:id="rId113"/>
    <p:sldId id="587" r:id="rId114"/>
    <p:sldId id="583" r:id="rId115"/>
    <p:sldId id="571" r:id="rId116"/>
    <p:sldId id="529" r:id="rId117"/>
    <p:sldId id="603" r:id="rId118"/>
    <p:sldId id="604" r:id="rId119"/>
    <p:sldId id="602" r:id="rId120"/>
    <p:sldId id="492" r:id="rId121"/>
    <p:sldId id="493" r:id="rId122"/>
    <p:sldId id="494" r:id="rId123"/>
    <p:sldId id="495" r:id="rId124"/>
    <p:sldId id="496" r:id="rId125"/>
    <p:sldId id="497" r:id="rId126"/>
    <p:sldId id="498" r:id="rId127"/>
    <p:sldId id="499" r:id="rId128"/>
    <p:sldId id="500" r:id="rId129"/>
    <p:sldId id="501" r:id="rId130"/>
    <p:sldId id="502" r:id="rId131"/>
    <p:sldId id="503" r:id="rId132"/>
    <p:sldId id="505" r:id="rId133"/>
    <p:sldId id="506" r:id="rId134"/>
    <p:sldId id="507" r:id="rId135"/>
    <p:sldId id="508" r:id="rId136"/>
    <p:sldId id="510" r:id="rId137"/>
    <p:sldId id="511" r:id="rId138"/>
    <p:sldId id="512" r:id="rId139"/>
    <p:sldId id="513" r:id="rId140"/>
    <p:sldId id="514" r:id="rId141"/>
    <p:sldId id="515" r:id="rId142"/>
    <p:sldId id="516" r:id="rId143"/>
    <p:sldId id="517" r:id="rId144"/>
    <p:sldId id="518" r:id="rId145"/>
    <p:sldId id="519" r:id="rId146"/>
    <p:sldId id="521" r:id="rId147"/>
    <p:sldId id="522" r:id="rId148"/>
    <p:sldId id="523" r:id="rId149"/>
    <p:sldId id="524" r:id="rId150"/>
    <p:sldId id="525" r:id="rId151"/>
    <p:sldId id="526" r:id="rId152"/>
    <p:sldId id="527" r:id="rId153"/>
    <p:sldId id="528" r:id="rId154"/>
    <p:sldId id="590" r:id="rId155"/>
    <p:sldId id="591" r:id="rId156"/>
    <p:sldId id="467" r:id="rId157"/>
    <p:sldId id="470" r:id="rId158"/>
    <p:sldId id="473" r:id="rId159"/>
    <p:sldId id="300" r:id="rId160"/>
    <p:sldId id="459" r:id="rId161"/>
    <p:sldId id="433" r:id="rId162"/>
    <p:sldId id="435" r:id="rId163"/>
    <p:sldId id="463" r:id="rId164"/>
    <p:sldId id="594" r:id="rId165"/>
    <p:sldId id="469" r:id="rId1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359"/>
    <a:srgbClr val="56412C"/>
    <a:srgbClr val="21289B"/>
    <a:srgbClr val="6B1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379" autoAdjust="0"/>
  </p:normalViewPr>
  <p:slideViewPr>
    <p:cSldViewPr>
      <p:cViewPr varScale="1">
        <p:scale>
          <a:sx n="62" d="100"/>
          <a:sy n="62" d="100"/>
        </p:scale>
        <p:origin x="-13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7" d="100"/>
          <a:sy n="117" d="100"/>
        </p:scale>
        <p:origin x="-3064"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5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5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5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2DBA50C-33F5-4612-9688-313DD5940B70}" type="slidenum">
              <a:rPr lang="en-US"/>
              <a:pPr/>
              <a:t>‹#›</a:t>
            </a:fld>
            <a:endParaRPr lang="en-US"/>
          </a:p>
        </p:txBody>
      </p:sp>
    </p:spTree>
    <p:extLst>
      <p:ext uri="{BB962C8B-B14F-4D97-AF65-F5344CB8AC3E}">
        <p14:creationId xmlns:p14="http://schemas.microsoft.com/office/powerpoint/2010/main" val="16187952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225F696-0889-4FDA-8EF6-1355B17C1DAB}" type="slidenum">
              <a:rPr lang="en-US"/>
              <a:pPr/>
              <a:t>‹#›</a:t>
            </a:fld>
            <a:endParaRPr lang="en-US"/>
          </a:p>
        </p:txBody>
      </p:sp>
    </p:spTree>
    <p:extLst>
      <p:ext uri="{BB962C8B-B14F-4D97-AF65-F5344CB8AC3E}">
        <p14:creationId xmlns:p14="http://schemas.microsoft.com/office/powerpoint/2010/main" val="124248394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1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200" dirty="0" smtClean="0"/>
              <a:t>May Mann Jennings, Gov Broward, Gov Jennings, Thomas Will, etc.</a:t>
            </a:r>
          </a:p>
          <a:p>
            <a:r>
              <a:rPr lang="en-US" sz="1200" dirty="0" smtClean="0"/>
              <a:t>Environmental</a:t>
            </a:r>
            <a:r>
              <a:rPr lang="en-US" sz="1200" baseline="0" dirty="0" smtClean="0"/>
              <a:t> history: </a:t>
            </a:r>
            <a:r>
              <a:rPr lang="en-US" sz="1200" dirty="0" smtClean="0"/>
              <a:t>Everglades, drainage, flood control, development, conservation</a:t>
            </a:r>
          </a:p>
          <a:p>
            <a:r>
              <a:rPr lang="en-US" sz="1200" dirty="0" smtClean="0"/>
              <a:t>high use of fragile materials almost 100 years old</a:t>
            </a:r>
          </a:p>
          <a:p>
            <a:r>
              <a:rPr lang="en-US" sz="1200" dirty="0" smtClean="0"/>
              <a:t>Papers and Photos</a:t>
            </a:r>
          </a:p>
          <a:p>
            <a:r>
              <a:rPr lang="en-US" sz="1200" dirty="0" smtClean="0"/>
              <a:t>NHPRC cost-effective digitization grants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imes New Roman" pitchFamily="18" charset="0"/>
              </a:rPr>
              <a:t>Successful projects have</a:t>
            </a:r>
            <a:r>
              <a:rPr lang="en-US" sz="1200" baseline="0" dirty="0" smtClean="0">
                <a:latin typeface="Times New Roman" pitchFamily="18" charset="0"/>
              </a:rPr>
              <a:t> </a:t>
            </a:r>
            <a:r>
              <a:rPr lang="en-US" sz="1200" dirty="0" smtClean="0">
                <a:latin typeface="Times New Roman" pitchFamily="18" charset="0"/>
              </a:rPr>
              <a:t>a core team of committed stakeholders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Stakeholders are any folks who can influence/contribute/make</a:t>
            </a:r>
            <a:r>
              <a:rPr lang="en-US" baseline="0" dirty="0" smtClean="0"/>
              <a:t> use of </a:t>
            </a:r>
            <a:r>
              <a:rPr lang="en-US" dirty="0" smtClean="0"/>
              <a:t>the project outcomes</a:t>
            </a:r>
          </a:p>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000" dirty="0" smtClean="0"/>
              <a:t>Project manager may</a:t>
            </a:r>
            <a:r>
              <a:rPr lang="en-US" sz="1000" baseline="0" dirty="0" smtClean="0"/>
              <a:t> be any of the stakeholders but often is the collection manager/subject specialist</a:t>
            </a:r>
          </a:p>
          <a:p>
            <a:r>
              <a:rPr lang="en-US" sz="1000" baseline="0" dirty="0" smtClean="0"/>
              <a:t>Project manager</a:t>
            </a:r>
            <a:r>
              <a:rPr lang="en-US" sz="1000" dirty="0" smtClean="0"/>
              <a:t> is responsible for leading</a:t>
            </a:r>
            <a:r>
              <a:rPr lang="en-US" sz="1000" baseline="0" dirty="0" smtClean="0"/>
              <a:t> communication, forming team, </a:t>
            </a:r>
            <a:r>
              <a:rPr lang="en-US" sz="1000" dirty="0" smtClean="0"/>
              <a:t>developing work plan, overseeing implementation, and evaluating</a:t>
            </a:r>
            <a:r>
              <a:rPr lang="en-US" sz="1000" baseline="0" dirty="0" smtClean="0"/>
              <a:t> outcomes</a:t>
            </a:r>
            <a:endParaRPr lang="en-US" sz="1000" dirty="0" smtClean="0"/>
          </a:p>
          <a:p>
            <a:pPr marL="228600" indent="-228600">
              <a:buFontTx/>
              <a:buAutoNum type="arabicPeriod"/>
            </a:pP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6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Communication with vendors</a:t>
            </a:r>
            <a:r>
              <a:rPr lang="en-US" baseline="0" dirty="0" smtClean="0"/>
              <a:t> is a big deal. They may not understand archival importance. Your project may be small fries to them.</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6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20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we averaged Swamp folders to</a:t>
            </a:r>
            <a:r>
              <a:rPr lang="en-US" baseline="0" dirty="0" smtClean="0"/>
              <a:t> estimate extent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Need a clear idea of what you want to accomplish. What will the project solve? It will be difficult to evaluate</a:t>
            </a:r>
            <a:r>
              <a:rPr lang="en-US" baseline="0" dirty="0" smtClean="0"/>
              <a:t> </a:t>
            </a:r>
            <a:r>
              <a:rPr lang="en-US" dirty="0" smtClean="0"/>
              <a:t>success/failure</a:t>
            </a:r>
            <a:r>
              <a:rPr lang="en-US" baseline="0" dirty="0" smtClean="0"/>
              <a:t> without clear focus.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Can’t talk about the work plan without also talking about the budget</a:t>
            </a:r>
            <a:endParaRPr lang="en-US"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0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NEH/NHPRC/IMLS/LSTA/etc.</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3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New digital initiatives usually have high start up costs.</a:t>
            </a:r>
            <a:r>
              <a:rPr lang="en-US" baseline="0" dirty="0" smtClean="0"/>
              <a:t> </a:t>
            </a:r>
            <a:r>
              <a:rPr lang="en-US" dirty="0" smtClean="0"/>
              <a:t>Hardware may include computers or server space.</a:t>
            </a:r>
          </a:p>
          <a:p>
            <a:endParaRPr lang="en-US" dirty="0" smtClean="0"/>
          </a:p>
          <a:p>
            <a:r>
              <a:rPr lang="en-US" sz="1200" dirty="0" smtClean="0">
                <a:latin typeface="Times New Roman" pitchFamily="18" charset="0"/>
              </a:rPr>
              <a:t>Labor usually is the largest percentage of costs in a digital project</a:t>
            </a:r>
          </a:p>
          <a:p>
            <a:endParaRPr lang="en-US" dirty="0" smtClean="0"/>
          </a:p>
          <a:p>
            <a:r>
              <a:rPr lang="en-US" dirty="0" smtClean="0"/>
              <a:t>Staff: what % of an employee’s time will be committed</a:t>
            </a:r>
            <a:r>
              <a:rPr lang="en-US" baseline="0" dirty="0" smtClean="0"/>
              <a:t> to project (in grants, the</a:t>
            </a:r>
            <a:r>
              <a:rPr lang="en-US" dirty="0" smtClean="0"/>
              <a:t> salary &amp; benefits are “In-Kind” costs shared by the institution towards the total project cost)</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3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9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1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1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Remember </a:t>
            </a:r>
            <a:r>
              <a:rPr lang="en-US" sz="1200" dirty="0" smtClean="0">
                <a:solidFill>
                  <a:schemeClr val="tx2"/>
                </a:solidFill>
                <a:latin typeface="Times New Roman" pitchFamily="18" charset="0"/>
              </a:rPr>
              <a:t>costs</a:t>
            </a:r>
            <a:r>
              <a:rPr lang="en-US" sz="1200" baseline="0" dirty="0" smtClean="0">
                <a:solidFill>
                  <a:schemeClr val="tx2"/>
                </a:solidFill>
                <a:latin typeface="Times New Roman" pitchFamily="18" charset="0"/>
              </a:rPr>
              <a:t> of m</a:t>
            </a:r>
            <a:r>
              <a:rPr lang="en-US" sz="1200" dirty="0" smtClean="0">
                <a:solidFill>
                  <a:schemeClr val="tx2"/>
                </a:solidFill>
                <a:latin typeface="Times New Roman" pitchFamily="18" charset="0"/>
              </a:rPr>
              <a:t>igration to new hardware in future</a:t>
            </a:r>
            <a:endParaRPr lang="en-US" sz="1400" dirty="0" smtClean="0">
              <a:solidFill>
                <a:srgbClr val="691F16"/>
              </a:solidFill>
              <a:latin typeface="Times New Roman" pitchFamily="18" charset="0"/>
            </a:endParaRP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43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is temporary but may lead to ongoing activities. A project has a definite beginning and an ending date. It is temporary; the</a:t>
            </a:r>
            <a:r>
              <a:rPr lang="en-US" baseline="0" dirty="0" smtClean="0"/>
              <a:t> project </a:t>
            </a:r>
            <a:r>
              <a:rPr lang="en-US" dirty="0" smtClean="0"/>
              <a:t>ends once the objectives have been met and the product or service exists.</a:t>
            </a:r>
          </a:p>
          <a:p>
            <a:endParaRPr lang="en-US" dirty="0" smtClean="0"/>
          </a:p>
          <a:p>
            <a:r>
              <a:rPr lang="en-US" dirty="0" smtClean="0"/>
              <a:t>Scope/purpose: Why is the project necessary? Projects are designed to solve a particular problem (create a unique product/service)</a:t>
            </a:r>
          </a:p>
          <a:p>
            <a:endParaRPr lang="en-US" dirty="0" smtClean="0"/>
          </a:p>
          <a:p>
            <a:r>
              <a:rPr lang="en-US" dirty="0" smtClean="0"/>
              <a:t>Project manager determines whether you have the skills, knowledge, and resources needed to accomplish the project’s goals. If you don’t, then you will have to find those resources, knowledge, and skills or the project may fail.</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2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lvl="2" indent="-228600">
              <a:buFontTx/>
              <a:buNone/>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Readers of Latin religious texts, such as that seen above, will recognize the red text as instructions to the faithful, commentary on the spoken text of a religious service, or the narrative of the priest as opposed to that of the congregation’s response.</a:t>
            </a:r>
          </a:p>
          <a:p>
            <a:endParaRPr lang="en-US" dirty="0"/>
          </a:p>
        </p:txBody>
      </p:sp>
    </p:spTree>
    <p:extLst>
      <p:ext uri="{BB962C8B-B14F-4D97-AF65-F5344CB8AC3E}">
        <p14:creationId xmlns:p14="http://schemas.microsoft.com/office/powerpoint/2010/main" val="1185125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1A85F48-F634-46BA-A15A-0EBD4A9E70D3}" type="slidenum">
              <a:rPr lang="en-US">
                <a:latin typeface="Calibri" pitchFamily="34" charset="0"/>
              </a:rPr>
              <a:pPr fontAlgn="base">
                <a:spcBef>
                  <a:spcPct val="0"/>
                </a:spcBef>
                <a:spcAft>
                  <a:spcPct val="0"/>
                </a:spcAft>
              </a:pPr>
              <a:t>53</a:t>
            </a:fld>
            <a:endParaRPr 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1A85F48-F634-46BA-A15A-0EBD4A9E70D3}" type="slidenum">
              <a:rPr lang="en-US">
                <a:latin typeface="Calibri" pitchFamily="34" charset="0"/>
              </a:rPr>
              <a:pPr fontAlgn="base">
                <a:spcBef>
                  <a:spcPct val="0"/>
                </a:spcBef>
                <a:spcAft>
                  <a:spcPct val="0"/>
                </a:spcAft>
              </a:pPr>
              <a:t>63</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1A85F48-F634-46BA-A15A-0EBD4A9E70D3}" type="slidenum">
              <a:rPr lang="en-US">
                <a:latin typeface="Calibri" pitchFamily="34" charset="0"/>
              </a:rPr>
              <a:pPr fontAlgn="base">
                <a:spcBef>
                  <a:spcPct val="0"/>
                </a:spcBef>
                <a:spcAft>
                  <a:spcPct val="0"/>
                </a:spcAft>
              </a:pPr>
              <a:t>75</a:t>
            </a:fld>
            <a:endParaRPr lang="en-US">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1A85F48-F634-46BA-A15A-0EBD4A9E70D3}" type="slidenum">
              <a:rPr lang="en-US">
                <a:latin typeface="Calibri" pitchFamily="34" charset="0"/>
              </a:rPr>
              <a:pPr fontAlgn="base">
                <a:spcBef>
                  <a:spcPct val="0"/>
                </a:spcBef>
                <a:spcAft>
                  <a:spcPct val="0"/>
                </a:spcAft>
              </a:pPr>
              <a:t>77</a:t>
            </a:fld>
            <a:endParaRPr lang="en-US">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1A85F48-F634-46BA-A15A-0EBD4A9E70D3}" type="slidenum">
              <a:rPr lang="en-US">
                <a:latin typeface="Calibri" pitchFamily="34" charset="0"/>
              </a:rPr>
              <a:pPr fontAlgn="base">
                <a:spcBef>
                  <a:spcPct val="0"/>
                </a:spcBef>
                <a:spcAft>
                  <a:spcPct val="0"/>
                </a:spcAft>
              </a:pPr>
              <a:t>109</a:t>
            </a:fld>
            <a:endParaRPr lang="en-US">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1A85F48-F634-46BA-A15A-0EBD4A9E70D3}" type="slidenum">
              <a:rPr lang="en-US">
                <a:latin typeface="Calibri" pitchFamily="34" charset="0"/>
              </a:rPr>
              <a:pPr fontAlgn="base">
                <a:spcBef>
                  <a:spcPct val="0"/>
                </a:spcBef>
                <a:spcAft>
                  <a:spcPct val="0"/>
                </a:spcAft>
              </a:pPr>
              <a:t>111</a:t>
            </a:fld>
            <a:endParaRPr lang="en-US">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1A85F48-F634-46BA-A15A-0EBD4A9E70D3}" type="slidenum">
              <a:rPr lang="en-US">
                <a:latin typeface="Calibri" pitchFamily="34" charset="0"/>
              </a:rPr>
              <a:pPr fontAlgn="base">
                <a:spcBef>
                  <a:spcPct val="0"/>
                </a:spcBef>
                <a:spcAft>
                  <a:spcPct val="0"/>
                </a:spcAft>
              </a:pPr>
              <a:t>114</a:t>
            </a:fld>
            <a:endParaRPr lang="en-US">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imes New Roman" pitchFamily="18" charset="0"/>
              </a:rPr>
              <a:t>Show importance of standards, interoperability, etc.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smtClean="0">
                <a:latin typeface="Times New Roman" pitchFamily="18" charset="0"/>
              </a:rPr>
              <a:t>Use this: This </a:t>
            </a:r>
            <a:r>
              <a:rPr lang="en-US" sz="1100" dirty="0" smtClean="0">
                <a:latin typeface="Times New Roman" pitchFamily="18" charset="0"/>
              </a:rPr>
              <a:t>is a fairly typical mapping requirement. In order to create a union catalog of disparate resources, or share metadata from various different sources and systems, we need a common metadata format to map into. Simple DC is often selected for such purposes. Simple DC is also the minimum metadata format for metadata harvesting via the Open Archives Initiative Protocol for Metadata Harvesting (OAI-PMH). In other words, if you wish to allow information about the content of your collections to be harvested via OAI, you must at least provide a simple DC record for every resource (you can provide richer metadata).</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imes New Roman" pitchFamily="18" charset="0"/>
              </a:rPr>
              <a:t>Show importance of standards, interoperability, etc.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smtClean="0">
                <a:latin typeface="Times New Roman" pitchFamily="18" charset="0"/>
              </a:rPr>
              <a:t>Use this: This </a:t>
            </a:r>
            <a:r>
              <a:rPr lang="en-US" sz="1100" dirty="0" smtClean="0">
                <a:latin typeface="Times New Roman" pitchFamily="18" charset="0"/>
              </a:rPr>
              <a:t>is a fairly typical mapping requirement. In order to create a union catalog of disparate resources, or share metadata from various different sources and systems, we need a common metadata format to map into. Simple DC is often selected for such purposes. Simple DC is also the minimum metadata format for metadata harvesting via the Open Archives Initiative Protocol for Metadata Harvesting (OAI-PMH). In other words, if you wish to allow information about the content of your collections to be harvested via OAI, you must at least provide a simple DC record for every resource (you can provide richer metadata).</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imes New Roman" pitchFamily="18" charset="0"/>
              </a:rPr>
              <a:t>Show importance of standards, interoperability, etc.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smtClean="0">
                <a:latin typeface="Times New Roman" pitchFamily="18" charset="0"/>
              </a:rPr>
              <a:t>Use this: This </a:t>
            </a:r>
            <a:r>
              <a:rPr lang="en-US" sz="1100" dirty="0" smtClean="0">
                <a:latin typeface="Times New Roman" pitchFamily="18" charset="0"/>
              </a:rPr>
              <a:t>is a fairly typical mapping requirement. In order to create a union catalog of disparate resources, or share metadata from various different sources and systems, we need a common metadata format to map into. Simple DC is often selected for such purposes. Simple DC is also the minimum metadata format for metadata harvesting via the Open Archives Initiative Protocol for Metadata Harvesting (OAI-PMH). In other words, if you wish to allow information about the content of your collections to be harvested via OAI, you must at least provide a simple DC record for every resource (you can provide richer metadata).</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pPr lvl="2">
              <a:buClr>
                <a:srgbClr val="95704B"/>
              </a:buClr>
              <a:buFont typeface="Times" pitchFamily="18" charset="0"/>
              <a:buChar char="•"/>
            </a:pPr>
            <a:r>
              <a:rPr lang="en-US" sz="1000" dirty="0" smtClean="0">
                <a:solidFill>
                  <a:schemeClr val="tx2"/>
                </a:solidFill>
              </a:rPr>
              <a:t>Scholars</a:t>
            </a:r>
            <a:r>
              <a:rPr lang="en-US" sz="1000" dirty="0">
                <a:solidFill>
                  <a:schemeClr val="tx2"/>
                </a:solidFill>
              </a:rPr>
              <a:t>, </a:t>
            </a:r>
            <a:r>
              <a:rPr lang="en-US" sz="1000" dirty="0" smtClean="0">
                <a:solidFill>
                  <a:schemeClr val="tx2"/>
                </a:solidFill>
              </a:rPr>
              <a:t>educators, college</a:t>
            </a:r>
            <a:r>
              <a:rPr lang="en-US" sz="1000" baseline="0" dirty="0" smtClean="0">
                <a:solidFill>
                  <a:schemeClr val="tx2"/>
                </a:solidFill>
              </a:rPr>
              <a:t> </a:t>
            </a:r>
            <a:r>
              <a:rPr lang="en-US" sz="1000" dirty="0" smtClean="0">
                <a:solidFill>
                  <a:schemeClr val="tx2"/>
                </a:solidFill>
              </a:rPr>
              <a:t>students</a:t>
            </a:r>
            <a:r>
              <a:rPr lang="en-US" sz="1000" dirty="0">
                <a:solidFill>
                  <a:schemeClr val="tx2"/>
                </a:solidFill>
              </a:rPr>
              <a:t>, </a:t>
            </a:r>
            <a:r>
              <a:rPr lang="en-US" sz="1000" dirty="0" smtClean="0">
                <a:solidFill>
                  <a:schemeClr val="tx2"/>
                </a:solidFill>
              </a:rPr>
              <a:t>K-12,</a:t>
            </a:r>
            <a:r>
              <a:rPr lang="en-US" sz="1000" baseline="0" dirty="0" smtClean="0">
                <a:solidFill>
                  <a:schemeClr val="tx2"/>
                </a:solidFill>
              </a:rPr>
              <a:t> genealogists, </a:t>
            </a:r>
            <a:r>
              <a:rPr lang="en-US" sz="1000" dirty="0" smtClean="0">
                <a:solidFill>
                  <a:schemeClr val="tx2"/>
                </a:solidFill>
              </a:rPr>
              <a:t>general </a:t>
            </a:r>
            <a:r>
              <a:rPr lang="en-US" sz="1000" dirty="0">
                <a:solidFill>
                  <a:schemeClr val="tx2"/>
                </a:solidFill>
              </a:rPr>
              <a:t>public</a:t>
            </a:r>
          </a:p>
          <a:p>
            <a:pPr lvl="1">
              <a:buClr>
                <a:srgbClr val="95704B"/>
              </a:buClr>
              <a:buFont typeface="Times" pitchFamily="18" charset="0"/>
              <a:buChar char="•"/>
            </a:pPr>
            <a:r>
              <a:rPr lang="en-US" sz="1000" dirty="0" smtClean="0">
                <a:solidFill>
                  <a:schemeClr val="tx2"/>
                </a:solidFill>
              </a:rPr>
              <a:t>Priorities:</a:t>
            </a:r>
            <a:r>
              <a:rPr lang="en-US" sz="1000" baseline="0" dirty="0" smtClean="0">
                <a:solidFill>
                  <a:schemeClr val="tx2"/>
                </a:solidFill>
              </a:rPr>
              <a:t> what is cool, </a:t>
            </a:r>
            <a:r>
              <a:rPr lang="en-US" sz="1000" dirty="0" smtClean="0">
                <a:solidFill>
                  <a:schemeClr val="tx2"/>
                </a:solidFill>
              </a:rPr>
              <a:t>what </a:t>
            </a:r>
            <a:r>
              <a:rPr lang="en-US" sz="1000" dirty="0">
                <a:solidFill>
                  <a:schemeClr val="tx2"/>
                </a:solidFill>
              </a:rPr>
              <a:t>is </a:t>
            </a:r>
            <a:r>
              <a:rPr lang="en-US" sz="1000" dirty="0" smtClean="0">
                <a:solidFill>
                  <a:schemeClr val="tx2"/>
                </a:solidFill>
              </a:rPr>
              <a:t>in </a:t>
            </a:r>
            <a:r>
              <a:rPr lang="en-US" sz="1000" dirty="0">
                <a:solidFill>
                  <a:schemeClr val="tx2"/>
                </a:solidFill>
              </a:rPr>
              <a:t>high </a:t>
            </a:r>
            <a:r>
              <a:rPr lang="en-US" sz="1000" dirty="0" smtClean="0">
                <a:solidFill>
                  <a:schemeClr val="tx2"/>
                </a:solidFill>
              </a:rPr>
              <a:t>demand, what is underused</a:t>
            </a:r>
            <a:r>
              <a:rPr lang="en-US" sz="1000" baseline="0" dirty="0" smtClean="0">
                <a:solidFill>
                  <a:schemeClr val="tx2"/>
                </a:solidFill>
              </a:rPr>
              <a:t> and should b </a:t>
            </a:r>
            <a:r>
              <a:rPr lang="en-US" sz="1000" dirty="0" smtClean="0">
                <a:solidFill>
                  <a:schemeClr val="tx2"/>
                </a:solidFill>
              </a:rPr>
              <a:t>made known/available</a:t>
            </a:r>
          </a:p>
          <a:p>
            <a:pPr lvl="1">
              <a:buClr>
                <a:srgbClr val="95704B"/>
              </a:buClr>
              <a:buFont typeface="Times" pitchFamily="18" charset="0"/>
              <a:buChar char="•"/>
            </a:pPr>
            <a:r>
              <a:rPr lang="en-US" sz="1000" dirty="0" smtClean="0">
                <a:solidFill>
                  <a:schemeClr val="tx2"/>
                </a:solidFill>
              </a:rPr>
              <a:t>Who decides priorities?</a:t>
            </a:r>
            <a:r>
              <a:rPr lang="en-US" sz="1000" baseline="0" dirty="0" smtClean="0">
                <a:solidFill>
                  <a:schemeClr val="tx2"/>
                </a:solidFill>
              </a:rPr>
              <a:t> Can be admin, external, funding agencies</a:t>
            </a:r>
          </a:p>
          <a:p>
            <a:pPr marL="0" marR="0" lvl="1" indent="0" algn="l" defTabSz="914400" rtl="0" eaLnBrk="0" fontAlgn="base" latinLnBrk="0" hangingPunct="0">
              <a:lnSpc>
                <a:spcPct val="100000"/>
              </a:lnSpc>
              <a:spcBef>
                <a:spcPct val="30000"/>
              </a:spcBef>
              <a:spcAft>
                <a:spcPct val="0"/>
              </a:spcAft>
              <a:buClr>
                <a:srgbClr val="95704B"/>
              </a:buClr>
              <a:buSzTx/>
              <a:buFont typeface="Times" pitchFamily="18" charset="0"/>
              <a:buChar char="•"/>
              <a:tabLst/>
              <a:defRPr/>
            </a:pPr>
            <a:r>
              <a:rPr lang="en-US" sz="1000" dirty="0" smtClean="0">
                <a:solidFill>
                  <a:schemeClr val="tx2"/>
                </a:solidFill>
              </a:rPr>
              <a:t>How much: everything in all the collections, representative samples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9FDB061-6921-4CD4-9157-6D9CCD56C8EC}" type="slidenum">
              <a:rPr lang="en-US">
                <a:latin typeface="Calibri" pitchFamily="34" charset="0"/>
              </a:rPr>
              <a:pPr fontAlgn="base">
                <a:spcBef>
                  <a:spcPct val="0"/>
                </a:spcBef>
                <a:spcAft>
                  <a:spcPct val="0"/>
                </a:spcAft>
              </a:pPr>
              <a:t>124</a:t>
            </a:fld>
            <a:endParaRPr lang="en-US">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1A85F48-F634-46BA-A15A-0EBD4A9E70D3}" type="slidenum">
              <a:rPr lang="en-US">
                <a:latin typeface="Calibri" pitchFamily="34" charset="0"/>
              </a:rPr>
              <a:pPr fontAlgn="base">
                <a:spcBef>
                  <a:spcPct val="0"/>
                </a:spcBef>
                <a:spcAft>
                  <a:spcPct val="0"/>
                </a:spcAft>
              </a:pPr>
              <a:t>125</a:t>
            </a:fld>
            <a:endParaRPr lang="en-US">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Encoding concerns remain</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18B918C7-286C-4E49-9D21-2E3273190F42}" type="slidenum">
              <a:rPr lang="en-US">
                <a:latin typeface="Calibri" pitchFamily="34" charset="0"/>
              </a:rPr>
              <a:pPr fontAlgn="base">
                <a:spcBef>
                  <a:spcPct val="0"/>
                </a:spcBef>
                <a:spcAft>
                  <a:spcPct val="0"/>
                </a:spcAft>
              </a:pPr>
              <a:t>126</a:t>
            </a:fld>
            <a:endParaRPr lang="en-US">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16564BD0-4D35-462C-A2A5-D3648917819D}" type="slidenum">
              <a:rPr lang="en-US">
                <a:latin typeface="Calibri" pitchFamily="34" charset="0"/>
              </a:rPr>
              <a:pPr fontAlgn="base">
                <a:spcBef>
                  <a:spcPct val="0"/>
                </a:spcBef>
                <a:spcAft>
                  <a:spcPct val="0"/>
                </a:spcAft>
              </a:pPr>
              <a:t>127</a:t>
            </a:fld>
            <a:endParaRPr lang="en-US">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04546E9-080F-4910-AC03-562D27304B0A}" type="slidenum">
              <a:rPr lang="en-US">
                <a:latin typeface="Calibri" pitchFamily="34" charset="0"/>
              </a:rPr>
              <a:pPr fontAlgn="base">
                <a:spcBef>
                  <a:spcPct val="0"/>
                </a:spcBef>
                <a:spcAft>
                  <a:spcPct val="0"/>
                </a:spcAft>
              </a:pPr>
              <a:t>128</a:t>
            </a:fld>
            <a:endParaRPr lang="en-US">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D47F5D94-0964-425C-98E2-E2417A15F6BE}" type="slidenum">
              <a:rPr lang="en-US">
                <a:latin typeface="Calibri" pitchFamily="34" charset="0"/>
              </a:rPr>
              <a:pPr fontAlgn="base">
                <a:spcBef>
                  <a:spcPct val="0"/>
                </a:spcBef>
                <a:spcAft>
                  <a:spcPct val="0"/>
                </a:spcAft>
              </a:pPr>
              <a:t>129</a:t>
            </a:fld>
            <a:endParaRPr lang="en-US">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9417F374-6DF5-42C7-BD2D-A1EDBF14ACE3}" type="slidenum">
              <a:rPr lang="en-US">
                <a:latin typeface="Calibri" pitchFamily="34" charset="0"/>
              </a:rPr>
              <a:pPr fontAlgn="base">
                <a:spcBef>
                  <a:spcPct val="0"/>
                </a:spcBef>
                <a:spcAft>
                  <a:spcPct val="0"/>
                </a:spcAft>
              </a:pPr>
              <a:t>130</a:t>
            </a:fld>
            <a:endParaRPr lang="en-US">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CCFD858-04B6-45A2-995B-8809E3CCC9B0}" type="slidenum">
              <a:rPr lang="en-US">
                <a:latin typeface="Calibri" pitchFamily="34" charset="0"/>
              </a:rPr>
              <a:pPr fontAlgn="base">
                <a:spcBef>
                  <a:spcPct val="0"/>
                </a:spcBef>
                <a:spcAft>
                  <a:spcPct val="0"/>
                </a:spcAft>
              </a:pPr>
              <a:t>131</a:t>
            </a:fld>
            <a:endParaRPr lang="en-US">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9149751F-69D5-4F5B-B6A8-BE7C8AA14214}" type="slidenum">
              <a:rPr lang="en-US">
                <a:latin typeface="Calibri" pitchFamily="34" charset="0"/>
              </a:rPr>
              <a:pPr fontAlgn="base">
                <a:spcBef>
                  <a:spcPct val="0"/>
                </a:spcBef>
                <a:spcAft>
                  <a:spcPct val="0"/>
                </a:spcAft>
              </a:pPr>
              <a:t>132</a:t>
            </a:fld>
            <a:endParaRPr lang="en-US">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9A4A8AA4-96D9-4742-98E2-D1534BEF5D38}" type="slidenum">
              <a:rPr lang="en-US">
                <a:latin typeface="Calibri" pitchFamily="34" charset="0"/>
              </a:rPr>
              <a:pPr fontAlgn="base">
                <a:spcBef>
                  <a:spcPct val="0"/>
                </a:spcBef>
                <a:spcAft>
                  <a:spcPct val="0"/>
                </a:spcAft>
              </a:pPr>
              <a:t>133</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pPr lvl="1">
              <a:buClr>
                <a:srgbClr val="95704B"/>
              </a:buClr>
              <a:buFont typeface="Times" pitchFamily="18" charset="0"/>
              <a:buChar char="•"/>
            </a:pPr>
            <a:r>
              <a:rPr lang="en-US" dirty="0" smtClean="0">
                <a:solidFill>
                  <a:schemeClr val="tx2"/>
                </a:solidFill>
              </a:rPr>
              <a:t>Resources:</a:t>
            </a:r>
            <a:r>
              <a:rPr lang="en-US" baseline="0" dirty="0" smtClean="0">
                <a:solidFill>
                  <a:schemeClr val="tx2"/>
                </a:solidFill>
              </a:rPr>
              <a:t> </a:t>
            </a:r>
            <a:r>
              <a:rPr lang="en-US" sz="1200" dirty="0" smtClean="0"/>
              <a:t>Space? Staff? Equipment? Total?</a:t>
            </a:r>
          </a:p>
          <a:p>
            <a:pPr lvl="1">
              <a:buClr>
                <a:srgbClr val="95704B"/>
              </a:buClr>
              <a:buFont typeface="Times" pitchFamily="18" charset="0"/>
              <a:buChar char="•"/>
            </a:pPr>
            <a:r>
              <a:rPr lang="en-US" sz="1200" dirty="0" smtClean="0"/>
              <a:t>Funding: internal, donor, grant</a:t>
            </a:r>
          </a:p>
          <a:p>
            <a:pPr lvl="1">
              <a:buClr>
                <a:srgbClr val="95704B"/>
              </a:buClr>
              <a:buFont typeface="Times" pitchFamily="18" charset="0"/>
              <a:buChar char="•"/>
            </a:pPr>
            <a:r>
              <a:rPr lang="en-US" dirty="0" smtClean="0">
                <a:solidFill>
                  <a:schemeClr val="tx2"/>
                </a:solidFill>
              </a:rPr>
              <a:t>Outsourcing</a:t>
            </a:r>
            <a:r>
              <a:rPr lang="en-US" baseline="0" dirty="0" smtClean="0">
                <a:solidFill>
                  <a:schemeClr val="tx2"/>
                </a:solidFill>
              </a:rPr>
              <a:t> - </a:t>
            </a:r>
            <a:r>
              <a:rPr lang="en-US" dirty="0" smtClean="0">
                <a:solidFill>
                  <a:schemeClr val="tx2"/>
                </a:solidFill>
              </a:rPr>
              <a:t>Issues </a:t>
            </a:r>
            <a:r>
              <a:rPr lang="en-US" dirty="0">
                <a:solidFill>
                  <a:schemeClr val="tx2"/>
                </a:solidFill>
              </a:rPr>
              <a:t>with the </a:t>
            </a:r>
            <a:r>
              <a:rPr lang="en-US" dirty="0" smtClean="0">
                <a:solidFill>
                  <a:schemeClr val="tx2"/>
                </a:solidFill>
              </a:rPr>
              <a:t>security, safety,</a:t>
            </a:r>
            <a:r>
              <a:rPr lang="en-US" baseline="0" dirty="0" smtClean="0">
                <a:solidFill>
                  <a:schemeClr val="tx2"/>
                </a:solidFill>
              </a:rPr>
              <a:t> </a:t>
            </a:r>
            <a:r>
              <a:rPr lang="en-US" dirty="0" smtClean="0">
                <a:solidFill>
                  <a:schemeClr val="tx2"/>
                </a:solidFill>
              </a:rPr>
              <a:t>transportation </a:t>
            </a:r>
            <a:r>
              <a:rPr lang="en-US" dirty="0">
                <a:solidFill>
                  <a:schemeClr val="tx2"/>
                </a:solidFill>
              </a:rPr>
              <a:t>of fragile material</a:t>
            </a:r>
          </a:p>
          <a:p>
            <a:pPr lvl="1">
              <a:buClr>
                <a:srgbClr val="95704B"/>
              </a:buClr>
              <a:buFont typeface="Times" pitchFamily="18" charset="0"/>
              <a:buChar char="•"/>
            </a:pPr>
            <a:r>
              <a:rPr lang="en-US" dirty="0" smtClean="0">
                <a:solidFill>
                  <a:schemeClr val="tx2"/>
                </a:solidFill>
              </a:rPr>
              <a:t>In-house: </a:t>
            </a:r>
            <a:r>
              <a:rPr lang="en-US" dirty="0">
                <a:solidFill>
                  <a:schemeClr val="tx2"/>
                </a:solidFill>
              </a:rPr>
              <a:t>costs of </a:t>
            </a:r>
            <a:r>
              <a:rPr lang="en-US" dirty="0" smtClean="0">
                <a:solidFill>
                  <a:schemeClr val="tx2"/>
                </a:solidFill>
              </a:rPr>
              <a:t>labor/benefits,</a:t>
            </a:r>
            <a:r>
              <a:rPr lang="en-US" baseline="0" dirty="0" smtClean="0">
                <a:solidFill>
                  <a:schemeClr val="tx2"/>
                </a:solidFill>
              </a:rPr>
              <a:t> </a:t>
            </a:r>
            <a:r>
              <a:rPr lang="en-US" dirty="0" smtClean="0">
                <a:solidFill>
                  <a:schemeClr val="tx2"/>
                </a:solidFill>
              </a:rPr>
              <a:t>equipment,</a:t>
            </a:r>
            <a:r>
              <a:rPr lang="en-US" baseline="0" dirty="0" smtClean="0">
                <a:solidFill>
                  <a:schemeClr val="tx2"/>
                </a:solidFill>
              </a:rPr>
              <a:t> </a:t>
            </a:r>
            <a:r>
              <a:rPr lang="en-US" dirty="0" smtClean="0">
                <a:solidFill>
                  <a:schemeClr val="tx2"/>
                </a:solidFill>
              </a:rPr>
              <a:t>software</a:t>
            </a:r>
            <a:endParaRPr lang="en-US" dirty="0">
              <a:solidFill>
                <a:schemeClr val="tx2"/>
              </a:solidFill>
            </a:endParaRPr>
          </a:p>
          <a:p>
            <a:pPr lvl="2">
              <a:buClr>
                <a:srgbClr val="95704B"/>
              </a:buClr>
              <a:buFont typeface="Times" pitchFamily="18" charset="0"/>
              <a:buChar char="•"/>
            </a:pPr>
            <a:r>
              <a:rPr lang="en-US" dirty="0" smtClean="0">
                <a:solidFill>
                  <a:schemeClr val="tx2"/>
                </a:solidFill>
              </a:rPr>
              <a:t>In-house: Extant/newly</a:t>
            </a:r>
            <a:r>
              <a:rPr lang="en-US" baseline="0" dirty="0" smtClean="0">
                <a:solidFill>
                  <a:schemeClr val="tx2"/>
                </a:solidFill>
              </a:rPr>
              <a:t> d</a:t>
            </a:r>
            <a:r>
              <a:rPr lang="en-US" dirty="0" smtClean="0">
                <a:solidFill>
                  <a:schemeClr val="tx2"/>
                </a:solidFill>
              </a:rPr>
              <a:t>eveloped </a:t>
            </a:r>
            <a:r>
              <a:rPr lang="en-US" dirty="0">
                <a:solidFill>
                  <a:schemeClr val="tx2"/>
                </a:solidFill>
              </a:rPr>
              <a:t>software tools or buy vendor </a:t>
            </a:r>
            <a:r>
              <a:rPr lang="en-US" dirty="0" smtClean="0">
                <a:solidFill>
                  <a:schemeClr val="tx2"/>
                </a:solidFill>
              </a:rPr>
              <a:t>product or use</a:t>
            </a:r>
            <a:r>
              <a:rPr lang="en-US" baseline="0" dirty="0" smtClean="0">
                <a:solidFill>
                  <a:schemeClr val="tx2"/>
                </a:solidFill>
              </a:rPr>
              <a:t> partner technology (</a:t>
            </a:r>
            <a:r>
              <a:rPr lang="en-US" baseline="0" dirty="0" err="1" smtClean="0">
                <a:solidFill>
                  <a:schemeClr val="tx2"/>
                </a:solidFill>
              </a:rPr>
              <a:t>e.g</a:t>
            </a:r>
            <a:r>
              <a:rPr lang="en-US" baseline="0" dirty="0" smtClean="0">
                <a:solidFill>
                  <a:schemeClr val="tx2"/>
                </a:solidFill>
              </a:rPr>
              <a:t>, </a:t>
            </a:r>
            <a:r>
              <a:rPr lang="en-US" baseline="0" dirty="0" err="1" smtClean="0">
                <a:solidFill>
                  <a:schemeClr val="tx2"/>
                </a:solidFill>
              </a:rPr>
              <a:t>DLoC</a:t>
            </a:r>
            <a:r>
              <a:rPr lang="en-US" baseline="0" dirty="0" smtClean="0">
                <a:solidFill>
                  <a:schemeClr val="tx2"/>
                </a:solidFill>
              </a:rPr>
              <a:t>)</a:t>
            </a:r>
            <a:endParaRPr lang="en-US" dirty="0">
              <a:solidFill>
                <a:schemeClr val="tx2"/>
              </a:solidFill>
            </a:endParaRPr>
          </a:p>
          <a:p>
            <a:pPr lvl="2">
              <a:buClr>
                <a:srgbClr val="95704B"/>
              </a:buClr>
              <a:buFont typeface="Times" pitchFamily="18" charset="0"/>
              <a:buChar char="•"/>
            </a:pPr>
            <a:r>
              <a:rPr lang="en-US" dirty="0" smtClean="0">
                <a:solidFill>
                  <a:schemeClr val="tx2"/>
                </a:solidFill>
              </a:rPr>
              <a:t>In-house: Training </a:t>
            </a:r>
            <a:r>
              <a:rPr lang="en-US" dirty="0">
                <a:solidFill>
                  <a:schemeClr val="tx2"/>
                </a:solidFill>
              </a:rPr>
              <a:t>and staff time (hire new staff, who does the work of permanent staff while working on project)</a:t>
            </a:r>
          </a:p>
          <a:p>
            <a:pPr>
              <a:buClr>
                <a:srgbClr val="95704B"/>
              </a:buClr>
              <a:buFont typeface="Times" pitchFamily="18" charset="0"/>
              <a:buChar char="•"/>
            </a:pPr>
            <a:r>
              <a:rPr lang="en-US" dirty="0" smtClean="0">
                <a:solidFill>
                  <a:schemeClr val="tx2"/>
                </a:solidFill>
              </a:rPr>
              <a:t>Sustainability:</a:t>
            </a:r>
            <a:r>
              <a:rPr lang="en-US" baseline="0" dirty="0" smtClean="0">
                <a:solidFill>
                  <a:schemeClr val="tx2"/>
                </a:solidFill>
              </a:rPr>
              <a:t> </a:t>
            </a:r>
            <a:r>
              <a:rPr lang="en-US" dirty="0" smtClean="0">
                <a:solidFill>
                  <a:schemeClr val="tx2"/>
                </a:solidFill>
              </a:rPr>
              <a:t>long  </a:t>
            </a:r>
            <a:r>
              <a:rPr lang="en-US" dirty="0">
                <a:solidFill>
                  <a:schemeClr val="tx2"/>
                </a:solidFill>
              </a:rPr>
              <a:t>term maintenance of the digital </a:t>
            </a:r>
            <a:r>
              <a:rPr lang="en-US" dirty="0" smtClean="0">
                <a:solidFill>
                  <a:schemeClr val="tx2"/>
                </a:solidFill>
              </a:rPr>
              <a:t>collection</a:t>
            </a:r>
            <a:endParaRPr lang="en-US" sz="1400" dirty="0"/>
          </a:p>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FDCD945B-2C46-4B15-8A30-478732C65E01}" type="slidenum">
              <a:rPr lang="en-US">
                <a:latin typeface="Calibri" pitchFamily="34" charset="0"/>
              </a:rPr>
              <a:pPr fontAlgn="base">
                <a:spcBef>
                  <a:spcPct val="0"/>
                </a:spcBef>
                <a:spcAft>
                  <a:spcPct val="0"/>
                </a:spcAft>
              </a:pPr>
              <a:t>134</a:t>
            </a:fld>
            <a:endParaRPr lang="en-US">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1EE06A43-8E18-41CA-9D59-6F46AF4924A5}" type="slidenum">
              <a:rPr lang="en-US">
                <a:latin typeface="Calibri" pitchFamily="34" charset="0"/>
              </a:rPr>
              <a:pPr fontAlgn="base">
                <a:spcBef>
                  <a:spcPct val="0"/>
                </a:spcBef>
                <a:spcAft>
                  <a:spcPct val="0"/>
                </a:spcAft>
              </a:pPr>
              <a:t>135</a:t>
            </a:fld>
            <a:endParaRPr lang="en-US">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EC929AE5-532F-4107-B3DB-CAB6B77B486E}" type="slidenum">
              <a:rPr lang="en-US">
                <a:latin typeface="Calibri" pitchFamily="34" charset="0"/>
              </a:rPr>
              <a:pPr fontAlgn="base">
                <a:spcBef>
                  <a:spcPct val="0"/>
                </a:spcBef>
                <a:spcAft>
                  <a:spcPct val="0"/>
                </a:spcAft>
              </a:pPr>
              <a:t>136</a:t>
            </a:fld>
            <a:endParaRPr lang="en-US">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1C3E4F17-65F9-4600-A5C5-6CB43347C9C7}" type="slidenum">
              <a:rPr lang="en-US">
                <a:latin typeface="Calibri" pitchFamily="34" charset="0"/>
              </a:rPr>
              <a:pPr fontAlgn="base">
                <a:spcBef>
                  <a:spcPct val="0"/>
                </a:spcBef>
                <a:spcAft>
                  <a:spcPct val="0"/>
                </a:spcAft>
              </a:pPr>
              <a:t>137</a:t>
            </a:fld>
            <a:endParaRPr lang="en-US">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7C6DFFFF-08A8-4A8E-B9FB-E3A74DBD2861}" type="slidenum">
              <a:rPr lang="en-US">
                <a:latin typeface="Calibri" pitchFamily="34" charset="0"/>
              </a:rPr>
              <a:pPr fontAlgn="base">
                <a:spcBef>
                  <a:spcPct val="0"/>
                </a:spcBef>
                <a:spcAft>
                  <a:spcPct val="0"/>
                </a:spcAft>
              </a:pPr>
              <a:t>138</a:t>
            </a:fld>
            <a:endParaRPr lang="en-US">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5AD3808C-CAAE-437E-A14C-9D9F0D28080E}" type="slidenum">
              <a:rPr lang="en-US">
                <a:latin typeface="Calibri" pitchFamily="34" charset="0"/>
              </a:rPr>
              <a:pPr fontAlgn="base">
                <a:spcBef>
                  <a:spcPct val="0"/>
                </a:spcBef>
                <a:spcAft>
                  <a:spcPct val="0"/>
                </a:spcAft>
              </a:pPr>
              <a:t>139</a:t>
            </a:fld>
            <a:endParaRPr lang="en-US">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6D07527-E53D-45DA-9EAB-4F89838F1B42}" type="slidenum">
              <a:rPr lang="en-US">
                <a:latin typeface="Calibri" pitchFamily="34" charset="0"/>
              </a:rPr>
              <a:pPr fontAlgn="base">
                <a:spcBef>
                  <a:spcPct val="0"/>
                </a:spcBef>
                <a:spcAft>
                  <a:spcPct val="0"/>
                </a:spcAft>
              </a:pPr>
              <a:t>140</a:t>
            </a:fld>
            <a:endParaRPr lang="en-US">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DA0DE5C-0667-476E-AE1B-316E9C84228F}" type="slidenum">
              <a:rPr lang="en-US">
                <a:latin typeface="Calibri" pitchFamily="34" charset="0"/>
              </a:rPr>
              <a:pPr fontAlgn="base">
                <a:spcBef>
                  <a:spcPct val="0"/>
                </a:spcBef>
                <a:spcAft>
                  <a:spcPct val="0"/>
                </a:spcAft>
              </a:pPr>
              <a:t>141</a:t>
            </a:fld>
            <a:endParaRPr lang="en-US">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9693E910-6C3E-45FB-9DA0-14D9AB19C247}" type="slidenum">
              <a:rPr lang="en-US">
                <a:latin typeface="Calibri" pitchFamily="34" charset="0"/>
              </a:rPr>
              <a:pPr fontAlgn="base">
                <a:spcBef>
                  <a:spcPct val="0"/>
                </a:spcBef>
                <a:spcAft>
                  <a:spcPct val="0"/>
                </a:spcAft>
              </a:pPr>
              <a:t>144</a:t>
            </a:fld>
            <a:endParaRPr lang="en-US">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DD0C3C3A-7330-4793-B132-EA7EEF2D5C55}" type="slidenum">
              <a:rPr lang="en-US">
                <a:latin typeface="Calibri" pitchFamily="34" charset="0"/>
              </a:rPr>
              <a:pPr fontAlgn="base">
                <a:spcBef>
                  <a:spcPct val="0"/>
                </a:spcBef>
                <a:spcAft>
                  <a:spcPct val="0"/>
                </a:spcAft>
              </a:pPr>
              <a:t>145</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lvl="1">
              <a:buFontTx/>
              <a:buNone/>
            </a:pPr>
            <a:r>
              <a:rPr lang="en-US" dirty="0" smtClean="0"/>
              <a:t>The</a:t>
            </a:r>
            <a:r>
              <a:rPr lang="en-US" baseline="0" dirty="0" smtClean="0"/>
              <a:t> work plan </a:t>
            </a:r>
            <a:r>
              <a:rPr lang="en-US" dirty="0" smtClean="0"/>
              <a:t>is the road map that guides how resources are put into use over a specific period of time to produce products/services</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DF671293-7BBC-4E7D-84D4-E5BDFD05EAB6}" type="slidenum">
              <a:rPr lang="en-US">
                <a:latin typeface="Calibri" pitchFamily="34" charset="0"/>
              </a:rPr>
              <a:pPr fontAlgn="base">
                <a:spcBef>
                  <a:spcPct val="0"/>
                </a:spcBef>
                <a:spcAft>
                  <a:spcPct val="0"/>
                </a:spcAft>
              </a:pPr>
              <a:t>146</a:t>
            </a:fld>
            <a:endParaRPr lang="en-US">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1D507BB8-B247-4D60-BAB3-15FF91B0B41A}" type="slidenum">
              <a:rPr lang="en-US">
                <a:latin typeface="Calibri" pitchFamily="34" charset="0"/>
              </a:rPr>
              <a:pPr fontAlgn="base">
                <a:spcBef>
                  <a:spcPct val="0"/>
                </a:spcBef>
                <a:spcAft>
                  <a:spcPct val="0"/>
                </a:spcAft>
              </a:pPr>
              <a:t>147</a:t>
            </a:fld>
            <a:endParaRPr lang="en-US">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7EF20AF6-7090-4E99-9D55-C4DD75E69D07}" type="slidenum">
              <a:rPr lang="en-US">
                <a:latin typeface="Calibri" pitchFamily="34" charset="0"/>
              </a:rPr>
              <a:pPr fontAlgn="base">
                <a:spcBef>
                  <a:spcPct val="0"/>
                </a:spcBef>
                <a:spcAft>
                  <a:spcPct val="0"/>
                </a:spcAft>
              </a:pPr>
              <a:t>148</a:t>
            </a:fld>
            <a:endParaRPr lang="en-US">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2DEAEED-2730-4789-A39B-937E6BE3E4B0}" type="slidenum">
              <a:rPr lang="en-US">
                <a:latin typeface="Calibri" pitchFamily="34" charset="0"/>
              </a:rPr>
              <a:pPr fontAlgn="base">
                <a:spcBef>
                  <a:spcPct val="0"/>
                </a:spcBef>
                <a:spcAft>
                  <a:spcPct val="0"/>
                </a:spcAft>
              </a:pPr>
              <a:t>149</a:t>
            </a:fld>
            <a:endParaRPr lang="en-US">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C3EA9B31-E25A-42D3-9208-944FD157D7EB}" type="slidenum">
              <a:rPr lang="en-US">
                <a:latin typeface="Calibri" pitchFamily="34" charset="0"/>
              </a:rPr>
              <a:pPr fontAlgn="base">
                <a:spcBef>
                  <a:spcPct val="0"/>
                </a:spcBef>
                <a:spcAft>
                  <a:spcPct val="0"/>
                </a:spcAft>
              </a:pPr>
              <a:t>150</a:t>
            </a:fld>
            <a:endParaRPr lang="en-US">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C26ED46F-CA6F-4DCE-9A4E-739815BE5653}" type="slidenum">
              <a:rPr lang="en-US">
                <a:latin typeface="Calibri" pitchFamily="34" charset="0"/>
              </a:rPr>
              <a:pPr fontAlgn="base">
                <a:spcBef>
                  <a:spcPct val="0"/>
                </a:spcBef>
                <a:spcAft>
                  <a:spcPct val="0"/>
                </a:spcAft>
              </a:pPr>
              <a:t>151</a:t>
            </a:fld>
            <a:endParaRPr lang="en-US">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71964CF5-27F4-4BC8-855C-DE1199B4CDFD}" type="slidenum">
              <a:rPr lang="en-US">
                <a:latin typeface="Calibri" pitchFamily="34" charset="0"/>
              </a:rPr>
              <a:pPr fontAlgn="base">
                <a:spcBef>
                  <a:spcPct val="0"/>
                </a:spcBef>
                <a:spcAft>
                  <a:spcPct val="0"/>
                </a:spcAft>
              </a:pPr>
              <a:t>152</a:t>
            </a:fld>
            <a:endParaRPr lang="en-US">
              <a:latin typeface="Calibri"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DE51F480-FDD6-4F42-8970-734D6FC97519}" type="slidenum">
              <a:rPr lang="en-US">
                <a:latin typeface="Calibri" pitchFamily="34" charset="0"/>
              </a:rPr>
              <a:pPr fontAlgn="base">
                <a:spcBef>
                  <a:spcPct val="0"/>
                </a:spcBef>
                <a:spcAft>
                  <a:spcPct val="0"/>
                </a:spcAft>
              </a:pPr>
              <a:t>153</a:t>
            </a:fld>
            <a:endParaRPr lang="en-US">
              <a:latin typeface="Calibri"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1A85F48-F634-46BA-A15A-0EBD4A9E70D3}" type="slidenum">
              <a:rPr lang="en-US">
                <a:latin typeface="Calibri" pitchFamily="34" charset="0"/>
              </a:rPr>
              <a:pPr fontAlgn="base">
                <a:spcBef>
                  <a:spcPct val="0"/>
                </a:spcBef>
                <a:spcAft>
                  <a:spcPct val="0"/>
                </a:spcAft>
              </a:pPr>
              <a:t>155</a:t>
            </a:fld>
            <a:endParaRPr lang="en-US">
              <a:latin typeface="Calibri"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a:buClr>
                <a:srgbClr val="500000"/>
              </a:buClr>
            </a:pPr>
            <a:r>
              <a:rPr lang="en-US" dirty="0" smtClean="0">
                <a:solidFill>
                  <a:srgbClr val="500000"/>
                </a:solidFill>
              </a:rPr>
              <a:t>Logical to focus</a:t>
            </a:r>
            <a:r>
              <a:rPr lang="en-US" baseline="0" dirty="0" smtClean="0">
                <a:solidFill>
                  <a:srgbClr val="500000"/>
                </a:solidFill>
              </a:rPr>
              <a:t> on </a:t>
            </a:r>
            <a:r>
              <a:rPr lang="en-US" dirty="0" smtClean="0">
                <a:solidFill>
                  <a:srgbClr val="95704B"/>
                </a:solidFill>
              </a:rPr>
              <a:t>unique </a:t>
            </a:r>
            <a:r>
              <a:rPr lang="en-US" dirty="0">
                <a:solidFill>
                  <a:srgbClr val="95704B"/>
                </a:solidFill>
              </a:rPr>
              <a:t>or rare </a:t>
            </a:r>
            <a:r>
              <a:rPr lang="en-US" dirty="0" smtClean="0"/>
              <a:t>objects (no need to duplicate</a:t>
            </a:r>
            <a:r>
              <a:rPr lang="en-US" baseline="0" dirty="0" smtClean="0"/>
              <a:t> effort)</a:t>
            </a:r>
            <a:endParaRPr lang="en-US" dirty="0"/>
          </a:p>
          <a:p>
            <a:pPr>
              <a:buClr>
                <a:srgbClr val="500000"/>
              </a:buClr>
            </a:pPr>
            <a:r>
              <a:rPr lang="en-US" dirty="0" smtClean="0">
                <a:solidFill>
                  <a:srgbClr val="500000"/>
                </a:solidFill>
              </a:rPr>
              <a:t>Reformatting non-print resour</a:t>
            </a:r>
            <a:r>
              <a:rPr lang="en-US" dirty="0" smtClean="0"/>
              <a:t>ces: AV, microfilm, photos</a:t>
            </a:r>
            <a:endParaRPr lang="en-US" dirty="0">
              <a:solidFill>
                <a:srgbClr val="500000"/>
              </a:solidFill>
            </a:endParaRPr>
          </a:p>
          <a:p>
            <a:pPr>
              <a:buClr>
                <a:srgbClr val="95704B"/>
              </a:buClr>
            </a:pPr>
            <a:r>
              <a:rPr lang="en-US" dirty="0" smtClean="0">
                <a:solidFill>
                  <a:srgbClr val="95704B"/>
                </a:solidFill>
              </a:rPr>
              <a:t>Digitization </a:t>
            </a:r>
            <a:r>
              <a:rPr lang="en-US" dirty="0">
                <a:solidFill>
                  <a:srgbClr val="95704B"/>
                </a:solidFill>
              </a:rPr>
              <a:t>for commercial purposes</a:t>
            </a:r>
          </a:p>
          <a:p>
            <a:pPr lvl="1">
              <a:buClr>
                <a:srgbClr val="95704B"/>
              </a:buClr>
              <a:buFont typeface="Arial" charset="0"/>
              <a:buNone/>
            </a:pPr>
            <a:r>
              <a:rPr lang="en-US" dirty="0" smtClean="0">
                <a:solidFill>
                  <a:srgbClr val="95704B"/>
                </a:solidFill>
              </a:rPr>
              <a:t>Born</a:t>
            </a:r>
            <a:r>
              <a:rPr lang="en-US" baseline="0" dirty="0" smtClean="0">
                <a:solidFill>
                  <a:srgbClr val="95704B"/>
                </a:solidFill>
              </a:rPr>
              <a:t> digital ex: IR</a:t>
            </a:r>
            <a:endParaRPr lang="en-US" dirty="0" smtClean="0">
              <a:solidFill>
                <a:srgbClr val="95704B"/>
              </a:solidFill>
            </a:endParaRPr>
          </a:p>
          <a:p>
            <a:pPr marL="0" marR="0" lvl="1" indent="0" algn="l" defTabSz="914400" rtl="0" eaLnBrk="0" fontAlgn="base" latinLnBrk="0" hangingPunct="0">
              <a:lnSpc>
                <a:spcPct val="100000"/>
              </a:lnSpc>
              <a:spcBef>
                <a:spcPct val="30000"/>
              </a:spcBef>
              <a:spcAft>
                <a:spcPct val="0"/>
              </a:spcAft>
              <a:buClr>
                <a:srgbClr val="95704B"/>
              </a:buClr>
              <a:buSzTx/>
              <a:buFont typeface="Arial" charset="0"/>
              <a:buNone/>
              <a:tabLst/>
              <a:defRPr/>
            </a:pPr>
            <a:r>
              <a:rPr lang="en-US" dirty="0" smtClean="0"/>
              <a:t>External partners may have</a:t>
            </a:r>
            <a:r>
              <a:rPr lang="en-US" baseline="0" dirty="0" smtClean="0"/>
              <a:t> </a:t>
            </a:r>
            <a:r>
              <a:rPr lang="en-US" dirty="0" smtClean="0"/>
              <a:t>complementary resources</a:t>
            </a:r>
            <a:endParaRPr lang="en-US" dirty="0">
              <a:solidFill>
                <a:srgbClr val="95704B"/>
              </a:solidFill>
            </a:endParaRPr>
          </a:p>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sz="1600" dirty="0">
              <a:solidFill>
                <a:schemeClr val="tx2"/>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2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Quantitative</a:t>
            </a:r>
            <a:r>
              <a:rPr lang="en-US" baseline="0" dirty="0" smtClean="0"/>
              <a:t> measures: size of digital collection, number of metadata records, number of page views, number of visits</a:t>
            </a:r>
          </a:p>
          <a:p>
            <a:endParaRPr lang="en-US" baseline="0" dirty="0" smtClean="0"/>
          </a:p>
          <a:p>
            <a:r>
              <a:rPr lang="en-US" baseline="0" dirty="0" smtClean="0"/>
              <a:t>Qualitative measures: </a:t>
            </a:r>
            <a:r>
              <a:rPr lang="en-US" sz="1200" dirty="0" smtClean="0"/>
              <a:t>usability, functionality, user satisfaction and needs met (info</a:t>
            </a:r>
            <a:r>
              <a:rPr lang="en-US" sz="1200" baseline="0" dirty="0" smtClean="0"/>
              <a:t> collected from focus groups, online surveys, interviews, etc.)</a:t>
            </a:r>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2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How has the project made a difference/impacted users?</a:t>
            </a:r>
          </a:p>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Outputs: # of images scanned, # of metadata records, online pages, project documentation, lesson plans, etc.</a:t>
            </a:r>
          </a:p>
          <a:p>
            <a:r>
              <a:rPr lang="en-US" dirty="0" smtClean="0"/>
              <a:t>Outcome: Public (scholars, students, general)</a:t>
            </a:r>
            <a:r>
              <a:rPr lang="en-US" baseline="0" dirty="0" smtClean="0"/>
              <a:t> </a:t>
            </a:r>
            <a:r>
              <a:rPr lang="en-US" dirty="0" smtClean="0"/>
              <a:t>uses technology to access primary sources</a:t>
            </a:r>
            <a:r>
              <a:rPr lang="en-US" baseline="0" dirty="0" smtClean="0"/>
              <a:t> pertaining to Florida history</a:t>
            </a:r>
            <a:endParaRPr lang="en-US" dirty="0" smtClean="0"/>
          </a:p>
          <a:p>
            <a:r>
              <a:rPr lang="en-US" dirty="0" smtClean="0"/>
              <a:t>Indicator:</a:t>
            </a:r>
            <a:r>
              <a:rPr lang="en-US" baseline="0" dirty="0" smtClean="0"/>
              <a:t> # of views of digital objects online</a:t>
            </a:r>
          </a:p>
          <a:p>
            <a:r>
              <a:rPr lang="en-US" baseline="0" dirty="0" smtClean="0"/>
              <a:t>Measure: Usage statistics from server logs</a:t>
            </a:r>
            <a:endParaRPr lang="en-US" dirty="0" smtClean="0"/>
          </a:p>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1A85F48-F634-46BA-A15A-0EBD4A9E70D3}" type="slidenum">
              <a:rPr lang="en-US">
                <a:latin typeface="Calibri" pitchFamily="34" charset="0"/>
              </a:rPr>
              <a:pPr fontAlgn="base">
                <a:spcBef>
                  <a:spcPct val="0"/>
                </a:spcBef>
                <a:spcAft>
                  <a:spcPct val="0"/>
                </a:spcAft>
              </a:pPr>
              <a:t>164</a:t>
            </a:fld>
            <a:endParaRPr lang="en-US">
              <a:latin typeface="Calibri"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9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Society for Florida Archivists (5/2012)</a:t>
            </a:r>
            <a:endParaRPr lang="en-US"/>
          </a:p>
        </p:txBody>
      </p:sp>
      <p:sp>
        <p:nvSpPr>
          <p:cNvPr id="19" name="Footer Placeholder 18"/>
          <p:cNvSpPr>
            <a:spLocks noGrp="1"/>
          </p:cNvSpPr>
          <p:nvPr>
            <p:ph type="ftr" sz="quarter" idx="11"/>
          </p:nvPr>
        </p:nvSpPr>
        <p:spPr/>
        <p:txBody>
          <a:bodyPr/>
          <a:lstStyle/>
          <a:p>
            <a:r>
              <a:rPr lang="en-US" smtClean="0"/>
              <a:t>Nemmers and Sullivan</a:t>
            </a:r>
            <a:endParaRPr lang="en-US"/>
          </a:p>
        </p:txBody>
      </p:sp>
      <p:sp>
        <p:nvSpPr>
          <p:cNvPr id="27" name="Slide Number Placeholder 26"/>
          <p:cNvSpPr>
            <a:spLocks noGrp="1"/>
          </p:cNvSpPr>
          <p:nvPr>
            <p:ph type="sldNum" sz="quarter" idx="12"/>
          </p:nvPr>
        </p:nvSpPr>
        <p:spPr/>
        <p:txBody>
          <a:bodyPr/>
          <a:lstStyle/>
          <a:p>
            <a:fld id="{0DA105D0-F727-417E-8848-BD8E5E3B79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
        <p:nvSpPr>
          <p:cNvPr id="6" name="Slide Number Placeholder 5"/>
          <p:cNvSpPr>
            <a:spLocks noGrp="1"/>
          </p:cNvSpPr>
          <p:nvPr>
            <p:ph type="sldNum" sz="quarter" idx="12"/>
          </p:nvPr>
        </p:nvSpPr>
        <p:spPr/>
        <p:txBody>
          <a:bodyPr/>
          <a:lstStyle/>
          <a:p>
            <a:fld id="{398D7413-6EC8-4780-A0F3-A84C7F239F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
        <p:nvSpPr>
          <p:cNvPr id="6" name="Slide Number Placeholder 5"/>
          <p:cNvSpPr>
            <a:spLocks noGrp="1"/>
          </p:cNvSpPr>
          <p:nvPr>
            <p:ph type="sldNum" sz="quarter" idx="12"/>
          </p:nvPr>
        </p:nvSpPr>
        <p:spPr/>
        <p:txBody>
          <a:bodyPr/>
          <a:lstStyle/>
          <a:p>
            <a:fld id="{0B16916A-A7D6-4FB5-AC0B-234DD0A520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
        <p:nvSpPr>
          <p:cNvPr id="6" name="Slide Number Placeholder 5"/>
          <p:cNvSpPr>
            <a:spLocks noGrp="1"/>
          </p:cNvSpPr>
          <p:nvPr>
            <p:ph type="sldNum" sz="quarter" idx="12"/>
          </p:nvPr>
        </p:nvSpPr>
        <p:spPr/>
        <p:txBody>
          <a:bodyPr/>
          <a:lstStyle/>
          <a:p>
            <a:fld id="{44322501-F036-44F1-828B-F1E55C8897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
        <p:nvSpPr>
          <p:cNvPr id="6" name="Slide Number Placeholder 5"/>
          <p:cNvSpPr>
            <a:spLocks noGrp="1"/>
          </p:cNvSpPr>
          <p:nvPr>
            <p:ph type="sldNum" sz="quarter" idx="12"/>
          </p:nvPr>
        </p:nvSpPr>
        <p:spPr/>
        <p:txBody>
          <a:bodyPr/>
          <a:lstStyle/>
          <a:p>
            <a:fld id="{AE648BDE-5DA7-4D05-B83C-7E47EC1A4B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
        <p:nvSpPr>
          <p:cNvPr id="7" name="Slide Number Placeholder 6"/>
          <p:cNvSpPr>
            <a:spLocks noGrp="1"/>
          </p:cNvSpPr>
          <p:nvPr>
            <p:ph type="sldNum" sz="quarter" idx="12"/>
          </p:nvPr>
        </p:nvSpPr>
        <p:spPr/>
        <p:txBody>
          <a:bodyPr/>
          <a:lstStyle/>
          <a:p>
            <a:fld id="{4672A9E4-CC75-4A93-BB5F-0795C0D13B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Society for Florida Archivists (5/2012)</a:t>
            </a:r>
            <a:endParaRPr lang="en-US"/>
          </a:p>
        </p:txBody>
      </p:sp>
      <p:sp>
        <p:nvSpPr>
          <p:cNvPr id="8" name="Footer Placeholder 7"/>
          <p:cNvSpPr>
            <a:spLocks noGrp="1"/>
          </p:cNvSpPr>
          <p:nvPr>
            <p:ph type="ftr" sz="quarter" idx="11"/>
          </p:nvPr>
        </p:nvSpPr>
        <p:spPr/>
        <p:txBody>
          <a:bodyPr/>
          <a:lstStyle/>
          <a:p>
            <a:r>
              <a:rPr lang="en-US" smtClean="0"/>
              <a:t>Nemmers and Sullivan</a:t>
            </a:r>
            <a:endParaRPr lang="en-US"/>
          </a:p>
        </p:txBody>
      </p:sp>
      <p:sp>
        <p:nvSpPr>
          <p:cNvPr id="9" name="Slide Number Placeholder 8"/>
          <p:cNvSpPr>
            <a:spLocks noGrp="1"/>
          </p:cNvSpPr>
          <p:nvPr>
            <p:ph type="sldNum" sz="quarter" idx="12"/>
          </p:nvPr>
        </p:nvSpPr>
        <p:spPr/>
        <p:txBody>
          <a:bodyPr/>
          <a:lstStyle/>
          <a:p>
            <a:fld id="{17F44DEB-8AF3-47ED-9058-28AE0ACE00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r>
              <a:rPr lang="en-US" smtClean="0"/>
              <a:t>Society for Florida Archivists (5/2012)</a:t>
            </a:r>
            <a:endParaRPr lang="en-US"/>
          </a:p>
        </p:txBody>
      </p:sp>
      <p:sp>
        <p:nvSpPr>
          <p:cNvPr id="8" name="Slide Number Placeholder 7"/>
          <p:cNvSpPr>
            <a:spLocks noGrp="1"/>
          </p:cNvSpPr>
          <p:nvPr>
            <p:ph type="sldNum" sz="quarter" idx="11"/>
          </p:nvPr>
        </p:nvSpPr>
        <p:spPr/>
        <p:txBody>
          <a:bodyPr/>
          <a:lstStyle/>
          <a:p>
            <a:fld id="{7F314FB3-B51F-4CE3-A1CD-C09589287CF0}"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Nemmers and Sullivan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E180EF78-AF70-4A32-BDC5-3794B490B2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DD46D99-9F77-4E4D-9BB7-947FC92A31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
        <p:nvSpPr>
          <p:cNvPr id="7" name="Slide Number Placeholder 6"/>
          <p:cNvSpPr>
            <a:spLocks noGrp="1"/>
          </p:cNvSpPr>
          <p:nvPr>
            <p:ph type="sldNum" sz="quarter" idx="12"/>
          </p:nvPr>
        </p:nvSpPr>
        <p:spPr/>
        <p:txBody>
          <a:bodyPr/>
          <a:lstStyle/>
          <a:p>
            <a:fld id="{38C6662F-BC8A-4FFB-B86B-B9FCB98A7A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6412C"/>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r>
              <a:rPr lang="en-US" smtClean="0"/>
              <a:t>Society for Florida Archivists (5/2012)</a:t>
            </a:r>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n-US" smtClean="0"/>
              <a:t>Nemmers and Sullivan</a:t>
            </a: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EFB3590-E9EF-4275-B089-4DD090493CE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digital.uflib.ufl.edu/development/standards_comparison.pdf"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hyperlink" Target="http://ufdc.ufl.edu/metseditor" TargetMode="External"/><Relationship Id="rId2" Type="http://schemas.openxmlformats.org/officeDocument/2006/relationships/hyperlink" Target="http://www.loc.gov/standards/mets/mets-tools.html" TargetMode="External"/><Relationship Id="rId1" Type="http://schemas.openxmlformats.org/officeDocument/2006/relationships/slideLayout" Target="../slideLayouts/slideLayout2.xml"/><Relationship Id="rId4" Type="http://schemas.openxmlformats.org/officeDocument/2006/relationships/hyperlink" Target="http://people.oregonstate.edu/~reeset/marcedit/html/index.php"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www.planets-project.eu/publications"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1066800"/>
            <a:ext cx="6480048" cy="2301240"/>
          </a:xfrm>
        </p:spPr>
        <p:txBody>
          <a:bodyPr/>
          <a:lstStyle/>
          <a:p>
            <a:r>
              <a:rPr lang="en-US" dirty="0" smtClean="0"/>
              <a:t>Planning and Managing Digital Projects</a:t>
            </a:r>
            <a:endParaRPr lang="en-US" dirty="0"/>
          </a:p>
        </p:txBody>
      </p:sp>
      <p:sp>
        <p:nvSpPr>
          <p:cNvPr id="3" name="Subtitle 2"/>
          <p:cNvSpPr>
            <a:spLocks noGrp="1"/>
          </p:cNvSpPr>
          <p:nvPr>
            <p:ph type="subTitle" idx="1"/>
          </p:nvPr>
        </p:nvSpPr>
        <p:spPr>
          <a:xfrm>
            <a:off x="433050" y="3657600"/>
            <a:ext cx="6480048" cy="1752600"/>
          </a:xfrm>
        </p:spPr>
        <p:txBody>
          <a:bodyPr/>
          <a:lstStyle/>
          <a:p>
            <a:r>
              <a:rPr lang="en-US" dirty="0" smtClean="0"/>
              <a:t>John Nemmers and Mark Sullivan</a:t>
            </a:r>
          </a:p>
          <a:p>
            <a:r>
              <a:rPr lang="en-US" dirty="0" smtClean="0"/>
              <a:t>University of Florida Smathers Libraries</a:t>
            </a:r>
            <a:endParaRPr lang="en-US" dirty="0"/>
          </a:p>
        </p:txBody>
      </p:sp>
    </p:spTree>
    <p:extLst>
      <p:ext uri="{BB962C8B-B14F-4D97-AF65-F5344CB8AC3E}">
        <p14:creationId xmlns:p14="http://schemas.microsoft.com/office/powerpoint/2010/main" val="73337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noFill/>
          <a:ln/>
        </p:spPr>
        <p:txBody>
          <a:bodyPr lIns="0" tIns="0" rIns="0" bIns="0">
            <a:spAutoFit/>
          </a:bodyPr>
          <a:lstStyle/>
          <a:p>
            <a:pPr defTabSz="381000"/>
            <a:r>
              <a:rPr lang="en-US" dirty="0" smtClean="0"/>
              <a:t>What are Priorities</a:t>
            </a:r>
            <a:endParaRPr lang="en-US" b="1" dirty="0"/>
          </a:p>
        </p:txBody>
      </p:sp>
      <p:sp>
        <p:nvSpPr>
          <p:cNvPr id="17412" name="Rectangle 1028"/>
          <p:cNvSpPr>
            <a:spLocks noGrp="1" noChangeArrowheads="1"/>
          </p:cNvSpPr>
          <p:nvPr>
            <p:ph idx="1"/>
          </p:nvPr>
        </p:nvSpPr>
        <p:spPr>
          <a:xfrm>
            <a:off x="457200" y="1600200"/>
            <a:ext cx="8153400" cy="3016210"/>
          </a:xfrm>
          <a:noFill/>
          <a:ln/>
        </p:spPr>
        <p:txBody>
          <a:bodyPr wrap="square" lIns="0" tIns="0" rIns="0" bIns="0">
            <a:spAutoFit/>
          </a:bodyPr>
          <a:lstStyle/>
          <a:p>
            <a:pPr defTabSz="381000"/>
            <a:r>
              <a:rPr lang="en-US" sz="2800" dirty="0"/>
              <a:t>R</a:t>
            </a:r>
            <a:r>
              <a:rPr lang="en-US" sz="2800" dirty="0" smtClean="0"/>
              <a:t>esearcher demand?</a:t>
            </a:r>
          </a:p>
          <a:p>
            <a:pPr defTabSz="381000"/>
            <a:r>
              <a:rPr lang="en-US" sz="2800" dirty="0" smtClean="0"/>
              <a:t>Preservation?</a:t>
            </a:r>
          </a:p>
          <a:p>
            <a:pPr defTabSz="381000"/>
            <a:r>
              <a:rPr lang="en-US" sz="2800" dirty="0" smtClean="0"/>
              <a:t>Administrative mandate?</a:t>
            </a:r>
          </a:p>
          <a:p>
            <a:pPr defTabSz="381000"/>
            <a:r>
              <a:rPr lang="en-US" sz="2800" dirty="0" smtClean="0"/>
              <a:t>Donor driven?</a:t>
            </a:r>
          </a:p>
          <a:p>
            <a:pPr defTabSz="381000"/>
            <a:r>
              <a:rPr lang="en-US" sz="2800" dirty="0" smtClean="0"/>
              <a:t>Matching priorities of funding agency/partners?</a:t>
            </a:r>
          </a:p>
          <a:p>
            <a:pPr defTabSz="381000"/>
            <a:r>
              <a:rPr lang="en-US" sz="2800" dirty="0" smtClean="0"/>
              <a:t>Exposing hidden collections to increase use?</a:t>
            </a:r>
          </a:p>
        </p:txBody>
      </p:sp>
      <p:sp>
        <p:nvSpPr>
          <p:cNvPr id="6" name="Slide Number Placeholder 5"/>
          <p:cNvSpPr>
            <a:spLocks noGrp="1"/>
          </p:cNvSpPr>
          <p:nvPr>
            <p:ph type="sldNum" sz="quarter" idx="12"/>
          </p:nvPr>
        </p:nvSpPr>
        <p:spPr/>
        <p:txBody>
          <a:bodyPr/>
          <a:lstStyle/>
          <a:p>
            <a:fld id="{44322501-F036-44F1-828B-F1E55C8897D8}" type="slidenum">
              <a:rPr lang="en-US" smtClean="0"/>
              <a:pPr/>
              <a:t>10</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917559374"/>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Evidence-based</a:t>
            </a:r>
            <a:endParaRPr lang="en-US" sz="4000" dirty="0"/>
          </a:p>
        </p:txBody>
      </p:sp>
      <p:sp>
        <p:nvSpPr>
          <p:cNvPr id="3" name="Content Placeholder 2"/>
          <p:cNvSpPr>
            <a:spLocks noGrp="1"/>
          </p:cNvSpPr>
          <p:nvPr>
            <p:ph idx="1"/>
          </p:nvPr>
        </p:nvSpPr>
        <p:spPr/>
        <p:txBody>
          <a:bodyPr>
            <a:normAutofit/>
          </a:bodyPr>
          <a:lstStyle/>
          <a:p>
            <a:r>
              <a:rPr lang="en-US" dirty="0"/>
              <a:t>Universities within Florida ( 10 schools )</a:t>
            </a:r>
          </a:p>
          <a:p>
            <a:r>
              <a:rPr lang="en-US" dirty="0" smtClean="0"/>
              <a:t>Digital </a:t>
            </a:r>
            <a:r>
              <a:rPr lang="en-US" dirty="0"/>
              <a:t>Objects</a:t>
            </a:r>
          </a:p>
          <a:p>
            <a:pPr lvl="1"/>
            <a:r>
              <a:rPr lang="en-US" dirty="0" smtClean="0"/>
              <a:t>MARC </a:t>
            </a:r>
            <a:r>
              <a:rPr lang="en-US" dirty="0"/>
              <a:t>( linked to catalog )</a:t>
            </a:r>
          </a:p>
          <a:p>
            <a:pPr lvl="1"/>
            <a:r>
              <a:rPr lang="en-US" dirty="0" smtClean="0"/>
              <a:t>Dublin </a:t>
            </a:r>
            <a:r>
              <a:rPr lang="en-US" dirty="0"/>
              <a:t>Core ( no wrapper, simple objects )</a:t>
            </a:r>
          </a:p>
          <a:p>
            <a:pPr lvl="1"/>
            <a:r>
              <a:rPr lang="en-US" dirty="0" smtClean="0"/>
              <a:t>METS </a:t>
            </a:r>
            <a:r>
              <a:rPr lang="en-US" dirty="0"/>
              <a:t>wrapper ( for complex items )</a:t>
            </a:r>
          </a:p>
          <a:p>
            <a:pPr lvl="1"/>
            <a:r>
              <a:rPr lang="en-US" dirty="0" smtClean="0"/>
              <a:t>MODS</a:t>
            </a:r>
            <a:endParaRPr lang="en-US" dirty="0"/>
          </a:p>
          <a:p>
            <a:r>
              <a:rPr lang="en-US" dirty="0" smtClean="0"/>
              <a:t>EAD </a:t>
            </a:r>
            <a:r>
              <a:rPr lang="en-US" dirty="0"/>
              <a:t>for Finding Aids / Guides</a:t>
            </a:r>
          </a:p>
          <a:p>
            <a:r>
              <a:rPr lang="en-US" dirty="0" smtClean="0"/>
              <a:t>OAI-PMH </a:t>
            </a:r>
            <a:r>
              <a:rPr lang="en-US" dirty="0"/>
              <a:t>Harvesting</a:t>
            </a:r>
          </a:p>
          <a:p>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100</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3714495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“One standard to rule them all”</a:t>
            </a:r>
            <a:endParaRPr lang="en-US" sz="4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101</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2357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2442988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“One standard to rule them all”</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102</a:t>
            </a:fld>
            <a:endParaRPr lang="en-US"/>
          </a:p>
        </p:txBody>
      </p:sp>
      <p:sp>
        <p:nvSpPr>
          <p:cNvPr id="5" name="Rounded Rectangle 4"/>
          <p:cNvSpPr/>
          <p:nvPr/>
        </p:nvSpPr>
        <p:spPr>
          <a:xfrm>
            <a:off x="1295400" y="1905000"/>
            <a:ext cx="6019800" cy="4038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752600" y="2176046"/>
            <a:ext cx="3200400" cy="523220"/>
          </a:xfrm>
          <a:prstGeom prst="rect">
            <a:avLst/>
          </a:prstGeom>
          <a:noFill/>
        </p:spPr>
        <p:txBody>
          <a:bodyPr wrap="square" rtlCol="0">
            <a:spAutoFit/>
          </a:bodyPr>
          <a:lstStyle/>
          <a:p>
            <a:r>
              <a:rPr lang="en-US" sz="2800" b="1" dirty="0" smtClean="0">
                <a:solidFill>
                  <a:schemeClr val="tx2">
                    <a:lumMod val="50000"/>
                  </a:schemeClr>
                </a:solidFill>
              </a:rPr>
              <a:t>METS Wrapper</a:t>
            </a:r>
            <a:endParaRPr lang="en-US" sz="2800" b="1" dirty="0">
              <a:solidFill>
                <a:schemeClr val="tx2">
                  <a:lumMod val="50000"/>
                </a:schemeClr>
              </a:solidFill>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7" name="Footer Placeholder 6"/>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842615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“One standard to rule them all”</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103</a:t>
            </a:fld>
            <a:endParaRPr lang="en-US"/>
          </a:p>
        </p:txBody>
      </p:sp>
      <p:sp>
        <p:nvSpPr>
          <p:cNvPr id="5" name="Rounded Rectangle 4"/>
          <p:cNvSpPr/>
          <p:nvPr/>
        </p:nvSpPr>
        <p:spPr>
          <a:xfrm>
            <a:off x="1295400" y="1905000"/>
            <a:ext cx="6019800" cy="4038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752600" y="2176046"/>
            <a:ext cx="3200400" cy="523220"/>
          </a:xfrm>
          <a:prstGeom prst="rect">
            <a:avLst/>
          </a:prstGeom>
          <a:noFill/>
        </p:spPr>
        <p:txBody>
          <a:bodyPr wrap="square" rtlCol="0">
            <a:spAutoFit/>
          </a:bodyPr>
          <a:lstStyle/>
          <a:p>
            <a:r>
              <a:rPr lang="en-US" sz="2800" b="1" dirty="0" smtClean="0">
                <a:solidFill>
                  <a:schemeClr val="tx2">
                    <a:lumMod val="50000"/>
                  </a:schemeClr>
                </a:solidFill>
              </a:rPr>
              <a:t>METS Wrapper</a:t>
            </a:r>
            <a:endParaRPr lang="en-US" sz="2800" b="1" dirty="0">
              <a:solidFill>
                <a:schemeClr val="tx2">
                  <a:lumMod val="50000"/>
                </a:schemeClr>
              </a:solidFill>
            </a:endParaRPr>
          </a:p>
        </p:txBody>
      </p:sp>
      <p:sp>
        <p:nvSpPr>
          <p:cNvPr id="3" name="Rounded Rectangle 2"/>
          <p:cNvSpPr/>
          <p:nvPr/>
        </p:nvSpPr>
        <p:spPr>
          <a:xfrm>
            <a:off x="1752600" y="3124200"/>
            <a:ext cx="5105400" cy="914400"/>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41714" y="4495800"/>
            <a:ext cx="5105400" cy="914400"/>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09800" y="3319790"/>
            <a:ext cx="3886200" cy="523220"/>
          </a:xfrm>
          <a:prstGeom prst="rect">
            <a:avLst/>
          </a:prstGeom>
          <a:noFill/>
        </p:spPr>
        <p:txBody>
          <a:bodyPr wrap="square" rtlCol="0">
            <a:spAutoFit/>
          </a:bodyPr>
          <a:lstStyle/>
          <a:p>
            <a:r>
              <a:rPr lang="en-US" sz="2800" b="1" dirty="0" smtClean="0">
                <a:solidFill>
                  <a:schemeClr val="tx2">
                    <a:lumMod val="50000"/>
                  </a:schemeClr>
                </a:solidFill>
              </a:rPr>
              <a:t>DC </a:t>
            </a:r>
            <a:r>
              <a:rPr lang="en-US" sz="2800" b="1" dirty="0" smtClean="0">
                <a:solidFill>
                  <a:schemeClr val="tx2">
                    <a:lumMod val="50000"/>
                  </a:schemeClr>
                </a:solidFill>
                <a:sym typeface="Wingdings" pitchFamily="2" charset="2"/>
              </a:rPr>
              <a:t> MODS</a:t>
            </a:r>
            <a:endParaRPr lang="en-US" sz="2800" b="1" dirty="0">
              <a:solidFill>
                <a:schemeClr val="tx2">
                  <a:lumMod val="50000"/>
                </a:schemeClr>
              </a:solidFill>
            </a:endParaRPr>
          </a:p>
        </p:txBody>
      </p:sp>
      <p:sp>
        <p:nvSpPr>
          <p:cNvPr id="10" name="TextBox 9"/>
          <p:cNvSpPr txBox="1"/>
          <p:nvPr/>
        </p:nvSpPr>
        <p:spPr>
          <a:xfrm>
            <a:off x="2209800" y="4691390"/>
            <a:ext cx="4637314" cy="461665"/>
          </a:xfrm>
          <a:prstGeom prst="rect">
            <a:avLst/>
          </a:prstGeom>
          <a:noFill/>
        </p:spPr>
        <p:txBody>
          <a:bodyPr wrap="square" rtlCol="0">
            <a:spAutoFit/>
          </a:bodyPr>
          <a:lstStyle/>
          <a:p>
            <a:r>
              <a:rPr lang="en-US" sz="2400" b="1" dirty="0" smtClean="0">
                <a:solidFill>
                  <a:schemeClr val="tx2">
                    <a:lumMod val="50000"/>
                  </a:schemeClr>
                </a:solidFill>
              </a:rPr>
              <a:t>Additional custom metadata</a:t>
            </a:r>
            <a:endParaRPr lang="en-US" sz="2400" b="1" dirty="0">
              <a:solidFill>
                <a:schemeClr val="tx2">
                  <a:lumMod val="50000"/>
                </a:schemeClr>
              </a:solidFill>
            </a:endParaRPr>
          </a:p>
        </p:txBody>
      </p:sp>
      <p:sp>
        <p:nvSpPr>
          <p:cNvPr id="8" name="Date Placeholder 7"/>
          <p:cNvSpPr>
            <a:spLocks noGrp="1"/>
          </p:cNvSpPr>
          <p:nvPr>
            <p:ph type="dt" sz="half" idx="10"/>
          </p:nvPr>
        </p:nvSpPr>
        <p:spPr/>
        <p:txBody>
          <a:bodyPr/>
          <a:lstStyle/>
          <a:p>
            <a:r>
              <a:rPr lang="en-US" smtClean="0"/>
              <a:t>Society for Florida Archivists (5/2012)</a:t>
            </a:r>
            <a:endParaRPr lang="en-US"/>
          </a:p>
        </p:txBody>
      </p:sp>
      <p:sp>
        <p:nvSpPr>
          <p:cNvPr id="11" name="Footer Placeholder 10"/>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667255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“One standard to rule them all”</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104</a:t>
            </a:fld>
            <a:endParaRPr lang="en-US"/>
          </a:p>
        </p:txBody>
      </p:sp>
      <p:sp>
        <p:nvSpPr>
          <p:cNvPr id="5" name="Rounded Rectangle 4"/>
          <p:cNvSpPr/>
          <p:nvPr/>
        </p:nvSpPr>
        <p:spPr>
          <a:xfrm>
            <a:off x="1295400" y="1905000"/>
            <a:ext cx="6019800" cy="4038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752600" y="2176046"/>
            <a:ext cx="3200400" cy="523220"/>
          </a:xfrm>
          <a:prstGeom prst="rect">
            <a:avLst/>
          </a:prstGeom>
          <a:noFill/>
        </p:spPr>
        <p:txBody>
          <a:bodyPr wrap="square" rtlCol="0">
            <a:spAutoFit/>
          </a:bodyPr>
          <a:lstStyle/>
          <a:p>
            <a:r>
              <a:rPr lang="en-US" sz="2800" b="1" dirty="0" smtClean="0">
                <a:solidFill>
                  <a:schemeClr val="tx2">
                    <a:lumMod val="50000"/>
                  </a:schemeClr>
                </a:solidFill>
              </a:rPr>
              <a:t>METS Wrapper</a:t>
            </a:r>
            <a:endParaRPr lang="en-US" sz="2800" b="1" dirty="0">
              <a:solidFill>
                <a:schemeClr val="tx2">
                  <a:lumMod val="50000"/>
                </a:schemeClr>
              </a:solidFill>
            </a:endParaRPr>
          </a:p>
        </p:txBody>
      </p:sp>
      <p:sp>
        <p:nvSpPr>
          <p:cNvPr id="3" name="Rounded Rectangle 2"/>
          <p:cNvSpPr/>
          <p:nvPr/>
        </p:nvSpPr>
        <p:spPr>
          <a:xfrm>
            <a:off x="1752600" y="2819400"/>
            <a:ext cx="5105400" cy="523220"/>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41714" y="3657600"/>
            <a:ext cx="5105400" cy="1752600"/>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08414" y="2819400"/>
            <a:ext cx="3886200" cy="523220"/>
          </a:xfrm>
          <a:prstGeom prst="rect">
            <a:avLst/>
          </a:prstGeom>
          <a:noFill/>
        </p:spPr>
        <p:txBody>
          <a:bodyPr wrap="square" rtlCol="0">
            <a:spAutoFit/>
          </a:bodyPr>
          <a:lstStyle/>
          <a:p>
            <a:r>
              <a:rPr lang="en-US" sz="2800" b="1" dirty="0" smtClean="0">
                <a:solidFill>
                  <a:schemeClr val="tx2">
                    <a:lumMod val="50000"/>
                  </a:schemeClr>
                </a:solidFill>
              </a:rPr>
              <a:t>Dublin Core</a:t>
            </a:r>
            <a:endParaRPr lang="en-US" sz="2800" b="1" dirty="0">
              <a:solidFill>
                <a:schemeClr val="tx2">
                  <a:lumMod val="50000"/>
                </a:schemeClr>
              </a:solidFill>
            </a:endParaRPr>
          </a:p>
        </p:txBody>
      </p:sp>
      <p:sp>
        <p:nvSpPr>
          <p:cNvPr id="10" name="TextBox 9"/>
          <p:cNvSpPr txBox="1"/>
          <p:nvPr/>
        </p:nvSpPr>
        <p:spPr>
          <a:xfrm>
            <a:off x="1986643" y="4229725"/>
            <a:ext cx="4637314" cy="461665"/>
          </a:xfrm>
          <a:prstGeom prst="rect">
            <a:avLst/>
          </a:prstGeom>
          <a:noFill/>
        </p:spPr>
        <p:txBody>
          <a:bodyPr wrap="square" rtlCol="0">
            <a:spAutoFit/>
          </a:bodyPr>
          <a:lstStyle/>
          <a:p>
            <a:r>
              <a:rPr lang="en-US" sz="2400" b="1" dirty="0" smtClean="0">
                <a:solidFill>
                  <a:schemeClr val="tx2">
                    <a:lumMod val="50000"/>
                  </a:schemeClr>
                </a:solidFill>
              </a:rPr>
              <a:t>Additional custom metadata</a:t>
            </a:r>
            <a:endParaRPr lang="en-US" sz="2400" b="1" dirty="0">
              <a:solidFill>
                <a:schemeClr val="tx2">
                  <a:lumMod val="50000"/>
                </a:schemeClr>
              </a:solidFill>
            </a:endParaRPr>
          </a:p>
        </p:txBody>
      </p:sp>
      <p:sp>
        <p:nvSpPr>
          <p:cNvPr id="8" name="Date Placeholder 7"/>
          <p:cNvSpPr>
            <a:spLocks noGrp="1"/>
          </p:cNvSpPr>
          <p:nvPr>
            <p:ph type="dt" sz="half" idx="10"/>
          </p:nvPr>
        </p:nvSpPr>
        <p:spPr/>
        <p:txBody>
          <a:bodyPr/>
          <a:lstStyle/>
          <a:p>
            <a:r>
              <a:rPr lang="en-US" smtClean="0"/>
              <a:t>Society for Florida Archivists (5/2012)</a:t>
            </a:r>
            <a:endParaRPr lang="en-US"/>
          </a:p>
        </p:txBody>
      </p:sp>
      <p:sp>
        <p:nvSpPr>
          <p:cNvPr id="11" name="Footer Placeholder 10"/>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3545549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“One standard to rule them all”</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105</a:t>
            </a:fld>
            <a:endParaRPr lang="en-US"/>
          </a:p>
        </p:txBody>
      </p:sp>
      <p:sp>
        <p:nvSpPr>
          <p:cNvPr id="5" name="Rounded Rectangle 4"/>
          <p:cNvSpPr/>
          <p:nvPr/>
        </p:nvSpPr>
        <p:spPr>
          <a:xfrm>
            <a:off x="1295400" y="1905000"/>
            <a:ext cx="6019800" cy="4038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752600" y="2176046"/>
            <a:ext cx="3200400" cy="523220"/>
          </a:xfrm>
          <a:prstGeom prst="rect">
            <a:avLst/>
          </a:prstGeom>
          <a:noFill/>
        </p:spPr>
        <p:txBody>
          <a:bodyPr wrap="square" rtlCol="0">
            <a:spAutoFit/>
          </a:bodyPr>
          <a:lstStyle/>
          <a:p>
            <a:r>
              <a:rPr lang="en-US" sz="2800" b="1" dirty="0" smtClean="0">
                <a:solidFill>
                  <a:schemeClr val="tx2">
                    <a:lumMod val="50000"/>
                  </a:schemeClr>
                </a:solidFill>
              </a:rPr>
              <a:t>METS Wrapper</a:t>
            </a:r>
            <a:endParaRPr lang="en-US" sz="2800" b="1" dirty="0">
              <a:solidFill>
                <a:schemeClr val="tx2">
                  <a:lumMod val="50000"/>
                </a:schemeClr>
              </a:solidFill>
            </a:endParaRPr>
          </a:p>
        </p:txBody>
      </p:sp>
      <p:sp>
        <p:nvSpPr>
          <p:cNvPr id="3" name="Rounded Rectangle 2"/>
          <p:cNvSpPr/>
          <p:nvPr/>
        </p:nvSpPr>
        <p:spPr>
          <a:xfrm>
            <a:off x="1752600" y="3124200"/>
            <a:ext cx="5105400" cy="1371600"/>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41714" y="4922222"/>
            <a:ext cx="5105400" cy="487978"/>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88029" y="3548390"/>
            <a:ext cx="3886200" cy="523220"/>
          </a:xfrm>
          <a:prstGeom prst="rect">
            <a:avLst/>
          </a:prstGeom>
          <a:noFill/>
        </p:spPr>
        <p:txBody>
          <a:bodyPr wrap="square" rtlCol="0">
            <a:spAutoFit/>
          </a:bodyPr>
          <a:lstStyle/>
          <a:p>
            <a:r>
              <a:rPr lang="en-US" sz="2800" b="1" dirty="0" smtClean="0">
                <a:solidFill>
                  <a:schemeClr val="tx2">
                    <a:lumMod val="50000"/>
                  </a:schemeClr>
                </a:solidFill>
                <a:sym typeface="Wingdings" pitchFamily="2" charset="2"/>
              </a:rPr>
              <a:t>MODS</a:t>
            </a:r>
            <a:endParaRPr lang="en-US" sz="2800" b="1" dirty="0">
              <a:solidFill>
                <a:schemeClr val="tx2">
                  <a:lumMod val="50000"/>
                </a:schemeClr>
              </a:solidFill>
            </a:endParaRPr>
          </a:p>
        </p:txBody>
      </p:sp>
      <p:sp>
        <p:nvSpPr>
          <p:cNvPr id="10" name="TextBox 9"/>
          <p:cNvSpPr txBox="1"/>
          <p:nvPr/>
        </p:nvSpPr>
        <p:spPr>
          <a:xfrm>
            <a:off x="2057400" y="4922222"/>
            <a:ext cx="4637314" cy="461665"/>
          </a:xfrm>
          <a:prstGeom prst="rect">
            <a:avLst/>
          </a:prstGeom>
          <a:noFill/>
        </p:spPr>
        <p:txBody>
          <a:bodyPr wrap="square" rtlCol="0">
            <a:spAutoFit/>
          </a:bodyPr>
          <a:lstStyle/>
          <a:p>
            <a:r>
              <a:rPr lang="en-US" sz="2400" b="1" dirty="0" smtClean="0">
                <a:solidFill>
                  <a:schemeClr val="tx2">
                    <a:lumMod val="50000"/>
                  </a:schemeClr>
                </a:solidFill>
              </a:rPr>
              <a:t>Additional custom metadata</a:t>
            </a:r>
            <a:endParaRPr lang="en-US" sz="2400" b="1" dirty="0">
              <a:solidFill>
                <a:schemeClr val="tx2">
                  <a:lumMod val="50000"/>
                </a:schemeClr>
              </a:solidFill>
            </a:endParaRPr>
          </a:p>
        </p:txBody>
      </p:sp>
      <p:sp>
        <p:nvSpPr>
          <p:cNvPr id="8" name="Date Placeholder 7"/>
          <p:cNvSpPr>
            <a:spLocks noGrp="1"/>
          </p:cNvSpPr>
          <p:nvPr>
            <p:ph type="dt" sz="half" idx="10"/>
          </p:nvPr>
        </p:nvSpPr>
        <p:spPr/>
        <p:txBody>
          <a:bodyPr/>
          <a:lstStyle/>
          <a:p>
            <a:r>
              <a:rPr lang="en-US" smtClean="0"/>
              <a:t>Society for Florida Archivists (5/2012)</a:t>
            </a:r>
            <a:endParaRPr lang="en-US"/>
          </a:p>
        </p:txBody>
      </p:sp>
      <p:sp>
        <p:nvSpPr>
          <p:cNvPr id="11" name="Footer Placeholder 10"/>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6333157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“One standard to rule them all”</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106</a:t>
            </a:fld>
            <a:endParaRPr lang="en-US"/>
          </a:p>
        </p:txBody>
      </p:sp>
      <p:sp>
        <p:nvSpPr>
          <p:cNvPr id="5" name="Rounded Rectangle 4"/>
          <p:cNvSpPr/>
          <p:nvPr/>
        </p:nvSpPr>
        <p:spPr>
          <a:xfrm>
            <a:off x="1295400" y="1905000"/>
            <a:ext cx="6019800" cy="4038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752600" y="2176046"/>
            <a:ext cx="3200400" cy="523220"/>
          </a:xfrm>
          <a:prstGeom prst="rect">
            <a:avLst/>
          </a:prstGeom>
          <a:noFill/>
        </p:spPr>
        <p:txBody>
          <a:bodyPr wrap="square" rtlCol="0">
            <a:spAutoFit/>
          </a:bodyPr>
          <a:lstStyle/>
          <a:p>
            <a:r>
              <a:rPr lang="en-US" sz="2800" b="1" dirty="0" smtClean="0">
                <a:solidFill>
                  <a:schemeClr val="tx2">
                    <a:lumMod val="50000"/>
                  </a:schemeClr>
                </a:solidFill>
              </a:rPr>
              <a:t>METS Wrapper</a:t>
            </a:r>
            <a:endParaRPr lang="en-US" sz="2800" b="1" dirty="0">
              <a:solidFill>
                <a:schemeClr val="tx2">
                  <a:lumMod val="50000"/>
                </a:schemeClr>
              </a:solidFill>
            </a:endParaRPr>
          </a:p>
        </p:txBody>
      </p:sp>
      <p:sp>
        <p:nvSpPr>
          <p:cNvPr id="3" name="Rounded Rectangle 2"/>
          <p:cNvSpPr/>
          <p:nvPr/>
        </p:nvSpPr>
        <p:spPr>
          <a:xfrm>
            <a:off x="1752600" y="2895600"/>
            <a:ext cx="5105400" cy="1028700"/>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96143" y="5105400"/>
            <a:ext cx="5105400" cy="487978"/>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88029" y="3172480"/>
            <a:ext cx="3886200" cy="523220"/>
          </a:xfrm>
          <a:prstGeom prst="rect">
            <a:avLst/>
          </a:prstGeom>
          <a:noFill/>
        </p:spPr>
        <p:txBody>
          <a:bodyPr wrap="square" rtlCol="0">
            <a:spAutoFit/>
          </a:bodyPr>
          <a:lstStyle/>
          <a:p>
            <a:r>
              <a:rPr lang="en-US" sz="2800" b="1" dirty="0" smtClean="0">
                <a:solidFill>
                  <a:schemeClr val="tx2">
                    <a:lumMod val="50000"/>
                  </a:schemeClr>
                </a:solidFill>
                <a:sym typeface="Wingdings" pitchFamily="2" charset="2"/>
              </a:rPr>
              <a:t>MODS</a:t>
            </a:r>
            <a:endParaRPr lang="en-US" sz="2800" b="1" dirty="0">
              <a:solidFill>
                <a:schemeClr val="tx2">
                  <a:lumMod val="50000"/>
                </a:schemeClr>
              </a:solidFill>
            </a:endParaRPr>
          </a:p>
        </p:txBody>
      </p:sp>
      <p:sp>
        <p:nvSpPr>
          <p:cNvPr id="10" name="TextBox 9"/>
          <p:cNvSpPr txBox="1"/>
          <p:nvPr/>
        </p:nvSpPr>
        <p:spPr>
          <a:xfrm>
            <a:off x="2111829" y="5105400"/>
            <a:ext cx="4637314" cy="461665"/>
          </a:xfrm>
          <a:prstGeom prst="rect">
            <a:avLst/>
          </a:prstGeom>
          <a:noFill/>
        </p:spPr>
        <p:txBody>
          <a:bodyPr wrap="square" rtlCol="0">
            <a:spAutoFit/>
          </a:bodyPr>
          <a:lstStyle/>
          <a:p>
            <a:r>
              <a:rPr lang="en-US" sz="2400" b="1" dirty="0" smtClean="0">
                <a:solidFill>
                  <a:schemeClr val="tx2">
                    <a:lumMod val="50000"/>
                  </a:schemeClr>
                </a:solidFill>
              </a:rPr>
              <a:t>Additional custom metadata</a:t>
            </a:r>
            <a:endParaRPr lang="en-US" sz="2400" b="1" dirty="0">
              <a:solidFill>
                <a:schemeClr val="tx2">
                  <a:lumMod val="50000"/>
                </a:schemeClr>
              </a:solidFill>
            </a:endParaRPr>
          </a:p>
        </p:txBody>
      </p:sp>
      <p:sp>
        <p:nvSpPr>
          <p:cNvPr id="11" name="Rounded Rectangle 10"/>
          <p:cNvSpPr/>
          <p:nvPr/>
        </p:nvSpPr>
        <p:spPr>
          <a:xfrm>
            <a:off x="1774371" y="4191000"/>
            <a:ext cx="2356758" cy="685800"/>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490356" y="4191000"/>
            <a:ext cx="2356758" cy="685800"/>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05000" y="4272290"/>
            <a:ext cx="1943100" cy="523220"/>
          </a:xfrm>
          <a:prstGeom prst="rect">
            <a:avLst/>
          </a:prstGeom>
          <a:noFill/>
        </p:spPr>
        <p:txBody>
          <a:bodyPr wrap="square" rtlCol="0">
            <a:spAutoFit/>
          </a:bodyPr>
          <a:lstStyle/>
          <a:p>
            <a:r>
              <a:rPr lang="en-US" sz="2800" b="1" dirty="0" smtClean="0">
                <a:solidFill>
                  <a:schemeClr val="tx2">
                    <a:lumMod val="50000"/>
                  </a:schemeClr>
                </a:solidFill>
                <a:sym typeface="Wingdings" pitchFamily="2" charset="2"/>
              </a:rPr>
              <a:t>VRA Core</a:t>
            </a:r>
            <a:endParaRPr lang="en-US" sz="2800" b="1" dirty="0">
              <a:solidFill>
                <a:schemeClr val="tx2">
                  <a:lumMod val="50000"/>
                </a:schemeClr>
              </a:solidFill>
            </a:endParaRPr>
          </a:p>
        </p:txBody>
      </p:sp>
      <p:sp>
        <p:nvSpPr>
          <p:cNvPr id="14" name="TextBox 13"/>
          <p:cNvSpPr txBox="1"/>
          <p:nvPr/>
        </p:nvSpPr>
        <p:spPr>
          <a:xfrm>
            <a:off x="4697184" y="4277380"/>
            <a:ext cx="2149929" cy="461665"/>
          </a:xfrm>
          <a:prstGeom prst="rect">
            <a:avLst/>
          </a:prstGeom>
          <a:noFill/>
        </p:spPr>
        <p:txBody>
          <a:bodyPr wrap="square" rtlCol="0">
            <a:spAutoFit/>
          </a:bodyPr>
          <a:lstStyle/>
          <a:p>
            <a:r>
              <a:rPr lang="en-US" sz="2400" b="1" dirty="0" smtClean="0">
                <a:solidFill>
                  <a:schemeClr val="tx2">
                    <a:lumMod val="50000"/>
                  </a:schemeClr>
                </a:solidFill>
                <a:sym typeface="Wingdings" pitchFamily="2" charset="2"/>
              </a:rPr>
              <a:t>Darwin Core</a:t>
            </a:r>
            <a:endParaRPr lang="en-US" sz="2400" b="1" dirty="0">
              <a:solidFill>
                <a:schemeClr val="tx2">
                  <a:lumMod val="50000"/>
                </a:schemeClr>
              </a:solidFill>
            </a:endParaRPr>
          </a:p>
        </p:txBody>
      </p:sp>
      <p:sp>
        <p:nvSpPr>
          <p:cNvPr id="8" name="Date Placeholder 7"/>
          <p:cNvSpPr>
            <a:spLocks noGrp="1"/>
          </p:cNvSpPr>
          <p:nvPr>
            <p:ph type="dt" sz="half" idx="10"/>
          </p:nvPr>
        </p:nvSpPr>
        <p:spPr/>
        <p:txBody>
          <a:bodyPr/>
          <a:lstStyle/>
          <a:p>
            <a:r>
              <a:rPr lang="en-US" smtClean="0"/>
              <a:t>Society for Florida Archivists (5/2012)</a:t>
            </a:r>
            <a:endParaRPr lang="en-US"/>
          </a:p>
        </p:txBody>
      </p:sp>
      <p:sp>
        <p:nvSpPr>
          <p:cNvPr id="15" name="Footer Placeholder 1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1243054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“One standard to rule them all”</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107</a:t>
            </a:fld>
            <a:endParaRPr lang="en-US"/>
          </a:p>
        </p:txBody>
      </p:sp>
      <p:sp>
        <p:nvSpPr>
          <p:cNvPr id="5" name="Rounded Rectangle 4"/>
          <p:cNvSpPr/>
          <p:nvPr/>
        </p:nvSpPr>
        <p:spPr>
          <a:xfrm>
            <a:off x="838200" y="2328446"/>
            <a:ext cx="3009900" cy="3733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95400" y="2599492"/>
            <a:ext cx="3200400" cy="523220"/>
          </a:xfrm>
          <a:prstGeom prst="rect">
            <a:avLst/>
          </a:prstGeom>
          <a:noFill/>
        </p:spPr>
        <p:txBody>
          <a:bodyPr wrap="square" rtlCol="0">
            <a:spAutoFit/>
          </a:bodyPr>
          <a:lstStyle/>
          <a:p>
            <a:r>
              <a:rPr lang="en-US" sz="2800" b="1" dirty="0" smtClean="0">
                <a:solidFill>
                  <a:schemeClr val="tx2">
                    <a:lumMod val="50000"/>
                  </a:schemeClr>
                </a:solidFill>
              </a:rPr>
              <a:t>METS</a:t>
            </a:r>
            <a:endParaRPr lang="en-US" sz="2800" b="1" dirty="0">
              <a:solidFill>
                <a:schemeClr val="tx2">
                  <a:lumMod val="50000"/>
                </a:schemeClr>
              </a:solidFill>
            </a:endParaRPr>
          </a:p>
        </p:txBody>
      </p:sp>
      <p:sp>
        <p:nvSpPr>
          <p:cNvPr id="3" name="Rounded Rectangle 2"/>
          <p:cNvSpPr/>
          <p:nvPr/>
        </p:nvSpPr>
        <p:spPr>
          <a:xfrm>
            <a:off x="1295400" y="3319046"/>
            <a:ext cx="2057400" cy="1028700"/>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317171" y="4713357"/>
            <a:ext cx="2013857" cy="868978"/>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43743" y="3595926"/>
            <a:ext cx="1545771" cy="523220"/>
          </a:xfrm>
          <a:prstGeom prst="rect">
            <a:avLst/>
          </a:prstGeom>
          <a:noFill/>
        </p:spPr>
        <p:txBody>
          <a:bodyPr wrap="square" rtlCol="0">
            <a:spAutoFit/>
          </a:bodyPr>
          <a:lstStyle/>
          <a:p>
            <a:r>
              <a:rPr lang="en-US" sz="2800" b="1" dirty="0" smtClean="0">
                <a:solidFill>
                  <a:schemeClr val="tx2">
                    <a:lumMod val="50000"/>
                  </a:schemeClr>
                </a:solidFill>
                <a:sym typeface="Wingdings" pitchFamily="2" charset="2"/>
              </a:rPr>
              <a:t>MODS</a:t>
            </a:r>
            <a:endParaRPr lang="en-US" sz="2800" b="1" dirty="0">
              <a:solidFill>
                <a:schemeClr val="tx2">
                  <a:lumMod val="50000"/>
                </a:schemeClr>
              </a:solidFill>
            </a:endParaRPr>
          </a:p>
        </p:txBody>
      </p:sp>
      <p:sp>
        <p:nvSpPr>
          <p:cNvPr id="10" name="TextBox 9"/>
          <p:cNvSpPr txBox="1"/>
          <p:nvPr/>
        </p:nvSpPr>
        <p:spPr>
          <a:xfrm>
            <a:off x="1502228" y="4917013"/>
            <a:ext cx="1698171" cy="461665"/>
          </a:xfrm>
          <a:prstGeom prst="rect">
            <a:avLst/>
          </a:prstGeom>
          <a:noFill/>
        </p:spPr>
        <p:txBody>
          <a:bodyPr wrap="square" rtlCol="0">
            <a:spAutoFit/>
          </a:bodyPr>
          <a:lstStyle/>
          <a:p>
            <a:r>
              <a:rPr lang="en-US" sz="2400" b="1" dirty="0" err="1" smtClean="0">
                <a:solidFill>
                  <a:schemeClr val="tx2">
                    <a:lumMod val="50000"/>
                  </a:schemeClr>
                </a:solidFill>
              </a:rPr>
              <a:t>SobekCM</a:t>
            </a:r>
            <a:endParaRPr lang="en-US" sz="2400" b="1" dirty="0">
              <a:solidFill>
                <a:schemeClr val="tx2">
                  <a:lumMod val="50000"/>
                </a:schemeClr>
              </a:solidFill>
            </a:endParaRPr>
          </a:p>
        </p:txBody>
      </p:sp>
      <p:sp>
        <p:nvSpPr>
          <p:cNvPr id="8" name="TextBox 7"/>
          <p:cNvSpPr txBox="1"/>
          <p:nvPr/>
        </p:nvSpPr>
        <p:spPr>
          <a:xfrm>
            <a:off x="1513114" y="1752599"/>
            <a:ext cx="1959428" cy="523220"/>
          </a:xfrm>
          <a:prstGeom prst="rect">
            <a:avLst/>
          </a:prstGeom>
          <a:noFill/>
        </p:spPr>
        <p:txBody>
          <a:bodyPr wrap="square" rtlCol="0">
            <a:spAutoFit/>
          </a:bodyPr>
          <a:lstStyle/>
          <a:p>
            <a:r>
              <a:rPr lang="en-US" sz="2800" dirty="0" smtClean="0"/>
              <a:t>Archiva</a:t>
            </a:r>
            <a:r>
              <a:rPr lang="en-US" sz="2400" dirty="0" smtClean="0"/>
              <a:t>l</a:t>
            </a:r>
            <a:endParaRPr lang="en-US" sz="2400" dirty="0"/>
          </a:p>
        </p:txBody>
      </p:sp>
      <p:cxnSp>
        <p:nvCxnSpPr>
          <p:cNvPr id="16" name="Straight Arrow Connector 15"/>
          <p:cNvCxnSpPr/>
          <p:nvPr/>
        </p:nvCxnSpPr>
        <p:spPr>
          <a:xfrm>
            <a:off x="4267200" y="4038600"/>
            <a:ext cx="11430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638800" y="3194954"/>
            <a:ext cx="3009900" cy="167444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324600" y="2515693"/>
            <a:ext cx="1959428" cy="523220"/>
          </a:xfrm>
          <a:prstGeom prst="rect">
            <a:avLst/>
          </a:prstGeom>
          <a:noFill/>
        </p:spPr>
        <p:txBody>
          <a:bodyPr wrap="square" rtlCol="0">
            <a:spAutoFit/>
          </a:bodyPr>
          <a:lstStyle/>
          <a:p>
            <a:r>
              <a:rPr lang="en-US" sz="2800" dirty="0" smtClean="0"/>
              <a:t>Service</a:t>
            </a:r>
            <a:endParaRPr lang="en-US" sz="2400" dirty="0"/>
          </a:p>
        </p:txBody>
      </p:sp>
      <p:sp>
        <p:nvSpPr>
          <p:cNvPr id="19" name="TextBox 18"/>
          <p:cNvSpPr txBox="1"/>
          <p:nvPr/>
        </p:nvSpPr>
        <p:spPr>
          <a:xfrm>
            <a:off x="6085114" y="3751967"/>
            <a:ext cx="2438400" cy="523220"/>
          </a:xfrm>
          <a:prstGeom prst="rect">
            <a:avLst/>
          </a:prstGeom>
          <a:noFill/>
        </p:spPr>
        <p:txBody>
          <a:bodyPr wrap="square" rtlCol="0">
            <a:spAutoFit/>
          </a:bodyPr>
          <a:lstStyle/>
          <a:p>
            <a:r>
              <a:rPr lang="en-US" sz="2800" b="1" dirty="0" smtClean="0">
                <a:solidFill>
                  <a:schemeClr val="tx2">
                    <a:lumMod val="50000"/>
                  </a:schemeClr>
                </a:solidFill>
              </a:rPr>
              <a:t>Greenstone</a:t>
            </a:r>
            <a:endParaRPr lang="en-US" sz="2800" b="1" dirty="0">
              <a:solidFill>
                <a:schemeClr val="tx2">
                  <a:lumMod val="50000"/>
                </a:schemeClr>
              </a:solidFill>
            </a:endParaRPr>
          </a:p>
        </p:txBody>
      </p:sp>
      <p:sp>
        <p:nvSpPr>
          <p:cNvPr id="11" name="Date Placeholder 10"/>
          <p:cNvSpPr>
            <a:spLocks noGrp="1"/>
          </p:cNvSpPr>
          <p:nvPr>
            <p:ph type="dt" sz="half" idx="10"/>
          </p:nvPr>
        </p:nvSpPr>
        <p:spPr/>
        <p:txBody>
          <a:bodyPr/>
          <a:lstStyle/>
          <a:p>
            <a:r>
              <a:rPr lang="en-US" smtClean="0"/>
              <a:t>Society for Florida Archivists (5/2012)</a:t>
            </a:r>
            <a:endParaRPr lang="en-US"/>
          </a:p>
        </p:txBody>
      </p:sp>
      <p:sp>
        <p:nvSpPr>
          <p:cNvPr id="12" name="Footer Placeholder 11"/>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7113613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“One standard to rule them all”</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108</a:t>
            </a:fld>
            <a:endParaRPr lang="en-US"/>
          </a:p>
        </p:txBody>
      </p:sp>
      <p:sp>
        <p:nvSpPr>
          <p:cNvPr id="5" name="Rounded Rectangle 4"/>
          <p:cNvSpPr/>
          <p:nvPr/>
        </p:nvSpPr>
        <p:spPr>
          <a:xfrm>
            <a:off x="838200" y="2328446"/>
            <a:ext cx="3009900" cy="3733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95400" y="2599492"/>
            <a:ext cx="3200400" cy="523220"/>
          </a:xfrm>
          <a:prstGeom prst="rect">
            <a:avLst/>
          </a:prstGeom>
          <a:noFill/>
        </p:spPr>
        <p:txBody>
          <a:bodyPr wrap="square" rtlCol="0">
            <a:spAutoFit/>
          </a:bodyPr>
          <a:lstStyle/>
          <a:p>
            <a:r>
              <a:rPr lang="en-US" sz="2800" b="1" dirty="0" smtClean="0">
                <a:solidFill>
                  <a:schemeClr val="tx2">
                    <a:lumMod val="50000"/>
                  </a:schemeClr>
                </a:solidFill>
              </a:rPr>
              <a:t>METS</a:t>
            </a:r>
            <a:endParaRPr lang="en-US" sz="2800" b="1" dirty="0">
              <a:solidFill>
                <a:schemeClr val="tx2">
                  <a:lumMod val="50000"/>
                </a:schemeClr>
              </a:solidFill>
            </a:endParaRPr>
          </a:p>
        </p:txBody>
      </p:sp>
      <p:sp>
        <p:nvSpPr>
          <p:cNvPr id="3" name="Rounded Rectangle 2"/>
          <p:cNvSpPr/>
          <p:nvPr/>
        </p:nvSpPr>
        <p:spPr>
          <a:xfrm>
            <a:off x="1295400" y="3319046"/>
            <a:ext cx="2057400" cy="1028700"/>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317171" y="4713357"/>
            <a:ext cx="2013857" cy="868978"/>
          </a:xfrm>
          <a:prstGeom prst="roundRect">
            <a:avLst/>
          </a:prstGeom>
          <a:solidFill>
            <a:srgbClr val="99D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43743" y="3595926"/>
            <a:ext cx="1545771" cy="523220"/>
          </a:xfrm>
          <a:prstGeom prst="rect">
            <a:avLst/>
          </a:prstGeom>
          <a:noFill/>
        </p:spPr>
        <p:txBody>
          <a:bodyPr wrap="square" rtlCol="0">
            <a:spAutoFit/>
          </a:bodyPr>
          <a:lstStyle/>
          <a:p>
            <a:r>
              <a:rPr lang="en-US" sz="2800" b="1" dirty="0" smtClean="0">
                <a:solidFill>
                  <a:schemeClr val="tx2">
                    <a:lumMod val="50000"/>
                  </a:schemeClr>
                </a:solidFill>
                <a:sym typeface="Wingdings" pitchFamily="2" charset="2"/>
              </a:rPr>
              <a:t>MODS</a:t>
            </a:r>
            <a:endParaRPr lang="en-US" sz="2800" b="1" dirty="0">
              <a:solidFill>
                <a:schemeClr val="tx2">
                  <a:lumMod val="50000"/>
                </a:schemeClr>
              </a:solidFill>
            </a:endParaRPr>
          </a:p>
        </p:txBody>
      </p:sp>
      <p:sp>
        <p:nvSpPr>
          <p:cNvPr id="10" name="TextBox 9"/>
          <p:cNvSpPr txBox="1"/>
          <p:nvPr/>
        </p:nvSpPr>
        <p:spPr>
          <a:xfrm>
            <a:off x="1502228" y="4917013"/>
            <a:ext cx="1698171" cy="461665"/>
          </a:xfrm>
          <a:prstGeom prst="rect">
            <a:avLst/>
          </a:prstGeom>
          <a:noFill/>
        </p:spPr>
        <p:txBody>
          <a:bodyPr wrap="square" rtlCol="0">
            <a:spAutoFit/>
          </a:bodyPr>
          <a:lstStyle/>
          <a:p>
            <a:r>
              <a:rPr lang="en-US" sz="2400" b="1" dirty="0" err="1" smtClean="0">
                <a:solidFill>
                  <a:schemeClr val="tx2">
                    <a:lumMod val="50000"/>
                  </a:schemeClr>
                </a:solidFill>
              </a:rPr>
              <a:t>SobekCM</a:t>
            </a:r>
            <a:endParaRPr lang="en-US" sz="2400" b="1" dirty="0">
              <a:solidFill>
                <a:schemeClr val="tx2">
                  <a:lumMod val="50000"/>
                </a:schemeClr>
              </a:solidFill>
            </a:endParaRPr>
          </a:p>
        </p:txBody>
      </p:sp>
      <p:sp>
        <p:nvSpPr>
          <p:cNvPr id="8" name="TextBox 7"/>
          <p:cNvSpPr txBox="1"/>
          <p:nvPr/>
        </p:nvSpPr>
        <p:spPr>
          <a:xfrm>
            <a:off x="1513114" y="1752599"/>
            <a:ext cx="1959428" cy="523220"/>
          </a:xfrm>
          <a:prstGeom prst="rect">
            <a:avLst/>
          </a:prstGeom>
          <a:noFill/>
        </p:spPr>
        <p:txBody>
          <a:bodyPr wrap="square" rtlCol="0">
            <a:spAutoFit/>
          </a:bodyPr>
          <a:lstStyle/>
          <a:p>
            <a:r>
              <a:rPr lang="en-US" sz="2800" dirty="0" smtClean="0"/>
              <a:t>Archiva</a:t>
            </a:r>
            <a:r>
              <a:rPr lang="en-US" sz="2400" dirty="0" smtClean="0"/>
              <a:t>l</a:t>
            </a:r>
            <a:endParaRPr lang="en-US" sz="2400" dirty="0"/>
          </a:p>
        </p:txBody>
      </p:sp>
      <p:cxnSp>
        <p:nvCxnSpPr>
          <p:cNvPr id="16" name="Straight Arrow Connector 15"/>
          <p:cNvCxnSpPr/>
          <p:nvPr/>
        </p:nvCxnSpPr>
        <p:spPr>
          <a:xfrm>
            <a:off x="4267200" y="4038600"/>
            <a:ext cx="11430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638800" y="3194954"/>
            <a:ext cx="3009900" cy="167444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324600" y="2515693"/>
            <a:ext cx="1959428" cy="523220"/>
          </a:xfrm>
          <a:prstGeom prst="rect">
            <a:avLst/>
          </a:prstGeom>
          <a:noFill/>
        </p:spPr>
        <p:txBody>
          <a:bodyPr wrap="square" rtlCol="0">
            <a:spAutoFit/>
          </a:bodyPr>
          <a:lstStyle/>
          <a:p>
            <a:r>
              <a:rPr lang="en-US" sz="2800" dirty="0" smtClean="0"/>
              <a:t>Service</a:t>
            </a:r>
            <a:endParaRPr lang="en-US" sz="2400" dirty="0"/>
          </a:p>
        </p:txBody>
      </p:sp>
      <p:sp>
        <p:nvSpPr>
          <p:cNvPr id="19" name="TextBox 18"/>
          <p:cNvSpPr txBox="1"/>
          <p:nvPr/>
        </p:nvSpPr>
        <p:spPr>
          <a:xfrm>
            <a:off x="5924550" y="3348099"/>
            <a:ext cx="2438400" cy="1384995"/>
          </a:xfrm>
          <a:prstGeom prst="rect">
            <a:avLst/>
          </a:prstGeom>
          <a:noFill/>
        </p:spPr>
        <p:txBody>
          <a:bodyPr wrap="square" rtlCol="0">
            <a:spAutoFit/>
          </a:bodyPr>
          <a:lstStyle/>
          <a:p>
            <a:r>
              <a:rPr lang="en-US" sz="2800" b="1" dirty="0" smtClean="0">
                <a:solidFill>
                  <a:schemeClr val="tx2">
                    <a:lumMod val="50000"/>
                  </a:schemeClr>
                </a:solidFill>
              </a:rPr>
              <a:t>Fedora,</a:t>
            </a:r>
          </a:p>
          <a:p>
            <a:r>
              <a:rPr lang="en-US" sz="2800" b="1" dirty="0" err="1" smtClean="0">
                <a:solidFill>
                  <a:schemeClr val="tx2">
                    <a:lumMod val="50000"/>
                  </a:schemeClr>
                </a:solidFill>
              </a:rPr>
              <a:t>ContentDM</a:t>
            </a:r>
            <a:r>
              <a:rPr lang="en-US" sz="2800" b="1" dirty="0" smtClean="0">
                <a:solidFill>
                  <a:schemeClr val="tx2">
                    <a:lumMod val="50000"/>
                  </a:schemeClr>
                </a:solidFill>
              </a:rPr>
              <a:t>, etc…</a:t>
            </a:r>
            <a:endParaRPr lang="en-US" sz="2800" b="1" dirty="0">
              <a:solidFill>
                <a:schemeClr val="tx2">
                  <a:lumMod val="50000"/>
                </a:schemeClr>
              </a:solidFill>
            </a:endParaRPr>
          </a:p>
        </p:txBody>
      </p:sp>
      <p:sp>
        <p:nvSpPr>
          <p:cNvPr id="11" name="Date Placeholder 10"/>
          <p:cNvSpPr>
            <a:spLocks noGrp="1"/>
          </p:cNvSpPr>
          <p:nvPr>
            <p:ph type="dt" sz="half" idx="10"/>
          </p:nvPr>
        </p:nvSpPr>
        <p:spPr/>
        <p:txBody>
          <a:bodyPr/>
          <a:lstStyle/>
          <a:p>
            <a:r>
              <a:rPr lang="en-US" smtClean="0"/>
              <a:t>Society for Florida Archivists (5/2012)</a:t>
            </a:r>
            <a:endParaRPr lang="en-US"/>
          </a:p>
        </p:txBody>
      </p:sp>
      <p:sp>
        <p:nvSpPr>
          <p:cNvPr id="12" name="Footer Placeholder 11"/>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9499810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Standards Comparison</a:t>
            </a: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4" name="Content Placeholder 4"/>
          <p:cNvSpPr txBox="1">
            <a:spLocks/>
          </p:cNvSpPr>
          <p:nvPr/>
        </p:nvSpPr>
        <p:spPr>
          <a:xfrm>
            <a:off x="457200" y="3505200"/>
            <a:ext cx="8153400" cy="2133601"/>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a:r>
              <a:rPr lang="en-US" dirty="0" smtClean="0"/>
              <a:t>	       </a:t>
            </a:r>
            <a:r>
              <a:rPr lang="en-US" sz="2400" dirty="0" smtClean="0">
                <a:solidFill>
                  <a:schemeClr val="accent1"/>
                </a:solidFill>
                <a:hlinkClick r:id="rId3"/>
              </a:rPr>
              <a:t>Link to external comparison</a:t>
            </a:r>
            <a:endParaRPr lang="en-US" sz="2400" dirty="0" smtClean="0">
              <a:solidFill>
                <a:schemeClr val="accent1"/>
              </a:solidFill>
            </a:endParaRPr>
          </a:p>
          <a:p>
            <a:pPr marL="36576"/>
            <a:endParaRPr lang="en-US" sz="2400" dirty="0" smtClean="0"/>
          </a:p>
          <a:p>
            <a:pPr marL="36576"/>
            <a:r>
              <a:rPr lang="en-US" sz="1800" dirty="0" smtClean="0"/>
              <a:t>                  http://digital.uflib.ufl.edu/development/standards_comparison.pdf</a:t>
            </a:r>
            <a:endParaRPr lang="en-US" sz="1800" dirty="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
        <p:nvSpPr>
          <p:cNvPr id="6" name="Slide Number Placeholder 5"/>
          <p:cNvSpPr>
            <a:spLocks noGrp="1"/>
          </p:cNvSpPr>
          <p:nvPr>
            <p:ph type="sldNum" sz="quarter" idx="12"/>
          </p:nvPr>
        </p:nvSpPr>
        <p:spPr/>
        <p:txBody>
          <a:bodyPr/>
          <a:lstStyle/>
          <a:p>
            <a:fld id="{AE648BDE-5DA7-4D05-B83C-7E47EC1A4BA1}" type="slidenum">
              <a:rPr lang="en-US" smtClean="0"/>
              <a:pPr/>
              <a:t>109</a:t>
            </a:fld>
            <a:endParaRPr lang="en-US"/>
          </a:p>
        </p:txBody>
      </p:sp>
    </p:spTree>
    <p:extLst>
      <p:ext uri="{BB962C8B-B14F-4D97-AF65-F5344CB8AC3E}">
        <p14:creationId xmlns:p14="http://schemas.microsoft.com/office/powerpoint/2010/main" val="3476724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74638"/>
            <a:ext cx="8153400" cy="1143000"/>
          </a:xfrm>
          <a:noFill/>
          <a:ln/>
        </p:spPr>
        <p:txBody>
          <a:bodyPr>
            <a:noAutofit/>
          </a:bodyPr>
          <a:lstStyle/>
          <a:p>
            <a:r>
              <a:rPr lang="en-US" dirty="0" smtClean="0"/>
              <a:t>Prioritizing Example: Everglades Collections at UF</a:t>
            </a:r>
            <a:endParaRPr lang="en-US" dirty="0"/>
          </a:p>
        </p:txBody>
      </p:sp>
      <p:sp>
        <p:nvSpPr>
          <p:cNvPr id="210947" name="Rectangle 3"/>
          <p:cNvSpPr>
            <a:spLocks noGrp="1" noChangeArrowheads="1"/>
          </p:cNvSpPr>
          <p:nvPr>
            <p:ph idx="1"/>
          </p:nvPr>
        </p:nvSpPr>
        <p:spPr>
          <a:xfrm>
            <a:off x="457200" y="1874837"/>
            <a:ext cx="8077200" cy="4525963"/>
          </a:xfrm>
          <a:noFill/>
          <a:ln/>
        </p:spPr>
        <p:txBody>
          <a:bodyPr/>
          <a:lstStyle/>
          <a:p>
            <a:pPr>
              <a:lnSpc>
                <a:spcPct val="90000"/>
              </a:lnSpc>
            </a:pPr>
            <a:r>
              <a:rPr lang="en-US" sz="2800" dirty="0" smtClean="0"/>
              <a:t>Collections in demand</a:t>
            </a:r>
          </a:p>
          <a:p>
            <a:pPr>
              <a:lnSpc>
                <a:spcPct val="90000"/>
              </a:lnSpc>
            </a:pPr>
            <a:r>
              <a:rPr lang="en-US" sz="2800" dirty="0" smtClean="0"/>
              <a:t>Hot subject area</a:t>
            </a:r>
          </a:p>
          <a:p>
            <a:pPr>
              <a:lnSpc>
                <a:spcPct val="90000"/>
              </a:lnSpc>
            </a:pPr>
            <a:r>
              <a:rPr lang="en-US" sz="2800" dirty="0" smtClean="0"/>
              <a:t>Preservation issues</a:t>
            </a:r>
          </a:p>
          <a:p>
            <a:pPr>
              <a:lnSpc>
                <a:spcPct val="90000"/>
              </a:lnSpc>
            </a:pPr>
            <a:r>
              <a:rPr lang="en-US" sz="2800" dirty="0" smtClean="0"/>
              <a:t>Easy formats</a:t>
            </a:r>
          </a:p>
          <a:p>
            <a:pPr>
              <a:lnSpc>
                <a:spcPct val="90000"/>
              </a:lnSpc>
            </a:pPr>
            <a:r>
              <a:rPr lang="en-US" sz="2800" dirty="0" smtClean="0"/>
              <a:t>Viable funding source</a:t>
            </a:r>
            <a:endParaRPr lang="en-US" sz="2800" dirty="0"/>
          </a:p>
        </p:txBody>
      </p:sp>
      <p:sp>
        <p:nvSpPr>
          <p:cNvPr id="6" name="Slide Number Placeholder 5"/>
          <p:cNvSpPr>
            <a:spLocks noGrp="1"/>
          </p:cNvSpPr>
          <p:nvPr>
            <p:ph type="sldNum" sz="quarter" idx="12"/>
          </p:nvPr>
        </p:nvSpPr>
        <p:spPr/>
        <p:txBody>
          <a:bodyPr/>
          <a:lstStyle/>
          <a:p>
            <a:fld id="{44322501-F036-44F1-828B-F1E55C8897D8}" type="slidenum">
              <a:rPr lang="en-US" smtClean="0"/>
              <a:pPr/>
              <a:t>11</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4248774780"/>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Lessons / Standards Conclusions</a:t>
            </a:r>
          </a:p>
        </p:txBody>
      </p:sp>
      <p:sp>
        <p:nvSpPr>
          <p:cNvPr id="3" name="Content Placeholder 2"/>
          <p:cNvSpPr>
            <a:spLocks noGrp="1"/>
          </p:cNvSpPr>
          <p:nvPr>
            <p:ph idx="1"/>
          </p:nvPr>
        </p:nvSpPr>
        <p:spPr>
          <a:xfrm>
            <a:off x="457200" y="1600200"/>
            <a:ext cx="8077200" cy="4525963"/>
          </a:xfrm>
        </p:spPr>
        <p:txBody>
          <a:bodyPr>
            <a:normAutofit/>
          </a:bodyPr>
          <a:lstStyle/>
          <a:p>
            <a:r>
              <a:rPr lang="en-US" sz="2800" dirty="0"/>
              <a:t>Try not to tie your metadata to your system</a:t>
            </a:r>
          </a:p>
          <a:p>
            <a:pPr lvl="1"/>
            <a:r>
              <a:rPr lang="en-US" sz="2400" dirty="0"/>
              <a:t>Archival vs. </a:t>
            </a:r>
            <a:r>
              <a:rPr lang="en-US" sz="2400" dirty="0" smtClean="0"/>
              <a:t>Service</a:t>
            </a:r>
          </a:p>
          <a:p>
            <a:pPr lvl="1"/>
            <a:endParaRPr lang="en-US" sz="2400" dirty="0"/>
          </a:p>
          <a:p>
            <a:r>
              <a:rPr lang="en-US" sz="2800" dirty="0"/>
              <a:t>Don’t be afraid of extending for your own needs, but continue to follow the </a:t>
            </a:r>
            <a:r>
              <a:rPr lang="en-US" sz="2800" dirty="0" smtClean="0"/>
              <a:t>standards</a:t>
            </a:r>
          </a:p>
          <a:p>
            <a:endParaRPr lang="en-US" sz="2800" dirty="0"/>
          </a:p>
          <a:p>
            <a:r>
              <a:rPr lang="en-US" sz="2800" dirty="0"/>
              <a:t>Don’t cripple your metadata / Prepare for the most information you would want</a:t>
            </a:r>
          </a:p>
          <a:p>
            <a:pPr lvl="1"/>
            <a:r>
              <a:rPr lang="en-US" sz="2400" dirty="0"/>
              <a:t>METS / MODS v. simple Dublin Core</a:t>
            </a:r>
          </a:p>
        </p:txBody>
      </p:sp>
      <p:sp>
        <p:nvSpPr>
          <p:cNvPr id="4" name="Slide Number Placeholder 3"/>
          <p:cNvSpPr>
            <a:spLocks noGrp="1"/>
          </p:cNvSpPr>
          <p:nvPr>
            <p:ph type="sldNum" sz="quarter" idx="12"/>
          </p:nvPr>
        </p:nvSpPr>
        <p:spPr/>
        <p:txBody>
          <a:bodyPr/>
          <a:lstStyle/>
          <a:p>
            <a:fld id="{44322501-F036-44F1-828B-F1E55C8897D8}" type="slidenum">
              <a:rPr lang="en-US" smtClean="0"/>
              <a:pPr/>
              <a:t>110</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7974239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Tools</a:t>
            </a: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111</a:t>
            </a:fld>
            <a:endParaRPr lang="en-US"/>
          </a:p>
        </p:txBody>
      </p:sp>
    </p:spTree>
    <p:extLst>
      <p:ext uri="{BB962C8B-B14F-4D97-AF65-F5344CB8AC3E}">
        <p14:creationId xmlns:p14="http://schemas.microsoft.com/office/powerpoint/2010/main" val="40782306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Metadata Tools</a:t>
            </a:r>
            <a:endParaRPr lang="en-US" sz="4000" dirty="0"/>
          </a:p>
        </p:txBody>
      </p:sp>
      <p:sp>
        <p:nvSpPr>
          <p:cNvPr id="3" name="Content Placeholder 2"/>
          <p:cNvSpPr>
            <a:spLocks noGrp="1"/>
          </p:cNvSpPr>
          <p:nvPr>
            <p:ph idx="1"/>
          </p:nvPr>
        </p:nvSpPr>
        <p:spPr>
          <a:xfrm>
            <a:off x="457200" y="1600200"/>
            <a:ext cx="8077200" cy="4525963"/>
          </a:xfrm>
        </p:spPr>
        <p:txBody>
          <a:bodyPr>
            <a:normAutofit/>
          </a:bodyPr>
          <a:lstStyle/>
          <a:p>
            <a:r>
              <a:rPr lang="en-US" sz="2800" dirty="0" smtClean="0"/>
              <a:t>Library of Congress site of METS utilities</a:t>
            </a:r>
          </a:p>
          <a:p>
            <a:pPr lvl="1"/>
            <a:r>
              <a:rPr lang="en-US" sz="2400" dirty="0">
                <a:hlinkClick r:id="rId2"/>
              </a:rPr>
              <a:t>http://www.loc.gov/standards/mets/mets-tools.html</a:t>
            </a:r>
            <a:endParaRPr lang="en-US" sz="2400" dirty="0"/>
          </a:p>
          <a:p>
            <a:pPr marL="36576" indent="0">
              <a:buNone/>
            </a:pPr>
            <a:endParaRPr lang="en-US" sz="2800" dirty="0"/>
          </a:p>
          <a:p>
            <a:r>
              <a:rPr lang="en-US" sz="2800" dirty="0" err="1" smtClean="0"/>
              <a:t>SobekCM</a:t>
            </a:r>
            <a:r>
              <a:rPr lang="en-US" sz="2800" dirty="0" smtClean="0"/>
              <a:t> METS Editor (UF)</a:t>
            </a:r>
          </a:p>
          <a:p>
            <a:pPr lvl="1"/>
            <a:r>
              <a:rPr lang="en-US" sz="2400" dirty="0">
                <a:hlinkClick r:id="rId3"/>
              </a:rPr>
              <a:t>http://ufdc.ufl.edu/metseditor</a:t>
            </a:r>
            <a:endParaRPr lang="en-US" sz="2400" dirty="0" smtClean="0"/>
          </a:p>
          <a:p>
            <a:endParaRPr lang="en-US" sz="2800" dirty="0" smtClean="0"/>
          </a:p>
          <a:p>
            <a:r>
              <a:rPr lang="en-US" sz="2800" dirty="0" err="1" smtClean="0"/>
              <a:t>MarcEdit</a:t>
            </a:r>
            <a:r>
              <a:rPr lang="en-US" sz="2800" dirty="0" smtClean="0"/>
              <a:t> Tool</a:t>
            </a:r>
          </a:p>
          <a:p>
            <a:pPr lvl="1"/>
            <a:r>
              <a:rPr lang="en-US" sz="2000" dirty="0">
                <a:hlinkClick r:id="rId4"/>
              </a:rPr>
              <a:t>http://people.oregonstate.edu/~reeset/marcedit/html/index.php</a:t>
            </a:r>
            <a:endParaRPr lang="en-US" sz="2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112</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7582214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Topics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What </a:t>
            </a:r>
            <a:r>
              <a:rPr lang="en-US" sz="2800" dirty="0"/>
              <a:t>is metadata</a:t>
            </a:r>
            <a:r>
              <a:rPr lang="en-US" sz="2800" dirty="0" smtClean="0"/>
              <a:t>?</a:t>
            </a:r>
          </a:p>
          <a:p>
            <a:endParaRPr lang="en-US" sz="2800" dirty="0"/>
          </a:p>
          <a:p>
            <a:r>
              <a:rPr lang="en-US" sz="2800" dirty="0" smtClean="0"/>
              <a:t>What is your digital resource?</a:t>
            </a:r>
          </a:p>
          <a:p>
            <a:endParaRPr lang="en-US" sz="2800" dirty="0"/>
          </a:p>
          <a:p>
            <a:r>
              <a:rPr lang="en-US" sz="2800" dirty="0" smtClean="0"/>
              <a:t>Standards</a:t>
            </a:r>
          </a:p>
          <a:p>
            <a:endParaRPr lang="en-US" sz="2800" dirty="0"/>
          </a:p>
          <a:p>
            <a:r>
              <a:rPr lang="en-US" sz="2800" dirty="0" smtClean="0"/>
              <a:t>Standards Comparison</a:t>
            </a:r>
          </a:p>
          <a:p>
            <a:endParaRPr lang="en-US" sz="2800" dirty="0"/>
          </a:p>
          <a:p>
            <a:r>
              <a:rPr lang="en-US" sz="2800" dirty="0" smtClean="0"/>
              <a:t>Tools</a:t>
            </a:r>
          </a:p>
          <a:p>
            <a:endParaRPr lang="en-US" dirty="0"/>
          </a:p>
          <a:p>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113</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5895922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Questions?</a:t>
            </a: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114</a:t>
            </a:fld>
            <a:endParaRPr lang="en-US"/>
          </a:p>
        </p:txBody>
      </p:sp>
    </p:spTree>
    <p:extLst>
      <p:ext uri="{BB962C8B-B14F-4D97-AF65-F5344CB8AC3E}">
        <p14:creationId xmlns:p14="http://schemas.microsoft.com/office/powerpoint/2010/main" val="403106427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noFill/>
          <a:ln/>
        </p:spPr>
        <p:txBody>
          <a:bodyPr/>
          <a:lstStyle/>
          <a:p>
            <a:r>
              <a:rPr lang="en-US" dirty="0"/>
              <a:t>Exercise </a:t>
            </a:r>
            <a:r>
              <a:rPr lang="en-US" dirty="0" smtClean="0"/>
              <a:t>2: Individual</a:t>
            </a:r>
            <a:endParaRPr lang="en-US" dirty="0"/>
          </a:p>
        </p:txBody>
      </p:sp>
      <p:sp>
        <p:nvSpPr>
          <p:cNvPr id="256003" name="Rectangle 3"/>
          <p:cNvSpPr>
            <a:spLocks noGrp="1" noChangeArrowheads="1"/>
          </p:cNvSpPr>
          <p:nvPr>
            <p:ph idx="1"/>
          </p:nvPr>
        </p:nvSpPr>
        <p:spPr>
          <a:noFill/>
          <a:ln/>
        </p:spPr>
        <p:txBody>
          <a:bodyPr/>
          <a:lstStyle/>
          <a:p>
            <a:r>
              <a:rPr lang="en-US" sz="2800" dirty="0" smtClean="0"/>
              <a:t>Handout includes descriptive info for an object that will be digitized</a:t>
            </a:r>
          </a:p>
          <a:p>
            <a:endParaRPr lang="en-US" sz="2800" dirty="0" smtClean="0"/>
          </a:p>
          <a:p>
            <a:r>
              <a:rPr lang="en-US" sz="2800" dirty="0" smtClean="0"/>
              <a:t>Map from non-standard source metadata to Dublin Core</a:t>
            </a:r>
          </a:p>
        </p:txBody>
      </p:sp>
      <p:sp>
        <p:nvSpPr>
          <p:cNvPr id="4" name="Slide Number Placeholder 3"/>
          <p:cNvSpPr>
            <a:spLocks noGrp="1"/>
          </p:cNvSpPr>
          <p:nvPr>
            <p:ph type="sldNum" sz="quarter" idx="12"/>
          </p:nvPr>
        </p:nvSpPr>
        <p:spPr/>
        <p:txBody>
          <a:bodyPr/>
          <a:lstStyle/>
          <a:p>
            <a:fld id="{44322501-F036-44F1-828B-F1E55C8897D8}" type="slidenum">
              <a:rPr lang="en-US" smtClean="0"/>
              <a:pPr/>
              <a:t>115</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677391103"/>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83837"/>
            <a:ext cx="7162800" cy="1826363"/>
          </a:xfrm>
        </p:spPr>
        <p:txBody>
          <a:bodyPr>
            <a:normAutofit/>
          </a:bodyPr>
          <a:lstStyle/>
          <a:p>
            <a:r>
              <a:rPr lang="en-US" dirty="0" smtClean="0"/>
              <a:t>Section 2.4: Digital Asset Management System</a:t>
            </a:r>
            <a:endParaRPr lang="en-US" dirty="0"/>
          </a:p>
        </p:txBody>
      </p:sp>
      <p:sp>
        <p:nvSpPr>
          <p:cNvPr id="3" name="Slide Number Placeholder 2"/>
          <p:cNvSpPr>
            <a:spLocks noGrp="1"/>
          </p:cNvSpPr>
          <p:nvPr>
            <p:ph type="sldNum" sz="quarter" idx="12"/>
          </p:nvPr>
        </p:nvSpPr>
        <p:spPr/>
        <p:txBody>
          <a:bodyPr/>
          <a:lstStyle/>
          <a:p>
            <a:fld id="{AE648BDE-5DA7-4D05-B83C-7E47EC1A4BA1}" type="slidenum">
              <a:rPr lang="en-US" smtClean="0"/>
              <a:pPr/>
              <a:t>116</a:t>
            </a:fld>
            <a:endParaRPr lang="en-US"/>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71203610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noFill/>
          <a:ln/>
        </p:spPr>
        <p:txBody>
          <a:bodyPr/>
          <a:lstStyle/>
          <a:p>
            <a:r>
              <a:rPr lang="en-US" dirty="0" smtClean="0"/>
              <a:t>DAMS</a:t>
            </a:r>
            <a:endParaRPr lang="en-US" dirty="0"/>
          </a:p>
        </p:txBody>
      </p:sp>
      <p:sp>
        <p:nvSpPr>
          <p:cNvPr id="256003" name="Rectangle 3"/>
          <p:cNvSpPr>
            <a:spLocks noGrp="1" noChangeArrowheads="1"/>
          </p:cNvSpPr>
          <p:nvPr>
            <p:ph idx="1"/>
          </p:nvPr>
        </p:nvSpPr>
        <p:spPr>
          <a:xfrm>
            <a:off x="838200" y="1828800"/>
            <a:ext cx="7086600" cy="4297363"/>
          </a:xfrm>
          <a:noFill/>
          <a:ln/>
        </p:spPr>
        <p:txBody>
          <a:bodyPr>
            <a:normAutofit/>
          </a:bodyPr>
          <a:lstStyle/>
          <a:p>
            <a:r>
              <a:rPr lang="en-US" sz="2800" dirty="0" err="1" smtClean="0"/>
              <a:t>ContentDM</a:t>
            </a:r>
            <a:endParaRPr lang="en-US" sz="2800" dirty="0" smtClean="0"/>
          </a:p>
          <a:p>
            <a:r>
              <a:rPr lang="en-US" sz="2800" dirty="0" err="1" smtClean="0"/>
              <a:t>DigiTool</a:t>
            </a:r>
            <a:endParaRPr lang="en-US" sz="2800" dirty="0" smtClean="0"/>
          </a:p>
          <a:p>
            <a:r>
              <a:rPr lang="en-US" sz="2800" dirty="0" err="1" smtClean="0"/>
              <a:t>Omeka</a:t>
            </a:r>
            <a:endParaRPr lang="en-US" sz="2800" dirty="0" smtClean="0"/>
          </a:p>
          <a:p>
            <a:r>
              <a:rPr lang="en-US" sz="2800" dirty="0" smtClean="0"/>
              <a:t>Greenstone </a:t>
            </a:r>
          </a:p>
          <a:p>
            <a:endParaRPr lang="en-US" sz="2800" dirty="0"/>
          </a:p>
          <a:p>
            <a:r>
              <a:rPr lang="en-US" sz="2800" dirty="0" smtClean="0"/>
              <a:t>Fedora</a:t>
            </a:r>
          </a:p>
          <a:p>
            <a:r>
              <a:rPr lang="en-US" sz="2800" dirty="0" err="1" smtClean="0"/>
              <a:t>Dspace</a:t>
            </a:r>
            <a:endParaRPr lang="en-US" sz="2800" dirty="0" smtClean="0"/>
          </a:p>
          <a:p>
            <a:r>
              <a:rPr lang="en-US" sz="2800" dirty="0" smtClean="0"/>
              <a:t>Custom ( </a:t>
            </a:r>
            <a:r>
              <a:rPr lang="en-US" sz="2800" dirty="0" err="1" smtClean="0"/>
              <a:t>SobekCM</a:t>
            </a:r>
            <a:r>
              <a:rPr lang="en-US" sz="2800" dirty="0" smtClean="0"/>
              <a:t> )</a:t>
            </a:r>
          </a:p>
          <a:p>
            <a:pPr marL="36576" indent="0">
              <a:buNone/>
            </a:pPr>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fld id="{44322501-F036-44F1-828B-F1E55C8897D8}" type="slidenum">
              <a:rPr lang="en-US" smtClean="0"/>
              <a:pPr/>
              <a:t>117</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193444297"/>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noFill/>
          <a:ln/>
        </p:spPr>
        <p:txBody>
          <a:bodyPr/>
          <a:lstStyle/>
          <a:p>
            <a:r>
              <a:rPr lang="en-US" dirty="0" smtClean="0"/>
              <a:t>Archival Information System</a:t>
            </a:r>
            <a:endParaRPr lang="en-US" dirty="0"/>
          </a:p>
        </p:txBody>
      </p:sp>
      <p:sp>
        <p:nvSpPr>
          <p:cNvPr id="256003" name="Rectangle 3"/>
          <p:cNvSpPr>
            <a:spLocks noGrp="1" noChangeArrowheads="1"/>
          </p:cNvSpPr>
          <p:nvPr>
            <p:ph idx="1"/>
          </p:nvPr>
        </p:nvSpPr>
        <p:spPr>
          <a:xfrm>
            <a:off x="838200" y="1828800"/>
            <a:ext cx="7086600" cy="4297363"/>
          </a:xfrm>
          <a:noFill/>
          <a:ln/>
        </p:spPr>
        <p:txBody>
          <a:bodyPr>
            <a:normAutofit/>
          </a:bodyPr>
          <a:lstStyle/>
          <a:p>
            <a:r>
              <a:rPr lang="en-US" sz="2800" dirty="0" smtClean="0"/>
              <a:t>Archon</a:t>
            </a:r>
          </a:p>
          <a:p>
            <a:r>
              <a:rPr lang="en-US" sz="2800" dirty="0" smtClean="0"/>
              <a:t>Archivist Toolkit</a:t>
            </a:r>
          </a:p>
          <a:p>
            <a:endParaRPr lang="en-US" sz="2800" dirty="0"/>
          </a:p>
          <a:p>
            <a:r>
              <a:rPr lang="en-US" sz="2800" dirty="0" err="1" smtClean="0"/>
              <a:t>ArchiveSpace</a:t>
            </a:r>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fld id="{44322501-F036-44F1-828B-F1E55C8897D8}" type="slidenum">
              <a:rPr lang="en-US" smtClean="0"/>
              <a:pPr/>
              <a:t>118</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4202528169"/>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83837"/>
            <a:ext cx="7162800" cy="1826363"/>
          </a:xfrm>
        </p:spPr>
        <p:txBody>
          <a:bodyPr>
            <a:normAutofit/>
          </a:bodyPr>
          <a:lstStyle/>
          <a:p>
            <a:r>
              <a:rPr lang="en-US" dirty="0" smtClean="0"/>
              <a:t>Section 2.5: Archiving and Preservation of Digital Projects</a:t>
            </a:r>
            <a:endParaRPr lang="en-US" dirty="0"/>
          </a:p>
        </p:txBody>
      </p:sp>
      <p:sp>
        <p:nvSpPr>
          <p:cNvPr id="3" name="Slide Number Placeholder 2"/>
          <p:cNvSpPr>
            <a:spLocks noGrp="1"/>
          </p:cNvSpPr>
          <p:nvPr>
            <p:ph type="sldNum" sz="quarter" idx="12"/>
          </p:nvPr>
        </p:nvSpPr>
        <p:spPr/>
        <p:txBody>
          <a:bodyPr/>
          <a:lstStyle/>
          <a:p>
            <a:fld id="{AE648BDE-5DA7-4D05-B83C-7E47EC1A4BA1}" type="slidenum">
              <a:rPr lang="en-US" smtClean="0"/>
              <a:pPr/>
              <a:t>119</a:t>
            </a:fld>
            <a:endParaRPr lang="en-US"/>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4185227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Autofit/>
          </a:bodyPr>
          <a:lstStyle/>
          <a:p>
            <a:r>
              <a:rPr lang="en-US" dirty="0" smtClean="0"/>
              <a:t>Potential Stakeholders/Participants</a:t>
            </a:r>
            <a:endParaRPr lang="en-US" dirty="0"/>
          </a:p>
        </p:txBody>
      </p:sp>
      <p:sp>
        <p:nvSpPr>
          <p:cNvPr id="164867" name="Rectangle 3"/>
          <p:cNvSpPr>
            <a:spLocks noGrp="1" noChangeArrowheads="1"/>
          </p:cNvSpPr>
          <p:nvPr>
            <p:ph idx="1"/>
          </p:nvPr>
        </p:nvSpPr>
        <p:spPr>
          <a:xfrm>
            <a:off x="76200" y="1874837"/>
            <a:ext cx="4724400" cy="4525963"/>
          </a:xfrm>
        </p:spPr>
        <p:txBody>
          <a:bodyPr>
            <a:normAutofit/>
          </a:bodyPr>
          <a:lstStyle/>
          <a:p>
            <a:pPr>
              <a:lnSpc>
                <a:spcPct val="90000"/>
              </a:lnSpc>
              <a:buClr>
                <a:schemeClr val="tx2"/>
              </a:buClr>
            </a:pPr>
            <a:r>
              <a:rPr lang="en-US" sz="2800" dirty="0" smtClean="0"/>
              <a:t>Archivists/Curators</a:t>
            </a:r>
            <a:endParaRPr lang="en-US" sz="2800" dirty="0"/>
          </a:p>
          <a:p>
            <a:pPr>
              <a:lnSpc>
                <a:spcPct val="90000"/>
              </a:lnSpc>
              <a:buClr>
                <a:schemeClr val="tx2"/>
              </a:buClr>
            </a:pPr>
            <a:r>
              <a:rPr lang="en-US" sz="2800" dirty="0" smtClean="0"/>
              <a:t>Imaging personnel</a:t>
            </a:r>
            <a:endParaRPr lang="en-US" sz="2800" dirty="0"/>
          </a:p>
          <a:p>
            <a:pPr>
              <a:lnSpc>
                <a:spcPct val="90000"/>
              </a:lnSpc>
              <a:buClr>
                <a:schemeClr val="tx2"/>
              </a:buClr>
            </a:pPr>
            <a:r>
              <a:rPr lang="en-US" sz="2800" dirty="0" smtClean="0"/>
              <a:t>Metadata personnel</a:t>
            </a:r>
          </a:p>
          <a:p>
            <a:pPr>
              <a:lnSpc>
                <a:spcPct val="90000"/>
              </a:lnSpc>
              <a:buClr>
                <a:schemeClr val="tx2"/>
              </a:buClr>
            </a:pPr>
            <a:r>
              <a:rPr lang="en-US" sz="2800" dirty="0" smtClean="0"/>
              <a:t>Cataloging personnel</a:t>
            </a:r>
          </a:p>
          <a:p>
            <a:pPr>
              <a:lnSpc>
                <a:spcPct val="90000"/>
              </a:lnSpc>
              <a:buClr>
                <a:schemeClr val="tx2"/>
              </a:buClr>
            </a:pPr>
            <a:r>
              <a:rPr lang="en-US" sz="2800" dirty="0" smtClean="0"/>
              <a:t>IT/Web personnel</a:t>
            </a:r>
          </a:p>
          <a:p>
            <a:pPr>
              <a:lnSpc>
                <a:spcPct val="90000"/>
              </a:lnSpc>
              <a:buClr>
                <a:schemeClr val="tx2"/>
              </a:buClr>
            </a:pPr>
            <a:r>
              <a:rPr lang="en-US" sz="2800" dirty="0" smtClean="0"/>
              <a:t>Preservation or Conservation personnel</a:t>
            </a:r>
          </a:p>
          <a:p>
            <a:pPr>
              <a:lnSpc>
                <a:spcPct val="90000"/>
              </a:lnSpc>
              <a:buClr>
                <a:schemeClr val="tx2"/>
              </a:buClr>
            </a:pPr>
            <a:r>
              <a:rPr lang="en-US" sz="2800" dirty="0" smtClean="0"/>
              <a:t>Advisors (e.g. panel of subject specialists)</a:t>
            </a:r>
          </a:p>
        </p:txBody>
      </p:sp>
      <p:sp>
        <p:nvSpPr>
          <p:cNvPr id="164868" name="Rectangle 4"/>
          <p:cNvSpPr>
            <a:spLocks noGrp="1" noChangeArrowheads="1"/>
          </p:cNvSpPr>
          <p:nvPr>
            <p:ph sz="quarter" idx="4294967295"/>
          </p:nvPr>
        </p:nvSpPr>
        <p:spPr>
          <a:xfrm>
            <a:off x="4419600" y="1905000"/>
            <a:ext cx="4724400" cy="4114800"/>
          </a:xfrm>
        </p:spPr>
        <p:txBody>
          <a:bodyPr>
            <a:normAutofit/>
          </a:bodyPr>
          <a:lstStyle/>
          <a:p>
            <a:pPr>
              <a:lnSpc>
                <a:spcPct val="90000"/>
              </a:lnSpc>
              <a:buClr>
                <a:schemeClr val="tx2"/>
              </a:buClr>
            </a:pPr>
            <a:r>
              <a:rPr lang="en-US" sz="2800" dirty="0" smtClean="0"/>
              <a:t>Development/Fundraising personnel</a:t>
            </a:r>
          </a:p>
          <a:p>
            <a:pPr>
              <a:lnSpc>
                <a:spcPct val="90000"/>
              </a:lnSpc>
              <a:buClr>
                <a:schemeClr val="tx2"/>
              </a:buClr>
            </a:pPr>
            <a:r>
              <a:rPr lang="en-US" sz="2800" dirty="0" smtClean="0"/>
              <a:t>Grant writer/manager</a:t>
            </a:r>
          </a:p>
          <a:p>
            <a:pPr>
              <a:lnSpc>
                <a:spcPct val="90000"/>
              </a:lnSpc>
              <a:buClr>
                <a:schemeClr val="tx2"/>
              </a:buClr>
            </a:pPr>
            <a:r>
              <a:rPr lang="en-US" sz="2800" dirty="0" smtClean="0"/>
              <a:t>Administration</a:t>
            </a:r>
          </a:p>
          <a:p>
            <a:pPr>
              <a:lnSpc>
                <a:spcPct val="90000"/>
              </a:lnSpc>
              <a:buClr>
                <a:schemeClr val="tx2"/>
              </a:buClr>
            </a:pPr>
            <a:r>
              <a:rPr lang="en-US" sz="2800" dirty="0" smtClean="0"/>
              <a:t>Donors</a:t>
            </a:r>
          </a:p>
          <a:p>
            <a:pPr>
              <a:buClr>
                <a:schemeClr val="tx2"/>
              </a:buClr>
            </a:pPr>
            <a:r>
              <a:rPr lang="en-US" sz="2800" dirty="0" smtClean="0"/>
              <a:t>PR/Marketing personnel</a:t>
            </a:r>
          </a:p>
          <a:p>
            <a:pPr>
              <a:buClr>
                <a:schemeClr val="tx2"/>
              </a:buClr>
            </a:pPr>
            <a:r>
              <a:rPr lang="en-US" sz="2800" dirty="0" smtClean="0"/>
              <a:t>External partners</a:t>
            </a:r>
          </a:p>
          <a:p>
            <a:pPr>
              <a:buClr>
                <a:schemeClr val="tx2"/>
              </a:buClr>
            </a:pPr>
            <a:r>
              <a:rPr lang="en-US" sz="2800" dirty="0" smtClean="0"/>
              <a:t>Vendors</a:t>
            </a:r>
            <a:endParaRPr lang="en-US" sz="2800" dirty="0"/>
          </a:p>
        </p:txBody>
      </p:sp>
      <p:sp>
        <p:nvSpPr>
          <p:cNvPr id="7" name="Slide Number Placeholder 6"/>
          <p:cNvSpPr>
            <a:spLocks noGrp="1"/>
          </p:cNvSpPr>
          <p:nvPr>
            <p:ph type="sldNum" sz="quarter" idx="12"/>
          </p:nvPr>
        </p:nvSpPr>
        <p:spPr/>
        <p:txBody>
          <a:bodyPr/>
          <a:lstStyle/>
          <a:p>
            <a:fld id="{44322501-F036-44F1-828B-F1E55C8897D8}" type="slidenum">
              <a:rPr lang="en-US" smtClean="0"/>
              <a:pPr/>
              <a:t>12</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403910842"/>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normAutofit/>
          </a:bodyPr>
          <a:lstStyle/>
          <a:p>
            <a:r>
              <a:rPr lang="en-US" sz="4000" dirty="0" smtClean="0"/>
              <a:t>Digitization: One Puzzle Piece</a:t>
            </a:r>
          </a:p>
        </p:txBody>
      </p:sp>
      <p:sp>
        <p:nvSpPr>
          <p:cNvPr id="10243" name="Content Placeholder 3"/>
          <p:cNvSpPr>
            <a:spLocks noGrp="1"/>
          </p:cNvSpPr>
          <p:nvPr>
            <p:ph sz="quarter" idx="1"/>
          </p:nvPr>
        </p:nvSpPr>
        <p:spPr>
          <a:xfrm>
            <a:off x="612775" y="1676400"/>
            <a:ext cx="8531225" cy="4953000"/>
          </a:xfrm>
        </p:spPr>
        <p:txBody>
          <a:bodyPr/>
          <a:lstStyle/>
          <a:p>
            <a:pPr>
              <a:spcAft>
                <a:spcPts val="1200"/>
              </a:spcAft>
            </a:pPr>
            <a:r>
              <a:rPr lang="en-US" dirty="0" smtClean="0"/>
              <a:t>Digitization is one piece of a digital preservation plan, but only one piece</a:t>
            </a:r>
          </a:p>
          <a:p>
            <a:pPr>
              <a:spcAft>
                <a:spcPts val="1200"/>
              </a:spcAft>
            </a:pPr>
            <a:r>
              <a:rPr lang="en-US" dirty="0" smtClean="0"/>
              <a:t>Without the rest of the puzzle,  digitization is ultimately useless for preserving and archiving our historical and cultural resources</a:t>
            </a:r>
          </a:p>
          <a:p>
            <a:pPr>
              <a:spcAft>
                <a:spcPts val="1200"/>
              </a:spcAft>
            </a:pPr>
            <a:r>
              <a:rPr lang="en-US" dirty="0" smtClean="0"/>
              <a:t>Include Digital Preservation and full             lifecycle of the image and data in                          all digitization plans.</a:t>
            </a:r>
          </a:p>
          <a:p>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120</a:t>
            </a:fld>
            <a:endParaRPr lang="en-US"/>
          </a:p>
        </p:txBody>
      </p:sp>
    </p:spTree>
    <p:extLst>
      <p:ext uri="{BB962C8B-B14F-4D97-AF65-F5344CB8AC3E}">
        <p14:creationId xmlns:p14="http://schemas.microsoft.com/office/powerpoint/2010/main" val="9717973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0"/>
            <a:ext cx="8915400" cy="1219200"/>
          </a:xfrm>
        </p:spPr>
        <p:txBody>
          <a:bodyPr/>
          <a:lstStyle/>
          <a:p>
            <a:r>
              <a:rPr lang="en-US" sz="3600" dirty="0" smtClean="0"/>
              <a:t>Preservation and Long-Term Access Through Networked Services Project Survey</a:t>
            </a:r>
          </a:p>
        </p:txBody>
      </p:sp>
      <p:sp>
        <p:nvSpPr>
          <p:cNvPr id="11267" name="Content Placeholder 3"/>
          <p:cNvSpPr>
            <a:spLocks noGrp="1"/>
          </p:cNvSpPr>
          <p:nvPr>
            <p:ph sz="quarter" idx="1"/>
          </p:nvPr>
        </p:nvSpPr>
        <p:spPr>
          <a:xfrm>
            <a:off x="612775" y="1752600"/>
            <a:ext cx="8153400" cy="4953000"/>
          </a:xfrm>
        </p:spPr>
        <p:txBody>
          <a:bodyPr/>
          <a:lstStyle/>
          <a:p>
            <a:r>
              <a:rPr lang="en-US" smtClean="0"/>
              <a:t>Surveyed over 200 organizations, mostly European archives and libraries</a:t>
            </a:r>
          </a:p>
          <a:p>
            <a:pPr lvl="1"/>
            <a:r>
              <a:rPr lang="en-US" smtClean="0"/>
              <a:t>Digital content volume to increase 25-fold over next decade</a:t>
            </a:r>
          </a:p>
          <a:p>
            <a:pPr lvl="1"/>
            <a:r>
              <a:rPr lang="en-US" smtClean="0"/>
              <a:t>70% of respondents expect to hold over 100TB of content</a:t>
            </a:r>
          </a:p>
          <a:p>
            <a:pPr lvl="1"/>
            <a:r>
              <a:rPr lang="en-US" smtClean="0"/>
              <a:t>Only 47% of organizations had an allocated budget for digital preservation</a:t>
            </a:r>
          </a:p>
          <a:p>
            <a:pPr lvl="1"/>
            <a:r>
              <a:rPr lang="en-US" smtClean="0"/>
              <a:t>(</a:t>
            </a:r>
            <a:r>
              <a:rPr lang="en-US" smtClean="0">
                <a:hlinkClick r:id="rId2"/>
              </a:rPr>
              <a:t>http://www.planets-project.eu/publications</a:t>
            </a:r>
            <a:r>
              <a:rPr lang="en-US" smtClean="0"/>
              <a:t>)</a:t>
            </a:r>
          </a:p>
          <a:p>
            <a:r>
              <a:rPr lang="en-US" smtClean="0"/>
              <a:t>Large-Scale Digitization</a:t>
            </a:r>
          </a:p>
          <a:p>
            <a:pPr lvl="1"/>
            <a:endParaRPr lang="en-US" smtClean="0"/>
          </a:p>
          <a:p>
            <a:pPr lvl="1"/>
            <a:endParaRPr lang="en-US" smtClean="0"/>
          </a:p>
          <a:p>
            <a:endParaRPr lang="en-US"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121</a:t>
            </a:fld>
            <a:endParaRPr lang="en-US"/>
          </a:p>
        </p:txBody>
      </p:sp>
    </p:spTree>
    <p:extLst>
      <p:ext uri="{BB962C8B-B14F-4D97-AF65-F5344CB8AC3E}">
        <p14:creationId xmlns:p14="http://schemas.microsoft.com/office/powerpoint/2010/main" val="313827893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sz="4000" dirty="0" smtClean="0"/>
              <a:t>Digital Preservation Is…</a:t>
            </a:r>
          </a:p>
        </p:txBody>
      </p:sp>
      <p:sp>
        <p:nvSpPr>
          <p:cNvPr id="12291" name="Content Placeholder 3"/>
          <p:cNvSpPr>
            <a:spLocks noGrp="1"/>
          </p:cNvSpPr>
          <p:nvPr>
            <p:ph sz="quarter" idx="1"/>
          </p:nvPr>
        </p:nvSpPr>
        <p:spPr>
          <a:xfrm>
            <a:off x="612775" y="1905000"/>
            <a:ext cx="8153400" cy="4191000"/>
          </a:xfrm>
        </p:spPr>
        <p:txBody>
          <a:bodyPr/>
          <a:lstStyle/>
          <a:p>
            <a:r>
              <a:rPr lang="en-US" smtClean="0"/>
              <a:t>Digital preservation is:</a:t>
            </a:r>
          </a:p>
          <a:p>
            <a:pPr lvl="1"/>
            <a:r>
              <a:rPr lang="en-US" smtClean="0"/>
              <a:t>Active</a:t>
            </a:r>
          </a:p>
          <a:p>
            <a:pPr lvl="1"/>
            <a:r>
              <a:rPr lang="en-US" smtClean="0"/>
              <a:t>Constant process</a:t>
            </a:r>
          </a:p>
          <a:p>
            <a:pPr lvl="1"/>
            <a:r>
              <a:rPr lang="en-US" smtClean="0"/>
              <a:t>Exponentially multi-tiered</a:t>
            </a:r>
          </a:p>
          <a:p>
            <a:pPr lvl="1"/>
            <a:r>
              <a:rPr lang="en-US" smtClean="0"/>
              <a:t>About ensuring continuing accessibility</a:t>
            </a:r>
          </a:p>
          <a:p>
            <a:pPr lvl="1"/>
            <a:r>
              <a:rPr lang="en-US" smtClean="0"/>
              <a:t>Relatively new and somewhat in its infancy</a:t>
            </a:r>
          </a:p>
          <a:p>
            <a:pPr lvl="1"/>
            <a:endParaRPr lang="en-US" smtClean="0"/>
          </a:p>
          <a:p>
            <a:pPr lvl="1"/>
            <a:endParaRPr lang="en-US" smtClean="0"/>
          </a:p>
          <a:p>
            <a:endParaRPr lang="en-US"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122</a:t>
            </a:fld>
            <a:endParaRPr lang="en-US"/>
          </a:p>
        </p:txBody>
      </p:sp>
    </p:spTree>
    <p:extLst>
      <p:ext uri="{BB962C8B-B14F-4D97-AF65-F5344CB8AC3E}">
        <p14:creationId xmlns:p14="http://schemas.microsoft.com/office/powerpoint/2010/main" val="76664184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normAutofit/>
          </a:bodyPr>
          <a:lstStyle/>
          <a:p>
            <a:r>
              <a:rPr lang="en-US" sz="4000" dirty="0" smtClean="0"/>
              <a:t>Digital Preservation is NOT…</a:t>
            </a:r>
          </a:p>
        </p:txBody>
      </p:sp>
      <p:sp>
        <p:nvSpPr>
          <p:cNvPr id="13315" name="Content Placeholder 3"/>
          <p:cNvSpPr>
            <a:spLocks noGrp="1"/>
          </p:cNvSpPr>
          <p:nvPr>
            <p:ph sz="quarter" idx="1"/>
          </p:nvPr>
        </p:nvSpPr>
        <p:spPr>
          <a:xfrm>
            <a:off x="612775" y="1905000"/>
            <a:ext cx="8153400" cy="4191000"/>
          </a:xfrm>
        </p:spPr>
        <p:txBody>
          <a:bodyPr/>
          <a:lstStyle/>
          <a:p>
            <a:r>
              <a:rPr lang="en-US" smtClean="0"/>
              <a:t>Compact Disks</a:t>
            </a:r>
          </a:p>
          <a:p>
            <a:pPr lvl="1"/>
            <a:r>
              <a:rPr lang="en-US" smtClean="0"/>
              <a:t>2002 – 6,000 CD’s ( 2.6 TB )</a:t>
            </a:r>
          </a:p>
          <a:p>
            <a:pPr lvl="1"/>
            <a:r>
              <a:rPr lang="en-US" smtClean="0"/>
              <a:t>2008 – 23,000 CD/DVD ( 48 TB )</a:t>
            </a:r>
          </a:p>
          <a:p>
            <a:pPr lvl="1"/>
            <a:r>
              <a:rPr lang="en-US" smtClean="0"/>
              <a:t>Unmanageable </a:t>
            </a:r>
          </a:p>
          <a:p>
            <a:pPr lvl="1"/>
            <a:r>
              <a:rPr lang="en-US" smtClean="0"/>
              <a:t>Slowly deteriorating</a:t>
            </a:r>
          </a:p>
          <a:p>
            <a:r>
              <a:rPr lang="en-US" smtClean="0"/>
              <a:t>Two (or 3 or 4) copies</a:t>
            </a:r>
          </a:p>
          <a:p>
            <a:endParaRPr lang="en-US" smtClean="0"/>
          </a:p>
        </p:txBody>
      </p:sp>
      <p:pic>
        <p:nvPicPr>
          <p:cNvPr id="13316" name="Picture 4" descr="cd-stac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133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123</a:t>
            </a:fld>
            <a:endParaRPr lang="en-US"/>
          </a:p>
        </p:txBody>
      </p:sp>
    </p:spTree>
    <p:extLst>
      <p:ext uri="{BB962C8B-B14F-4D97-AF65-F5344CB8AC3E}">
        <p14:creationId xmlns:p14="http://schemas.microsoft.com/office/powerpoint/2010/main" val="5547427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normAutofit/>
          </a:bodyPr>
          <a:lstStyle/>
          <a:p>
            <a:r>
              <a:rPr lang="en-US" sz="4000" dirty="0" smtClean="0"/>
              <a:t>Table of Contents</a:t>
            </a:r>
          </a:p>
        </p:txBody>
      </p:sp>
      <p:sp>
        <p:nvSpPr>
          <p:cNvPr id="4" name="Content Placeholder 3"/>
          <p:cNvSpPr>
            <a:spLocks noGrp="1"/>
          </p:cNvSpPr>
          <p:nvPr>
            <p:ph sz="quarter" idx="1"/>
          </p:nvPr>
        </p:nvSpPr>
        <p:spPr>
          <a:xfrm>
            <a:off x="612775" y="1524000"/>
            <a:ext cx="8153400" cy="4876800"/>
          </a:xfrm>
        </p:spPr>
        <p:txBody>
          <a:bodyPr>
            <a:normAutofit fontScale="92500" lnSpcReduction="20000"/>
          </a:bodyPr>
          <a:lstStyle/>
          <a:p>
            <a:pPr marL="457200" indent="-457200">
              <a:spcAft>
                <a:spcPts val="1800"/>
              </a:spcAft>
              <a:defRPr/>
            </a:pPr>
            <a:r>
              <a:rPr lang="en-US" sz="3200" dirty="0"/>
              <a:t>What to preserve?  How do I know it is preserved?</a:t>
            </a:r>
          </a:p>
          <a:p>
            <a:pPr marL="457200" indent="-457200">
              <a:spcAft>
                <a:spcPts val="1800"/>
              </a:spcAft>
              <a:defRPr/>
            </a:pPr>
            <a:r>
              <a:rPr lang="en-US" sz="3200" dirty="0"/>
              <a:t>Object-level Preservation</a:t>
            </a:r>
          </a:p>
          <a:p>
            <a:pPr marL="457200" indent="-457200">
              <a:spcAft>
                <a:spcPts val="1800"/>
              </a:spcAft>
              <a:defRPr/>
            </a:pPr>
            <a:r>
              <a:rPr lang="en-US" sz="3200" dirty="0"/>
              <a:t>File-level Preservation</a:t>
            </a:r>
          </a:p>
          <a:p>
            <a:pPr marL="457200" indent="-457200">
              <a:spcAft>
                <a:spcPts val="1800"/>
              </a:spcAft>
              <a:defRPr/>
            </a:pPr>
            <a:r>
              <a:rPr lang="en-US" sz="3200" dirty="0"/>
              <a:t>Organizational: Trustworthy Digital Repositories</a:t>
            </a:r>
          </a:p>
          <a:p>
            <a:pPr marL="457200" indent="-457200">
              <a:spcAft>
                <a:spcPts val="1800"/>
              </a:spcAft>
              <a:defRPr/>
            </a:pPr>
            <a:r>
              <a:rPr lang="en-US" sz="3200" dirty="0" smtClean="0"/>
              <a:t>Recommendations</a:t>
            </a:r>
          </a:p>
          <a:p>
            <a:pPr marL="457200" indent="-457200">
              <a:spcAft>
                <a:spcPts val="1800"/>
              </a:spcAft>
              <a:defRPr/>
            </a:pPr>
            <a:r>
              <a:rPr lang="en-US" sz="3200" dirty="0" smtClean="0"/>
              <a:t>Questions</a:t>
            </a:r>
            <a:endParaRPr lang="en-US" sz="3200" dirty="0"/>
          </a:p>
          <a:p>
            <a:pPr marL="320040" indent="-320040" fontAlgn="auto">
              <a:spcAft>
                <a:spcPts val="0"/>
              </a:spcAft>
              <a:buFont typeface="Wingdings"/>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124</a:t>
            </a:fld>
            <a:endParaRPr lang="en-US"/>
          </a:p>
        </p:txBody>
      </p:sp>
    </p:spTree>
    <p:extLst>
      <p:ext uri="{BB962C8B-B14F-4D97-AF65-F5344CB8AC3E}">
        <p14:creationId xmlns:p14="http://schemas.microsoft.com/office/powerpoint/2010/main" val="60838438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What to Preserve?</a:t>
            </a:r>
            <a:r>
              <a:rPr lang="en-US" dirty="0" smtClean="0">
                <a:solidFill>
                  <a:schemeClr val="bg1"/>
                </a:solidFill>
              </a:rPr>
              <a:t/>
            </a:r>
            <a:br>
              <a:rPr lang="en-US" dirty="0" smtClean="0">
                <a:solidFill>
                  <a:schemeClr val="bg1"/>
                </a:solidFill>
              </a:rPr>
            </a:b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15364" name="TextBox 3"/>
          <p:cNvSpPr txBox="1">
            <a:spLocks noChangeArrowheads="1"/>
          </p:cNvSpPr>
          <p:nvPr/>
        </p:nvSpPr>
        <p:spPr bwMode="auto">
          <a:xfrm>
            <a:off x="2209800" y="4343400"/>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sz="2800" b="1" dirty="0"/>
              <a:t>How do I know it is preserved?</a:t>
            </a: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125</a:t>
            </a:fld>
            <a:endParaRPr lang="en-US"/>
          </a:p>
        </p:txBody>
      </p:sp>
    </p:spTree>
    <p:extLst>
      <p:ext uri="{BB962C8B-B14F-4D97-AF65-F5344CB8AC3E}">
        <p14:creationId xmlns:p14="http://schemas.microsoft.com/office/powerpoint/2010/main" val="100203474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838200"/>
          </a:xfrm>
        </p:spPr>
        <p:txBody>
          <a:bodyPr>
            <a:normAutofit fontScale="90000"/>
          </a:bodyPr>
          <a:lstStyle/>
          <a:p>
            <a:pPr fontAlgn="auto">
              <a:spcAft>
                <a:spcPts val="0"/>
              </a:spcAft>
              <a:defRPr/>
            </a:pPr>
            <a:r>
              <a:rPr lang="en-US" sz="4000" dirty="0" smtClean="0"/>
              <a:t>What to preserve? </a:t>
            </a:r>
            <a:br>
              <a:rPr lang="en-US" sz="4000" dirty="0" smtClean="0"/>
            </a:br>
            <a:r>
              <a:rPr lang="en-US" sz="4000" dirty="0" smtClean="0"/>
              <a:t>How do I know it is preserved?</a:t>
            </a:r>
            <a:r>
              <a:rPr lang="en-US" dirty="0" smtClean="0"/>
              <a:t/>
            </a:r>
            <a:br>
              <a:rPr lang="en-US" dirty="0" smtClean="0"/>
            </a:br>
            <a:endParaRPr lang="en-US" dirty="0"/>
          </a:p>
        </p:txBody>
      </p:sp>
      <p:sp>
        <p:nvSpPr>
          <p:cNvPr id="16387" name="Content Placeholder 3"/>
          <p:cNvSpPr>
            <a:spLocks noGrp="1"/>
          </p:cNvSpPr>
          <p:nvPr>
            <p:ph sz="quarter" idx="1"/>
          </p:nvPr>
        </p:nvSpPr>
        <p:spPr>
          <a:xfrm>
            <a:off x="612775" y="1752600"/>
            <a:ext cx="8153400" cy="838200"/>
          </a:xfrm>
        </p:spPr>
        <p:txBody>
          <a:bodyPr/>
          <a:lstStyle/>
          <a:p>
            <a:r>
              <a:rPr lang="en-US" smtClean="0"/>
              <a:t>Text-level preservation?</a:t>
            </a:r>
          </a:p>
          <a:p>
            <a:endParaRPr lang="en-US" smtClean="0"/>
          </a:p>
          <a:p>
            <a:endParaRPr lang="en-US" smtClean="0"/>
          </a:p>
          <a:p>
            <a:pPr lvl="1"/>
            <a:endParaRPr lang="en-US" smtClean="0"/>
          </a:p>
          <a:p>
            <a:pPr lvl="1"/>
            <a:endParaRPr lang="en-US" smtClean="0"/>
          </a:p>
          <a:p>
            <a:endParaRPr lang="en-US" smtClean="0"/>
          </a:p>
        </p:txBody>
      </p:sp>
      <p:sp>
        <p:nvSpPr>
          <p:cNvPr id="16388" name="TextBox 4"/>
          <p:cNvSpPr txBox="1">
            <a:spLocks noChangeArrowheads="1"/>
          </p:cNvSpPr>
          <p:nvPr/>
        </p:nvSpPr>
        <p:spPr bwMode="auto">
          <a:xfrm>
            <a:off x="381000" y="2667000"/>
            <a:ext cx="8458200" cy="3786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fr-FR" sz="1600" dirty="0">
                <a:latin typeface="Courier New" pitchFamily="49" charset="0"/>
                <a:cs typeface="Courier New" pitchFamily="49" charset="0"/>
              </a:rPr>
              <a:t>Aujourd'hui premier janvier dix huit cent quatre, le Général en chef de l'Armée indigène, accompagné des généraux, chefs de l'armée, convoqués à l'effet de prendre les mesures qui doivent tendre au bonheur du pays: </a:t>
            </a:r>
          </a:p>
          <a:p>
            <a:endParaRPr lang="fr-FR" sz="1600" dirty="0">
              <a:latin typeface="Courier New" pitchFamily="49" charset="0"/>
              <a:cs typeface="Courier New" pitchFamily="49" charset="0"/>
            </a:endParaRPr>
          </a:p>
          <a:p>
            <a:r>
              <a:rPr lang="fr-FR" sz="1600" dirty="0">
                <a:latin typeface="Courier New" pitchFamily="49" charset="0"/>
                <a:cs typeface="Courier New" pitchFamily="49" charset="0"/>
              </a:rPr>
              <a:t>Après avoir fait connaître aux généraux assemblés ses véritables intentions d'assurer à jamais aux indigènes d'Haïti un gouvernement stable, objet de sa plus vive sollicitude : ce qu'il a fait à un discours qui tend à faire connaître aux puissances étrangères la résolution de rendre le pays indépendant, et de jouir d'une liberté consacrée par le sang du peuple de cette île ; et, après avoir recueilli les avis, a demandé que chacun des généraux assemblés prononçât le serment de renoncer à jamais à la France, de mourir plutôt que de vivre sous sa domination, et de combattre jusqu'au dernier soupir pour l'indépendance. </a:t>
            </a:r>
            <a:endParaRPr lang="en-US" dirty="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126</a:t>
            </a:fld>
            <a:endParaRPr lang="en-US"/>
          </a:p>
        </p:txBody>
      </p:sp>
    </p:spTree>
    <p:extLst>
      <p:ext uri="{BB962C8B-B14F-4D97-AF65-F5344CB8AC3E}">
        <p14:creationId xmlns:p14="http://schemas.microsoft.com/office/powerpoint/2010/main" val="54851540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838200"/>
          </a:xfrm>
        </p:spPr>
        <p:txBody>
          <a:bodyPr>
            <a:normAutofit fontScale="90000"/>
          </a:bodyPr>
          <a:lstStyle/>
          <a:p>
            <a:pPr fontAlgn="auto">
              <a:spcAft>
                <a:spcPts val="0"/>
              </a:spcAft>
              <a:defRPr/>
            </a:pPr>
            <a:r>
              <a:rPr lang="en-US" sz="4000" dirty="0" smtClean="0"/>
              <a:t>What to preserve? </a:t>
            </a:r>
            <a:br>
              <a:rPr lang="en-US" sz="4000" dirty="0" smtClean="0"/>
            </a:br>
            <a:r>
              <a:rPr lang="en-US" sz="4000" dirty="0" smtClean="0"/>
              <a:t>How do I know it is preserved?</a:t>
            </a:r>
            <a:r>
              <a:rPr lang="en-US" dirty="0" smtClean="0"/>
              <a:t/>
            </a:r>
            <a:br>
              <a:rPr lang="en-US" dirty="0" smtClean="0"/>
            </a:br>
            <a:endParaRPr lang="en-US" dirty="0"/>
          </a:p>
        </p:txBody>
      </p:sp>
      <p:sp>
        <p:nvSpPr>
          <p:cNvPr id="17411" name="Content Placeholder 3"/>
          <p:cNvSpPr>
            <a:spLocks noGrp="1"/>
          </p:cNvSpPr>
          <p:nvPr>
            <p:ph sz="quarter" idx="1"/>
          </p:nvPr>
        </p:nvSpPr>
        <p:spPr>
          <a:xfrm>
            <a:off x="612775" y="1752600"/>
            <a:ext cx="8153400" cy="838200"/>
          </a:xfrm>
        </p:spPr>
        <p:txBody>
          <a:bodyPr/>
          <a:lstStyle/>
          <a:p>
            <a:r>
              <a:rPr lang="en-US" dirty="0" smtClean="0"/>
              <a:t>Text-level preservation?</a:t>
            </a:r>
          </a:p>
          <a:p>
            <a:endParaRPr lang="en-US" dirty="0" smtClean="0"/>
          </a:p>
          <a:p>
            <a:endParaRPr lang="en-US" dirty="0" smtClean="0"/>
          </a:p>
          <a:p>
            <a:pPr lvl="1"/>
            <a:endParaRPr lang="en-US" dirty="0" smtClean="0"/>
          </a:p>
          <a:p>
            <a:pPr lvl="1"/>
            <a:endParaRPr lang="en-US" dirty="0" smtClean="0"/>
          </a:p>
          <a:p>
            <a:endParaRPr lang="en-US" dirty="0" smtClean="0"/>
          </a:p>
        </p:txBody>
      </p:sp>
      <p:sp>
        <p:nvSpPr>
          <p:cNvPr id="17412" name="TextBox 4"/>
          <p:cNvSpPr txBox="1">
            <a:spLocks noChangeArrowheads="1"/>
          </p:cNvSpPr>
          <p:nvPr/>
        </p:nvSpPr>
        <p:spPr bwMode="auto">
          <a:xfrm>
            <a:off x="381000" y="2667000"/>
            <a:ext cx="8458200"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r>
              <a:rPr lang="en-US" sz="1600">
                <a:latin typeface="Courier New" pitchFamily="49" charset="0"/>
                <a:cs typeface="Courier New" pitchFamily="49" charset="0"/>
              </a:rPr>
              <a:t>Today, January 1, 1804, the General in Chief of the Indigenous Army, accompanied by generals and army chiefs convoked in order to take measures tending to the happiness of the country: </a:t>
            </a:r>
          </a:p>
          <a:p>
            <a:endParaRPr lang="en-US" sz="1600">
              <a:latin typeface="Courier New" pitchFamily="49" charset="0"/>
              <a:cs typeface="Courier New" pitchFamily="49" charset="0"/>
            </a:endParaRPr>
          </a:p>
          <a:p>
            <a:r>
              <a:rPr lang="en-US" sz="1600">
                <a:latin typeface="Courier New" pitchFamily="49" charset="0"/>
                <a:cs typeface="Courier New" pitchFamily="49" charset="0"/>
              </a:rPr>
              <a:t>After having made known to the assembled generals his true intention of forever ensuring to the natives of Haiti a stable government — the object of his greatest solicitude, which he did in a speech that made known to foreign powers the resolution to render the country independent, and to enjoy the liberty consecrated by the blood of the people of this island; and, after having gathered their opinions, asked each of the assembled generals to pronounce a vow to forever renounce France; to die rather than to live under its domination; and to fight for independence with their last breath. </a:t>
            </a: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127</a:t>
            </a:fld>
            <a:endParaRPr lang="en-US"/>
          </a:p>
        </p:txBody>
      </p:sp>
    </p:spTree>
    <p:extLst>
      <p:ext uri="{BB962C8B-B14F-4D97-AF65-F5344CB8AC3E}">
        <p14:creationId xmlns:p14="http://schemas.microsoft.com/office/powerpoint/2010/main" val="369424796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90600"/>
          </a:xfrm>
        </p:spPr>
        <p:txBody>
          <a:bodyPr>
            <a:normAutofit fontScale="90000"/>
          </a:bodyPr>
          <a:lstStyle/>
          <a:p>
            <a:pPr fontAlgn="auto">
              <a:spcAft>
                <a:spcPts val="0"/>
              </a:spcAft>
              <a:defRPr/>
            </a:pPr>
            <a:r>
              <a:rPr lang="en-US" sz="4000" dirty="0" smtClean="0"/>
              <a:t>What to preserve? </a:t>
            </a:r>
            <a:br>
              <a:rPr lang="en-US" sz="4000" dirty="0" smtClean="0"/>
            </a:br>
            <a:r>
              <a:rPr lang="en-US" sz="4000" dirty="0" smtClean="0"/>
              <a:t>How do I know it is preserved? </a:t>
            </a:r>
            <a:r>
              <a:rPr lang="en-US" dirty="0" smtClean="0"/>
              <a:t/>
            </a:r>
            <a:br>
              <a:rPr lang="en-US" dirty="0" smtClean="0"/>
            </a:br>
            <a:endParaRPr lang="en-US" dirty="0"/>
          </a:p>
        </p:txBody>
      </p:sp>
      <p:pic>
        <p:nvPicPr>
          <p:cNvPr id="18435" name="Picture 5" descr="revolu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57261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128</a:t>
            </a:fld>
            <a:endParaRPr lang="en-US"/>
          </a:p>
        </p:txBody>
      </p:sp>
    </p:spTree>
    <p:extLst>
      <p:ext uri="{BB962C8B-B14F-4D97-AF65-F5344CB8AC3E}">
        <p14:creationId xmlns:p14="http://schemas.microsoft.com/office/powerpoint/2010/main" val="148029141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90600"/>
          </a:xfrm>
        </p:spPr>
        <p:txBody>
          <a:bodyPr>
            <a:normAutofit fontScale="90000"/>
          </a:bodyPr>
          <a:lstStyle/>
          <a:p>
            <a:pPr fontAlgn="auto">
              <a:spcAft>
                <a:spcPts val="0"/>
              </a:spcAft>
              <a:defRPr/>
            </a:pPr>
            <a:r>
              <a:rPr lang="en-US" sz="4000" dirty="0" smtClean="0"/>
              <a:t>What to preserve? </a:t>
            </a:r>
            <a:br>
              <a:rPr lang="en-US" sz="4000" dirty="0" smtClean="0"/>
            </a:br>
            <a:r>
              <a:rPr lang="en-US" sz="4000" dirty="0" smtClean="0"/>
              <a:t>How do I know it is preserved? </a:t>
            </a:r>
            <a:r>
              <a:rPr lang="en-US" dirty="0" smtClean="0"/>
              <a:t/>
            </a:r>
            <a:br>
              <a:rPr lang="en-US" dirty="0" smtClean="0"/>
            </a:br>
            <a:endParaRPr lang="en-US" dirty="0"/>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19460" name="Content Placeholder 3"/>
          <p:cNvSpPr>
            <a:spLocks noGrp="1"/>
          </p:cNvSpPr>
          <p:nvPr>
            <p:ph sz="quarter" idx="1"/>
          </p:nvPr>
        </p:nvSpPr>
        <p:spPr>
          <a:xfrm>
            <a:off x="612775" y="1905000"/>
            <a:ext cx="8153400" cy="4495800"/>
          </a:xfrm>
        </p:spPr>
        <p:txBody>
          <a:bodyPr>
            <a:normAutofit fontScale="92500"/>
          </a:bodyPr>
          <a:lstStyle/>
          <a:p>
            <a:r>
              <a:rPr lang="en-US" smtClean="0"/>
              <a:t>“It is the actual information content of a document, data-set, or sound or video recording that should be preserved, not the Microsoft Word file, or the Excel spreadsheet, or the QuickTime movie.”                                                                  </a:t>
            </a:r>
          </a:p>
          <a:p>
            <a:pPr lvl="2">
              <a:buFont typeface="Wingdings" pitchFamily="2" charset="2"/>
              <a:buNone/>
            </a:pPr>
            <a:endParaRPr lang="en-US" sz="1800" smtClean="0"/>
          </a:p>
          <a:p>
            <a:pPr lvl="2">
              <a:buFont typeface="Wingdings" pitchFamily="2" charset="2"/>
              <a:buNone/>
            </a:pPr>
            <a:r>
              <a:rPr lang="en-US" sz="1800" smtClean="0"/>
              <a:t>- Angela Dappert and Markus Enders (British Library)  “Digital Preservation Metadata Standards.” </a:t>
            </a:r>
            <a:r>
              <a:rPr lang="en-US" sz="1800" u="sng" smtClean="0"/>
              <a:t>Information Standards Quarterly</a:t>
            </a:r>
            <a:r>
              <a:rPr lang="en-US" sz="1800" i="1" u="sng" smtClean="0"/>
              <a:t>.</a:t>
            </a:r>
            <a:r>
              <a:rPr lang="en-US" sz="1800" i="1" smtClean="0"/>
              <a:t> </a:t>
            </a:r>
            <a:r>
              <a:rPr lang="en-US" sz="1800" smtClean="0"/>
              <a:t>Spring 2010.</a:t>
            </a:r>
          </a:p>
          <a:p>
            <a:endParaRPr lang="en-US" sz="1800" smtClean="0"/>
          </a:p>
          <a:p>
            <a:endParaRPr lang="en-US" smtClean="0"/>
          </a:p>
          <a:p>
            <a:r>
              <a:rPr lang="en-US" smtClean="0"/>
              <a:t>Also the context and layout though.</a:t>
            </a:r>
          </a:p>
          <a:p>
            <a:endParaRPr lang="en-US" smtClean="0"/>
          </a:p>
          <a:p>
            <a:pPr lvl="1"/>
            <a:endParaRPr lang="en-US" smtClean="0"/>
          </a:p>
          <a:p>
            <a:endParaRPr lang="en-US" smtClean="0"/>
          </a:p>
          <a:p>
            <a:endParaRPr lang="en-US" smtClean="0"/>
          </a:p>
          <a:p>
            <a:pPr lvl="1"/>
            <a:endParaRPr lang="en-US" smtClean="0"/>
          </a:p>
          <a:p>
            <a:pPr lvl="1"/>
            <a:endParaRPr lang="en-US" smtClean="0"/>
          </a:p>
          <a:p>
            <a:endParaRPr lang="en-US" smtClean="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129</a:t>
            </a:fld>
            <a:endParaRPr lang="en-US"/>
          </a:p>
        </p:txBody>
      </p:sp>
    </p:spTree>
    <p:extLst>
      <p:ext uri="{BB962C8B-B14F-4D97-AF65-F5344CB8AC3E}">
        <p14:creationId xmlns:p14="http://schemas.microsoft.com/office/powerpoint/2010/main" val="161661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0" tIns="0" rIns="0" bIns="0">
            <a:spAutoFit/>
          </a:bodyPr>
          <a:lstStyle/>
          <a:p>
            <a:pPr defTabSz="381000"/>
            <a:r>
              <a:rPr lang="en-US" dirty="0" smtClean="0"/>
              <a:t>Creating a Team</a:t>
            </a:r>
            <a:endParaRPr lang="en-US" b="1" dirty="0"/>
          </a:p>
        </p:txBody>
      </p:sp>
      <p:sp>
        <p:nvSpPr>
          <p:cNvPr id="7" name="Slide Number Placeholder 6"/>
          <p:cNvSpPr>
            <a:spLocks noGrp="1"/>
          </p:cNvSpPr>
          <p:nvPr>
            <p:ph type="sldNum" sz="quarter" idx="12"/>
          </p:nvPr>
        </p:nvSpPr>
        <p:spPr/>
        <p:txBody>
          <a:bodyPr/>
          <a:lstStyle/>
          <a:p>
            <a:fld id="{44322501-F036-44F1-828B-F1E55C8897D8}" type="slidenum">
              <a:rPr lang="en-US" smtClean="0"/>
              <a:pPr/>
              <a:t>13</a:t>
            </a:fld>
            <a:endParaRPr lang="en-US"/>
          </a:p>
        </p:txBody>
      </p:sp>
      <p:sp>
        <p:nvSpPr>
          <p:cNvPr id="5" name="Rectangle 3"/>
          <p:cNvSpPr>
            <a:spLocks noGrp="1" noChangeArrowheads="1"/>
          </p:cNvSpPr>
          <p:nvPr>
            <p:ph idx="1"/>
          </p:nvPr>
        </p:nvSpPr>
        <p:spPr>
          <a:xfrm>
            <a:off x="457200" y="1600200"/>
            <a:ext cx="8305800" cy="4525963"/>
          </a:xfrm>
        </p:spPr>
        <p:txBody>
          <a:bodyPr>
            <a:normAutofit/>
          </a:bodyPr>
          <a:lstStyle/>
          <a:p>
            <a:r>
              <a:rPr lang="en-US" sz="2800" dirty="0" smtClean="0"/>
              <a:t>Need for clear leadership (project manager or co-managers)</a:t>
            </a:r>
          </a:p>
          <a:p>
            <a:r>
              <a:rPr lang="en-US" sz="2800" dirty="0" smtClean="0"/>
              <a:t>Consensus-building</a:t>
            </a:r>
          </a:p>
          <a:p>
            <a:r>
              <a:rPr lang="en-US" sz="2800" dirty="0" smtClean="0"/>
              <a:t>Group decision-making</a:t>
            </a:r>
          </a:p>
          <a:p>
            <a:r>
              <a:rPr lang="en-US" sz="2800" dirty="0" smtClean="0"/>
              <a:t>Expect resistance (both justified and not)</a:t>
            </a:r>
          </a:p>
          <a:p>
            <a:r>
              <a:rPr lang="en-US" sz="2800" dirty="0" smtClean="0"/>
              <a:t>Admin support usually = successful elimination of resistance</a:t>
            </a:r>
            <a:endParaRPr lang="en-US" sz="2800" dirty="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998955272"/>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Object-Level Preservation</a:t>
            </a:r>
            <a:r>
              <a:rPr lang="en-US" dirty="0" smtClean="0">
                <a:solidFill>
                  <a:schemeClr val="bg1"/>
                </a:solidFill>
              </a:rPr>
              <a:t/>
            </a:r>
            <a:br>
              <a:rPr lang="en-US" dirty="0" smtClean="0">
                <a:solidFill>
                  <a:schemeClr val="bg1"/>
                </a:solidFill>
              </a:rPr>
            </a:b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130</a:t>
            </a:fld>
            <a:endParaRPr lang="en-US"/>
          </a:p>
        </p:txBody>
      </p:sp>
    </p:spTree>
    <p:extLst>
      <p:ext uri="{BB962C8B-B14F-4D97-AF65-F5344CB8AC3E}">
        <p14:creationId xmlns:p14="http://schemas.microsoft.com/office/powerpoint/2010/main" val="70518777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normAutofit/>
          </a:bodyPr>
          <a:lstStyle/>
          <a:p>
            <a:r>
              <a:rPr lang="en-US" sz="4000" dirty="0" smtClean="0"/>
              <a:t>Object-Level Preservation</a:t>
            </a:r>
          </a:p>
        </p:txBody>
      </p:sp>
      <p:sp>
        <p:nvSpPr>
          <p:cNvPr id="4" name="Content Placeholder 3"/>
          <p:cNvSpPr>
            <a:spLocks noGrp="1"/>
          </p:cNvSpPr>
          <p:nvPr>
            <p:ph sz="quarter" idx="1"/>
          </p:nvPr>
        </p:nvSpPr>
        <p:spPr>
          <a:xfrm>
            <a:off x="612775" y="1905000"/>
            <a:ext cx="8153400" cy="4495800"/>
          </a:xfrm>
        </p:spPr>
        <p:txBody>
          <a:bodyPr>
            <a:normAutofit fontScale="77500" lnSpcReduction="20000"/>
          </a:bodyPr>
          <a:lstStyle/>
          <a:p>
            <a:pPr marL="320040" indent="-320040" fontAlgn="auto">
              <a:spcAft>
                <a:spcPts val="0"/>
              </a:spcAft>
              <a:buFont typeface="Wingdings"/>
              <a:buChar char=""/>
              <a:defRPr/>
            </a:pPr>
            <a:r>
              <a:rPr lang="en-US" dirty="0" smtClean="0"/>
              <a:t>More than just the images and text (but also!) </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dirty="0" smtClean="0"/>
              <a:t>Descriptive Information</a:t>
            </a:r>
          </a:p>
          <a:p>
            <a:pPr marL="640080" lvl="1" indent="-274320" fontAlgn="auto">
              <a:spcAft>
                <a:spcPts val="0"/>
              </a:spcAft>
              <a:buFont typeface="Wingdings 2"/>
              <a:buChar char=""/>
              <a:defRPr/>
            </a:pPr>
            <a:r>
              <a:rPr lang="en-US" dirty="0" smtClean="0"/>
              <a:t>Describes the intellectual entity ( title, author )</a:t>
            </a:r>
          </a:p>
          <a:p>
            <a:pPr marL="640080" lvl="1" indent="-274320" fontAlgn="auto">
              <a:spcAft>
                <a:spcPts val="0"/>
              </a:spcAft>
              <a:buFont typeface="Wingdings 2"/>
              <a:buChar char=""/>
              <a:defRPr/>
            </a:pPr>
            <a:r>
              <a:rPr lang="en-US" dirty="0" smtClean="0"/>
              <a:t>Same information used for discovery and display of object</a:t>
            </a:r>
          </a:p>
          <a:p>
            <a:pPr marL="320040" indent="-320040" fontAlgn="auto">
              <a:spcAft>
                <a:spcPts val="0"/>
              </a:spcAft>
              <a:buFont typeface="Wingdings"/>
              <a:buChar char=""/>
              <a:defRPr/>
            </a:pPr>
            <a:r>
              <a:rPr lang="en-US" dirty="0" smtClean="0"/>
              <a:t>Structural Information</a:t>
            </a:r>
          </a:p>
          <a:p>
            <a:pPr marL="640080" lvl="1" indent="-274320" fontAlgn="auto">
              <a:spcAft>
                <a:spcPts val="0"/>
              </a:spcAft>
              <a:buFont typeface="Wingdings 2"/>
              <a:buChar char=""/>
              <a:defRPr/>
            </a:pPr>
            <a:r>
              <a:rPr lang="en-US" dirty="0" smtClean="0"/>
              <a:t>Table of contents, page order</a:t>
            </a:r>
          </a:p>
          <a:p>
            <a:pPr marL="320040" indent="-320040" fontAlgn="auto">
              <a:spcAft>
                <a:spcPts val="0"/>
              </a:spcAft>
              <a:buFont typeface="Wingdings"/>
              <a:buChar char=""/>
              <a:defRPr/>
            </a:pPr>
            <a:r>
              <a:rPr lang="en-US" dirty="0" smtClean="0"/>
              <a:t>File Information</a:t>
            </a:r>
          </a:p>
          <a:p>
            <a:pPr marL="640080" lvl="1" indent="-274320" fontAlgn="auto">
              <a:spcAft>
                <a:spcPts val="0"/>
              </a:spcAft>
              <a:buFont typeface="Wingdings 2"/>
              <a:buChar char=""/>
              <a:defRPr/>
            </a:pPr>
            <a:r>
              <a:rPr lang="en-US" dirty="0" smtClean="0"/>
              <a:t>File size</a:t>
            </a:r>
          </a:p>
          <a:p>
            <a:pPr marL="640080" lvl="1" indent="-274320" fontAlgn="auto">
              <a:spcAft>
                <a:spcPts val="0"/>
              </a:spcAft>
              <a:buFont typeface="Wingdings 2"/>
              <a:buChar char=""/>
              <a:defRPr/>
            </a:pPr>
            <a:r>
              <a:rPr lang="en-US" dirty="0" smtClean="0"/>
              <a:t>Checksums and digital signatures for fixity and authenticity checks</a:t>
            </a:r>
          </a:p>
          <a:p>
            <a:pPr marL="320040" indent="-320040" fontAlgn="auto">
              <a:spcAft>
                <a:spcPts val="0"/>
              </a:spcAft>
              <a:buFont typeface="Wingdings"/>
              <a:buChar char=""/>
              <a:defRPr/>
            </a:pPr>
            <a:r>
              <a:rPr lang="en-US" dirty="0" smtClean="0"/>
              <a:t>Administrative Information</a:t>
            </a:r>
          </a:p>
          <a:p>
            <a:pPr marL="640080" lvl="1" indent="-274320" fontAlgn="auto">
              <a:spcAft>
                <a:spcPts val="0"/>
              </a:spcAft>
              <a:buFont typeface="Wingdings 2"/>
              <a:buChar char=""/>
              <a:defRPr/>
            </a:pPr>
            <a:r>
              <a:rPr lang="en-US" dirty="0" smtClean="0"/>
              <a:t>Provenance and access conditions for the object</a:t>
            </a:r>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131</a:t>
            </a:fld>
            <a:endParaRPr lang="en-US"/>
          </a:p>
        </p:txBody>
      </p:sp>
    </p:spTree>
    <p:extLst>
      <p:ext uri="{BB962C8B-B14F-4D97-AF65-F5344CB8AC3E}">
        <p14:creationId xmlns:p14="http://schemas.microsoft.com/office/powerpoint/2010/main" val="190671410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normAutofit/>
          </a:bodyPr>
          <a:lstStyle/>
          <a:p>
            <a:r>
              <a:rPr lang="en-US" sz="4000" dirty="0" smtClean="0"/>
              <a:t>Object-Level Metadata</a:t>
            </a:r>
          </a:p>
        </p:txBody>
      </p:sp>
      <p:sp>
        <p:nvSpPr>
          <p:cNvPr id="4" name="Content Placeholder 3"/>
          <p:cNvSpPr>
            <a:spLocks noGrp="1"/>
          </p:cNvSpPr>
          <p:nvPr>
            <p:ph sz="quarter" idx="1"/>
          </p:nvPr>
        </p:nvSpPr>
        <p:spPr>
          <a:xfrm>
            <a:off x="612775" y="1905000"/>
            <a:ext cx="8153400" cy="4495800"/>
          </a:xfrm>
        </p:spPr>
        <p:txBody>
          <a:bodyPr>
            <a:normAutofit lnSpcReduction="10000"/>
          </a:bodyPr>
          <a:lstStyle/>
          <a:p>
            <a:pPr marL="320040" indent="-320040" fontAlgn="auto">
              <a:spcAft>
                <a:spcPts val="0"/>
              </a:spcAft>
              <a:buFont typeface="Wingdings"/>
              <a:buChar char=""/>
              <a:defRPr/>
            </a:pPr>
            <a:r>
              <a:rPr lang="en-US" dirty="0" smtClean="0"/>
              <a:t>METS</a:t>
            </a:r>
          </a:p>
          <a:p>
            <a:pPr marL="640080" lvl="1" indent="-274320" fontAlgn="auto">
              <a:spcAft>
                <a:spcPts val="0"/>
              </a:spcAft>
              <a:buFont typeface="Wingdings 2"/>
              <a:buChar char=""/>
              <a:defRPr/>
            </a:pPr>
            <a:r>
              <a:rPr lang="en-US" sz="2800" b="1" dirty="0" smtClean="0"/>
              <a:t>M</a:t>
            </a:r>
            <a:r>
              <a:rPr lang="en-US" dirty="0" smtClean="0"/>
              <a:t>etadata </a:t>
            </a:r>
            <a:r>
              <a:rPr lang="en-US" sz="2800" b="1" dirty="0" smtClean="0"/>
              <a:t>E</a:t>
            </a:r>
            <a:r>
              <a:rPr lang="en-US" dirty="0" smtClean="0"/>
              <a:t>ncoding and </a:t>
            </a:r>
            <a:r>
              <a:rPr lang="en-US" sz="2800" b="1" dirty="0" smtClean="0"/>
              <a:t>T</a:t>
            </a:r>
            <a:r>
              <a:rPr lang="en-US" dirty="0" smtClean="0"/>
              <a:t>ransmission </a:t>
            </a:r>
            <a:r>
              <a:rPr lang="en-US" sz="2800" b="1" dirty="0" smtClean="0"/>
              <a:t>S</a:t>
            </a:r>
            <a:r>
              <a:rPr lang="en-US" dirty="0" smtClean="0"/>
              <a:t>tandard</a:t>
            </a:r>
          </a:p>
          <a:p>
            <a:pPr marL="640080" lvl="1" indent="-274320" fontAlgn="auto">
              <a:spcAft>
                <a:spcPts val="0"/>
              </a:spcAft>
              <a:buFont typeface="Wingdings 2"/>
              <a:buChar char=""/>
              <a:defRPr/>
            </a:pPr>
            <a:r>
              <a:rPr lang="en-US" dirty="0" smtClean="0"/>
              <a:t>Descriptive Metadata Container</a:t>
            </a:r>
          </a:p>
          <a:p>
            <a:pPr lvl="2" fontAlgn="auto">
              <a:spcAft>
                <a:spcPts val="0"/>
              </a:spcAft>
              <a:buFont typeface="Wingdings"/>
              <a:buChar char=""/>
              <a:defRPr/>
            </a:pPr>
            <a:r>
              <a:rPr lang="en-US" dirty="0" smtClean="0"/>
              <a:t>MODS ( Metadata Object Description Standard )</a:t>
            </a:r>
          </a:p>
          <a:p>
            <a:pPr lvl="2" fontAlgn="auto">
              <a:spcAft>
                <a:spcPts val="0"/>
              </a:spcAft>
              <a:buFont typeface="Wingdings"/>
              <a:buChar char=""/>
              <a:defRPr/>
            </a:pPr>
            <a:r>
              <a:rPr lang="en-US" dirty="0" smtClean="0"/>
              <a:t>Dublin Core</a:t>
            </a:r>
          </a:p>
          <a:p>
            <a:pPr lvl="2" fontAlgn="auto">
              <a:spcAft>
                <a:spcPts val="0"/>
              </a:spcAft>
              <a:buFont typeface="Wingdings"/>
              <a:buChar char=""/>
              <a:defRPr/>
            </a:pPr>
            <a:r>
              <a:rPr lang="en-US" dirty="0" err="1" smtClean="0"/>
              <a:t>VRACore</a:t>
            </a:r>
            <a:r>
              <a:rPr lang="en-US" dirty="0" smtClean="0"/>
              <a:t> ( Visual Resource Association )</a:t>
            </a:r>
          </a:p>
          <a:p>
            <a:pPr lvl="2" fontAlgn="auto">
              <a:spcAft>
                <a:spcPts val="0"/>
              </a:spcAft>
              <a:buFont typeface="Wingdings"/>
              <a:buChar char=""/>
              <a:defRPr/>
            </a:pPr>
            <a:r>
              <a:rPr lang="en-US" dirty="0" err="1" smtClean="0"/>
              <a:t>MarcXML</a:t>
            </a:r>
            <a:endParaRPr lang="en-US" dirty="0" smtClean="0"/>
          </a:p>
          <a:p>
            <a:pPr marL="640080" lvl="1" indent="-274320" fontAlgn="auto">
              <a:spcAft>
                <a:spcPts val="0"/>
              </a:spcAft>
              <a:buFont typeface="Wingdings 2"/>
              <a:buChar char=""/>
              <a:defRPr/>
            </a:pPr>
            <a:r>
              <a:rPr lang="en-US" dirty="0" smtClean="0"/>
              <a:t>Structural Metadata</a:t>
            </a:r>
          </a:p>
          <a:p>
            <a:pPr marL="640080" lvl="1" indent="-274320" fontAlgn="auto">
              <a:spcAft>
                <a:spcPts val="0"/>
              </a:spcAft>
              <a:buFont typeface="Wingdings 2"/>
              <a:buChar char=""/>
              <a:defRPr/>
            </a:pPr>
            <a:r>
              <a:rPr lang="en-US" dirty="0" smtClean="0"/>
              <a:t>Technical File Metadata</a:t>
            </a:r>
          </a:p>
          <a:p>
            <a:pPr marL="640080" lvl="1" indent="-274320" fontAlgn="auto">
              <a:spcAft>
                <a:spcPts val="0"/>
              </a:spcAft>
              <a:buFont typeface="Wingdings 2"/>
              <a:buChar char=""/>
              <a:defRPr/>
            </a:pPr>
            <a:r>
              <a:rPr lang="en-US" dirty="0" smtClean="0"/>
              <a:t>Administrative Metadata</a:t>
            </a:r>
          </a:p>
          <a:p>
            <a:pPr marL="320040" indent="-320040" fontAlgn="auto">
              <a:spcAft>
                <a:spcPts val="0"/>
              </a:spcAft>
              <a:buFont typeface="Wingdings"/>
              <a:buChar char=""/>
              <a:defRPr/>
            </a:pPr>
            <a:endParaRPr lang="en-US" dirty="0" smtClean="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132</a:t>
            </a:fld>
            <a:endParaRPr lang="en-US"/>
          </a:p>
        </p:txBody>
      </p:sp>
    </p:spTree>
    <p:extLst>
      <p:ext uri="{BB962C8B-B14F-4D97-AF65-F5344CB8AC3E}">
        <p14:creationId xmlns:p14="http://schemas.microsoft.com/office/powerpoint/2010/main" val="82001104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normAutofit/>
          </a:bodyPr>
          <a:lstStyle/>
          <a:p>
            <a:r>
              <a:rPr lang="en-US" sz="4000" dirty="0" smtClean="0"/>
              <a:t>PREMIS</a:t>
            </a:r>
          </a:p>
        </p:txBody>
      </p:sp>
      <p:sp>
        <p:nvSpPr>
          <p:cNvPr id="4" name="Content Placeholder 3"/>
          <p:cNvSpPr>
            <a:spLocks noGrp="1"/>
          </p:cNvSpPr>
          <p:nvPr>
            <p:ph sz="quarter" idx="1"/>
          </p:nvPr>
        </p:nvSpPr>
        <p:spPr>
          <a:xfrm>
            <a:off x="612775" y="1905000"/>
            <a:ext cx="8153400" cy="4495800"/>
          </a:xfrm>
        </p:spPr>
        <p:txBody>
          <a:bodyPr>
            <a:normAutofit fontScale="92500" lnSpcReduction="10000"/>
          </a:bodyPr>
          <a:lstStyle/>
          <a:p>
            <a:pPr marL="320040" indent="-320040" fontAlgn="auto">
              <a:spcAft>
                <a:spcPts val="0"/>
              </a:spcAft>
              <a:buFont typeface="Wingdings"/>
              <a:buChar char=""/>
              <a:defRPr/>
            </a:pPr>
            <a:r>
              <a:rPr lang="en-US" dirty="0" err="1" smtClean="0"/>
              <a:t>PREservation</a:t>
            </a:r>
            <a:r>
              <a:rPr lang="en-US" dirty="0" smtClean="0"/>
              <a:t> Metadata : Implementation Strategies</a:t>
            </a:r>
          </a:p>
          <a:p>
            <a:pPr marL="320040" indent="-320040" fontAlgn="auto">
              <a:spcAft>
                <a:spcPts val="0"/>
              </a:spcAft>
              <a:buFont typeface="Wingdings"/>
              <a:buChar char=""/>
              <a:defRPr/>
            </a:pPr>
            <a:r>
              <a:rPr lang="en-US" dirty="0" smtClean="0"/>
              <a:t>Metadata needed to support preservation</a:t>
            </a:r>
          </a:p>
          <a:p>
            <a:pPr marL="320040" indent="-320040" fontAlgn="auto">
              <a:spcAft>
                <a:spcPts val="0"/>
              </a:spcAft>
              <a:buFont typeface="Wingdings"/>
              <a:buChar char=""/>
              <a:defRPr/>
            </a:pPr>
            <a:r>
              <a:rPr lang="en-US" dirty="0" smtClean="0"/>
              <a:t>Contains what “most working repositories are likely to need to know” </a:t>
            </a:r>
            <a:r>
              <a:rPr lang="en-US" sz="2200" dirty="0" smtClean="0"/>
              <a:t>( </a:t>
            </a:r>
            <a:r>
              <a:rPr lang="en-US" sz="2200" dirty="0" err="1" smtClean="0"/>
              <a:t>Dappert</a:t>
            </a:r>
            <a:r>
              <a:rPr lang="en-US" sz="2200" dirty="0" smtClean="0"/>
              <a:t> and Enders )</a:t>
            </a:r>
          </a:p>
          <a:p>
            <a:pPr marL="320040" indent="-320040" fontAlgn="auto">
              <a:spcAft>
                <a:spcPts val="0"/>
              </a:spcAft>
              <a:buFont typeface="Wingdings"/>
              <a:buChar char=""/>
              <a:defRPr/>
            </a:pPr>
            <a:r>
              <a:rPr lang="en-US" dirty="0" smtClean="0"/>
              <a:t>HUGE data dictionary – must pick and choose</a:t>
            </a:r>
          </a:p>
          <a:p>
            <a:pPr marL="320040" indent="-320040" fontAlgn="auto">
              <a:spcAft>
                <a:spcPts val="0"/>
              </a:spcAft>
              <a:buFont typeface="Wingdings"/>
              <a:buChar char=""/>
              <a:defRPr/>
            </a:pPr>
            <a:r>
              <a:rPr lang="en-US" dirty="0" smtClean="0"/>
              <a:t>Describes historical preservation actions/agents</a:t>
            </a:r>
          </a:p>
          <a:p>
            <a:pPr marL="320040" indent="-320040" fontAlgn="auto">
              <a:spcAft>
                <a:spcPts val="0"/>
              </a:spcAft>
              <a:buFont typeface="Wingdings"/>
              <a:buChar char=""/>
              <a:defRPr/>
            </a:pPr>
            <a:r>
              <a:rPr lang="en-US" dirty="0" smtClean="0"/>
              <a:t>Provides information needed for any future preservation actions</a:t>
            </a:r>
          </a:p>
          <a:p>
            <a:pPr marL="320040" indent="-320040" fontAlgn="auto">
              <a:spcAft>
                <a:spcPts val="0"/>
              </a:spcAft>
              <a:buFont typeface="Wingdings"/>
              <a:buChar char=""/>
              <a:defRPr/>
            </a:pPr>
            <a:r>
              <a:rPr lang="en-US" dirty="0" smtClean="0"/>
              <a:t>Can be encoded in METS file</a:t>
            </a:r>
          </a:p>
          <a:p>
            <a:pPr marL="320040" indent="-320040" fontAlgn="auto">
              <a:spcAft>
                <a:spcPts val="0"/>
              </a:spcAft>
              <a:buFont typeface="Wingdings"/>
              <a:buChar char=""/>
              <a:defRPr/>
            </a:pPr>
            <a:endParaRPr lang="en-US" dirty="0" smtClean="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133</a:t>
            </a:fld>
            <a:endParaRPr lang="en-US"/>
          </a:p>
        </p:txBody>
      </p:sp>
    </p:spTree>
    <p:extLst>
      <p:ext uri="{BB962C8B-B14F-4D97-AF65-F5344CB8AC3E}">
        <p14:creationId xmlns:p14="http://schemas.microsoft.com/office/powerpoint/2010/main" val="50291607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normAutofit/>
          </a:bodyPr>
          <a:lstStyle/>
          <a:p>
            <a:r>
              <a:rPr lang="en-US" sz="4000" dirty="0" smtClean="0"/>
              <a:t>PREMIS</a:t>
            </a:r>
          </a:p>
        </p:txBody>
      </p:sp>
      <p:pic>
        <p:nvPicPr>
          <p:cNvPr id="25603" name="Picture 8" descr="premi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63246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134</a:t>
            </a:fld>
            <a:endParaRPr lang="en-US"/>
          </a:p>
        </p:txBody>
      </p:sp>
    </p:spTree>
    <p:extLst>
      <p:ext uri="{BB962C8B-B14F-4D97-AF65-F5344CB8AC3E}">
        <p14:creationId xmlns:p14="http://schemas.microsoft.com/office/powerpoint/2010/main" val="324887467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normAutofit/>
          </a:bodyPr>
          <a:lstStyle/>
          <a:p>
            <a:r>
              <a:rPr lang="en-US" sz="4000" dirty="0" smtClean="0"/>
              <a:t>PREMIS</a:t>
            </a:r>
          </a:p>
        </p:txBody>
      </p:sp>
      <p:pic>
        <p:nvPicPr>
          <p:cNvPr id="26627" name="Picture 6" descr="premi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315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135</a:t>
            </a:fld>
            <a:endParaRPr lang="en-US"/>
          </a:p>
        </p:txBody>
      </p:sp>
    </p:spTree>
    <p:extLst>
      <p:ext uri="{BB962C8B-B14F-4D97-AF65-F5344CB8AC3E}">
        <p14:creationId xmlns:p14="http://schemas.microsoft.com/office/powerpoint/2010/main" val="1635720129"/>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File-Level Preservation</a:t>
            </a:r>
            <a:r>
              <a:rPr lang="en-US" dirty="0" smtClean="0">
                <a:solidFill>
                  <a:schemeClr val="bg1"/>
                </a:solidFill>
              </a:rPr>
              <a:t/>
            </a:r>
            <a:br>
              <a:rPr lang="en-US" dirty="0" smtClean="0">
                <a:solidFill>
                  <a:schemeClr val="bg1"/>
                </a:solidFill>
              </a:rPr>
            </a:b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136</a:t>
            </a:fld>
            <a:endParaRPr lang="en-US"/>
          </a:p>
        </p:txBody>
      </p:sp>
    </p:spTree>
    <p:extLst>
      <p:ext uri="{BB962C8B-B14F-4D97-AF65-F5344CB8AC3E}">
        <p14:creationId xmlns:p14="http://schemas.microsoft.com/office/powerpoint/2010/main" val="181288311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28600"/>
            <a:ext cx="8839200" cy="990600"/>
          </a:xfrm>
        </p:spPr>
        <p:txBody>
          <a:bodyPr/>
          <a:lstStyle/>
          <a:p>
            <a:r>
              <a:rPr lang="en-US" sz="4000" dirty="0" smtClean="0"/>
              <a:t>Necessary Preservation File Information</a:t>
            </a:r>
          </a:p>
        </p:txBody>
      </p:sp>
      <p:sp>
        <p:nvSpPr>
          <p:cNvPr id="4" name="Content Placeholder 3"/>
          <p:cNvSpPr>
            <a:spLocks noGrp="1"/>
          </p:cNvSpPr>
          <p:nvPr>
            <p:ph sz="quarter" idx="1"/>
          </p:nvPr>
        </p:nvSpPr>
        <p:spPr>
          <a:xfrm>
            <a:off x="612775" y="1905000"/>
            <a:ext cx="8153400" cy="4495800"/>
          </a:xfrm>
        </p:spPr>
        <p:txBody>
          <a:bodyPr>
            <a:normAutofit lnSpcReduction="10000"/>
          </a:bodyPr>
          <a:lstStyle/>
          <a:p>
            <a:pPr marL="320040" indent="-320040" fontAlgn="auto">
              <a:spcAft>
                <a:spcPts val="0"/>
              </a:spcAft>
              <a:buFont typeface="Wingdings"/>
              <a:buChar char=""/>
              <a:defRPr/>
            </a:pPr>
            <a:r>
              <a:rPr lang="en-US" sz="3200" dirty="0" smtClean="0"/>
              <a:t>Example PREMIS Image Record </a:t>
            </a:r>
          </a:p>
          <a:p>
            <a:pPr marL="640080" lvl="1" indent="-274320" fontAlgn="auto">
              <a:spcAft>
                <a:spcPts val="0"/>
              </a:spcAft>
              <a:buFont typeface="Wingdings 2"/>
              <a:buChar char=""/>
              <a:defRPr/>
            </a:pPr>
            <a:r>
              <a:rPr lang="en-US" dirty="0" smtClean="0"/>
              <a:t>Checksums and Size</a:t>
            </a:r>
          </a:p>
          <a:p>
            <a:pPr marL="640080" lvl="1" indent="-274320" fontAlgn="auto">
              <a:spcAft>
                <a:spcPts val="0"/>
              </a:spcAft>
              <a:buFont typeface="Wingdings 2"/>
              <a:buChar char=""/>
              <a:defRPr/>
            </a:pPr>
            <a:r>
              <a:rPr lang="en-US" dirty="0" smtClean="0"/>
              <a:t>Preservation Level ( full, bitwise, etc.. )</a:t>
            </a:r>
          </a:p>
          <a:p>
            <a:pPr marL="640080" lvl="1" indent="-274320" fontAlgn="auto">
              <a:spcAft>
                <a:spcPts val="0"/>
              </a:spcAft>
              <a:buFont typeface="Wingdings 2"/>
              <a:buChar char=""/>
              <a:defRPr/>
            </a:pPr>
            <a:r>
              <a:rPr lang="en-US" dirty="0" smtClean="0"/>
              <a:t>Behaviors</a:t>
            </a:r>
          </a:p>
          <a:p>
            <a:pPr marL="640080" lvl="1" indent="-274320" fontAlgn="auto">
              <a:spcAft>
                <a:spcPts val="0"/>
              </a:spcAft>
              <a:buFont typeface="Wingdings 2"/>
              <a:buChar char=""/>
              <a:defRPr/>
            </a:pPr>
            <a:r>
              <a:rPr lang="en-US" dirty="0" smtClean="0"/>
              <a:t>Format ( MIME, Format Registry, Validation Info )</a:t>
            </a:r>
          </a:p>
          <a:p>
            <a:pPr marL="640080" lvl="1" indent="-274320" fontAlgn="auto">
              <a:spcAft>
                <a:spcPts val="0"/>
              </a:spcAft>
              <a:buFont typeface="Wingdings 2"/>
              <a:buChar char=""/>
              <a:defRPr/>
            </a:pPr>
            <a:r>
              <a:rPr lang="en-US" dirty="0" smtClean="0"/>
              <a:t>Creating Applications</a:t>
            </a:r>
          </a:p>
          <a:p>
            <a:pPr marL="640080" lvl="1" indent="-274320" fontAlgn="auto">
              <a:spcAft>
                <a:spcPts val="0"/>
              </a:spcAft>
              <a:buFont typeface="Wingdings 2"/>
              <a:buChar char=""/>
              <a:defRPr/>
            </a:pPr>
            <a:r>
              <a:rPr lang="en-US" dirty="0" smtClean="0"/>
              <a:t>Capture Information (MIX)</a:t>
            </a:r>
          </a:p>
          <a:p>
            <a:pPr marL="640080" lvl="1" indent="-274320" fontAlgn="auto">
              <a:spcAft>
                <a:spcPts val="0"/>
              </a:spcAft>
              <a:buFont typeface="Wingdings 2"/>
              <a:buChar char=""/>
              <a:defRPr/>
            </a:pPr>
            <a:r>
              <a:rPr lang="en-US" dirty="0" smtClean="0"/>
              <a:t>Environments ( software, operating system, processor, hardware )</a:t>
            </a:r>
          </a:p>
          <a:p>
            <a:pPr marL="640080" lvl="1" indent="-274320" fontAlgn="auto">
              <a:spcAft>
                <a:spcPts val="0"/>
              </a:spcAft>
              <a:buFont typeface="Wingdings 2"/>
              <a:buChar char=""/>
              <a:defRPr/>
            </a:pPr>
            <a:r>
              <a:rPr lang="en-US" dirty="0" smtClean="0"/>
              <a:t>All migrations events</a:t>
            </a:r>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137</a:t>
            </a:fld>
            <a:endParaRPr lang="en-US"/>
          </a:p>
        </p:txBody>
      </p:sp>
    </p:spTree>
    <p:extLst>
      <p:ext uri="{BB962C8B-B14F-4D97-AF65-F5344CB8AC3E}">
        <p14:creationId xmlns:p14="http://schemas.microsoft.com/office/powerpoint/2010/main" val="294117701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normAutofit/>
          </a:bodyPr>
          <a:lstStyle/>
          <a:p>
            <a:r>
              <a:rPr lang="en-US" sz="4000" dirty="0" smtClean="0"/>
              <a:t>File Format Migration / Emulation</a:t>
            </a:r>
          </a:p>
        </p:txBody>
      </p:sp>
      <p:sp>
        <p:nvSpPr>
          <p:cNvPr id="30723" name="Content Placeholder 3"/>
          <p:cNvSpPr>
            <a:spLocks noGrp="1"/>
          </p:cNvSpPr>
          <p:nvPr>
            <p:ph sz="quarter" idx="1"/>
          </p:nvPr>
        </p:nvSpPr>
        <p:spPr>
          <a:xfrm>
            <a:off x="612775" y="1905000"/>
            <a:ext cx="8153400" cy="4495800"/>
          </a:xfrm>
        </p:spPr>
        <p:txBody>
          <a:bodyPr/>
          <a:lstStyle/>
          <a:p>
            <a:pPr>
              <a:spcAft>
                <a:spcPts val="1200"/>
              </a:spcAft>
            </a:pPr>
            <a:r>
              <a:rPr lang="en-US" dirty="0" smtClean="0"/>
              <a:t>Any sound preservation strategy must deal with the ephemeral nature of file formats</a:t>
            </a:r>
          </a:p>
          <a:p>
            <a:pPr>
              <a:spcAft>
                <a:spcPts val="1200"/>
              </a:spcAft>
            </a:pPr>
            <a:r>
              <a:rPr lang="en-US" dirty="0" smtClean="0"/>
              <a:t>Migration v. Emulation</a:t>
            </a:r>
          </a:p>
          <a:p>
            <a:pPr>
              <a:spcAft>
                <a:spcPts val="1200"/>
              </a:spcAft>
            </a:pPr>
            <a:r>
              <a:rPr lang="en-US" dirty="0" smtClean="0"/>
              <a:t>Must either constantly migrate forward or at least have a migration strategy</a:t>
            </a:r>
          </a:p>
          <a:p>
            <a:pPr>
              <a:spcAft>
                <a:spcPts val="1200"/>
              </a:spcAft>
            </a:pPr>
            <a:r>
              <a:rPr lang="en-US" dirty="0" smtClean="0"/>
              <a:t>Migration strategy is also ephemeral and represents best current options</a:t>
            </a:r>
          </a:p>
          <a:p>
            <a:pPr lvl="1"/>
            <a:endParaRPr lang="en-US" dirty="0" smtClean="0"/>
          </a:p>
          <a:p>
            <a:pPr lvl="1"/>
            <a:endParaRPr lang="en-US" dirty="0" smtClean="0"/>
          </a:p>
          <a:p>
            <a:endParaRPr lang="en-US" dirty="0" smtClean="0"/>
          </a:p>
          <a:p>
            <a:endParaRPr lang="en-US" dirty="0" smtClean="0"/>
          </a:p>
          <a:p>
            <a:pPr lvl="1"/>
            <a:endParaRPr lang="en-US" dirty="0" smtClean="0"/>
          </a:p>
          <a:p>
            <a:pPr lvl="1"/>
            <a:endParaRPr lang="en-US" dirty="0" smtClean="0"/>
          </a:p>
          <a:p>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138</a:t>
            </a:fld>
            <a:endParaRPr lang="en-US"/>
          </a:p>
        </p:txBody>
      </p:sp>
    </p:spTree>
    <p:extLst>
      <p:ext uri="{BB962C8B-B14F-4D97-AF65-F5344CB8AC3E}">
        <p14:creationId xmlns:p14="http://schemas.microsoft.com/office/powerpoint/2010/main" val="370827622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normAutofit/>
          </a:bodyPr>
          <a:lstStyle/>
          <a:p>
            <a:r>
              <a:rPr lang="en-US" sz="4000" dirty="0" smtClean="0"/>
              <a:t>Recommended File Formats</a:t>
            </a:r>
          </a:p>
        </p:txBody>
      </p:sp>
      <p:sp>
        <p:nvSpPr>
          <p:cNvPr id="31747" name="Content Placeholder 3"/>
          <p:cNvSpPr>
            <a:spLocks noGrp="1"/>
          </p:cNvSpPr>
          <p:nvPr>
            <p:ph sz="quarter" idx="1"/>
          </p:nvPr>
        </p:nvSpPr>
        <p:spPr>
          <a:xfrm>
            <a:off x="612775" y="1905000"/>
            <a:ext cx="8153400" cy="4495800"/>
          </a:xfrm>
        </p:spPr>
        <p:txBody>
          <a:bodyPr/>
          <a:lstStyle/>
          <a:p>
            <a:pPr>
              <a:spcAft>
                <a:spcPts val="1200"/>
              </a:spcAft>
            </a:pPr>
            <a:r>
              <a:rPr lang="en-US" dirty="0" smtClean="0"/>
              <a:t>Four basic criteria</a:t>
            </a:r>
          </a:p>
          <a:p>
            <a:pPr lvl="1">
              <a:spcAft>
                <a:spcPts val="1200"/>
              </a:spcAft>
            </a:pPr>
            <a:r>
              <a:rPr lang="en-US" dirty="0" smtClean="0"/>
              <a:t>Specification must be freely available</a:t>
            </a:r>
          </a:p>
          <a:p>
            <a:pPr lvl="1">
              <a:spcAft>
                <a:spcPts val="1200"/>
              </a:spcAft>
            </a:pPr>
            <a:r>
              <a:rPr lang="en-US" dirty="0" smtClean="0"/>
              <a:t>Must be no patents or licenses on the format</a:t>
            </a:r>
          </a:p>
          <a:p>
            <a:pPr lvl="1">
              <a:spcAft>
                <a:spcPts val="1200"/>
              </a:spcAft>
            </a:pPr>
            <a:r>
              <a:rPr lang="en-US" dirty="0" smtClean="0"/>
              <a:t>Other digital repositories using or endorsed format</a:t>
            </a:r>
          </a:p>
          <a:p>
            <a:pPr lvl="1">
              <a:spcAft>
                <a:spcPts val="1200"/>
              </a:spcAft>
            </a:pPr>
            <a:r>
              <a:rPr lang="en-US" dirty="0" smtClean="0"/>
              <a:t>Variety of tools for writing and rendering format</a:t>
            </a:r>
          </a:p>
          <a:p>
            <a:pPr lvl="1"/>
            <a:endParaRPr lang="en-US" dirty="0" smtClean="0"/>
          </a:p>
          <a:p>
            <a:pPr lvl="1"/>
            <a:endParaRPr lang="en-US" dirty="0" smtClean="0"/>
          </a:p>
          <a:p>
            <a:endParaRPr lang="en-US" dirty="0" smtClean="0"/>
          </a:p>
          <a:p>
            <a:endParaRPr lang="en-US" dirty="0" smtClean="0"/>
          </a:p>
          <a:p>
            <a:pPr lvl="1"/>
            <a:endParaRPr lang="en-US" dirty="0" smtClean="0"/>
          </a:p>
          <a:p>
            <a:pPr lvl="1"/>
            <a:endParaRPr lang="en-US" dirty="0" smtClean="0"/>
          </a:p>
          <a:p>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139</a:t>
            </a:fld>
            <a:endParaRPr lang="en-US"/>
          </a:p>
        </p:txBody>
      </p:sp>
    </p:spTree>
    <p:extLst>
      <p:ext uri="{BB962C8B-B14F-4D97-AF65-F5344CB8AC3E}">
        <p14:creationId xmlns:p14="http://schemas.microsoft.com/office/powerpoint/2010/main" val="1167416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chor="t">
            <a:normAutofit/>
          </a:bodyPr>
          <a:lstStyle/>
          <a:p>
            <a:r>
              <a:rPr lang="en-US" dirty="0" smtClean="0"/>
              <a:t>Collaboration </a:t>
            </a:r>
            <a:r>
              <a:rPr lang="en-US" dirty="0"/>
              <a:t>&amp; Partnerships</a:t>
            </a:r>
          </a:p>
        </p:txBody>
      </p:sp>
      <p:sp>
        <p:nvSpPr>
          <p:cNvPr id="162819" name="Rectangle 3"/>
          <p:cNvSpPr>
            <a:spLocks noGrp="1" noChangeArrowheads="1"/>
          </p:cNvSpPr>
          <p:nvPr>
            <p:ph idx="1"/>
          </p:nvPr>
        </p:nvSpPr>
        <p:spPr>
          <a:xfrm>
            <a:off x="457200" y="1600200"/>
            <a:ext cx="8305800" cy="4525963"/>
          </a:xfrm>
        </p:spPr>
        <p:txBody>
          <a:bodyPr>
            <a:normAutofit/>
          </a:bodyPr>
          <a:lstStyle/>
          <a:p>
            <a:r>
              <a:rPr lang="en-US" sz="2800" dirty="0" smtClean="0"/>
              <a:t>Gain holdings/knowledge/support/IT from partners</a:t>
            </a:r>
          </a:p>
          <a:p>
            <a:r>
              <a:rPr lang="en-US" sz="2800" dirty="0" smtClean="0"/>
              <a:t>Shared knowledge/experiences can lead to better workflow/products</a:t>
            </a:r>
          </a:p>
          <a:p>
            <a:r>
              <a:rPr lang="en-US" sz="2800" dirty="0" smtClean="0"/>
              <a:t>Some granting agencies favor collaborative digital projects</a:t>
            </a:r>
          </a:p>
          <a:p>
            <a:r>
              <a:rPr lang="en-US" sz="2800" dirty="0" smtClean="0"/>
              <a:t>Requires better communication/negotiation of expectations/activities/outcomes</a:t>
            </a:r>
            <a:endParaRPr lang="en-US" sz="2800" dirty="0"/>
          </a:p>
        </p:txBody>
      </p:sp>
      <p:sp>
        <p:nvSpPr>
          <p:cNvPr id="6" name="Slide Number Placeholder 5"/>
          <p:cNvSpPr>
            <a:spLocks noGrp="1"/>
          </p:cNvSpPr>
          <p:nvPr>
            <p:ph type="sldNum" sz="quarter" idx="12"/>
          </p:nvPr>
        </p:nvSpPr>
        <p:spPr/>
        <p:txBody>
          <a:bodyPr/>
          <a:lstStyle/>
          <a:p>
            <a:fld id="{44322501-F036-44F1-828B-F1E55C8897D8}" type="slidenum">
              <a:rPr lang="en-US" smtClean="0"/>
              <a:pPr/>
              <a:t>14</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488645770"/>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normAutofit/>
          </a:bodyPr>
          <a:lstStyle/>
          <a:p>
            <a:r>
              <a:rPr lang="en-US" sz="4000" dirty="0" smtClean="0"/>
              <a:t>Recommended File Formats</a:t>
            </a:r>
          </a:p>
        </p:txBody>
      </p:sp>
      <p:sp>
        <p:nvSpPr>
          <p:cNvPr id="32771" name="Content Placeholder 3"/>
          <p:cNvSpPr>
            <a:spLocks noGrp="1"/>
          </p:cNvSpPr>
          <p:nvPr>
            <p:ph sz="quarter" idx="1"/>
          </p:nvPr>
        </p:nvSpPr>
        <p:spPr>
          <a:xfrm>
            <a:off x="612775" y="1905000"/>
            <a:ext cx="8153400" cy="4495800"/>
          </a:xfrm>
        </p:spPr>
        <p:txBody>
          <a:bodyPr/>
          <a:lstStyle/>
          <a:p>
            <a:r>
              <a:rPr lang="en-US" smtClean="0"/>
              <a:t>Migration strategy is also ephemeral and represents best current options</a:t>
            </a:r>
          </a:p>
          <a:p>
            <a:endParaRPr lang="en-US" smtClean="0"/>
          </a:p>
          <a:p>
            <a:r>
              <a:rPr lang="en-US" smtClean="0"/>
              <a:t>Archivematica ( UNESCO preservation system )</a:t>
            </a:r>
          </a:p>
          <a:p>
            <a:pPr lvl="1"/>
            <a:r>
              <a:rPr lang="en-US" smtClean="0"/>
              <a:t>Presented with a .WMV ( Windows Media Video ) proprietary file</a:t>
            </a:r>
          </a:p>
          <a:p>
            <a:pPr lvl="1"/>
            <a:r>
              <a:rPr lang="en-US" smtClean="0"/>
              <a:t>Current strategy: Convert to MPEG-2</a:t>
            </a:r>
          </a:p>
          <a:p>
            <a:pPr lvl="1"/>
            <a:r>
              <a:rPr lang="en-US" smtClean="0"/>
              <a:t>Future strategy: Convert to Motion JPEG2000</a:t>
            </a:r>
          </a:p>
          <a:p>
            <a:pPr lvl="1"/>
            <a:endParaRPr lang="en-US" smtClean="0"/>
          </a:p>
          <a:p>
            <a:endParaRPr lang="en-US" smtClean="0"/>
          </a:p>
          <a:p>
            <a:endParaRPr lang="en-US" smtClean="0"/>
          </a:p>
          <a:p>
            <a:pPr lvl="1"/>
            <a:endParaRPr lang="en-US" smtClean="0"/>
          </a:p>
          <a:p>
            <a:pPr lvl="1"/>
            <a:endParaRPr lang="en-US" smtClean="0"/>
          </a:p>
          <a:p>
            <a:endParaRPr lang="en-US"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140</a:t>
            </a:fld>
            <a:endParaRPr lang="en-US"/>
          </a:p>
        </p:txBody>
      </p:sp>
    </p:spTree>
    <p:extLst>
      <p:ext uri="{BB962C8B-B14F-4D97-AF65-F5344CB8AC3E}">
        <p14:creationId xmlns:p14="http://schemas.microsoft.com/office/powerpoint/2010/main" val="11042139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sz="3600" b="1" dirty="0" smtClean="0">
                <a:solidFill>
                  <a:schemeClr val="tx2"/>
                </a:solidFill>
              </a:rPr>
              <a:t>Organizational: </a:t>
            </a:r>
            <a:br>
              <a:rPr lang="en-US" sz="3600" b="1" dirty="0" smtClean="0">
                <a:solidFill>
                  <a:schemeClr val="tx2"/>
                </a:solidFill>
              </a:rPr>
            </a:br>
            <a:r>
              <a:rPr lang="en-US" sz="3600" b="1" dirty="0" smtClean="0">
                <a:solidFill>
                  <a:schemeClr val="tx2"/>
                </a:solidFill>
              </a:rPr>
              <a:t>Trustworthy Digital Repositories</a:t>
            </a:r>
            <a:r>
              <a:rPr lang="en-US" dirty="0" smtClean="0">
                <a:solidFill>
                  <a:schemeClr val="bg1"/>
                </a:solidFill>
              </a:rPr>
              <a:t/>
            </a:r>
            <a:br>
              <a:rPr lang="en-US" dirty="0" smtClean="0">
                <a:solidFill>
                  <a:schemeClr val="bg1"/>
                </a:solidFill>
              </a:rPr>
            </a:b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141</a:t>
            </a:fld>
            <a:endParaRPr lang="en-US"/>
          </a:p>
        </p:txBody>
      </p:sp>
    </p:spTree>
    <p:extLst>
      <p:ext uri="{BB962C8B-B14F-4D97-AF65-F5344CB8AC3E}">
        <p14:creationId xmlns:p14="http://schemas.microsoft.com/office/powerpoint/2010/main" val="253266171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normAutofit/>
          </a:bodyPr>
          <a:lstStyle/>
          <a:p>
            <a:r>
              <a:rPr lang="en-US" sz="4000" dirty="0" smtClean="0"/>
              <a:t>Alexandria Library</a:t>
            </a:r>
          </a:p>
        </p:txBody>
      </p:sp>
      <p:pic>
        <p:nvPicPr>
          <p:cNvPr id="34819" name="Content Placeholder 3" descr="reonconstruction-for-cosmos-w-carl-sagan.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19200" y="1828800"/>
            <a:ext cx="6884988" cy="4495800"/>
          </a:xfrm>
        </p:spPr>
      </p:pic>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142</a:t>
            </a:fld>
            <a:endParaRPr lang="en-US"/>
          </a:p>
        </p:txBody>
      </p:sp>
    </p:spTree>
    <p:extLst>
      <p:ext uri="{BB962C8B-B14F-4D97-AF65-F5344CB8AC3E}">
        <p14:creationId xmlns:p14="http://schemas.microsoft.com/office/powerpoint/2010/main" val="154200072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normAutofit/>
          </a:bodyPr>
          <a:lstStyle/>
          <a:p>
            <a:r>
              <a:rPr lang="en-US" sz="4000" dirty="0" smtClean="0"/>
              <a:t>Alexandria Library</a:t>
            </a:r>
          </a:p>
        </p:txBody>
      </p:sp>
      <p:pic>
        <p:nvPicPr>
          <p:cNvPr id="35843" name="Content Placeholder 5" descr="reonconstruction-storage-rooms-cosmos.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95400" y="1905000"/>
            <a:ext cx="6715125" cy="4451350"/>
          </a:xfrm>
        </p:spPr>
      </p:pic>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143</a:t>
            </a:fld>
            <a:endParaRPr lang="en-US"/>
          </a:p>
        </p:txBody>
      </p:sp>
    </p:spTree>
    <p:extLst>
      <p:ext uri="{BB962C8B-B14F-4D97-AF65-F5344CB8AC3E}">
        <p14:creationId xmlns:p14="http://schemas.microsoft.com/office/powerpoint/2010/main" val="34135131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8839200" cy="990600"/>
          </a:xfrm>
        </p:spPr>
        <p:txBody>
          <a:bodyPr>
            <a:normAutofit fontScale="90000"/>
          </a:bodyPr>
          <a:lstStyle/>
          <a:p>
            <a:r>
              <a:rPr lang="en-US" sz="3600" dirty="0" smtClean="0"/>
              <a:t>Digital Preservation Community Process Models</a:t>
            </a:r>
          </a:p>
        </p:txBody>
      </p:sp>
      <p:sp>
        <p:nvSpPr>
          <p:cNvPr id="4" name="Content Placeholder 3"/>
          <p:cNvSpPr>
            <a:spLocks noGrp="1"/>
          </p:cNvSpPr>
          <p:nvPr>
            <p:ph sz="quarter" idx="1"/>
          </p:nvPr>
        </p:nvSpPr>
        <p:spPr>
          <a:xfrm>
            <a:off x="381000" y="1066800"/>
            <a:ext cx="8610600" cy="5638800"/>
          </a:xfrm>
        </p:spPr>
        <p:txBody>
          <a:bodyPr>
            <a:normAutofit fontScale="92500" lnSpcReduction="20000"/>
          </a:bodyPr>
          <a:lstStyle/>
          <a:p>
            <a:pPr marL="320040" indent="-320040" fontAlgn="auto">
              <a:spcAft>
                <a:spcPts val="0"/>
              </a:spcAft>
              <a:buFont typeface="Wingdings"/>
              <a:buChar char=""/>
              <a:defRPr/>
            </a:pPr>
            <a:r>
              <a:rPr lang="en-US" sz="3200" dirty="0" smtClean="0"/>
              <a:t>Open Archival Information System (OAIS)</a:t>
            </a:r>
          </a:p>
          <a:p>
            <a:pPr marL="640080" lvl="1" indent="-274320" fontAlgn="auto">
              <a:spcAft>
                <a:spcPts val="0"/>
              </a:spcAft>
              <a:buFont typeface="Wingdings 2"/>
              <a:buChar char=""/>
              <a:defRPr/>
            </a:pPr>
            <a:r>
              <a:rPr lang="en-US" u="sng" dirty="0" smtClean="0"/>
              <a:t>Preserving Digital Information</a:t>
            </a:r>
            <a:r>
              <a:rPr lang="en-US" dirty="0" smtClean="0"/>
              <a:t> published by Task Force on Archiving Digital Information in 1996.</a:t>
            </a:r>
          </a:p>
          <a:p>
            <a:pPr marL="640080" lvl="1" indent="-274320" fontAlgn="auto">
              <a:spcAft>
                <a:spcPts val="0"/>
              </a:spcAft>
              <a:buFont typeface="Wingdings 2"/>
              <a:buChar char=""/>
              <a:defRPr/>
            </a:pPr>
            <a:r>
              <a:rPr lang="en-US" dirty="0" smtClean="0"/>
              <a:t>Draft OAIS reference model published in 1999</a:t>
            </a:r>
          </a:p>
          <a:p>
            <a:pPr marL="640080" lvl="1" indent="-274320" fontAlgn="auto">
              <a:spcAft>
                <a:spcPts val="0"/>
              </a:spcAft>
              <a:buFont typeface="Wingdings 2"/>
              <a:buChar char=""/>
              <a:defRPr/>
            </a:pPr>
            <a:r>
              <a:rPr lang="en-US" dirty="0" smtClean="0"/>
              <a:t>Primary benchmark and chief process model for the preservation of digital assets</a:t>
            </a:r>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r>
              <a:rPr lang="en-US" dirty="0" err="1" smtClean="0"/>
              <a:t>InterPARES</a:t>
            </a:r>
            <a:endParaRPr lang="en-US" dirty="0" smtClean="0"/>
          </a:p>
          <a:p>
            <a:pPr marL="640080" lvl="1" indent="-274320" fontAlgn="auto">
              <a:spcAft>
                <a:spcPts val="0"/>
              </a:spcAft>
              <a:buFont typeface="Wingdings 2"/>
              <a:buChar char=""/>
              <a:defRPr/>
            </a:pPr>
            <a:r>
              <a:rPr lang="en-US" dirty="0" smtClean="0"/>
              <a:t>International </a:t>
            </a:r>
            <a:r>
              <a:rPr lang="en-US" dirty="0" err="1" smtClean="0"/>
              <a:t>Researchon</a:t>
            </a:r>
            <a:r>
              <a:rPr lang="en-US" dirty="0" smtClean="0"/>
              <a:t> Permanent Authentic Records in Electronic Systems.</a:t>
            </a:r>
          </a:p>
          <a:p>
            <a:pPr marL="640080" lvl="1" indent="-274320" fontAlgn="auto">
              <a:spcAft>
                <a:spcPts val="0"/>
              </a:spcAft>
              <a:buFont typeface="Wingdings 2"/>
              <a:buChar char=""/>
              <a:defRPr/>
            </a:pPr>
            <a:r>
              <a:rPr lang="en-US" dirty="0" smtClean="0"/>
              <a:t>Focuses on records maintenance</a:t>
            </a:r>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r>
              <a:rPr lang="en-US" dirty="0" smtClean="0"/>
              <a:t>Digital </a:t>
            </a:r>
            <a:r>
              <a:rPr lang="en-US" dirty="0" err="1" smtClean="0"/>
              <a:t>Curation</a:t>
            </a:r>
            <a:r>
              <a:rPr lang="en-US" dirty="0" smtClean="0"/>
              <a:t> Centre: </a:t>
            </a:r>
            <a:r>
              <a:rPr lang="en-US" dirty="0" err="1" smtClean="0"/>
              <a:t>Curation</a:t>
            </a:r>
            <a:r>
              <a:rPr lang="en-US" dirty="0" smtClean="0"/>
              <a:t> Lifecycle Model</a:t>
            </a:r>
          </a:p>
          <a:p>
            <a:pPr marL="640080" lvl="1" indent="-274320" fontAlgn="auto">
              <a:spcAft>
                <a:spcPts val="0"/>
              </a:spcAft>
              <a:buFont typeface="Wingdings 2"/>
              <a:buChar char=""/>
              <a:defRPr/>
            </a:pPr>
            <a:r>
              <a:rPr lang="en-US" dirty="0" smtClean="0"/>
              <a:t>Defines three levels of preservation and best practices for each</a:t>
            </a:r>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144</a:t>
            </a:fld>
            <a:endParaRPr lang="en-US"/>
          </a:p>
        </p:txBody>
      </p:sp>
    </p:spTree>
    <p:extLst>
      <p:ext uri="{BB962C8B-B14F-4D97-AF65-F5344CB8AC3E}">
        <p14:creationId xmlns:p14="http://schemas.microsoft.com/office/powerpoint/2010/main" val="390644755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228600"/>
            <a:ext cx="8839200" cy="990600"/>
          </a:xfrm>
        </p:spPr>
        <p:txBody>
          <a:bodyPr/>
          <a:lstStyle/>
          <a:p>
            <a:r>
              <a:rPr lang="en-US" sz="3600" dirty="0" smtClean="0"/>
              <a:t>OAIS Reference Model</a:t>
            </a:r>
          </a:p>
        </p:txBody>
      </p:sp>
      <p:sp>
        <p:nvSpPr>
          <p:cNvPr id="4" name="Content Placeholder 3"/>
          <p:cNvSpPr>
            <a:spLocks noGrp="1"/>
          </p:cNvSpPr>
          <p:nvPr>
            <p:ph sz="quarter" idx="1"/>
          </p:nvPr>
        </p:nvSpPr>
        <p:spPr>
          <a:xfrm>
            <a:off x="381000" y="1066800"/>
            <a:ext cx="8385175" cy="5638800"/>
          </a:xfrm>
        </p:spPr>
        <p:txBody>
          <a:bodyPr>
            <a:normAutofit lnSpcReduction="10000"/>
          </a:bodyPr>
          <a:lstStyle/>
          <a:p>
            <a:pPr marL="320040" indent="-320040" fontAlgn="auto">
              <a:spcAft>
                <a:spcPts val="600"/>
              </a:spcAft>
              <a:buFont typeface="Wingdings"/>
              <a:buChar char=""/>
              <a:defRPr/>
            </a:pPr>
            <a:r>
              <a:rPr lang="en-US" sz="2600" dirty="0" smtClean="0"/>
              <a:t>Provides framework for understanding of archival concepts needed for long term digital information preservation and access</a:t>
            </a:r>
          </a:p>
          <a:p>
            <a:pPr marL="320040" indent="-320040" fontAlgn="auto">
              <a:spcAft>
                <a:spcPts val="600"/>
              </a:spcAft>
              <a:buFont typeface="Wingdings"/>
              <a:buChar char=""/>
              <a:defRPr/>
            </a:pPr>
            <a:r>
              <a:rPr lang="en-US" sz="2600" dirty="0" smtClean="0"/>
              <a:t>Provides concepts needed by non-archival organizations to be effective participants in the preservation process</a:t>
            </a:r>
          </a:p>
          <a:p>
            <a:pPr marL="320040" indent="-320040" fontAlgn="auto">
              <a:spcAft>
                <a:spcPts val="600"/>
              </a:spcAft>
              <a:buFont typeface="Wingdings"/>
              <a:buChar char=""/>
              <a:defRPr/>
            </a:pPr>
            <a:r>
              <a:rPr lang="en-US" sz="2600" dirty="0" smtClean="0"/>
              <a:t>Provides framework for describing and comparing different strategies and techniques</a:t>
            </a:r>
          </a:p>
          <a:p>
            <a:pPr marL="320040" indent="-320040" fontAlgn="auto">
              <a:spcAft>
                <a:spcPts val="600"/>
              </a:spcAft>
              <a:buFont typeface="Wingdings"/>
              <a:buChar char=""/>
              <a:defRPr/>
            </a:pPr>
            <a:r>
              <a:rPr lang="en-US" sz="2600" dirty="0" smtClean="0"/>
              <a:t>Provides basis for comparing data models of digital information preserved and how they change over time</a:t>
            </a:r>
          </a:p>
          <a:p>
            <a:pPr marL="320040" indent="-320040" fontAlgn="auto">
              <a:spcAft>
                <a:spcPts val="600"/>
              </a:spcAft>
              <a:buFont typeface="Wingdings"/>
              <a:buChar char=""/>
              <a:defRPr/>
            </a:pPr>
            <a:r>
              <a:rPr lang="en-US" sz="2600" dirty="0" smtClean="0"/>
              <a:t> Guides the identification and production of OAIS-related standards</a:t>
            </a:r>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145</a:t>
            </a:fld>
            <a:endParaRPr lang="en-US"/>
          </a:p>
        </p:txBody>
      </p:sp>
    </p:spTree>
    <p:extLst>
      <p:ext uri="{BB962C8B-B14F-4D97-AF65-F5344CB8AC3E}">
        <p14:creationId xmlns:p14="http://schemas.microsoft.com/office/powerpoint/2010/main" val="285334438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228600"/>
            <a:ext cx="8839200" cy="990600"/>
          </a:xfrm>
        </p:spPr>
        <p:txBody>
          <a:bodyPr/>
          <a:lstStyle/>
          <a:p>
            <a:r>
              <a:rPr lang="en-US" sz="3600" dirty="0" smtClean="0"/>
              <a:t>An OAIS must:</a:t>
            </a:r>
          </a:p>
        </p:txBody>
      </p:sp>
      <p:sp>
        <p:nvSpPr>
          <p:cNvPr id="4" name="Content Placeholder 3"/>
          <p:cNvSpPr>
            <a:spLocks noGrp="1"/>
          </p:cNvSpPr>
          <p:nvPr>
            <p:ph sz="quarter" idx="1"/>
          </p:nvPr>
        </p:nvSpPr>
        <p:spPr>
          <a:xfrm>
            <a:off x="381000" y="1143000"/>
            <a:ext cx="8385175" cy="5562600"/>
          </a:xfrm>
        </p:spPr>
        <p:txBody>
          <a:bodyPr>
            <a:normAutofit fontScale="70000" lnSpcReduction="20000"/>
          </a:bodyPr>
          <a:lstStyle/>
          <a:p>
            <a:pPr marL="320040" indent="-320040" fontAlgn="auto">
              <a:lnSpc>
                <a:spcPct val="120000"/>
              </a:lnSpc>
              <a:spcAft>
                <a:spcPts val="600"/>
              </a:spcAft>
              <a:buFont typeface="Wingdings"/>
              <a:buChar char=""/>
              <a:defRPr/>
            </a:pPr>
            <a:r>
              <a:rPr lang="en-US" sz="3200" dirty="0" smtClean="0"/>
              <a:t>Negotiate for and accept appropriate information from producers</a:t>
            </a:r>
          </a:p>
          <a:p>
            <a:pPr marL="320040" indent="-320040" fontAlgn="auto">
              <a:lnSpc>
                <a:spcPct val="120000"/>
              </a:lnSpc>
              <a:spcAft>
                <a:spcPts val="600"/>
              </a:spcAft>
              <a:buFont typeface="Wingdings"/>
              <a:buChar char=""/>
              <a:defRPr/>
            </a:pPr>
            <a:r>
              <a:rPr lang="en-US" sz="3200" dirty="0" smtClean="0"/>
              <a:t>Obtain enough rights to ensure long term preservation</a:t>
            </a:r>
          </a:p>
          <a:p>
            <a:pPr marL="320040" indent="-320040" fontAlgn="auto">
              <a:lnSpc>
                <a:spcPct val="120000"/>
              </a:lnSpc>
              <a:spcAft>
                <a:spcPts val="600"/>
              </a:spcAft>
              <a:buFont typeface="Wingdings"/>
              <a:buChar char=""/>
              <a:defRPr/>
            </a:pPr>
            <a:r>
              <a:rPr lang="en-US" sz="3200" dirty="0" smtClean="0"/>
              <a:t>Determine the designated community</a:t>
            </a:r>
          </a:p>
          <a:p>
            <a:pPr marL="320040" indent="-320040" fontAlgn="auto">
              <a:lnSpc>
                <a:spcPct val="120000"/>
              </a:lnSpc>
              <a:spcAft>
                <a:spcPts val="600"/>
              </a:spcAft>
              <a:buFont typeface="Wingdings"/>
              <a:buChar char=""/>
              <a:defRPr/>
            </a:pPr>
            <a:r>
              <a:rPr lang="en-US" sz="3200" dirty="0" smtClean="0"/>
              <a:t>Ensure preserved objects are independently understandable to designated community</a:t>
            </a:r>
          </a:p>
          <a:p>
            <a:pPr marL="320040" indent="-320040" fontAlgn="auto">
              <a:lnSpc>
                <a:spcPct val="120000"/>
              </a:lnSpc>
              <a:spcAft>
                <a:spcPts val="600"/>
              </a:spcAft>
              <a:buFont typeface="Wingdings"/>
              <a:buChar char=""/>
              <a:defRPr/>
            </a:pPr>
            <a:r>
              <a:rPr lang="en-US" sz="3200" dirty="0" smtClean="0"/>
              <a:t>Follow documented policies and procedures which ensure the information is preserved against all reasonable contingencies</a:t>
            </a:r>
          </a:p>
          <a:p>
            <a:pPr marL="320040" indent="-320040" fontAlgn="auto">
              <a:lnSpc>
                <a:spcPct val="120000"/>
              </a:lnSpc>
              <a:spcAft>
                <a:spcPts val="600"/>
              </a:spcAft>
              <a:buFont typeface="Wingdings"/>
              <a:buChar char=""/>
              <a:defRPr/>
            </a:pPr>
            <a:r>
              <a:rPr lang="en-US" sz="3200" dirty="0" smtClean="0"/>
              <a:t>Ensure object can be disseminated as authenticated copies of the original or the original</a:t>
            </a:r>
          </a:p>
          <a:p>
            <a:pPr marL="320040" indent="-320040" fontAlgn="auto">
              <a:lnSpc>
                <a:spcPct val="120000"/>
              </a:lnSpc>
              <a:spcAft>
                <a:spcPts val="600"/>
              </a:spcAft>
              <a:buFont typeface="Wingdings"/>
              <a:buChar char=""/>
              <a:defRPr/>
            </a:pPr>
            <a:r>
              <a:rPr lang="en-US" sz="3200" dirty="0" smtClean="0"/>
              <a:t> Make preservation information available to designated community</a:t>
            </a:r>
            <a:endParaRPr lang="en-US" dirty="0" smtClean="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146</a:t>
            </a:fld>
            <a:endParaRPr lang="en-US"/>
          </a:p>
        </p:txBody>
      </p:sp>
    </p:spTree>
    <p:extLst>
      <p:ext uri="{BB962C8B-B14F-4D97-AF65-F5344CB8AC3E}">
        <p14:creationId xmlns:p14="http://schemas.microsoft.com/office/powerpoint/2010/main" val="81787522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fontAlgn="auto">
              <a:spcAft>
                <a:spcPts val="0"/>
              </a:spcAft>
              <a:defRPr/>
            </a:pPr>
            <a:r>
              <a:rPr lang="en-US" sz="4000" dirty="0" smtClean="0"/>
              <a:t>Toward Certified Digital Repositories</a:t>
            </a:r>
            <a:endParaRPr lang="en-US" sz="4000" dirty="0"/>
          </a:p>
        </p:txBody>
      </p:sp>
      <p:sp>
        <p:nvSpPr>
          <p:cNvPr id="40963" name="Content Placeholder 3"/>
          <p:cNvSpPr>
            <a:spLocks noGrp="1"/>
          </p:cNvSpPr>
          <p:nvPr>
            <p:ph sz="quarter" idx="1"/>
          </p:nvPr>
        </p:nvSpPr>
        <p:spPr>
          <a:xfrm>
            <a:off x="612775" y="1371600"/>
            <a:ext cx="8153400" cy="5029200"/>
          </a:xfrm>
        </p:spPr>
        <p:txBody>
          <a:bodyPr>
            <a:normAutofit fontScale="92500" lnSpcReduction="10000"/>
          </a:bodyPr>
          <a:lstStyle/>
          <a:p>
            <a:pPr>
              <a:spcAft>
                <a:spcPts val="1200"/>
              </a:spcAft>
            </a:pPr>
            <a:r>
              <a:rPr lang="en-US" dirty="0" smtClean="0"/>
              <a:t>Where are we?</a:t>
            </a:r>
          </a:p>
          <a:p>
            <a:pPr lvl="1">
              <a:spcAft>
                <a:spcPts val="1200"/>
              </a:spcAft>
            </a:pPr>
            <a:r>
              <a:rPr lang="en-US" dirty="0" smtClean="0"/>
              <a:t>Granular standards (PREMIS)</a:t>
            </a:r>
          </a:p>
          <a:p>
            <a:pPr lvl="1">
              <a:spcAft>
                <a:spcPts val="1200"/>
              </a:spcAft>
            </a:pPr>
            <a:r>
              <a:rPr lang="en-US" dirty="0" smtClean="0"/>
              <a:t>Process Models (OAIS, </a:t>
            </a:r>
            <a:r>
              <a:rPr lang="en-US" dirty="0" err="1" smtClean="0"/>
              <a:t>InterPARES</a:t>
            </a:r>
            <a:r>
              <a:rPr lang="en-US" dirty="0" smtClean="0"/>
              <a:t>)</a:t>
            </a:r>
          </a:p>
          <a:p>
            <a:pPr>
              <a:spcAft>
                <a:spcPts val="1200"/>
              </a:spcAft>
            </a:pPr>
            <a:r>
              <a:rPr lang="en-US" dirty="0" smtClean="0"/>
              <a:t>In 2000, RLG and OCLC published </a:t>
            </a:r>
            <a:r>
              <a:rPr lang="en-US" i="1" dirty="0" smtClean="0"/>
              <a:t>Trusted Digital Repositories: Attributes and Responsibilities</a:t>
            </a:r>
          </a:p>
          <a:p>
            <a:pPr>
              <a:spcAft>
                <a:spcPts val="1200"/>
              </a:spcAft>
            </a:pPr>
            <a:r>
              <a:rPr lang="en-US" dirty="0" smtClean="0"/>
              <a:t>This inches us closer, by defining a Trusted Digital Repository and expands the discussion to include the policies, standards, as well as technology infrastructure as a trusted system.</a:t>
            </a:r>
          </a:p>
          <a:p>
            <a:endParaRPr lang="en-US" dirty="0" smtClean="0"/>
          </a:p>
          <a:p>
            <a:endParaRPr lang="en-US" dirty="0" smtClean="0"/>
          </a:p>
          <a:p>
            <a:endParaRPr lang="en-US" dirty="0" smtClean="0"/>
          </a:p>
          <a:p>
            <a:pPr lvl="1"/>
            <a:endParaRPr lang="en-US" dirty="0" smtClean="0"/>
          </a:p>
          <a:p>
            <a:pPr lvl="1"/>
            <a:endParaRPr lang="en-US" dirty="0" smtClean="0"/>
          </a:p>
          <a:p>
            <a:endParaRPr lang="en-US" dirty="0" smtClean="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147</a:t>
            </a:fld>
            <a:endParaRPr lang="en-US"/>
          </a:p>
        </p:txBody>
      </p:sp>
    </p:spTree>
    <p:extLst>
      <p:ext uri="{BB962C8B-B14F-4D97-AF65-F5344CB8AC3E}">
        <p14:creationId xmlns:p14="http://schemas.microsoft.com/office/powerpoint/2010/main" val="27496889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normAutofit/>
          </a:bodyPr>
          <a:lstStyle/>
          <a:p>
            <a:r>
              <a:rPr lang="en-US" sz="4000" dirty="0" smtClean="0"/>
              <a:t>Developing Metrics for Certification</a:t>
            </a:r>
          </a:p>
        </p:txBody>
      </p:sp>
      <p:sp>
        <p:nvSpPr>
          <p:cNvPr id="41987" name="Content Placeholder 3"/>
          <p:cNvSpPr>
            <a:spLocks noGrp="1"/>
          </p:cNvSpPr>
          <p:nvPr>
            <p:ph sz="quarter" idx="1"/>
          </p:nvPr>
        </p:nvSpPr>
        <p:spPr>
          <a:xfrm>
            <a:off x="612775" y="1905000"/>
            <a:ext cx="8153400" cy="4495800"/>
          </a:xfrm>
        </p:spPr>
        <p:txBody>
          <a:bodyPr/>
          <a:lstStyle/>
          <a:p>
            <a:r>
              <a:rPr lang="en-US" smtClean="0"/>
              <a:t>Nestor Catalogue of Criteria for Trusted Digital Repositories</a:t>
            </a:r>
          </a:p>
          <a:p>
            <a:pPr lvl="1"/>
            <a:r>
              <a:rPr lang="en-US" smtClean="0"/>
              <a:t>Network of Expertise in Long-term Storage of Digital Resources</a:t>
            </a:r>
          </a:p>
          <a:p>
            <a:pPr lvl="1"/>
            <a:r>
              <a:rPr lang="en-US" smtClean="0"/>
              <a:t>Provides:</a:t>
            </a:r>
          </a:p>
          <a:p>
            <a:pPr lvl="2"/>
            <a:r>
              <a:rPr lang="en-US" smtClean="0"/>
              <a:t>Information and criteria for self-assessment for digital repositories</a:t>
            </a:r>
          </a:p>
          <a:p>
            <a:pPr lvl="2"/>
            <a:r>
              <a:rPr lang="en-US" smtClean="0"/>
              <a:t>Training Tools</a:t>
            </a:r>
          </a:p>
          <a:p>
            <a:pPr lvl="2"/>
            <a:r>
              <a:rPr lang="en-US" smtClean="0"/>
              <a:t>Iterative process – Documentation, Transparency, Adequacy, and Measurability</a:t>
            </a:r>
          </a:p>
          <a:p>
            <a:endParaRPr lang="en-US" smtClean="0"/>
          </a:p>
          <a:p>
            <a:endParaRPr lang="en-US" smtClean="0"/>
          </a:p>
          <a:p>
            <a:endParaRPr lang="en-US" smtClean="0"/>
          </a:p>
          <a:p>
            <a:pPr lvl="1"/>
            <a:endParaRPr lang="en-US" smtClean="0"/>
          </a:p>
          <a:p>
            <a:pPr lvl="1"/>
            <a:endParaRPr lang="en-US" smtClean="0"/>
          </a:p>
          <a:p>
            <a:endParaRPr lang="en-US"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148</a:t>
            </a:fld>
            <a:endParaRPr lang="en-US"/>
          </a:p>
        </p:txBody>
      </p:sp>
    </p:spTree>
    <p:extLst>
      <p:ext uri="{BB962C8B-B14F-4D97-AF65-F5344CB8AC3E}">
        <p14:creationId xmlns:p14="http://schemas.microsoft.com/office/powerpoint/2010/main" val="118515197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normAutofit/>
          </a:bodyPr>
          <a:lstStyle/>
          <a:p>
            <a:r>
              <a:rPr lang="en-US" sz="4000" dirty="0" smtClean="0"/>
              <a:t>Developing Metrics for Certification</a:t>
            </a:r>
          </a:p>
        </p:txBody>
      </p:sp>
      <p:sp>
        <p:nvSpPr>
          <p:cNvPr id="43011" name="Content Placeholder 3"/>
          <p:cNvSpPr>
            <a:spLocks noGrp="1"/>
          </p:cNvSpPr>
          <p:nvPr>
            <p:ph sz="quarter" idx="1"/>
          </p:nvPr>
        </p:nvSpPr>
        <p:spPr>
          <a:xfrm>
            <a:off x="612775" y="1905000"/>
            <a:ext cx="8153400" cy="4495800"/>
          </a:xfrm>
        </p:spPr>
        <p:txBody>
          <a:bodyPr/>
          <a:lstStyle/>
          <a:p>
            <a:r>
              <a:rPr lang="en-US" smtClean="0"/>
              <a:t>DRAMBORA</a:t>
            </a:r>
          </a:p>
          <a:p>
            <a:pPr lvl="1"/>
            <a:r>
              <a:rPr lang="en-US" smtClean="0"/>
              <a:t>Digital Repository Audit Model Based on Risk Assessment</a:t>
            </a:r>
          </a:p>
          <a:p>
            <a:pPr lvl="1"/>
            <a:r>
              <a:rPr lang="en-US" smtClean="0"/>
              <a:t>Digital Curation Center (DCC) and Digital Preservation Europe (DPE)</a:t>
            </a:r>
          </a:p>
          <a:p>
            <a:pPr lvl="1"/>
            <a:r>
              <a:rPr lang="en-US" smtClean="0"/>
              <a:t>Focuses on risk identification, risk prioritization, and risk mitigation of risks through six step process of self-assessment.</a:t>
            </a:r>
          </a:p>
          <a:p>
            <a:pPr lvl="1"/>
            <a:r>
              <a:rPr lang="en-US" smtClean="0"/>
              <a:t>Developed from a TRAC-based self-assessment originally</a:t>
            </a:r>
          </a:p>
          <a:p>
            <a:endParaRPr lang="en-US" smtClean="0"/>
          </a:p>
          <a:p>
            <a:endParaRPr lang="en-US" smtClean="0"/>
          </a:p>
          <a:p>
            <a:endParaRPr lang="en-US" smtClean="0"/>
          </a:p>
          <a:p>
            <a:pPr lvl="1"/>
            <a:endParaRPr lang="en-US" smtClean="0"/>
          </a:p>
          <a:p>
            <a:pPr lvl="1"/>
            <a:endParaRPr lang="en-US" smtClean="0"/>
          </a:p>
          <a:p>
            <a:endParaRPr lang="en-US"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149</a:t>
            </a:fld>
            <a:endParaRPr lang="en-US"/>
          </a:p>
        </p:txBody>
      </p:sp>
    </p:spTree>
    <p:extLst>
      <p:ext uri="{BB962C8B-B14F-4D97-AF65-F5344CB8AC3E}">
        <p14:creationId xmlns:p14="http://schemas.microsoft.com/office/powerpoint/2010/main" val="540853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Autofit/>
          </a:bodyPr>
          <a:lstStyle/>
          <a:p>
            <a:r>
              <a:rPr lang="en-US" dirty="0" smtClean="0"/>
              <a:t>In-House vs. Outsourcing (or Hybrid)</a:t>
            </a:r>
            <a:endParaRPr lang="en-US" dirty="0"/>
          </a:p>
        </p:txBody>
      </p:sp>
      <p:sp>
        <p:nvSpPr>
          <p:cNvPr id="235523" name="Rectangle 3"/>
          <p:cNvSpPr>
            <a:spLocks noGrp="1" noChangeArrowheads="1"/>
          </p:cNvSpPr>
          <p:nvPr>
            <p:ph idx="1"/>
          </p:nvPr>
        </p:nvSpPr>
        <p:spPr/>
        <p:txBody>
          <a:bodyPr>
            <a:normAutofit lnSpcReduction="10000"/>
          </a:bodyPr>
          <a:lstStyle/>
          <a:p>
            <a:pPr>
              <a:lnSpc>
                <a:spcPct val="90000"/>
              </a:lnSpc>
            </a:pPr>
            <a:r>
              <a:rPr lang="en-US" sz="2800" dirty="0" smtClean="0"/>
              <a:t>Outsourcing costs can be lower if infrastructure/expertise not already in-house</a:t>
            </a:r>
          </a:p>
          <a:p>
            <a:pPr>
              <a:lnSpc>
                <a:spcPct val="90000"/>
              </a:lnSpc>
            </a:pPr>
            <a:r>
              <a:rPr lang="en-US" sz="2800" dirty="0" smtClean="0"/>
              <a:t>Vendors set up to handle high volume; have equipment, training, software</a:t>
            </a:r>
          </a:p>
          <a:p>
            <a:pPr>
              <a:lnSpc>
                <a:spcPct val="90000"/>
              </a:lnSpc>
            </a:pPr>
            <a:r>
              <a:rPr lang="en-US" sz="2800" dirty="0" smtClean="0"/>
              <a:t>Vendors often offer multiple services in addition to imaging</a:t>
            </a:r>
          </a:p>
          <a:p>
            <a:pPr>
              <a:lnSpc>
                <a:spcPct val="90000"/>
              </a:lnSpc>
            </a:pPr>
            <a:r>
              <a:rPr lang="en-US" sz="2800" dirty="0" smtClean="0"/>
              <a:t>Vendor security risks – materials going off site/out of country (loss of control)</a:t>
            </a:r>
            <a:endParaRPr lang="en-US" sz="2800" dirty="0"/>
          </a:p>
          <a:p>
            <a:pPr>
              <a:lnSpc>
                <a:spcPct val="90000"/>
              </a:lnSpc>
            </a:pPr>
            <a:r>
              <a:rPr lang="en-US" sz="2800" dirty="0" smtClean="0"/>
              <a:t>Have to evaluate, select, contract and communicate with vendors</a:t>
            </a:r>
          </a:p>
        </p:txBody>
      </p:sp>
      <p:sp>
        <p:nvSpPr>
          <p:cNvPr id="6" name="Slide Number Placeholder 5"/>
          <p:cNvSpPr>
            <a:spLocks noGrp="1"/>
          </p:cNvSpPr>
          <p:nvPr>
            <p:ph type="sldNum" sz="quarter" idx="12"/>
          </p:nvPr>
        </p:nvSpPr>
        <p:spPr/>
        <p:txBody>
          <a:bodyPr/>
          <a:lstStyle/>
          <a:p>
            <a:fld id="{44322501-F036-44F1-828B-F1E55C8897D8}" type="slidenum">
              <a:rPr lang="en-US" smtClean="0"/>
              <a:pPr/>
              <a:t>15</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4219388742"/>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2775" y="228600"/>
            <a:ext cx="8153400" cy="990600"/>
          </a:xfrm>
        </p:spPr>
        <p:txBody>
          <a:bodyPr>
            <a:normAutofit/>
          </a:bodyPr>
          <a:lstStyle/>
          <a:p>
            <a:r>
              <a:rPr lang="en-US" sz="4000" dirty="0" smtClean="0"/>
              <a:t>Developing Metrics for Certification</a:t>
            </a:r>
          </a:p>
        </p:txBody>
      </p:sp>
      <p:sp>
        <p:nvSpPr>
          <p:cNvPr id="4" name="Content Placeholder 3"/>
          <p:cNvSpPr>
            <a:spLocks noGrp="1"/>
          </p:cNvSpPr>
          <p:nvPr>
            <p:ph sz="quarter" idx="1"/>
          </p:nvPr>
        </p:nvSpPr>
        <p:spPr>
          <a:xfrm>
            <a:off x="612775" y="1295400"/>
            <a:ext cx="8153400" cy="5105400"/>
          </a:xfrm>
        </p:spPr>
        <p:txBody>
          <a:bodyPr>
            <a:normAutofit fontScale="92500" lnSpcReduction="20000"/>
          </a:bodyPr>
          <a:lstStyle/>
          <a:p>
            <a:pPr marL="320040" indent="-320040" fontAlgn="auto">
              <a:spcAft>
                <a:spcPts val="0"/>
              </a:spcAft>
              <a:buFont typeface="Wingdings"/>
              <a:buChar char=""/>
              <a:defRPr/>
            </a:pPr>
            <a:r>
              <a:rPr lang="en-US" dirty="0" smtClean="0"/>
              <a:t>TRAC</a:t>
            </a:r>
          </a:p>
          <a:p>
            <a:pPr marL="640080" lvl="1" indent="-274320" fontAlgn="auto">
              <a:spcAft>
                <a:spcPts val="0"/>
              </a:spcAft>
              <a:buFont typeface="Wingdings 2"/>
              <a:buChar char=""/>
              <a:defRPr/>
            </a:pPr>
            <a:r>
              <a:rPr lang="en-US" dirty="0" smtClean="0"/>
              <a:t>Trusted Repositories Audit &amp; Certification Criteria &amp; Checklist</a:t>
            </a:r>
          </a:p>
          <a:p>
            <a:pPr lvl="2" fontAlgn="auto">
              <a:spcAft>
                <a:spcPts val="0"/>
              </a:spcAft>
              <a:buFont typeface="Wingdings"/>
              <a:buChar char=""/>
              <a:defRPr/>
            </a:pPr>
            <a:r>
              <a:rPr lang="en-US" dirty="0" smtClean="0"/>
              <a:t>Research Libraries Group (RLG) and U.S. National Archives and Record Administration (NARA) </a:t>
            </a:r>
          </a:p>
          <a:p>
            <a:pPr lvl="2" fontAlgn="auto">
              <a:spcAft>
                <a:spcPts val="0"/>
              </a:spcAft>
              <a:buFont typeface="Wingdings"/>
              <a:buChar char=""/>
              <a:defRPr/>
            </a:pPr>
            <a:r>
              <a:rPr lang="en-US" dirty="0" smtClean="0"/>
              <a:t>2005 - Grant from Andrew W. Mellon Foundation to develop procedures and activities to audit and certify digital archives.</a:t>
            </a:r>
          </a:p>
          <a:p>
            <a:pPr lvl="2" fontAlgn="auto">
              <a:spcAft>
                <a:spcPts val="0"/>
              </a:spcAft>
              <a:buFont typeface="Wingdings"/>
              <a:buChar char=""/>
              <a:defRPr/>
            </a:pPr>
            <a:r>
              <a:rPr lang="en-US" dirty="0" smtClean="0"/>
              <a:t>2007 - Final publication includes 84 criteria</a:t>
            </a:r>
          </a:p>
          <a:p>
            <a:pPr lvl="3" fontAlgn="auto">
              <a:spcAft>
                <a:spcPts val="0"/>
              </a:spcAft>
              <a:buClr>
                <a:schemeClr val="accent3"/>
              </a:buClr>
              <a:buFont typeface="Wingdings"/>
              <a:buChar char=""/>
              <a:defRPr/>
            </a:pPr>
            <a:r>
              <a:rPr lang="en-US" dirty="0" smtClean="0"/>
              <a:t>Organizational infrastructure</a:t>
            </a:r>
          </a:p>
          <a:p>
            <a:pPr lvl="3" fontAlgn="auto">
              <a:spcAft>
                <a:spcPts val="0"/>
              </a:spcAft>
              <a:buClr>
                <a:schemeClr val="accent3"/>
              </a:buClr>
              <a:buFont typeface="Wingdings"/>
              <a:buChar char=""/>
              <a:defRPr/>
            </a:pPr>
            <a:r>
              <a:rPr lang="en-US" dirty="0" smtClean="0"/>
              <a:t>Digital object management</a:t>
            </a:r>
          </a:p>
          <a:p>
            <a:pPr lvl="3" fontAlgn="auto">
              <a:spcAft>
                <a:spcPts val="0"/>
              </a:spcAft>
              <a:buClr>
                <a:schemeClr val="accent3"/>
              </a:buClr>
              <a:buFont typeface="Wingdings"/>
              <a:buChar char=""/>
              <a:defRPr/>
            </a:pPr>
            <a:r>
              <a:rPr lang="en-US" dirty="0" smtClean="0"/>
              <a:t>Technologies (IT and security)</a:t>
            </a:r>
          </a:p>
          <a:p>
            <a:pPr lvl="2" fontAlgn="auto">
              <a:spcAft>
                <a:spcPts val="0"/>
              </a:spcAft>
              <a:buFont typeface="Wingdings"/>
              <a:buChar char=""/>
              <a:defRPr/>
            </a:pPr>
            <a:r>
              <a:rPr lang="en-US" dirty="0" smtClean="0"/>
              <a:t>Two repositories ( Portico and </a:t>
            </a:r>
            <a:r>
              <a:rPr lang="en-US" dirty="0" err="1" smtClean="0"/>
              <a:t>HathiTrust</a:t>
            </a:r>
            <a:r>
              <a:rPr lang="en-US" dirty="0" smtClean="0"/>
              <a:t> ) initially audited</a:t>
            </a:r>
          </a:p>
          <a:p>
            <a:pPr lvl="2" fontAlgn="auto">
              <a:spcAft>
                <a:spcPts val="0"/>
              </a:spcAft>
              <a:buFont typeface="Wingdings"/>
              <a:buChar char=""/>
              <a:defRPr/>
            </a:pPr>
            <a:r>
              <a:rPr lang="en-US" dirty="0" smtClean="0"/>
              <a:t>Portico certified as a trustworthy digital repository for CRL community</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150</a:t>
            </a:fld>
            <a:endParaRPr lang="en-US"/>
          </a:p>
        </p:txBody>
      </p:sp>
    </p:spTree>
    <p:extLst>
      <p:ext uri="{BB962C8B-B14F-4D97-AF65-F5344CB8AC3E}">
        <p14:creationId xmlns:p14="http://schemas.microsoft.com/office/powerpoint/2010/main" val="246351135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normAutofit/>
          </a:bodyPr>
          <a:lstStyle/>
          <a:p>
            <a:r>
              <a:rPr lang="en-US" sz="4000" dirty="0" smtClean="0"/>
              <a:t>Toward Standards</a:t>
            </a:r>
          </a:p>
        </p:txBody>
      </p:sp>
      <p:sp>
        <p:nvSpPr>
          <p:cNvPr id="4" name="Content Placeholder 3"/>
          <p:cNvSpPr>
            <a:spLocks noGrp="1"/>
          </p:cNvSpPr>
          <p:nvPr>
            <p:ph sz="quarter" idx="1"/>
          </p:nvPr>
        </p:nvSpPr>
        <p:spPr>
          <a:xfrm>
            <a:off x="612775" y="1295400"/>
            <a:ext cx="8153400" cy="5105400"/>
          </a:xfrm>
        </p:spPr>
        <p:txBody>
          <a:bodyPr>
            <a:normAutofit/>
          </a:bodyPr>
          <a:lstStyle/>
          <a:p>
            <a:pPr marL="320040" indent="-320040" fontAlgn="auto">
              <a:spcAft>
                <a:spcPts val="1200"/>
              </a:spcAft>
              <a:buFont typeface="Wingdings"/>
              <a:buChar char=""/>
              <a:defRPr/>
            </a:pPr>
            <a:r>
              <a:rPr lang="en-US" sz="2600" dirty="0" smtClean="0"/>
              <a:t>Conformity Assessment Requirements for Bodies Providing Audi and Certification of Management Systems ( ISO/IEC 17021 ) is current international standard applied</a:t>
            </a:r>
          </a:p>
          <a:p>
            <a:pPr marL="320040" indent="-320040" fontAlgn="auto">
              <a:spcAft>
                <a:spcPts val="1200"/>
              </a:spcAft>
              <a:buFont typeface="Wingdings"/>
              <a:buChar char=""/>
              <a:defRPr/>
            </a:pPr>
            <a:r>
              <a:rPr lang="en-US" sz="2600" dirty="0" smtClean="0"/>
              <a:t>Audit and Certification of Trustworthy Digital </a:t>
            </a:r>
            <a:r>
              <a:rPr lang="en-US" sz="2600" dirty="0" err="1" smtClean="0"/>
              <a:t>Respositories</a:t>
            </a:r>
            <a:r>
              <a:rPr lang="en-US" sz="2600" dirty="0" smtClean="0"/>
              <a:t> ( CCSDS 652.0-R1, ISO/DIS 16363 ) still under development as an ISO standard</a:t>
            </a:r>
          </a:p>
          <a:p>
            <a:pPr marL="320040" indent="-320040" fontAlgn="auto">
              <a:spcAft>
                <a:spcPts val="1200"/>
              </a:spcAft>
              <a:buFont typeface="Wingdings"/>
              <a:buChar char=""/>
              <a:defRPr/>
            </a:pPr>
            <a:r>
              <a:rPr lang="en-US" sz="2600" dirty="0" smtClean="0"/>
              <a:t>Requirements for Bodies Providing Audit and Certification of Candidate Trustworthy Digital </a:t>
            </a:r>
            <a:r>
              <a:rPr lang="en-US" sz="2600" dirty="0" err="1" smtClean="0"/>
              <a:t>Respositories</a:t>
            </a:r>
            <a:r>
              <a:rPr lang="en-US" sz="2600" dirty="0" smtClean="0"/>
              <a:t> also under development as an ISO standard</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44322501-F036-44F1-828B-F1E55C8897D8}" type="slidenum">
              <a:rPr lang="en-US" smtClean="0"/>
              <a:pPr/>
              <a:t>151</a:t>
            </a:fld>
            <a:endParaRPr lang="en-US"/>
          </a:p>
        </p:txBody>
      </p:sp>
    </p:spTree>
    <p:extLst>
      <p:ext uri="{BB962C8B-B14F-4D97-AF65-F5344CB8AC3E}">
        <p14:creationId xmlns:p14="http://schemas.microsoft.com/office/powerpoint/2010/main" val="289021909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Archiving</a:t>
            </a:r>
            <a:br>
              <a:rPr lang="en-US" b="1" dirty="0" smtClean="0">
                <a:solidFill>
                  <a:schemeClr val="tx2"/>
                </a:solidFill>
              </a:rPr>
            </a:br>
            <a:r>
              <a:rPr lang="en-US" b="1" dirty="0" smtClean="0">
                <a:solidFill>
                  <a:schemeClr val="tx2"/>
                </a:solidFill>
              </a:rPr>
              <a:t>Recommendation</a:t>
            </a:r>
            <a:r>
              <a:rPr lang="en-US" dirty="0" smtClean="0">
                <a:solidFill>
                  <a:schemeClr val="bg1"/>
                </a:solidFill>
              </a:rPr>
              <a:t/>
            </a:r>
            <a:br>
              <a:rPr lang="en-US" dirty="0" smtClean="0">
                <a:solidFill>
                  <a:schemeClr val="bg1"/>
                </a:solidFill>
              </a:rPr>
            </a:b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152</a:t>
            </a:fld>
            <a:endParaRPr lang="en-US"/>
          </a:p>
        </p:txBody>
      </p:sp>
    </p:spTree>
    <p:extLst>
      <p:ext uri="{BB962C8B-B14F-4D97-AF65-F5344CB8AC3E}">
        <p14:creationId xmlns:p14="http://schemas.microsoft.com/office/powerpoint/2010/main" val="155292651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12775" y="228600"/>
            <a:ext cx="8153400" cy="990600"/>
          </a:xfrm>
        </p:spPr>
        <p:txBody>
          <a:bodyPr>
            <a:normAutofit/>
          </a:bodyPr>
          <a:lstStyle/>
          <a:p>
            <a:r>
              <a:rPr lang="en-US" sz="4000" dirty="0" smtClean="0"/>
              <a:t>Recommendations</a:t>
            </a:r>
          </a:p>
        </p:txBody>
      </p:sp>
      <p:sp>
        <p:nvSpPr>
          <p:cNvPr id="47107" name="Content Placeholder 3"/>
          <p:cNvSpPr>
            <a:spLocks noGrp="1"/>
          </p:cNvSpPr>
          <p:nvPr>
            <p:ph sz="quarter" idx="1"/>
          </p:nvPr>
        </p:nvSpPr>
        <p:spPr>
          <a:xfrm>
            <a:off x="612775" y="1905000"/>
            <a:ext cx="8153400" cy="4495800"/>
          </a:xfrm>
        </p:spPr>
        <p:txBody>
          <a:bodyPr/>
          <a:lstStyle/>
          <a:p>
            <a:r>
              <a:rPr lang="en-US" dirty="0" smtClean="0"/>
              <a:t>Be aware of the ongoing cost of preservation and plan according</a:t>
            </a:r>
          </a:p>
          <a:p>
            <a:endParaRPr lang="en-US" dirty="0" smtClean="0"/>
          </a:p>
          <a:p>
            <a:r>
              <a:rPr lang="en-US" dirty="0" smtClean="0"/>
              <a:t>Be a part of something larger</a:t>
            </a:r>
          </a:p>
          <a:p>
            <a:pPr lvl="1"/>
            <a:r>
              <a:rPr lang="en-US" dirty="0" smtClean="0"/>
              <a:t>Subject-based trusted repositories</a:t>
            </a:r>
          </a:p>
          <a:p>
            <a:pPr lvl="2"/>
            <a:r>
              <a:rPr lang="en-US" dirty="0" smtClean="0"/>
              <a:t>LLMC ( Law Library Microform Consortium )</a:t>
            </a:r>
          </a:p>
          <a:p>
            <a:pPr lvl="1"/>
            <a:r>
              <a:rPr lang="en-US" dirty="0" smtClean="0"/>
              <a:t>Regional and International trusted repositories</a:t>
            </a:r>
          </a:p>
          <a:p>
            <a:pPr lvl="2"/>
            <a:r>
              <a:rPr lang="en-US" dirty="0" err="1" smtClean="0"/>
              <a:t>HathiTrust</a:t>
            </a:r>
            <a:endParaRPr lang="en-US" dirty="0" smtClean="0"/>
          </a:p>
          <a:p>
            <a:pPr lvl="2"/>
            <a:r>
              <a:rPr lang="en-US" dirty="0" smtClean="0"/>
              <a:t>Florida Dark Archive / State Universities</a:t>
            </a:r>
          </a:p>
          <a:p>
            <a:pPr lvl="1"/>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a:p>
            <a:endParaRPr lang="en-US" dirty="0" smtClean="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
        <p:nvSpPr>
          <p:cNvPr id="4" name="Slide Number Placeholder 3"/>
          <p:cNvSpPr>
            <a:spLocks noGrp="1"/>
          </p:cNvSpPr>
          <p:nvPr>
            <p:ph type="sldNum" sz="quarter" idx="12"/>
          </p:nvPr>
        </p:nvSpPr>
        <p:spPr/>
        <p:txBody>
          <a:bodyPr/>
          <a:lstStyle/>
          <a:p>
            <a:fld id="{44322501-F036-44F1-828B-F1E55C8897D8}" type="slidenum">
              <a:rPr lang="en-US" smtClean="0"/>
              <a:pPr/>
              <a:t>153</a:t>
            </a:fld>
            <a:endParaRPr lang="en-US"/>
          </a:p>
        </p:txBody>
      </p:sp>
    </p:spTree>
    <p:extLst>
      <p:ext uri="{BB962C8B-B14F-4D97-AF65-F5344CB8AC3E}">
        <p14:creationId xmlns:p14="http://schemas.microsoft.com/office/powerpoint/2010/main" val="382169623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Review of Topics</a:t>
            </a:r>
            <a:endParaRPr lang="en-US" sz="4000" dirty="0"/>
          </a:p>
        </p:txBody>
      </p:sp>
      <p:sp>
        <p:nvSpPr>
          <p:cNvPr id="3" name="Content Placeholder 2"/>
          <p:cNvSpPr>
            <a:spLocks noGrp="1"/>
          </p:cNvSpPr>
          <p:nvPr>
            <p:ph idx="1"/>
          </p:nvPr>
        </p:nvSpPr>
        <p:spPr>
          <a:xfrm>
            <a:off x="457200" y="1600200"/>
            <a:ext cx="8305800" cy="4525963"/>
          </a:xfrm>
        </p:spPr>
        <p:txBody>
          <a:bodyPr>
            <a:normAutofit/>
          </a:bodyPr>
          <a:lstStyle/>
          <a:p>
            <a:pPr marL="457200" indent="-457200">
              <a:spcAft>
                <a:spcPts val="1800"/>
              </a:spcAft>
              <a:defRPr/>
            </a:pPr>
            <a:r>
              <a:rPr lang="en-US" sz="2800" dirty="0"/>
              <a:t>What to preserve?  How do I know it is preserved?</a:t>
            </a:r>
          </a:p>
          <a:p>
            <a:pPr marL="457200" indent="-457200">
              <a:spcAft>
                <a:spcPts val="1800"/>
              </a:spcAft>
              <a:defRPr/>
            </a:pPr>
            <a:r>
              <a:rPr lang="en-US" sz="2800" dirty="0"/>
              <a:t>Object-level Preservation</a:t>
            </a:r>
          </a:p>
          <a:p>
            <a:pPr marL="457200" indent="-457200">
              <a:spcAft>
                <a:spcPts val="1800"/>
              </a:spcAft>
              <a:defRPr/>
            </a:pPr>
            <a:r>
              <a:rPr lang="en-US" sz="2800" dirty="0" smtClean="0"/>
              <a:t>File-level </a:t>
            </a:r>
            <a:r>
              <a:rPr lang="en-US" sz="2800" dirty="0"/>
              <a:t>Preservation</a:t>
            </a:r>
          </a:p>
          <a:p>
            <a:pPr marL="457200" indent="-457200">
              <a:spcAft>
                <a:spcPts val="1800"/>
              </a:spcAft>
              <a:defRPr/>
            </a:pPr>
            <a:r>
              <a:rPr lang="en-US" sz="2800" dirty="0" smtClean="0"/>
              <a:t>Organizational</a:t>
            </a:r>
            <a:r>
              <a:rPr lang="en-US" sz="2800" dirty="0"/>
              <a:t>: Trustworthy Digital Repositories</a:t>
            </a:r>
          </a:p>
          <a:p>
            <a:pPr marL="457200" indent="-457200">
              <a:spcAft>
                <a:spcPts val="1800"/>
              </a:spcAft>
              <a:defRPr/>
            </a:pPr>
            <a:r>
              <a:rPr lang="en-US" sz="2800" dirty="0" smtClean="0"/>
              <a:t>Recommendations</a:t>
            </a:r>
            <a:endParaRPr lang="en-US" sz="2800" dirty="0"/>
          </a:p>
          <a:p>
            <a:endParaRPr lang="en-US" dirty="0"/>
          </a:p>
          <a:p>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154</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6426950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Questions?</a:t>
            </a: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155</a:t>
            </a:fld>
            <a:endParaRPr lang="en-US"/>
          </a:p>
        </p:txBody>
      </p:sp>
    </p:spTree>
    <p:extLst>
      <p:ext uri="{BB962C8B-B14F-4D97-AF65-F5344CB8AC3E}">
        <p14:creationId xmlns:p14="http://schemas.microsoft.com/office/powerpoint/2010/main" val="172427155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Section 3: Evaluation &amp; Project Wrap-up</a:t>
            </a:r>
            <a:endParaRPr lang="en-US" sz="4800" dirty="0"/>
          </a:p>
        </p:txBody>
      </p:sp>
      <p:sp>
        <p:nvSpPr>
          <p:cNvPr id="3" name="Slide Number Placeholder 2"/>
          <p:cNvSpPr>
            <a:spLocks noGrp="1"/>
          </p:cNvSpPr>
          <p:nvPr>
            <p:ph type="sldNum" sz="quarter" idx="12"/>
          </p:nvPr>
        </p:nvSpPr>
        <p:spPr/>
        <p:txBody>
          <a:bodyPr/>
          <a:lstStyle/>
          <a:p>
            <a:fld id="{AE648BDE-5DA7-4D05-B83C-7E47EC1A4BA1}" type="slidenum">
              <a:rPr lang="en-US" smtClean="0"/>
              <a:pPr/>
              <a:t>156</a:t>
            </a:fld>
            <a:endParaRPr lang="en-US"/>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Wrap-Up</a:t>
            </a:r>
            <a:endParaRPr lang="en-US" dirty="0"/>
          </a:p>
        </p:txBody>
      </p:sp>
      <p:sp>
        <p:nvSpPr>
          <p:cNvPr id="3" name="Content Placeholder 2"/>
          <p:cNvSpPr>
            <a:spLocks noGrp="1"/>
          </p:cNvSpPr>
          <p:nvPr>
            <p:ph idx="1"/>
          </p:nvPr>
        </p:nvSpPr>
        <p:spPr/>
        <p:txBody>
          <a:bodyPr/>
          <a:lstStyle/>
          <a:p>
            <a:r>
              <a:rPr lang="en-US" dirty="0" smtClean="0"/>
              <a:t>Evaluation of success/failure</a:t>
            </a:r>
          </a:p>
          <a:p>
            <a:r>
              <a:rPr lang="en-US" dirty="0" smtClean="0"/>
              <a:t>Promoting both products and the project itself</a:t>
            </a:r>
          </a:p>
          <a:p>
            <a:r>
              <a:rPr lang="en-US" dirty="0" smtClean="0"/>
              <a:t>Final report for funding agencies</a:t>
            </a:r>
          </a:p>
          <a:p>
            <a:r>
              <a:rPr lang="en-US" dirty="0" smtClean="0"/>
              <a:t>Future testing to improve products/services (e.g., usability, focus groups, surveys)</a:t>
            </a:r>
          </a:p>
        </p:txBody>
      </p:sp>
      <p:sp>
        <p:nvSpPr>
          <p:cNvPr id="4" name="Slide Number Placeholder 3"/>
          <p:cNvSpPr>
            <a:spLocks noGrp="1"/>
          </p:cNvSpPr>
          <p:nvPr>
            <p:ph type="sldNum" sz="quarter" idx="12"/>
          </p:nvPr>
        </p:nvSpPr>
        <p:spPr/>
        <p:txBody>
          <a:bodyPr/>
          <a:lstStyle/>
          <a:p>
            <a:fld id="{44322501-F036-44F1-828B-F1E55C8897D8}" type="slidenum">
              <a:rPr lang="en-US" smtClean="0"/>
              <a:pPr/>
              <a:t>157</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Wrap-Up: Questions</a:t>
            </a:r>
            <a:endParaRPr lang="en-US" dirty="0"/>
          </a:p>
        </p:txBody>
      </p:sp>
      <p:sp>
        <p:nvSpPr>
          <p:cNvPr id="3" name="Content Placeholder 2"/>
          <p:cNvSpPr>
            <a:spLocks noGrp="1"/>
          </p:cNvSpPr>
          <p:nvPr>
            <p:ph idx="1"/>
          </p:nvPr>
        </p:nvSpPr>
        <p:spPr/>
        <p:txBody>
          <a:bodyPr/>
          <a:lstStyle/>
          <a:p>
            <a:r>
              <a:rPr lang="en-US" dirty="0" smtClean="0"/>
              <a:t>What was final per-item cost?</a:t>
            </a:r>
          </a:p>
          <a:p>
            <a:r>
              <a:rPr lang="en-US" dirty="0" smtClean="0"/>
              <a:t>What would you change if you had it do over again?</a:t>
            </a:r>
          </a:p>
          <a:p>
            <a:r>
              <a:rPr lang="en-US" dirty="0" smtClean="0"/>
              <a:t>Were the products worth the expense/effort?</a:t>
            </a:r>
          </a:p>
          <a:p>
            <a:r>
              <a:rPr lang="en-US" dirty="0" smtClean="0"/>
              <a:t>What did we learn from failures/mistakes?</a:t>
            </a:r>
          </a:p>
        </p:txBody>
      </p:sp>
      <p:sp>
        <p:nvSpPr>
          <p:cNvPr id="4" name="Slide Number Placeholder 3"/>
          <p:cNvSpPr>
            <a:spLocks noGrp="1"/>
          </p:cNvSpPr>
          <p:nvPr>
            <p:ph type="sldNum" sz="quarter" idx="12"/>
          </p:nvPr>
        </p:nvSpPr>
        <p:spPr/>
        <p:txBody>
          <a:bodyPr/>
          <a:lstStyle/>
          <a:p>
            <a:fld id="{44322501-F036-44F1-828B-F1E55C8897D8}" type="slidenum">
              <a:rPr lang="en-US" smtClean="0"/>
              <a:pPr/>
              <a:t>158</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noFill/>
          <a:ln/>
        </p:spPr>
        <p:txBody>
          <a:bodyPr>
            <a:noAutofit/>
          </a:bodyPr>
          <a:lstStyle/>
          <a:p>
            <a:r>
              <a:rPr lang="en-US" dirty="0" smtClean="0"/>
              <a:t>Assessing/Measuring Success</a:t>
            </a:r>
            <a:endParaRPr lang="en-US" dirty="0"/>
          </a:p>
        </p:txBody>
      </p:sp>
      <p:sp>
        <p:nvSpPr>
          <p:cNvPr id="107523" name="Rectangle 3"/>
          <p:cNvSpPr>
            <a:spLocks noGrp="1" noChangeArrowheads="1"/>
          </p:cNvSpPr>
          <p:nvPr>
            <p:ph idx="1"/>
          </p:nvPr>
        </p:nvSpPr>
        <p:spPr>
          <a:xfrm>
            <a:off x="457200" y="2179637"/>
            <a:ext cx="8305800" cy="4525963"/>
          </a:xfrm>
          <a:noFill/>
          <a:ln/>
        </p:spPr>
        <p:txBody>
          <a:bodyPr/>
          <a:lstStyle/>
          <a:p>
            <a:pPr marL="688848" indent="-533400"/>
            <a:r>
              <a:rPr lang="en-US" dirty="0" smtClean="0"/>
              <a:t>Determine criteria </a:t>
            </a:r>
            <a:r>
              <a:rPr lang="en-US" dirty="0"/>
              <a:t>for measuring </a:t>
            </a:r>
            <a:r>
              <a:rPr lang="en-US" dirty="0" smtClean="0"/>
              <a:t>success at start of project</a:t>
            </a:r>
          </a:p>
          <a:p>
            <a:pPr marL="688848" indent="-533400"/>
            <a:r>
              <a:rPr lang="en-US" dirty="0" smtClean="0"/>
              <a:t>Choose method most appropriate for project (or required by funding agency):</a:t>
            </a:r>
          </a:p>
          <a:p>
            <a:pPr marL="990600" lvl="1" indent="-533400"/>
            <a:r>
              <a:rPr lang="en-US" dirty="0" smtClean="0"/>
              <a:t>Summative Evaluation</a:t>
            </a:r>
          </a:p>
          <a:p>
            <a:pPr marL="990600" lvl="1" indent="-533400"/>
            <a:r>
              <a:rPr lang="en-US" dirty="0" smtClean="0"/>
              <a:t>Outcomes-Based Evaluation</a:t>
            </a:r>
          </a:p>
          <a:p>
            <a:pPr marL="688848" indent="-533400"/>
            <a:r>
              <a:rPr lang="en-US" dirty="0" smtClean="0"/>
              <a:t>Best evaluation is both during and after</a:t>
            </a:r>
          </a:p>
          <a:p>
            <a:pPr marL="688848" indent="-533400"/>
            <a:r>
              <a:rPr lang="en-US" dirty="0" smtClean="0"/>
              <a:t>Difficult to assess if user needs met</a:t>
            </a:r>
            <a:endParaRPr lang="en-US" dirty="0"/>
          </a:p>
          <a:p>
            <a:pPr marL="609600" indent="-609600">
              <a:buNone/>
            </a:pPr>
            <a:endParaRPr lang="en-US" b="1" dirty="0"/>
          </a:p>
        </p:txBody>
      </p:sp>
      <p:sp>
        <p:nvSpPr>
          <p:cNvPr id="6" name="Slide Number Placeholder 5"/>
          <p:cNvSpPr>
            <a:spLocks noGrp="1"/>
          </p:cNvSpPr>
          <p:nvPr>
            <p:ph type="sldNum" sz="quarter" idx="12"/>
          </p:nvPr>
        </p:nvSpPr>
        <p:spPr/>
        <p:txBody>
          <a:bodyPr/>
          <a:lstStyle/>
          <a:p>
            <a:fld id="{44322501-F036-44F1-828B-F1E55C8897D8}" type="slidenum">
              <a:rPr lang="en-US" smtClean="0"/>
              <a:pPr/>
              <a:t>159</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Autofit/>
          </a:bodyPr>
          <a:lstStyle/>
          <a:p>
            <a:r>
              <a:rPr lang="en-US" dirty="0" smtClean="0"/>
              <a:t>In-House vs. Outsourcing (or Hybrid)</a:t>
            </a:r>
            <a:endParaRPr lang="en-US" dirty="0"/>
          </a:p>
        </p:txBody>
      </p:sp>
      <p:sp>
        <p:nvSpPr>
          <p:cNvPr id="235523" name="Rectangle 3"/>
          <p:cNvSpPr>
            <a:spLocks noGrp="1" noChangeArrowheads="1"/>
          </p:cNvSpPr>
          <p:nvPr>
            <p:ph idx="1"/>
          </p:nvPr>
        </p:nvSpPr>
        <p:spPr/>
        <p:txBody>
          <a:bodyPr>
            <a:normAutofit/>
          </a:bodyPr>
          <a:lstStyle/>
          <a:p>
            <a:pPr>
              <a:lnSpc>
                <a:spcPct val="90000"/>
              </a:lnSpc>
            </a:pPr>
            <a:r>
              <a:rPr lang="en-US" sz="2800" dirty="0" smtClean="0"/>
              <a:t>In-house projects lead to in-house expertise/infrastructure, but can require significant start-up costs</a:t>
            </a:r>
          </a:p>
          <a:p>
            <a:pPr>
              <a:lnSpc>
                <a:spcPct val="90000"/>
              </a:lnSpc>
            </a:pPr>
            <a:r>
              <a:rPr lang="en-US" sz="2800" dirty="0" smtClean="0"/>
              <a:t>Complete control over in-house projects (fewer security risks)</a:t>
            </a:r>
          </a:p>
          <a:p>
            <a:pPr>
              <a:lnSpc>
                <a:spcPct val="90000"/>
              </a:lnSpc>
            </a:pPr>
            <a:r>
              <a:rPr lang="en-US" sz="2800" dirty="0" smtClean="0"/>
              <a:t>Other pros/cons?</a:t>
            </a:r>
          </a:p>
          <a:p>
            <a:pPr>
              <a:lnSpc>
                <a:spcPct val="90000"/>
              </a:lnSpc>
            </a:pPr>
            <a:r>
              <a:rPr lang="en-US" sz="2800" dirty="0" smtClean="0"/>
              <a:t>Hybrid approach: use vendors to handle one portion of project (e.g., only imaging)</a:t>
            </a:r>
          </a:p>
        </p:txBody>
      </p:sp>
      <p:sp>
        <p:nvSpPr>
          <p:cNvPr id="6" name="Slide Number Placeholder 5"/>
          <p:cNvSpPr>
            <a:spLocks noGrp="1"/>
          </p:cNvSpPr>
          <p:nvPr>
            <p:ph type="sldNum" sz="quarter" idx="12"/>
          </p:nvPr>
        </p:nvSpPr>
        <p:spPr/>
        <p:txBody>
          <a:bodyPr/>
          <a:lstStyle/>
          <a:p>
            <a:fld id="{44322501-F036-44F1-828B-F1E55C8897D8}" type="slidenum">
              <a:rPr lang="en-US" smtClean="0"/>
              <a:pPr/>
              <a:t>16</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035619885"/>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dirty="0" smtClean="0"/>
              <a:t>Summative Evaluation</a:t>
            </a:r>
            <a:endParaRPr lang="en-US" dirty="0"/>
          </a:p>
        </p:txBody>
      </p:sp>
      <p:sp>
        <p:nvSpPr>
          <p:cNvPr id="391171" name="Rectangle 3"/>
          <p:cNvSpPr>
            <a:spLocks noGrp="1" noChangeArrowheads="1"/>
          </p:cNvSpPr>
          <p:nvPr>
            <p:ph idx="1"/>
          </p:nvPr>
        </p:nvSpPr>
        <p:spPr>
          <a:xfrm>
            <a:off x="381000" y="1600200"/>
            <a:ext cx="8229600" cy="4525963"/>
          </a:xfrm>
        </p:spPr>
        <p:txBody>
          <a:bodyPr>
            <a:normAutofit/>
          </a:bodyPr>
          <a:lstStyle/>
          <a:p>
            <a:r>
              <a:rPr lang="en-US" sz="2800" dirty="0" smtClean="0"/>
              <a:t>Did we meet/not meet goals </a:t>
            </a:r>
            <a:r>
              <a:rPr lang="en-US" sz="2800" dirty="0"/>
              <a:t>of the digital </a:t>
            </a:r>
            <a:r>
              <a:rPr lang="en-US" sz="2800" dirty="0" smtClean="0"/>
              <a:t>project?</a:t>
            </a:r>
          </a:p>
          <a:p>
            <a:r>
              <a:rPr lang="en-US" sz="2800" dirty="0" smtClean="0"/>
              <a:t>Did we meet goals on time?</a:t>
            </a:r>
            <a:endParaRPr lang="en-US" sz="2800" dirty="0"/>
          </a:p>
          <a:p>
            <a:r>
              <a:rPr lang="en-US" sz="2800" dirty="0" smtClean="0"/>
              <a:t>Were resources (staffing, budget) enough to get job done?</a:t>
            </a:r>
          </a:p>
          <a:p>
            <a:r>
              <a:rPr lang="en-US" sz="2800" dirty="0" smtClean="0"/>
              <a:t>Includes evaluation of workflow and activities</a:t>
            </a:r>
            <a:endParaRPr lang="en-US" sz="2800" dirty="0"/>
          </a:p>
          <a:p>
            <a:r>
              <a:rPr lang="en-US" sz="2800" dirty="0" smtClean="0"/>
              <a:t>Usually includes both quantitative </a:t>
            </a:r>
            <a:r>
              <a:rPr lang="en-US" sz="2800" dirty="0"/>
              <a:t>and qualitative </a:t>
            </a:r>
            <a:r>
              <a:rPr lang="en-US" sz="2800" dirty="0" smtClean="0"/>
              <a:t>measures</a:t>
            </a:r>
          </a:p>
          <a:p>
            <a:endParaRPr lang="en-US" sz="28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160</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dirty="0" smtClean="0"/>
              <a:t>Outcomes Based Evaluation</a:t>
            </a:r>
            <a:endParaRPr lang="en-US" dirty="0"/>
          </a:p>
        </p:txBody>
      </p:sp>
      <p:sp>
        <p:nvSpPr>
          <p:cNvPr id="391171" name="Rectangle 3"/>
          <p:cNvSpPr>
            <a:spLocks noGrp="1" noChangeArrowheads="1"/>
          </p:cNvSpPr>
          <p:nvPr>
            <p:ph idx="1"/>
          </p:nvPr>
        </p:nvSpPr>
        <p:spPr/>
        <p:txBody>
          <a:bodyPr>
            <a:normAutofit lnSpcReduction="10000"/>
          </a:bodyPr>
          <a:lstStyle/>
          <a:p>
            <a:r>
              <a:rPr lang="en-US" sz="2800" dirty="0" smtClean="0"/>
              <a:t>Shows if goals </a:t>
            </a:r>
            <a:r>
              <a:rPr lang="en-US" sz="2800" dirty="0"/>
              <a:t>of the digital project were </a:t>
            </a:r>
            <a:r>
              <a:rPr lang="en-US" sz="2800" dirty="0" smtClean="0"/>
              <a:t>met/not met</a:t>
            </a:r>
          </a:p>
          <a:p>
            <a:r>
              <a:rPr lang="en-US" sz="2800" dirty="0" smtClean="0"/>
              <a:t>User-centric (how have patrons benefitted)</a:t>
            </a:r>
          </a:p>
          <a:p>
            <a:r>
              <a:rPr lang="en-US" sz="2800" dirty="0" smtClean="0"/>
              <a:t>Focus is on impacts/benefits of project rather than on activities</a:t>
            </a:r>
            <a:endParaRPr lang="en-US" sz="2800" dirty="0"/>
          </a:p>
          <a:p>
            <a:r>
              <a:rPr lang="en-US" sz="2800" dirty="0"/>
              <a:t>Includes </a:t>
            </a:r>
            <a:r>
              <a:rPr lang="en-US" sz="2800" dirty="0" smtClean="0"/>
              <a:t>evaluation </a:t>
            </a:r>
            <a:r>
              <a:rPr lang="en-US" sz="2800" dirty="0"/>
              <a:t>of </a:t>
            </a:r>
            <a:r>
              <a:rPr lang="en-US" sz="2800" dirty="0" smtClean="0"/>
              <a:t>staffing</a:t>
            </a:r>
            <a:r>
              <a:rPr lang="en-US" sz="2800" dirty="0"/>
              <a:t>, </a:t>
            </a:r>
            <a:r>
              <a:rPr lang="en-US" sz="2800" dirty="0" smtClean="0"/>
              <a:t>workflow, budget (were they enough to get job done)</a:t>
            </a:r>
            <a:endParaRPr lang="en-US" sz="2800" dirty="0"/>
          </a:p>
          <a:p>
            <a:r>
              <a:rPr lang="en-US" sz="2800" dirty="0"/>
              <a:t>Includes quantitative and qualitative </a:t>
            </a:r>
            <a:r>
              <a:rPr lang="en-US" sz="2800" dirty="0" smtClean="0"/>
              <a:t>measures</a:t>
            </a:r>
          </a:p>
          <a:p>
            <a:r>
              <a:rPr lang="en-US" sz="2800" dirty="0" smtClean="0"/>
              <a:t>Encouraged by many grants</a:t>
            </a:r>
          </a:p>
          <a:p>
            <a:endParaRPr lang="en-US" sz="2800" dirty="0"/>
          </a:p>
        </p:txBody>
      </p:sp>
      <p:sp>
        <p:nvSpPr>
          <p:cNvPr id="6" name="Slide Number Placeholder 5"/>
          <p:cNvSpPr>
            <a:spLocks noGrp="1"/>
          </p:cNvSpPr>
          <p:nvPr>
            <p:ph type="sldNum" sz="quarter" idx="12"/>
          </p:nvPr>
        </p:nvSpPr>
        <p:spPr/>
        <p:txBody>
          <a:bodyPr/>
          <a:lstStyle/>
          <a:p>
            <a:fld id="{44322501-F036-44F1-828B-F1E55C8897D8}" type="slidenum">
              <a:rPr lang="en-US" smtClean="0"/>
              <a:pPr/>
              <a:t>161</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noAutofit/>
          </a:bodyPr>
          <a:lstStyle/>
          <a:p>
            <a:r>
              <a:rPr lang="en-US" dirty="0"/>
              <a:t>Components of </a:t>
            </a:r>
            <a:r>
              <a:rPr lang="en-US" dirty="0" smtClean="0"/>
              <a:t>Outcomes-Based Evaluation</a:t>
            </a:r>
            <a:endParaRPr lang="en-US" dirty="0"/>
          </a:p>
        </p:txBody>
      </p:sp>
      <p:sp>
        <p:nvSpPr>
          <p:cNvPr id="394243" name="Rectangle 3"/>
          <p:cNvSpPr>
            <a:spLocks noGrp="1" noChangeArrowheads="1"/>
          </p:cNvSpPr>
          <p:nvPr>
            <p:ph idx="1"/>
          </p:nvPr>
        </p:nvSpPr>
        <p:spPr>
          <a:xfrm>
            <a:off x="457200" y="1874837"/>
            <a:ext cx="8153400" cy="4525963"/>
          </a:xfrm>
        </p:spPr>
        <p:txBody>
          <a:bodyPr/>
          <a:lstStyle/>
          <a:p>
            <a:r>
              <a:rPr lang="en-US" sz="2800" dirty="0" smtClean="0"/>
              <a:t>Inputs/Resources</a:t>
            </a:r>
            <a:endParaRPr lang="en-US" sz="2800" dirty="0"/>
          </a:p>
          <a:p>
            <a:r>
              <a:rPr lang="en-US" sz="2800" dirty="0"/>
              <a:t>Activities</a:t>
            </a:r>
          </a:p>
          <a:p>
            <a:r>
              <a:rPr lang="en-US" sz="2800" dirty="0" smtClean="0"/>
              <a:t>Outputs/Products</a:t>
            </a:r>
          </a:p>
          <a:p>
            <a:r>
              <a:rPr lang="en-US" sz="2800" dirty="0" smtClean="0"/>
              <a:t>Quantifiable outcomes (e.g., # of users able to access holdings will increase)</a:t>
            </a:r>
            <a:endParaRPr lang="en-US" sz="2800" dirty="0"/>
          </a:p>
          <a:p>
            <a:r>
              <a:rPr lang="en-US" sz="2800" dirty="0" smtClean="0"/>
              <a:t>Evaluation indicators</a:t>
            </a:r>
            <a:endParaRPr lang="en-US" sz="2800" dirty="0"/>
          </a:p>
          <a:p>
            <a:r>
              <a:rPr lang="en-US" sz="2800" dirty="0" smtClean="0"/>
              <a:t>Methods/Sources for Evaluation</a:t>
            </a:r>
          </a:p>
          <a:p>
            <a:pPr>
              <a:buNone/>
            </a:pPr>
            <a:endParaRPr lang="en-US" sz="2800" dirty="0"/>
          </a:p>
          <a:p>
            <a:endParaRPr lang="en-US" sz="2800" dirty="0"/>
          </a:p>
        </p:txBody>
      </p:sp>
      <p:sp>
        <p:nvSpPr>
          <p:cNvPr id="6" name="Slide Number Placeholder 5"/>
          <p:cNvSpPr>
            <a:spLocks noGrp="1"/>
          </p:cNvSpPr>
          <p:nvPr>
            <p:ph type="sldNum" sz="quarter" idx="12"/>
          </p:nvPr>
        </p:nvSpPr>
        <p:spPr/>
        <p:txBody>
          <a:bodyPr/>
          <a:lstStyle/>
          <a:p>
            <a:fld id="{44322501-F036-44F1-828B-F1E55C8897D8}" type="slidenum">
              <a:rPr lang="en-US" smtClean="0"/>
              <a:pPr/>
              <a:t>162</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Promotion/Publicity</a:t>
            </a:r>
            <a:endParaRPr lang="en-US" dirty="0"/>
          </a:p>
        </p:txBody>
      </p:sp>
      <p:sp>
        <p:nvSpPr>
          <p:cNvPr id="3" name="Content Placeholder 2"/>
          <p:cNvSpPr>
            <a:spLocks noGrp="1"/>
          </p:cNvSpPr>
          <p:nvPr>
            <p:ph idx="1"/>
          </p:nvPr>
        </p:nvSpPr>
        <p:spPr/>
        <p:txBody>
          <a:bodyPr/>
          <a:lstStyle/>
          <a:p>
            <a:r>
              <a:rPr lang="en-US" dirty="0" smtClean="0"/>
              <a:t>Fairly standard for most projects</a:t>
            </a:r>
          </a:p>
          <a:p>
            <a:r>
              <a:rPr lang="en-US" dirty="0" smtClean="0"/>
              <a:t>Traditional methods: newsletters, releases, </a:t>
            </a:r>
            <a:r>
              <a:rPr lang="en-US" dirty="0" err="1" smtClean="0"/>
              <a:t>listservs</a:t>
            </a:r>
            <a:r>
              <a:rPr lang="en-US" dirty="0" smtClean="0"/>
              <a:t>, presentations, journal articles, etc.</a:t>
            </a:r>
          </a:p>
          <a:p>
            <a:r>
              <a:rPr lang="en-US" dirty="0" smtClean="0"/>
              <a:t>Newer methods: </a:t>
            </a:r>
            <a:r>
              <a:rPr lang="en-US" dirty="0" err="1" smtClean="0"/>
              <a:t>facebook</a:t>
            </a:r>
            <a:r>
              <a:rPr lang="en-US" dirty="0" smtClean="0"/>
              <a:t>, blogs, </a:t>
            </a:r>
            <a:r>
              <a:rPr lang="en-US" dirty="0" err="1" smtClean="0"/>
              <a:t>youtube</a:t>
            </a:r>
            <a:r>
              <a:rPr lang="en-US" dirty="0" smtClean="0"/>
              <a:t>, </a:t>
            </a:r>
            <a:r>
              <a:rPr lang="en-US" dirty="0" err="1" smtClean="0"/>
              <a:t>flickr</a:t>
            </a:r>
            <a:r>
              <a:rPr lang="en-US" dirty="0" smtClean="0"/>
              <a:t>, other social networking</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163</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Questions?</a:t>
            </a: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164</a:t>
            </a:fld>
            <a:endParaRPr lang="en-US"/>
          </a:p>
        </p:txBody>
      </p:sp>
    </p:spTree>
    <p:extLst>
      <p:ext uri="{BB962C8B-B14F-4D97-AF65-F5344CB8AC3E}">
        <p14:creationId xmlns:p14="http://schemas.microsoft.com/office/powerpoint/2010/main" val="314068839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noFill/>
          <a:ln/>
        </p:spPr>
        <p:txBody>
          <a:bodyPr/>
          <a:lstStyle/>
          <a:p>
            <a:r>
              <a:rPr lang="en-US" dirty="0"/>
              <a:t>Exercise </a:t>
            </a:r>
            <a:r>
              <a:rPr lang="en-US" dirty="0" smtClean="0"/>
              <a:t>3: Entire Group</a:t>
            </a:r>
            <a:endParaRPr lang="en-US" dirty="0"/>
          </a:p>
        </p:txBody>
      </p:sp>
      <p:sp>
        <p:nvSpPr>
          <p:cNvPr id="256003" name="Rectangle 3"/>
          <p:cNvSpPr>
            <a:spLocks noGrp="1" noChangeArrowheads="1"/>
          </p:cNvSpPr>
          <p:nvPr>
            <p:ph idx="1"/>
          </p:nvPr>
        </p:nvSpPr>
        <p:spPr>
          <a:noFill/>
          <a:ln/>
        </p:spPr>
        <p:txBody>
          <a:bodyPr/>
          <a:lstStyle/>
          <a:p>
            <a:r>
              <a:rPr lang="en-US" sz="2800" dirty="0" smtClean="0">
                <a:latin typeface="Times New Roman" pitchFamily="18" charset="0"/>
              </a:rPr>
              <a:t>Use list of project goals/activities created in Exercise 1</a:t>
            </a:r>
          </a:p>
          <a:p>
            <a:r>
              <a:rPr lang="en-US" sz="2800" dirty="0" smtClean="0">
                <a:latin typeface="Times New Roman" pitchFamily="18" charset="0"/>
              </a:rPr>
              <a:t>Create evaluation plan (summative or outcome-based)</a:t>
            </a:r>
            <a:endParaRPr lang="en-US" sz="2400" dirty="0">
              <a:latin typeface="Times New Roman" pitchFamily="18" charset="0"/>
            </a:endParaRPr>
          </a:p>
        </p:txBody>
      </p:sp>
      <p:sp>
        <p:nvSpPr>
          <p:cNvPr id="4" name="Slide Number Placeholder 3"/>
          <p:cNvSpPr>
            <a:spLocks noGrp="1"/>
          </p:cNvSpPr>
          <p:nvPr>
            <p:ph type="sldNum" sz="quarter" idx="12"/>
          </p:nvPr>
        </p:nvSpPr>
        <p:spPr/>
        <p:txBody>
          <a:bodyPr/>
          <a:lstStyle/>
          <a:p>
            <a:fld id="{44322501-F036-44F1-828B-F1E55C8897D8}" type="slidenum">
              <a:rPr lang="en-US" smtClean="0"/>
              <a:pPr/>
              <a:t>165</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77200" cy="1143000"/>
          </a:xfrm>
        </p:spPr>
        <p:txBody>
          <a:bodyPr>
            <a:noAutofit/>
          </a:bodyPr>
          <a:lstStyle/>
          <a:p>
            <a:r>
              <a:rPr lang="en-US" dirty="0" smtClean="0"/>
              <a:t>Common Outsourced Activities</a:t>
            </a:r>
            <a:endParaRPr lang="en-US" dirty="0"/>
          </a:p>
        </p:txBody>
      </p:sp>
      <p:sp>
        <p:nvSpPr>
          <p:cNvPr id="237571" name="Rectangle 3"/>
          <p:cNvSpPr>
            <a:spLocks noGrp="1" noChangeArrowheads="1"/>
          </p:cNvSpPr>
          <p:nvPr>
            <p:ph idx="1"/>
          </p:nvPr>
        </p:nvSpPr>
        <p:spPr>
          <a:noFill/>
          <a:ln/>
        </p:spPr>
        <p:txBody>
          <a:bodyPr>
            <a:normAutofit/>
          </a:bodyPr>
          <a:lstStyle/>
          <a:p>
            <a:pPr>
              <a:lnSpc>
                <a:spcPct val="90000"/>
              </a:lnSpc>
            </a:pPr>
            <a:r>
              <a:rPr lang="en-US" sz="2800" dirty="0" smtClean="0"/>
              <a:t>Scanning</a:t>
            </a:r>
            <a:endParaRPr lang="en-US" sz="2800" dirty="0"/>
          </a:p>
          <a:p>
            <a:pPr>
              <a:lnSpc>
                <a:spcPct val="90000"/>
              </a:lnSpc>
            </a:pPr>
            <a:r>
              <a:rPr lang="en-US" sz="2800" dirty="0"/>
              <a:t>Transcription </a:t>
            </a:r>
            <a:r>
              <a:rPr lang="en-US" sz="2800" dirty="0" smtClean="0"/>
              <a:t>(e.g</a:t>
            </a:r>
            <a:r>
              <a:rPr lang="en-US" sz="2800" dirty="0"/>
              <a:t>., oral histories</a:t>
            </a:r>
            <a:r>
              <a:rPr lang="en-US" sz="2800" dirty="0" smtClean="0"/>
              <a:t>)</a:t>
            </a:r>
          </a:p>
          <a:p>
            <a:pPr>
              <a:lnSpc>
                <a:spcPct val="90000"/>
              </a:lnSpc>
            </a:pPr>
            <a:r>
              <a:rPr lang="en-US" sz="2800" dirty="0" smtClean="0"/>
              <a:t>Translation</a:t>
            </a:r>
            <a:endParaRPr lang="en-US" sz="2800" dirty="0"/>
          </a:p>
          <a:p>
            <a:pPr>
              <a:lnSpc>
                <a:spcPct val="90000"/>
              </a:lnSpc>
            </a:pPr>
            <a:r>
              <a:rPr lang="en-US" sz="2800" dirty="0" smtClean="0"/>
              <a:t>Metadata creation</a:t>
            </a:r>
          </a:p>
          <a:p>
            <a:pPr>
              <a:lnSpc>
                <a:spcPct val="90000"/>
              </a:lnSpc>
            </a:pPr>
            <a:r>
              <a:rPr lang="en-US" sz="2800" dirty="0" smtClean="0"/>
              <a:t>OCR</a:t>
            </a:r>
          </a:p>
          <a:p>
            <a:pPr>
              <a:lnSpc>
                <a:spcPct val="90000"/>
              </a:lnSpc>
            </a:pPr>
            <a:r>
              <a:rPr lang="en-US" sz="2800" dirty="0" smtClean="0"/>
              <a:t>Database management</a:t>
            </a:r>
          </a:p>
          <a:p>
            <a:pPr>
              <a:lnSpc>
                <a:spcPct val="90000"/>
              </a:lnSpc>
            </a:pPr>
            <a:r>
              <a:rPr lang="en-US" sz="2800" dirty="0" smtClean="0"/>
              <a:t>Online hosting</a:t>
            </a:r>
          </a:p>
          <a:p>
            <a:pPr>
              <a:lnSpc>
                <a:spcPct val="90000"/>
              </a:lnSpc>
            </a:pPr>
            <a:r>
              <a:rPr lang="en-US" sz="2800" dirty="0" smtClean="0"/>
              <a:t>Preservation</a:t>
            </a:r>
            <a:endParaRPr lang="en-US" sz="2800" dirty="0"/>
          </a:p>
        </p:txBody>
      </p:sp>
      <p:sp>
        <p:nvSpPr>
          <p:cNvPr id="7" name="Slide Number Placeholder 6"/>
          <p:cNvSpPr>
            <a:spLocks noGrp="1"/>
          </p:cNvSpPr>
          <p:nvPr>
            <p:ph type="sldNum" sz="quarter" idx="12"/>
          </p:nvPr>
        </p:nvSpPr>
        <p:spPr/>
        <p:txBody>
          <a:bodyPr/>
          <a:lstStyle/>
          <a:p>
            <a:fld id="{44322501-F036-44F1-828B-F1E55C8897D8}" type="slidenum">
              <a:rPr lang="en-US" smtClean="0"/>
              <a:pPr/>
              <a:t>17</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5139009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title"/>
          </p:nvPr>
        </p:nvSpPr>
        <p:spPr>
          <a:noFill/>
          <a:ln/>
        </p:spPr>
        <p:txBody>
          <a:bodyPr/>
          <a:lstStyle/>
          <a:p>
            <a:r>
              <a:rPr lang="en-US" dirty="0" smtClean="0"/>
              <a:t>Planning Discussions</a:t>
            </a:r>
            <a:endParaRPr lang="en-US" dirty="0"/>
          </a:p>
        </p:txBody>
      </p:sp>
      <p:sp>
        <p:nvSpPr>
          <p:cNvPr id="171010" name="Rectangle 2"/>
          <p:cNvSpPr>
            <a:spLocks noGrp="1" noChangeArrowheads="1"/>
          </p:cNvSpPr>
          <p:nvPr>
            <p:ph idx="1"/>
          </p:nvPr>
        </p:nvSpPr>
        <p:spPr>
          <a:xfrm>
            <a:off x="457200" y="1600200"/>
            <a:ext cx="8077200" cy="4525963"/>
          </a:xfrm>
          <a:noFill/>
          <a:ln/>
        </p:spPr>
        <p:txBody>
          <a:bodyPr>
            <a:normAutofit/>
          </a:bodyPr>
          <a:lstStyle/>
          <a:p>
            <a:pPr>
              <a:buClr>
                <a:schemeClr val="tx2"/>
              </a:buClr>
            </a:pPr>
            <a:r>
              <a:rPr lang="en-US" sz="2800" dirty="0" smtClean="0"/>
              <a:t>Brainstorming!</a:t>
            </a:r>
          </a:p>
          <a:p>
            <a:pPr>
              <a:buClr>
                <a:schemeClr val="tx2"/>
              </a:buClr>
            </a:pPr>
            <a:r>
              <a:rPr lang="en-US" sz="2800" dirty="0" smtClean="0"/>
              <a:t>Consider all ideas/options</a:t>
            </a:r>
          </a:p>
          <a:p>
            <a:pPr>
              <a:buClr>
                <a:schemeClr val="tx2"/>
              </a:buClr>
            </a:pPr>
            <a:r>
              <a:rPr lang="en-US" sz="2800" dirty="0" smtClean="0"/>
              <a:t>Identify impacts</a:t>
            </a:r>
            <a:endParaRPr lang="en-US" sz="2800" dirty="0"/>
          </a:p>
          <a:p>
            <a:pPr lvl="1"/>
            <a:r>
              <a:rPr lang="en-US" sz="2800" dirty="0" smtClean="0"/>
              <a:t>Staffing (extant or hire new or outsource)</a:t>
            </a:r>
            <a:endParaRPr lang="en-US" sz="2800" dirty="0"/>
          </a:p>
          <a:p>
            <a:pPr lvl="1"/>
            <a:r>
              <a:rPr lang="en-US" sz="2800" dirty="0" smtClean="0"/>
              <a:t>Space, </a:t>
            </a:r>
            <a:r>
              <a:rPr lang="en-US" sz="2800" dirty="0"/>
              <a:t>equipment, </a:t>
            </a:r>
            <a:r>
              <a:rPr lang="en-US" sz="2800" dirty="0" smtClean="0"/>
              <a:t>software</a:t>
            </a:r>
            <a:endParaRPr lang="en-US" sz="2800" dirty="0"/>
          </a:p>
          <a:p>
            <a:pPr lvl="1"/>
            <a:r>
              <a:rPr lang="en-US" sz="2800" dirty="0"/>
              <a:t>Impact on </a:t>
            </a:r>
            <a:r>
              <a:rPr lang="en-US" sz="2800" dirty="0" smtClean="0"/>
              <a:t>regular workflow</a:t>
            </a:r>
          </a:p>
          <a:p>
            <a:pPr lvl="1"/>
            <a:r>
              <a:rPr lang="en-US" sz="2800" dirty="0" smtClean="0"/>
              <a:t>Holdings (e.g., preservation/access issues)</a:t>
            </a:r>
          </a:p>
          <a:p>
            <a:pPr>
              <a:buClr>
                <a:schemeClr val="tx2"/>
              </a:buClr>
              <a:buFont typeface="Wingdings 2" pitchFamily="18" charset="2"/>
              <a:buChar char=""/>
            </a:pPr>
            <a:r>
              <a:rPr lang="en-US" sz="2800" dirty="0" smtClean="0"/>
              <a:t>Evaluate all info and make decisions</a:t>
            </a:r>
          </a:p>
        </p:txBody>
      </p:sp>
      <p:sp>
        <p:nvSpPr>
          <p:cNvPr id="6" name="Slide Number Placeholder 5"/>
          <p:cNvSpPr>
            <a:spLocks noGrp="1"/>
          </p:cNvSpPr>
          <p:nvPr>
            <p:ph type="sldNum" sz="quarter" idx="12"/>
          </p:nvPr>
        </p:nvSpPr>
        <p:spPr/>
        <p:txBody>
          <a:bodyPr/>
          <a:lstStyle/>
          <a:p>
            <a:fld id="{44322501-F036-44F1-828B-F1E55C8897D8}" type="slidenum">
              <a:rPr lang="en-US" smtClean="0"/>
              <a:pPr/>
              <a:t>18</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5697037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dirty="0" smtClean="0"/>
              <a:t>Base Decisions on Data</a:t>
            </a:r>
            <a:endParaRPr lang="en-US" dirty="0"/>
          </a:p>
        </p:txBody>
      </p:sp>
      <p:sp>
        <p:nvSpPr>
          <p:cNvPr id="209923" name="Rectangle 3"/>
          <p:cNvSpPr>
            <a:spLocks noGrp="1" noChangeArrowheads="1"/>
          </p:cNvSpPr>
          <p:nvPr>
            <p:ph idx="1"/>
          </p:nvPr>
        </p:nvSpPr>
        <p:spPr>
          <a:xfrm>
            <a:off x="457200" y="1600200"/>
            <a:ext cx="8305800" cy="4525963"/>
          </a:xfrm>
        </p:spPr>
        <p:txBody>
          <a:bodyPr>
            <a:normAutofit/>
          </a:bodyPr>
          <a:lstStyle/>
          <a:p>
            <a:pPr>
              <a:lnSpc>
                <a:spcPct val="90000"/>
              </a:lnSpc>
            </a:pPr>
            <a:r>
              <a:rPr lang="en-US" sz="2800" dirty="0" smtClean="0"/>
              <a:t>Review/gather statistics </a:t>
            </a:r>
            <a:endParaRPr lang="en-US" sz="2800" dirty="0"/>
          </a:p>
          <a:p>
            <a:pPr lvl="1">
              <a:lnSpc>
                <a:spcPct val="90000"/>
              </a:lnSpc>
            </a:pPr>
            <a:r>
              <a:rPr lang="en-US" sz="2800" dirty="0" smtClean="0"/>
              <a:t>Extent (e.g., # of page images)</a:t>
            </a:r>
            <a:endParaRPr lang="en-US" sz="2800" dirty="0"/>
          </a:p>
          <a:p>
            <a:pPr lvl="1">
              <a:lnSpc>
                <a:spcPct val="90000"/>
              </a:lnSpc>
            </a:pPr>
            <a:r>
              <a:rPr lang="en-US" sz="2800" dirty="0" smtClean="0"/>
              <a:t>Reference/Usage </a:t>
            </a:r>
            <a:r>
              <a:rPr lang="en-US" sz="2800" dirty="0"/>
              <a:t>statistics</a:t>
            </a:r>
          </a:p>
          <a:p>
            <a:pPr lvl="1">
              <a:lnSpc>
                <a:spcPct val="90000"/>
              </a:lnSpc>
            </a:pPr>
            <a:r>
              <a:rPr lang="en-US" sz="2800" dirty="0" smtClean="0"/>
              <a:t>Scholarship produced based on holdings</a:t>
            </a:r>
            <a:endParaRPr lang="en-US" sz="2800" dirty="0"/>
          </a:p>
          <a:p>
            <a:pPr>
              <a:lnSpc>
                <a:spcPct val="90000"/>
              </a:lnSpc>
            </a:pPr>
            <a:r>
              <a:rPr lang="en-US" sz="2800" dirty="0" smtClean="0"/>
              <a:t>Can create surveys/suggestion forms </a:t>
            </a:r>
            <a:endParaRPr lang="en-US" sz="2800" dirty="0"/>
          </a:p>
          <a:p>
            <a:pPr>
              <a:lnSpc>
                <a:spcPct val="90000"/>
              </a:lnSpc>
            </a:pPr>
            <a:r>
              <a:rPr lang="en-US" sz="2800" dirty="0" smtClean="0"/>
              <a:t>Focus/advisory groups</a:t>
            </a:r>
          </a:p>
        </p:txBody>
      </p:sp>
      <p:sp>
        <p:nvSpPr>
          <p:cNvPr id="6" name="Slide Number Placeholder 5"/>
          <p:cNvSpPr>
            <a:spLocks noGrp="1"/>
          </p:cNvSpPr>
          <p:nvPr>
            <p:ph type="sldNum" sz="quarter" idx="12"/>
          </p:nvPr>
        </p:nvSpPr>
        <p:spPr/>
        <p:txBody>
          <a:bodyPr/>
          <a:lstStyle/>
          <a:p>
            <a:fld id="{44322501-F036-44F1-828B-F1E55C8897D8}" type="slidenum">
              <a:rPr lang="en-US" smtClean="0"/>
              <a:pPr/>
              <a:t>19</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2848448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Overview &amp; Project Planning</a:t>
            </a:r>
            <a:endParaRPr lang="en-US" dirty="0"/>
          </a:p>
        </p:txBody>
      </p:sp>
      <p:sp>
        <p:nvSpPr>
          <p:cNvPr id="4" name="Slide Number Placeholder 3"/>
          <p:cNvSpPr>
            <a:spLocks noGrp="1"/>
          </p:cNvSpPr>
          <p:nvPr>
            <p:ph type="sldNum" sz="quarter" idx="12"/>
          </p:nvPr>
        </p:nvSpPr>
        <p:spPr/>
        <p:txBody>
          <a:bodyPr/>
          <a:lstStyle/>
          <a:p>
            <a:fld id="{AE648BDE-5DA7-4D05-B83C-7E47EC1A4BA1}" type="slidenum">
              <a:rPr lang="en-US" smtClean="0"/>
              <a:pPr/>
              <a:t>2</a:t>
            </a:fld>
            <a:endParaRPr lang="en-US"/>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65717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noFill/>
          <a:ln/>
        </p:spPr>
        <p:txBody>
          <a:bodyPr>
            <a:normAutofit/>
          </a:bodyPr>
          <a:lstStyle/>
          <a:p>
            <a:r>
              <a:rPr lang="en-US" dirty="0" smtClean="0"/>
              <a:t>Work </a:t>
            </a:r>
            <a:r>
              <a:rPr lang="en-US" dirty="0"/>
              <a:t>Plan Development</a:t>
            </a:r>
          </a:p>
        </p:txBody>
      </p:sp>
      <p:sp>
        <p:nvSpPr>
          <p:cNvPr id="106499" name="Rectangle 3"/>
          <p:cNvSpPr>
            <a:spLocks noGrp="1" noChangeArrowheads="1"/>
          </p:cNvSpPr>
          <p:nvPr>
            <p:ph idx="1"/>
          </p:nvPr>
        </p:nvSpPr>
        <p:spPr>
          <a:xfrm>
            <a:off x="457200" y="1600200"/>
            <a:ext cx="8458200" cy="4525963"/>
          </a:xfrm>
          <a:noFill/>
          <a:ln/>
        </p:spPr>
        <p:txBody>
          <a:bodyPr>
            <a:normAutofit/>
          </a:bodyPr>
          <a:lstStyle/>
          <a:p>
            <a:pPr>
              <a:lnSpc>
                <a:spcPct val="90000"/>
              </a:lnSpc>
            </a:pPr>
            <a:r>
              <a:rPr lang="en-US" sz="2800" dirty="0" smtClean="0"/>
              <a:t>Work plan focuses on quantifiable goals (e.g., producing a certain # of images)</a:t>
            </a:r>
          </a:p>
          <a:p>
            <a:pPr>
              <a:lnSpc>
                <a:spcPct val="90000"/>
              </a:lnSpc>
            </a:pPr>
            <a:r>
              <a:rPr lang="en-US" sz="2800" dirty="0" smtClean="0"/>
              <a:t>What steps/activities will you implement to achieve goals?</a:t>
            </a:r>
          </a:p>
          <a:p>
            <a:pPr>
              <a:lnSpc>
                <a:spcPct val="90000"/>
              </a:lnSpc>
            </a:pPr>
            <a:r>
              <a:rPr lang="en-US" sz="2800" dirty="0" smtClean="0"/>
              <a:t>Shows how inputs/resources are used to produce outcomes/products</a:t>
            </a:r>
          </a:p>
          <a:p>
            <a:pPr>
              <a:lnSpc>
                <a:spcPct val="90000"/>
              </a:lnSpc>
            </a:pPr>
            <a:r>
              <a:rPr lang="en-US" sz="2800" dirty="0" smtClean="0"/>
              <a:t>Detailed budget (calculate all costs)</a:t>
            </a:r>
          </a:p>
        </p:txBody>
      </p:sp>
      <p:sp>
        <p:nvSpPr>
          <p:cNvPr id="6" name="Slide Number Placeholder 5"/>
          <p:cNvSpPr>
            <a:spLocks noGrp="1"/>
          </p:cNvSpPr>
          <p:nvPr>
            <p:ph type="sldNum" sz="quarter" idx="12"/>
          </p:nvPr>
        </p:nvSpPr>
        <p:spPr/>
        <p:txBody>
          <a:bodyPr/>
          <a:lstStyle/>
          <a:p>
            <a:fld id="{44322501-F036-44F1-828B-F1E55C8897D8}" type="slidenum">
              <a:rPr lang="en-US" smtClean="0"/>
              <a:pPr/>
              <a:t>20</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9661648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274638"/>
            <a:ext cx="8077200" cy="1143000"/>
          </a:xfrm>
          <a:noFill/>
          <a:ln/>
        </p:spPr>
        <p:txBody>
          <a:bodyPr>
            <a:normAutofit fontScale="90000"/>
          </a:bodyPr>
          <a:lstStyle/>
          <a:p>
            <a:r>
              <a:rPr lang="en-US" b="1" dirty="0" smtClean="0"/>
              <a:t>TIP!</a:t>
            </a:r>
            <a:r>
              <a:rPr lang="en-US" dirty="0" smtClean="0"/>
              <a:t>  Review grant guidelines, which usually call for:</a:t>
            </a:r>
            <a:endParaRPr lang="en-US" dirty="0"/>
          </a:p>
        </p:txBody>
      </p:sp>
      <p:sp>
        <p:nvSpPr>
          <p:cNvPr id="259075" name="Rectangle 3"/>
          <p:cNvSpPr>
            <a:spLocks noGrp="1" noChangeArrowheads="1"/>
          </p:cNvSpPr>
          <p:nvPr>
            <p:ph idx="1"/>
          </p:nvPr>
        </p:nvSpPr>
        <p:spPr>
          <a:xfrm>
            <a:off x="457200" y="1798637"/>
            <a:ext cx="8382000" cy="3916363"/>
          </a:xfrm>
          <a:noFill/>
          <a:ln/>
        </p:spPr>
        <p:txBody>
          <a:bodyPr>
            <a:normAutofit/>
          </a:bodyPr>
          <a:lstStyle/>
          <a:p>
            <a:pPr>
              <a:lnSpc>
                <a:spcPct val="90000"/>
              </a:lnSpc>
              <a:buClr>
                <a:schemeClr val="tx2"/>
              </a:buClr>
            </a:pPr>
            <a:r>
              <a:rPr lang="en-US" sz="2800" dirty="0"/>
              <a:t>S</a:t>
            </a:r>
            <a:r>
              <a:rPr lang="en-US" sz="2800" dirty="0" smtClean="0"/>
              <a:t>pecific goals </a:t>
            </a:r>
            <a:r>
              <a:rPr lang="en-US" sz="2800" dirty="0"/>
              <a:t>and </a:t>
            </a:r>
            <a:r>
              <a:rPr lang="en-US" sz="2800" dirty="0" smtClean="0"/>
              <a:t>objectives</a:t>
            </a:r>
          </a:p>
          <a:p>
            <a:pPr>
              <a:lnSpc>
                <a:spcPct val="90000"/>
              </a:lnSpc>
              <a:buClr>
                <a:schemeClr val="tx2"/>
              </a:buClr>
            </a:pPr>
            <a:r>
              <a:rPr lang="en-US" sz="2800" dirty="0" smtClean="0"/>
              <a:t>Scope of project</a:t>
            </a:r>
            <a:endParaRPr lang="en-US" sz="2800" dirty="0"/>
          </a:p>
          <a:p>
            <a:pPr>
              <a:lnSpc>
                <a:spcPct val="90000"/>
              </a:lnSpc>
              <a:buClr>
                <a:schemeClr val="tx2"/>
              </a:buClr>
            </a:pPr>
            <a:r>
              <a:rPr lang="en-US" sz="2800" dirty="0" smtClean="0"/>
              <a:t>Description </a:t>
            </a:r>
            <a:r>
              <a:rPr lang="en-US" sz="2800" dirty="0"/>
              <a:t>of the </a:t>
            </a:r>
            <a:r>
              <a:rPr lang="en-US" sz="2800" dirty="0" smtClean="0"/>
              <a:t>materials and their importance/significance</a:t>
            </a:r>
            <a:endParaRPr lang="en-US" sz="2800" dirty="0"/>
          </a:p>
          <a:p>
            <a:pPr>
              <a:lnSpc>
                <a:spcPct val="90000"/>
              </a:lnSpc>
              <a:buClr>
                <a:schemeClr val="tx2"/>
              </a:buClr>
            </a:pPr>
            <a:r>
              <a:rPr lang="en-US" sz="2800" dirty="0" smtClean="0"/>
              <a:t>Budget templates</a:t>
            </a:r>
            <a:endParaRPr lang="en-US" sz="2800" dirty="0"/>
          </a:p>
          <a:p>
            <a:pPr>
              <a:lnSpc>
                <a:spcPct val="90000"/>
              </a:lnSpc>
              <a:buClr>
                <a:schemeClr val="tx2"/>
              </a:buClr>
            </a:pPr>
            <a:r>
              <a:rPr lang="en-US" sz="2800" dirty="0" smtClean="0"/>
              <a:t>Scanning/Metadata standards</a:t>
            </a:r>
            <a:endParaRPr lang="en-US" sz="2800" dirty="0"/>
          </a:p>
          <a:p>
            <a:pPr>
              <a:lnSpc>
                <a:spcPct val="90000"/>
              </a:lnSpc>
              <a:buClr>
                <a:schemeClr val="tx2"/>
              </a:buClr>
            </a:pPr>
            <a:r>
              <a:rPr lang="en-US" sz="2800" dirty="0" smtClean="0"/>
              <a:t>Specific work plan</a:t>
            </a:r>
            <a:endParaRPr lang="en-US" sz="2800" dirty="0"/>
          </a:p>
          <a:p>
            <a:pPr>
              <a:lnSpc>
                <a:spcPct val="90000"/>
              </a:lnSpc>
              <a:buClr>
                <a:schemeClr val="tx2"/>
              </a:buClr>
            </a:pPr>
            <a:r>
              <a:rPr lang="en-US" sz="2800" dirty="0" smtClean="0"/>
              <a:t>Evaluation criteria</a:t>
            </a:r>
            <a:endParaRPr lang="en-US" sz="2800" dirty="0">
              <a:solidFill>
                <a:srgbClr val="21289B"/>
              </a:solidFill>
            </a:endParaRPr>
          </a:p>
        </p:txBody>
      </p:sp>
      <p:sp>
        <p:nvSpPr>
          <p:cNvPr id="6" name="Slide Number Placeholder 5"/>
          <p:cNvSpPr>
            <a:spLocks noGrp="1"/>
          </p:cNvSpPr>
          <p:nvPr>
            <p:ph type="sldNum" sz="quarter" idx="12"/>
          </p:nvPr>
        </p:nvSpPr>
        <p:spPr/>
        <p:txBody>
          <a:bodyPr/>
          <a:lstStyle/>
          <a:p>
            <a:fld id="{44322501-F036-44F1-828B-F1E55C8897D8}" type="slidenum">
              <a:rPr lang="en-US" smtClean="0"/>
              <a:pPr/>
              <a:t>21</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4883511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 Plan</a:t>
            </a:r>
            <a:endParaRPr lang="en-US" dirty="0"/>
          </a:p>
        </p:txBody>
      </p:sp>
      <p:sp>
        <p:nvSpPr>
          <p:cNvPr id="222211" name="Rectangle 3"/>
          <p:cNvSpPr>
            <a:spLocks noGrp="1" noChangeArrowheads="1"/>
          </p:cNvSpPr>
          <p:nvPr>
            <p:ph idx="1"/>
          </p:nvPr>
        </p:nvSpPr>
        <p:spPr>
          <a:xfrm>
            <a:off x="457200" y="1600200"/>
            <a:ext cx="8153400" cy="4525963"/>
          </a:xfrm>
          <a:noFill/>
          <a:ln/>
        </p:spPr>
        <p:txBody>
          <a:bodyPr>
            <a:noAutofit/>
          </a:bodyPr>
          <a:lstStyle/>
          <a:p>
            <a:pPr>
              <a:lnSpc>
                <a:spcPct val="90000"/>
              </a:lnSpc>
              <a:buClr>
                <a:schemeClr val="tx2"/>
              </a:buClr>
            </a:pPr>
            <a:r>
              <a:rPr lang="en-US" sz="2800" dirty="0" smtClean="0"/>
              <a:t>Projects usually have phases and benchmarks as part of a project timeline</a:t>
            </a:r>
          </a:p>
          <a:p>
            <a:pPr>
              <a:lnSpc>
                <a:spcPct val="90000"/>
              </a:lnSpc>
              <a:buClr>
                <a:schemeClr val="tx2"/>
              </a:buClr>
            </a:pPr>
            <a:r>
              <a:rPr lang="en-US" sz="2800" dirty="0" smtClean="0"/>
              <a:t>Project activities are tied to project goals</a:t>
            </a:r>
          </a:p>
          <a:p>
            <a:pPr>
              <a:lnSpc>
                <a:spcPct val="90000"/>
              </a:lnSpc>
              <a:buClr>
                <a:schemeClr val="tx2"/>
              </a:buClr>
            </a:pPr>
            <a:r>
              <a:rPr lang="en-US" sz="2800" dirty="0" smtClean="0"/>
              <a:t>Activities also tied to project resources</a:t>
            </a:r>
          </a:p>
          <a:p>
            <a:pPr>
              <a:lnSpc>
                <a:spcPct val="90000"/>
              </a:lnSpc>
              <a:buClr>
                <a:schemeClr val="tx2"/>
              </a:buClr>
            </a:pPr>
            <a:r>
              <a:rPr lang="en-US" sz="2800" dirty="0" smtClean="0"/>
              <a:t>Identify staff – who (extant or new), how much time needed, etc.</a:t>
            </a:r>
            <a:endParaRPr lang="en-US" sz="2800" dirty="0"/>
          </a:p>
          <a:p>
            <a:pPr>
              <a:lnSpc>
                <a:spcPct val="90000"/>
              </a:lnSpc>
              <a:buClr>
                <a:schemeClr val="tx2"/>
              </a:buClr>
            </a:pPr>
            <a:r>
              <a:rPr lang="en-US" sz="2800" dirty="0" smtClean="0"/>
              <a:t>Identify space, equipment, supplies needed (extant or new)</a:t>
            </a:r>
            <a:endParaRPr lang="en-US" sz="2800" dirty="0"/>
          </a:p>
        </p:txBody>
      </p:sp>
      <p:sp>
        <p:nvSpPr>
          <p:cNvPr id="7" name="Slide Number Placeholder 6"/>
          <p:cNvSpPr>
            <a:spLocks noGrp="1"/>
          </p:cNvSpPr>
          <p:nvPr>
            <p:ph type="sldNum" sz="quarter" idx="12"/>
          </p:nvPr>
        </p:nvSpPr>
        <p:spPr/>
        <p:txBody>
          <a:bodyPr/>
          <a:lstStyle/>
          <a:p>
            <a:fld id="{44322501-F036-44F1-828B-F1E55C8897D8}" type="slidenum">
              <a:rPr lang="en-US" smtClean="0"/>
              <a:pPr/>
              <a:t>22</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5968905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 Plan</a:t>
            </a:r>
            <a:endParaRPr lang="en-US" dirty="0"/>
          </a:p>
        </p:txBody>
      </p:sp>
      <p:sp>
        <p:nvSpPr>
          <p:cNvPr id="222211" name="Rectangle 3"/>
          <p:cNvSpPr>
            <a:spLocks noGrp="1" noChangeArrowheads="1"/>
          </p:cNvSpPr>
          <p:nvPr>
            <p:ph idx="1"/>
          </p:nvPr>
        </p:nvSpPr>
        <p:spPr>
          <a:xfrm>
            <a:off x="457200" y="1600200"/>
            <a:ext cx="8153400" cy="4525963"/>
          </a:xfrm>
          <a:noFill/>
          <a:ln/>
        </p:spPr>
        <p:txBody>
          <a:bodyPr>
            <a:noAutofit/>
          </a:bodyPr>
          <a:lstStyle/>
          <a:p>
            <a:pPr>
              <a:lnSpc>
                <a:spcPct val="90000"/>
              </a:lnSpc>
              <a:buClr>
                <a:schemeClr val="tx2"/>
              </a:buClr>
            </a:pPr>
            <a:r>
              <a:rPr lang="en-US" sz="2800" dirty="0" smtClean="0"/>
              <a:t>Identify other costs (e.g., consultants, vendors, training, travel, shipping)</a:t>
            </a:r>
          </a:p>
          <a:p>
            <a:pPr>
              <a:lnSpc>
                <a:spcPct val="90000"/>
              </a:lnSpc>
              <a:buClr>
                <a:schemeClr val="tx2"/>
              </a:buClr>
            </a:pPr>
            <a:r>
              <a:rPr lang="en-US" sz="2800" dirty="0" smtClean="0"/>
              <a:t>Hidden costs (administrative, PR) – can be cost share in grants</a:t>
            </a:r>
          </a:p>
          <a:p>
            <a:pPr>
              <a:lnSpc>
                <a:spcPct val="90000"/>
              </a:lnSpc>
              <a:buClr>
                <a:schemeClr val="tx2"/>
              </a:buClr>
            </a:pPr>
            <a:r>
              <a:rPr lang="en-US" sz="2800" dirty="0" smtClean="0"/>
              <a:t>Technology issues: software/hardware/metadata/standards</a:t>
            </a:r>
            <a:endParaRPr lang="en-US" sz="28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23</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9350935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a:bodyPr>
          <a:lstStyle/>
          <a:p>
            <a:r>
              <a:rPr lang="en-US" dirty="0" smtClean="0"/>
              <a:t>Work Plan</a:t>
            </a:r>
            <a:endParaRPr lang="en-US" dirty="0"/>
          </a:p>
        </p:txBody>
      </p:sp>
      <p:sp>
        <p:nvSpPr>
          <p:cNvPr id="6" name="Slide Number Placeholder 5"/>
          <p:cNvSpPr>
            <a:spLocks noGrp="1"/>
          </p:cNvSpPr>
          <p:nvPr>
            <p:ph type="sldNum" sz="quarter" idx="12"/>
          </p:nvPr>
        </p:nvSpPr>
        <p:spPr/>
        <p:txBody>
          <a:bodyPr/>
          <a:lstStyle/>
          <a:p>
            <a:fld id="{44322501-F036-44F1-828B-F1E55C8897D8}" type="slidenum">
              <a:rPr lang="en-US" smtClean="0"/>
              <a:pPr/>
              <a:t>24</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212863" y="3886200"/>
            <a:ext cx="8702537" cy="1447800"/>
          </a:xfrm>
          <a:prstGeom prst="rect">
            <a:avLst/>
          </a:prstGeom>
          <a:solidFill>
            <a:srgbClr val="FFFFFF"/>
          </a:solidFill>
          <a:ln w="9525">
            <a:noFill/>
            <a:miter lim="800000"/>
            <a:headEnd/>
            <a:tailEnd/>
          </a:ln>
        </p:spPr>
      </p:pic>
      <p:sp>
        <p:nvSpPr>
          <p:cNvPr id="8" name="Rectangle 3"/>
          <p:cNvSpPr>
            <a:spLocks noGrp="1" noChangeArrowheads="1"/>
          </p:cNvSpPr>
          <p:nvPr>
            <p:ph idx="1"/>
          </p:nvPr>
        </p:nvSpPr>
        <p:spPr>
          <a:xfrm>
            <a:off x="457200" y="1600200"/>
            <a:ext cx="8153400" cy="4525963"/>
          </a:xfrm>
          <a:noFill/>
          <a:ln/>
        </p:spPr>
        <p:txBody>
          <a:bodyPr>
            <a:noAutofit/>
          </a:bodyPr>
          <a:lstStyle/>
          <a:p>
            <a:pPr>
              <a:lnSpc>
                <a:spcPct val="90000"/>
              </a:lnSpc>
              <a:buClr>
                <a:schemeClr val="tx2"/>
              </a:buClr>
            </a:pPr>
            <a:r>
              <a:rPr lang="en-US" sz="2800" dirty="0" smtClean="0"/>
              <a:t>Work plan provides details about workflow / methodology</a:t>
            </a:r>
          </a:p>
          <a:p>
            <a:pPr>
              <a:lnSpc>
                <a:spcPct val="90000"/>
              </a:lnSpc>
              <a:buClr>
                <a:schemeClr val="tx2"/>
              </a:buClr>
            </a:pPr>
            <a:r>
              <a:rPr lang="en-US" sz="2800" dirty="0" smtClean="0"/>
              <a:t>Simple workflow:</a:t>
            </a: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111710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sz="4000" dirty="0" smtClean="0"/>
              <a:t>Project Timeline Example</a:t>
            </a:r>
            <a:endParaRPr lang="en-US" sz="1800" dirty="0"/>
          </a:p>
        </p:txBody>
      </p:sp>
      <p:sp>
        <p:nvSpPr>
          <p:cNvPr id="297988" name="Rectangle 4"/>
          <p:cNvSpPr>
            <a:spLocks noChangeArrowheads="1"/>
          </p:cNvSpPr>
          <p:nvPr/>
        </p:nvSpPr>
        <p:spPr bwMode="auto">
          <a:xfrm>
            <a:off x="152400" y="76200"/>
            <a:ext cx="8915400" cy="1066800"/>
          </a:xfrm>
          <a:prstGeom prst="rect">
            <a:avLst/>
          </a:prstGeom>
          <a:noFill/>
          <a:ln w="9525">
            <a:noFill/>
            <a:miter lim="800000"/>
            <a:headEnd/>
            <a:tailEnd/>
          </a:ln>
          <a:effectLst/>
        </p:spPr>
        <p:txBody>
          <a:bodyPr anchor="ctr"/>
          <a:lstStyle/>
          <a:p>
            <a:endParaRPr lang="en-US">
              <a:ea typeface="ＭＳ Ｐゴシック" pitchFamily="34" charset="-128"/>
            </a:endParaRPr>
          </a:p>
        </p:txBody>
      </p:sp>
      <p:sp>
        <p:nvSpPr>
          <p:cNvPr id="297989" name="Rectangle 5"/>
          <p:cNvSpPr>
            <a:spLocks noChangeArrowheads="1"/>
          </p:cNvSpPr>
          <p:nvPr/>
        </p:nvSpPr>
        <p:spPr bwMode="auto">
          <a:xfrm>
            <a:off x="457200" y="1828800"/>
            <a:ext cx="8229600" cy="4525963"/>
          </a:xfrm>
          <a:prstGeom prst="rect">
            <a:avLst/>
          </a:prstGeom>
          <a:noFill/>
          <a:ln w="9525">
            <a:noFill/>
            <a:miter lim="800000"/>
            <a:headEnd/>
            <a:tailEnd/>
          </a:ln>
          <a:effectLst/>
        </p:spPr>
        <p:txBody>
          <a:bodyPr/>
          <a:lstStyle/>
          <a:p>
            <a:pPr marL="609600" indent="-609600">
              <a:buFont typeface="Arial" charset="0"/>
              <a:buNone/>
            </a:pPr>
            <a:endParaRPr lang="en-US">
              <a:ea typeface="ＭＳ Ｐゴシック" pitchFamily="34" charset="-128"/>
            </a:endParaRPr>
          </a:p>
          <a:p>
            <a:pPr marL="609600" indent="-609600">
              <a:buFont typeface="Arial" charset="0"/>
              <a:buNone/>
            </a:pPr>
            <a:endParaRPr lang="en-US">
              <a:ea typeface="ＭＳ Ｐゴシック" pitchFamily="34" charset="-128"/>
            </a:endParaRPr>
          </a:p>
        </p:txBody>
      </p:sp>
      <p:graphicFrame>
        <p:nvGraphicFramePr>
          <p:cNvPr id="297990" name="Group 6"/>
          <p:cNvGraphicFramePr>
            <a:graphicFrameLocks noGrp="1"/>
          </p:cNvGraphicFramePr>
          <p:nvPr/>
        </p:nvGraphicFramePr>
        <p:xfrm>
          <a:off x="457200" y="2057400"/>
          <a:ext cx="8001000" cy="3438208"/>
        </p:xfrm>
        <a:graphic>
          <a:graphicData uri="http://schemas.openxmlformats.org/drawingml/2006/table">
            <a:tbl>
              <a:tblPr/>
              <a:tblGrid>
                <a:gridCol w="1470025"/>
                <a:gridCol w="2530475"/>
                <a:gridCol w="2000250"/>
                <a:gridCol w="2000250"/>
              </a:tblGrid>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Actions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Responsibility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Hire/train staff; buy equipment/supplies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34" charset="-128"/>
                        </a:rPr>
                        <a:t>Interview candidates; training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Project manager, digital supervisor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4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3-12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Scanning and Metadata creation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Scanning, QC, loading into system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Digital technicians; IT experts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13-16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Evaluation, promotion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Focus groups, listserv emails, presentations, journal article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Project manager; publicity dept, project staff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 name="Slide Number Placeholder 35"/>
          <p:cNvSpPr>
            <a:spLocks noGrp="1"/>
          </p:cNvSpPr>
          <p:nvPr>
            <p:ph type="sldNum" sz="quarter" idx="12"/>
          </p:nvPr>
        </p:nvSpPr>
        <p:spPr/>
        <p:txBody>
          <a:bodyPr/>
          <a:lstStyle/>
          <a:p>
            <a:fld id="{44322501-F036-44F1-828B-F1E55C8897D8}" type="slidenum">
              <a:rPr lang="en-US" smtClean="0"/>
              <a:pPr/>
              <a:t>25</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7153249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Gantt Charts</a:t>
            </a:r>
            <a:endParaRPr lang="en-US" dirty="0"/>
          </a:p>
        </p:txBody>
      </p:sp>
      <p:pic>
        <p:nvPicPr>
          <p:cNvPr id="429058" name="Picture 2"/>
          <p:cNvPicPr>
            <a:picLocks noChangeAspect="1" noChangeArrowheads="1"/>
          </p:cNvPicPr>
          <p:nvPr/>
        </p:nvPicPr>
        <p:blipFill>
          <a:blip r:embed="rId3" cstate="print"/>
          <a:srcRect/>
          <a:stretch>
            <a:fillRect/>
          </a:stretch>
        </p:blipFill>
        <p:spPr bwMode="auto">
          <a:xfrm>
            <a:off x="685800" y="1219200"/>
            <a:ext cx="7620000" cy="5067300"/>
          </a:xfrm>
          <a:prstGeom prst="rect">
            <a:avLst/>
          </a:prstGeom>
          <a:noFill/>
          <a:ln w="9525">
            <a:noFill/>
            <a:miter lim="800000"/>
            <a:headEnd/>
            <a:tailEnd/>
          </a:ln>
        </p:spPr>
      </p:pic>
      <p:sp>
        <p:nvSpPr>
          <p:cNvPr id="5" name="Rectangle 3"/>
          <p:cNvSpPr>
            <a:spLocks noGrp="1" noChangeArrowheads="1"/>
          </p:cNvSpPr>
          <p:nvPr>
            <p:ph idx="1"/>
          </p:nvPr>
        </p:nvSpPr>
        <p:spPr>
          <a:xfrm>
            <a:off x="609600" y="6400800"/>
            <a:ext cx="8382000" cy="533400"/>
          </a:xfrm>
          <a:noFill/>
          <a:ln/>
        </p:spPr>
        <p:txBody>
          <a:bodyPr>
            <a:normAutofit/>
          </a:bodyPr>
          <a:lstStyle/>
          <a:p>
            <a:pPr algn="r">
              <a:buNone/>
            </a:pPr>
            <a:r>
              <a:rPr lang="en-US" sz="1800" dirty="0" smtClean="0">
                <a:latin typeface="Times New Roman" pitchFamily="18" charset="0"/>
              </a:rPr>
              <a:t>Source: http://en.wikipedia.org/wiki/File:GanttChartAnatomy.png</a:t>
            </a:r>
            <a:endParaRPr lang="en-US" sz="1800" dirty="0">
              <a:latin typeface="Times New Roman" pitchFamily="18" charset="0"/>
            </a:endParaRPr>
          </a:p>
        </p:txBody>
      </p:sp>
      <p:sp>
        <p:nvSpPr>
          <p:cNvPr id="6" name="Slide Number Placeholder 5"/>
          <p:cNvSpPr>
            <a:spLocks noGrp="1"/>
          </p:cNvSpPr>
          <p:nvPr>
            <p:ph type="sldNum" sz="quarter" idx="12"/>
          </p:nvPr>
        </p:nvSpPr>
        <p:spPr/>
        <p:txBody>
          <a:bodyPr/>
          <a:lstStyle/>
          <a:p>
            <a:fld id="{44322501-F036-44F1-828B-F1E55C8897D8}" type="slidenum">
              <a:rPr lang="en-US" smtClean="0"/>
              <a:pPr/>
              <a:t>26</a:t>
            </a:fld>
            <a:endParaRPr lang="en-US"/>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208247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noFill/>
          <a:ln/>
        </p:spPr>
        <p:txBody>
          <a:bodyPr/>
          <a:lstStyle/>
          <a:p>
            <a:r>
              <a:rPr lang="en-US" dirty="0" smtClean="0"/>
              <a:t>Possible Project Budget Items</a:t>
            </a:r>
            <a:endParaRPr lang="en-US" dirty="0"/>
          </a:p>
        </p:txBody>
      </p:sp>
      <p:sp>
        <p:nvSpPr>
          <p:cNvPr id="300035" name="Rectangle 3"/>
          <p:cNvSpPr>
            <a:spLocks noGrp="1" noChangeArrowheads="1"/>
          </p:cNvSpPr>
          <p:nvPr>
            <p:ph idx="1"/>
          </p:nvPr>
        </p:nvSpPr>
        <p:spPr>
          <a:xfrm>
            <a:off x="457200" y="1600201"/>
            <a:ext cx="7467600" cy="3962400"/>
          </a:xfrm>
          <a:noFill/>
          <a:ln/>
        </p:spPr>
        <p:txBody>
          <a:bodyPr/>
          <a:lstStyle/>
          <a:p>
            <a:pPr marL="609600" indent="-609600"/>
            <a:r>
              <a:rPr lang="en-US" dirty="0"/>
              <a:t>Salaries &amp; </a:t>
            </a:r>
            <a:r>
              <a:rPr lang="en-US" dirty="0" smtClean="0"/>
              <a:t>Benefits</a:t>
            </a:r>
          </a:p>
          <a:p>
            <a:pPr marL="609600" indent="-609600"/>
            <a:r>
              <a:rPr lang="en-US" dirty="0" smtClean="0"/>
              <a:t>Hourly wages for temp staff</a:t>
            </a:r>
            <a:endParaRPr lang="en-US" dirty="0"/>
          </a:p>
          <a:p>
            <a:pPr marL="609600" indent="-609600"/>
            <a:r>
              <a:rPr lang="en-US" dirty="0" smtClean="0"/>
              <a:t>Vendors</a:t>
            </a:r>
          </a:p>
          <a:p>
            <a:pPr marL="609600" indent="-609600"/>
            <a:r>
              <a:rPr lang="en-US" dirty="0" smtClean="0"/>
              <a:t>Consultants</a:t>
            </a:r>
          </a:p>
          <a:p>
            <a:pPr marL="609600" indent="-609600"/>
            <a:r>
              <a:rPr lang="en-US" dirty="0" smtClean="0"/>
              <a:t>Equipment /supplies</a:t>
            </a:r>
          </a:p>
          <a:p>
            <a:pPr marL="609600" indent="-609600"/>
            <a:r>
              <a:rPr lang="en-US" dirty="0" smtClean="0"/>
              <a:t>Training/travel</a:t>
            </a:r>
            <a:endParaRPr lang="en-US" dirty="0"/>
          </a:p>
          <a:p>
            <a:pPr marL="609600" indent="-609600"/>
            <a:r>
              <a:rPr lang="en-US" dirty="0"/>
              <a:t>Indirect </a:t>
            </a:r>
            <a:r>
              <a:rPr lang="en-US" dirty="0" smtClean="0"/>
              <a:t>Costs</a:t>
            </a:r>
            <a:endParaRPr lang="en-US" dirty="0"/>
          </a:p>
        </p:txBody>
      </p:sp>
      <p:sp>
        <p:nvSpPr>
          <p:cNvPr id="6" name="Slide Number Placeholder 5"/>
          <p:cNvSpPr>
            <a:spLocks noGrp="1"/>
          </p:cNvSpPr>
          <p:nvPr>
            <p:ph type="sldNum" sz="quarter" idx="12"/>
          </p:nvPr>
        </p:nvSpPr>
        <p:spPr/>
        <p:txBody>
          <a:bodyPr/>
          <a:lstStyle/>
          <a:p>
            <a:fld id="{44322501-F036-44F1-828B-F1E55C8897D8}" type="slidenum">
              <a:rPr lang="en-US" smtClean="0"/>
              <a:pPr/>
              <a:t>27</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1622995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idx="1"/>
          </p:nvPr>
        </p:nvSpPr>
        <p:spPr>
          <a:xfrm>
            <a:off x="304800" y="1371601"/>
            <a:ext cx="8305800" cy="2133600"/>
          </a:xfrm>
          <a:noFill/>
          <a:ln/>
        </p:spPr>
        <p:txBody>
          <a:bodyPr>
            <a:normAutofit/>
          </a:bodyPr>
          <a:lstStyle/>
          <a:p>
            <a:pPr>
              <a:lnSpc>
                <a:spcPct val="90000"/>
              </a:lnSpc>
            </a:pPr>
            <a:r>
              <a:rPr lang="en-US" dirty="0" smtClean="0">
                <a:cs typeface="Times New Roman" pitchFamily="18" charset="0"/>
              </a:rPr>
              <a:t>Scanners (flatbed, ADF, slide, etc.)</a:t>
            </a:r>
          </a:p>
          <a:p>
            <a:pPr>
              <a:lnSpc>
                <a:spcPct val="90000"/>
              </a:lnSpc>
            </a:pPr>
            <a:r>
              <a:rPr lang="en-US" dirty="0" smtClean="0">
                <a:cs typeface="Times New Roman" pitchFamily="18" charset="0"/>
              </a:rPr>
              <a:t>Digital cameras</a:t>
            </a:r>
          </a:p>
          <a:p>
            <a:pPr>
              <a:lnSpc>
                <a:spcPct val="90000"/>
              </a:lnSpc>
            </a:pPr>
            <a:r>
              <a:rPr lang="en-US" dirty="0" smtClean="0">
                <a:cs typeface="Times New Roman" pitchFamily="18" charset="0"/>
              </a:rPr>
              <a:t>AV conversion</a:t>
            </a:r>
          </a:p>
          <a:p>
            <a:pPr>
              <a:lnSpc>
                <a:spcPct val="90000"/>
              </a:lnSpc>
            </a:pPr>
            <a:r>
              <a:rPr lang="en-US" dirty="0" smtClean="0">
                <a:cs typeface="Times New Roman" pitchFamily="18" charset="0"/>
              </a:rPr>
              <a:t>Servers (storage, delivery, etc.)</a:t>
            </a:r>
          </a:p>
        </p:txBody>
      </p:sp>
      <p:sp>
        <p:nvSpPr>
          <p:cNvPr id="9" name="Slide Number Placeholder 8"/>
          <p:cNvSpPr>
            <a:spLocks noGrp="1"/>
          </p:cNvSpPr>
          <p:nvPr>
            <p:ph type="sldNum" sz="quarter" idx="12"/>
          </p:nvPr>
        </p:nvSpPr>
        <p:spPr/>
        <p:txBody>
          <a:bodyPr/>
          <a:lstStyle/>
          <a:p>
            <a:fld id="{44322501-F036-44F1-828B-F1E55C8897D8}" type="slidenum">
              <a:rPr lang="en-US" smtClean="0"/>
              <a:pPr/>
              <a:t>28</a:t>
            </a:fld>
            <a:endParaRPr lang="en-US"/>
          </a:p>
        </p:txBody>
      </p:sp>
      <p:sp>
        <p:nvSpPr>
          <p:cNvPr id="5" name="Rectangle 2"/>
          <p:cNvSpPr>
            <a:spLocks noGrp="1" noChangeArrowheads="1"/>
          </p:cNvSpPr>
          <p:nvPr>
            <p:ph type="title"/>
          </p:nvPr>
        </p:nvSpPr>
        <p:spPr>
          <a:xfrm>
            <a:off x="457200" y="274638"/>
            <a:ext cx="7467600" cy="1143000"/>
          </a:xfrm>
          <a:noFill/>
          <a:ln/>
        </p:spPr>
        <p:txBody>
          <a:bodyPr/>
          <a:lstStyle/>
          <a:p>
            <a:r>
              <a:rPr lang="en-US" dirty="0" smtClean="0"/>
              <a:t>Hardware Options</a:t>
            </a:r>
            <a:endParaRPr lang="en-US" dirty="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40589173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noFill/>
          <a:ln/>
        </p:spPr>
        <p:txBody>
          <a:bodyPr/>
          <a:lstStyle/>
          <a:p>
            <a:r>
              <a:rPr lang="en-US" dirty="0" smtClean="0"/>
              <a:t>Software Options</a:t>
            </a:r>
            <a:endParaRPr lang="en-US" dirty="0"/>
          </a:p>
        </p:txBody>
      </p:sp>
      <p:sp>
        <p:nvSpPr>
          <p:cNvPr id="7" name="Slide Number Placeholder 6"/>
          <p:cNvSpPr>
            <a:spLocks noGrp="1"/>
          </p:cNvSpPr>
          <p:nvPr>
            <p:ph type="sldNum" sz="quarter" idx="12"/>
          </p:nvPr>
        </p:nvSpPr>
        <p:spPr/>
        <p:txBody>
          <a:bodyPr/>
          <a:lstStyle/>
          <a:p>
            <a:fld id="{44322501-F036-44F1-828B-F1E55C8897D8}" type="slidenum">
              <a:rPr lang="en-US" smtClean="0"/>
              <a:pPr/>
              <a:t>29</a:t>
            </a:fld>
            <a:endParaRPr lang="en-US"/>
          </a:p>
        </p:txBody>
      </p:sp>
      <p:sp>
        <p:nvSpPr>
          <p:cNvPr id="5" name="Rectangle 3"/>
          <p:cNvSpPr>
            <a:spLocks noGrp="1" noChangeArrowheads="1"/>
          </p:cNvSpPr>
          <p:nvPr>
            <p:ph idx="1"/>
          </p:nvPr>
        </p:nvSpPr>
        <p:spPr>
          <a:xfrm>
            <a:off x="457200" y="1600200"/>
            <a:ext cx="7467600" cy="4525963"/>
          </a:xfrm>
          <a:noFill/>
          <a:ln/>
        </p:spPr>
        <p:txBody>
          <a:bodyPr>
            <a:normAutofit/>
          </a:bodyPr>
          <a:lstStyle/>
          <a:p>
            <a:r>
              <a:rPr lang="en-US" sz="2800" dirty="0" smtClean="0"/>
              <a:t>In-house development:</a:t>
            </a:r>
          </a:p>
          <a:p>
            <a:pPr lvl="1"/>
            <a:r>
              <a:rPr lang="en-US" sz="2400" dirty="0" smtClean="0"/>
              <a:t>Requires programmers/database </a:t>
            </a:r>
            <a:r>
              <a:rPr lang="en-US" sz="2400" dirty="0" err="1" smtClean="0"/>
              <a:t>admins</a:t>
            </a:r>
            <a:r>
              <a:rPr lang="en-US" sz="2400" dirty="0" smtClean="0"/>
              <a:t>/metadata specialists</a:t>
            </a:r>
          </a:p>
          <a:p>
            <a:pPr lvl="1"/>
            <a:r>
              <a:rPr lang="en-US" sz="2400" dirty="0" smtClean="0"/>
              <a:t>Requires constant maintenance/testing</a:t>
            </a:r>
          </a:p>
          <a:p>
            <a:r>
              <a:rPr lang="en-US" sz="2800" dirty="0" smtClean="0"/>
              <a:t>Off-the-shelf software:</a:t>
            </a:r>
          </a:p>
          <a:p>
            <a:pPr lvl="1"/>
            <a:r>
              <a:rPr lang="en-US" sz="2400" dirty="0" smtClean="0"/>
              <a:t>E.g., Photoshop, </a:t>
            </a:r>
            <a:r>
              <a:rPr lang="en-US" sz="2400" dirty="0" err="1" smtClean="0"/>
              <a:t>DigiTool</a:t>
            </a:r>
            <a:endParaRPr lang="en-US" sz="2400" dirty="0" smtClean="0"/>
          </a:p>
          <a:p>
            <a:pPr lvl="1"/>
            <a:r>
              <a:rPr lang="en-US" sz="2400" dirty="0" smtClean="0"/>
              <a:t>Requires knowledge/evaluation/comparison of vendors</a:t>
            </a:r>
          </a:p>
          <a:p>
            <a:pPr lvl="1"/>
            <a:r>
              <a:rPr lang="en-US" sz="2400" dirty="0" smtClean="0"/>
              <a:t>How will software be upgraded/maintained?</a:t>
            </a:r>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8619770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Has a time frame (start/end dates)</a:t>
            </a:r>
          </a:p>
          <a:p>
            <a:r>
              <a:rPr lang="en-US" sz="2800" dirty="0" smtClean="0"/>
              <a:t>Has a scope/purpose</a:t>
            </a:r>
          </a:p>
          <a:p>
            <a:r>
              <a:rPr lang="en-US" sz="2800" dirty="0" smtClean="0"/>
              <a:t>Has a project manager</a:t>
            </a:r>
          </a:p>
          <a:p>
            <a:r>
              <a:rPr lang="en-US" sz="2800" dirty="0" smtClean="0"/>
              <a:t>Requires resources/inputs</a:t>
            </a:r>
          </a:p>
          <a:p>
            <a:r>
              <a:rPr lang="en-US" sz="2800" dirty="0" smtClean="0"/>
              <a:t>Has a work plan</a:t>
            </a:r>
          </a:p>
          <a:p>
            <a:r>
              <a:rPr lang="en-US" sz="2800" dirty="0" smtClean="0"/>
              <a:t>Produces digital outputs</a:t>
            </a:r>
          </a:p>
        </p:txBody>
      </p:sp>
      <p:sp>
        <p:nvSpPr>
          <p:cNvPr id="4" name="Slide Number Placeholder 3"/>
          <p:cNvSpPr>
            <a:spLocks noGrp="1"/>
          </p:cNvSpPr>
          <p:nvPr>
            <p:ph type="sldNum" sz="quarter" idx="12"/>
          </p:nvPr>
        </p:nvSpPr>
        <p:spPr/>
        <p:txBody>
          <a:bodyPr/>
          <a:lstStyle/>
          <a:p>
            <a:fld id="{44322501-F036-44F1-828B-F1E55C8897D8}" type="slidenum">
              <a:rPr lang="en-US" smtClean="0"/>
              <a:pPr/>
              <a:t>3</a:t>
            </a:fld>
            <a:endParaRPr lang="en-US"/>
          </a:p>
        </p:txBody>
      </p:sp>
      <p:sp>
        <p:nvSpPr>
          <p:cNvPr id="7" name="Title 6"/>
          <p:cNvSpPr>
            <a:spLocks noGrp="1"/>
          </p:cNvSpPr>
          <p:nvPr>
            <p:ph type="title"/>
          </p:nvPr>
        </p:nvSpPr>
        <p:spPr/>
        <p:txBody>
          <a:bodyPr/>
          <a:lstStyle/>
          <a:p>
            <a:r>
              <a:rPr lang="en-US" dirty="0" smtClean="0"/>
              <a:t>A Digital Project…</a:t>
            </a:r>
            <a:endParaRPr lang="en-US" dirty="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958014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noFill/>
          <a:ln/>
        </p:spPr>
        <p:txBody>
          <a:bodyPr>
            <a:normAutofit/>
          </a:bodyPr>
          <a:lstStyle/>
          <a:p>
            <a:r>
              <a:rPr lang="en-US" dirty="0" smtClean="0"/>
              <a:t>Sustainability Considerations</a:t>
            </a:r>
            <a:endParaRPr lang="en-US" dirty="0"/>
          </a:p>
        </p:txBody>
      </p:sp>
      <p:sp>
        <p:nvSpPr>
          <p:cNvPr id="224259" name="Rectangle 3"/>
          <p:cNvSpPr>
            <a:spLocks noGrp="1" noChangeArrowheads="1"/>
          </p:cNvSpPr>
          <p:nvPr>
            <p:ph idx="1"/>
          </p:nvPr>
        </p:nvSpPr>
        <p:spPr>
          <a:noFill/>
          <a:ln/>
        </p:spPr>
        <p:txBody>
          <a:bodyPr>
            <a:normAutofit/>
          </a:bodyPr>
          <a:lstStyle/>
          <a:p>
            <a:r>
              <a:rPr lang="en-US" sz="2800" dirty="0" smtClean="0"/>
              <a:t>Digital technology is constantly/rapidly changing </a:t>
            </a:r>
          </a:p>
          <a:p>
            <a:r>
              <a:rPr lang="en-US" sz="2800" dirty="0" smtClean="0"/>
              <a:t>Upgrade/replacement of software/hardware</a:t>
            </a:r>
          </a:p>
          <a:p>
            <a:r>
              <a:rPr lang="en-US" sz="2800" dirty="0" smtClean="0"/>
              <a:t>Migration of digital objects/metadata </a:t>
            </a:r>
          </a:p>
          <a:p>
            <a:r>
              <a:rPr lang="en-US" sz="2800" dirty="0" smtClean="0"/>
              <a:t>Costs of long term digital preservation</a:t>
            </a:r>
          </a:p>
          <a:p>
            <a:r>
              <a:rPr lang="en-US" sz="2800" dirty="0" smtClean="0"/>
              <a:t>Costs of staffing over time (managing content, hardware/software)</a:t>
            </a:r>
          </a:p>
        </p:txBody>
      </p:sp>
      <p:sp>
        <p:nvSpPr>
          <p:cNvPr id="7" name="Slide Number Placeholder 6"/>
          <p:cNvSpPr>
            <a:spLocks noGrp="1"/>
          </p:cNvSpPr>
          <p:nvPr>
            <p:ph type="sldNum" sz="quarter" idx="12"/>
          </p:nvPr>
        </p:nvSpPr>
        <p:spPr/>
        <p:txBody>
          <a:bodyPr/>
          <a:lstStyle/>
          <a:p>
            <a:fld id="{44322501-F036-44F1-828B-F1E55C8897D8}" type="slidenum">
              <a:rPr lang="en-US" smtClean="0"/>
              <a:pPr/>
              <a:t>30</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64886586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noFill/>
          <a:ln/>
        </p:spPr>
        <p:txBody>
          <a:bodyPr/>
          <a:lstStyle/>
          <a:p>
            <a:r>
              <a:rPr lang="en-US" dirty="0"/>
              <a:t>Exercise </a:t>
            </a:r>
            <a:r>
              <a:rPr lang="en-US" dirty="0" smtClean="0"/>
              <a:t>1: Entire Group</a:t>
            </a:r>
            <a:endParaRPr lang="en-US" dirty="0"/>
          </a:p>
        </p:txBody>
      </p:sp>
      <p:sp>
        <p:nvSpPr>
          <p:cNvPr id="256003" name="Rectangle 3"/>
          <p:cNvSpPr>
            <a:spLocks noGrp="1" noChangeArrowheads="1"/>
          </p:cNvSpPr>
          <p:nvPr>
            <p:ph idx="1"/>
          </p:nvPr>
        </p:nvSpPr>
        <p:spPr>
          <a:noFill/>
          <a:ln/>
        </p:spPr>
        <p:txBody>
          <a:bodyPr/>
          <a:lstStyle/>
          <a:p>
            <a:r>
              <a:rPr lang="en-US" sz="2800" dirty="0" smtClean="0">
                <a:latin typeface="Times New Roman" pitchFamily="18" charset="0"/>
              </a:rPr>
              <a:t>Handout includes a description of holdings to be digitized, target audience and other pertinent info</a:t>
            </a:r>
          </a:p>
          <a:p>
            <a:r>
              <a:rPr lang="en-US" sz="2800" dirty="0" smtClean="0">
                <a:latin typeface="Times New Roman" pitchFamily="18" charset="0"/>
              </a:rPr>
              <a:t>Create goals for project</a:t>
            </a:r>
          </a:p>
          <a:p>
            <a:r>
              <a:rPr lang="en-US" sz="2800" dirty="0" smtClean="0">
                <a:latin typeface="Times New Roman" pitchFamily="18" charset="0"/>
              </a:rPr>
              <a:t>List activities to achieve those goals</a:t>
            </a:r>
            <a:endParaRPr lang="en-US" sz="2400" dirty="0">
              <a:latin typeface="Times New Roman" pitchFamily="18" charset="0"/>
            </a:endParaRPr>
          </a:p>
        </p:txBody>
      </p:sp>
      <p:sp>
        <p:nvSpPr>
          <p:cNvPr id="6" name="Slide Number Placeholder 5"/>
          <p:cNvSpPr>
            <a:spLocks noGrp="1"/>
          </p:cNvSpPr>
          <p:nvPr>
            <p:ph type="sldNum" sz="quarter" idx="12"/>
          </p:nvPr>
        </p:nvSpPr>
        <p:spPr/>
        <p:txBody>
          <a:bodyPr/>
          <a:lstStyle/>
          <a:p>
            <a:fld id="{44322501-F036-44F1-828B-F1E55C8897D8}" type="slidenum">
              <a:rPr lang="en-US" smtClean="0"/>
              <a:pPr/>
              <a:t>31</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6485071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noFill/>
          <a:ln/>
        </p:spPr>
        <p:txBody>
          <a:bodyPr/>
          <a:lstStyle/>
          <a:p>
            <a:r>
              <a:rPr lang="en-US" dirty="0"/>
              <a:t>Exercise </a:t>
            </a:r>
            <a:r>
              <a:rPr lang="en-US" dirty="0" smtClean="0"/>
              <a:t>1: Goals &amp; Activities</a:t>
            </a:r>
            <a:endParaRPr lang="en-US" dirty="0"/>
          </a:p>
        </p:txBody>
      </p:sp>
      <p:sp>
        <p:nvSpPr>
          <p:cNvPr id="256003" name="Rectangle 3"/>
          <p:cNvSpPr>
            <a:spLocks noGrp="1" noChangeArrowheads="1"/>
          </p:cNvSpPr>
          <p:nvPr>
            <p:ph idx="1"/>
          </p:nvPr>
        </p:nvSpPr>
        <p:spPr>
          <a:noFill/>
          <a:ln/>
        </p:spPr>
        <p:txBody>
          <a:bodyPr/>
          <a:lstStyle/>
          <a:p>
            <a:r>
              <a:rPr lang="en-US" sz="2400" dirty="0" smtClean="0">
                <a:latin typeface="Times New Roman" pitchFamily="18" charset="0"/>
              </a:rPr>
              <a:t>Goal 1: </a:t>
            </a:r>
            <a:endParaRPr lang="en-US" sz="2400" dirty="0">
              <a:latin typeface="Times New Roman" pitchFamily="18" charset="0"/>
            </a:endParaRPr>
          </a:p>
        </p:txBody>
      </p:sp>
      <p:sp>
        <p:nvSpPr>
          <p:cNvPr id="6" name="Slide Number Placeholder 5"/>
          <p:cNvSpPr>
            <a:spLocks noGrp="1"/>
          </p:cNvSpPr>
          <p:nvPr>
            <p:ph type="sldNum" sz="quarter" idx="12"/>
          </p:nvPr>
        </p:nvSpPr>
        <p:spPr/>
        <p:txBody>
          <a:bodyPr/>
          <a:lstStyle/>
          <a:p>
            <a:fld id="{44322501-F036-44F1-828B-F1E55C8897D8}" type="slidenum">
              <a:rPr lang="en-US" smtClean="0"/>
              <a:pPr/>
              <a:t>32</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99487571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Section 2: Implementing Digital Projects</a:t>
            </a:r>
            <a:endParaRPr lang="en-US" sz="4800" dirty="0"/>
          </a:p>
        </p:txBody>
      </p:sp>
      <p:sp>
        <p:nvSpPr>
          <p:cNvPr id="3" name="Slide Number Placeholder 2"/>
          <p:cNvSpPr>
            <a:spLocks noGrp="1"/>
          </p:cNvSpPr>
          <p:nvPr>
            <p:ph type="sldNum" sz="quarter" idx="12"/>
          </p:nvPr>
        </p:nvSpPr>
        <p:spPr/>
        <p:txBody>
          <a:bodyPr/>
          <a:lstStyle/>
          <a:p>
            <a:fld id="{AE648BDE-5DA7-4D05-B83C-7E47EC1A4BA1}" type="slidenum">
              <a:rPr lang="en-US" smtClean="0"/>
              <a:pPr/>
              <a:t>33</a:t>
            </a:fld>
            <a:endParaRPr lang="en-US"/>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smtClean="0"/>
              <a:t>Implementing Digital Projects</a:t>
            </a:r>
            <a:endParaRPr lang="en-US" dirty="0"/>
          </a:p>
        </p:txBody>
      </p:sp>
      <p:sp>
        <p:nvSpPr>
          <p:cNvPr id="3" name="Content Placeholder 2"/>
          <p:cNvSpPr>
            <a:spLocks noGrp="1"/>
          </p:cNvSpPr>
          <p:nvPr>
            <p:ph idx="1"/>
          </p:nvPr>
        </p:nvSpPr>
        <p:spPr>
          <a:xfrm>
            <a:off x="457200" y="1905000"/>
            <a:ext cx="7848600" cy="4221163"/>
          </a:xfrm>
        </p:spPr>
        <p:txBody>
          <a:bodyPr/>
          <a:lstStyle/>
          <a:p>
            <a:pPr>
              <a:spcAft>
                <a:spcPts val="1200"/>
              </a:spcAft>
            </a:pPr>
            <a:r>
              <a:rPr lang="en-US" dirty="0" smtClean="0"/>
              <a:t>Imaging Theory &amp; Best Practices</a:t>
            </a:r>
          </a:p>
          <a:p>
            <a:pPr>
              <a:spcAft>
                <a:spcPts val="1200"/>
              </a:spcAft>
            </a:pPr>
            <a:r>
              <a:rPr lang="en-US" dirty="0" smtClean="0"/>
              <a:t>Digitization Equipment</a:t>
            </a:r>
          </a:p>
          <a:p>
            <a:pPr>
              <a:spcAft>
                <a:spcPts val="1200"/>
              </a:spcAft>
            </a:pPr>
            <a:r>
              <a:rPr lang="en-US" dirty="0" smtClean="0"/>
              <a:t>Metadata for Digital Resources</a:t>
            </a:r>
          </a:p>
          <a:p>
            <a:pPr>
              <a:spcAft>
                <a:spcPts val="1200"/>
              </a:spcAft>
            </a:pPr>
            <a:r>
              <a:rPr lang="en-US" dirty="0" smtClean="0"/>
              <a:t>Digital Asset Management Software</a:t>
            </a:r>
          </a:p>
          <a:p>
            <a:pPr>
              <a:spcAft>
                <a:spcPts val="1200"/>
              </a:spcAft>
            </a:pPr>
            <a:r>
              <a:rPr lang="en-US" dirty="0" smtClean="0"/>
              <a:t>Archiving and Preserving Digital Projects</a:t>
            </a:r>
          </a:p>
        </p:txBody>
      </p:sp>
      <p:sp>
        <p:nvSpPr>
          <p:cNvPr id="4" name="Slide Number Placeholder 3"/>
          <p:cNvSpPr>
            <a:spLocks noGrp="1"/>
          </p:cNvSpPr>
          <p:nvPr>
            <p:ph type="sldNum" sz="quarter" idx="12"/>
          </p:nvPr>
        </p:nvSpPr>
        <p:spPr/>
        <p:txBody>
          <a:bodyPr/>
          <a:lstStyle/>
          <a:p>
            <a:fld id="{44322501-F036-44F1-828B-F1E55C8897D8}" type="slidenum">
              <a:rPr lang="en-US" smtClean="0"/>
              <a:pPr/>
              <a:t>34</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4024454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2.1: Imaging Theory &amp; Best Practices</a:t>
            </a:r>
            <a:endParaRPr lang="en-US" dirty="0"/>
          </a:p>
        </p:txBody>
      </p:sp>
      <p:sp>
        <p:nvSpPr>
          <p:cNvPr id="3" name="Slide Number Placeholder 2"/>
          <p:cNvSpPr>
            <a:spLocks noGrp="1"/>
          </p:cNvSpPr>
          <p:nvPr>
            <p:ph type="sldNum" sz="quarter" idx="12"/>
          </p:nvPr>
        </p:nvSpPr>
        <p:spPr/>
        <p:txBody>
          <a:bodyPr/>
          <a:lstStyle/>
          <a:p>
            <a:fld id="{AE648BDE-5DA7-4D05-B83C-7E47EC1A4BA1}" type="slidenum">
              <a:rPr lang="en-US" smtClean="0"/>
              <a:pPr/>
              <a:t>35</a:t>
            </a:fld>
            <a:endParaRPr lang="en-US"/>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893137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smtClean="0"/>
              <a:t>Imaging Theory &amp; Best Practices</a:t>
            </a:r>
            <a:endParaRPr lang="en-US" dirty="0"/>
          </a:p>
        </p:txBody>
      </p:sp>
      <p:sp>
        <p:nvSpPr>
          <p:cNvPr id="3" name="Content Placeholder 2"/>
          <p:cNvSpPr>
            <a:spLocks noGrp="1"/>
          </p:cNvSpPr>
          <p:nvPr>
            <p:ph idx="1"/>
          </p:nvPr>
        </p:nvSpPr>
        <p:spPr>
          <a:xfrm>
            <a:off x="457200" y="1905000"/>
            <a:ext cx="7467600" cy="4221163"/>
          </a:xfrm>
        </p:spPr>
        <p:txBody>
          <a:bodyPr/>
          <a:lstStyle/>
          <a:p>
            <a:pPr>
              <a:spcBef>
                <a:spcPts val="600"/>
              </a:spcBef>
              <a:spcAft>
                <a:spcPts val="1200"/>
              </a:spcAft>
            </a:pPr>
            <a:r>
              <a:rPr lang="en-US" dirty="0" smtClean="0"/>
              <a:t>Bit Depth &amp; Color Space</a:t>
            </a:r>
          </a:p>
          <a:p>
            <a:pPr>
              <a:spcBef>
                <a:spcPts val="600"/>
              </a:spcBef>
              <a:spcAft>
                <a:spcPts val="1200"/>
              </a:spcAft>
            </a:pPr>
            <a:r>
              <a:rPr lang="en-US" dirty="0" smtClean="0"/>
              <a:t>Resolution</a:t>
            </a:r>
          </a:p>
          <a:p>
            <a:pPr>
              <a:spcBef>
                <a:spcPts val="600"/>
              </a:spcBef>
              <a:spcAft>
                <a:spcPts val="1200"/>
              </a:spcAft>
            </a:pPr>
            <a:r>
              <a:rPr lang="en-US" dirty="0" smtClean="0"/>
              <a:t>File Types</a:t>
            </a:r>
          </a:p>
          <a:p>
            <a:pPr>
              <a:spcBef>
                <a:spcPts val="600"/>
              </a:spcBef>
              <a:spcAft>
                <a:spcPts val="1200"/>
              </a:spcAft>
            </a:pPr>
            <a:r>
              <a:rPr lang="en-US" dirty="0" smtClean="0"/>
              <a:t>Image Compression</a:t>
            </a:r>
          </a:p>
          <a:p>
            <a:pPr>
              <a:spcBef>
                <a:spcPts val="600"/>
              </a:spcBef>
              <a:spcAft>
                <a:spcPts val="1200"/>
              </a:spcAft>
            </a:pPr>
            <a:r>
              <a:rPr lang="en-US" dirty="0" smtClean="0"/>
              <a:t>OCR</a:t>
            </a:r>
          </a:p>
          <a:p>
            <a:pPr>
              <a:spcBef>
                <a:spcPts val="600"/>
              </a:spcBef>
              <a:spcAft>
                <a:spcPts val="1200"/>
              </a:spcAft>
            </a:pPr>
            <a:r>
              <a:rPr lang="en-US" dirty="0" smtClean="0"/>
              <a:t>Questions</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36</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099629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Depth &amp; Color Space</a:t>
            </a:r>
            <a:endParaRPr lang="en-US" dirty="0"/>
          </a:p>
        </p:txBody>
      </p:sp>
      <p:sp>
        <p:nvSpPr>
          <p:cNvPr id="3" name="Content Placeholder 2"/>
          <p:cNvSpPr>
            <a:spLocks noGrp="1"/>
          </p:cNvSpPr>
          <p:nvPr>
            <p:ph idx="1"/>
          </p:nvPr>
        </p:nvSpPr>
        <p:spPr/>
        <p:txBody>
          <a:bodyPr>
            <a:normAutofit lnSpcReduction="10000"/>
          </a:bodyPr>
          <a:lstStyle/>
          <a:p>
            <a:r>
              <a:rPr lang="en-US" dirty="0" smtClean="0"/>
              <a:t>Bi-tonal, “black and white”, 1 bit</a:t>
            </a:r>
          </a:p>
          <a:p>
            <a:endParaRPr lang="en-US" dirty="0" smtClean="0"/>
          </a:p>
          <a:p>
            <a:r>
              <a:rPr lang="en-US" dirty="0" smtClean="0"/>
              <a:t>Greyscales</a:t>
            </a:r>
          </a:p>
          <a:p>
            <a:pPr lvl="1"/>
            <a:r>
              <a:rPr lang="en-US" dirty="0" smtClean="0"/>
              <a:t>8-bit ( 256 shades of gray )</a:t>
            </a:r>
          </a:p>
          <a:p>
            <a:pPr lvl="1"/>
            <a:r>
              <a:rPr lang="en-US" dirty="0" smtClean="0"/>
              <a:t>16-bit (65536 shades of gray )</a:t>
            </a:r>
          </a:p>
          <a:p>
            <a:pPr lvl="1"/>
            <a:endParaRPr lang="en-US" dirty="0" smtClean="0"/>
          </a:p>
          <a:p>
            <a:r>
              <a:rPr lang="en-US" dirty="0" smtClean="0"/>
              <a:t>RGB ( usually 24-bit )</a:t>
            </a:r>
          </a:p>
          <a:p>
            <a:endParaRPr lang="en-US" dirty="0" smtClean="0"/>
          </a:p>
          <a:p>
            <a:r>
              <a:rPr lang="en-US" dirty="0" smtClean="0"/>
              <a:t>CMYK ( usually 32-bit )</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37</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247784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 Depth &amp; Color Space</a:t>
            </a:r>
          </a:p>
        </p:txBody>
      </p:sp>
      <p:sp>
        <p:nvSpPr>
          <p:cNvPr id="3" name="Content Placeholder 2"/>
          <p:cNvSpPr>
            <a:spLocks noGrp="1"/>
          </p:cNvSpPr>
          <p:nvPr>
            <p:ph idx="1"/>
          </p:nvPr>
        </p:nvSpPr>
        <p:spPr>
          <a:xfrm>
            <a:off x="228600" y="6324600"/>
            <a:ext cx="7467600" cy="533400"/>
          </a:xfrm>
        </p:spPr>
        <p:txBody>
          <a:bodyPr>
            <a:normAutofit/>
          </a:bodyPr>
          <a:lstStyle/>
          <a:p>
            <a:pPr marL="36576" indent="0">
              <a:buNone/>
            </a:pPr>
            <a:r>
              <a:rPr lang="en-US" sz="1400" b="1" dirty="0"/>
              <a:t>Image: © </a:t>
            </a:r>
            <a:r>
              <a:rPr lang="en-US" sz="1400" b="1" dirty="0" err="1"/>
              <a:t>Nevit</a:t>
            </a:r>
            <a:r>
              <a:rPr lang="en-US" sz="1400" b="1" dirty="0"/>
              <a:t> </a:t>
            </a:r>
            <a:r>
              <a:rPr lang="en-US" sz="1400" b="1" dirty="0" err="1"/>
              <a:t>Dilmen</a:t>
            </a:r>
            <a:r>
              <a:rPr lang="en-US" sz="1400" b="1" dirty="0"/>
              <a:t> found at Wikimedia commons</a:t>
            </a:r>
            <a:endParaRPr lang="en-US" sz="14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38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371600"/>
            <a:ext cx="6539214" cy="3759753"/>
          </a:xfrm>
          <a:prstGeom prst="rect">
            <a:avLst/>
          </a:prstGeom>
        </p:spPr>
      </p:pic>
      <p:sp>
        <p:nvSpPr>
          <p:cNvPr id="6" name="TextBox 5"/>
          <p:cNvSpPr txBox="1"/>
          <p:nvPr/>
        </p:nvSpPr>
        <p:spPr>
          <a:xfrm>
            <a:off x="892629" y="5334000"/>
            <a:ext cx="7010400" cy="523220"/>
          </a:xfrm>
          <a:prstGeom prst="rect">
            <a:avLst/>
          </a:prstGeom>
          <a:noFill/>
        </p:spPr>
        <p:txBody>
          <a:bodyPr wrap="square" rtlCol="0">
            <a:spAutoFit/>
          </a:bodyPr>
          <a:lstStyle/>
          <a:p>
            <a:r>
              <a:rPr lang="en-US" sz="2800" dirty="0" smtClean="0"/>
              <a:t>RGB “built” from 3 color channels</a:t>
            </a:r>
            <a:endParaRPr lang="en-US" sz="2800" dirty="0"/>
          </a:p>
        </p:txBody>
      </p:sp>
      <p:sp>
        <p:nvSpPr>
          <p:cNvPr id="7" name="Date Placeholder 6"/>
          <p:cNvSpPr>
            <a:spLocks noGrp="1"/>
          </p:cNvSpPr>
          <p:nvPr>
            <p:ph type="dt" sz="half" idx="10"/>
          </p:nvPr>
        </p:nvSpPr>
        <p:spPr/>
        <p:txBody>
          <a:bodyPr/>
          <a:lstStyle/>
          <a:p>
            <a:r>
              <a:rPr lang="en-US" smtClean="0"/>
              <a:t>Society for Florida Archivists (5/2012)</a:t>
            </a:r>
            <a:endParaRPr lang="en-US"/>
          </a:p>
        </p:txBody>
      </p:sp>
      <p:sp>
        <p:nvSpPr>
          <p:cNvPr id="8" name="Footer Placeholder 7"/>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501255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 Depth &amp; Color Space</a:t>
            </a:r>
          </a:p>
        </p:txBody>
      </p:sp>
      <p:sp>
        <p:nvSpPr>
          <p:cNvPr id="3" name="Content Placeholder 2"/>
          <p:cNvSpPr>
            <a:spLocks noGrp="1"/>
          </p:cNvSpPr>
          <p:nvPr>
            <p:ph idx="1"/>
          </p:nvPr>
        </p:nvSpPr>
        <p:spPr>
          <a:xfrm>
            <a:off x="457200" y="1371600"/>
            <a:ext cx="7467600" cy="5486400"/>
          </a:xfrm>
        </p:spPr>
        <p:txBody>
          <a:bodyPr>
            <a:normAutofit/>
          </a:bodyPr>
          <a:lstStyle/>
          <a:p>
            <a:r>
              <a:rPr lang="en-US" dirty="0" smtClean="0"/>
              <a:t>Color Fidelity</a:t>
            </a:r>
          </a:p>
          <a:p>
            <a:r>
              <a:rPr lang="en-US" dirty="0" smtClean="0"/>
              <a:t>“Full Informational Capture”</a:t>
            </a:r>
          </a:p>
          <a:p>
            <a:endParaRPr lang="en-US" dirty="0"/>
          </a:p>
          <a:p>
            <a:endParaRPr lang="en-US" dirty="0" smtClean="0"/>
          </a:p>
          <a:p>
            <a:endParaRPr lang="en-US" dirty="0"/>
          </a:p>
          <a:p>
            <a:endParaRPr lang="en-US" dirty="0" smtClean="0"/>
          </a:p>
          <a:p>
            <a:endParaRPr lang="en-US" sz="2400" dirty="0"/>
          </a:p>
          <a:p>
            <a:endParaRPr lang="en-US" sz="2400" dirty="0" smtClean="0"/>
          </a:p>
          <a:p>
            <a:endParaRPr lang="en-US" dirty="0" smtClean="0"/>
          </a:p>
          <a:p>
            <a:r>
              <a:rPr lang="en-US" dirty="0" smtClean="0"/>
              <a:t>Meaningful color should be retained</a:t>
            </a:r>
          </a:p>
          <a:p>
            <a:endParaRPr lang="en-US" dirty="0" smtClean="0"/>
          </a:p>
        </p:txBody>
      </p:sp>
      <p:sp>
        <p:nvSpPr>
          <p:cNvPr id="4" name="Slide Number Placeholder 3"/>
          <p:cNvSpPr>
            <a:spLocks noGrp="1"/>
          </p:cNvSpPr>
          <p:nvPr>
            <p:ph type="sldNum" sz="quarter" idx="12"/>
          </p:nvPr>
        </p:nvSpPr>
        <p:spPr/>
        <p:txBody>
          <a:bodyPr/>
          <a:lstStyle/>
          <a:p>
            <a:fld id="{44322501-F036-44F1-828B-F1E55C8897D8}" type="slidenum">
              <a:rPr lang="en-US" smtClean="0"/>
              <a:pPr/>
              <a:t>39</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15th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637971"/>
            <a:ext cx="1600200" cy="2768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descr="15th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900" y="2637971"/>
            <a:ext cx="1600200" cy="2743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descr="15th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616200"/>
            <a:ext cx="1600200" cy="2743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0" y="5533571"/>
            <a:ext cx="1447800" cy="381000"/>
          </a:xfrm>
          <a:prstGeom prst="rect">
            <a:avLst/>
          </a:prstGeom>
          <a:noFill/>
        </p:spPr>
        <p:txBody>
          <a:bodyPr wrap="square" rtlCol="0">
            <a:spAutoFit/>
          </a:bodyPr>
          <a:lstStyle/>
          <a:p>
            <a:r>
              <a:rPr lang="en-US" dirty="0" smtClean="0"/>
              <a:t>Bi-tonal</a:t>
            </a:r>
            <a:endParaRPr lang="en-US" dirty="0"/>
          </a:p>
        </p:txBody>
      </p:sp>
      <p:sp>
        <p:nvSpPr>
          <p:cNvPr id="12" name="TextBox 11"/>
          <p:cNvSpPr txBox="1"/>
          <p:nvPr/>
        </p:nvSpPr>
        <p:spPr>
          <a:xfrm>
            <a:off x="3676650" y="5533571"/>
            <a:ext cx="1790700" cy="369332"/>
          </a:xfrm>
          <a:prstGeom prst="rect">
            <a:avLst/>
          </a:prstGeom>
          <a:noFill/>
        </p:spPr>
        <p:txBody>
          <a:bodyPr wrap="square" rtlCol="0">
            <a:spAutoFit/>
          </a:bodyPr>
          <a:lstStyle/>
          <a:p>
            <a:r>
              <a:rPr lang="en-US" dirty="0" smtClean="0"/>
              <a:t>8-bit Greyscale</a:t>
            </a:r>
            <a:endParaRPr lang="en-US" dirty="0"/>
          </a:p>
        </p:txBody>
      </p:sp>
      <p:sp>
        <p:nvSpPr>
          <p:cNvPr id="13" name="TextBox 12"/>
          <p:cNvSpPr txBox="1"/>
          <p:nvPr/>
        </p:nvSpPr>
        <p:spPr>
          <a:xfrm>
            <a:off x="6477000" y="5533571"/>
            <a:ext cx="1763486" cy="381000"/>
          </a:xfrm>
          <a:prstGeom prst="rect">
            <a:avLst/>
          </a:prstGeom>
          <a:noFill/>
        </p:spPr>
        <p:txBody>
          <a:bodyPr wrap="square" rtlCol="0">
            <a:spAutoFit/>
          </a:bodyPr>
          <a:lstStyle/>
          <a:p>
            <a:r>
              <a:rPr lang="en-US" dirty="0" smtClean="0"/>
              <a:t>24-bit Color</a:t>
            </a:r>
            <a:endParaRPr lang="en-US" dirty="0"/>
          </a:p>
        </p:txBody>
      </p:sp>
      <p:sp>
        <p:nvSpPr>
          <p:cNvPr id="9" name="Date Placeholder 8"/>
          <p:cNvSpPr>
            <a:spLocks noGrp="1"/>
          </p:cNvSpPr>
          <p:nvPr>
            <p:ph type="dt" sz="half" idx="10"/>
          </p:nvPr>
        </p:nvSpPr>
        <p:spPr/>
        <p:txBody>
          <a:bodyPr/>
          <a:lstStyle/>
          <a:p>
            <a:r>
              <a:rPr lang="en-US" smtClean="0"/>
              <a:t>Society for Florida Archivists (5/2012)</a:t>
            </a:r>
            <a:endParaRPr lang="en-US"/>
          </a:p>
        </p:txBody>
      </p:sp>
      <p:sp>
        <p:nvSpPr>
          <p:cNvPr id="10" name="Footer Placeholder 9"/>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71398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Project Breakdown</a:t>
            </a:r>
            <a:endParaRPr lang="en-US" dirty="0"/>
          </a:p>
        </p:txBody>
      </p:sp>
      <p:sp>
        <p:nvSpPr>
          <p:cNvPr id="3" name="Content Placeholder 2"/>
          <p:cNvSpPr>
            <a:spLocks noGrp="1"/>
          </p:cNvSpPr>
          <p:nvPr>
            <p:ph idx="1"/>
          </p:nvPr>
        </p:nvSpPr>
        <p:spPr/>
        <p:txBody>
          <a:bodyPr/>
          <a:lstStyle/>
          <a:p>
            <a:r>
              <a:rPr lang="en-US" dirty="0" smtClean="0"/>
              <a:t>1/3 effort = project planning, pre-imaging preparation, preservation, oversight, evaluation</a:t>
            </a:r>
          </a:p>
          <a:p>
            <a:r>
              <a:rPr lang="en-US" dirty="0" smtClean="0"/>
              <a:t>1/3 effort = description, metadata creation, database creation/maintenance</a:t>
            </a:r>
          </a:p>
          <a:p>
            <a:r>
              <a:rPr lang="en-US" dirty="0" smtClean="0"/>
              <a:t>1/3 effort = digitization</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4</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190455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sz="4400" dirty="0"/>
              <a:t>Bit </a:t>
            </a:r>
            <a:r>
              <a:rPr lang="en-US" sz="4400" dirty="0" smtClean="0"/>
              <a:t>Depth… : Recommended</a:t>
            </a:r>
            <a:endParaRPr lang="en-US" sz="4400" dirty="0"/>
          </a:p>
        </p:txBody>
      </p:sp>
      <p:sp>
        <p:nvSpPr>
          <p:cNvPr id="3" name="Content Placeholder 2"/>
          <p:cNvSpPr>
            <a:spLocks noGrp="1"/>
          </p:cNvSpPr>
          <p:nvPr>
            <p:ph idx="1"/>
          </p:nvPr>
        </p:nvSpPr>
        <p:spPr/>
        <p:txBody>
          <a:bodyPr/>
          <a:lstStyle/>
          <a:p>
            <a:r>
              <a:rPr lang="en-US" dirty="0" smtClean="0"/>
              <a:t>(Almost) never scan 1-bit</a:t>
            </a:r>
          </a:p>
          <a:p>
            <a:r>
              <a:rPr lang="en-US" dirty="0" smtClean="0"/>
              <a:t>Completely grey items should (usually) be scanned 8-bit greyscale.</a:t>
            </a:r>
          </a:p>
          <a:p>
            <a:r>
              <a:rPr lang="en-US" dirty="0" smtClean="0"/>
              <a:t>Items with meaningful color should be scanned 24-bit RGB</a:t>
            </a:r>
          </a:p>
          <a:p>
            <a:endParaRPr lang="en-US" dirty="0"/>
          </a:p>
          <a:p>
            <a:r>
              <a:rPr lang="en-US" dirty="0"/>
              <a:t>Trade-offs between quality and file size</a:t>
            </a:r>
          </a:p>
          <a:p>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40</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800697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Bit Depth… : Rationale </a:t>
            </a:r>
            <a:endParaRPr lang="en-US" sz="4400" dirty="0"/>
          </a:p>
        </p:txBody>
      </p:sp>
      <p:sp>
        <p:nvSpPr>
          <p:cNvPr id="3" name="Content Placeholder 2"/>
          <p:cNvSpPr>
            <a:spLocks noGrp="1"/>
          </p:cNvSpPr>
          <p:nvPr>
            <p:ph idx="1"/>
          </p:nvPr>
        </p:nvSpPr>
        <p:spPr/>
        <p:txBody>
          <a:bodyPr/>
          <a:lstStyle/>
          <a:p>
            <a:r>
              <a:rPr lang="en-US" dirty="0" smtClean="0"/>
              <a:t>Text </a:t>
            </a:r>
            <a:r>
              <a:rPr lang="en-US" dirty="0"/>
              <a:t>– Optical Character Recognition</a:t>
            </a:r>
          </a:p>
          <a:p>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41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362200"/>
            <a:ext cx="5953359" cy="4038600"/>
          </a:xfrm>
          <a:prstGeom prst="rect">
            <a:avLst/>
          </a:prstGeom>
        </p:spPr>
      </p:pic>
      <p:sp>
        <p:nvSpPr>
          <p:cNvPr id="6" name="Date Placeholder 5"/>
          <p:cNvSpPr>
            <a:spLocks noGrp="1"/>
          </p:cNvSpPr>
          <p:nvPr>
            <p:ph type="dt" sz="half" idx="10"/>
          </p:nvPr>
        </p:nvSpPr>
        <p:spPr/>
        <p:txBody>
          <a:bodyPr/>
          <a:lstStyle/>
          <a:p>
            <a:r>
              <a:rPr lang="en-US" smtClean="0"/>
              <a:t>Society for Florida Archivists (5/2012)</a:t>
            </a:r>
            <a:endParaRPr lang="en-US"/>
          </a:p>
        </p:txBody>
      </p:sp>
      <p:sp>
        <p:nvSpPr>
          <p:cNvPr id="7" name="Footer Placeholder 6"/>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627763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Resolution of an image expressed in pixels</a:t>
            </a:r>
          </a:p>
          <a:p>
            <a:r>
              <a:rPr lang="en-US" dirty="0"/>
              <a:t>PPI – pixels per inch</a:t>
            </a:r>
          </a:p>
          <a:p>
            <a:r>
              <a:rPr lang="en-US" dirty="0" smtClean="0"/>
              <a:t>DPI – dots per inch</a:t>
            </a:r>
          </a:p>
        </p:txBody>
      </p:sp>
      <p:sp>
        <p:nvSpPr>
          <p:cNvPr id="4" name="Slide Number Placeholder 3"/>
          <p:cNvSpPr>
            <a:spLocks noGrp="1"/>
          </p:cNvSpPr>
          <p:nvPr>
            <p:ph type="sldNum" sz="quarter" idx="12"/>
          </p:nvPr>
        </p:nvSpPr>
        <p:spPr/>
        <p:txBody>
          <a:bodyPr/>
          <a:lstStyle/>
          <a:p>
            <a:fld id="{44322501-F036-44F1-828B-F1E55C8897D8}" type="slidenum">
              <a:rPr lang="en-US" smtClean="0"/>
              <a:pPr/>
              <a:t>42</a:t>
            </a:fld>
            <a:endParaRPr lang="en-US"/>
          </a:p>
        </p:txBody>
      </p:sp>
      <p:pic>
        <p:nvPicPr>
          <p:cNvPr id="2050" name="Picture 2"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995821"/>
            <a:ext cx="1905000" cy="187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142" y="3970926"/>
            <a:ext cx="1785257" cy="188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505512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 Recommended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7460504"/>
              </p:ext>
            </p:extLst>
          </p:nvPr>
        </p:nvGraphicFramePr>
        <p:xfrm>
          <a:off x="685800" y="1523994"/>
          <a:ext cx="7772400" cy="3717272"/>
        </p:xfrm>
        <a:graphic>
          <a:graphicData uri="http://schemas.openxmlformats.org/drawingml/2006/table">
            <a:tbl>
              <a:tblPr firstRow="1" firstCol="1" lastRow="1" lastCol="1" bandRow="1" bandCol="1">
                <a:tableStyleId>{5C22544A-7EE6-4342-B048-85BDC9FD1C3A}</a:tableStyleId>
              </a:tblPr>
              <a:tblGrid>
                <a:gridCol w="3176814"/>
                <a:gridCol w="4595586"/>
              </a:tblGrid>
              <a:tr h="616240">
                <a:tc>
                  <a:txBody>
                    <a:bodyPr/>
                    <a:lstStyle/>
                    <a:p>
                      <a:pPr marL="0" marR="0">
                        <a:lnSpc>
                          <a:spcPct val="150000"/>
                        </a:lnSpc>
                        <a:spcBef>
                          <a:spcPts val="0"/>
                        </a:spcBef>
                        <a:spcAft>
                          <a:spcPts val="0"/>
                        </a:spcAft>
                      </a:pPr>
                      <a:r>
                        <a:rPr lang="en-US" sz="2400" cap="small" spc="100" dirty="0">
                          <a:effectLst/>
                        </a:rPr>
                        <a:t>Resolution</a:t>
                      </a:r>
                      <a:endParaRPr lang="en-US" sz="2400" dirty="0">
                        <a:effectLst/>
                        <a:latin typeface="Times New Roman"/>
                        <a:ea typeface="Times New Roman"/>
                      </a:endParaRPr>
                    </a:p>
                  </a:txBody>
                  <a:tcPr marL="68580" marR="68580" marT="0" marB="0"/>
                </a:tc>
                <a:tc>
                  <a:txBody>
                    <a:bodyPr/>
                    <a:lstStyle/>
                    <a:p>
                      <a:pPr marL="0" marR="0">
                        <a:lnSpc>
                          <a:spcPct val="150000"/>
                        </a:lnSpc>
                        <a:spcBef>
                          <a:spcPts val="0"/>
                        </a:spcBef>
                        <a:spcAft>
                          <a:spcPts val="0"/>
                        </a:spcAft>
                      </a:pPr>
                      <a:r>
                        <a:rPr lang="en-US" sz="2400" cap="small" spc="100" dirty="0">
                          <a:effectLst/>
                        </a:rPr>
                        <a:t>Use For</a:t>
                      </a:r>
                      <a:endParaRPr lang="en-US" sz="2400" dirty="0">
                        <a:effectLst/>
                        <a:latin typeface="Times New Roman"/>
                        <a:ea typeface="Times New Roman"/>
                      </a:endParaRPr>
                    </a:p>
                  </a:txBody>
                  <a:tcPr marL="68580" marR="68580" marT="0" marB="0"/>
                </a:tc>
              </a:tr>
              <a:tr h="1593566">
                <a:tc>
                  <a:txBody>
                    <a:bodyPr/>
                    <a:lstStyle/>
                    <a:p>
                      <a:pPr marL="0" marR="0">
                        <a:spcBef>
                          <a:spcPts val="0"/>
                        </a:spcBef>
                        <a:spcAft>
                          <a:spcPts val="0"/>
                        </a:spcAft>
                      </a:pPr>
                      <a:r>
                        <a:rPr lang="en-US" sz="1600" dirty="0">
                          <a:effectLst/>
                        </a:rPr>
                        <a:t>300 pixels per inch (</a:t>
                      </a:r>
                      <a:r>
                        <a:rPr lang="en-US" sz="1600" dirty="0" err="1">
                          <a:effectLst/>
                        </a:rPr>
                        <a:t>ppi</a:t>
                      </a:r>
                      <a:r>
                        <a:rPr lang="en-US" sz="1600" dirty="0" smtClean="0">
                          <a:effectLst/>
                        </a:rPr>
                        <a:t>)</a:t>
                      </a:r>
                      <a:endParaRPr lang="en-US" sz="1600" dirty="0">
                        <a:effectLst/>
                      </a:endParaRPr>
                    </a:p>
                  </a:txBody>
                  <a:tcPr marL="68580" marR="68580" marT="0" marB="0" anchor="ctr"/>
                </a:tc>
                <a:tc>
                  <a:txBody>
                    <a:bodyPr/>
                    <a:lstStyle/>
                    <a:p>
                      <a:pPr marL="0" marR="0">
                        <a:spcBef>
                          <a:spcPts val="0"/>
                        </a:spcBef>
                        <a:spcAft>
                          <a:spcPts val="0"/>
                        </a:spcAft>
                      </a:pPr>
                      <a:r>
                        <a:rPr lang="en-US" sz="1600" dirty="0">
                          <a:effectLst/>
                        </a:rPr>
                        <a:t>Printed text with normal sized fonts</a:t>
                      </a:r>
                    </a:p>
                    <a:p>
                      <a:pPr marL="0" marR="0">
                        <a:spcBef>
                          <a:spcPts val="0"/>
                        </a:spcBef>
                        <a:spcAft>
                          <a:spcPts val="0"/>
                        </a:spcAft>
                      </a:pPr>
                      <a:r>
                        <a:rPr lang="en-US" sz="1600" dirty="0">
                          <a:effectLst/>
                        </a:rPr>
                        <a:t>Oversized documents and maps</a:t>
                      </a:r>
                    </a:p>
                    <a:p>
                      <a:pPr marL="0" marR="0">
                        <a:spcBef>
                          <a:spcPts val="0"/>
                        </a:spcBef>
                        <a:spcAft>
                          <a:spcPts val="0"/>
                        </a:spcAft>
                      </a:pPr>
                      <a:r>
                        <a:rPr lang="en-US" sz="1600" dirty="0">
                          <a:effectLst/>
                        </a:rPr>
                        <a:t>Manuscripts with legible script</a:t>
                      </a:r>
                      <a:endParaRPr lang="en-US" sz="1600" dirty="0">
                        <a:effectLst/>
                        <a:latin typeface="Times New Roman"/>
                        <a:ea typeface="Times New Roman"/>
                      </a:endParaRPr>
                    </a:p>
                  </a:txBody>
                  <a:tcPr marL="68580" marR="68580" marT="0" marB="0" anchor="ctr"/>
                </a:tc>
              </a:tr>
              <a:tr h="1507466">
                <a:tc>
                  <a:txBody>
                    <a:bodyPr/>
                    <a:lstStyle/>
                    <a:p>
                      <a:pPr marL="0" marR="274320">
                        <a:spcBef>
                          <a:spcPts val="0"/>
                        </a:spcBef>
                        <a:spcAft>
                          <a:spcPts val="0"/>
                        </a:spcAft>
                      </a:pPr>
                      <a:r>
                        <a:rPr lang="en-US" sz="1600" dirty="0">
                          <a:effectLst/>
                        </a:rPr>
                        <a:t>600 pixels per inch (</a:t>
                      </a:r>
                      <a:r>
                        <a:rPr lang="en-US" sz="1600" dirty="0" err="1">
                          <a:effectLst/>
                        </a:rPr>
                        <a:t>ppi</a:t>
                      </a:r>
                      <a:r>
                        <a:rPr lang="en-US" sz="1600" dirty="0" smtClean="0">
                          <a:effectLst/>
                        </a:rPr>
                        <a:t>)</a:t>
                      </a:r>
                      <a:endParaRPr lang="en-US" sz="1600" dirty="0">
                        <a:effectLst/>
                      </a:endParaRPr>
                    </a:p>
                  </a:txBody>
                  <a:tcPr marL="68580" marR="68580" marT="0" marB="0" anchor="ctr"/>
                </a:tc>
                <a:tc>
                  <a:txBody>
                    <a:bodyPr/>
                    <a:lstStyle/>
                    <a:p>
                      <a:pPr marL="0" marR="0">
                        <a:spcBef>
                          <a:spcPts val="0"/>
                        </a:spcBef>
                        <a:spcAft>
                          <a:spcPts val="0"/>
                        </a:spcAft>
                      </a:pPr>
                      <a:r>
                        <a:rPr lang="en-US" sz="1600" dirty="0">
                          <a:effectLst/>
                        </a:rPr>
                        <a:t>Photographs and select graphic arts</a:t>
                      </a:r>
                    </a:p>
                    <a:p>
                      <a:pPr marL="0" marR="0">
                        <a:spcBef>
                          <a:spcPts val="0"/>
                        </a:spcBef>
                        <a:spcAft>
                          <a:spcPts val="0"/>
                        </a:spcAft>
                      </a:pPr>
                      <a:r>
                        <a:rPr lang="en-US" sz="1600" dirty="0">
                          <a:effectLst/>
                        </a:rPr>
                        <a:t>Printed text with very small fonts</a:t>
                      </a:r>
                    </a:p>
                    <a:p>
                      <a:pPr marL="0" marR="0">
                        <a:spcBef>
                          <a:spcPts val="0"/>
                        </a:spcBef>
                        <a:spcAft>
                          <a:spcPts val="0"/>
                        </a:spcAft>
                      </a:pPr>
                      <a:r>
                        <a:rPr lang="en-US" sz="1600" dirty="0">
                          <a:effectLst/>
                        </a:rPr>
                        <a:t>Manuscripts with difficult scripts</a:t>
                      </a:r>
                      <a:endParaRPr lang="en-US" sz="1600" dirty="0">
                        <a:effectLst/>
                        <a:latin typeface="Times New Roman"/>
                        <a:ea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44322501-F036-44F1-828B-F1E55C8897D8}" type="slidenum">
              <a:rPr lang="en-US" smtClean="0"/>
              <a:pPr/>
              <a:t>43</a:t>
            </a:fld>
            <a:endParaRPr lang="en-US"/>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869510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 Rationale 1</a:t>
            </a:r>
            <a:endParaRPr lang="en-US" dirty="0"/>
          </a:p>
        </p:txBody>
      </p:sp>
      <p:sp>
        <p:nvSpPr>
          <p:cNvPr id="3" name="Content Placeholder 2"/>
          <p:cNvSpPr>
            <a:spLocks noGrp="1"/>
          </p:cNvSpPr>
          <p:nvPr>
            <p:ph idx="1"/>
          </p:nvPr>
        </p:nvSpPr>
        <p:spPr>
          <a:xfrm>
            <a:off x="457200" y="1600200"/>
            <a:ext cx="8458200" cy="5105400"/>
          </a:xfrm>
        </p:spPr>
        <p:txBody>
          <a:bodyPr/>
          <a:lstStyle/>
          <a:p>
            <a:r>
              <a:rPr lang="en-US" dirty="0" smtClean="0"/>
              <a:t>Newspaper graphics printed at 80 dpi</a:t>
            </a:r>
          </a:p>
          <a:p>
            <a:r>
              <a:rPr lang="en-US" dirty="0" smtClean="0"/>
              <a:t>Magazine graphics printed at 120 dpi</a:t>
            </a:r>
          </a:p>
          <a:p>
            <a:r>
              <a:rPr lang="en-US" dirty="0" smtClean="0"/>
              <a:t>High-end graphics printed at 300 dpi</a:t>
            </a:r>
          </a:p>
          <a:p>
            <a:endParaRPr lang="en-US" dirty="0" smtClean="0"/>
          </a:p>
          <a:p>
            <a:endParaRPr lang="en-US" dirty="0"/>
          </a:p>
          <a:p>
            <a:endParaRPr lang="en-US" dirty="0" smtClean="0"/>
          </a:p>
          <a:p>
            <a:endParaRPr lang="en-US" dirty="0"/>
          </a:p>
          <a:p>
            <a:endParaRPr lang="en-US" dirty="0" smtClean="0"/>
          </a:p>
          <a:p>
            <a:r>
              <a:rPr lang="en-US" dirty="0" smtClean="0"/>
              <a:t>Scanning at 300 dpi is sufficient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44</a:t>
            </a:fld>
            <a:endParaRPr lang="en-US"/>
          </a:p>
        </p:txBody>
      </p:sp>
      <p:pic>
        <p:nvPicPr>
          <p:cNvPr id="4098" name="Picture 2" descr="Untitle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581400"/>
            <a:ext cx="1543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81400"/>
            <a:ext cx="21240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000469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 Rationale 2</a:t>
            </a:r>
            <a:endParaRPr lang="en-US" dirty="0"/>
          </a:p>
        </p:txBody>
      </p:sp>
      <p:sp>
        <p:nvSpPr>
          <p:cNvPr id="3" name="Content Placeholder 2"/>
          <p:cNvSpPr>
            <a:spLocks noGrp="1"/>
          </p:cNvSpPr>
          <p:nvPr>
            <p:ph idx="1"/>
          </p:nvPr>
        </p:nvSpPr>
        <p:spPr/>
        <p:txBody>
          <a:bodyPr/>
          <a:lstStyle/>
          <a:p>
            <a:r>
              <a:rPr lang="en-US" dirty="0" smtClean="0"/>
              <a:t>Text – Optical Character Recognition</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45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667000"/>
            <a:ext cx="6746185" cy="3448050"/>
          </a:xfrm>
          <a:prstGeom prst="rect">
            <a:avLst/>
          </a:prstGeom>
        </p:spPr>
      </p:pic>
      <p:sp>
        <p:nvSpPr>
          <p:cNvPr id="6" name="Date Placeholder 5"/>
          <p:cNvSpPr>
            <a:spLocks noGrp="1"/>
          </p:cNvSpPr>
          <p:nvPr>
            <p:ph type="dt" sz="half" idx="10"/>
          </p:nvPr>
        </p:nvSpPr>
        <p:spPr/>
        <p:txBody>
          <a:bodyPr/>
          <a:lstStyle/>
          <a:p>
            <a:r>
              <a:rPr lang="en-US" smtClean="0"/>
              <a:t>Society for Florida Archivists (5/2012)</a:t>
            </a:r>
            <a:endParaRPr lang="en-US"/>
          </a:p>
        </p:txBody>
      </p:sp>
      <p:sp>
        <p:nvSpPr>
          <p:cNvPr id="7" name="Footer Placeholder 6"/>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070972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 Rationale 3</a:t>
            </a:r>
            <a:endParaRPr lang="en-US" dirty="0"/>
          </a:p>
        </p:txBody>
      </p:sp>
      <p:sp>
        <p:nvSpPr>
          <p:cNvPr id="3" name="Content Placeholder 2"/>
          <p:cNvSpPr>
            <a:spLocks noGrp="1"/>
          </p:cNvSpPr>
          <p:nvPr>
            <p:ph idx="1"/>
          </p:nvPr>
        </p:nvSpPr>
        <p:spPr/>
        <p:txBody>
          <a:bodyPr/>
          <a:lstStyle/>
          <a:p>
            <a:r>
              <a:rPr lang="en-US" dirty="0" smtClean="0"/>
              <a:t>Photographs</a:t>
            </a:r>
          </a:p>
          <a:p>
            <a:pPr lvl="1"/>
            <a:r>
              <a:rPr lang="en-US" dirty="0" smtClean="0"/>
              <a:t>Use 600 dpi</a:t>
            </a:r>
          </a:p>
          <a:p>
            <a:pPr lvl="1"/>
            <a:r>
              <a:rPr lang="en-US" dirty="0" smtClean="0"/>
              <a:t>Continuous-tone images</a:t>
            </a:r>
          </a:p>
          <a:p>
            <a:pPr lvl="1"/>
            <a:r>
              <a:rPr lang="en-US" dirty="0" smtClean="0"/>
              <a:t>Unexpected use – capture all details</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46</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973977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Types</a:t>
            </a:r>
            <a:endParaRPr lang="en-US" dirty="0"/>
          </a:p>
        </p:txBody>
      </p:sp>
      <p:sp>
        <p:nvSpPr>
          <p:cNvPr id="3" name="Content Placeholder 2"/>
          <p:cNvSpPr>
            <a:spLocks noGrp="1"/>
          </p:cNvSpPr>
          <p:nvPr>
            <p:ph idx="1"/>
          </p:nvPr>
        </p:nvSpPr>
        <p:spPr>
          <a:xfrm>
            <a:off x="457200" y="1371600"/>
            <a:ext cx="8153400" cy="4754563"/>
          </a:xfrm>
        </p:spPr>
        <p:txBody>
          <a:bodyPr/>
          <a:lstStyle/>
          <a:p>
            <a:r>
              <a:rPr lang="en-US" dirty="0" smtClean="0"/>
              <a:t>Save archival masters as TIFF</a:t>
            </a:r>
          </a:p>
          <a:p>
            <a:r>
              <a:rPr lang="en-US" dirty="0" smtClean="0"/>
              <a:t>Internet delivery as JPEGs or JPEG2000s</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47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579914"/>
            <a:ext cx="5791200" cy="4048527"/>
          </a:xfrm>
          <a:prstGeom prst="rect">
            <a:avLst/>
          </a:prstGeom>
        </p:spPr>
      </p:pic>
      <p:sp>
        <p:nvSpPr>
          <p:cNvPr id="6" name="Date Placeholder 5"/>
          <p:cNvSpPr>
            <a:spLocks noGrp="1"/>
          </p:cNvSpPr>
          <p:nvPr>
            <p:ph type="dt" sz="half" idx="10"/>
          </p:nvPr>
        </p:nvSpPr>
        <p:spPr/>
        <p:txBody>
          <a:bodyPr/>
          <a:lstStyle/>
          <a:p>
            <a:r>
              <a:rPr lang="en-US" smtClean="0"/>
              <a:t>Society for Florida Archivists (5/2012)</a:t>
            </a:r>
            <a:endParaRPr lang="en-US"/>
          </a:p>
        </p:txBody>
      </p:sp>
      <p:sp>
        <p:nvSpPr>
          <p:cNvPr id="7" name="Footer Placeholder 6"/>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598464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Compression</a:t>
            </a:r>
            <a:endParaRPr lang="en-US" dirty="0"/>
          </a:p>
        </p:txBody>
      </p:sp>
      <p:sp>
        <p:nvSpPr>
          <p:cNvPr id="3" name="Content Placeholder 2"/>
          <p:cNvSpPr>
            <a:spLocks noGrp="1"/>
          </p:cNvSpPr>
          <p:nvPr>
            <p:ph idx="1"/>
          </p:nvPr>
        </p:nvSpPr>
        <p:spPr/>
        <p:txBody>
          <a:bodyPr/>
          <a:lstStyle/>
          <a:p>
            <a:r>
              <a:rPr lang="en-US" dirty="0" smtClean="0"/>
              <a:t>Save archival TIFFs as non-compressed</a:t>
            </a:r>
          </a:p>
          <a:p>
            <a:r>
              <a:rPr lang="en-US" dirty="0" smtClean="0"/>
              <a:t>“</a:t>
            </a:r>
            <a:r>
              <a:rPr lang="en-US" dirty="0" err="1" smtClean="0"/>
              <a:t>Lossy</a:t>
            </a:r>
            <a:r>
              <a:rPr lang="en-US" dirty="0" smtClean="0"/>
              <a:t>” vs. Lossless compression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48</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070044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OCR</a:t>
            </a:r>
            <a:endParaRPr lang="en-US" dirty="0"/>
          </a:p>
        </p:txBody>
      </p:sp>
      <p:sp>
        <p:nvSpPr>
          <p:cNvPr id="3" name="Content Placeholder 2"/>
          <p:cNvSpPr>
            <a:spLocks noGrp="1"/>
          </p:cNvSpPr>
          <p:nvPr>
            <p:ph idx="1"/>
          </p:nvPr>
        </p:nvSpPr>
        <p:spPr>
          <a:xfrm>
            <a:off x="457200" y="1600200"/>
            <a:ext cx="8001000" cy="4525963"/>
          </a:xfrm>
        </p:spPr>
        <p:txBody>
          <a:bodyPr/>
          <a:lstStyle/>
          <a:p>
            <a:endParaRPr lang="en-US" dirty="0" smtClean="0"/>
          </a:p>
          <a:p>
            <a:r>
              <a:rPr lang="en-US" dirty="0" smtClean="0"/>
              <a:t>Optical Character Recognition</a:t>
            </a:r>
          </a:p>
          <a:p>
            <a:r>
              <a:rPr lang="en-US" dirty="0" smtClean="0"/>
              <a:t>Creation of plain text from an image file</a:t>
            </a:r>
          </a:p>
          <a:p>
            <a:r>
              <a:rPr lang="en-US" dirty="0" smtClean="0"/>
              <a:t>Just as important is the positional information!</a:t>
            </a:r>
          </a:p>
          <a:p>
            <a:pPr lvl="1"/>
            <a:r>
              <a:rPr lang="en-US" dirty="0" smtClean="0"/>
              <a:t>Text highlighting</a:t>
            </a:r>
          </a:p>
          <a:p>
            <a:pPr lvl="1"/>
            <a:r>
              <a:rPr lang="en-US" dirty="0" smtClean="0"/>
              <a:t>Text analysis</a:t>
            </a:r>
          </a:p>
          <a:p>
            <a:endParaRPr lang="en-US" dirty="0" smtClean="0"/>
          </a:p>
        </p:txBody>
      </p:sp>
      <p:sp>
        <p:nvSpPr>
          <p:cNvPr id="4" name="Slide Number Placeholder 3"/>
          <p:cNvSpPr>
            <a:spLocks noGrp="1"/>
          </p:cNvSpPr>
          <p:nvPr>
            <p:ph type="sldNum" sz="quarter" idx="12"/>
          </p:nvPr>
        </p:nvSpPr>
        <p:spPr/>
        <p:txBody>
          <a:bodyPr/>
          <a:lstStyle/>
          <a:p>
            <a:fld id="{44322501-F036-44F1-828B-F1E55C8897D8}" type="slidenum">
              <a:rPr lang="en-US" smtClean="0"/>
              <a:pPr/>
              <a:t>49</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5423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92195"/>
            <a:ext cx="7467600" cy="707886"/>
          </a:xfrm>
          <a:noFill/>
          <a:ln/>
        </p:spPr>
        <p:txBody>
          <a:bodyPr lIns="0" tIns="0" rIns="0" bIns="0">
            <a:spAutoFit/>
          </a:bodyPr>
          <a:lstStyle/>
          <a:p>
            <a:pPr defTabSz="381000"/>
            <a:r>
              <a:rPr lang="en-US" dirty="0" smtClean="0"/>
              <a:t>Questions to Answer:</a:t>
            </a:r>
            <a:endParaRPr lang="en-US" b="1" dirty="0"/>
          </a:p>
        </p:txBody>
      </p:sp>
      <p:sp>
        <p:nvSpPr>
          <p:cNvPr id="20483" name="Rectangle 3"/>
          <p:cNvSpPr>
            <a:spLocks noGrp="1" noChangeArrowheads="1"/>
          </p:cNvSpPr>
          <p:nvPr>
            <p:ph idx="1"/>
          </p:nvPr>
        </p:nvSpPr>
        <p:spPr>
          <a:xfrm>
            <a:off x="457200" y="1600200"/>
            <a:ext cx="8305800" cy="3964162"/>
          </a:xfrm>
          <a:noFill/>
          <a:ln/>
        </p:spPr>
        <p:txBody>
          <a:bodyPr wrap="square" lIns="0" tIns="0" rIns="0" bIns="0">
            <a:spAutoFit/>
          </a:bodyPr>
          <a:lstStyle/>
          <a:p>
            <a:pPr defTabSz="381000"/>
            <a:r>
              <a:rPr lang="en-US" sz="2800" dirty="0" smtClean="0"/>
              <a:t>Who will be served by project?</a:t>
            </a:r>
          </a:p>
          <a:p>
            <a:pPr defTabSz="381000"/>
            <a:r>
              <a:rPr lang="en-US" sz="2800" dirty="0" smtClean="0"/>
              <a:t>Have we identified the Primary/Secondary/Other audiences?</a:t>
            </a:r>
          </a:p>
          <a:p>
            <a:pPr defTabSz="381000"/>
            <a:r>
              <a:rPr lang="en-US" sz="2800" dirty="0" smtClean="0"/>
              <a:t>What will be </a:t>
            </a:r>
            <a:r>
              <a:rPr lang="en-US" sz="2800" dirty="0"/>
              <a:t>digitized</a:t>
            </a:r>
            <a:r>
              <a:rPr lang="en-US" sz="2800" dirty="0" smtClean="0"/>
              <a:t>?</a:t>
            </a:r>
          </a:p>
          <a:p>
            <a:pPr defTabSz="381000"/>
            <a:r>
              <a:rPr lang="en-US" sz="2800" dirty="0" smtClean="0"/>
              <a:t>What are our priorities?</a:t>
            </a:r>
          </a:p>
          <a:p>
            <a:pPr defTabSz="381000"/>
            <a:r>
              <a:rPr lang="en-US" sz="2800" dirty="0" smtClean="0"/>
              <a:t>What will be the impact on the institution?</a:t>
            </a:r>
          </a:p>
          <a:p>
            <a:pPr defTabSz="381000"/>
            <a:r>
              <a:rPr lang="en-US" sz="2800" dirty="0" smtClean="0"/>
              <a:t>How much should we digitize?</a:t>
            </a:r>
          </a:p>
          <a:p>
            <a:pPr defTabSz="381000"/>
            <a:r>
              <a:rPr lang="en-US" sz="2800" dirty="0" smtClean="0"/>
              <a:t>What is our timeline? Start/end dates?</a:t>
            </a:r>
          </a:p>
        </p:txBody>
      </p:sp>
      <p:sp>
        <p:nvSpPr>
          <p:cNvPr id="6" name="Slide Number Placeholder 5"/>
          <p:cNvSpPr>
            <a:spLocks noGrp="1"/>
          </p:cNvSpPr>
          <p:nvPr>
            <p:ph type="sldNum" sz="quarter" idx="12"/>
          </p:nvPr>
        </p:nvSpPr>
        <p:spPr/>
        <p:txBody>
          <a:bodyPr/>
          <a:lstStyle/>
          <a:p>
            <a:fld id="{44322501-F036-44F1-828B-F1E55C8897D8}" type="slidenum">
              <a:rPr lang="en-US" smtClean="0"/>
              <a:pPr/>
              <a:t>5</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93510487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OCR : ALTO XML</a:t>
            </a:r>
            <a:endParaRPr lang="en-US" dirty="0"/>
          </a:p>
        </p:txBody>
      </p:sp>
      <p:sp>
        <p:nvSpPr>
          <p:cNvPr id="3" name="Content Placeholder 2"/>
          <p:cNvSpPr>
            <a:spLocks noGrp="1"/>
          </p:cNvSpPr>
          <p:nvPr>
            <p:ph idx="1"/>
          </p:nvPr>
        </p:nvSpPr>
        <p:spPr/>
        <p:txBody>
          <a:bodyPr/>
          <a:lstStyle/>
          <a:p>
            <a:r>
              <a:rPr lang="en-US" dirty="0" smtClean="0"/>
              <a:t>LOC XML schema / standard</a:t>
            </a:r>
          </a:p>
          <a:p>
            <a:r>
              <a:rPr lang="en-US" dirty="0" smtClean="0"/>
              <a:t>“Analyzed Layout and Text Object”</a:t>
            </a:r>
          </a:p>
          <a:p>
            <a:r>
              <a:rPr lang="en-US" dirty="0" smtClean="0"/>
              <a:t>Contains position (and style) of each word, with possible variants</a:t>
            </a:r>
          </a:p>
          <a:p>
            <a:r>
              <a:rPr lang="en-US" dirty="0" smtClean="0"/>
              <a:t>Can be embedded within a METS file</a:t>
            </a:r>
          </a:p>
          <a:p>
            <a:r>
              <a:rPr lang="en-US" dirty="0" smtClean="0"/>
              <a:t>Used by NDNP</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50</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522384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OCR : ALTO XML</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51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89032"/>
            <a:ext cx="8872723" cy="4977082"/>
          </a:xfrm>
          <a:prstGeom prst="rect">
            <a:avLst/>
          </a:prstGeom>
        </p:spPr>
      </p:pic>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8996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Topics</a:t>
            </a:r>
            <a:endParaRPr lang="en-US" dirty="0"/>
          </a:p>
        </p:txBody>
      </p:sp>
      <p:sp>
        <p:nvSpPr>
          <p:cNvPr id="3" name="Content Placeholder 2"/>
          <p:cNvSpPr>
            <a:spLocks noGrp="1"/>
          </p:cNvSpPr>
          <p:nvPr>
            <p:ph idx="1"/>
          </p:nvPr>
        </p:nvSpPr>
        <p:spPr/>
        <p:txBody>
          <a:bodyPr>
            <a:normAutofit/>
          </a:bodyPr>
          <a:lstStyle/>
          <a:p>
            <a:pPr>
              <a:spcBef>
                <a:spcPts val="600"/>
              </a:spcBef>
              <a:spcAft>
                <a:spcPts val="2400"/>
              </a:spcAft>
            </a:pPr>
            <a:r>
              <a:rPr lang="en-US" sz="2800" dirty="0"/>
              <a:t>Bit Depth &amp; Color Space</a:t>
            </a:r>
          </a:p>
          <a:p>
            <a:pPr>
              <a:spcBef>
                <a:spcPts val="600"/>
              </a:spcBef>
              <a:spcAft>
                <a:spcPts val="2400"/>
              </a:spcAft>
            </a:pPr>
            <a:r>
              <a:rPr lang="en-US" sz="2800" dirty="0"/>
              <a:t>Resolution</a:t>
            </a:r>
          </a:p>
          <a:p>
            <a:pPr>
              <a:spcBef>
                <a:spcPts val="600"/>
              </a:spcBef>
              <a:spcAft>
                <a:spcPts val="2400"/>
              </a:spcAft>
            </a:pPr>
            <a:r>
              <a:rPr lang="en-US" sz="2800" dirty="0"/>
              <a:t>File Types</a:t>
            </a:r>
          </a:p>
          <a:p>
            <a:pPr>
              <a:spcBef>
                <a:spcPts val="600"/>
              </a:spcBef>
              <a:spcAft>
                <a:spcPts val="2400"/>
              </a:spcAft>
            </a:pPr>
            <a:r>
              <a:rPr lang="en-US" sz="2800" dirty="0"/>
              <a:t>Image Compression</a:t>
            </a:r>
          </a:p>
          <a:p>
            <a:pPr>
              <a:spcBef>
                <a:spcPts val="600"/>
              </a:spcBef>
              <a:spcAft>
                <a:spcPts val="2400"/>
              </a:spcAft>
            </a:pPr>
            <a:r>
              <a:rPr lang="en-US" sz="2800" dirty="0" smtClean="0"/>
              <a:t>OCR</a:t>
            </a:r>
            <a:endParaRPr lang="en-US" sz="28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52</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853784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Questions?</a:t>
            </a:r>
            <a:br>
              <a:rPr lang="en-US" b="1" dirty="0" smtClean="0">
                <a:solidFill>
                  <a:schemeClr val="tx2"/>
                </a:solidFill>
              </a:rPr>
            </a:br>
            <a:r>
              <a:rPr lang="en-US" dirty="0">
                <a:solidFill>
                  <a:schemeClr val="tx2"/>
                </a:solidFill>
              </a:rPr>
              <a:t/>
            </a:r>
            <a:br>
              <a:rPr lang="en-US" dirty="0">
                <a:solidFill>
                  <a:schemeClr val="tx2"/>
                </a:solidFill>
              </a:rPr>
            </a:br>
            <a:r>
              <a:rPr lang="en-US" dirty="0" smtClean="0">
                <a:solidFill>
                  <a:schemeClr val="tx2"/>
                </a:solidFill>
              </a:rPr>
              <a:t>How about born digital?</a:t>
            </a: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53</a:t>
            </a:fld>
            <a:endParaRPr lang="en-US"/>
          </a:p>
        </p:txBody>
      </p:sp>
    </p:spTree>
    <p:extLst>
      <p:ext uri="{BB962C8B-B14F-4D97-AF65-F5344CB8AC3E}">
        <p14:creationId xmlns:p14="http://schemas.microsoft.com/office/powerpoint/2010/main" val="10238232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2.2: Scanning Equipment</a:t>
            </a:r>
            <a:endParaRPr lang="en-US" dirty="0"/>
          </a:p>
        </p:txBody>
      </p:sp>
      <p:sp>
        <p:nvSpPr>
          <p:cNvPr id="3" name="Slide Number Placeholder 2"/>
          <p:cNvSpPr>
            <a:spLocks noGrp="1"/>
          </p:cNvSpPr>
          <p:nvPr>
            <p:ph type="sldNum" sz="quarter" idx="12"/>
          </p:nvPr>
        </p:nvSpPr>
        <p:spPr/>
        <p:txBody>
          <a:bodyPr/>
          <a:lstStyle/>
          <a:p>
            <a:fld id="{AE648BDE-5DA7-4D05-B83C-7E47EC1A4BA1}" type="slidenum">
              <a:rPr lang="en-US" smtClean="0"/>
              <a:pPr/>
              <a:t>54</a:t>
            </a:fld>
            <a:endParaRPr lang="en-US"/>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544881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p:spPr>
        <p:txBody>
          <a:bodyPr>
            <a:normAutofit/>
          </a:bodyPr>
          <a:lstStyle/>
          <a:p>
            <a:r>
              <a:rPr lang="en-US" sz="4000" dirty="0" smtClean="0"/>
              <a:t>Scanning Equipment</a:t>
            </a:r>
            <a:endParaRPr lang="en-US" sz="4000" dirty="0"/>
          </a:p>
        </p:txBody>
      </p:sp>
      <p:sp>
        <p:nvSpPr>
          <p:cNvPr id="3" name="Content Placeholder 2"/>
          <p:cNvSpPr>
            <a:spLocks noGrp="1"/>
          </p:cNvSpPr>
          <p:nvPr>
            <p:ph idx="1"/>
          </p:nvPr>
        </p:nvSpPr>
        <p:spPr/>
        <p:txBody>
          <a:bodyPr>
            <a:normAutofit/>
          </a:bodyPr>
          <a:lstStyle/>
          <a:p>
            <a:pPr>
              <a:spcAft>
                <a:spcPts val="1200"/>
              </a:spcAft>
            </a:pPr>
            <a:r>
              <a:rPr lang="en-US" dirty="0" smtClean="0"/>
              <a:t>Flatbed scanners</a:t>
            </a:r>
          </a:p>
          <a:p>
            <a:pPr>
              <a:spcAft>
                <a:spcPts val="1200"/>
              </a:spcAft>
            </a:pPr>
            <a:r>
              <a:rPr lang="en-US" dirty="0" smtClean="0"/>
              <a:t>Sheet-feed scanners</a:t>
            </a:r>
          </a:p>
          <a:p>
            <a:pPr>
              <a:spcAft>
                <a:spcPts val="1200"/>
              </a:spcAft>
            </a:pPr>
            <a:r>
              <a:rPr lang="en-US" dirty="0" smtClean="0"/>
              <a:t>Book scanners</a:t>
            </a:r>
          </a:p>
          <a:p>
            <a:pPr>
              <a:spcAft>
                <a:spcPts val="1200"/>
              </a:spcAft>
            </a:pPr>
            <a:r>
              <a:rPr lang="en-US" dirty="0" smtClean="0"/>
              <a:t>Map scanners</a:t>
            </a:r>
          </a:p>
          <a:p>
            <a:pPr>
              <a:spcAft>
                <a:spcPts val="1200"/>
              </a:spcAft>
            </a:pPr>
            <a:r>
              <a:rPr lang="en-US" dirty="0" smtClean="0"/>
              <a:t>Microfilm</a:t>
            </a:r>
          </a:p>
        </p:txBody>
      </p:sp>
      <p:sp>
        <p:nvSpPr>
          <p:cNvPr id="4" name="Slide Number Placeholder 3"/>
          <p:cNvSpPr>
            <a:spLocks noGrp="1"/>
          </p:cNvSpPr>
          <p:nvPr>
            <p:ph type="sldNum" sz="quarter" idx="12"/>
          </p:nvPr>
        </p:nvSpPr>
        <p:spPr/>
        <p:txBody>
          <a:bodyPr/>
          <a:lstStyle/>
          <a:p>
            <a:fld id="{44322501-F036-44F1-828B-F1E55C8897D8}" type="slidenum">
              <a:rPr lang="en-US" smtClean="0"/>
              <a:pPr/>
              <a:t>55</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772167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p:spPr>
        <p:txBody>
          <a:bodyPr>
            <a:normAutofit/>
          </a:bodyPr>
          <a:lstStyle/>
          <a:p>
            <a:r>
              <a:rPr lang="en-US" sz="4000" dirty="0" smtClean="0"/>
              <a:t>Flatbed Scanners</a:t>
            </a:r>
            <a:endParaRPr lang="en-US" sz="4000" dirty="0"/>
          </a:p>
        </p:txBody>
      </p:sp>
      <p:sp>
        <p:nvSpPr>
          <p:cNvPr id="3" name="Content Placeholder 2"/>
          <p:cNvSpPr>
            <a:spLocks noGrp="1"/>
          </p:cNvSpPr>
          <p:nvPr>
            <p:ph idx="1"/>
          </p:nvPr>
        </p:nvSpPr>
        <p:spPr>
          <a:xfrm>
            <a:off x="762000" y="1600200"/>
            <a:ext cx="7162800" cy="4525963"/>
          </a:xfrm>
        </p:spPr>
        <p:txBody>
          <a:bodyPr>
            <a:normAutofit/>
          </a:bodyPr>
          <a:lstStyle/>
          <a:p>
            <a:pPr marL="36576" indent="0">
              <a:spcAft>
                <a:spcPts val="1200"/>
              </a:spcAft>
              <a:buNone/>
            </a:pPr>
            <a:r>
              <a:rPr lang="en-US" dirty="0" err="1"/>
              <a:t>Microtek</a:t>
            </a:r>
            <a:r>
              <a:rPr lang="en-US" dirty="0"/>
              <a:t> </a:t>
            </a:r>
            <a:r>
              <a:rPr lang="en-US" dirty="0" err="1"/>
              <a:t>ScanMaker</a:t>
            </a:r>
            <a:r>
              <a:rPr lang="en-US" dirty="0"/>
              <a:t> 9800XL</a:t>
            </a:r>
            <a:endParaRPr lang="en-US" dirty="0" smtClean="0"/>
          </a:p>
          <a:p>
            <a:pPr marL="36576" indent="0">
              <a:spcAft>
                <a:spcPts val="1200"/>
              </a:spcAft>
              <a:buNone/>
            </a:pPr>
            <a:r>
              <a:rPr lang="en-US" dirty="0"/>
              <a:t>Epson Expression 10000XL</a:t>
            </a:r>
            <a:endParaRPr lang="en-US" dirty="0" smtClean="0"/>
          </a:p>
        </p:txBody>
      </p:sp>
      <p:sp>
        <p:nvSpPr>
          <p:cNvPr id="4" name="Slide Number Placeholder 3"/>
          <p:cNvSpPr>
            <a:spLocks noGrp="1"/>
          </p:cNvSpPr>
          <p:nvPr>
            <p:ph type="sldNum" sz="quarter" idx="12"/>
          </p:nvPr>
        </p:nvSpPr>
        <p:spPr/>
        <p:txBody>
          <a:bodyPr/>
          <a:lstStyle/>
          <a:p>
            <a:fld id="{44322501-F036-44F1-828B-F1E55C8897D8}" type="slidenum">
              <a:rPr lang="en-US" smtClean="0"/>
              <a:pPr/>
              <a:t>56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79" y="3755628"/>
            <a:ext cx="4419138" cy="20428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755628"/>
            <a:ext cx="3200400" cy="2042809"/>
          </a:xfrm>
          <a:prstGeom prst="rect">
            <a:avLst/>
          </a:prstGeom>
        </p:spPr>
      </p:pic>
      <p:sp>
        <p:nvSpPr>
          <p:cNvPr id="7" name="Date Placeholder 6"/>
          <p:cNvSpPr>
            <a:spLocks noGrp="1"/>
          </p:cNvSpPr>
          <p:nvPr>
            <p:ph type="dt" sz="half" idx="10"/>
          </p:nvPr>
        </p:nvSpPr>
        <p:spPr/>
        <p:txBody>
          <a:bodyPr/>
          <a:lstStyle/>
          <a:p>
            <a:r>
              <a:rPr lang="en-US" smtClean="0"/>
              <a:t>Society for Florida Archivists (5/2012)</a:t>
            </a:r>
            <a:endParaRPr lang="en-US"/>
          </a:p>
        </p:txBody>
      </p:sp>
      <p:sp>
        <p:nvSpPr>
          <p:cNvPr id="8" name="Footer Placeholder 7"/>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838224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p:spPr>
        <p:txBody>
          <a:bodyPr>
            <a:normAutofit/>
          </a:bodyPr>
          <a:lstStyle/>
          <a:p>
            <a:r>
              <a:rPr lang="en-US" sz="4000" dirty="0" smtClean="0"/>
              <a:t>Sheet-feed Scanners</a:t>
            </a:r>
            <a:endParaRPr lang="en-US" sz="4000" dirty="0"/>
          </a:p>
        </p:txBody>
      </p:sp>
      <p:sp>
        <p:nvSpPr>
          <p:cNvPr id="3" name="Content Placeholder 2"/>
          <p:cNvSpPr>
            <a:spLocks noGrp="1"/>
          </p:cNvSpPr>
          <p:nvPr>
            <p:ph idx="1"/>
          </p:nvPr>
        </p:nvSpPr>
        <p:spPr>
          <a:xfrm>
            <a:off x="990600" y="1600200"/>
            <a:ext cx="6934200" cy="4525963"/>
          </a:xfrm>
        </p:spPr>
        <p:txBody>
          <a:bodyPr>
            <a:normAutofit/>
          </a:bodyPr>
          <a:lstStyle/>
          <a:p>
            <a:pPr marL="36576" indent="0">
              <a:buNone/>
            </a:pPr>
            <a:r>
              <a:rPr lang="en-US" dirty="0"/>
              <a:t>Panasonic KV-S2046C </a:t>
            </a:r>
          </a:p>
        </p:txBody>
      </p:sp>
      <p:sp>
        <p:nvSpPr>
          <p:cNvPr id="4" name="Slide Number Placeholder 3"/>
          <p:cNvSpPr>
            <a:spLocks noGrp="1"/>
          </p:cNvSpPr>
          <p:nvPr>
            <p:ph type="sldNum" sz="quarter" idx="12"/>
          </p:nvPr>
        </p:nvSpPr>
        <p:spPr/>
        <p:txBody>
          <a:bodyPr/>
          <a:lstStyle/>
          <a:p>
            <a:fld id="{44322501-F036-44F1-828B-F1E55C8897D8}" type="slidenum">
              <a:rPr lang="en-US" smtClean="0"/>
              <a:pPr/>
              <a:t>57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514600"/>
            <a:ext cx="4368800" cy="3632200"/>
          </a:xfrm>
          <a:prstGeom prst="rect">
            <a:avLst/>
          </a:prstGeom>
        </p:spPr>
      </p:pic>
      <p:sp>
        <p:nvSpPr>
          <p:cNvPr id="6" name="Date Placeholder 5"/>
          <p:cNvSpPr>
            <a:spLocks noGrp="1"/>
          </p:cNvSpPr>
          <p:nvPr>
            <p:ph type="dt" sz="half" idx="10"/>
          </p:nvPr>
        </p:nvSpPr>
        <p:spPr/>
        <p:txBody>
          <a:bodyPr/>
          <a:lstStyle/>
          <a:p>
            <a:r>
              <a:rPr lang="en-US" smtClean="0"/>
              <a:t>Society for Florida Archivists (5/2012)</a:t>
            </a:r>
            <a:endParaRPr lang="en-US"/>
          </a:p>
        </p:txBody>
      </p:sp>
      <p:sp>
        <p:nvSpPr>
          <p:cNvPr id="7" name="Footer Placeholder 6"/>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314125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p:spPr>
        <p:txBody>
          <a:bodyPr>
            <a:normAutofit/>
          </a:bodyPr>
          <a:lstStyle/>
          <a:p>
            <a:r>
              <a:rPr lang="en-US" sz="4000" dirty="0" smtClean="0"/>
              <a:t>Book Scanners</a:t>
            </a:r>
            <a:endParaRPr lang="en-US" sz="4000" dirty="0"/>
          </a:p>
        </p:txBody>
      </p:sp>
      <p:sp>
        <p:nvSpPr>
          <p:cNvPr id="3" name="Content Placeholder 2"/>
          <p:cNvSpPr>
            <a:spLocks noGrp="1"/>
          </p:cNvSpPr>
          <p:nvPr>
            <p:ph idx="1"/>
          </p:nvPr>
        </p:nvSpPr>
        <p:spPr/>
        <p:txBody>
          <a:bodyPr>
            <a:normAutofit/>
          </a:bodyPr>
          <a:lstStyle/>
          <a:p>
            <a:pPr marL="36576" indent="0">
              <a:buNone/>
            </a:pPr>
            <a:r>
              <a:rPr lang="en-US" dirty="0"/>
              <a:t>i2S </a:t>
            </a:r>
            <a:r>
              <a:rPr lang="en-US" dirty="0" err="1"/>
              <a:t>CopiBook</a:t>
            </a:r>
            <a:r>
              <a:rPr lang="en-US" dirty="0"/>
              <a:t> </a:t>
            </a:r>
            <a:r>
              <a:rPr lang="en-US" dirty="0" smtClean="0"/>
              <a:t>( </a:t>
            </a:r>
            <a:r>
              <a:rPr lang="en-US" i="1" dirty="0" smtClean="0"/>
              <a:t>24-bit color )</a:t>
            </a:r>
          </a:p>
          <a:p>
            <a:pPr marL="36576" indent="0">
              <a:buNone/>
            </a:pPr>
            <a:endParaRPr lang="en-US" dirty="0"/>
          </a:p>
          <a:p>
            <a:pPr marL="36576" indent="0">
              <a:buNone/>
            </a:pPr>
            <a:r>
              <a:rPr lang="en-US" dirty="0"/>
              <a:t>Konica Minolta </a:t>
            </a:r>
            <a:r>
              <a:rPr lang="en-US" dirty="0" smtClean="0"/>
              <a:t>PS7000</a:t>
            </a:r>
          </a:p>
          <a:p>
            <a:pPr marL="36576" indent="0">
              <a:spcAft>
                <a:spcPts val="1200"/>
              </a:spcAft>
              <a:buNone/>
            </a:pPr>
            <a:r>
              <a:rPr lang="en-US" dirty="0" smtClean="0"/>
              <a:t> </a:t>
            </a:r>
            <a:r>
              <a:rPr lang="en-US" i="1" dirty="0" smtClean="0"/>
              <a:t>with </a:t>
            </a:r>
            <a:r>
              <a:rPr lang="en-US" i="1" dirty="0"/>
              <a:t>grayscale up-grade</a:t>
            </a:r>
            <a:endParaRPr lang="en-US" dirty="0" smtClean="0"/>
          </a:p>
        </p:txBody>
      </p:sp>
      <p:sp>
        <p:nvSpPr>
          <p:cNvPr id="4" name="Slide Number Placeholder 3"/>
          <p:cNvSpPr>
            <a:spLocks noGrp="1"/>
          </p:cNvSpPr>
          <p:nvPr>
            <p:ph type="sldNum" sz="quarter" idx="12"/>
          </p:nvPr>
        </p:nvSpPr>
        <p:spPr/>
        <p:txBody>
          <a:bodyPr/>
          <a:lstStyle/>
          <a:p>
            <a:fld id="{44322501-F036-44F1-828B-F1E55C8897D8}" type="slidenum">
              <a:rPr lang="en-US" smtClean="0"/>
              <a:pPr/>
              <a:t>58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286000"/>
            <a:ext cx="3333750" cy="3810000"/>
          </a:xfrm>
          <a:prstGeom prst="rect">
            <a:avLst/>
          </a:prstGeom>
        </p:spPr>
      </p:pic>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7" name="Footer Placeholder 6"/>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9851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p:spPr>
        <p:txBody>
          <a:bodyPr>
            <a:normAutofit/>
          </a:bodyPr>
          <a:lstStyle/>
          <a:p>
            <a:r>
              <a:rPr lang="en-US" sz="4000" dirty="0" smtClean="0"/>
              <a:t>Oversized Document Scanners</a:t>
            </a:r>
            <a:endParaRPr lang="en-US" sz="4000" dirty="0"/>
          </a:p>
        </p:txBody>
      </p:sp>
      <p:sp>
        <p:nvSpPr>
          <p:cNvPr id="3" name="Content Placeholder 2"/>
          <p:cNvSpPr>
            <a:spLocks noGrp="1"/>
          </p:cNvSpPr>
          <p:nvPr>
            <p:ph idx="1"/>
          </p:nvPr>
        </p:nvSpPr>
        <p:spPr>
          <a:xfrm>
            <a:off x="838200" y="1600200"/>
            <a:ext cx="7086600" cy="4525963"/>
          </a:xfrm>
        </p:spPr>
        <p:txBody>
          <a:bodyPr>
            <a:normAutofit/>
          </a:bodyPr>
          <a:lstStyle/>
          <a:p>
            <a:pPr marL="36576" indent="0">
              <a:spcAft>
                <a:spcPts val="1200"/>
              </a:spcAft>
              <a:buNone/>
            </a:pPr>
            <a:r>
              <a:rPr lang="en-US" dirty="0" smtClean="0"/>
              <a:t>Camera back, vacuum table, etc..</a:t>
            </a:r>
          </a:p>
          <a:p>
            <a:pPr marL="36576" indent="0">
              <a:spcAft>
                <a:spcPts val="1200"/>
              </a:spcAft>
              <a:buNone/>
            </a:pPr>
            <a:r>
              <a:rPr lang="en-US" dirty="0" err="1"/>
              <a:t>Betterlight</a:t>
            </a:r>
            <a:r>
              <a:rPr lang="en-US" dirty="0"/>
              <a:t> </a:t>
            </a:r>
            <a:r>
              <a:rPr lang="en-US" dirty="0" smtClean="0"/>
              <a:t>Super </a:t>
            </a:r>
            <a:r>
              <a:rPr lang="en-US" dirty="0"/>
              <a:t>8K-HS </a:t>
            </a:r>
            <a:endParaRPr lang="en-US" dirty="0" smtClean="0"/>
          </a:p>
        </p:txBody>
      </p:sp>
      <p:sp>
        <p:nvSpPr>
          <p:cNvPr id="4" name="Slide Number Placeholder 3"/>
          <p:cNvSpPr>
            <a:spLocks noGrp="1"/>
          </p:cNvSpPr>
          <p:nvPr>
            <p:ph type="sldNum" sz="quarter" idx="12"/>
          </p:nvPr>
        </p:nvSpPr>
        <p:spPr/>
        <p:txBody>
          <a:bodyPr/>
          <a:lstStyle/>
          <a:p>
            <a:fld id="{44322501-F036-44F1-828B-F1E55C8897D8}" type="slidenum">
              <a:rPr lang="en-US" smtClean="0"/>
              <a:pPr/>
              <a:t>59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429000"/>
            <a:ext cx="3641725" cy="2819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189" y="2298700"/>
            <a:ext cx="2863533" cy="3949700"/>
          </a:xfrm>
          <a:prstGeom prst="rect">
            <a:avLst/>
          </a:prstGeom>
        </p:spPr>
      </p:pic>
      <p:sp>
        <p:nvSpPr>
          <p:cNvPr id="7" name="Date Placeholder 6"/>
          <p:cNvSpPr>
            <a:spLocks noGrp="1"/>
          </p:cNvSpPr>
          <p:nvPr>
            <p:ph type="dt" sz="half" idx="10"/>
          </p:nvPr>
        </p:nvSpPr>
        <p:spPr/>
        <p:txBody>
          <a:bodyPr/>
          <a:lstStyle/>
          <a:p>
            <a:r>
              <a:rPr lang="en-US" smtClean="0"/>
              <a:t>Society for Florida Archivists (5/2012)</a:t>
            </a:r>
            <a:endParaRPr lang="en-US"/>
          </a:p>
        </p:txBody>
      </p:sp>
      <p:sp>
        <p:nvSpPr>
          <p:cNvPr id="8" name="Footer Placeholder 7"/>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24255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1027"/>
          <p:cNvSpPr>
            <a:spLocks noGrp="1" noChangeArrowheads="1"/>
          </p:cNvSpPr>
          <p:nvPr>
            <p:ph idx="1"/>
          </p:nvPr>
        </p:nvSpPr>
        <p:spPr>
          <a:xfrm>
            <a:off x="457200" y="1600201"/>
            <a:ext cx="8382000" cy="4343400"/>
          </a:xfrm>
        </p:spPr>
        <p:txBody>
          <a:bodyPr>
            <a:noAutofit/>
          </a:bodyPr>
          <a:lstStyle/>
          <a:p>
            <a:r>
              <a:rPr lang="en-US" sz="2800" dirty="0" smtClean="0"/>
              <a:t>What resources do we need to support project?</a:t>
            </a:r>
          </a:p>
          <a:p>
            <a:r>
              <a:rPr lang="en-US" sz="2800" dirty="0" smtClean="0"/>
              <a:t>What are funding sources?</a:t>
            </a:r>
          </a:p>
          <a:p>
            <a:r>
              <a:rPr lang="en-US" sz="2800" dirty="0" smtClean="0"/>
              <a:t>Will project activities be undertaken in-house or outsourced?</a:t>
            </a:r>
          </a:p>
          <a:p>
            <a:r>
              <a:rPr lang="en-US" sz="2800" dirty="0" smtClean="0"/>
              <a:t>What standards and best practices will be adopt?</a:t>
            </a:r>
          </a:p>
          <a:p>
            <a:r>
              <a:rPr lang="en-US" sz="2800" dirty="0" smtClean="0"/>
              <a:t>What technologies will we use to create/maintain/deliver/preserve digital objects?</a:t>
            </a:r>
            <a:endParaRPr lang="en-US" sz="2800" dirty="0"/>
          </a:p>
          <a:p>
            <a:r>
              <a:rPr lang="en-US" sz="2800" dirty="0" smtClean="0"/>
              <a:t>What is our sustainability plan beyond the project end?</a:t>
            </a:r>
            <a:endParaRPr lang="en-US" sz="2800" dirty="0"/>
          </a:p>
          <a:p>
            <a:pPr>
              <a:buFont typeface="Wingdings" pitchFamily="2" charset="2"/>
              <a:buNone/>
            </a:pPr>
            <a:endParaRPr lang="en-US" sz="2800" dirty="0"/>
          </a:p>
        </p:txBody>
      </p:sp>
      <p:sp>
        <p:nvSpPr>
          <p:cNvPr id="9" name="Slide Number Placeholder 8"/>
          <p:cNvSpPr>
            <a:spLocks noGrp="1"/>
          </p:cNvSpPr>
          <p:nvPr>
            <p:ph type="sldNum" sz="quarter" idx="12"/>
          </p:nvPr>
        </p:nvSpPr>
        <p:spPr/>
        <p:txBody>
          <a:bodyPr/>
          <a:lstStyle/>
          <a:p>
            <a:fld id="{44322501-F036-44F1-828B-F1E55C8897D8}" type="slidenum">
              <a:rPr lang="en-US" smtClean="0"/>
              <a:pPr/>
              <a:t>6</a:t>
            </a:fld>
            <a:endParaRPr lang="en-US"/>
          </a:p>
        </p:txBody>
      </p:sp>
      <p:sp>
        <p:nvSpPr>
          <p:cNvPr id="5" name="Rectangle 2"/>
          <p:cNvSpPr>
            <a:spLocks noGrp="1" noChangeArrowheads="1"/>
          </p:cNvSpPr>
          <p:nvPr>
            <p:ph type="title"/>
          </p:nvPr>
        </p:nvSpPr>
        <p:spPr>
          <a:xfrm>
            <a:off x="457200" y="492195"/>
            <a:ext cx="7467600" cy="707886"/>
          </a:xfrm>
          <a:noFill/>
          <a:ln/>
        </p:spPr>
        <p:txBody>
          <a:bodyPr lIns="0" tIns="0" rIns="0" bIns="0">
            <a:spAutoFit/>
          </a:bodyPr>
          <a:lstStyle/>
          <a:p>
            <a:pPr defTabSz="381000"/>
            <a:r>
              <a:rPr lang="en-US" dirty="0" smtClean="0"/>
              <a:t>Questions to Answer:</a:t>
            </a:r>
            <a:endParaRPr lang="en-US" b="1" dirty="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46154332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p:spPr>
        <p:txBody>
          <a:bodyPr>
            <a:normAutofit/>
          </a:bodyPr>
          <a:lstStyle/>
          <a:p>
            <a:r>
              <a:rPr lang="en-US" sz="4000" dirty="0" smtClean="0"/>
              <a:t>Microfilm Scanners</a:t>
            </a:r>
            <a:endParaRPr lang="en-US" sz="4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60</a:t>
            </a:fld>
            <a:endParaRPr lang="en-US"/>
          </a:p>
        </p:txBody>
      </p:sp>
      <p:sp>
        <p:nvSpPr>
          <p:cNvPr id="5" name="Content Placeholder 4"/>
          <p:cNvSpPr>
            <a:spLocks noGrp="1"/>
          </p:cNvSpPr>
          <p:nvPr>
            <p:ph idx="1"/>
          </p:nvPr>
        </p:nvSpPr>
        <p:spPr/>
        <p:txBody>
          <a:bodyPr/>
          <a:lstStyle/>
          <a:p>
            <a:endParaRPr lang="en-US" dirty="0"/>
          </a:p>
        </p:txBody>
      </p:sp>
      <p:cxnSp>
        <p:nvCxnSpPr>
          <p:cNvPr id="7" name="Straight Connector 6"/>
          <p:cNvCxnSpPr/>
          <p:nvPr/>
        </p:nvCxnSpPr>
        <p:spPr>
          <a:xfrm>
            <a:off x="1676400" y="1905000"/>
            <a:ext cx="4953000" cy="37338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28800" y="2209800"/>
            <a:ext cx="4953000" cy="32766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269442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2.3: Metadata for Digital Resources</a:t>
            </a:r>
            <a:endParaRPr lang="en-US" dirty="0"/>
          </a:p>
        </p:txBody>
      </p:sp>
      <p:sp>
        <p:nvSpPr>
          <p:cNvPr id="3" name="Slide Number Placeholder 2"/>
          <p:cNvSpPr>
            <a:spLocks noGrp="1"/>
          </p:cNvSpPr>
          <p:nvPr>
            <p:ph type="sldNum" sz="quarter" idx="12"/>
          </p:nvPr>
        </p:nvSpPr>
        <p:spPr/>
        <p:txBody>
          <a:bodyPr/>
          <a:lstStyle/>
          <a:p>
            <a:fld id="{AE648BDE-5DA7-4D05-B83C-7E47EC1A4BA1}" type="slidenum">
              <a:rPr lang="en-US" smtClean="0"/>
              <a:pPr/>
              <a:t>61</a:t>
            </a:fld>
            <a:endParaRPr lang="en-US"/>
          </a:p>
        </p:txBody>
      </p:sp>
      <p:sp>
        <p:nvSpPr>
          <p:cNvPr id="4" name="Date Placeholder 3"/>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153297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p:spPr>
        <p:txBody>
          <a:bodyPr>
            <a:normAutofit/>
          </a:bodyPr>
          <a:lstStyle/>
          <a:p>
            <a:r>
              <a:rPr lang="en-US" sz="4000" dirty="0" smtClean="0"/>
              <a:t>Metadata for Digital Resources</a:t>
            </a:r>
            <a:endParaRPr lang="en-US" sz="4000" dirty="0"/>
          </a:p>
        </p:txBody>
      </p:sp>
      <p:sp>
        <p:nvSpPr>
          <p:cNvPr id="3" name="Content Placeholder 2"/>
          <p:cNvSpPr>
            <a:spLocks noGrp="1"/>
          </p:cNvSpPr>
          <p:nvPr>
            <p:ph idx="1"/>
          </p:nvPr>
        </p:nvSpPr>
        <p:spPr/>
        <p:txBody>
          <a:bodyPr>
            <a:normAutofit/>
          </a:bodyPr>
          <a:lstStyle/>
          <a:p>
            <a:pPr>
              <a:spcAft>
                <a:spcPts val="1200"/>
              </a:spcAft>
            </a:pPr>
            <a:r>
              <a:rPr lang="en-US" dirty="0" smtClean="0"/>
              <a:t>What </a:t>
            </a:r>
            <a:r>
              <a:rPr lang="en-US" dirty="0"/>
              <a:t>is metadata</a:t>
            </a:r>
            <a:r>
              <a:rPr lang="en-US" dirty="0" smtClean="0"/>
              <a:t>?</a:t>
            </a:r>
          </a:p>
          <a:p>
            <a:pPr>
              <a:spcAft>
                <a:spcPts val="1200"/>
              </a:spcAft>
            </a:pPr>
            <a:r>
              <a:rPr lang="en-US" dirty="0" smtClean="0"/>
              <a:t>What is your digital resource?</a:t>
            </a:r>
          </a:p>
          <a:p>
            <a:pPr>
              <a:spcAft>
                <a:spcPts val="1200"/>
              </a:spcAft>
            </a:pPr>
            <a:r>
              <a:rPr lang="en-US" dirty="0" smtClean="0"/>
              <a:t>Standards</a:t>
            </a:r>
          </a:p>
          <a:p>
            <a:pPr>
              <a:spcAft>
                <a:spcPts val="1200"/>
              </a:spcAft>
            </a:pPr>
            <a:r>
              <a:rPr lang="en-US" dirty="0" smtClean="0"/>
              <a:t>Standards Comparison</a:t>
            </a:r>
          </a:p>
          <a:p>
            <a:pPr>
              <a:spcAft>
                <a:spcPts val="1200"/>
              </a:spcAft>
            </a:pPr>
            <a:r>
              <a:rPr lang="en-US" dirty="0" smtClean="0"/>
              <a:t>Tools</a:t>
            </a:r>
          </a:p>
          <a:p>
            <a:pPr>
              <a:spcAft>
                <a:spcPts val="1200"/>
              </a:spcAft>
            </a:pPr>
            <a:r>
              <a:rPr lang="en-US" dirty="0" smtClean="0"/>
              <a:t>Questions</a:t>
            </a:r>
            <a:endParaRPr lang="en-US" dirty="0"/>
          </a:p>
          <a:p>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62</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641628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What is metadata?</a:t>
            </a: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63</a:t>
            </a:fld>
            <a:endParaRPr lang="en-US"/>
          </a:p>
        </p:txBody>
      </p:sp>
    </p:spTree>
    <p:extLst>
      <p:ext uri="{BB962C8B-B14F-4D97-AF65-F5344CB8AC3E}">
        <p14:creationId xmlns:p14="http://schemas.microsoft.com/office/powerpoint/2010/main" val="1124531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metadata?</a:t>
            </a:r>
            <a:endParaRPr lang="en-US" sz="4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64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696" y="1408733"/>
            <a:ext cx="3626304" cy="495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930108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metadata?</a:t>
            </a:r>
            <a:endParaRPr lang="en-US" sz="4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65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67532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458129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4000" dirty="0" smtClean="0"/>
              <a:t>Library and Museum Metadata</a:t>
            </a:r>
            <a:endParaRPr lang="en-US" sz="4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66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752600"/>
            <a:ext cx="3333750" cy="436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845116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1828800"/>
            <a:ext cx="5638800" cy="4525963"/>
          </a:xfrm>
        </p:spPr>
        <p:txBody>
          <a:bodyPr>
            <a:normAutofit/>
          </a:bodyPr>
          <a:lstStyle/>
          <a:p>
            <a:pPr marL="36576" indent="0">
              <a:spcAft>
                <a:spcPts val="1200"/>
              </a:spcAft>
              <a:buNone/>
            </a:pPr>
            <a:r>
              <a:rPr lang="en-US" dirty="0" smtClean="0"/>
              <a:t>Greek Vase</a:t>
            </a:r>
            <a:endParaRPr lang="en-US" dirty="0"/>
          </a:p>
          <a:p>
            <a:pPr marL="36576" indent="0">
              <a:spcAft>
                <a:spcPts val="1200"/>
              </a:spcAft>
              <a:buNone/>
            </a:pPr>
            <a:r>
              <a:rPr lang="en-US" dirty="0" smtClean="0"/>
              <a:t>470 </a:t>
            </a:r>
            <a:r>
              <a:rPr lang="en-US" dirty="0"/>
              <a:t>–460 </a:t>
            </a:r>
            <a:r>
              <a:rPr lang="en-US" dirty="0" smtClean="0"/>
              <a:t>BC</a:t>
            </a:r>
          </a:p>
          <a:p>
            <a:pPr marL="36576" indent="0">
              <a:spcAft>
                <a:spcPts val="1200"/>
              </a:spcAft>
              <a:buNone/>
            </a:pPr>
            <a:r>
              <a:rPr lang="en-US" dirty="0" smtClean="0"/>
              <a:t>35 centimeters</a:t>
            </a:r>
            <a:endParaRPr lang="en-US" dirty="0"/>
          </a:p>
          <a:p>
            <a:pPr marL="36576" indent="0">
              <a:spcAft>
                <a:spcPts val="1200"/>
              </a:spcAft>
              <a:buNone/>
            </a:pPr>
            <a:r>
              <a:rPr lang="en-US" dirty="0" smtClean="0"/>
              <a:t>Odysseus </a:t>
            </a:r>
            <a:r>
              <a:rPr lang="en-US" dirty="0"/>
              <a:t>and </a:t>
            </a:r>
            <a:r>
              <a:rPr lang="en-US" dirty="0" err="1" smtClean="0"/>
              <a:t>Eumaios</a:t>
            </a:r>
            <a:r>
              <a:rPr lang="en-US" dirty="0" smtClean="0"/>
              <a:t> the </a:t>
            </a:r>
            <a:r>
              <a:rPr lang="en-US" dirty="0"/>
              <a:t>Swineherd </a:t>
            </a:r>
            <a:endParaRPr lang="en-US" dirty="0" smtClean="0"/>
          </a:p>
          <a:p>
            <a:pPr marL="36576" indent="0">
              <a:spcAft>
                <a:spcPts val="1200"/>
              </a:spcAft>
              <a:buNone/>
            </a:pPr>
            <a:r>
              <a:rPr lang="en-US" dirty="0" smtClean="0"/>
              <a:t>from </a:t>
            </a:r>
            <a:r>
              <a:rPr lang="en-US" dirty="0"/>
              <a:t>Homer’s story of the Odyssey</a:t>
            </a:r>
          </a:p>
        </p:txBody>
      </p:sp>
      <p:sp>
        <p:nvSpPr>
          <p:cNvPr id="4" name="Slide Number Placeholder 3"/>
          <p:cNvSpPr>
            <a:spLocks noGrp="1"/>
          </p:cNvSpPr>
          <p:nvPr>
            <p:ph type="sldNum" sz="quarter" idx="12"/>
          </p:nvPr>
        </p:nvSpPr>
        <p:spPr/>
        <p:txBody>
          <a:bodyPr/>
          <a:lstStyle/>
          <a:p>
            <a:fld id="{44322501-F036-44F1-828B-F1E55C8897D8}" type="slidenum">
              <a:rPr lang="en-US" smtClean="0"/>
              <a:pPr/>
              <a:t>67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20955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274638"/>
            <a:ext cx="8229600" cy="1143000"/>
          </a:xfrm>
        </p:spPr>
        <p:txBody>
          <a:bodyPr>
            <a:normAutofit/>
          </a:bodyPr>
          <a:lstStyle/>
          <a:p>
            <a:r>
              <a:rPr lang="en-US" sz="4000" dirty="0" smtClean="0"/>
              <a:t>Library and Museum Metadata</a:t>
            </a:r>
            <a:endParaRPr lang="en-US" sz="4000" dirty="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828851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1828800"/>
            <a:ext cx="5638800" cy="4525963"/>
          </a:xfrm>
        </p:spPr>
        <p:txBody>
          <a:bodyPr>
            <a:normAutofit/>
          </a:bodyPr>
          <a:lstStyle/>
          <a:p>
            <a:pPr marL="36576" indent="0">
              <a:spcAft>
                <a:spcPts val="1200"/>
              </a:spcAft>
              <a:buNone/>
            </a:pPr>
            <a:r>
              <a:rPr lang="en-US" b="1" dirty="0" smtClean="0"/>
              <a:t>Format:	</a:t>
            </a:r>
            <a:r>
              <a:rPr lang="en-US" dirty="0" smtClean="0"/>
              <a:t>Greek Vase</a:t>
            </a:r>
          </a:p>
          <a:p>
            <a:pPr marL="36576" indent="0">
              <a:spcAft>
                <a:spcPts val="1200"/>
              </a:spcAft>
              <a:buNone/>
            </a:pPr>
            <a:r>
              <a:rPr lang="en-US" b="1" dirty="0" smtClean="0"/>
              <a:t>Date:	</a:t>
            </a:r>
            <a:r>
              <a:rPr lang="en-US" dirty="0" smtClean="0"/>
              <a:t>470 </a:t>
            </a:r>
            <a:r>
              <a:rPr lang="en-US" dirty="0"/>
              <a:t>–460 </a:t>
            </a:r>
            <a:r>
              <a:rPr lang="en-US" dirty="0" smtClean="0"/>
              <a:t>BC</a:t>
            </a:r>
          </a:p>
          <a:p>
            <a:pPr marL="36576" indent="0">
              <a:spcAft>
                <a:spcPts val="1200"/>
              </a:spcAft>
              <a:buNone/>
            </a:pPr>
            <a:r>
              <a:rPr lang="en-US" b="1" dirty="0" smtClean="0"/>
              <a:t>Height</a:t>
            </a:r>
            <a:r>
              <a:rPr lang="en-US" b="1" dirty="0"/>
              <a:t>: </a:t>
            </a:r>
            <a:r>
              <a:rPr lang="en-US" b="1" dirty="0" smtClean="0"/>
              <a:t>	</a:t>
            </a:r>
            <a:r>
              <a:rPr lang="en-US" dirty="0" smtClean="0"/>
              <a:t>35 centimeters</a:t>
            </a:r>
          </a:p>
          <a:p>
            <a:pPr marL="36576" indent="0">
              <a:spcAft>
                <a:spcPts val="1200"/>
              </a:spcAft>
              <a:buNone/>
            </a:pPr>
            <a:r>
              <a:rPr lang="en-US" b="1" dirty="0" smtClean="0"/>
              <a:t>Title</a:t>
            </a:r>
            <a:r>
              <a:rPr lang="en-US" b="1" dirty="0"/>
              <a:t>: </a:t>
            </a:r>
            <a:r>
              <a:rPr lang="en-US" dirty="0"/>
              <a:t>[Greek Vase of Odysseus and </a:t>
            </a:r>
            <a:r>
              <a:rPr lang="en-US" dirty="0" err="1"/>
              <a:t>Eumaiosthe</a:t>
            </a:r>
            <a:r>
              <a:rPr lang="en-US" dirty="0"/>
              <a:t> Swineherd</a:t>
            </a:r>
            <a:r>
              <a:rPr lang="en-US" dirty="0" smtClean="0"/>
              <a:t>]</a:t>
            </a:r>
          </a:p>
          <a:p>
            <a:pPr marL="36576" indent="0">
              <a:spcAft>
                <a:spcPts val="1200"/>
              </a:spcAft>
              <a:buNone/>
            </a:pPr>
            <a:r>
              <a:rPr lang="en-US" b="1" dirty="0" smtClean="0"/>
              <a:t>Notes</a:t>
            </a:r>
            <a:r>
              <a:rPr lang="en-US" b="1" dirty="0"/>
              <a:t>: </a:t>
            </a:r>
            <a:r>
              <a:rPr lang="en-US" dirty="0"/>
              <a:t>from Homer’s story of the Odyssey</a:t>
            </a:r>
          </a:p>
        </p:txBody>
      </p:sp>
      <p:sp>
        <p:nvSpPr>
          <p:cNvPr id="4" name="Slide Number Placeholder 3"/>
          <p:cNvSpPr>
            <a:spLocks noGrp="1"/>
          </p:cNvSpPr>
          <p:nvPr>
            <p:ph type="sldNum" sz="quarter" idx="12"/>
          </p:nvPr>
        </p:nvSpPr>
        <p:spPr/>
        <p:txBody>
          <a:bodyPr/>
          <a:lstStyle/>
          <a:p>
            <a:fld id="{44322501-F036-44F1-828B-F1E55C8897D8}" type="slidenum">
              <a:rPr lang="en-US" smtClean="0"/>
              <a:pPr/>
              <a:t>68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20955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274638"/>
            <a:ext cx="8229600" cy="1143000"/>
          </a:xfrm>
        </p:spPr>
        <p:txBody>
          <a:bodyPr>
            <a:normAutofit/>
          </a:bodyPr>
          <a:lstStyle/>
          <a:p>
            <a:r>
              <a:rPr lang="en-US" sz="4000" dirty="0" smtClean="0"/>
              <a:t>Library and Museum Metadata</a:t>
            </a:r>
            <a:endParaRPr lang="en-US" sz="4000" dirty="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570126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322501-F036-44F1-828B-F1E55C8897D8}" type="slidenum">
              <a:rPr lang="en-US" smtClean="0"/>
              <a:pPr/>
              <a:t>69</a:t>
            </a:fld>
            <a:endParaRPr lang="en-US"/>
          </a:p>
        </p:txBody>
      </p:sp>
      <p:sp>
        <p:nvSpPr>
          <p:cNvPr id="6" name="Title 1"/>
          <p:cNvSpPr>
            <a:spLocks noGrp="1"/>
          </p:cNvSpPr>
          <p:nvPr>
            <p:ph type="title"/>
          </p:nvPr>
        </p:nvSpPr>
        <p:spPr>
          <a:xfrm>
            <a:off x="457200" y="274638"/>
            <a:ext cx="8229600" cy="1143000"/>
          </a:xfrm>
        </p:spPr>
        <p:txBody>
          <a:bodyPr>
            <a:normAutofit/>
          </a:bodyPr>
          <a:lstStyle/>
          <a:p>
            <a:r>
              <a:rPr lang="en-US" sz="4000" dirty="0" smtClean="0"/>
              <a:t>Library and Museum Metadata</a:t>
            </a:r>
            <a:endParaRPr lang="en-US" sz="4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705600" cy="510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408649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noFill/>
          <a:ln/>
        </p:spPr>
        <p:txBody>
          <a:bodyPr/>
          <a:lstStyle/>
          <a:p>
            <a:r>
              <a:rPr lang="en-US" dirty="0" smtClean="0"/>
              <a:t>Initial Steps </a:t>
            </a:r>
            <a:r>
              <a:rPr lang="en-US" dirty="0"/>
              <a:t>in the Process</a:t>
            </a:r>
          </a:p>
        </p:txBody>
      </p:sp>
      <p:sp>
        <p:nvSpPr>
          <p:cNvPr id="131075" name="Rectangle 3"/>
          <p:cNvSpPr>
            <a:spLocks noGrp="1" noChangeArrowheads="1"/>
          </p:cNvSpPr>
          <p:nvPr>
            <p:ph idx="1"/>
          </p:nvPr>
        </p:nvSpPr>
        <p:spPr>
          <a:xfrm>
            <a:off x="457200" y="1600200"/>
            <a:ext cx="8382000" cy="4525963"/>
          </a:xfrm>
          <a:noFill/>
          <a:ln/>
        </p:spPr>
        <p:txBody>
          <a:bodyPr>
            <a:normAutofit/>
          </a:bodyPr>
          <a:lstStyle/>
          <a:p>
            <a:r>
              <a:rPr lang="en-US" sz="2800" dirty="0" smtClean="0"/>
              <a:t>Identify holdings to be digitized</a:t>
            </a:r>
          </a:p>
          <a:p>
            <a:r>
              <a:rPr lang="en-US" sz="2800" dirty="0" smtClean="0"/>
              <a:t>Identify stakeholders and participants (internal/external)</a:t>
            </a:r>
            <a:endParaRPr lang="en-US" sz="2800" dirty="0"/>
          </a:p>
          <a:p>
            <a:r>
              <a:rPr lang="en-US" sz="2800" dirty="0" smtClean="0"/>
              <a:t>Create </a:t>
            </a:r>
            <a:r>
              <a:rPr lang="en-US" sz="2800" dirty="0"/>
              <a:t>a planning </a:t>
            </a:r>
            <a:r>
              <a:rPr lang="en-US" sz="2800" dirty="0" smtClean="0"/>
              <a:t>team</a:t>
            </a:r>
          </a:p>
          <a:p>
            <a:r>
              <a:rPr lang="en-US" sz="2800" dirty="0" smtClean="0"/>
              <a:t>Determine project goals/objectives</a:t>
            </a:r>
          </a:p>
          <a:p>
            <a:r>
              <a:rPr lang="en-US" sz="2800" dirty="0" smtClean="0"/>
              <a:t>Environmental scan of other projects</a:t>
            </a:r>
          </a:p>
          <a:p>
            <a:r>
              <a:rPr lang="en-US" sz="2800" dirty="0" smtClean="0"/>
              <a:t>Identify needed resources</a:t>
            </a:r>
          </a:p>
          <a:p>
            <a:r>
              <a:rPr lang="en-US" sz="2800" dirty="0" smtClean="0"/>
              <a:t>Develop work plan with timeline of activities</a:t>
            </a:r>
          </a:p>
        </p:txBody>
      </p:sp>
      <p:sp>
        <p:nvSpPr>
          <p:cNvPr id="6" name="Slide Number Placeholder 5"/>
          <p:cNvSpPr>
            <a:spLocks noGrp="1"/>
          </p:cNvSpPr>
          <p:nvPr>
            <p:ph type="sldNum" sz="quarter" idx="12"/>
          </p:nvPr>
        </p:nvSpPr>
        <p:spPr/>
        <p:txBody>
          <a:bodyPr/>
          <a:lstStyle/>
          <a:p>
            <a:fld id="{44322501-F036-44F1-828B-F1E55C8897D8}" type="slidenum">
              <a:rPr lang="en-US" smtClean="0"/>
              <a:pPr/>
              <a:t>7</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24106112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5059363"/>
          </a:xfrm>
        </p:spPr>
        <p:txBody>
          <a:bodyPr>
            <a:normAutofit lnSpcReduction="10000"/>
          </a:bodyPr>
          <a:lstStyle/>
          <a:p>
            <a:pPr marL="36576" indent="0">
              <a:buNone/>
            </a:pPr>
            <a:r>
              <a:rPr lang="en-US" sz="2000" b="1" dirty="0"/>
              <a:t>Title: </a:t>
            </a:r>
            <a:r>
              <a:rPr lang="en-US" sz="2000" b="1" dirty="0" smtClean="0"/>
              <a:t>		 	</a:t>
            </a:r>
            <a:r>
              <a:rPr lang="en-US" sz="2000" dirty="0" smtClean="0"/>
              <a:t>L</a:t>
            </a:r>
            <a:r>
              <a:rPr lang="en-US" sz="2000" dirty="0"/>
              <a:t>' Isle St. </a:t>
            </a:r>
            <a:r>
              <a:rPr lang="en-US" sz="2000" dirty="0" err="1"/>
              <a:t>Domingue</a:t>
            </a:r>
            <a:endParaRPr lang="en-US" sz="2000" dirty="0"/>
          </a:p>
          <a:p>
            <a:pPr marL="36576" indent="0">
              <a:buNone/>
            </a:pPr>
            <a:r>
              <a:rPr lang="en-US" sz="2000" b="1" dirty="0"/>
              <a:t>Alternate Title: </a:t>
            </a:r>
            <a:r>
              <a:rPr lang="en-US" sz="2000" b="1" dirty="0" smtClean="0"/>
              <a:t>	</a:t>
            </a:r>
            <a:r>
              <a:rPr lang="en-US" sz="2000" dirty="0" smtClean="0"/>
              <a:t>Atlas </a:t>
            </a:r>
            <a:r>
              <a:rPr lang="en-US" sz="2000" dirty="0" err="1" smtClean="0"/>
              <a:t>portatif</a:t>
            </a:r>
            <a:r>
              <a:rPr lang="en-US" sz="2000" dirty="0" smtClean="0"/>
              <a:t> </a:t>
            </a:r>
            <a:r>
              <a:rPr lang="en-US" sz="2000" dirty="0" err="1" smtClean="0"/>
              <a:t>Universel</a:t>
            </a:r>
            <a:r>
              <a:rPr lang="en-US" sz="2000" dirty="0"/>
              <a:t>.. </a:t>
            </a:r>
          </a:p>
          <a:p>
            <a:pPr marL="36576" indent="0">
              <a:buNone/>
            </a:pPr>
            <a:r>
              <a:rPr lang="en-US" sz="2000" b="1" dirty="0"/>
              <a:t>Physical </a:t>
            </a:r>
            <a:r>
              <a:rPr lang="en-US" sz="2000" b="1" dirty="0" err="1"/>
              <a:t>Desc</a:t>
            </a:r>
            <a:r>
              <a:rPr lang="en-US" sz="2000" b="1" dirty="0"/>
              <a:t>: </a:t>
            </a:r>
            <a:r>
              <a:rPr lang="en-US" sz="2000" b="1" dirty="0" smtClean="0"/>
              <a:t>	</a:t>
            </a:r>
            <a:r>
              <a:rPr lang="en-US" sz="2000" dirty="0" smtClean="0"/>
              <a:t>1 </a:t>
            </a:r>
            <a:r>
              <a:rPr lang="en-US" sz="2000" dirty="0"/>
              <a:t>Map. : col; 17 x 22 cm on sheet 23 x 32 cm. </a:t>
            </a:r>
          </a:p>
          <a:p>
            <a:pPr marL="36576" indent="0">
              <a:buNone/>
            </a:pPr>
            <a:r>
              <a:rPr lang="en-US" sz="2000" b="1" dirty="0"/>
              <a:t>Language: </a:t>
            </a:r>
            <a:r>
              <a:rPr lang="en-US" sz="2000" b="1" dirty="0" smtClean="0"/>
              <a:t>	 	</a:t>
            </a:r>
            <a:r>
              <a:rPr lang="en-US" sz="2000" dirty="0" smtClean="0"/>
              <a:t>French</a:t>
            </a:r>
            <a:endParaRPr lang="en-US" sz="2000" dirty="0"/>
          </a:p>
          <a:p>
            <a:pPr marL="36576" indent="0">
              <a:buNone/>
            </a:pPr>
            <a:r>
              <a:rPr lang="en-US" sz="2000" b="1" dirty="0"/>
              <a:t>Creator: </a:t>
            </a:r>
            <a:r>
              <a:rPr lang="en-US" sz="2000" b="1" dirty="0" smtClean="0"/>
              <a:t>	 	</a:t>
            </a:r>
            <a:r>
              <a:rPr lang="en-US" sz="2000" dirty="0" smtClean="0"/>
              <a:t>Robert </a:t>
            </a:r>
            <a:r>
              <a:rPr lang="en-US" sz="2000" dirty="0"/>
              <a:t>de </a:t>
            </a:r>
            <a:r>
              <a:rPr lang="en-US" sz="2000" dirty="0" err="1"/>
              <a:t>Vaugondy</a:t>
            </a:r>
            <a:r>
              <a:rPr lang="en-US" sz="2000" dirty="0"/>
              <a:t>, Gilles , 1688-1766</a:t>
            </a:r>
          </a:p>
          <a:p>
            <a:pPr marL="36576" indent="0">
              <a:buNone/>
            </a:pPr>
            <a:r>
              <a:rPr lang="en-US" sz="2000" b="1" dirty="0"/>
              <a:t>Date: </a:t>
            </a:r>
            <a:r>
              <a:rPr lang="en-US" sz="2000" b="1" dirty="0" smtClean="0"/>
              <a:t>		 	</a:t>
            </a:r>
            <a:r>
              <a:rPr lang="en-US" sz="2000" dirty="0" smtClean="0"/>
              <a:t>1749</a:t>
            </a:r>
            <a:endParaRPr lang="en-US" sz="2000" dirty="0"/>
          </a:p>
          <a:p>
            <a:pPr marL="36576" indent="0">
              <a:buNone/>
            </a:pPr>
            <a:r>
              <a:rPr lang="en-US" sz="2000" b="1" dirty="0"/>
              <a:t>Place of </a:t>
            </a:r>
            <a:r>
              <a:rPr lang="en-US" sz="2000" b="1" dirty="0" err="1"/>
              <a:t>Publ</a:t>
            </a:r>
            <a:r>
              <a:rPr lang="en-US" sz="2000" b="1" dirty="0"/>
              <a:t>: </a:t>
            </a:r>
            <a:r>
              <a:rPr lang="en-US" sz="2000" b="1" dirty="0" smtClean="0"/>
              <a:t>	 	</a:t>
            </a:r>
            <a:r>
              <a:rPr lang="en-US" sz="2000" dirty="0" smtClean="0"/>
              <a:t>Paris </a:t>
            </a:r>
            <a:r>
              <a:rPr lang="en-US" sz="2000" dirty="0"/>
              <a:t>1749</a:t>
            </a:r>
          </a:p>
          <a:p>
            <a:pPr marL="36576" indent="0">
              <a:buNone/>
            </a:pPr>
            <a:r>
              <a:rPr lang="en-US" sz="2000" b="1" dirty="0"/>
              <a:t>Subjects</a:t>
            </a:r>
            <a:r>
              <a:rPr lang="en-US" sz="2000" dirty="0" smtClean="0"/>
              <a:t>:	 	Maps </a:t>
            </a:r>
            <a:r>
              <a:rPr lang="en-US" sz="2000" dirty="0"/>
              <a:t>--Early works to 1800 --West Indies ( </a:t>
            </a:r>
            <a:r>
              <a:rPr lang="en-US" sz="2000" i="1" dirty="0" err="1"/>
              <a:t>lcsh</a:t>
            </a:r>
            <a:r>
              <a:rPr lang="en-US" sz="2000" dirty="0" smtClean="0"/>
              <a:t>)</a:t>
            </a:r>
          </a:p>
          <a:p>
            <a:pPr marL="36576" indent="0">
              <a:buNone/>
            </a:pPr>
            <a:r>
              <a:rPr lang="en-US" sz="2000" dirty="0"/>
              <a:t>	</a:t>
            </a:r>
            <a:r>
              <a:rPr lang="en-US" sz="2000" dirty="0" smtClean="0"/>
              <a:t>	 	Maps </a:t>
            </a:r>
            <a:r>
              <a:rPr lang="en-US" sz="2000" dirty="0"/>
              <a:t>--Early works to 1800 --Hispaniola ( </a:t>
            </a:r>
            <a:r>
              <a:rPr lang="en-US" sz="2000" i="1" dirty="0" err="1"/>
              <a:t>lcsh</a:t>
            </a:r>
            <a:r>
              <a:rPr lang="en-US" sz="2000" dirty="0"/>
              <a:t>)</a:t>
            </a:r>
          </a:p>
          <a:p>
            <a:pPr marL="36576" indent="0">
              <a:buNone/>
            </a:pPr>
            <a:r>
              <a:rPr lang="en-US" sz="2000" b="1" dirty="0"/>
              <a:t>Genre: </a:t>
            </a:r>
            <a:r>
              <a:rPr lang="en-US" sz="2000" b="1" dirty="0" smtClean="0"/>
              <a:t>	 	</a:t>
            </a:r>
            <a:r>
              <a:rPr lang="en-US" sz="2000" dirty="0" smtClean="0"/>
              <a:t>single </a:t>
            </a:r>
            <a:r>
              <a:rPr lang="en-US" sz="2000" dirty="0"/>
              <a:t>map( </a:t>
            </a:r>
            <a:r>
              <a:rPr lang="en-US" sz="2000" i="1" dirty="0" err="1"/>
              <a:t>marcgt</a:t>
            </a:r>
            <a:r>
              <a:rPr lang="en-US" sz="2000" dirty="0" smtClean="0"/>
              <a:t>)</a:t>
            </a:r>
          </a:p>
          <a:p>
            <a:pPr marL="36576" indent="0">
              <a:buNone/>
            </a:pPr>
            <a:r>
              <a:rPr lang="en-US" sz="2000" dirty="0"/>
              <a:t>	</a:t>
            </a:r>
            <a:r>
              <a:rPr lang="en-US" sz="2000" dirty="0" smtClean="0"/>
              <a:t>	 	Maps </a:t>
            </a:r>
            <a:r>
              <a:rPr lang="en-US" sz="2000" dirty="0"/>
              <a:t>( </a:t>
            </a:r>
            <a:r>
              <a:rPr lang="en-US" sz="2000" i="1" dirty="0" err="1"/>
              <a:t>lcsh</a:t>
            </a:r>
            <a:r>
              <a:rPr lang="en-US" sz="2000" dirty="0" smtClean="0"/>
              <a:t>)</a:t>
            </a:r>
          </a:p>
          <a:p>
            <a:pPr marL="36576" indent="0">
              <a:buNone/>
            </a:pPr>
            <a:r>
              <a:rPr lang="en-US" sz="2000" dirty="0"/>
              <a:t>	</a:t>
            </a:r>
            <a:r>
              <a:rPr lang="en-US" sz="2000" dirty="0" smtClean="0"/>
              <a:t>	 	Early </a:t>
            </a:r>
            <a:r>
              <a:rPr lang="en-US" sz="2000" dirty="0"/>
              <a:t>works to 1800 ( </a:t>
            </a:r>
            <a:r>
              <a:rPr lang="en-US" sz="2000" i="1" dirty="0" err="1"/>
              <a:t>lcsh</a:t>
            </a:r>
            <a:r>
              <a:rPr lang="en-US" sz="2000" dirty="0"/>
              <a:t>) </a:t>
            </a:r>
          </a:p>
          <a:p>
            <a:pPr marL="36576" indent="0">
              <a:buNone/>
            </a:pPr>
            <a:r>
              <a:rPr lang="en-US" sz="2000" b="1" dirty="0"/>
              <a:t>Spatial Coverage: </a:t>
            </a:r>
            <a:r>
              <a:rPr lang="en-US" sz="2000" b="1" dirty="0" smtClean="0"/>
              <a:t>	</a:t>
            </a:r>
            <a:r>
              <a:rPr lang="en-US" sz="2000" dirty="0" smtClean="0"/>
              <a:t>Haiti</a:t>
            </a:r>
            <a:r>
              <a:rPr lang="en-US" sz="2000" dirty="0"/>
              <a:t>, Dominican Republic </a:t>
            </a:r>
          </a:p>
          <a:p>
            <a:pPr marL="36576" indent="0">
              <a:buNone/>
            </a:pPr>
            <a:r>
              <a:rPr lang="en-US" sz="2000" b="1" dirty="0"/>
              <a:t>Note</a:t>
            </a:r>
            <a:r>
              <a:rPr lang="en-US" sz="2000" b="1" dirty="0" smtClean="0"/>
              <a:t>:		 	</a:t>
            </a:r>
            <a:r>
              <a:rPr lang="en-US" sz="2000" dirty="0" smtClean="0"/>
              <a:t>Outline </a:t>
            </a:r>
            <a:r>
              <a:rPr lang="en-US" sz="2000" dirty="0"/>
              <a:t>color.</a:t>
            </a:r>
          </a:p>
        </p:txBody>
      </p:sp>
      <p:sp>
        <p:nvSpPr>
          <p:cNvPr id="4" name="Slide Number Placeholder 3"/>
          <p:cNvSpPr>
            <a:spLocks noGrp="1"/>
          </p:cNvSpPr>
          <p:nvPr>
            <p:ph type="sldNum" sz="quarter" idx="12"/>
          </p:nvPr>
        </p:nvSpPr>
        <p:spPr/>
        <p:txBody>
          <a:bodyPr/>
          <a:lstStyle/>
          <a:p>
            <a:fld id="{44322501-F036-44F1-828B-F1E55C8897D8}" type="slidenum">
              <a:rPr lang="en-US" smtClean="0"/>
              <a:pPr/>
              <a:t>70</a:t>
            </a:fld>
            <a:endParaRPr lang="en-US" dirty="0"/>
          </a:p>
        </p:txBody>
      </p:sp>
      <p:sp>
        <p:nvSpPr>
          <p:cNvPr id="6" name="Title 1"/>
          <p:cNvSpPr>
            <a:spLocks noGrp="1"/>
          </p:cNvSpPr>
          <p:nvPr>
            <p:ph type="title"/>
          </p:nvPr>
        </p:nvSpPr>
        <p:spPr>
          <a:xfrm>
            <a:off x="457200" y="274638"/>
            <a:ext cx="8229600" cy="1143000"/>
          </a:xfrm>
        </p:spPr>
        <p:txBody>
          <a:bodyPr>
            <a:normAutofit/>
          </a:bodyPr>
          <a:lstStyle/>
          <a:p>
            <a:r>
              <a:rPr lang="en-US" sz="4000" dirty="0" smtClean="0"/>
              <a:t>Library and Museum Metadata</a:t>
            </a:r>
            <a:endParaRPr lang="en-US" sz="4000" dirty="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4204452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322501-F036-44F1-828B-F1E55C8897D8}" type="slidenum">
              <a:rPr lang="en-US" smtClean="0"/>
              <a:pPr/>
              <a:t>71</a:t>
            </a:fld>
            <a:endParaRPr lang="en-US"/>
          </a:p>
        </p:txBody>
      </p:sp>
      <p:sp>
        <p:nvSpPr>
          <p:cNvPr id="5" name="Title 1"/>
          <p:cNvSpPr>
            <a:spLocks noGrp="1"/>
          </p:cNvSpPr>
          <p:nvPr>
            <p:ph type="title"/>
          </p:nvPr>
        </p:nvSpPr>
        <p:spPr>
          <a:xfrm>
            <a:off x="457200" y="274638"/>
            <a:ext cx="8229600" cy="1143000"/>
          </a:xfrm>
        </p:spPr>
        <p:txBody>
          <a:bodyPr>
            <a:normAutofit/>
          </a:bodyPr>
          <a:lstStyle/>
          <a:p>
            <a:r>
              <a:rPr lang="en-US" sz="4000" dirty="0" smtClean="0"/>
              <a:t>Library and Museum Metadata</a:t>
            </a:r>
            <a:endParaRPr lang="en-US" sz="4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70239"/>
            <a:ext cx="3538904"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777558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534400" cy="4754563"/>
          </a:xfrm>
        </p:spPr>
        <p:txBody>
          <a:bodyPr>
            <a:normAutofit/>
          </a:bodyPr>
          <a:lstStyle/>
          <a:p>
            <a:pPr marL="36576" indent="0">
              <a:buNone/>
            </a:pPr>
            <a:r>
              <a:rPr lang="en-US" sz="2000" b="1" dirty="0"/>
              <a:t>Title: </a:t>
            </a:r>
            <a:r>
              <a:rPr lang="en-US" sz="2000" b="1" dirty="0" smtClean="0"/>
              <a:t>		 </a:t>
            </a:r>
            <a:r>
              <a:rPr lang="en-US" sz="2000" dirty="0" err="1" smtClean="0"/>
              <a:t>Avanzamos</a:t>
            </a:r>
            <a:r>
              <a:rPr lang="en-US" sz="2000" dirty="0" smtClean="0"/>
              <a:t> o </a:t>
            </a:r>
            <a:r>
              <a:rPr lang="en-US" sz="2000" dirty="0" err="1"/>
              <a:t>retrocedemos</a:t>
            </a:r>
            <a:r>
              <a:rPr lang="en-US" sz="2000" dirty="0"/>
              <a:t>? : </a:t>
            </a:r>
            <a:r>
              <a:rPr lang="en-US" sz="2000" dirty="0" err="1" smtClean="0"/>
              <a:t>reflexiones</a:t>
            </a:r>
            <a:r>
              <a:rPr lang="en-US" sz="2000" dirty="0" smtClean="0"/>
              <a:t> </a:t>
            </a:r>
            <a:r>
              <a:rPr lang="en-US" sz="2000" dirty="0" err="1" smtClean="0"/>
              <a:t>sobre</a:t>
            </a:r>
            <a:r>
              <a:rPr lang="en-US" sz="2000" dirty="0" smtClean="0"/>
              <a:t>…</a:t>
            </a:r>
            <a:endParaRPr lang="en-US" sz="2000" dirty="0"/>
          </a:p>
          <a:p>
            <a:pPr marL="36576" indent="0">
              <a:buNone/>
            </a:pPr>
            <a:r>
              <a:rPr lang="en-US" sz="2000" b="1" dirty="0"/>
              <a:t>Physical </a:t>
            </a:r>
            <a:r>
              <a:rPr lang="en-US" sz="2000" b="1" dirty="0" err="1"/>
              <a:t>Desc</a:t>
            </a:r>
            <a:r>
              <a:rPr lang="en-US" sz="2000" b="1" dirty="0"/>
              <a:t>: </a:t>
            </a:r>
            <a:r>
              <a:rPr lang="en-US" sz="2000" dirty="0"/>
              <a:t>165 p. </a:t>
            </a:r>
          </a:p>
          <a:p>
            <a:pPr marL="36576" indent="0">
              <a:buNone/>
            </a:pPr>
            <a:r>
              <a:rPr lang="en-US" sz="2000" b="1" dirty="0"/>
              <a:t>Language: </a:t>
            </a:r>
            <a:r>
              <a:rPr lang="en-US" sz="2000" b="1" dirty="0" smtClean="0"/>
              <a:t>	 </a:t>
            </a:r>
            <a:r>
              <a:rPr lang="en-US" sz="2000" dirty="0" smtClean="0"/>
              <a:t>Spanish</a:t>
            </a:r>
            <a:endParaRPr lang="en-US" sz="2000" dirty="0"/>
          </a:p>
          <a:p>
            <a:pPr marL="36576" indent="0">
              <a:buNone/>
            </a:pPr>
            <a:r>
              <a:rPr lang="en-US" sz="2000" b="1" dirty="0"/>
              <a:t>Creator</a:t>
            </a:r>
            <a:r>
              <a:rPr lang="en-US" sz="2000" b="1" dirty="0" smtClean="0"/>
              <a:t>:	 </a:t>
            </a:r>
            <a:r>
              <a:rPr lang="en-US" sz="2000" dirty="0" smtClean="0"/>
              <a:t>Mejia, </a:t>
            </a:r>
            <a:r>
              <a:rPr lang="en-US" sz="2000" dirty="0" err="1" smtClean="0"/>
              <a:t>Radhames</a:t>
            </a:r>
            <a:endParaRPr lang="en-US" sz="2000" dirty="0"/>
          </a:p>
          <a:p>
            <a:pPr marL="36576" indent="0">
              <a:buNone/>
            </a:pPr>
            <a:r>
              <a:rPr lang="en-US" sz="2000" b="1" dirty="0"/>
              <a:t>Publisher: </a:t>
            </a:r>
            <a:r>
              <a:rPr lang="en-US" sz="2000" b="1" dirty="0" smtClean="0"/>
              <a:t>	 </a:t>
            </a:r>
            <a:r>
              <a:rPr lang="en-US" sz="2000" dirty="0" smtClean="0"/>
              <a:t>Santo </a:t>
            </a:r>
            <a:r>
              <a:rPr lang="en-US" sz="2000" dirty="0"/>
              <a:t>Domingo : PUCMM/CIEDHUMANO</a:t>
            </a:r>
          </a:p>
          <a:p>
            <a:pPr marL="36576" indent="0">
              <a:buNone/>
            </a:pPr>
            <a:r>
              <a:rPr lang="en-US" sz="2000" b="1" dirty="0"/>
              <a:t>Date: </a:t>
            </a:r>
            <a:r>
              <a:rPr lang="en-US" sz="2000" b="1" dirty="0" smtClean="0"/>
              <a:t>		 </a:t>
            </a:r>
            <a:r>
              <a:rPr lang="en-US" sz="2000" dirty="0" smtClean="0"/>
              <a:t>2010 </a:t>
            </a:r>
            <a:endParaRPr lang="en-US" sz="2000" dirty="0"/>
          </a:p>
          <a:p>
            <a:pPr marL="36576" indent="0">
              <a:buNone/>
            </a:pPr>
            <a:r>
              <a:rPr lang="en-US" sz="2000" b="1" dirty="0"/>
              <a:t>Subject: </a:t>
            </a:r>
            <a:r>
              <a:rPr lang="en-US" sz="2000" b="1" dirty="0" smtClean="0"/>
              <a:t>	</a:t>
            </a:r>
            <a:r>
              <a:rPr lang="en-US" sz="2000" dirty="0" err="1" smtClean="0"/>
              <a:t>Educacion-Republica</a:t>
            </a:r>
            <a:r>
              <a:rPr lang="en-US" sz="2000" dirty="0" smtClean="0"/>
              <a:t> </a:t>
            </a:r>
            <a:r>
              <a:rPr lang="en-US" sz="2000" dirty="0" err="1" smtClean="0"/>
              <a:t>Dominicana-Ensayos</a:t>
            </a:r>
            <a:r>
              <a:rPr lang="en-US" sz="2000" dirty="0"/>
              <a:t>, </a:t>
            </a:r>
            <a:r>
              <a:rPr lang="en-US" sz="2000" dirty="0" err="1" smtClean="0"/>
              <a:t>conferencias</a:t>
            </a:r>
            <a:endParaRPr lang="en-US" sz="2000" dirty="0"/>
          </a:p>
          <a:p>
            <a:pPr marL="36576" indent="0">
              <a:buNone/>
            </a:pPr>
            <a:r>
              <a:rPr lang="es-ES" sz="2000" b="1" dirty="0" err="1"/>
              <a:t>Abstract</a:t>
            </a:r>
            <a:r>
              <a:rPr lang="es-ES" sz="2000" b="1" dirty="0"/>
              <a:t>: </a:t>
            </a:r>
            <a:r>
              <a:rPr lang="es-ES" sz="2000" b="1" dirty="0" smtClean="0"/>
              <a:t>	</a:t>
            </a:r>
            <a:r>
              <a:rPr lang="es-ES" sz="2000" dirty="0" smtClean="0"/>
              <a:t>Este libro recoge una serie de </a:t>
            </a:r>
            <a:r>
              <a:rPr lang="es-ES" sz="2000" dirty="0" err="1" smtClean="0"/>
              <a:t>artaculos</a:t>
            </a:r>
            <a:r>
              <a:rPr lang="es-ES" sz="2000" dirty="0" smtClean="0"/>
              <a:t> sobre temas educativos publicados en </a:t>
            </a:r>
            <a:r>
              <a:rPr lang="es-ES" sz="2000" dirty="0"/>
              <a:t>los </a:t>
            </a:r>
            <a:r>
              <a:rPr lang="es-ES" sz="2000" dirty="0" err="1" smtClean="0"/>
              <a:t>aos</a:t>
            </a:r>
            <a:r>
              <a:rPr lang="es-ES" sz="2000" dirty="0" smtClean="0"/>
              <a:t> 2006 </a:t>
            </a:r>
            <a:r>
              <a:rPr lang="es-ES" sz="2000" dirty="0"/>
              <a:t>y 2007 en el </a:t>
            </a:r>
            <a:r>
              <a:rPr lang="es-ES" sz="2000" dirty="0" err="1" smtClean="0"/>
              <a:t>periodico</a:t>
            </a:r>
            <a:r>
              <a:rPr lang="es-ES" sz="2000" dirty="0" smtClean="0"/>
              <a:t> El </a:t>
            </a:r>
            <a:r>
              <a:rPr lang="es-ES" sz="2000" dirty="0"/>
              <a:t>Caribe. </a:t>
            </a:r>
          </a:p>
          <a:p>
            <a:pPr marL="36576" indent="0">
              <a:buNone/>
            </a:pPr>
            <a:r>
              <a:rPr lang="en-US" sz="2000" b="1" dirty="0"/>
              <a:t>Identifier: </a:t>
            </a:r>
            <a:r>
              <a:rPr lang="en-US" sz="2000" b="1" dirty="0" smtClean="0"/>
              <a:t>	</a:t>
            </a:r>
            <a:r>
              <a:rPr lang="en-US" sz="2000" dirty="0" smtClean="0"/>
              <a:t>RD </a:t>
            </a:r>
            <a:r>
              <a:rPr lang="en-US" sz="2000" dirty="0"/>
              <a:t>370.97293 M516a</a:t>
            </a:r>
          </a:p>
          <a:p>
            <a:pPr marL="36576" indent="0">
              <a:buNone/>
            </a:pPr>
            <a:r>
              <a:rPr lang="en-US" sz="2000" i="1" dirty="0" smtClean="0"/>
              <a:t>		isbn</a:t>
            </a:r>
            <a:r>
              <a:rPr lang="en-US" sz="2000" dirty="0" smtClean="0"/>
              <a:t>-9789945415339</a:t>
            </a:r>
            <a:endParaRPr lang="en-US" sz="2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72</a:t>
            </a:fld>
            <a:endParaRPr lang="en-US" dirty="0"/>
          </a:p>
        </p:txBody>
      </p:sp>
      <p:sp>
        <p:nvSpPr>
          <p:cNvPr id="6" name="Title 1"/>
          <p:cNvSpPr>
            <a:spLocks noGrp="1"/>
          </p:cNvSpPr>
          <p:nvPr>
            <p:ph type="title"/>
          </p:nvPr>
        </p:nvSpPr>
        <p:spPr>
          <a:xfrm>
            <a:off x="457200" y="274638"/>
            <a:ext cx="8229600" cy="1143000"/>
          </a:xfrm>
        </p:spPr>
        <p:txBody>
          <a:bodyPr>
            <a:normAutofit/>
          </a:bodyPr>
          <a:lstStyle/>
          <a:p>
            <a:r>
              <a:rPr lang="en-US" sz="4000" dirty="0" smtClean="0"/>
              <a:t>Library and Museum Metadata</a:t>
            </a:r>
            <a:endParaRPr lang="en-US" sz="4000" dirty="0"/>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3354962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Library Metadata</a:t>
            </a:r>
            <a:endParaRPr lang="en-US" sz="4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73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488880" cy="455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144776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Library Metadata - MARC</a:t>
            </a:r>
            <a:endParaRPr lang="en-US" sz="4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74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617832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887988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What is your </a:t>
            </a:r>
            <a:br>
              <a:rPr lang="en-US" b="1" dirty="0" smtClean="0">
                <a:solidFill>
                  <a:schemeClr val="tx2"/>
                </a:solidFill>
              </a:rPr>
            </a:br>
            <a:r>
              <a:rPr lang="en-US" b="1" dirty="0" smtClean="0">
                <a:solidFill>
                  <a:schemeClr val="tx2"/>
                </a:solidFill>
              </a:rPr>
              <a:t>digital resource?</a:t>
            </a: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75</a:t>
            </a:fld>
            <a:endParaRPr lang="en-US"/>
          </a:p>
        </p:txBody>
      </p:sp>
    </p:spTree>
    <p:extLst>
      <p:ext uri="{BB962C8B-B14F-4D97-AF65-F5344CB8AC3E}">
        <p14:creationId xmlns:p14="http://schemas.microsoft.com/office/powerpoint/2010/main" val="327461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your digital resource?</a:t>
            </a:r>
            <a:endParaRPr lang="en-US" sz="4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76</a:t>
            </a:fld>
            <a:endParaRPr lang="en-US"/>
          </a:p>
        </p:txBody>
      </p:sp>
      <p:sp>
        <p:nvSpPr>
          <p:cNvPr id="8" name="Content Placeholder 2"/>
          <p:cNvSpPr>
            <a:spLocks noGrp="1"/>
          </p:cNvSpPr>
          <p:nvPr>
            <p:ph idx="1"/>
          </p:nvPr>
        </p:nvSpPr>
        <p:spPr>
          <a:xfrm>
            <a:off x="457200" y="1295400"/>
            <a:ext cx="7467600" cy="5334000"/>
          </a:xfrm>
        </p:spPr>
        <p:txBody>
          <a:bodyPr>
            <a:normAutofit fontScale="92500" lnSpcReduction="10000"/>
          </a:bodyPr>
          <a:lstStyle/>
          <a:p>
            <a:pPr marL="457200" indent="-457200"/>
            <a:r>
              <a:rPr lang="en-US" dirty="0" smtClean="0"/>
              <a:t>Physical archival containers</a:t>
            </a:r>
          </a:p>
          <a:p>
            <a:pPr marL="758952" lvl="1" indent="-457200"/>
            <a:r>
              <a:rPr lang="en-US" dirty="0" smtClean="0"/>
              <a:t>Archival box?</a:t>
            </a:r>
            <a:endParaRPr lang="en-US" dirty="0"/>
          </a:p>
          <a:p>
            <a:pPr marL="758952" lvl="1" indent="-457200"/>
            <a:r>
              <a:rPr lang="en-US" dirty="0" smtClean="0"/>
              <a:t>Archival folder?</a:t>
            </a:r>
          </a:p>
          <a:p>
            <a:pPr marL="758952" lvl="1" indent="-457200"/>
            <a:r>
              <a:rPr lang="en-US" dirty="0" smtClean="0"/>
              <a:t>Item-level?</a:t>
            </a:r>
          </a:p>
          <a:p>
            <a:pPr marL="758952" lvl="1" indent="-457200"/>
            <a:endParaRPr lang="en-US" dirty="0"/>
          </a:p>
          <a:p>
            <a:pPr marL="457200" indent="-457200"/>
            <a:r>
              <a:rPr lang="en-US" dirty="0" smtClean="0"/>
              <a:t>Scrapbooks</a:t>
            </a:r>
          </a:p>
          <a:p>
            <a:pPr marL="758952" lvl="1" indent="-457200"/>
            <a:r>
              <a:rPr lang="en-US" dirty="0" smtClean="0"/>
              <a:t>Pages</a:t>
            </a:r>
          </a:p>
          <a:p>
            <a:pPr marL="758952" lvl="1" indent="-457200"/>
            <a:r>
              <a:rPr lang="en-US" dirty="0" smtClean="0"/>
              <a:t>Photographs</a:t>
            </a:r>
          </a:p>
          <a:p>
            <a:pPr marL="457200" indent="-457200"/>
            <a:endParaRPr lang="en-US" dirty="0"/>
          </a:p>
          <a:p>
            <a:pPr marL="457200" indent="-457200"/>
            <a:r>
              <a:rPr lang="en-US" dirty="0" smtClean="0"/>
              <a:t>Newspapers</a:t>
            </a:r>
          </a:p>
          <a:p>
            <a:pPr marL="758952" lvl="1" indent="-457200"/>
            <a:r>
              <a:rPr lang="en-US" dirty="0" smtClean="0"/>
              <a:t>Issues</a:t>
            </a:r>
          </a:p>
          <a:p>
            <a:pPr marL="758952" lvl="1" indent="-457200"/>
            <a:r>
              <a:rPr lang="en-US" dirty="0" smtClean="0"/>
              <a:t>Article</a:t>
            </a:r>
            <a:endParaRPr lang="en-US" dirty="0"/>
          </a:p>
          <a:p>
            <a:pPr marL="758952" lvl="1" indent="-457200"/>
            <a:endParaRPr lang="en-US" dirty="0" smtClean="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748946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9800"/>
            <a:ext cx="7239000" cy="381000"/>
          </a:xfrm>
        </p:spPr>
        <p:txBody>
          <a:bodyPr>
            <a:normAutofit fontScale="90000"/>
          </a:bodyPr>
          <a:lstStyle/>
          <a:p>
            <a:pPr fontAlgn="auto">
              <a:spcAft>
                <a:spcPts val="0"/>
              </a:spcAft>
              <a:defRPr/>
            </a:pPr>
            <a:r>
              <a:rPr lang="en-US" b="1" dirty="0" smtClean="0">
                <a:solidFill>
                  <a:schemeClr val="tx2"/>
                </a:solidFill>
              </a:rPr>
              <a:t>Metadata Standards</a:t>
            </a:r>
            <a:endParaRPr lang="en-US" dirty="0">
              <a:solidFill>
                <a:schemeClr val="bg2"/>
              </a:solidFill>
            </a:endParaRPr>
          </a:p>
        </p:txBody>
      </p:sp>
      <p:sp>
        <p:nvSpPr>
          <p:cNvPr id="9" name="Title 1"/>
          <p:cNvSpPr txBox="1">
            <a:spLocks/>
          </p:cNvSpPr>
          <p:nvPr/>
        </p:nvSpPr>
        <p:spPr>
          <a:xfrm>
            <a:off x="457200" y="457200"/>
            <a:ext cx="8153400" cy="838200"/>
          </a:xfrm>
          <a:prstGeom prst="rect">
            <a:avLst/>
          </a:prstGeom>
        </p:spPr>
        <p:txBody>
          <a:bodyPr anchor="ctr">
            <a:normAutofit fontScale="67500" lnSpcReduction="20000"/>
          </a:bodyPr>
          <a:lstStyle/>
          <a:p>
            <a:pPr fontAlgn="auto">
              <a:spcAft>
                <a:spcPts val="0"/>
              </a:spcAft>
              <a:defRPr/>
            </a:pPr>
            <a:r>
              <a:rPr lang="en-US" sz="4400" dirty="0">
                <a:solidFill>
                  <a:schemeClr val="bg1"/>
                </a:solidFill>
                <a:latin typeface="+mj-lt"/>
                <a:ea typeface="+mj-ea"/>
                <a:cs typeface="+mj-cs"/>
              </a:rPr>
              <a:t/>
            </a:r>
            <a:br>
              <a:rPr lang="en-US" sz="4400" dirty="0">
                <a:solidFill>
                  <a:schemeClr val="bg1"/>
                </a:solidFill>
                <a:latin typeface="+mj-lt"/>
                <a:ea typeface="+mj-ea"/>
                <a:cs typeface="+mj-cs"/>
              </a:rPr>
            </a:br>
            <a:endParaRPr lang="en-US" sz="4400" dirty="0">
              <a:solidFill>
                <a:schemeClr val="bg2"/>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4" name="Footer Placeholder 3"/>
          <p:cNvSpPr>
            <a:spLocks noGrp="1"/>
          </p:cNvSpPr>
          <p:nvPr>
            <p:ph type="ftr" sz="quarter" idx="11"/>
          </p:nvPr>
        </p:nvSpPr>
        <p:spPr/>
        <p:txBody>
          <a:bodyPr/>
          <a:lstStyle/>
          <a:p>
            <a:r>
              <a:rPr lang="en-US" smtClean="0"/>
              <a:t>Nemmers and Sullivan</a:t>
            </a:r>
            <a:endParaRPr lang="en-US"/>
          </a:p>
        </p:txBody>
      </p:sp>
      <p:sp>
        <p:nvSpPr>
          <p:cNvPr id="5" name="Slide Number Placeholder 4"/>
          <p:cNvSpPr>
            <a:spLocks noGrp="1"/>
          </p:cNvSpPr>
          <p:nvPr>
            <p:ph type="sldNum" sz="quarter" idx="12"/>
          </p:nvPr>
        </p:nvSpPr>
        <p:spPr/>
        <p:txBody>
          <a:bodyPr/>
          <a:lstStyle/>
          <a:p>
            <a:fld id="{AE648BDE-5DA7-4D05-B83C-7E47EC1A4BA1}" type="slidenum">
              <a:rPr lang="en-US" smtClean="0"/>
              <a:pPr/>
              <a:t>77</a:t>
            </a:fld>
            <a:endParaRPr lang="en-US"/>
          </a:p>
        </p:txBody>
      </p:sp>
    </p:spTree>
    <p:extLst>
      <p:ext uri="{BB962C8B-B14F-4D97-AF65-F5344CB8AC3E}">
        <p14:creationId xmlns:p14="http://schemas.microsoft.com/office/powerpoint/2010/main" val="35732097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Why metadata standards?</a:t>
            </a:r>
            <a:endParaRPr lang="en-US" sz="4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78</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029" y="1447800"/>
            <a:ext cx="3352800" cy="531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665635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Standards</a:t>
            </a:r>
            <a:endParaRPr lang="en-US" sz="4000" dirty="0"/>
          </a:p>
        </p:txBody>
      </p:sp>
      <p:sp>
        <p:nvSpPr>
          <p:cNvPr id="3" name="Content Placeholder 2"/>
          <p:cNvSpPr>
            <a:spLocks noGrp="1"/>
          </p:cNvSpPr>
          <p:nvPr>
            <p:ph idx="1"/>
          </p:nvPr>
        </p:nvSpPr>
        <p:spPr>
          <a:xfrm>
            <a:off x="457200" y="2362200"/>
            <a:ext cx="8305800" cy="3763963"/>
          </a:xfrm>
        </p:spPr>
        <p:txBody>
          <a:bodyPr/>
          <a:lstStyle/>
          <a:p>
            <a:pPr marL="36576" indent="0">
              <a:buNone/>
            </a:pPr>
            <a:r>
              <a:rPr lang="en-US" sz="3200" dirty="0"/>
              <a:t>“The nice thing about standards is there are so </a:t>
            </a:r>
            <a:r>
              <a:rPr lang="en-US" sz="3200" dirty="0" smtClean="0"/>
              <a:t>many </a:t>
            </a:r>
            <a:r>
              <a:rPr lang="en-US" sz="3200" dirty="0"/>
              <a:t>to choose from</a:t>
            </a:r>
            <a:r>
              <a:rPr lang="en-US" sz="3200" dirty="0" smtClean="0"/>
              <a:t>.”</a:t>
            </a:r>
          </a:p>
          <a:p>
            <a:pPr marL="36576" indent="0">
              <a:buNone/>
            </a:pPr>
            <a:endParaRPr lang="en-US" dirty="0"/>
          </a:p>
          <a:p>
            <a:pPr marL="36576" indent="0">
              <a:buNone/>
            </a:pPr>
            <a:r>
              <a:rPr lang="en-US" dirty="0" smtClean="0"/>
              <a:t>			</a:t>
            </a:r>
            <a:r>
              <a:rPr lang="en-US" sz="2400" dirty="0" smtClean="0"/>
              <a:t>- Andrew </a:t>
            </a:r>
            <a:r>
              <a:rPr lang="en-US" sz="2400" dirty="0" err="1" smtClean="0"/>
              <a:t>Tannenbaum</a:t>
            </a:r>
            <a:r>
              <a:rPr lang="en-US" sz="2400" dirty="0" smtClean="0"/>
              <a:t> (1988 )</a:t>
            </a:r>
            <a:endParaRPr lang="en-US" sz="24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79</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57999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noFill/>
          <a:ln/>
        </p:spPr>
        <p:txBody>
          <a:bodyPr lIns="0" tIns="0" rIns="0" bIns="0">
            <a:spAutoFit/>
          </a:bodyPr>
          <a:lstStyle/>
          <a:p>
            <a:pPr defTabSz="381000"/>
            <a:r>
              <a:rPr lang="en-US" dirty="0" smtClean="0"/>
              <a:t>Identify Holdings for Digital Projects</a:t>
            </a:r>
            <a:endParaRPr lang="en-US" b="1" dirty="0"/>
          </a:p>
        </p:txBody>
      </p:sp>
      <p:sp>
        <p:nvSpPr>
          <p:cNvPr id="17412" name="Rectangle 1028"/>
          <p:cNvSpPr>
            <a:spLocks noGrp="1" noChangeArrowheads="1"/>
          </p:cNvSpPr>
          <p:nvPr>
            <p:ph idx="1"/>
          </p:nvPr>
        </p:nvSpPr>
        <p:spPr>
          <a:xfrm>
            <a:off x="457200" y="2046744"/>
            <a:ext cx="8458200" cy="2499146"/>
          </a:xfrm>
          <a:noFill/>
          <a:ln/>
        </p:spPr>
        <p:txBody>
          <a:bodyPr wrap="square" lIns="0" tIns="0" rIns="0" bIns="0">
            <a:spAutoFit/>
          </a:bodyPr>
          <a:lstStyle/>
          <a:p>
            <a:pPr defTabSz="381000"/>
            <a:r>
              <a:rPr lang="en-US" sz="2800" dirty="0" smtClean="0"/>
              <a:t>Archival collections (papers, photos, AV, etc.)</a:t>
            </a:r>
          </a:p>
          <a:p>
            <a:pPr defTabSz="381000"/>
            <a:r>
              <a:rPr lang="en-US" sz="2800" dirty="0" smtClean="0"/>
              <a:t>Special collections</a:t>
            </a:r>
          </a:p>
          <a:p>
            <a:pPr defTabSz="381000"/>
            <a:r>
              <a:rPr lang="en-US" sz="2800" dirty="0" smtClean="0"/>
              <a:t>Reformatting microfilmed holdings</a:t>
            </a:r>
            <a:endParaRPr lang="en-US" sz="2800" dirty="0"/>
          </a:p>
          <a:p>
            <a:pPr defTabSz="381000"/>
            <a:r>
              <a:rPr lang="en-US" sz="2800" dirty="0" smtClean="0"/>
              <a:t>Born </a:t>
            </a:r>
            <a:r>
              <a:rPr lang="en-US" sz="2800" dirty="0"/>
              <a:t>digital </a:t>
            </a:r>
            <a:r>
              <a:rPr lang="en-US" sz="2800" dirty="0" smtClean="0"/>
              <a:t>holdings</a:t>
            </a:r>
            <a:endParaRPr lang="en-US" sz="2800" dirty="0"/>
          </a:p>
          <a:p>
            <a:pPr defTabSz="381000"/>
            <a:r>
              <a:rPr lang="en-US" sz="2800" dirty="0"/>
              <a:t>Digitization </a:t>
            </a:r>
            <a:r>
              <a:rPr lang="en-US" sz="2800" dirty="0" smtClean="0"/>
              <a:t>projects with partner holdings</a:t>
            </a:r>
            <a:endParaRPr lang="en-US" sz="2800" dirty="0"/>
          </a:p>
        </p:txBody>
      </p:sp>
      <p:sp>
        <p:nvSpPr>
          <p:cNvPr id="6" name="Slide Number Placeholder 5"/>
          <p:cNvSpPr>
            <a:spLocks noGrp="1"/>
          </p:cNvSpPr>
          <p:nvPr>
            <p:ph type="sldNum" sz="quarter" idx="12"/>
          </p:nvPr>
        </p:nvSpPr>
        <p:spPr/>
        <p:txBody>
          <a:bodyPr/>
          <a:lstStyle/>
          <a:p>
            <a:fld id="{44322501-F036-44F1-828B-F1E55C8897D8}" type="slidenum">
              <a:rPr lang="en-US" smtClean="0"/>
              <a:pPr/>
              <a:t>8</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47306011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Types of Metadata Standards</a:t>
            </a:r>
          </a:p>
        </p:txBody>
      </p:sp>
      <p:sp>
        <p:nvSpPr>
          <p:cNvPr id="4" name="Slide Number Placeholder 3"/>
          <p:cNvSpPr>
            <a:spLocks noGrp="1"/>
          </p:cNvSpPr>
          <p:nvPr>
            <p:ph type="sldNum" sz="quarter" idx="12"/>
          </p:nvPr>
        </p:nvSpPr>
        <p:spPr/>
        <p:txBody>
          <a:bodyPr/>
          <a:lstStyle/>
          <a:p>
            <a:fld id="{44322501-F036-44F1-828B-F1E55C8897D8}" type="slidenum">
              <a:rPr lang="en-US" smtClean="0"/>
              <a:pPr/>
              <a:t>80</a:t>
            </a:fld>
            <a:endParaRPr lang="en-US"/>
          </a:p>
        </p:txBody>
      </p:sp>
      <p:sp>
        <p:nvSpPr>
          <p:cNvPr id="8" name="Content Placeholder 2"/>
          <p:cNvSpPr>
            <a:spLocks noGrp="1"/>
          </p:cNvSpPr>
          <p:nvPr>
            <p:ph idx="1"/>
          </p:nvPr>
        </p:nvSpPr>
        <p:spPr>
          <a:xfrm>
            <a:off x="457200" y="1600200"/>
            <a:ext cx="7467600" cy="4525963"/>
          </a:xfrm>
        </p:spPr>
        <p:txBody>
          <a:bodyPr/>
          <a:lstStyle/>
          <a:p>
            <a:pPr marL="457200" indent="-457200"/>
            <a:r>
              <a:rPr lang="en-US" dirty="0"/>
              <a:t>Bibliographic Description</a:t>
            </a:r>
          </a:p>
          <a:p>
            <a:pPr marL="457200" indent="-457200"/>
            <a:r>
              <a:rPr lang="en-US" dirty="0"/>
              <a:t>Metadata “Wrappers” and Transport</a:t>
            </a:r>
          </a:p>
          <a:p>
            <a:pPr marL="457200" indent="-457200"/>
            <a:r>
              <a:rPr lang="en-US" dirty="0"/>
              <a:t>Collection Descriptions</a:t>
            </a:r>
          </a:p>
          <a:p>
            <a:pPr marL="457200" indent="-457200"/>
            <a:r>
              <a:rPr lang="en-US" dirty="0"/>
              <a:t>Other Standards</a:t>
            </a:r>
          </a:p>
          <a:p>
            <a:pPr marL="914400" lvl="1" indent="-457200"/>
            <a:r>
              <a:rPr lang="en-US" dirty="0"/>
              <a:t>Authority Standards</a:t>
            </a:r>
          </a:p>
          <a:p>
            <a:pPr marL="914400" lvl="1" indent="-457200"/>
            <a:r>
              <a:rPr lang="en-US" dirty="0"/>
              <a:t>Proprietary Standards</a:t>
            </a:r>
          </a:p>
          <a:p>
            <a:pPr marL="914400" lvl="1" indent="-457200"/>
            <a:r>
              <a:rPr lang="en-US" dirty="0"/>
              <a:t>etc…</a:t>
            </a:r>
          </a:p>
          <a:p>
            <a:endParaRPr lang="en-US" dirty="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4829898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Types of Metadata Standards</a:t>
            </a:r>
          </a:p>
        </p:txBody>
      </p:sp>
      <p:sp>
        <p:nvSpPr>
          <p:cNvPr id="4" name="Slide Number Placeholder 3"/>
          <p:cNvSpPr>
            <a:spLocks noGrp="1"/>
          </p:cNvSpPr>
          <p:nvPr>
            <p:ph type="sldNum" sz="quarter" idx="12"/>
          </p:nvPr>
        </p:nvSpPr>
        <p:spPr/>
        <p:txBody>
          <a:bodyPr/>
          <a:lstStyle/>
          <a:p>
            <a:fld id="{44322501-F036-44F1-828B-F1E55C8897D8}" type="slidenum">
              <a:rPr lang="en-US" smtClean="0"/>
              <a:pPr/>
              <a:t>81</a:t>
            </a:fld>
            <a:endParaRPr lang="en-US"/>
          </a:p>
        </p:txBody>
      </p:sp>
      <p:sp>
        <p:nvSpPr>
          <p:cNvPr id="8" name="Content Placeholder 2"/>
          <p:cNvSpPr>
            <a:spLocks noGrp="1"/>
          </p:cNvSpPr>
          <p:nvPr>
            <p:ph idx="1"/>
          </p:nvPr>
        </p:nvSpPr>
        <p:spPr>
          <a:xfrm>
            <a:off x="457200" y="1600200"/>
            <a:ext cx="7467600" cy="4525963"/>
          </a:xfrm>
        </p:spPr>
        <p:txBody>
          <a:bodyPr/>
          <a:lstStyle/>
          <a:p>
            <a:pPr marL="457200" indent="-457200"/>
            <a:r>
              <a:rPr lang="en-US" dirty="0">
                <a:solidFill>
                  <a:schemeClr val="accent1"/>
                </a:solidFill>
              </a:rPr>
              <a:t>Bibliographic Description</a:t>
            </a:r>
          </a:p>
          <a:p>
            <a:pPr marL="457200" indent="-457200"/>
            <a:r>
              <a:rPr lang="en-US" dirty="0"/>
              <a:t>Metadata “Wrappers” and Transport</a:t>
            </a:r>
          </a:p>
          <a:p>
            <a:pPr marL="457200" indent="-457200"/>
            <a:r>
              <a:rPr lang="en-US" dirty="0"/>
              <a:t>Collection Descriptions</a:t>
            </a:r>
          </a:p>
          <a:p>
            <a:pPr marL="457200" indent="-457200"/>
            <a:r>
              <a:rPr lang="en-US" dirty="0"/>
              <a:t>Other Standards</a:t>
            </a:r>
          </a:p>
          <a:p>
            <a:pPr marL="914400" lvl="1" indent="-457200"/>
            <a:r>
              <a:rPr lang="en-US" dirty="0"/>
              <a:t>Authority Standards</a:t>
            </a:r>
          </a:p>
          <a:p>
            <a:pPr marL="914400" lvl="1" indent="-457200"/>
            <a:r>
              <a:rPr lang="en-US" dirty="0"/>
              <a:t>Proprietary Standards</a:t>
            </a:r>
          </a:p>
          <a:p>
            <a:pPr marL="914400" lvl="1" indent="-457200"/>
            <a:r>
              <a:rPr lang="en-US" dirty="0"/>
              <a:t>etc…</a:t>
            </a:r>
          </a:p>
          <a:p>
            <a:endParaRPr lang="en-US" dirty="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860384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4000" dirty="0" smtClean="0"/>
              <a:t>Bibliographic Description Standards</a:t>
            </a:r>
            <a:endParaRPr lang="en-US" sz="4000" dirty="0"/>
          </a:p>
        </p:txBody>
      </p:sp>
      <p:sp>
        <p:nvSpPr>
          <p:cNvPr id="3" name="Content Placeholder 2"/>
          <p:cNvSpPr>
            <a:spLocks noGrp="1"/>
          </p:cNvSpPr>
          <p:nvPr>
            <p:ph idx="1"/>
          </p:nvPr>
        </p:nvSpPr>
        <p:spPr>
          <a:xfrm>
            <a:off x="457200" y="1981200"/>
            <a:ext cx="7467600" cy="4144963"/>
          </a:xfrm>
        </p:spPr>
        <p:txBody>
          <a:bodyPr/>
          <a:lstStyle/>
          <a:p>
            <a:pPr>
              <a:lnSpc>
                <a:spcPct val="150000"/>
              </a:lnSpc>
            </a:pPr>
            <a:r>
              <a:rPr lang="en-US" dirty="0" smtClean="0"/>
              <a:t>MARC</a:t>
            </a:r>
          </a:p>
          <a:p>
            <a:pPr>
              <a:lnSpc>
                <a:spcPct val="150000"/>
              </a:lnSpc>
            </a:pPr>
            <a:r>
              <a:rPr lang="en-US" dirty="0" smtClean="0"/>
              <a:t>Dublin Core</a:t>
            </a:r>
          </a:p>
          <a:p>
            <a:pPr>
              <a:lnSpc>
                <a:spcPct val="150000"/>
              </a:lnSpc>
            </a:pPr>
            <a:r>
              <a:rPr lang="en-US" dirty="0" smtClean="0"/>
              <a:t>MODS</a:t>
            </a:r>
          </a:p>
          <a:p>
            <a:pPr>
              <a:lnSpc>
                <a:spcPct val="150000"/>
              </a:lnSpc>
            </a:pPr>
            <a:r>
              <a:rPr lang="en-US" dirty="0" smtClean="0"/>
              <a:t>VRA Core</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82</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9443190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sz="4000" dirty="0" smtClean="0"/>
              <a:t>Bibliographic Description : MARC</a:t>
            </a:r>
            <a:endParaRPr lang="en-US" sz="4000" dirty="0"/>
          </a:p>
        </p:txBody>
      </p:sp>
      <p:sp>
        <p:nvSpPr>
          <p:cNvPr id="3" name="Content Placeholder 2"/>
          <p:cNvSpPr>
            <a:spLocks noGrp="1"/>
          </p:cNvSpPr>
          <p:nvPr>
            <p:ph idx="1"/>
          </p:nvPr>
        </p:nvSpPr>
        <p:spPr>
          <a:xfrm>
            <a:off x="457200" y="1600200"/>
            <a:ext cx="8382000" cy="4525963"/>
          </a:xfrm>
        </p:spPr>
        <p:txBody>
          <a:bodyPr>
            <a:normAutofit/>
          </a:bodyPr>
          <a:lstStyle/>
          <a:p>
            <a:r>
              <a:rPr lang="en-US" sz="2400" dirty="0"/>
              <a:t>MARC</a:t>
            </a:r>
          </a:p>
          <a:p>
            <a:pPr lvl="1"/>
            <a:r>
              <a:rPr lang="en-US" sz="2400" dirty="0"/>
              <a:t>Originally developed in 1960s by Library of Congress</a:t>
            </a:r>
          </a:p>
          <a:p>
            <a:pPr lvl="1"/>
            <a:r>
              <a:rPr lang="en-US" sz="2400" dirty="0"/>
              <a:t>Most embraced metadata standard in </a:t>
            </a:r>
            <a:r>
              <a:rPr lang="en-US" sz="2400" dirty="0" smtClean="0"/>
              <a:t>libraries</a:t>
            </a:r>
          </a:p>
          <a:p>
            <a:pPr lvl="1"/>
            <a:endParaRPr lang="en-US" sz="2400" dirty="0"/>
          </a:p>
          <a:p>
            <a:r>
              <a:rPr lang="en-US" sz="2400" dirty="0"/>
              <a:t>MARC 21</a:t>
            </a:r>
          </a:p>
          <a:p>
            <a:pPr lvl="1"/>
            <a:r>
              <a:rPr lang="en-US" sz="2400" dirty="0"/>
              <a:t>Combination of USMARC and CAN/MARC</a:t>
            </a:r>
          </a:p>
          <a:p>
            <a:pPr lvl="1"/>
            <a:r>
              <a:rPr lang="en-US" sz="2400" dirty="0"/>
              <a:t>Metadata standard for </a:t>
            </a:r>
            <a:r>
              <a:rPr lang="en-US" sz="2400" dirty="0" smtClean="0"/>
              <a:t>21</a:t>
            </a:r>
            <a:r>
              <a:rPr lang="en-US" sz="2400" baseline="30000" dirty="0" smtClean="0"/>
              <a:t>st</a:t>
            </a:r>
            <a:r>
              <a:rPr lang="en-US" sz="2400" dirty="0" smtClean="0"/>
              <a:t> century</a:t>
            </a:r>
          </a:p>
          <a:p>
            <a:pPr lvl="1"/>
            <a:endParaRPr lang="en-US" sz="2400" dirty="0"/>
          </a:p>
          <a:p>
            <a:r>
              <a:rPr lang="en-US" sz="2400" dirty="0" err="1"/>
              <a:t>MarcXML</a:t>
            </a:r>
            <a:endParaRPr lang="en-US" sz="2400" dirty="0"/>
          </a:p>
          <a:p>
            <a:pPr lvl="1"/>
            <a:r>
              <a:rPr lang="en-US" sz="2400" dirty="0"/>
              <a:t>Same MARC format, except encoded in XML</a:t>
            </a:r>
          </a:p>
        </p:txBody>
      </p:sp>
      <p:sp>
        <p:nvSpPr>
          <p:cNvPr id="4" name="Slide Number Placeholder 3"/>
          <p:cNvSpPr>
            <a:spLocks noGrp="1"/>
          </p:cNvSpPr>
          <p:nvPr>
            <p:ph type="sldNum" sz="quarter" idx="12"/>
          </p:nvPr>
        </p:nvSpPr>
        <p:spPr/>
        <p:txBody>
          <a:bodyPr/>
          <a:lstStyle/>
          <a:p>
            <a:fld id="{44322501-F036-44F1-828B-F1E55C8897D8}" type="slidenum">
              <a:rPr lang="en-US" smtClean="0"/>
              <a:pPr/>
              <a:t>83</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839352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sz="4000" dirty="0" smtClean="0"/>
              <a:t>Bibliographic Description : MARC</a:t>
            </a:r>
            <a:endParaRPr lang="en-US" sz="4000" dirty="0"/>
          </a:p>
        </p:txBody>
      </p:sp>
      <p:sp>
        <p:nvSpPr>
          <p:cNvPr id="3" name="Content Placeholder 2"/>
          <p:cNvSpPr>
            <a:spLocks noGrp="1"/>
          </p:cNvSpPr>
          <p:nvPr>
            <p:ph idx="1"/>
          </p:nvPr>
        </p:nvSpPr>
        <p:spPr>
          <a:xfrm>
            <a:off x="457200" y="1905000"/>
            <a:ext cx="8382000" cy="4221163"/>
          </a:xfrm>
        </p:spPr>
        <p:txBody>
          <a:bodyPr>
            <a:normAutofit/>
          </a:bodyPr>
          <a:lstStyle/>
          <a:p>
            <a:r>
              <a:rPr lang="en-US" sz="2400" dirty="0" smtClean="0"/>
              <a:t>Positives</a:t>
            </a:r>
            <a:r>
              <a:rPr lang="en-US" sz="2400" dirty="0"/>
              <a:t>:</a:t>
            </a:r>
          </a:p>
          <a:p>
            <a:pPr lvl="1"/>
            <a:r>
              <a:rPr lang="en-US" sz="2400" dirty="0"/>
              <a:t>Can encode a very granular amount of data</a:t>
            </a:r>
          </a:p>
          <a:p>
            <a:pPr lvl="1"/>
            <a:r>
              <a:rPr lang="en-US" sz="2400" dirty="0"/>
              <a:t>Very well adopted and works well with machine </a:t>
            </a:r>
            <a:r>
              <a:rPr lang="en-US" sz="2400" dirty="0" smtClean="0"/>
              <a:t>readers</a:t>
            </a:r>
          </a:p>
          <a:p>
            <a:pPr lvl="1"/>
            <a:endParaRPr lang="en-US" sz="2400" dirty="0"/>
          </a:p>
          <a:p>
            <a:r>
              <a:rPr lang="en-US" sz="2400" dirty="0"/>
              <a:t>Negatives</a:t>
            </a:r>
          </a:p>
          <a:p>
            <a:pPr lvl="1"/>
            <a:r>
              <a:rPr lang="en-US" sz="2400" dirty="0"/>
              <a:t>Not very human-readable</a:t>
            </a:r>
          </a:p>
          <a:p>
            <a:pPr lvl="1"/>
            <a:r>
              <a:rPr lang="en-US" sz="2400" dirty="0"/>
              <a:t>High learning curve</a:t>
            </a:r>
          </a:p>
          <a:p>
            <a:pPr lvl="1"/>
            <a:r>
              <a:rPr lang="en-US" sz="2400" dirty="0"/>
              <a:t>Mixes data with display (as commonly implemented)</a:t>
            </a:r>
          </a:p>
        </p:txBody>
      </p:sp>
      <p:sp>
        <p:nvSpPr>
          <p:cNvPr id="4" name="Slide Number Placeholder 3"/>
          <p:cNvSpPr>
            <a:spLocks noGrp="1"/>
          </p:cNvSpPr>
          <p:nvPr>
            <p:ph type="sldNum" sz="quarter" idx="12"/>
          </p:nvPr>
        </p:nvSpPr>
        <p:spPr/>
        <p:txBody>
          <a:bodyPr/>
          <a:lstStyle/>
          <a:p>
            <a:fld id="{44322501-F036-44F1-828B-F1E55C8897D8}" type="slidenum">
              <a:rPr lang="en-US" smtClean="0"/>
              <a:pPr/>
              <a:t>84</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3087529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sz="4000" dirty="0" smtClean="0"/>
              <a:t>Bibliographic Description : DC</a:t>
            </a:r>
            <a:endParaRPr lang="en-US" sz="4000" dirty="0"/>
          </a:p>
        </p:txBody>
      </p:sp>
      <p:sp>
        <p:nvSpPr>
          <p:cNvPr id="3" name="Content Placeholder 2"/>
          <p:cNvSpPr>
            <a:spLocks noGrp="1"/>
          </p:cNvSpPr>
          <p:nvPr>
            <p:ph idx="1"/>
          </p:nvPr>
        </p:nvSpPr>
        <p:spPr>
          <a:xfrm>
            <a:off x="457200" y="1447800"/>
            <a:ext cx="8382000" cy="4678363"/>
          </a:xfrm>
        </p:spPr>
        <p:txBody>
          <a:bodyPr>
            <a:normAutofit/>
          </a:bodyPr>
          <a:lstStyle/>
          <a:p>
            <a:pPr>
              <a:spcAft>
                <a:spcPts val="600"/>
              </a:spcAft>
            </a:pPr>
            <a:r>
              <a:rPr lang="en-US" sz="2400" b="1" dirty="0"/>
              <a:t>D</a:t>
            </a:r>
            <a:r>
              <a:rPr lang="en-US" sz="2400" dirty="0"/>
              <a:t>ublin </a:t>
            </a:r>
            <a:r>
              <a:rPr lang="en-US" sz="2400" b="1" dirty="0"/>
              <a:t>C</a:t>
            </a:r>
            <a:r>
              <a:rPr lang="en-US" sz="2400" dirty="0"/>
              <a:t>ore</a:t>
            </a:r>
          </a:p>
          <a:p>
            <a:pPr>
              <a:spcAft>
                <a:spcPts val="600"/>
              </a:spcAft>
            </a:pPr>
            <a:r>
              <a:rPr lang="en-US" sz="2400" dirty="0" smtClean="0"/>
              <a:t>Originally </a:t>
            </a:r>
            <a:r>
              <a:rPr lang="en-US" sz="2400" dirty="0"/>
              <a:t>developed between 1994 and 1995 in Dublin Ohio by OCLC</a:t>
            </a:r>
          </a:p>
          <a:p>
            <a:pPr>
              <a:spcAft>
                <a:spcPts val="600"/>
              </a:spcAft>
            </a:pPr>
            <a:r>
              <a:rPr lang="en-US" sz="2400" dirty="0" smtClean="0"/>
              <a:t>Used </a:t>
            </a:r>
            <a:r>
              <a:rPr lang="en-US" sz="2400" dirty="0"/>
              <a:t>widely on web pages to assist search engines</a:t>
            </a:r>
          </a:p>
          <a:p>
            <a:r>
              <a:rPr lang="en-US" sz="2400" dirty="0" smtClean="0"/>
              <a:t>Simplified </a:t>
            </a:r>
            <a:r>
              <a:rPr lang="en-US" sz="2400" dirty="0"/>
              <a:t>Dublin Core</a:t>
            </a:r>
          </a:p>
          <a:p>
            <a:pPr marL="36576" indent="0">
              <a:buNone/>
            </a:pPr>
            <a:r>
              <a:rPr lang="en-US" sz="2400" dirty="0" smtClean="0"/>
              <a:t>		</a:t>
            </a:r>
            <a:r>
              <a:rPr lang="en-US" sz="2000" dirty="0" smtClean="0"/>
              <a:t>Title</a:t>
            </a:r>
            <a:r>
              <a:rPr lang="en-US" sz="2000" dirty="0"/>
              <a:t>	</a:t>
            </a:r>
            <a:r>
              <a:rPr lang="en-US" sz="2000" dirty="0" smtClean="0"/>
              <a:t>	Creator</a:t>
            </a:r>
            <a:r>
              <a:rPr lang="en-US" sz="2000" dirty="0"/>
              <a:t>	</a:t>
            </a:r>
            <a:r>
              <a:rPr lang="en-US" sz="2000" dirty="0" smtClean="0"/>
              <a:t>	Subject</a:t>
            </a:r>
            <a:r>
              <a:rPr lang="en-US" sz="2000" dirty="0"/>
              <a:t>	</a:t>
            </a:r>
          </a:p>
          <a:p>
            <a:pPr marL="36576" indent="0">
              <a:buNone/>
            </a:pPr>
            <a:r>
              <a:rPr lang="en-US" sz="2000" dirty="0" smtClean="0"/>
              <a:t>		Description</a:t>
            </a:r>
            <a:r>
              <a:rPr lang="en-US" sz="2000" dirty="0"/>
              <a:t>	Publisher	Contributor	</a:t>
            </a:r>
          </a:p>
          <a:p>
            <a:pPr marL="36576" indent="0">
              <a:buNone/>
            </a:pPr>
            <a:r>
              <a:rPr lang="en-US" sz="2000" dirty="0" smtClean="0"/>
              <a:t>		Date</a:t>
            </a:r>
            <a:r>
              <a:rPr lang="en-US" sz="2000" dirty="0"/>
              <a:t>	</a:t>
            </a:r>
            <a:r>
              <a:rPr lang="en-US" sz="2000" dirty="0" smtClean="0"/>
              <a:t>	Type</a:t>
            </a:r>
            <a:r>
              <a:rPr lang="en-US" sz="2000" dirty="0"/>
              <a:t>	</a:t>
            </a:r>
            <a:r>
              <a:rPr lang="en-US" sz="2000" dirty="0" smtClean="0"/>
              <a:t>	Format</a:t>
            </a:r>
            <a:endParaRPr lang="en-US" sz="2000" dirty="0"/>
          </a:p>
          <a:p>
            <a:pPr marL="36576" indent="0">
              <a:buNone/>
            </a:pPr>
            <a:r>
              <a:rPr lang="en-US" sz="2000" dirty="0"/>
              <a:t>	</a:t>
            </a:r>
            <a:r>
              <a:rPr lang="en-US" sz="2000" dirty="0" smtClean="0"/>
              <a:t>	Identifier</a:t>
            </a:r>
            <a:r>
              <a:rPr lang="en-US" sz="2000" dirty="0"/>
              <a:t>	Source	</a:t>
            </a:r>
            <a:r>
              <a:rPr lang="en-US" sz="2000" dirty="0" smtClean="0"/>
              <a:t>	Language</a:t>
            </a:r>
            <a:r>
              <a:rPr lang="en-US" sz="2000" dirty="0"/>
              <a:t>	</a:t>
            </a:r>
          </a:p>
          <a:p>
            <a:pPr marL="36576" indent="0">
              <a:buNone/>
            </a:pPr>
            <a:r>
              <a:rPr lang="en-US" sz="2000" dirty="0" smtClean="0"/>
              <a:t>		Relation</a:t>
            </a:r>
            <a:r>
              <a:rPr lang="en-US" sz="2000" dirty="0"/>
              <a:t>	Coverage	Rights	</a:t>
            </a:r>
          </a:p>
        </p:txBody>
      </p:sp>
      <p:sp>
        <p:nvSpPr>
          <p:cNvPr id="4" name="Slide Number Placeholder 3"/>
          <p:cNvSpPr>
            <a:spLocks noGrp="1"/>
          </p:cNvSpPr>
          <p:nvPr>
            <p:ph type="sldNum" sz="quarter" idx="12"/>
          </p:nvPr>
        </p:nvSpPr>
        <p:spPr/>
        <p:txBody>
          <a:bodyPr/>
          <a:lstStyle/>
          <a:p>
            <a:fld id="{44322501-F036-44F1-828B-F1E55C8897D8}" type="slidenum">
              <a:rPr lang="en-US" smtClean="0"/>
              <a:pPr/>
              <a:t>85</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476046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sz="4000" dirty="0" smtClean="0"/>
              <a:t>Bibliographic Description : DC</a:t>
            </a:r>
            <a:endParaRPr lang="en-US" sz="4000" dirty="0"/>
          </a:p>
        </p:txBody>
      </p:sp>
      <p:sp>
        <p:nvSpPr>
          <p:cNvPr id="3" name="Content Placeholder 2"/>
          <p:cNvSpPr>
            <a:spLocks noGrp="1"/>
          </p:cNvSpPr>
          <p:nvPr>
            <p:ph idx="1"/>
          </p:nvPr>
        </p:nvSpPr>
        <p:spPr>
          <a:xfrm>
            <a:off x="457200" y="1447800"/>
            <a:ext cx="8382000" cy="4678363"/>
          </a:xfrm>
        </p:spPr>
        <p:txBody>
          <a:bodyPr>
            <a:normAutofit/>
          </a:bodyPr>
          <a:lstStyle/>
          <a:p>
            <a:pPr>
              <a:spcAft>
                <a:spcPts val="600"/>
              </a:spcAft>
            </a:pPr>
            <a:r>
              <a:rPr lang="en-US" sz="2400" dirty="0"/>
              <a:t>Qualified Dublin Core</a:t>
            </a:r>
          </a:p>
          <a:p>
            <a:pPr lvl="1">
              <a:spcAft>
                <a:spcPts val="600"/>
              </a:spcAft>
            </a:pPr>
            <a:r>
              <a:rPr lang="en-US" sz="2000" dirty="0"/>
              <a:t>Added three elements ( Audience, Provenance, </a:t>
            </a:r>
            <a:r>
              <a:rPr lang="en-US" sz="2000" dirty="0" err="1"/>
              <a:t>RightsHolder</a:t>
            </a:r>
            <a:r>
              <a:rPr lang="en-US" sz="2000" dirty="0"/>
              <a:t>)</a:t>
            </a:r>
          </a:p>
          <a:p>
            <a:pPr lvl="1">
              <a:spcAft>
                <a:spcPts val="600"/>
              </a:spcAft>
            </a:pPr>
            <a:r>
              <a:rPr lang="en-US" sz="2000" dirty="0"/>
              <a:t>More importantly, added some basic </a:t>
            </a:r>
            <a:r>
              <a:rPr lang="en-US" sz="2000" dirty="0" smtClean="0"/>
              <a:t>refinements</a:t>
            </a:r>
          </a:p>
          <a:p>
            <a:pPr lvl="1">
              <a:spcAft>
                <a:spcPts val="600"/>
              </a:spcAft>
            </a:pPr>
            <a:endParaRPr lang="en-US" sz="2000" dirty="0"/>
          </a:p>
          <a:p>
            <a:pPr>
              <a:spcAft>
                <a:spcPts val="600"/>
              </a:spcAft>
            </a:pPr>
            <a:r>
              <a:rPr lang="en-US" sz="2400" dirty="0"/>
              <a:t>Positives</a:t>
            </a:r>
          </a:p>
          <a:p>
            <a:pPr lvl="1">
              <a:spcAft>
                <a:spcPts val="600"/>
              </a:spcAft>
            </a:pPr>
            <a:r>
              <a:rPr lang="en-US" sz="2000" dirty="0"/>
              <a:t>Widely accepted and easy to read and </a:t>
            </a:r>
            <a:r>
              <a:rPr lang="en-US" sz="2000" dirty="0" smtClean="0"/>
              <a:t>encode</a:t>
            </a:r>
          </a:p>
          <a:p>
            <a:pPr lvl="1">
              <a:spcAft>
                <a:spcPts val="600"/>
              </a:spcAft>
            </a:pPr>
            <a:endParaRPr lang="en-US" sz="2000" dirty="0"/>
          </a:p>
          <a:p>
            <a:pPr>
              <a:spcAft>
                <a:spcPts val="600"/>
              </a:spcAft>
            </a:pPr>
            <a:r>
              <a:rPr lang="en-US" sz="2400" dirty="0"/>
              <a:t>Negatives</a:t>
            </a:r>
          </a:p>
          <a:p>
            <a:pPr lvl="1">
              <a:spcAft>
                <a:spcPts val="600"/>
              </a:spcAft>
            </a:pPr>
            <a:r>
              <a:rPr lang="en-US" sz="2000" dirty="0"/>
              <a:t>Even with qualified </a:t>
            </a:r>
            <a:r>
              <a:rPr lang="en-US" sz="2000" dirty="0" err="1" smtClean="0"/>
              <a:t>dublin</a:t>
            </a:r>
            <a:r>
              <a:rPr lang="en-US" sz="2000" dirty="0" smtClean="0"/>
              <a:t> core</a:t>
            </a:r>
            <a:r>
              <a:rPr lang="en-US" sz="2000" dirty="0"/>
              <a:t>, difficult to encode complex data</a:t>
            </a:r>
          </a:p>
          <a:p>
            <a:pPr lvl="1">
              <a:spcAft>
                <a:spcPts val="600"/>
              </a:spcAft>
            </a:pPr>
            <a:r>
              <a:rPr lang="en-US" sz="2000" dirty="0"/>
              <a:t>Lack of data refinement leads to loss of UI options</a:t>
            </a:r>
            <a:endParaRPr lang="en-US" sz="16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86</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6287096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sz="4000" dirty="0" smtClean="0"/>
              <a:t>Bibliographic Description : MODS</a:t>
            </a:r>
            <a:endParaRPr lang="en-US" sz="4000" dirty="0"/>
          </a:p>
        </p:txBody>
      </p:sp>
      <p:sp>
        <p:nvSpPr>
          <p:cNvPr id="3" name="Content Placeholder 2"/>
          <p:cNvSpPr>
            <a:spLocks noGrp="1"/>
          </p:cNvSpPr>
          <p:nvPr>
            <p:ph idx="1"/>
          </p:nvPr>
        </p:nvSpPr>
        <p:spPr>
          <a:xfrm>
            <a:off x="457200" y="1447800"/>
            <a:ext cx="8382000" cy="4678363"/>
          </a:xfrm>
        </p:spPr>
        <p:txBody>
          <a:bodyPr>
            <a:normAutofit/>
          </a:bodyPr>
          <a:lstStyle/>
          <a:p>
            <a:pPr>
              <a:spcAft>
                <a:spcPts val="600"/>
              </a:spcAft>
            </a:pPr>
            <a:r>
              <a:rPr lang="en-US" sz="2400" b="1" dirty="0"/>
              <a:t>M</a:t>
            </a:r>
            <a:r>
              <a:rPr lang="en-US" sz="2400" dirty="0"/>
              <a:t>etadata </a:t>
            </a:r>
            <a:r>
              <a:rPr lang="en-US" sz="2400" b="1" dirty="0"/>
              <a:t>O</a:t>
            </a:r>
            <a:r>
              <a:rPr lang="en-US" sz="2400" dirty="0"/>
              <a:t>bject </a:t>
            </a:r>
            <a:r>
              <a:rPr lang="en-US" sz="2400" b="1" dirty="0"/>
              <a:t>D</a:t>
            </a:r>
            <a:r>
              <a:rPr lang="en-US" sz="2400" dirty="0"/>
              <a:t>escription </a:t>
            </a:r>
            <a:r>
              <a:rPr lang="en-US" sz="2400" b="1" dirty="0"/>
              <a:t>S</a:t>
            </a:r>
            <a:r>
              <a:rPr lang="en-US" sz="2400" dirty="0"/>
              <a:t>cheme</a:t>
            </a:r>
          </a:p>
          <a:p>
            <a:pPr>
              <a:spcAft>
                <a:spcPts val="600"/>
              </a:spcAft>
            </a:pPr>
            <a:r>
              <a:rPr lang="en-US" sz="2400" dirty="0"/>
              <a:t>Developed in 2002 by Library of Congress</a:t>
            </a:r>
          </a:p>
          <a:p>
            <a:pPr>
              <a:spcAft>
                <a:spcPts val="600"/>
              </a:spcAft>
            </a:pPr>
            <a:r>
              <a:rPr lang="en-US" sz="2400" dirty="0"/>
              <a:t>Beginning to be the de facto standard for digital libraries (MODS/METS)</a:t>
            </a:r>
          </a:p>
          <a:p>
            <a:pPr>
              <a:spcAft>
                <a:spcPts val="600"/>
              </a:spcAft>
            </a:pPr>
            <a:r>
              <a:rPr lang="en-US" sz="2400" dirty="0"/>
              <a:t>Positives</a:t>
            </a:r>
          </a:p>
          <a:p>
            <a:pPr lvl="1">
              <a:spcAft>
                <a:spcPts val="600"/>
              </a:spcAft>
            </a:pPr>
            <a:r>
              <a:rPr lang="en-US" sz="2000" dirty="0"/>
              <a:t>Can handle a (large) subset of MARC tags</a:t>
            </a:r>
          </a:p>
          <a:p>
            <a:pPr lvl="1">
              <a:spcAft>
                <a:spcPts val="600"/>
              </a:spcAft>
            </a:pPr>
            <a:r>
              <a:rPr lang="en-US" sz="2000" dirty="0"/>
              <a:t>Handles complex objects and can easily be extended</a:t>
            </a:r>
          </a:p>
          <a:p>
            <a:pPr>
              <a:spcAft>
                <a:spcPts val="600"/>
              </a:spcAft>
            </a:pPr>
            <a:r>
              <a:rPr lang="en-US" sz="2400" dirty="0"/>
              <a:t>Negatives</a:t>
            </a:r>
          </a:p>
          <a:p>
            <a:pPr lvl="1">
              <a:spcAft>
                <a:spcPts val="600"/>
              </a:spcAft>
            </a:pPr>
            <a:r>
              <a:rPr lang="en-US" sz="2000" dirty="0"/>
              <a:t>Hard to do round trip portability from MARC </a:t>
            </a:r>
            <a:r>
              <a:rPr lang="en-US" sz="2000" dirty="0" smtClean="0">
                <a:sym typeface="Wingdings" pitchFamily="2" charset="2"/>
              </a:rPr>
              <a:t> </a:t>
            </a:r>
            <a:r>
              <a:rPr lang="en-US" sz="2000" dirty="0" smtClean="0"/>
              <a:t>MODS </a:t>
            </a:r>
            <a:r>
              <a:rPr lang="en-US" sz="2000" dirty="0" smtClean="0">
                <a:sym typeface="Wingdings" pitchFamily="2" charset="2"/>
              </a:rPr>
              <a:t> </a:t>
            </a:r>
            <a:r>
              <a:rPr lang="en-US" sz="2000" dirty="0" smtClean="0"/>
              <a:t>MARC</a:t>
            </a:r>
            <a:endParaRPr lang="en-US" sz="12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87</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675239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sz="4000" dirty="0" smtClean="0"/>
              <a:t>Bibliographic Description : VRA Core</a:t>
            </a:r>
            <a:endParaRPr lang="en-US" sz="4000" dirty="0"/>
          </a:p>
        </p:txBody>
      </p:sp>
      <p:sp>
        <p:nvSpPr>
          <p:cNvPr id="3" name="Content Placeholder 2"/>
          <p:cNvSpPr>
            <a:spLocks noGrp="1"/>
          </p:cNvSpPr>
          <p:nvPr>
            <p:ph idx="1"/>
          </p:nvPr>
        </p:nvSpPr>
        <p:spPr>
          <a:xfrm>
            <a:off x="457200" y="1447800"/>
            <a:ext cx="8382000" cy="4678363"/>
          </a:xfrm>
        </p:spPr>
        <p:txBody>
          <a:bodyPr>
            <a:normAutofit/>
          </a:bodyPr>
          <a:lstStyle/>
          <a:p>
            <a:pPr>
              <a:spcAft>
                <a:spcPts val="600"/>
              </a:spcAft>
            </a:pPr>
            <a:r>
              <a:rPr lang="en-US" sz="2400" b="1" dirty="0"/>
              <a:t>V</a:t>
            </a:r>
            <a:r>
              <a:rPr lang="en-US" sz="2400" dirty="0"/>
              <a:t>isual </a:t>
            </a:r>
            <a:r>
              <a:rPr lang="en-US" sz="2400" b="1" dirty="0"/>
              <a:t>R</a:t>
            </a:r>
            <a:r>
              <a:rPr lang="en-US" sz="2400" dirty="0"/>
              <a:t>esource </a:t>
            </a:r>
            <a:r>
              <a:rPr lang="en-US" sz="2400" b="1" dirty="0"/>
              <a:t>A</a:t>
            </a:r>
            <a:r>
              <a:rPr lang="en-US" sz="2400" dirty="0"/>
              <a:t>ssociation</a:t>
            </a:r>
          </a:p>
          <a:p>
            <a:pPr>
              <a:spcAft>
                <a:spcPts val="600"/>
              </a:spcAft>
            </a:pPr>
            <a:r>
              <a:rPr lang="en-US" sz="2400" dirty="0"/>
              <a:t>Developed in 1996 by Visual Resource Association</a:t>
            </a:r>
          </a:p>
          <a:p>
            <a:pPr>
              <a:spcAft>
                <a:spcPts val="600"/>
              </a:spcAft>
            </a:pPr>
            <a:r>
              <a:rPr lang="en-US" sz="2400" dirty="0"/>
              <a:t>Used for describing visual/cultural materials</a:t>
            </a:r>
          </a:p>
          <a:p>
            <a:pPr>
              <a:spcAft>
                <a:spcPts val="600"/>
              </a:spcAft>
            </a:pPr>
            <a:r>
              <a:rPr lang="en-US" sz="2400" dirty="0"/>
              <a:t>Includes all the standard tags</a:t>
            </a:r>
          </a:p>
          <a:p>
            <a:pPr lvl="1">
              <a:spcAft>
                <a:spcPts val="600"/>
              </a:spcAft>
            </a:pPr>
            <a:r>
              <a:rPr lang="en-US" sz="2000" dirty="0"/>
              <a:t>Date, Title, Description, Rights, Subject, etc..</a:t>
            </a:r>
          </a:p>
          <a:p>
            <a:pPr>
              <a:spcAft>
                <a:spcPts val="600"/>
              </a:spcAft>
            </a:pPr>
            <a:r>
              <a:rPr lang="en-US" sz="2400" dirty="0"/>
              <a:t>Also more unique tags</a:t>
            </a:r>
          </a:p>
          <a:p>
            <a:pPr lvl="1">
              <a:spcAft>
                <a:spcPts val="600"/>
              </a:spcAft>
            </a:pPr>
            <a:r>
              <a:rPr lang="en-US" sz="2000" dirty="0"/>
              <a:t>Cultural Context</a:t>
            </a:r>
          </a:p>
          <a:p>
            <a:pPr lvl="1">
              <a:spcAft>
                <a:spcPts val="600"/>
              </a:spcAft>
            </a:pPr>
            <a:r>
              <a:rPr lang="en-US" sz="2000" dirty="0"/>
              <a:t>Style</a:t>
            </a:r>
          </a:p>
          <a:p>
            <a:pPr lvl="1">
              <a:spcAft>
                <a:spcPts val="600"/>
              </a:spcAft>
            </a:pPr>
            <a:r>
              <a:rPr lang="en-US" sz="2000" dirty="0"/>
              <a:t>Technique</a:t>
            </a:r>
            <a:endParaRPr lang="en-US" sz="8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88</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6190044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4000" dirty="0" smtClean="0"/>
              <a:t>Bibliographic Description Standards</a:t>
            </a:r>
            <a:endParaRPr lang="en-US" sz="4000" dirty="0"/>
          </a:p>
        </p:txBody>
      </p:sp>
      <p:sp>
        <p:nvSpPr>
          <p:cNvPr id="3" name="Content Placeholder 2"/>
          <p:cNvSpPr>
            <a:spLocks noGrp="1"/>
          </p:cNvSpPr>
          <p:nvPr>
            <p:ph idx="1"/>
          </p:nvPr>
        </p:nvSpPr>
        <p:spPr>
          <a:xfrm>
            <a:off x="457200" y="1981200"/>
            <a:ext cx="7467600" cy="4144963"/>
          </a:xfrm>
        </p:spPr>
        <p:txBody>
          <a:bodyPr/>
          <a:lstStyle/>
          <a:p>
            <a:pPr>
              <a:lnSpc>
                <a:spcPct val="150000"/>
              </a:lnSpc>
            </a:pPr>
            <a:r>
              <a:rPr lang="en-US" dirty="0" smtClean="0"/>
              <a:t>MARC</a:t>
            </a:r>
          </a:p>
          <a:p>
            <a:pPr>
              <a:lnSpc>
                <a:spcPct val="150000"/>
              </a:lnSpc>
            </a:pPr>
            <a:r>
              <a:rPr lang="en-US" dirty="0" smtClean="0"/>
              <a:t>Dublin Core</a:t>
            </a:r>
          </a:p>
          <a:p>
            <a:pPr>
              <a:lnSpc>
                <a:spcPct val="150000"/>
              </a:lnSpc>
            </a:pPr>
            <a:r>
              <a:rPr lang="en-US" dirty="0" smtClean="0"/>
              <a:t>MODS</a:t>
            </a:r>
          </a:p>
          <a:p>
            <a:pPr>
              <a:lnSpc>
                <a:spcPct val="150000"/>
              </a:lnSpc>
            </a:pPr>
            <a:r>
              <a:rPr lang="en-US" dirty="0" smtClean="0"/>
              <a:t>VRA Core</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89</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81389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dirty="0" smtClean="0"/>
              <a:t>Selective Digitization</a:t>
            </a:r>
            <a:endParaRPr lang="en-US" dirty="0"/>
          </a:p>
        </p:txBody>
      </p:sp>
      <p:sp>
        <p:nvSpPr>
          <p:cNvPr id="328707" name="Rectangle 3"/>
          <p:cNvSpPr>
            <a:spLocks noGrp="1" noChangeArrowheads="1"/>
          </p:cNvSpPr>
          <p:nvPr>
            <p:ph idx="1"/>
          </p:nvPr>
        </p:nvSpPr>
        <p:spPr>
          <a:xfrm>
            <a:off x="457200" y="1600200"/>
            <a:ext cx="8305800" cy="4525963"/>
          </a:xfrm>
        </p:spPr>
        <p:txBody>
          <a:bodyPr>
            <a:normAutofit/>
          </a:bodyPr>
          <a:lstStyle/>
          <a:p>
            <a:pPr>
              <a:lnSpc>
                <a:spcPct val="90000"/>
              </a:lnSpc>
            </a:pPr>
            <a:r>
              <a:rPr lang="en-US" sz="2800" dirty="0" smtClean="0"/>
              <a:t>Focus on holdings with high research/educational /commercial value</a:t>
            </a:r>
          </a:p>
          <a:p>
            <a:pPr>
              <a:lnSpc>
                <a:spcPct val="90000"/>
              </a:lnSpc>
            </a:pPr>
            <a:r>
              <a:rPr lang="en-US" sz="2800" dirty="0" smtClean="0"/>
              <a:t>Often not feasible to digitize everything -&gt; representative sample</a:t>
            </a:r>
          </a:p>
          <a:p>
            <a:pPr>
              <a:lnSpc>
                <a:spcPct val="90000"/>
              </a:lnSpc>
            </a:pPr>
            <a:r>
              <a:rPr lang="en-US" sz="2800" dirty="0" smtClean="0"/>
              <a:t>Not everything merits digitization</a:t>
            </a:r>
          </a:p>
          <a:p>
            <a:pPr>
              <a:lnSpc>
                <a:spcPct val="90000"/>
              </a:lnSpc>
            </a:pPr>
            <a:r>
              <a:rPr lang="en-US" sz="2800" dirty="0" smtClean="0"/>
              <a:t>Are the originals fragile/in jeopardy?</a:t>
            </a:r>
            <a:endParaRPr lang="en-US" sz="2800" dirty="0"/>
          </a:p>
          <a:p>
            <a:pPr>
              <a:lnSpc>
                <a:spcPct val="90000"/>
              </a:lnSpc>
            </a:pPr>
            <a:r>
              <a:rPr lang="en-US" sz="2800" dirty="0" smtClean="0"/>
              <a:t>Rights? No known copyright holder -&gt; Take down notices are option.</a:t>
            </a:r>
          </a:p>
          <a:p>
            <a:pPr>
              <a:lnSpc>
                <a:spcPct val="90000"/>
              </a:lnSpc>
            </a:pPr>
            <a:r>
              <a:rPr lang="en-US" sz="2800" dirty="0" smtClean="0"/>
              <a:t>Permissions? Deed </a:t>
            </a:r>
            <a:r>
              <a:rPr lang="en-US" sz="2800" dirty="0"/>
              <a:t>of </a:t>
            </a:r>
            <a:r>
              <a:rPr lang="en-US" sz="2800" dirty="0" smtClean="0"/>
              <a:t>gift?</a:t>
            </a:r>
            <a:endParaRPr lang="en-US" sz="2800" dirty="0"/>
          </a:p>
        </p:txBody>
      </p:sp>
      <p:sp>
        <p:nvSpPr>
          <p:cNvPr id="6" name="Slide Number Placeholder 5"/>
          <p:cNvSpPr>
            <a:spLocks noGrp="1"/>
          </p:cNvSpPr>
          <p:nvPr>
            <p:ph type="sldNum" sz="quarter" idx="12"/>
          </p:nvPr>
        </p:nvSpPr>
        <p:spPr/>
        <p:txBody>
          <a:bodyPr/>
          <a:lstStyle/>
          <a:p>
            <a:fld id="{44322501-F036-44F1-828B-F1E55C8897D8}" type="slidenum">
              <a:rPr lang="en-US" smtClean="0"/>
              <a:pPr/>
              <a:t>9</a:t>
            </a:fld>
            <a:endParaRPr lang="en-US"/>
          </a:p>
        </p:txBody>
      </p:sp>
      <p:sp>
        <p:nvSpPr>
          <p:cNvPr id="2" name="Date Placeholder 1"/>
          <p:cNvSpPr>
            <a:spLocks noGrp="1"/>
          </p:cNvSpPr>
          <p:nvPr>
            <p:ph type="dt" sz="half" idx="10"/>
          </p:nvPr>
        </p:nvSpPr>
        <p:spPr/>
        <p:txBody>
          <a:bodyPr/>
          <a:lstStyle/>
          <a:p>
            <a:r>
              <a:rPr lang="en-US" smtClean="0"/>
              <a:t>Society for Florida Archivists (5/2012)</a:t>
            </a:r>
            <a:endParaRPr lang="en-US"/>
          </a:p>
        </p:txBody>
      </p:sp>
      <p:sp>
        <p:nvSpPr>
          <p:cNvPr id="3" name="Footer Placeholder 2"/>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551174563"/>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Types of Metadata Standards</a:t>
            </a:r>
          </a:p>
        </p:txBody>
      </p:sp>
      <p:sp>
        <p:nvSpPr>
          <p:cNvPr id="4" name="Slide Number Placeholder 3"/>
          <p:cNvSpPr>
            <a:spLocks noGrp="1"/>
          </p:cNvSpPr>
          <p:nvPr>
            <p:ph type="sldNum" sz="quarter" idx="12"/>
          </p:nvPr>
        </p:nvSpPr>
        <p:spPr/>
        <p:txBody>
          <a:bodyPr/>
          <a:lstStyle/>
          <a:p>
            <a:fld id="{44322501-F036-44F1-828B-F1E55C8897D8}" type="slidenum">
              <a:rPr lang="en-US" smtClean="0"/>
              <a:pPr/>
              <a:t>90</a:t>
            </a:fld>
            <a:endParaRPr lang="en-US"/>
          </a:p>
        </p:txBody>
      </p:sp>
      <p:sp>
        <p:nvSpPr>
          <p:cNvPr id="8" name="Content Placeholder 2"/>
          <p:cNvSpPr>
            <a:spLocks noGrp="1"/>
          </p:cNvSpPr>
          <p:nvPr>
            <p:ph idx="1"/>
          </p:nvPr>
        </p:nvSpPr>
        <p:spPr>
          <a:xfrm>
            <a:off x="457200" y="1600200"/>
            <a:ext cx="7467600" cy="4525963"/>
          </a:xfrm>
        </p:spPr>
        <p:txBody>
          <a:bodyPr/>
          <a:lstStyle/>
          <a:p>
            <a:pPr marL="457200" indent="-457200"/>
            <a:r>
              <a:rPr lang="en-US" dirty="0"/>
              <a:t>Bibliographic Description</a:t>
            </a:r>
          </a:p>
          <a:p>
            <a:pPr marL="457200" indent="-457200"/>
            <a:r>
              <a:rPr lang="en-US" dirty="0">
                <a:solidFill>
                  <a:schemeClr val="accent1"/>
                </a:solidFill>
              </a:rPr>
              <a:t>Metadata “Wrappers” and Transport</a:t>
            </a:r>
          </a:p>
          <a:p>
            <a:pPr marL="457200" indent="-457200"/>
            <a:r>
              <a:rPr lang="en-US" dirty="0"/>
              <a:t>Collection Descriptions</a:t>
            </a:r>
          </a:p>
          <a:p>
            <a:pPr marL="457200" indent="-457200"/>
            <a:r>
              <a:rPr lang="en-US" dirty="0"/>
              <a:t>Other Standards</a:t>
            </a:r>
          </a:p>
          <a:p>
            <a:pPr marL="914400" lvl="1" indent="-457200"/>
            <a:r>
              <a:rPr lang="en-US" dirty="0"/>
              <a:t>Authority Standards</a:t>
            </a:r>
          </a:p>
          <a:p>
            <a:pPr marL="914400" lvl="1" indent="-457200"/>
            <a:r>
              <a:rPr lang="en-US" dirty="0"/>
              <a:t>Proprietary Standards</a:t>
            </a:r>
          </a:p>
          <a:p>
            <a:pPr marL="914400" lvl="1" indent="-457200"/>
            <a:r>
              <a:rPr lang="en-US" dirty="0"/>
              <a:t>etc…</a:t>
            </a:r>
          </a:p>
          <a:p>
            <a:endParaRPr lang="en-US" dirty="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7194991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4000" dirty="0"/>
              <a:t>Metadata </a:t>
            </a:r>
            <a:r>
              <a:rPr lang="en-US" sz="4000" dirty="0" smtClean="0"/>
              <a:t>“Wrappers” and </a:t>
            </a:r>
            <a:r>
              <a:rPr lang="en-US" sz="4000" dirty="0"/>
              <a:t>Transport</a:t>
            </a:r>
          </a:p>
        </p:txBody>
      </p:sp>
      <p:sp>
        <p:nvSpPr>
          <p:cNvPr id="3" name="Content Placeholder 2"/>
          <p:cNvSpPr>
            <a:spLocks noGrp="1"/>
          </p:cNvSpPr>
          <p:nvPr>
            <p:ph idx="1"/>
          </p:nvPr>
        </p:nvSpPr>
        <p:spPr/>
        <p:txBody>
          <a:bodyPr/>
          <a:lstStyle/>
          <a:p>
            <a:r>
              <a:rPr lang="en-US" dirty="0"/>
              <a:t>Contents</a:t>
            </a:r>
          </a:p>
          <a:p>
            <a:pPr lvl="1"/>
            <a:r>
              <a:rPr lang="en-US" dirty="0"/>
              <a:t>Files and Structural data</a:t>
            </a:r>
          </a:p>
          <a:p>
            <a:pPr lvl="1"/>
            <a:r>
              <a:rPr lang="en-US" dirty="0"/>
              <a:t>Administrative </a:t>
            </a:r>
            <a:r>
              <a:rPr lang="en-US" dirty="0" smtClean="0"/>
              <a:t>data</a:t>
            </a:r>
          </a:p>
          <a:p>
            <a:pPr lvl="1"/>
            <a:endParaRPr lang="en-US" dirty="0"/>
          </a:p>
          <a:p>
            <a:r>
              <a:rPr lang="en-US" dirty="0"/>
              <a:t>Choices</a:t>
            </a:r>
          </a:p>
          <a:p>
            <a:pPr lvl="1"/>
            <a:r>
              <a:rPr lang="en-US" dirty="0"/>
              <a:t>METS</a:t>
            </a:r>
          </a:p>
          <a:p>
            <a:pPr lvl="1"/>
            <a:r>
              <a:rPr lang="en-US" dirty="0"/>
              <a:t>OAI-PMH</a:t>
            </a:r>
          </a:p>
          <a:p>
            <a:pPr lvl="1"/>
            <a:r>
              <a:rPr lang="en-US" i="1" dirty="0"/>
              <a:t>No wrapper necessary</a:t>
            </a:r>
          </a:p>
        </p:txBody>
      </p:sp>
      <p:sp>
        <p:nvSpPr>
          <p:cNvPr id="4" name="Slide Number Placeholder 3"/>
          <p:cNvSpPr>
            <a:spLocks noGrp="1"/>
          </p:cNvSpPr>
          <p:nvPr>
            <p:ph type="sldNum" sz="quarter" idx="12"/>
          </p:nvPr>
        </p:nvSpPr>
        <p:spPr/>
        <p:txBody>
          <a:bodyPr/>
          <a:lstStyle/>
          <a:p>
            <a:fld id="{44322501-F036-44F1-828B-F1E55C8897D8}" type="slidenum">
              <a:rPr lang="en-US" smtClean="0"/>
              <a:pPr/>
              <a:t>91</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6721740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4000" dirty="0"/>
              <a:t>Metadata </a:t>
            </a:r>
            <a:r>
              <a:rPr lang="en-US" sz="4000" dirty="0" smtClean="0"/>
              <a:t>“Wrappers” : METS</a:t>
            </a:r>
            <a:endParaRPr lang="en-US" sz="4000" dirty="0"/>
          </a:p>
        </p:txBody>
      </p:sp>
      <p:sp>
        <p:nvSpPr>
          <p:cNvPr id="3" name="Content Placeholder 2"/>
          <p:cNvSpPr>
            <a:spLocks noGrp="1"/>
          </p:cNvSpPr>
          <p:nvPr>
            <p:ph idx="1"/>
          </p:nvPr>
        </p:nvSpPr>
        <p:spPr/>
        <p:txBody>
          <a:bodyPr>
            <a:normAutofit lnSpcReduction="10000"/>
          </a:bodyPr>
          <a:lstStyle/>
          <a:p>
            <a:r>
              <a:rPr lang="en-US" b="1" dirty="0"/>
              <a:t>M</a:t>
            </a:r>
            <a:r>
              <a:rPr lang="en-US" dirty="0"/>
              <a:t>etadata </a:t>
            </a:r>
            <a:r>
              <a:rPr lang="en-US" b="1" dirty="0"/>
              <a:t>E</a:t>
            </a:r>
            <a:r>
              <a:rPr lang="en-US" dirty="0"/>
              <a:t>ncoding &amp; </a:t>
            </a:r>
            <a:r>
              <a:rPr lang="en-US" b="1" dirty="0"/>
              <a:t>T</a:t>
            </a:r>
            <a:r>
              <a:rPr lang="en-US" dirty="0"/>
              <a:t>ransmission </a:t>
            </a:r>
            <a:r>
              <a:rPr lang="en-US" b="1" dirty="0"/>
              <a:t>S</a:t>
            </a:r>
            <a:r>
              <a:rPr lang="en-US" dirty="0"/>
              <a:t>tandard</a:t>
            </a:r>
          </a:p>
          <a:p>
            <a:r>
              <a:rPr lang="en-US" dirty="0"/>
              <a:t>Standard by Library of Congress (2001)</a:t>
            </a:r>
          </a:p>
          <a:p>
            <a:r>
              <a:rPr lang="en-US" dirty="0"/>
              <a:t>Contains</a:t>
            </a:r>
          </a:p>
          <a:p>
            <a:pPr lvl="1"/>
            <a:r>
              <a:rPr lang="en-US" dirty="0"/>
              <a:t>Descriptions section(s)</a:t>
            </a:r>
          </a:p>
          <a:p>
            <a:pPr lvl="1"/>
            <a:r>
              <a:rPr lang="en-US" dirty="0"/>
              <a:t>Administrative section(s)</a:t>
            </a:r>
          </a:p>
          <a:p>
            <a:pPr lvl="1"/>
            <a:r>
              <a:rPr lang="en-US" dirty="0"/>
              <a:t>File section(s)</a:t>
            </a:r>
          </a:p>
          <a:p>
            <a:pPr lvl="1"/>
            <a:r>
              <a:rPr lang="en-US" dirty="0"/>
              <a:t>Structure map(s)</a:t>
            </a:r>
          </a:p>
          <a:p>
            <a:r>
              <a:rPr lang="en-US" dirty="0"/>
              <a:t>Accepts any XML schema</a:t>
            </a:r>
            <a:endParaRPr lang="en-US" i="1"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92</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41027885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4000" dirty="0"/>
              <a:t>Metadata </a:t>
            </a:r>
            <a:r>
              <a:rPr lang="en-US" sz="4000" dirty="0" smtClean="0"/>
              <a:t>“Wrappers” : OAI-PMH</a:t>
            </a:r>
            <a:endParaRPr lang="en-US" sz="4000" dirty="0"/>
          </a:p>
        </p:txBody>
      </p:sp>
      <p:sp>
        <p:nvSpPr>
          <p:cNvPr id="3" name="Content Placeholder 2"/>
          <p:cNvSpPr>
            <a:spLocks noGrp="1"/>
          </p:cNvSpPr>
          <p:nvPr>
            <p:ph idx="1"/>
          </p:nvPr>
        </p:nvSpPr>
        <p:spPr>
          <a:xfrm>
            <a:off x="457200" y="1600200"/>
            <a:ext cx="8153400" cy="4525963"/>
          </a:xfrm>
        </p:spPr>
        <p:txBody>
          <a:bodyPr>
            <a:normAutofit/>
          </a:bodyPr>
          <a:lstStyle/>
          <a:p>
            <a:r>
              <a:rPr lang="en-US" dirty="0"/>
              <a:t>Open Archives Initiative -Protocol for Metadata Harvesting (2000-2001)</a:t>
            </a:r>
          </a:p>
          <a:p>
            <a:r>
              <a:rPr lang="en-US" dirty="0"/>
              <a:t>Defines a protocol (over HTTP)</a:t>
            </a:r>
          </a:p>
          <a:p>
            <a:r>
              <a:rPr lang="en-US" dirty="0"/>
              <a:t>Main Verbs</a:t>
            </a:r>
          </a:p>
          <a:p>
            <a:pPr lvl="1"/>
            <a:r>
              <a:rPr lang="en-US" dirty="0"/>
              <a:t>Identify</a:t>
            </a:r>
          </a:p>
          <a:p>
            <a:pPr lvl="1"/>
            <a:r>
              <a:rPr lang="en-US" dirty="0" err="1" smtClean="0"/>
              <a:t>ListMetadataFormats</a:t>
            </a:r>
            <a:r>
              <a:rPr lang="en-US" dirty="0" smtClean="0"/>
              <a:t> – usually </a:t>
            </a:r>
            <a:r>
              <a:rPr lang="en-US" dirty="0" err="1" smtClean="0"/>
              <a:t>dublin</a:t>
            </a:r>
            <a:r>
              <a:rPr lang="en-US" dirty="0" smtClean="0"/>
              <a:t> core </a:t>
            </a:r>
            <a:r>
              <a:rPr lang="en-US" dirty="0"/>
              <a:t>(99%)</a:t>
            </a:r>
          </a:p>
          <a:p>
            <a:pPr lvl="1"/>
            <a:r>
              <a:rPr lang="en-US" dirty="0" err="1"/>
              <a:t>ListSets</a:t>
            </a:r>
            <a:endParaRPr lang="en-US" dirty="0"/>
          </a:p>
          <a:p>
            <a:pPr lvl="1"/>
            <a:r>
              <a:rPr lang="en-US" dirty="0" err="1"/>
              <a:t>ListRecords</a:t>
            </a:r>
            <a:endParaRPr lang="en-US" i="1"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93</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9202705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Types of Metadata Standards</a:t>
            </a:r>
          </a:p>
        </p:txBody>
      </p:sp>
      <p:sp>
        <p:nvSpPr>
          <p:cNvPr id="4" name="Slide Number Placeholder 3"/>
          <p:cNvSpPr>
            <a:spLocks noGrp="1"/>
          </p:cNvSpPr>
          <p:nvPr>
            <p:ph type="sldNum" sz="quarter" idx="12"/>
          </p:nvPr>
        </p:nvSpPr>
        <p:spPr/>
        <p:txBody>
          <a:bodyPr/>
          <a:lstStyle/>
          <a:p>
            <a:fld id="{44322501-F036-44F1-828B-F1E55C8897D8}" type="slidenum">
              <a:rPr lang="en-US" smtClean="0"/>
              <a:pPr/>
              <a:t>94</a:t>
            </a:fld>
            <a:endParaRPr lang="en-US"/>
          </a:p>
        </p:txBody>
      </p:sp>
      <p:sp>
        <p:nvSpPr>
          <p:cNvPr id="8" name="Content Placeholder 2"/>
          <p:cNvSpPr>
            <a:spLocks noGrp="1"/>
          </p:cNvSpPr>
          <p:nvPr>
            <p:ph idx="1"/>
          </p:nvPr>
        </p:nvSpPr>
        <p:spPr>
          <a:xfrm>
            <a:off x="457200" y="1600200"/>
            <a:ext cx="7467600" cy="4525963"/>
          </a:xfrm>
        </p:spPr>
        <p:txBody>
          <a:bodyPr/>
          <a:lstStyle/>
          <a:p>
            <a:pPr marL="457200" indent="-457200"/>
            <a:r>
              <a:rPr lang="en-US" dirty="0"/>
              <a:t>Bibliographic Description</a:t>
            </a:r>
          </a:p>
          <a:p>
            <a:pPr marL="457200" indent="-457200"/>
            <a:r>
              <a:rPr lang="en-US" dirty="0"/>
              <a:t>Metadata “Wrappers” and Transport</a:t>
            </a:r>
          </a:p>
          <a:p>
            <a:pPr marL="457200" indent="-457200"/>
            <a:r>
              <a:rPr lang="en-US" dirty="0">
                <a:solidFill>
                  <a:schemeClr val="accent1"/>
                </a:solidFill>
              </a:rPr>
              <a:t>Collection Descriptions</a:t>
            </a:r>
          </a:p>
          <a:p>
            <a:pPr marL="457200" indent="-457200"/>
            <a:r>
              <a:rPr lang="en-US" dirty="0"/>
              <a:t>Other Standards</a:t>
            </a:r>
          </a:p>
          <a:p>
            <a:pPr marL="914400" lvl="1" indent="-457200"/>
            <a:r>
              <a:rPr lang="en-US" dirty="0"/>
              <a:t>Authority Standards</a:t>
            </a:r>
          </a:p>
          <a:p>
            <a:pPr marL="914400" lvl="1" indent="-457200"/>
            <a:r>
              <a:rPr lang="en-US" dirty="0"/>
              <a:t>Proprietary Standards</a:t>
            </a:r>
          </a:p>
          <a:p>
            <a:pPr marL="914400" lvl="1" indent="-457200"/>
            <a:r>
              <a:rPr lang="en-US" dirty="0"/>
              <a:t>etc…</a:t>
            </a:r>
          </a:p>
          <a:p>
            <a:endParaRPr lang="en-US" dirty="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173433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Collection Metadata Standards</a:t>
            </a:r>
          </a:p>
        </p:txBody>
      </p:sp>
      <p:sp>
        <p:nvSpPr>
          <p:cNvPr id="3" name="Content Placeholder 2"/>
          <p:cNvSpPr>
            <a:spLocks noGrp="1"/>
          </p:cNvSpPr>
          <p:nvPr>
            <p:ph idx="1"/>
          </p:nvPr>
        </p:nvSpPr>
        <p:spPr/>
        <p:txBody>
          <a:bodyPr/>
          <a:lstStyle/>
          <a:p>
            <a:r>
              <a:rPr lang="en-US" dirty="0"/>
              <a:t>(METS</a:t>
            </a:r>
            <a:r>
              <a:rPr lang="en-US" dirty="0" smtClean="0"/>
              <a:t>)</a:t>
            </a:r>
          </a:p>
          <a:p>
            <a:endParaRPr lang="en-US" dirty="0"/>
          </a:p>
          <a:p>
            <a:r>
              <a:rPr lang="en-US" dirty="0"/>
              <a:t>EAD</a:t>
            </a:r>
          </a:p>
          <a:p>
            <a:pPr lvl="1"/>
            <a:r>
              <a:rPr lang="en-US" dirty="0"/>
              <a:t>Encoded Archival Description</a:t>
            </a:r>
          </a:p>
          <a:p>
            <a:pPr lvl="1"/>
            <a:r>
              <a:rPr lang="en-US" dirty="0"/>
              <a:t>Electronic Finding Guide/Aid</a:t>
            </a:r>
          </a:p>
          <a:p>
            <a:pPr lvl="1"/>
            <a:r>
              <a:rPr lang="en-US" dirty="0"/>
              <a:t>Main Sections</a:t>
            </a:r>
          </a:p>
          <a:p>
            <a:pPr lvl="2"/>
            <a:r>
              <a:rPr lang="en-US" dirty="0"/>
              <a:t>Descriptions</a:t>
            </a:r>
          </a:p>
          <a:p>
            <a:pPr lvl="2"/>
            <a:r>
              <a:rPr lang="en-US" dirty="0"/>
              <a:t>Container List –can link to digital </a:t>
            </a:r>
            <a:r>
              <a:rPr lang="en-US" dirty="0" smtClean="0"/>
              <a:t>objects</a:t>
            </a:r>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95</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19700449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Types of Metadata Standards</a:t>
            </a:r>
          </a:p>
        </p:txBody>
      </p:sp>
      <p:sp>
        <p:nvSpPr>
          <p:cNvPr id="4" name="Slide Number Placeholder 3"/>
          <p:cNvSpPr>
            <a:spLocks noGrp="1"/>
          </p:cNvSpPr>
          <p:nvPr>
            <p:ph type="sldNum" sz="quarter" idx="12"/>
          </p:nvPr>
        </p:nvSpPr>
        <p:spPr/>
        <p:txBody>
          <a:bodyPr/>
          <a:lstStyle/>
          <a:p>
            <a:fld id="{44322501-F036-44F1-828B-F1E55C8897D8}" type="slidenum">
              <a:rPr lang="en-US" smtClean="0"/>
              <a:pPr/>
              <a:t>96</a:t>
            </a:fld>
            <a:endParaRPr lang="en-US"/>
          </a:p>
        </p:txBody>
      </p:sp>
      <p:sp>
        <p:nvSpPr>
          <p:cNvPr id="8" name="Content Placeholder 2"/>
          <p:cNvSpPr>
            <a:spLocks noGrp="1"/>
          </p:cNvSpPr>
          <p:nvPr>
            <p:ph idx="1"/>
          </p:nvPr>
        </p:nvSpPr>
        <p:spPr>
          <a:xfrm>
            <a:off x="457200" y="1600200"/>
            <a:ext cx="7467600" cy="4525963"/>
          </a:xfrm>
        </p:spPr>
        <p:txBody>
          <a:bodyPr/>
          <a:lstStyle/>
          <a:p>
            <a:pPr marL="457200" indent="-457200"/>
            <a:r>
              <a:rPr lang="en-US" dirty="0"/>
              <a:t>Bibliographic Description</a:t>
            </a:r>
          </a:p>
          <a:p>
            <a:pPr marL="457200" indent="-457200"/>
            <a:r>
              <a:rPr lang="en-US" dirty="0"/>
              <a:t>Metadata “Wrappers” and Transport</a:t>
            </a:r>
          </a:p>
          <a:p>
            <a:pPr marL="457200" indent="-457200"/>
            <a:r>
              <a:rPr lang="en-US" dirty="0"/>
              <a:t>Collection Descriptions</a:t>
            </a:r>
          </a:p>
          <a:p>
            <a:pPr marL="457200" indent="-457200"/>
            <a:r>
              <a:rPr lang="en-US" dirty="0">
                <a:solidFill>
                  <a:schemeClr val="accent1"/>
                </a:solidFill>
              </a:rPr>
              <a:t>Other Standards</a:t>
            </a:r>
          </a:p>
          <a:p>
            <a:pPr marL="914400" lvl="1" indent="-457200"/>
            <a:r>
              <a:rPr lang="en-US" dirty="0">
                <a:solidFill>
                  <a:schemeClr val="accent1"/>
                </a:solidFill>
              </a:rPr>
              <a:t>Authority Standards</a:t>
            </a:r>
          </a:p>
          <a:p>
            <a:pPr marL="914400" lvl="1" indent="-457200"/>
            <a:r>
              <a:rPr lang="en-US" dirty="0">
                <a:solidFill>
                  <a:schemeClr val="accent1"/>
                </a:solidFill>
              </a:rPr>
              <a:t>Proprietary Standards</a:t>
            </a:r>
          </a:p>
          <a:p>
            <a:pPr marL="914400" lvl="1" indent="-457200"/>
            <a:r>
              <a:rPr lang="en-US" dirty="0">
                <a:solidFill>
                  <a:schemeClr val="accent1"/>
                </a:solidFill>
              </a:rPr>
              <a:t>etc…</a:t>
            </a:r>
          </a:p>
          <a:p>
            <a:endParaRPr lang="en-US" dirty="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5" name="Footer Placeholder 4"/>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41227859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Still to come…</a:t>
            </a:r>
          </a:p>
        </p:txBody>
      </p:sp>
      <p:sp>
        <p:nvSpPr>
          <p:cNvPr id="3" name="Content Placeholder 2"/>
          <p:cNvSpPr>
            <a:spLocks noGrp="1"/>
          </p:cNvSpPr>
          <p:nvPr>
            <p:ph idx="1"/>
          </p:nvPr>
        </p:nvSpPr>
        <p:spPr/>
        <p:txBody>
          <a:bodyPr>
            <a:normAutofit/>
          </a:bodyPr>
          <a:lstStyle/>
          <a:p>
            <a:r>
              <a:rPr lang="en-US" dirty="0"/>
              <a:t>Authority Metadata Standards</a:t>
            </a:r>
          </a:p>
          <a:p>
            <a:pPr lvl="1"/>
            <a:r>
              <a:rPr lang="en-US" dirty="0"/>
              <a:t>NACO</a:t>
            </a:r>
          </a:p>
          <a:p>
            <a:pPr lvl="1"/>
            <a:r>
              <a:rPr lang="en-US" dirty="0"/>
              <a:t>MADS</a:t>
            </a:r>
          </a:p>
          <a:p>
            <a:pPr lvl="1"/>
            <a:r>
              <a:rPr lang="en-US" dirty="0"/>
              <a:t>EAC</a:t>
            </a:r>
          </a:p>
          <a:p>
            <a:r>
              <a:rPr lang="en-US" dirty="0"/>
              <a:t>Other Standards</a:t>
            </a:r>
          </a:p>
          <a:p>
            <a:pPr lvl="1"/>
            <a:r>
              <a:rPr lang="en-US" dirty="0"/>
              <a:t>KML</a:t>
            </a:r>
          </a:p>
          <a:p>
            <a:pPr lvl="1"/>
            <a:r>
              <a:rPr lang="en-US" dirty="0" err="1"/>
              <a:t>DarwinCore</a:t>
            </a:r>
            <a:endParaRPr lang="en-US" dirty="0"/>
          </a:p>
          <a:p>
            <a:pPr lvl="1"/>
            <a:r>
              <a:rPr lang="en-US" dirty="0"/>
              <a:t>Z39.50 / ZING</a:t>
            </a:r>
          </a:p>
          <a:p>
            <a:r>
              <a:rPr lang="en-US" dirty="0"/>
              <a:t>Standards are like weeds….</a:t>
            </a:r>
          </a:p>
        </p:txBody>
      </p:sp>
      <p:sp>
        <p:nvSpPr>
          <p:cNvPr id="4" name="Slide Number Placeholder 3"/>
          <p:cNvSpPr>
            <a:spLocks noGrp="1"/>
          </p:cNvSpPr>
          <p:nvPr>
            <p:ph type="sldNum" sz="quarter" idx="12"/>
          </p:nvPr>
        </p:nvSpPr>
        <p:spPr/>
        <p:txBody>
          <a:bodyPr/>
          <a:lstStyle/>
          <a:p>
            <a:fld id="{44322501-F036-44F1-828B-F1E55C8897D8}" type="slidenum">
              <a:rPr lang="en-US" smtClean="0"/>
              <a:pPr/>
              <a:t>97</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33652628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Proprietary and Custom Formats</a:t>
            </a:r>
          </a:p>
        </p:txBody>
      </p:sp>
      <p:sp>
        <p:nvSpPr>
          <p:cNvPr id="3" name="Content Placeholder 2"/>
          <p:cNvSpPr>
            <a:spLocks noGrp="1"/>
          </p:cNvSpPr>
          <p:nvPr>
            <p:ph idx="1"/>
          </p:nvPr>
        </p:nvSpPr>
        <p:spPr>
          <a:xfrm>
            <a:off x="457200" y="1981200"/>
            <a:ext cx="7467600" cy="4144963"/>
          </a:xfrm>
        </p:spPr>
        <p:txBody>
          <a:bodyPr/>
          <a:lstStyle/>
          <a:p>
            <a:r>
              <a:rPr lang="en-US" dirty="0"/>
              <a:t>Proprietary File Formats</a:t>
            </a:r>
          </a:p>
          <a:p>
            <a:pPr lvl="1"/>
            <a:r>
              <a:rPr lang="en-US" dirty="0"/>
              <a:t>G</a:t>
            </a:r>
            <a:r>
              <a:rPr lang="en-US" dirty="0" smtClean="0"/>
              <a:t>reenstone </a:t>
            </a:r>
            <a:r>
              <a:rPr lang="en-US" dirty="0"/>
              <a:t>Document File (doc.xml)</a:t>
            </a:r>
          </a:p>
          <a:p>
            <a:pPr lvl="1"/>
            <a:r>
              <a:rPr lang="en-US" dirty="0" smtClean="0"/>
              <a:t>Fedora Object </a:t>
            </a:r>
            <a:r>
              <a:rPr lang="en-US" dirty="0"/>
              <a:t>File (</a:t>
            </a:r>
            <a:r>
              <a:rPr lang="en-US" dirty="0" err="1"/>
              <a:t>FOXml</a:t>
            </a:r>
            <a:r>
              <a:rPr lang="en-US" dirty="0" smtClean="0"/>
              <a:t>)</a:t>
            </a:r>
          </a:p>
          <a:p>
            <a:pPr lvl="1"/>
            <a:endParaRPr lang="en-US" dirty="0"/>
          </a:p>
          <a:p>
            <a:r>
              <a:rPr lang="en-US" dirty="0" smtClean="0"/>
              <a:t>Custom </a:t>
            </a:r>
            <a:r>
              <a:rPr lang="en-US" dirty="0"/>
              <a:t>Schemas</a:t>
            </a:r>
          </a:p>
          <a:p>
            <a:pPr lvl="1"/>
            <a:r>
              <a:rPr lang="en-US" dirty="0" err="1" smtClean="0"/>
              <a:t>SobekCM</a:t>
            </a:r>
            <a:r>
              <a:rPr lang="en-US" dirty="0" smtClean="0"/>
              <a:t> Schema </a:t>
            </a:r>
            <a:r>
              <a:rPr lang="en-US" dirty="0"/>
              <a:t>( UFDC and </a:t>
            </a:r>
            <a:r>
              <a:rPr lang="en-US" dirty="0" err="1"/>
              <a:t>dLOC</a:t>
            </a:r>
            <a:r>
              <a:rPr lang="en-US" dirty="0"/>
              <a:t>)</a:t>
            </a:r>
          </a:p>
          <a:p>
            <a:endParaRPr lang="en-US"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98</a:t>
            </a:fld>
            <a:endParaRPr lang="en-US"/>
          </a:p>
        </p:txBody>
      </p:sp>
      <p:sp>
        <p:nvSpPr>
          <p:cNvPr id="5" name="Date Placeholder 4"/>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20716862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Back to the beginning?</a:t>
            </a:r>
            <a:endParaRPr lang="en-US" sz="4000" dirty="0"/>
          </a:p>
        </p:txBody>
      </p:sp>
      <p:sp>
        <p:nvSpPr>
          <p:cNvPr id="4" name="Slide Number Placeholder 3"/>
          <p:cNvSpPr>
            <a:spLocks noGrp="1"/>
          </p:cNvSpPr>
          <p:nvPr>
            <p:ph type="sldNum" sz="quarter" idx="12"/>
          </p:nvPr>
        </p:nvSpPr>
        <p:spPr/>
        <p:txBody>
          <a:bodyPr/>
          <a:lstStyle/>
          <a:p>
            <a:fld id="{44322501-F036-44F1-828B-F1E55C8897D8}" type="slidenum">
              <a:rPr lang="en-US" smtClean="0"/>
              <a:pPr/>
              <a:t>99</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18550"/>
            <a:ext cx="3469168" cy="529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20900196">
            <a:off x="544287" y="1493124"/>
            <a:ext cx="1828800" cy="461665"/>
          </a:xfrm>
          <a:prstGeom prst="rect">
            <a:avLst/>
          </a:prstGeom>
          <a:noFill/>
        </p:spPr>
        <p:txBody>
          <a:bodyPr wrap="square" rtlCol="0">
            <a:spAutoFit/>
          </a:bodyPr>
          <a:lstStyle/>
          <a:p>
            <a:r>
              <a:rPr lang="en-US" sz="2400" dirty="0" smtClean="0">
                <a:latin typeface="Trebuchet MS" pitchFamily="34" charset="0"/>
              </a:rPr>
              <a:t>MODS</a:t>
            </a:r>
            <a:r>
              <a:rPr lang="en-US" sz="2400" dirty="0" smtClean="0"/>
              <a:t>?</a:t>
            </a:r>
            <a:endParaRPr lang="en-US" sz="2400" dirty="0"/>
          </a:p>
        </p:txBody>
      </p:sp>
      <p:sp>
        <p:nvSpPr>
          <p:cNvPr id="7" name="TextBox 6"/>
          <p:cNvSpPr txBox="1"/>
          <p:nvPr/>
        </p:nvSpPr>
        <p:spPr>
          <a:xfrm rot="21389737">
            <a:off x="718460" y="3326856"/>
            <a:ext cx="1828800" cy="461665"/>
          </a:xfrm>
          <a:prstGeom prst="rect">
            <a:avLst/>
          </a:prstGeom>
          <a:noFill/>
        </p:spPr>
        <p:txBody>
          <a:bodyPr wrap="square" rtlCol="0">
            <a:spAutoFit/>
          </a:bodyPr>
          <a:lstStyle/>
          <a:p>
            <a:r>
              <a:rPr lang="en-US" sz="2400" dirty="0" smtClean="0">
                <a:latin typeface="Cooper Black" pitchFamily="18" charset="0"/>
              </a:rPr>
              <a:t>KML</a:t>
            </a:r>
            <a:r>
              <a:rPr lang="en-US" sz="2400" dirty="0" smtClean="0"/>
              <a:t>?</a:t>
            </a:r>
            <a:endParaRPr lang="en-US" sz="2400" dirty="0"/>
          </a:p>
        </p:txBody>
      </p:sp>
      <p:sp>
        <p:nvSpPr>
          <p:cNvPr id="8" name="TextBox 7"/>
          <p:cNvSpPr txBox="1"/>
          <p:nvPr/>
        </p:nvSpPr>
        <p:spPr>
          <a:xfrm>
            <a:off x="549839" y="5681124"/>
            <a:ext cx="1828800" cy="461665"/>
          </a:xfrm>
          <a:prstGeom prst="rect">
            <a:avLst/>
          </a:prstGeom>
          <a:noFill/>
        </p:spPr>
        <p:txBody>
          <a:bodyPr wrap="square" rtlCol="0">
            <a:spAutoFit/>
          </a:bodyPr>
          <a:lstStyle/>
          <a:p>
            <a:r>
              <a:rPr lang="en-US" sz="2400" dirty="0" smtClean="0">
                <a:latin typeface="Showcard Gothic" pitchFamily="82" charset="0"/>
              </a:rPr>
              <a:t>MADS</a:t>
            </a:r>
            <a:r>
              <a:rPr lang="en-US" sz="2400" dirty="0" smtClean="0"/>
              <a:t>?</a:t>
            </a:r>
            <a:endParaRPr lang="en-US" sz="2400" dirty="0"/>
          </a:p>
        </p:txBody>
      </p:sp>
      <p:sp>
        <p:nvSpPr>
          <p:cNvPr id="9" name="TextBox 8"/>
          <p:cNvSpPr txBox="1"/>
          <p:nvPr/>
        </p:nvSpPr>
        <p:spPr>
          <a:xfrm rot="20900196">
            <a:off x="7028851" y="2452753"/>
            <a:ext cx="1828800" cy="461665"/>
          </a:xfrm>
          <a:prstGeom prst="rect">
            <a:avLst/>
          </a:prstGeom>
          <a:noFill/>
        </p:spPr>
        <p:txBody>
          <a:bodyPr wrap="square" rtlCol="0">
            <a:spAutoFit/>
          </a:bodyPr>
          <a:lstStyle/>
          <a:p>
            <a:r>
              <a:rPr lang="en-US" sz="2400" dirty="0" smtClean="0">
                <a:latin typeface="Bauhaus 93" pitchFamily="82" charset="0"/>
              </a:rPr>
              <a:t>MARC</a:t>
            </a:r>
            <a:r>
              <a:rPr lang="en-US" sz="2400" dirty="0" smtClean="0"/>
              <a:t>?</a:t>
            </a:r>
            <a:endParaRPr lang="en-US" sz="2400" dirty="0"/>
          </a:p>
        </p:txBody>
      </p:sp>
      <p:sp>
        <p:nvSpPr>
          <p:cNvPr id="10" name="TextBox 9"/>
          <p:cNvSpPr txBox="1"/>
          <p:nvPr/>
        </p:nvSpPr>
        <p:spPr>
          <a:xfrm rot="20900196">
            <a:off x="6985307" y="5468878"/>
            <a:ext cx="1828800" cy="461665"/>
          </a:xfrm>
          <a:prstGeom prst="rect">
            <a:avLst/>
          </a:prstGeom>
          <a:noFill/>
        </p:spPr>
        <p:txBody>
          <a:bodyPr wrap="square" rtlCol="0">
            <a:spAutoFit/>
          </a:bodyPr>
          <a:lstStyle/>
          <a:p>
            <a:r>
              <a:rPr lang="en-US" sz="2400" dirty="0" smtClean="0">
                <a:latin typeface="Century Gothic" pitchFamily="34" charset="0"/>
              </a:rPr>
              <a:t>To wrap?</a:t>
            </a:r>
            <a:endParaRPr lang="en-US" sz="2400" dirty="0">
              <a:latin typeface="Century Gothic" pitchFamily="34" charset="0"/>
            </a:endParaRPr>
          </a:p>
        </p:txBody>
      </p:sp>
      <p:sp>
        <p:nvSpPr>
          <p:cNvPr id="11" name="TextBox 10"/>
          <p:cNvSpPr txBox="1"/>
          <p:nvPr/>
        </p:nvSpPr>
        <p:spPr>
          <a:xfrm rot="494770">
            <a:off x="527895" y="2393578"/>
            <a:ext cx="2217552" cy="461665"/>
          </a:xfrm>
          <a:prstGeom prst="rect">
            <a:avLst/>
          </a:prstGeom>
          <a:noFill/>
        </p:spPr>
        <p:txBody>
          <a:bodyPr wrap="square" rtlCol="0">
            <a:spAutoFit/>
          </a:bodyPr>
          <a:lstStyle/>
          <a:p>
            <a:r>
              <a:rPr lang="en-US" sz="2400" dirty="0" smtClean="0">
                <a:latin typeface="Eras Demi ITC" pitchFamily="34" charset="0"/>
              </a:rPr>
              <a:t>Dublin Core?</a:t>
            </a:r>
            <a:endParaRPr lang="en-US" sz="2400" dirty="0">
              <a:latin typeface="Eras Demi ITC" pitchFamily="34" charset="0"/>
            </a:endParaRPr>
          </a:p>
        </p:txBody>
      </p:sp>
      <p:sp>
        <p:nvSpPr>
          <p:cNvPr id="12" name="TextBox 11"/>
          <p:cNvSpPr txBox="1"/>
          <p:nvPr/>
        </p:nvSpPr>
        <p:spPr>
          <a:xfrm rot="874814">
            <a:off x="516881" y="4613810"/>
            <a:ext cx="2095560" cy="461665"/>
          </a:xfrm>
          <a:prstGeom prst="rect">
            <a:avLst/>
          </a:prstGeom>
          <a:noFill/>
        </p:spPr>
        <p:txBody>
          <a:bodyPr wrap="square" rtlCol="0">
            <a:spAutoFit/>
          </a:bodyPr>
          <a:lstStyle/>
          <a:p>
            <a:r>
              <a:rPr lang="en-US" sz="2400" dirty="0" smtClean="0">
                <a:latin typeface="Gungsuh" pitchFamily="18" charset="-127"/>
                <a:ea typeface="Gungsuh" pitchFamily="18" charset="-127"/>
              </a:rPr>
              <a:t>VRA Core?</a:t>
            </a:r>
            <a:endParaRPr lang="en-US" sz="2400" dirty="0">
              <a:latin typeface="Gungsuh" pitchFamily="18" charset="-127"/>
              <a:ea typeface="Gungsuh" pitchFamily="18" charset="-127"/>
            </a:endParaRPr>
          </a:p>
        </p:txBody>
      </p:sp>
      <p:sp>
        <p:nvSpPr>
          <p:cNvPr id="13" name="TextBox 12"/>
          <p:cNvSpPr txBox="1"/>
          <p:nvPr/>
        </p:nvSpPr>
        <p:spPr>
          <a:xfrm rot="494770">
            <a:off x="7103632" y="1546996"/>
            <a:ext cx="1828800" cy="523220"/>
          </a:xfrm>
          <a:prstGeom prst="rect">
            <a:avLst/>
          </a:prstGeom>
          <a:noFill/>
        </p:spPr>
        <p:txBody>
          <a:bodyPr wrap="square" rtlCol="0">
            <a:spAutoFit/>
          </a:bodyPr>
          <a:lstStyle/>
          <a:p>
            <a:r>
              <a:rPr lang="en-US" sz="2800" dirty="0" smtClean="0">
                <a:latin typeface="Algerian" pitchFamily="82" charset="0"/>
              </a:rPr>
              <a:t>EAC</a:t>
            </a:r>
            <a:r>
              <a:rPr lang="en-US" sz="2400" dirty="0" smtClean="0"/>
              <a:t>?</a:t>
            </a:r>
            <a:endParaRPr lang="en-US" sz="2400" dirty="0"/>
          </a:p>
        </p:txBody>
      </p:sp>
      <p:sp>
        <p:nvSpPr>
          <p:cNvPr id="14" name="TextBox 13"/>
          <p:cNvSpPr txBox="1"/>
          <p:nvPr/>
        </p:nvSpPr>
        <p:spPr>
          <a:xfrm rot="494770">
            <a:off x="7125404" y="3636355"/>
            <a:ext cx="1828800" cy="461665"/>
          </a:xfrm>
          <a:prstGeom prst="rect">
            <a:avLst/>
          </a:prstGeom>
          <a:noFill/>
        </p:spPr>
        <p:txBody>
          <a:bodyPr wrap="square" rtlCol="0">
            <a:spAutoFit/>
          </a:bodyPr>
          <a:lstStyle/>
          <a:p>
            <a:r>
              <a:rPr lang="en-US" sz="2400" dirty="0" smtClean="0">
                <a:latin typeface="Baskerville Old Face" pitchFamily="18" charset="0"/>
              </a:rPr>
              <a:t>EAD</a:t>
            </a:r>
            <a:r>
              <a:rPr lang="en-US" sz="2400" dirty="0" smtClean="0"/>
              <a:t>?</a:t>
            </a:r>
            <a:endParaRPr lang="en-US" sz="2400" dirty="0"/>
          </a:p>
        </p:txBody>
      </p:sp>
      <p:sp>
        <p:nvSpPr>
          <p:cNvPr id="15" name="TextBox 14"/>
          <p:cNvSpPr txBox="1"/>
          <p:nvPr/>
        </p:nvSpPr>
        <p:spPr>
          <a:xfrm>
            <a:off x="6957521" y="4516245"/>
            <a:ext cx="1828800" cy="461665"/>
          </a:xfrm>
          <a:prstGeom prst="rect">
            <a:avLst/>
          </a:prstGeom>
          <a:noFill/>
        </p:spPr>
        <p:txBody>
          <a:bodyPr wrap="square" rtlCol="0">
            <a:spAutoFit/>
          </a:bodyPr>
          <a:lstStyle/>
          <a:p>
            <a:r>
              <a:rPr lang="en-US" sz="2400" dirty="0" smtClean="0">
                <a:latin typeface="Berlin Sans FB" pitchFamily="34" charset="0"/>
              </a:rPr>
              <a:t>METS</a:t>
            </a:r>
            <a:r>
              <a:rPr lang="en-US" sz="2400" dirty="0" smtClean="0"/>
              <a:t>?</a:t>
            </a:r>
            <a:endParaRPr lang="en-US" sz="2400" dirty="0"/>
          </a:p>
        </p:txBody>
      </p:sp>
      <p:sp>
        <p:nvSpPr>
          <p:cNvPr id="3" name="Date Placeholder 2"/>
          <p:cNvSpPr>
            <a:spLocks noGrp="1"/>
          </p:cNvSpPr>
          <p:nvPr>
            <p:ph type="dt" sz="half" idx="10"/>
          </p:nvPr>
        </p:nvSpPr>
        <p:spPr/>
        <p:txBody>
          <a:bodyPr/>
          <a:lstStyle/>
          <a:p>
            <a:r>
              <a:rPr lang="en-US" smtClean="0"/>
              <a:t>Society for Florida Archivists (5/2012)</a:t>
            </a:r>
            <a:endParaRPr lang="en-US"/>
          </a:p>
        </p:txBody>
      </p:sp>
      <p:sp>
        <p:nvSpPr>
          <p:cNvPr id="6" name="Footer Placeholder 5"/>
          <p:cNvSpPr>
            <a:spLocks noGrp="1"/>
          </p:cNvSpPr>
          <p:nvPr>
            <p:ph type="ftr" sz="quarter" idx="11"/>
          </p:nvPr>
        </p:nvSpPr>
        <p:spPr/>
        <p:txBody>
          <a:bodyPr/>
          <a:lstStyle/>
          <a:p>
            <a:r>
              <a:rPr lang="en-US" smtClean="0"/>
              <a:t>Nemmers and Sullivan</a:t>
            </a:r>
            <a:endParaRPr lang="en-US"/>
          </a:p>
        </p:txBody>
      </p:sp>
    </p:spTree>
    <p:extLst>
      <p:ext uri="{BB962C8B-B14F-4D97-AF65-F5344CB8AC3E}">
        <p14:creationId xmlns:p14="http://schemas.microsoft.com/office/powerpoint/2010/main" val="637470159"/>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7780</TotalTime>
  <Words>7266</Words>
  <Application>Microsoft Office PowerPoint</Application>
  <PresentationFormat>On-screen Show (4:3)</PresentationFormat>
  <Paragraphs>1596</Paragraphs>
  <Slides>165</Slides>
  <Notes>88</Notes>
  <HiddenSlides>1</HiddenSlides>
  <MMClips>0</MMClips>
  <ScaleCrop>false</ScaleCrop>
  <HeadingPairs>
    <vt:vector size="4" baseType="variant">
      <vt:variant>
        <vt:lpstr>Theme</vt:lpstr>
      </vt:variant>
      <vt:variant>
        <vt:i4>1</vt:i4>
      </vt:variant>
      <vt:variant>
        <vt:lpstr>Slide Titles</vt:lpstr>
      </vt:variant>
      <vt:variant>
        <vt:i4>165</vt:i4>
      </vt:variant>
    </vt:vector>
  </HeadingPairs>
  <TitlesOfParts>
    <vt:vector size="166" baseType="lpstr">
      <vt:lpstr>Technic</vt:lpstr>
      <vt:lpstr>Planning and Managing Digital Projects</vt:lpstr>
      <vt:lpstr>Section 1: Overview &amp; Project Planning</vt:lpstr>
      <vt:lpstr>A Digital Project…</vt:lpstr>
      <vt:lpstr>Digital Project Breakdown</vt:lpstr>
      <vt:lpstr>Questions to Answer:</vt:lpstr>
      <vt:lpstr>Questions to Answer:</vt:lpstr>
      <vt:lpstr>Initial Steps in the Process</vt:lpstr>
      <vt:lpstr>Identify Holdings for Digital Projects</vt:lpstr>
      <vt:lpstr>Selective Digitization</vt:lpstr>
      <vt:lpstr>What are Priorities</vt:lpstr>
      <vt:lpstr>Prioritizing Example: Everglades Collections at UF</vt:lpstr>
      <vt:lpstr>Potential Stakeholders/Participants</vt:lpstr>
      <vt:lpstr>Creating a Team</vt:lpstr>
      <vt:lpstr>Collaboration &amp; Partnerships</vt:lpstr>
      <vt:lpstr>In-House vs. Outsourcing (or Hybrid)</vt:lpstr>
      <vt:lpstr>In-House vs. Outsourcing (or Hybrid)</vt:lpstr>
      <vt:lpstr>Common Outsourced Activities</vt:lpstr>
      <vt:lpstr>Planning Discussions</vt:lpstr>
      <vt:lpstr>Base Decisions on Data</vt:lpstr>
      <vt:lpstr>Work Plan Development</vt:lpstr>
      <vt:lpstr>TIP!  Review grant guidelines, which usually call for:</vt:lpstr>
      <vt:lpstr>Work Plan</vt:lpstr>
      <vt:lpstr>Work Plan</vt:lpstr>
      <vt:lpstr>Work Plan</vt:lpstr>
      <vt:lpstr>Project Timeline Example</vt:lpstr>
      <vt:lpstr>Gantt Charts</vt:lpstr>
      <vt:lpstr>Possible Project Budget Items</vt:lpstr>
      <vt:lpstr>Hardware Options</vt:lpstr>
      <vt:lpstr>Software Options</vt:lpstr>
      <vt:lpstr>Sustainability Considerations</vt:lpstr>
      <vt:lpstr>Exercise 1: Entire Group</vt:lpstr>
      <vt:lpstr>Exercise 1: Goals &amp; Activities</vt:lpstr>
      <vt:lpstr>Section 2: Implementing Digital Projects</vt:lpstr>
      <vt:lpstr>Implementing Digital Projects</vt:lpstr>
      <vt:lpstr>Section 2.1: Imaging Theory &amp; Best Practices</vt:lpstr>
      <vt:lpstr>Imaging Theory &amp; Best Practices</vt:lpstr>
      <vt:lpstr>Bit Depth &amp; Color Space</vt:lpstr>
      <vt:lpstr>Bit Depth &amp; Color Space</vt:lpstr>
      <vt:lpstr>Bit Depth &amp; Color Space</vt:lpstr>
      <vt:lpstr>Bit Depth… : Recommended</vt:lpstr>
      <vt:lpstr>Bit Depth… : Rationale </vt:lpstr>
      <vt:lpstr>Resolution</vt:lpstr>
      <vt:lpstr>Resolution : Recommended</vt:lpstr>
      <vt:lpstr>Resolution : Rationale 1</vt:lpstr>
      <vt:lpstr>Resolution : Rationale 2</vt:lpstr>
      <vt:lpstr>Resolution : Rationale 3</vt:lpstr>
      <vt:lpstr>File Types</vt:lpstr>
      <vt:lpstr>Image Compression</vt:lpstr>
      <vt:lpstr>OCR</vt:lpstr>
      <vt:lpstr>OCR : ALTO XML</vt:lpstr>
      <vt:lpstr>OCR : ALTO XML</vt:lpstr>
      <vt:lpstr>Review of Topics</vt:lpstr>
      <vt:lpstr>Questions?  How about born digital?</vt:lpstr>
      <vt:lpstr>Section 2.2: Scanning Equipment</vt:lpstr>
      <vt:lpstr>Scanning Equipment</vt:lpstr>
      <vt:lpstr>Flatbed Scanners</vt:lpstr>
      <vt:lpstr>Sheet-feed Scanners</vt:lpstr>
      <vt:lpstr>Book Scanners</vt:lpstr>
      <vt:lpstr>Oversized Document Scanners</vt:lpstr>
      <vt:lpstr>Microfilm Scanners</vt:lpstr>
      <vt:lpstr>Section 2.3: Metadata for Digital Resources</vt:lpstr>
      <vt:lpstr>Metadata for Digital Resources</vt:lpstr>
      <vt:lpstr>What is metadata?</vt:lpstr>
      <vt:lpstr>What is metadata?</vt:lpstr>
      <vt:lpstr>What is metadata?</vt:lpstr>
      <vt:lpstr>Library and Museum Metadata</vt:lpstr>
      <vt:lpstr>Library and Museum Metadata</vt:lpstr>
      <vt:lpstr>Library and Museum Metadata</vt:lpstr>
      <vt:lpstr>Library and Museum Metadata</vt:lpstr>
      <vt:lpstr>Library and Museum Metadata</vt:lpstr>
      <vt:lpstr>Library and Museum Metadata</vt:lpstr>
      <vt:lpstr>Library and Museum Metadata</vt:lpstr>
      <vt:lpstr>Library Metadata</vt:lpstr>
      <vt:lpstr>Library Metadata - MARC</vt:lpstr>
      <vt:lpstr>What is your  digital resource?</vt:lpstr>
      <vt:lpstr>What is your digital resource?</vt:lpstr>
      <vt:lpstr>Metadata Standards</vt:lpstr>
      <vt:lpstr>Why metadata standards?</vt:lpstr>
      <vt:lpstr>Standards</vt:lpstr>
      <vt:lpstr>Types of Metadata Standards</vt:lpstr>
      <vt:lpstr>Types of Metadata Standards</vt:lpstr>
      <vt:lpstr>Bibliographic Description Standards</vt:lpstr>
      <vt:lpstr>Bibliographic Description : MARC</vt:lpstr>
      <vt:lpstr>Bibliographic Description : MARC</vt:lpstr>
      <vt:lpstr>Bibliographic Description : DC</vt:lpstr>
      <vt:lpstr>Bibliographic Description : DC</vt:lpstr>
      <vt:lpstr>Bibliographic Description : MODS</vt:lpstr>
      <vt:lpstr>Bibliographic Description : VRA Core</vt:lpstr>
      <vt:lpstr>Bibliographic Description Standards</vt:lpstr>
      <vt:lpstr>Types of Metadata Standards</vt:lpstr>
      <vt:lpstr>Metadata “Wrappers” and Transport</vt:lpstr>
      <vt:lpstr>Metadata “Wrappers” : METS</vt:lpstr>
      <vt:lpstr>Metadata “Wrappers” : OAI-PMH</vt:lpstr>
      <vt:lpstr>Types of Metadata Standards</vt:lpstr>
      <vt:lpstr>Collection Metadata Standards</vt:lpstr>
      <vt:lpstr>Types of Metadata Standards</vt:lpstr>
      <vt:lpstr>Still to come…</vt:lpstr>
      <vt:lpstr>Proprietary and Custom Formats</vt:lpstr>
      <vt:lpstr>Back to the beginning?</vt:lpstr>
      <vt:lpstr>Evidence-based</vt:lpstr>
      <vt:lpstr>“One standard to rule them all”</vt:lpstr>
      <vt:lpstr>“One standard to rule them all”</vt:lpstr>
      <vt:lpstr>“One standard to rule them all”</vt:lpstr>
      <vt:lpstr>“One standard to rule them all”</vt:lpstr>
      <vt:lpstr>“One standard to rule them all”</vt:lpstr>
      <vt:lpstr>“One standard to rule them all”</vt:lpstr>
      <vt:lpstr>“One standard to rule them all”</vt:lpstr>
      <vt:lpstr>“One standard to rule them all”</vt:lpstr>
      <vt:lpstr>Standards Comparison</vt:lpstr>
      <vt:lpstr>Lessons / Standards Conclusions</vt:lpstr>
      <vt:lpstr>Tools</vt:lpstr>
      <vt:lpstr>Metadata Tools</vt:lpstr>
      <vt:lpstr>Review of Topics</vt:lpstr>
      <vt:lpstr>Questions?</vt:lpstr>
      <vt:lpstr>Exercise 2: Individual</vt:lpstr>
      <vt:lpstr>Section 2.4: Digital Asset Management System</vt:lpstr>
      <vt:lpstr>DAMS</vt:lpstr>
      <vt:lpstr>Archival Information System</vt:lpstr>
      <vt:lpstr>Section 2.5: Archiving and Preservation of Digital Projects</vt:lpstr>
      <vt:lpstr>Digitization: One Puzzle Piece</vt:lpstr>
      <vt:lpstr>Preservation and Long-Term Access Through Networked Services Project Survey</vt:lpstr>
      <vt:lpstr>Digital Preservation Is…</vt:lpstr>
      <vt:lpstr>Digital Preservation is NOT…</vt:lpstr>
      <vt:lpstr>Table of Contents</vt:lpstr>
      <vt:lpstr>What to Preserve? </vt:lpstr>
      <vt:lpstr>What to preserve?  How do I know it is preserved? </vt:lpstr>
      <vt:lpstr>What to preserve?  How do I know it is preserved? </vt:lpstr>
      <vt:lpstr>What to preserve?  How do I know it is preserved?  </vt:lpstr>
      <vt:lpstr>What to preserve?  How do I know it is preserved?  </vt:lpstr>
      <vt:lpstr>Object-Level Preservation </vt:lpstr>
      <vt:lpstr>Object-Level Preservation</vt:lpstr>
      <vt:lpstr>Object-Level Metadata</vt:lpstr>
      <vt:lpstr>PREMIS</vt:lpstr>
      <vt:lpstr>PREMIS</vt:lpstr>
      <vt:lpstr>PREMIS</vt:lpstr>
      <vt:lpstr>File-Level Preservation </vt:lpstr>
      <vt:lpstr>Necessary Preservation File Information</vt:lpstr>
      <vt:lpstr>File Format Migration / Emulation</vt:lpstr>
      <vt:lpstr>Recommended File Formats</vt:lpstr>
      <vt:lpstr>Recommended File Formats</vt:lpstr>
      <vt:lpstr>Organizational:  Trustworthy Digital Repositories </vt:lpstr>
      <vt:lpstr>Alexandria Library</vt:lpstr>
      <vt:lpstr>Alexandria Library</vt:lpstr>
      <vt:lpstr>Digital Preservation Community Process Models</vt:lpstr>
      <vt:lpstr>OAIS Reference Model</vt:lpstr>
      <vt:lpstr>An OAIS must:</vt:lpstr>
      <vt:lpstr>Toward Certified Digital Repositories</vt:lpstr>
      <vt:lpstr>Developing Metrics for Certification</vt:lpstr>
      <vt:lpstr>Developing Metrics for Certification</vt:lpstr>
      <vt:lpstr>Developing Metrics for Certification</vt:lpstr>
      <vt:lpstr>Toward Standards</vt:lpstr>
      <vt:lpstr>Archiving Recommendation </vt:lpstr>
      <vt:lpstr>Recommendations</vt:lpstr>
      <vt:lpstr>Review of Topics</vt:lpstr>
      <vt:lpstr>Questions?</vt:lpstr>
      <vt:lpstr>Section 3: Evaluation &amp; Project Wrap-up</vt:lpstr>
      <vt:lpstr>Project Wrap-Up</vt:lpstr>
      <vt:lpstr>Project Wrap-Up: Questions</vt:lpstr>
      <vt:lpstr>Assessing/Measuring Success</vt:lpstr>
      <vt:lpstr>Summative Evaluation</vt:lpstr>
      <vt:lpstr>Outcomes Based Evaluation</vt:lpstr>
      <vt:lpstr>Components of Outcomes-Based Evaluation</vt:lpstr>
      <vt:lpstr>Promotion/Publicity</vt:lpstr>
      <vt:lpstr>Questions?</vt:lpstr>
      <vt:lpstr>Exercise 3: Entire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Basic Digital Project Planning</dc:title>
  <dc:creator>Enoch Soames</dc:creator>
  <cp:lastModifiedBy>Mark</cp:lastModifiedBy>
  <cp:revision>288</cp:revision>
  <dcterms:modified xsi:type="dcterms:W3CDTF">2012-05-01T23:47:36Z</dcterms:modified>
</cp:coreProperties>
</file>