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1" r:id="rId4"/>
    <p:sldId id="277" r:id="rId5"/>
    <p:sldId id="276" r:id="rId6"/>
    <p:sldId id="263" r:id="rId7"/>
    <p:sldId id="275" r:id="rId8"/>
    <p:sldId id="278" r:id="rId9"/>
  </p:sldIdLst>
  <p:sldSz cx="9144000" cy="6858000" type="screen4x3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r>
              <a:rPr lang="en-US" smtClean="0"/>
              <a:t>Presentation to the Deans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513910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15248A40-41F4-4EA1-9631-45DBA49AB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881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>
              <a:defRPr sz="1200"/>
            </a:lvl1pPr>
          </a:lstStyle>
          <a:p>
            <a:r>
              <a:rPr lang="en-US" smtClean="0"/>
              <a:t>Presentation to the Deans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3" y="0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>
              <a:defRPr sz="1200"/>
            </a:lvl1pPr>
          </a:lstStyle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257550"/>
            <a:ext cx="7388860" cy="3086100"/>
          </a:xfrm>
          <a:prstGeom prst="rect">
            <a:avLst/>
          </a:prstGeom>
        </p:spPr>
        <p:txBody>
          <a:bodyPr vert="horz" lIns="91416" tIns="45707" rIns="91416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513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>
              <a:defRPr sz="1200"/>
            </a:lvl1pPr>
          </a:lstStyle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3" y="6513513"/>
            <a:ext cx="4002299" cy="342900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>
              <a:defRPr sz="1200"/>
            </a:lvl1pPr>
          </a:lstStyle>
          <a:p>
            <a:fld id="{A9A9CBDD-E11A-4388-B1AE-51C700182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986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CBDD-E11A-4388-B1AE-51C7001825B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Presentation to the Deans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CBDD-E11A-4388-B1AE-51C7001825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Presentation to the Deans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CBDD-E11A-4388-B1AE-51C7001825B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Presentation to the Deans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CBDD-E11A-4388-B1AE-51C7001825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Presentation to the Deans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is then reused  in a wide array of tools and setting.  VIVO funding </a:t>
            </a:r>
            <a:r>
              <a:rPr lang="en-US" baseline="0" dirty="0" err="1" smtClean="0"/>
              <a:t>Stonybrook</a:t>
            </a:r>
            <a:r>
              <a:rPr lang="en-US" baseline="0" dirty="0" smtClean="0"/>
              <a:t>, Leicester, Duke, Pittsburgh, Indiana and Weill.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CD89F-9D48-4AF4-B0BD-D92BB0E5AE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CBDD-E11A-4388-B1AE-51C7001825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Presentation to the Deans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CBDD-E11A-4388-B1AE-51C7001825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vivo.ufl.edu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3/8/2011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Presentation to the Deans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2A61E-192F-4874-B426-BCE8291C20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3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91F77-20FA-4CF5-8246-49D381EF3392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0358-C865-4785-BAB4-B8E3463A6F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914400"/>
            <a:ext cx="9144001" cy="438081"/>
            <a:chOff x="0" y="914400"/>
            <a:chExt cx="9144001" cy="4380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" y="923544"/>
              <a:ext cx="9144000" cy="244170"/>
            </a:xfrm>
            <a:prstGeom prst="rect">
              <a:avLst/>
            </a:prstGeom>
            <a:solidFill>
              <a:srgbClr val="9AD7F0">
                <a:alpha val="49804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914400"/>
              <a:ext cx="9144001" cy="140677"/>
            </a:xfrm>
            <a:prstGeom prst="rect">
              <a:avLst/>
            </a:prstGeom>
            <a:solidFill>
              <a:srgbClr val="27AAE1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10200" y="1066800"/>
              <a:ext cx="3733801" cy="192024"/>
            </a:xfrm>
            <a:prstGeom prst="rect">
              <a:avLst/>
            </a:prstGeom>
            <a:solidFill>
              <a:srgbClr val="9AD7F0">
                <a:alpha val="49804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flipV="1">
              <a:off x="5410200" y="1284957"/>
              <a:ext cx="3733801" cy="9144"/>
            </a:xfrm>
            <a:prstGeom prst="rect">
              <a:avLst/>
            </a:prstGeom>
            <a:solidFill>
              <a:srgbClr val="9AD7F0">
                <a:alpha val="65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flipV="1">
              <a:off x="5410200" y="1334193"/>
              <a:ext cx="1965960" cy="18288"/>
            </a:xfrm>
            <a:prstGeom prst="rect">
              <a:avLst/>
            </a:prstGeom>
            <a:solidFill>
              <a:srgbClr val="CDE1F7">
                <a:alpha val="6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13" name="Rounded Rectangle 12"/>
            <p:cNvSpPr/>
            <p:nvPr userDrawn="1"/>
          </p:nvSpPr>
          <p:spPr bwMode="white">
            <a:xfrm>
              <a:off x="5410200" y="1143000"/>
              <a:ext cx="3063240" cy="27432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14" name="Rounded Rectangle 13"/>
            <p:cNvSpPr/>
            <p:nvPr userDrawn="1"/>
          </p:nvSpPr>
          <p:spPr bwMode="white">
            <a:xfrm>
              <a:off x="7541099" y="1036320"/>
              <a:ext cx="1600200" cy="36576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0960"/>
            <a:ext cx="5071923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893659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C209-6D4B-4A70-A4C5-23E964DEF387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B451-7F3A-48D6-928F-C950FEF23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VIVO?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Research and Scholarship Discovery Across the University of Florida</a:t>
            </a:r>
          </a:p>
          <a:p>
            <a:pPr lvl="1"/>
            <a:r>
              <a:rPr lang="en-US" dirty="0" smtClean="0"/>
              <a:t>A service of the Clinical and Translational Science Institute</a:t>
            </a:r>
          </a:p>
          <a:p>
            <a:r>
              <a:rPr lang="en-US" dirty="0" smtClean="0"/>
              <a:t>A Grant</a:t>
            </a:r>
          </a:p>
          <a:p>
            <a:pPr lvl="1"/>
            <a:r>
              <a:rPr lang="en-US" dirty="0" smtClean="0"/>
              <a:t>$12.3M 2-year ARRA/NCRR to seven schools – UF (lead), Cornell, Indiana, Washington University, Weill Cornell Medical College, Scripps Research Institute, Ponce Medical School</a:t>
            </a:r>
          </a:p>
          <a:p>
            <a:r>
              <a:rPr lang="en-US" dirty="0" smtClean="0"/>
              <a:t>A Community</a:t>
            </a:r>
          </a:p>
          <a:p>
            <a:pPr lvl="1"/>
            <a:r>
              <a:rPr lang="en-US" dirty="0" smtClean="0"/>
              <a:t>Rapidly growing group of collaborators, adopter, agencies around the country and world implementing VIVO for research and scholarship discovery</a:t>
            </a:r>
          </a:p>
          <a:p>
            <a:r>
              <a:rPr lang="en-US" dirty="0" smtClean="0"/>
              <a:t>Work in Progress</a:t>
            </a:r>
          </a:p>
          <a:p>
            <a:pPr lvl="1"/>
            <a:r>
              <a:rPr lang="en-US" dirty="0" smtClean="0"/>
              <a:t>Development, implementation, outreach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and Scholarship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linked information about research and scholarship:  people, papers, grants, organizations, resources, studies, creative works, datasets</a:t>
            </a:r>
          </a:p>
          <a:p>
            <a:pPr lvl="1"/>
            <a:r>
              <a:rPr lang="en-US" dirty="0" smtClean="0"/>
              <a:t>Searchable</a:t>
            </a:r>
          </a:p>
          <a:p>
            <a:pPr lvl="1"/>
            <a:r>
              <a:rPr lang="en-US" dirty="0" smtClean="0"/>
              <a:t>Authoritative</a:t>
            </a:r>
          </a:p>
          <a:p>
            <a:pPr lvl="1"/>
            <a:r>
              <a:rPr lang="en-US" dirty="0" smtClean="0"/>
              <a:t>Linked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Reusable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isualized</a:t>
            </a:r>
          </a:p>
        </p:txBody>
      </p:sp>
    </p:spTree>
    <p:extLst>
      <p:ext uri="{BB962C8B-B14F-4D97-AF65-F5344CB8AC3E}">
        <p14:creationId xmlns:p14="http://schemas.microsoft.com/office/powerpoint/2010/main" val="31644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VIVO at UF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VIVO at UF currently contains 6,928 faculty, 18,427 grants, 8,752 organizations, 66,825 course sections and 12,553 publications.  Grants are linked to people, organizations.  Full navigation.</a:t>
            </a:r>
          </a:p>
          <a:p>
            <a:r>
              <a:rPr lang="en-US" dirty="0" smtClean="0"/>
              <a:t>Linked data – An organization lists its grants and investigators.  An investigator lists grants and organizations.  A grant lists its organizations and investigators.</a:t>
            </a:r>
          </a:p>
          <a:p>
            <a:r>
              <a:rPr lang="en-US" dirty="0" smtClean="0"/>
              <a:t>Example: UF Department of Chemistry page lists 327 awards, each linked to faculty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98" y="228600"/>
            <a:ext cx="4410005" cy="366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359" y="2660824"/>
            <a:ext cx="461511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387622" y="228600"/>
            <a:ext cx="3243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Faculty and staff profiles provide linked information regarding scholarly activity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1" y="4267200"/>
            <a:ext cx="3547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Visualizations show co-author, co-investigator networks and compare activity over time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8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0573">
            <a:off x="4970277" y="622706"/>
            <a:ext cx="3471861" cy="3523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6976">
            <a:off x="911701" y="121484"/>
            <a:ext cx="4406582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7325">
            <a:off x="749280" y="1357396"/>
            <a:ext cx="3803904" cy="499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1917">
            <a:off x="2065599" y="1821762"/>
            <a:ext cx="3822192" cy="2315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07">
            <a:off x="567313" y="3574145"/>
            <a:ext cx="3433886" cy="2743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727">
            <a:off x="5195496" y="1915124"/>
            <a:ext cx="369579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515">
            <a:off x="4664060" y="3600497"/>
            <a:ext cx="3626442" cy="27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dirty="0" smtClean="0"/>
              <a:t> </a:t>
            </a:r>
            <a:r>
              <a:rPr lang="en-US" dirty="0" smtClean="0"/>
              <a:t>Uses for VIVO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potential collaborators and mentors</a:t>
            </a:r>
          </a:p>
          <a:p>
            <a:r>
              <a:rPr lang="en-US" dirty="0" smtClean="0"/>
              <a:t>Find investigators by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Find mentors</a:t>
            </a:r>
          </a:p>
          <a:p>
            <a:r>
              <a:rPr lang="en-US" dirty="0" smtClean="0"/>
              <a:t>Understand social networks of scholarship</a:t>
            </a:r>
            <a:endParaRPr lang="en-US" dirty="0" smtClean="0"/>
          </a:p>
          <a:p>
            <a:r>
              <a:rPr lang="en-US" dirty="0" smtClean="0"/>
              <a:t>Find resources and the people who use them</a:t>
            </a:r>
          </a:p>
          <a:p>
            <a:r>
              <a:rPr lang="en-US" dirty="0" smtClean="0"/>
              <a:t>Route information based on interests</a:t>
            </a:r>
          </a:p>
          <a:p>
            <a:r>
              <a:rPr lang="en-US" dirty="0" smtClean="0"/>
              <a:t>Link and query externally </a:t>
            </a:r>
            <a:r>
              <a:rPr lang="en-US" dirty="0" err="1" smtClean="0"/>
              <a:t>curated</a:t>
            </a:r>
            <a:r>
              <a:rPr lang="en-US" dirty="0" smtClean="0"/>
              <a:t> information</a:t>
            </a:r>
          </a:p>
          <a:p>
            <a:r>
              <a:rPr lang="en-US" dirty="0" smtClean="0"/>
              <a:t>Predict team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1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and Coordination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86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At UF – Libraries, CTSI, AHC IT, Office of Research, Enterprise Systems, Registrar, Business Services</a:t>
            </a:r>
          </a:p>
          <a:p>
            <a:r>
              <a:rPr lang="en-US" sz="2000" dirty="0" smtClean="0"/>
              <a:t>Federal agencies – OSTP, NIH, NLM, NSF, VA, USDA, EPA, FDA, NASA, FDP, …</a:t>
            </a:r>
          </a:p>
          <a:p>
            <a:r>
              <a:rPr lang="en-US" sz="2000" dirty="0" smtClean="0"/>
              <a:t>Publishers and Aggregators – Elsevier, Thomson-Reuters, ORCID, </a:t>
            </a:r>
            <a:r>
              <a:rPr lang="en-US" sz="2000" dirty="0" err="1" smtClean="0"/>
              <a:t>CiteSeer</a:t>
            </a:r>
            <a:r>
              <a:rPr lang="en-US" sz="2000" dirty="0" smtClean="0"/>
              <a:t>, </a:t>
            </a:r>
            <a:r>
              <a:rPr lang="en-US" sz="2000" dirty="0" err="1" smtClean="0"/>
              <a:t>Arxiv</a:t>
            </a:r>
            <a:r>
              <a:rPr lang="en-US" sz="2000" dirty="0" smtClean="0"/>
              <a:t>, </a:t>
            </a:r>
            <a:r>
              <a:rPr lang="en-US" sz="2000" dirty="0" err="1" smtClean="0"/>
              <a:t>CrossRef</a:t>
            </a:r>
            <a:r>
              <a:rPr lang="en-US" sz="2000" dirty="0" smtClean="0"/>
              <a:t>, </a:t>
            </a:r>
            <a:r>
              <a:rPr lang="en-US" sz="2000" dirty="0" err="1" smtClean="0"/>
              <a:t>Dspace</a:t>
            </a:r>
            <a:r>
              <a:rPr lang="en-US" sz="2000" dirty="0" smtClean="0"/>
              <a:t>, …</a:t>
            </a:r>
          </a:p>
          <a:p>
            <a:r>
              <a:rPr lang="en-US" sz="2000" dirty="0" smtClean="0"/>
              <a:t>Ontology partners – </a:t>
            </a:r>
            <a:r>
              <a:rPr lang="en-US" sz="2000" dirty="0" err="1" smtClean="0"/>
              <a:t>EuroCRIS</a:t>
            </a:r>
            <a:r>
              <a:rPr lang="en-US" sz="2000" dirty="0" smtClean="0"/>
              <a:t>, CASRAI, OBO, Eagle-I, …</a:t>
            </a:r>
          </a:p>
          <a:p>
            <a:r>
              <a:rPr lang="en-US" sz="2000" dirty="0" smtClean="0"/>
              <a:t>Professional Societies – APA, AAAS, AIRI, AAMC, ABRF, …</a:t>
            </a:r>
          </a:p>
          <a:p>
            <a:r>
              <a:rPr lang="en-US" sz="2000" dirty="0" smtClean="0"/>
              <a:t>International – Australia, China, Netherlands, UK, Canada, Brazil, …</a:t>
            </a:r>
          </a:p>
          <a:p>
            <a:r>
              <a:rPr lang="en-US" sz="2000" dirty="0" smtClean="0"/>
              <a:t>Semantic Web community – DERI, Tim Berners-Lee, </a:t>
            </a:r>
            <a:r>
              <a:rPr lang="en-US" sz="2000" dirty="0" err="1" smtClean="0"/>
              <a:t>MyExperiment</a:t>
            </a:r>
            <a:r>
              <a:rPr lang="en-US" sz="2000" dirty="0" smtClean="0"/>
              <a:t>, </a:t>
            </a:r>
            <a:r>
              <a:rPr lang="en-US" sz="2000" dirty="0" err="1" smtClean="0"/>
              <a:t>ConceptWeb</a:t>
            </a:r>
            <a:r>
              <a:rPr lang="en-US" sz="2000" dirty="0" smtClean="0"/>
              <a:t>, Open </a:t>
            </a:r>
            <a:r>
              <a:rPr lang="en-US" sz="2000" dirty="0" err="1" smtClean="0"/>
              <a:t>Pharma</a:t>
            </a:r>
            <a:r>
              <a:rPr lang="en-US" sz="2000" dirty="0" smtClean="0"/>
              <a:t> Space (EU), Linked Data, …</a:t>
            </a:r>
          </a:p>
          <a:p>
            <a:r>
              <a:rPr lang="en-US" sz="2000" dirty="0" smtClean="0"/>
              <a:t>Social Network Analysis Community – Northwestern, Davis, UCF, …</a:t>
            </a:r>
          </a:p>
          <a:p>
            <a:r>
              <a:rPr lang="en-US" sz="2000" dirty="0" smtClean="0"/>
              <a:t>Six sub-awards to Duke, Pittsburgh, Leicester, </a:t>
            </a:r>
            <a:r>
              <a:rPr lang="en-US" sz="2000" dirty="0" err="1" smtClean="0"/>
              <a:t>Stonybrook</a:t>
            </a:r>
            <a:r>
              <a:rPr lang="en-US" sz="2000" dirty="0" smtClean="0"/>
              <a:t>, Weill, Indiana</a:t>
            </a:r>
          </a:p>
          <a:p>
            <a:r>
              <a:rPr lang="en-US" sz="2000" dirty="0" err="1" smtClean="0"/>
              <a:t>Addtn</a:t>
            </a:r>
            <a:r>
              <a:rPr lang="en-US" sz="2000" dirty="0" smtClean="0"/>
              <a:t> Schools and Consortia – CTSAs, Iowa, Harvard, UCSF, Stanford, MIT, Brown, Duke, Johns Hopkins, Colorado, OHSU, Minnesota, more than 100</a:t>
            </a:r>
          </a:p>
          <a:p>
            <a:r>
              <a:rPr lang="en-US" sz="2000" dirty="0" smtClean="0"/>
              <a:t>Application and service providers – over 100</a:t>
            </a:r>
          </a:p>
          <a:p>
            <a:r>
              <a:rPr lang="en-US" sz="2000" dirty="0" smtClean="0"/>
              <a:t>Software downloads (over 16,000) and contact list (over 1,600)</a:t>
            </a:r>
          </a:p>
        </p:txBody>
      </p:sp>
    </p:spTree>
    <p:extLst>
      <p:ext uri="{BB962C8B-B14F-4D97-AF65-F5344CB8AC3E}">
        <p14:creationId xmlns:p14="http://schemas.microsoft.com/office/powerpoint/2010/main" val="3603563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1"/>
            <a:ext cx="9144000" cy="92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2" y="950912"/>
            <a:ext cx="7163929" cy="42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/>
          <p:nvPr/>
        </p:nvSpPr>
        <p:spPr>
          <a:xfrm>
            <a:off x="939322" y="5155167"/>
            <a:ext cx="7163929" cy="1672055"/>
          </a:xfrm>
          <a:prstGeom prst="rect">
            <a:avLst/>
          </a:prstGeom>
          <a:noFill/>
          <a:ln w="63500" cap="rnd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 smtClean="0">
                <a:solidFill>
                  <a:srgbClr val="5C558D"/>
                </a:solidFill>
                <a:effectLst/>
                <a:ea typeface="Calibri"/>
                <a:cs typeface="Times New Roman"/>
              </a:rPr>
              <a:t>2012 </a:t>
            </a:r>
            <a:r>
              <a:rPr lang="en-US" sz="3700" b="1" dirty="0">
                <a:solidFill>
                  <a:srgbClr val="5C558D"/>
                </a:solidFill>
                <a:effectLst/>
                <a:ea typeface="Calibri"/>
                <a:cs typeface="Times New Roman"/>
              </a:rPr>
              <a:t>VIVO Conference</a:t>
            </a:r>
            <a:endParaRPr lang="en-US" sz="3700" dirty="0">
              <a:solidFill>
                <a:srgbClr val="5C558D"/>
              </a:solidFill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b="1" dirty="0">
                <a:solidFill>
                  <a:srgbClr val="1C7286"/>
                </a:solidFill>
                <a:effectLst/>
                <a:ea typeface="Calibri"/>
                <a:cs typeface="Times New Roman"/>
              </a:rPr>
              <a:t>August 22-24, 2012 </a:t>
            </a:r>
            <a:r>
              <a:rPr lang="en-US" sz="2000" b="1" dirty="0" smtClean="0">
                <a:solidFill>
                  <a:srgbClr val="DB566D"/>
                </a:solidFill>
                <a:ea typeface="Calibri"/>
                <a:cs typeface="Times New Roman"/>
              </a:rPr>
              <a:t>~</a:t>
            </a:r>
            <a:r>
              <a:rPr lang="en-US" sz="2000" b="1" dirty="0" smtClean="0">
                <a:solidFill>
                  <a:srgbClr val="1C7286"/>
                </a:solidFill>
                <a:effectLst/>
                <a:ea typeface="Calibri"/>
                <a:cs typeface="Times New Roman"/>
              </a:rPr>
              <a:t> </a:t>
            </a:r>
            <a:r>
              <a:rPr lang="en-US" sz="2000" b="1" dirty="0">
                <a:solidFill>
                  <a:srgbClr val="1C7286"/>
                </a:solidFill>
                <a:effectLst/>
                <a:ea typeface="Calibri"/>
                <a:cs typeface="Times New Roman"/>
              </a:rPr>
              <a:t>Miami, </a:t>
            </a:r>
            <a:r>
              <a:rPr lang="en-US" sz="2000" b="1" dirty="0" smtClean="0">
                <a:solidFill>
                  <a:srgbClr val="1C7286"/>
                </a:solidFill>
                <a:effectLst/>
                <a:ea typeface="Calibri"/>
                <a:cs typeface="Times New Roman"/>
              </a:rPr>
              <a:t>FL</a:t>
            </a:r>
          </a:p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5C558D"/>
                </a:solidFill>
                <a:latin typeface="Century Gothic" pitchFamily="34" charset="0"/>
              </a:rPr>
              <a:t>Register </a:t>
            </a:r>
            <a:r>
              <a:rPr lang="en-US" sz="2000" b="1" dirty="0">
                <a:solidFill>
                  <a:srgbClr val="5C558D"/>
                </a:solidFill>
                <a:latin typeface="Century Gothic" pitchFamily="34" charset="0"/>
              </a:rPr>
              <a:t>at vivoweb.org/conference</a:t>
            </a:r>
            <a:endParaRPr lang="en-US" sz="2000" dirty="0">
              <a:solidFill>
                <a:srgbClr val="5C558D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556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Century Gothic" pitchFamily="34" charset="0"/>
              </a:rPr>
              <a:t>VIVO is supported by NIH Award U24 RR029822</a:t>
            </a:r>
            <a:endParaRPr lang="en-US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563</Words>
  <Application>Microsoft Office PowerPoint</Application>
  <PresentationFormat>On-screen Show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What is VIVO?</vt:lpstr>
      <vt:lpstr>Research and Scholarship Discovery</vt:lpstr>
      <vt:lpstr>VIVO at UF</vt:lpstr>
      <vt:lpstr>PowerPoint Presentation</vt:lpstr>
      <vt:lpstr>PowerPoint Presentation</vt:lpstr>
      <vt:lpstr>Future Uses for VIVO</vt:lpstr>
      <vt:lpstr>Collaboration and Coordination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VIVO?</dc:title>
  <dc:creator>Mike</dc:creator>
  <cp:lastModifiedBy>Michael Conlon</cp:lastModifiedBy>
  <cp:revision>151</cp:revision>
  <dcterms:created xsi:type="dcterms:W3CDTF">2011-03-06T19:07:18Z</dcterms:created>
  <dcterms:modified xsi:type="dcterms:W3CDTF">2012-04-24T18:54:31Z</dcterms:modified>
</cp:coreProperties>
</file>