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4" r:id="rId3"/>
    <p:sldId id="257" r:id="rId4"/>
    <p:sldId id="310" r:id="rId5"/>
    <p:sldId id="273" r:id="rId6"/>
    <p:sldId id="303" r:id="rId7"/>
    <p:sldId id="274" r:id="rId8"/>
    <p:sldId id="332" r:id="rId9"/>
    <p:sldId id="266" r:id="rId10"/>
    <p:sldId id="267" r:id="rId11"/>
    <p:sldId id="279" r:id="rId12"/>
    <p:sldId id="307" r:id="rId13"/>
    <p:sldId id="287" r:id="rId14"/>
    <p:sldId id="288" r:id="rId15"/>
    <p:sldId id="290" r:id="rId16"/>
    <p:sldId id="283" r:id="rId17"/>
    <p:sldId id="322" r:id="rId18"/>
    <p:sldId id="323" r:id="rId19"/>
    <p:sldId id="327" r:id="rId20"/>
    <p:sldId id="328" r:id="rId21"/>
    <p:sldId id="329" r:id="rId22"/>
    <p:sldId id="330" r:id="rId23"/>
    <p:sldId id="331" r:id="rId24"/>
    <p:sldId id="325" r:id="rId25"/>
    <p:sldId id="326" r:id="rId26"/>
    <p:sldId id="294" r:id="rId27"/>
    <p:sldId id="298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53" autoAdjust="0"/>
  </p:normalViewPr>
  <p:slideViewPr>
    <p:cSldViewPr>
      <p:cViewPr>
        <p:scale>
          <a:sx n="100" d="100"/>
          <a:sy n="100" d="100"/>
        </p:scale>
        <p:origin x="-1144" y="-80"/>
      </p:cViewPr>
      <p:guideLst>
        <p:guide orient="horz" pos="6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584"/>
    </p:cViewPr>
  </p:sorterViewPr>
  <p:notesViewPr>
    <p:cSldViewPr>
      <p:cViewPr varScale="1">
        <p:scale>
          <a:sx n="52" d="100"/>
          <a:sy n="52" d="100"/>
        </p:scale>
        <p:origin x="-229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78ED-8F94-DA4E-B4FE-FA59459CBE21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81C7C-D1D6-CB43-A4FE-E59B5B5E9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1C7C-D1D6-CB43-A4FE-E59B5B5E97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0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As you can see, The VIVO project itself is a rather large, geographically dispersed team.</a:t>
            </a:r>
          </a:p>
          <a:p>
            <a:r>
              <a:rPr lang="en-US" dirty="0" smtClean="0"/>
              <a:t>7 institutions</a:t>
            </a:r>
          </a:p>
          <a:p>
            <a:r>
              <a:rPr lang="en-US" dirty="0" smtClean="0"/>
              <a:t>Project areas: development, implementation, ontology, and outreach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58F48-02B3-427A-99D3-3FEBA73E5B52}" type="slidenum">
              <a:rPr lang="en-US" smtClean="0">
                <a:latin typeface="Calibri" pitchFamily="34" charset="0"/>
              </a:rPr>
              <a:pPr/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EC2A61E-192F-4874-B426-BCE8291C20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1C7C-D1D6-CB43-A4FE-E59B5B5E97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14CE34-2224-BC4B-BB89-A70641ACA6FF}" type="datetime1">
              <a:rPr lang="en-US"/>
              <a:pPr>
                <a:defRPr/>
              </a:pPr>
              <a:t>4/3/12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B41902-8D06-8246-B8FB-001E0B4C9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18FD5-DAA2-44EE-A154-6A7DB04E5DEA}" type="datetimeFigureOut">
              <a:rPr lang="en-US" smtClean="0"/>
              <a:t>4/3/12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F7EA2-07CB-4B42-8232-CB0A6D56AD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53258" y="5989429"/>
            <a:ext cx="7276342" cy="7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2362200" y="61722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162800" y="6096000"/>
            <a:ext cx="99060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vo.apa.org" TargetMode="External"/><Relationship Id="rId3" Type="http://schemas.openxmlformats.org/officeDocument/2006/relationships/hyperlink" Target="http://publishtrust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927225"/>
          </a:xfrm>
        </p:spPr>
        <p:txBody>
          <a:bodyPr>
            <a:normAutofit fontScale="90000"/>
          </a:bodyPr>
          <a:lstStyle/>
          <a:p>
            <a:r>
              <a:rPr lang="en-US" dirty="0"/>
              <a:t>VIVO: </a:t>
            </a:r>
            <a:r>
              <a:rPr lang="en-US" dirty="0" smtClean="0"/>
              <a:t>An Open Source Tool for </a:t>
            </a:r>
            <a:r>
              <a:rPr lang="en-US" dirty="0" smtClean="0"/>
              <a:t>Describing, Linking, and Discovering </a:t>
            </a:r>
            <a:r>
              <a:rPr lang="en-US" dirty="0" smtClean="0"/>
              <a:t>Researchers and Research</a:t>
            </a:r>
            <a:endParaRPr lang="en-US" sz="4400" b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CNI Workshop on Scholarly Identity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4, 2012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819400"/>
            <a:ext cx="6629400" cy="1938992"/>
          </a:xfrm>
          <a:prstGeom prst="rect">
            <a:avLst/>
          </a:prstGeom>
          <a:noFill/>
        </p:spPr>
        <p:txBody>
          <a:bodyPr wrap="square" numCol="1" spcCol="228600" rtlCol="0">
            <a:spAutoFit/>
          </a:bodyPr>
          <a:lstStyle/>
          <a:p>
            <a:pPr algn="ctr"/>
            <a:r>
              <a:rPr lang="en-US" sz="2400" dirty="0" smtClean="0"/>
              <a:t>Dean B. </a:t>
            </a:r>
            <a:r>
              <a:rPr lang="en-US" sz="2400" dirty="0" smtClean="0"/>
              <a:t>Krafft and</a:t>
            </a:r>
            <a:r>
              <a:rPr lang="en-US" sz="2400" dirty="0"/>
              <a:t> </a:t>
            </a:r>
            <a:r>
              <a:rPr lang="en-US" sz="2400" dirty="0" smtClean="0"/>
              <a:t>Jon </a:t>
            </a:r>
            <a:r>
              <a:rPr lang="en-US" sz="2400" dirty="0" smtClean="0"/>
              <a:t>Corson-</a:t>
            </a:r>
            <a:r>
              <a:rPr lang="en-US" sz="2400" dirty="0" err="1" smtClean="0"/>
              <a:t>Rikert</a:t>
            </a:r>
            <a:endParaRPr lang="en-US" sz="2400" dirty="0" smtClean="0"/>
          </a:p>
          <a:p>
            <a:pPr algn="ctr"/>
            <a:r>
              <a:rPr lang="en-US" sz="2400" dirty="0" smtClean="0"/>
              <a:t>Cornell University </a:t>
            </a:r>
            <a:r>
              <a:rPr lang="en-US" sz="2400" dirty="0" smtClean="0"/>
              <a:t>Library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Michael Conlon</a:t>
            </a:r>
          </a:p>
          <a:p>
            <a:pPr algn="ctr"/>
            <a:r>
              <a:rPr lang="en-US" sz="2400" dirty="0" smtClean="0"/>
              <a:t>University of Florida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/>
          <p:cNvCxnSpPr>
            <a:stCxn id="83" idx="3"/>
            <a:endCxn id="174" idx="3"/>
          </p:cNvCxnSpPr>
          <p:nvPr/>
        </p:nvCxnSpPr>
        <p:spPr>
          <a:xfrm flipH="1">
            <a:off x="2695117" y="2545052"/>
            <a:ext cx="3099912" cy="2892506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74" idx="3"/>
          </p:cNvCxnSpPr>
          <p:nvPr/>
        </p:nvCxnSpPr>
        <p:spPr>
          <a:xfrm>
            <a:off x="999180" y="4589234"/>
            <a:ext cx="1695937" cy="848324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74" idx="3"/>
          </p:cNvCxnSpPr>
          <p:nvPr/>
        </p:nvCxnSpPr>
        <p:spPr>
          <a:xfrm>
            <a:off x="929095" y="3692080"/>
            <a:ext cx="1766022" cy="174547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174" idx="3"/>
          </p:cNvCxnSpPr>
          <p:nvPr/>
        </p:nvCxnSpPr>
        <p:spPr>
          <a:xfrm>
            <a:off x="1174857" y="2806684"/>
            <a:ext cx="1520260" cy="2630874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" idx="4"/>
            <a:endCxn id="174" idx="3"/>
          </p:cNvCxnSpPr>
          <p:nvPr/>
        </p:nvCxnSpPr>
        <p:spPr>
          <a:xfrm>
            <a:off x="1512893" y="2298976"/>
            <a:ext cx="1182224" cy="3138582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4"/>
            <a:endCxn id="174" idx="3"/>
          </p:cNvCxnSpPr>
          <p:nvPr/>
        </p:nvCxnSpPr>
        <p:spPr>
          <a:xfrm>
            <a:off x="2376091" y="2118360"/>
            <a:ext cx="319026" cy="331919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" idx="4"/>
            <a:endCxn id="174" idx="3"/>
          </p:cNvCxnSpPr>
          <p:nvPr/>
        </p:nvCxnSpPr>
        <p:spPr>
          <a:xfrm flipH="1">
            <a:off x="2695117" y="2194560"/>
            <a:ext cx="550923" cy="324299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" idx="3"/>
            <a:endCxn id="174" idx="3"/>
          </p:cNvCxnSpPr>
          <p:nvPr/>
        </p:nvCxnSpPr>
        <p:spPr>
          <a:xfrm flipH="1">
            <a:off x="2695117" y="2479868"/>
            <a:ext cx="1071599" cy="2957690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3" idx="3"/>
            <a:endCxn id="174" idx="3"/>
          </p:cNvCxnSpPr>
          <p:nvPr/>
        </p:nvCxnSpPr>
        <p:spPr>
          <a:xfrm flipH="1">
            <a:off x="2695117" y="2797818"/>
            <a:ext cx="4384153" cy="2639740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4" idx="3"/>
            <a:endCxn id="174" idx="3"/>
          </p:cNvCxnSpPr>
          <p:nvPr/>
        </p:nvCxnSpPr>
        <p:spPr>
          <a:xfrm flipH="1">
            <a:off x="2695117" y="3537080"/>
            <a:ext cx="5365305" cy="190047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5" idx="2"/>
            <a:endCxn id="174" idx="3"/>
          </p:cNvCxnSpPr>
          <p:nvPr/>
        </p:nvCxnSpPr>
        <p:spPr>
          <a:xfrm flipH="1" flipV="1">
            <a:off x="2695117" y="5437558"/>
            <a:ext cx="5278903" cy="84004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4" idx="3"/>
            <a:endCxn id="130" idx="7"/>
          </p:cNvCxnSpPr>
          <p:nvPr/>
        </p:nvCxnSpPr>
        <p:spPr>
          <a:xfrm flipH="1">
            <a:off x="6268738" y="3537080"/>
            <a:ext cx="1791684" cy="1029822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data indexing for search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3874" y="2104244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Ponce</a:t>
            </a:r>
            <a:r>
              <a:rPr lang="en-US" sz="1200" dirty="0" smtClean="0"/>
              <a:t> VIVO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1101332" y="1476016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WashU</a:t>
            </a:r>
            <a:r>
              <a:rPr lang="en-US" sz="1200" dirty="0" smtClean="0"/>
              <a:t> VIVO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3646173" y="1777428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IU VIVO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228112" y="2989640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Cornell</a:t>
            </a:r>
          </a:p>
          <a:p>
            <a:pPr algn="ctr"/>
            <a:r>
              <a:rPr lang="en-US" sz="1000" dirty="0" smtClean="0"/>
              <a:t>Ithaca</a:t>
            </a:r>
            <a:r>
              <a:rPr lang="en-US" sz="1200" dirty="0" smtClean="0"/>
              <a:t> VIVO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298197" y="3886794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Weill</a:t>
            </a:r>
          </a:p>
          <a:p>
            <a:pPr algn="ctr"/>
            <a:r>
              <a:rPr lang="en-US" sz="900" dirty="0" smtClean="0"/>
              <a:t>Cornell</a:t>
            </a:r>
            <a:r>
              <a:rPr lang="en-US" sz="1200" dirty="0" smtClean="0"/>
              <a:t> VIVO</a:t>
            </a:r>
            <a:endParaRPr lang="en-US" sz="1200" dirty="0"/>
          </a:p>
        </p:txBody>
      </p:sp>
      <p:sp>
        <p:nvSpPr>
          <p:cNvPr id="83" name="Oval 82"/>
          <p:cNvSpPr/>
          <p:nvPr/>
        </p:nvSpPr>
        <p:spPr>
          <a:xfrm>
            <a:off x="5638800" y="1676400"/>
            <a:ext cx="1066800" cy="10176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e</a:t>
            </a:r>
            <a:r>
              <a:rPr lang="en-US" sz="1050" dirty="0" smtClean="0"/>
              <a:t>agle-I</a:t>
            </a:r>
          </a:p>
          <a:p>
            <a:pPr algn="ctr"/>
            <a:r>
              <a:rPr lang="en-US" sz="1050" dirty="0" smtClean="0"/>
              <a:t>Research</a:t>
            </a:r>
          </a:p>
          <a:p>
            <a:pPr algn="ctr"/>
            <a:r>
              <a:rPr lang="en-US" sz="1050" dirty="0" smtClean="0"/>
              <a:t>resources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6934200" y="1981200"/>
            <a:ext cx="990600" cy="9567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Harvard</a:t>
            </a:r>
          </a:p>
          <a:p>
            <a:pPr algn="ctr"/>
            <a:r>
              <a:rPr lang="en-US" sz="1200" dirty="0" smtClean="0"/>
              <a:t>Profiles</a:t>
            </a:r>
          </a:p>
          <a:p>
            <a:pPr algn="ctr"/>
            <a:r>
              <a:rPr lang="en-US" sz="1200" dirty="0" smtClean="0"/>
              <a:t>RDF</a:t>
            </a:r>
            <a:endParaRPr lang="en-US" sz="1200" dirty="0"/>
          </a:p>
        </p:txBody>
      </p:sp>
      <p:sp>
        <p:nvSpPr>
          <p:cNvPr id="104" name="Oval 103"/>
          <p:cNvSpPr/>
          <p:nvPr/>
        </p:nvSpPr>
        <p:spPr>
          <a:xfrm>
            <a:off x="7939879" y="2834640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</a:t>
            </a:r>
          </a:p>
          <a:p>
            <a:pPr algn="ctr"/>
            <a:r>
              <a:rPr lang="en-US" sz="1200" dirty="0" smtClean="0"/>
              <a:t>VIVOs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7974020" y="5110082"/>
            <a:ext cx="823121" cy="822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Digital</a:t>
            </a:r>
          </a:p>
          <a:p>
            <a:pPr algn="ctr"/>
            <a:r>
              <a:rPr lang="en-US" sz="1200" dirty="0" smtClean="0"/>
              <a:t>Vita</a:t>
            </a:r>
          </a:p>
          <a:p>
            <a:pPr algn="ctr"/>
            <a:r>
              <a:rPr lang="en-US" sz="1200" dirty="0" smtClean="0"/>
              <a:t>RDF</a:t>
            </a:r>
            <a:endParaRPr lang="en-US" sz="1200" dirty="0"/>
          </a:p>
        </p:txBody>
      </p:sp>
      <p:cxnSp>
        <p:nvCxnSpPr>
          <p:cNvPr id="113" name="Straight Connector 112"/>
          <p:cNvCxnSpPr>
            <a:stCxn id="83" idx="4"/>
            <a:endCxn id="130" idx="0"/>
          </p:cNvCxnSpPr>
          <p:nvPr/>
        </p:nvCxnSpPr>
        <p:spPr>
          <a:xfrm flipH="1">
            <a:off x="5913120" y="2694089"/>
            <a:ext cx="259080" cy="1725511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1"/>
            <a:endCxn id="130" idx="6"/>
          </p:cNvCxnSpPr>
          <p:nvPr/>
        </p:nvCxnSpPr>
        <p:spPr>
          <a:xfrm flipH="1" flipV="1">
            <a:off x="6416040" y="4922520"/>
            <a:ext cx="1678523" cy="308082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8244477" y="4027821"/>
            <a:ext cx="823121" cy="822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Iowa</a:t>
            </a:r>
          </a:p>
          <a:p>
            <a:pPr algn="ctr"/>
            <a:r>
              <a:rPr lang="en-US" sz="1200" dirty="0" smtClean="0"/>
              <a:t>Loki</a:t>
            </a:r>
          </a:p>
          <a:p>
            <a:pPr algn="ctr"/>
            <a:r>
              <a:rPr lang="en-US" sz="1200" dirty="0" smtClean="0"/>
              <a:t>RDF</a:t>
            </a:r>
            <a:endParaRPr lang="en-US" sz="1200" dirty="0"/>
          </a:p>
        </p:txBody>
      </p:sp>
      <p:cxnSp>
        <p:nvCxnSpPr>
          <p:cNvPr id="115" name="Straight Connector 114"/>
          <p:cNvCxnSpPr>
            <a:stCxn id="101" idx="2"/>
            <a:endCxn id="130" idx="6"/>
          </p:cNvCxnSpPr>
          <p:nvPr/>
        </p:nvCxnSpPr>
        <p:spPr>
          <a:xfrm flipH="1">
            <a:off x="6416040" y="4439301"/>
            <a:ext cx="1828437" cy="483219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Cloud Callout 173"/>
          <p:cNvSpPr/>
          <p:nvPr/>
        </p:nvSpPr>
        <p:spPr>
          <a:xfrm>
            <a:off x="120769" y="5328228"/>
            <a:ext cx="5148695" cy="191216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Linked Open Data</a:t>
            </a:r>
            <a:endParaRPr lang="en-US" dirty="0"/>
          </a:p>
        </p:txBody>
      </p:sp>
      <p:cxnSp>
        <p:nvCxnSpPr>
          <p:cNvPr id="256" name="Straight Connector 255"/>
          <p:cNvCxnSpPr>
            <a:stCxn id="130" idx="1"/>
            <a:endCxn id="8" idx="4"/>
          </p:cNvCxnSpPr>
          <p:nvPr/>
        </p:nvCxnSpPr>
        <p:spPr>
          <a:xfrm flipH="1" flipV="1">
            <a:off x="4057734" y="2600388"/>
            <a:ext cx="1499768" cy="1966514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4" name="Oval 343"/>
          <p:cNvSpPr/>
          <p:nvPr/>
        </p:nvSpPr>
        <p:spPr>
          <a:xfrm>
            <a:off x="869950" y="4572000"/>
            <a:ext cx="882650" cy="8229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5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</a:t>
            </a:r>
            <a:r>
              <a:rPr lang="en-US" sz="1200" dirty="0" smtClean="0">
                <a:solidFill>
                  <a:schemeClr val="bg1"/>
                </a:solidFill>
              </a:rPr>
              <a:t>ivo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search.org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46" name="Curved Connector 345"/>
          <p:cNvCxnSpPr>
            <a:stCxn id="50" idx="3"/>
            <a:endCxn id="344" idx="6"/>
          </p:cNvCxnSpPr>
          <p:nvPr/>
        </p:nvCxnSpPr>
        <p:spPr>
          <a:xfrm rot="5400000">
            <a:off x="2321202" y="4099937"/>
            <a:ext cx="314942" cy="1452145"/>
          </a:xfrm>
          <a:prstGeom prst="curvedConnector2">
            <a:avLst/>
          </a:prstGeom>
          <a:ln w="57150" cmpd="sng">
            <a:gradFill flip="none" rotWithShape="1">
              <a:gsLst>
                <a:gs pos="37000">
                  <a:schemeClr val="accent4">
                    <a:lumMod val="75000"/>
                    <a:alpha val="55000"/>
                  </a:schemeClr>
                </a:gs>
                <a:gs pos="100000">
                  <a:prstClr val="white"/>
                </a:gs>
              </a:gsLst>
              <a:lin ang="0" scaled="1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34479" y="1371600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UF VIVO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1964530" y="1295400"/>
            <a:ext cx="823121" cy="822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Scripps</a:t>
            </a:r>
            <a:r>
              <a:rPr lang="en-US" sz="1200" dirty="0" smtClean="0"/>
              <a:t> VIVO</a:t>
            </a:r>
            <a:endParaRPr lang="en-US" sz="1200" dirty="0"/>
          </a:p>
        </p:txBody>
      </p:sp>
      <p:cxnSp>
        <p:nvCxnSpPr>
          <p:cNvPr id="394" name="Straight Arrow Connector 393"/>
          <p:cNvCxnSpPr>
            <a:stCxn id="50" idx="2"/>
            <a:endCxn id="10" idx="6"/>
          </p:cNvCxnSpPr>
          <p:nvPr/>
        </p:nvCxnSpPr>
        <p:spPr>
          <a:xfrm flipH="1" flipV="1">
            <a:off x="1121318" y="4298274"/>
            <a:ext cx="1936125" cy="14646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>
            <a:stCxn id="50" idx="1"/>
            <a:endCxn id="9" idx="6"/>
          </p:cNvCxnSpPr>
          <p:nvPr/>
        </p:nvCxnSpPr>
        <p:spPr>
          <a:xfrm flipH="1" flipV="1">
            <a:off x="1051233" y="3401120"/>
            <a:ext cx="2153512" cy="556182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>
            <a:stCxn id="50" idx="1"/>
            <a:endCxn id="4" idx="5"/>
          </p:cNvCxnSpPr>
          <p:nvPr/>
        </p:nvCxnSpPr>
        <p:spPr>
          <a:xfrm flipH="1" flipV="1">
            <a:off x="1176452" y="2806684"/>
            <a:ext cx="2028293" cy="1150618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>
            <a:stCxn id="50" idx="1"/>
            <a:endCxn id="5" idx="5"/>
          </p:cNvCxnSpPr>
          <p:nvPr/>
        </p:nvCxnSpPr>
        <p:spPr>
          <a:xfrm flipH="1" flipV="1">
            <a:off x="1803910" y="2178456"/>
            <a:ext cx="1400835" cy="1778846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>
            <a:stCxn id="50" idx="0"/>
            <a:endCxn id="6" idx="4"/>
          </p:cNvCxnSpPr>
          <p:nvPr/>
        </p:nvCxnSpPr>
        <p:spPr>
          <a:xfrm flipH="1" flipV="1">
            <a:off x="2376091" y="2118360"/>
            <a:ext cx="1184272" cy="1691640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>
            <a:stCxn id="50" idx="0"/>
            <a:endCxn id="7" idx="4"/>
          </p:cNvCxnSpPr>
          <p:nvPr/>
        </p:nvCxnSpPr>
        <p:spPr>
          <a:xfrm flipH="1" flipV="1">
            <a:off x="3246040" y="2194560"/>
            <a:ext cx="314323" cy="1615440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>
            <a:stCxn id="50" idx="0"/>
            <a:endCxn id="8" idx="3"/>
          </p:cNvCxnSpPr>
          <p:nvPr/>
        </p:nvCxnSpPr>
        <p:spPr>
          <a:xfrm flipV="1">
            <a:off x="3560363" y="2479868"/>
            <a:ext cx="206353" cy="1330132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>
            <a:stCxn id="50" idx="6"/>
            <a:endCxn id="103" idx="2"/>
          </p:cNvCxnSpPr>
          <p:nvPr/>
        </p:nvCxnSpPr>
        <p:spPr>
          <a:xfrm flipV="1">
            <a:off x="4063283" y="2459564"/>
            <a:ext cx="2870917" cy="1853356"/>
          </a:xfrm>
          <a:prstGeom prst="straightConnector1">
            <a:avLst/>
          </a:prstGeom>
          <a:ln w="38100" cmpd="sng">
            <a:gradFill flip="none" rotWithShape="1">
              <a:gsLst>
                <a:gs pos="45000">
                  <a:schemeClr val="accent4">
                    <a:lumMod val="75000"/>
                    <a:alpha val="63000"/>
                  </a:schemeClr>
                </a:gs>
                <a:gs pos="97000">
                  <a:prstClr val="white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057443" y="3810000"/>
            <a:ext cx="1005840" cy="100584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Solr</a:t>
            </a:r>
          </a:p>
          <a:p>
            <a:pPr algn="ctr"/>
            <a:r>
              <a:rPr lang="en-US" sz="1300" dirty="0"/>
              <a:t>s</a:t>
            </a:r>
            <a:r>
              <a:rPr lang="en-US" sz="1300" dirty="0" smtClean="0"/>
              <a:t>earch</a:t>
            </a:r>
          </a:p>
          <a:p>
            <a:pPr algn="ctr"/>
            <a:r>
              <a:rPr lang="en-US" sz="1300" dirty="0" smtClean="0"/>
              <a:t>index</a:t>
            </a:r>
          </a:p>
        </p:txBody>
      </p:sp>
      <p:sp>
        <p:nvSpPr>
          <p:cNvPr id="130" name="Oval 129"/>
          <p:cNvSpPr/>
          <p:nvPr/>
        </p:nvSpPr>
        <p:spPr>
          <a:xfrm>
            <a:off x="5410200" y="4419600"/>
            <a:ext cx="1005840" cy="1005840"/>
          </a:xfrm>
          <a:prstGeom prst="ellipse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5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</a:rPr>
              <a:t>Alter-nate</a:t>
            </a:r>
          </a:p>
          <a:p>
            <a:pPr algn="ctr"/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</a:rPr>
              <a:t>Solr</a:t>
            </a:r>
          </a:p>
          <a:p>
            <a:pPr algn="ctr"/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</a:rPr>
              <a:t>index</a:t>
            </a:r>
          </a:p>
        </p:txBody>
      </p:sp>
      <p:cxnSp>
        <p:nvCxnSpPr>
          <p:cNvPr id="139" name="Straight Connector 138"/>
          <p:cNvCxnSpPr>
            <a:stCxn id="103" idx="3"/>
            <a:endCxn id="130" idx="7"/>
          </p:cNvCxnSpPr>
          <p:nvPr/>
        </p:nvCxnSpPr>
        <p:spPr>
          <a:xfrm flipH="1">
            <a:off x="6268738" y="2797818"/>
            <a:ext cx="810532" cy="1769084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83" idx="3"/>
            <a:endCxn id="50" idx="7"/>
          </p:cNvCxnSpPr>
          <p:nvPr/>
        </p:nvCxnSpPr>
        <p:spPr>
          <a:xfrm flipH="1">
            <a:off x="3915981" y="2545052"/>
            <a:ext cx="1879048" cy="141225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83" idx="3"/>
            <a:endCxn id="50" idx="7"/>
          </p:cNvCxnSpPr>
          <p:nvPr/>
        </p:nvCxnSpPr>
        <p:spPr>
          <a:xfrm flipH="1">
            <a:off x="3915981" y="2545052"/>
            <a:ext cx="1879048" cy="141225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9" y="0"/>
            <a:ext cx="8586861" cy="68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for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Common data substrate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Public, granular and direct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Discovery via external and internal search engines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Available for reuse at many levels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Distributed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E.g., affiliations beyond what HR system tracks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Data coordination across functional silos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Feeding changes back to systems of record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Direct linking across campuses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 that is visible gets fixed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27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– research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CTSAconnect</a:t>
            </a:r>
            <a:endParaRPr lang="en-US" dirty="0" smtClean="0"/>
          </a:p>
          <a:p>
            <a:pPr lvl="1"/>
            <a:r>
              <a:rPr lang="en-US" dirty="0" smtClean="0"/>
              <a:t>OHSU, Harvard, Cornell, Florida, Buffalo &amp; Stony Brook</a:t>
            </a:r>
          </a:p>
          <a:p>
            <a:pPr lvl="1"/>
            <a:r>
              <a:rPr lang="en-US" dirty="0" smtClean="0"/>
              <a:t>eagle-</a:t>
            </a:r>
            <a:r>
              <a:rPr lang="en-US" dirty="0" err="1" smtClean="0"/>
              <a:t>i</a:t>
            </a:r>
            <a:r>
              <a:rPr lang="en-US" dirty="0" smtClean="0"/>
              <a:t> sister NIH project – Harvard, OHSU, 7 others</a:t>
            </a:r>
          </a:p>
          <a:p>
            <a:r>
              <a:rPr lang="en-US" dirty="0" smtClean="0"/>
              <a:t>Facilities, services, techniques, protocols, skills, and research outputs beyond publications</a:t>
            </a:r>
          </a:p>
          <a:p>
            <a:pPr lvl="1"/>
            <a:r>
              <a:rPr lang="en-US" dirty="0" smtClean="0"/>
              <a:t>Extended ways to represent expertise</a:t>
            </a:r>
          </a:p>
          <a:p>
            <a:pPr lvl="1"/>
            <a:r>
              <a:rPr lang="en-US" dirty="0" smtClean="0"/>
              <a:t>Improve attribution for data and other contributions to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– ORCID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/>
              <a:t>ORCID – Open Researcher and Contributor 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an identifier for all authors.  Attribute works to authors through ORCID </a:t>
            </a:r>
            <a:r>
              <a:rPr lang="en-US" dirty="0" smtClean="0"/>
              <a:t>identifier</a:t>
            </a:r>
            <a:endParaRPr lang="en-US" dirty="0"/>
          </a:p>
          <a:p>
            <a:r>
              <a:rPr lang="en-US" dirty="0"/>
              <a:t>ORCID and VIVO</a:t>
            </a:r>
          </a:p>
          <a:p>
            <a:pPr lvl="1"/>
            <a:r>
              <a:rPr lang="en-US" dirty="0"/>
              <a:t>VIVO provides assertion of ORCIDs with people through institutional identity management. ORCID is an attribute in a VIVO </a:t>
            </a:r>
            <a:r>
              <a:rPr lang="en-US" dirty="0" smtClean="0"/>
              <a:t>profile.</a:t>
            </a:r>
            <a:endParaRPr lang="en-US" dirty="0"/>
          </a:p>
          <a:p>
            <a:pPr lvl="1"/>
            <a:r>
              <a:rPr lang="en-US" dirty="0" smtClean="0"/>
              <a:t>Anticipating </a:t>
            </a:r>
            <a:r>
              <a:rPr lang="en-US" dirty="0" smtClean="0"/>
              <a:t>batch submission of basic researcher registrations by universities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00757" y="6167735"/>
            <a:ext cx="2147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http://orcid.org</a:t>
            </a:r>
          </a:p>
        </p:txBody>
      </p:sp>
    </p:spTree>
    <p:extLst>
      <p:ext uri="{BB962C8B-B14F-4D97-AF65-F5344CB8AC3E}">
        <p14:creationId xmlns:p14="http://schemas.microsoft.com/office/powerpoint/2010/main" val="15858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– research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VIVO/ANDS consortium in Australia</a:t>
            </a:r>
          </a:p>
          <a:p>
            <a:pPr lvl="1"/>
            <a:r>
              <a:rPr lang="en-US" dirty="0" smtClean="0"/>
              <a:t>Link research data with researcher profiles and publications</a:t>
            </a:r>
          </a:p>
          <a:p>
            <a:pPr lvl="1"/>
            <a:r>
              <a:rPr lang="en-US" dirty="0" smtClean="0"/>
              <a:t>Harvest to national registry</a:t>
            </a:r>
          </a:p>
          <a:p>
            <a:r>
              <a:rPr lang="en-US" dirty="0" err="1" smtClean="0"/>
              <a:t>DataStaR</a:t>
            </a:r>
            <a:r>
              <a:rPr lang="en-US" dirty="0" smtClean="0"/>
              <a:t> local data registry tool</a:t>
            </a:r>
          </a:p>
          <a:p>
            <a:pPr lvl="1"/>
            <a:r>
              <a:rPr lang="en-US" dirty="0" smtClean="0"/>
              <a:t>Add-on to VIVO</a:t>
            </a:r>
          </a:p>
          <a:p>
            <a:pPr lvl="1"/>
            <a:r>
              <a:rPr lang="en-US" dirty="0" smtClean="0"/>
              <a:t>Complement to other library data-related services</a:t>
            </a:r>
          </a:p>
          <a:p>
            <a:pPr lvl="1"/>
            <a:r>
              <a:rPr lang="en-US" dirty="0" smtClean="0"/>
              <a:t>Institute </a:t>
            </a:r>
            <a:r>
              <a:rPr lang="en-US" dirty="0"/>
              <a:t>for Museum and Library Services (IMLS</a:t>
            </a:r>
            <a:r>
              <a:rPr lang="en-US" dirty="0" smtClean="0"/>
              <a:t>) grant</a:t>
            </a:r>
          </a:p>
        </p:txBody>
      </p:sp>
    </p:spTree>
    <p:extLst>
      <p:ext uri="{BB962C8B-B14F-4D97-AF65-F5344CB8AC3E}">
        <p14:creationId xmlns:p14="http://schemas.microsoft.com/office/powerpoint/2010/main" val="23505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Partnerships – information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euroCRIS</a:t>
            </a:r>
            <a:r>
              <a:rPr lang="en-US" dirty="0" smtClean="0"/>
              <a:t> and the CERIF research data standard</a:t>
            </a:r>
          </a:p>
          <a:p>
            <a:pPr lvl="1"/>
            <a:r>
              <a:rPr lang="en-US" dirty="0" smtClean="0"/>
              <a:t>Linked Open Data task force slated to map VIVO and CERIF ontologies during 2012</a:t>
            </a:r>
          </a:p>
          <a:p>
            <a:r>
              <a:rPr lang="en-US" dirty="0" smtClean="0"/>
              <a:t>CASRAI </a:t>
            </a:r>
            <a:r>
              <a:rPr lang="en-US" sz="2400" dirty="0" smtClean="0"/>
              <a:t>(http://</a:t>
            </a:r>
            <a:r>
              <a:rPr lang="en-US" sz="2400" dirty="0" err="1" smtClean="0"/>
              <a:t>casrai.org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University, corporate, and government partnership</a:t>
            </a:r>
          </a:p>
          <a:p>
            <a:pPr lvl="1"/>
            <a:r>
              <a:rPr lang="en-US" dirty="0" smtClean="0"/>
              <a:t>Building a common data dictionary for research information</a:t>
            </a:r>
          </a:p>
          <a:p>
            <a:pPr lvl="1"/>
            <a:r>
              <a:rPr lang="en-US" dirty="0" smtClean="0"/>
              <a:t>Coordinating with </a:t>
            </a:r>
            <a:r>
              <a:rPr lang="en-US" dirty="0" err="1" smtClean="0"/>
              <a:t>euroCRIS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- APA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American Psychological Association is using VIVO as one component of a trusted identity framework for online submission and review of scholarly publications</a:t>
            </a:r>
            <a:endParaRPr lang="en-US" dirty="0"/>
          </a:p>
          <a:p>
            <a:r>
              <a:rPr lang="en-US" dirty="0" smtClean="0"/>
              <a:t>VIVO’s integration with institutional identity systems through the </a:t>
            </a:r>
            <a:r>
              <a:rPr lang="en-US" dirty="0" err="1" smtClean="0"/>
              <a:t>InCommon</a:t>
            </a:r>
            <a:r>
              <a:rPr lang="en-US" dirty="0" smtClean="0"/>
              <a:t> Federation provides a platform for representing and exchanging information about authors and their works</a:t>
            </a:r>
            <a:endParaRPr lang="en-US" dirty="0"/>
          </a:p>
          <a:p>
            <a:r>
              <a:rPr lang="en-US" dirty="0" smtClean="0">
                <a:hlinkClick r:id="rId2"/>
              </a:rPr>
              <a:t>http://vivo.apa.org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http://publishtrust.org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- Sakai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Cambridge University is testing VIVO as a profiling component of the new Sakai Open Academic Environment product</a:t>
            </a:r>
          </a:p>
          <a:p>
            <a:r>
              <a:rPr lang="en-US" dirty="0" smtClean="0"/>
              <a:t>VIVO’s design permits integration into the Sakai interface without major modification to either platform</a:t>
            </a:r>
          </a:p>
          <a:p>
            <a:r>
              <a:rPr lang="en-US" dirty="0" smtClean="0"/>
              <a:t>NYU and other sites may expand the testing pending grant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19" y="388441"/>
            <a:ext cx="6951762" cy="56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143000" y="6172200"/>
            <a:ext cx="6834816" cy="5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sz="3200" dirty="0"/>
              <a:t>http://</a:t>
            </a:r>
            <a:r>
              <a:rPr lang="en-US" sz="3200" dirty="0" err="1"/>
              <a:t>vivo.ufl.edu</a:t>
            </a:r>
            <a:r>
              <a:rPr lang="en-US" sz="3200" dirty="0"/>
              <a:t>/individual/</a:t>
            </a:r>
            <a:r>
              <a:rPr lang="en-US" sz="3200" dirty="0" err="1"/>
              <a:t>mconlon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419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38600" y="152400"/>
            <a:ext cx="4724400" cy="8382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rPr>
              <a:t>VIVO Collaboration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648200" y="1047750"/>
            <a:ext cx="1600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Cornell University</a:t>
            </a:r>
          </a:p>
          <a:p>
            <a:pPr algn="ctr"/>
            <a:r>
              <a:rPr lang="en-US" sz="1100">
                <a:latin typeface="Calibri" pitchFamily="34" charset="0"/>
              </a:rPr>
              <a:t>Dean Krafft (Cornell PI)</a:t>
            </a:r>
          </a:p>
          <a:p>
            <a:pPr algn="ctr"/>
            <a:r>
              <a:rPr lang="en-US" sz="1100">
                <a:latin typeface="Calibri" pitchFamily="34" charset="0"/>
              </a:rPr>
              <a:t>Manolo Bevia</a:t>
            </a:r>
          </a:p>
          <a:p>
            <a:pPr algn="ctr"/>
            <a:r>
              <a:rPr lang="en-US" sz="1100">
                <a:latin typeface="Calibri" pitchFamily="34" charset="0"/>
              </a:rPr>
              <a:t>Jim Blake</a:t>
            </a:r>
          </a:p>
          <a:p>
            <a:pPr algn="ctr"/>
            <a:r>
              <a:rPr lang="en-US" sz="1100">
                <a:latin typeface="Calibri" pitchFamily="34" charset="0"/>
              </a:rPr>
              <a:t>Nick Cappadona</a:t>
            </a:r>
          </a:p>
          <a:p>
            <a:pPr algn="ctr"/>
            <a:r>
              <a:rPr lang="en-US" sz="1100">
                <a:latin typeface="Calibri" pitchFamily="34" charset="0"/>
              </a:rPr>
              <a:t>Brian Caruso</a:t>
            </a:r>
          </a:p>
          <a:p>
            <a:pPr algn="ctr"/>
            <a:r>
              <a:rPr lang="en-US" sz="1100">
                <a:latin typeface="Calibri" pitchFamily="34" charset="0"/>
              </a:rPr>
              <a:t>Jon Corson-Rikert</a:t>
            </a:r>
          </a:p>
          <a:p>
            <a:pPr algn="ctr"/>
            <a:r>
              <a:rPr lang="en-US" sz="1100">
                <a:latin typeface="Calibri" pitchFamily="34" charset="0"/>
              </a:rPr>
              <a:t>Elly Cramer</a:t>
            </a:r>
          </a:p>
          <a:p>
            <a:pPr algn="ctr"/>
            <a:r>
              <a:rPr lang="en-US" sz="1100">
                <a:latin typeface="Calibri" pitchFamily="34" charset="0"/>
              </a:rPr>
              <a:t>Medha Devare</a:t>
            </a:r>
          </a:p>
          <a:p>
            <a:pPr algn="ctr"/>
            <a:r>
              <a:rPr lang="en-US" sz="1100">
                <a:latin typeface="Calibri" pitchFamily="34" charset="0"/>
              </a:rPr>
              <a:t>Elizabeth Hines</a:t>
            </a:r>
          </a:p>
          <a:p>
            <a:pPr algn="ctr"/>
            <a:r>
              <a:rPr lang="en-US" sz="1100">
                <a:latin typeface="Calibri" pitchFamily="34" charset="0"/>
              </a:rPr>
              <a:t>Huda Khan</a:t>
            </a:r>
          </a:p>
          <a:p>
            <a:pPr algn="ctr"/>
            <a:r>
              <a:rPr lang="en-US" sz="1100">
                <a:latin typeface="Calibri" pitchFamily="34" charset="0"/>
              </a:rPr>
              <a:t>Depak Konidena</a:t>
            </a:r>
          </a:p>
          <a:p>
            <a:pPr algn="ctr"/>
            <a:r>
              <a:rPr lang="en-US" sz="1100">
                <a:latin typeface="Calibri" pitchFamily="34" charset="0"/>
              </a:rPr>
              <a:t>Brian Lowe</a:t>
            </a:r>
          </a:p>
          <a:p>
            <a:pPr algn="ctr"/>
            <a:r>
              <a:rPr lang="en-US" sz="1100">
                <a:latin typeface="Calibri" pitchFamily="34" charset="0"/>
              </a:rPr>
              <a:t>Joseph McEnerney</a:t>
            </a:r>
          </a:p>
          <a:p>
            <a:pPr algn="ctr"/>
            <a:r>
              <a:rPr lang="en-US" sz="1100">
                <a:latin typeface="Calibri" pitchFamily="34" charset="0"/>
              </a:rPr>
              <a:t>Holly Mistlebauer</a:t>
            </a:r>
          </a:p>
          <a:p>
            <a:pPr algn="ctr"/>
            <a:r>
              <a:rPr lang="en-US" sz="1100">
                <a:latin typeface="Calibri" pitchFamily="34" charset="0"/>
              </a:rPr>
              <a:t>Stella Mitchell</a:t>
            </a:r>
          </a:p>
          <a:p>
            <a:pPr algn="ctr"/>
            <a:r>
              <a:rPr lang="en-US" sz="1100">
                <a:latin typeface="Calibri" pitchFamily="34" charset="0"/>
              </a:rPr>
              <a:t>Anup Sawant</a:t>
            </a:r>
          </a:p>
          <a:p>
            <a:pPr algn="ctr"/>
            <a:r>
              <a:rPr lang="en-US" sz="1100">
                <a:latin typeface="Calibri" pitchFamily="34" charset="0"/>
              </a:rPr>
              <a:t>Christopher Westling</a:t>
            </a:r>
          </a:p>
          <a:p>
            <a:pPr algn="ctr"/>
            <a:r>
              <a:rPr lang="en-US" sz="1100">
                <a:latin typeface="Calibri" pitchFamily="34" charset="0"/>
              </a:rPr>
              <a:t>Tim Worrall</a:t>
            </a:r>
          </a:p>
          <a:p>
            <a:pPr algn="ctr"/>
            <a:r>
              <a:rPr lang="en-US" sz="1100">
                <a:latin typeface="Calibri" pitchFamily="34" charset="0"/>
              </a:rPr>
              <a:t>Rebecca Younes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0" y="0"/>
            <a:ext cx="20574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University of Florida</a:t>
            </a:r>
          </a:p>
          <a:p>
            <a:pPr algn="ctr"/>
            <a:r>
              <a:rPr lang="en-US" sz="1100">
                <a:latin typeface="Calibri" pitchFamily="34" charset="0"/>
              </a:rPr>
              <a:t>Mike Conlon (VIVO and UF PI)</a:t>
            </a:r>
          </a:p>
          <a:p>
            <a:pPr algn="ctr"/>
            <a:r>
              <a:rPr lang="en-US" sz="1100">
                <a:latin typeface="Calibri" pitchFamily="34" charset="0"/>
              </a:rPr>
              <a:t>Beth Auten</a:t>
            </a:r>
          </a:p>
          <a:p>
            <a:pPr algn="ctr"/>
            <a:r>
              <a:rPr lang="en-US" sz="1100">
                <a:latin typeface="Calibri" pitchFamily="34" charset="0"/>
              </a:rPr>
              <a:t>Michael Barbieri</a:t>
            </a:r>
          </a:p>
          <a:p>
            <a:pPr algn="ctr"/>
            <a:r>
              <a:rPr lang="en-US" sz="1100">
                <a:latin typeface="Calibri" pitchFamily="34" charset="0"/>
              </a:rPr>
              <a:t>Chris Barnes</a:t>
            </a:r>
          </a:p>
          <a:p>
            <a:pPr algn="ctr"/>
            <a:r>
              <a:rPr lang="en-US" sz="1100">
                <a:latin typeface="Calibri" pitchFamily="34" charset="0"/>
              </a:rPr>
              <a:t>Kaitlin Blackburn</a:t>
            </a:r>
          </a:p>
          <a:p>
            <a:pPr algn="ctr"/>
            <a:r>
              <a:rPr lang="en-US" sz="1100">
                <a:latin typeface="Calibri" pitchFamily="34" charset="0"/>
              </a:rPr>
              <a:t>Cecilia Botero</a:t>
            </a:r>
          </a:p>
          <a:p>
            <a:pPr algn="ctr"/>
            <a:r>
              <a:rPr lang="en-US" sz="1100">
                <a:latin typeface="Calibri" pitchFamily="34" charset="0"/>
              </a:rPr>
              <a:t>Kerry Britt</a:t>
            </a:r>
          </a:p>
          <a:p>
            <a:pPr algn="ctr"/>
            <a:r>
              <a:rPr lang="en-US" sz="1100">
                <a:latin typeface="Calibri" pitchFamily="34" charset="0"/>
              </a:rPr>
              <a:t>Erin Brooks</a:t>
            </a:r>
          </a:p>
          <a:p>
            <a:pPr algn="ctr"/>
            <a:r>
              <a:rPr lang="en-US" sz="1100">
                <a:latin typeface="Calibri" pitchFamily="34" charset="0"/>
              </a:rPr>
              <a:t>Amy Buhler</a:t>
            </a:r>
          </a:p>
          <a:p>
            <a:pPr algn="ctr"/>
            <a:r>
              <a:rPr lang="en-US" sz="1100">
                <a:latin typeface="Calibri" pitchFamily="34" charset="0"/>
              </a:rPr>
              <a:t>Ellie Bushhousen</a:t>
            </a:r>
          </a:p>
          <a:p>
            <a:pPr algn="ctr"/>
            <a:r>
              <a:rPr lang="en-US" sz="1100">
                <a:latin typeface="Calibri" pitchFamily="34" charset="0"/>
              </a:rPr>
              <a:t>Linda Butson</a:t>
            </a:r>
          </a:p>
          <a:p>
            <a:pPr algn="ctr"/>
            <a:r>
              <a:rPr lang="en-US" sz="1100">
                <a:latin typeface="Calibri" pitchFamily="34" charset="0"/>
              </a:rPr>
              <a:t>Chris Case</a:t>
            </a:r>
          </a:p>
          <a:p>
            <a:pPr algn="ctr"/>
            <a:r>
              <a:rPr lang="en-US" sz="1100">
                <a:latin typeface="Calibri" pitchFamily="34" charset="0"/>
              </a:rPr>
              <a:t>Christine Cogar</a:t>
            </a:r>
          </a:p>
          <a:p>
            <a:pPr algn="ctr"/>
            <a:r>
              <a:rPr lang="en-US" sz="1100">
                <a:latin typeface="Calibri" pitchFamily="34" charset="0"/>
              </a:rPr>
              <a:t>Valrie Davis</a:t>
            </a:r>
          </a:p>
          <a:p>
            <a:pPr algn="ctr"/>
            <a:r>
              <a:rPr lang="en-US" sz="1100">
                <a:latin typeface="Calibri" pitchFamily="34" charset="0"/>
              </a:rPr>
              <a:t>Mary Edwards</a:t>
            </a:r>
          </a:p>
          <a:p>
            <a:pPr algn="ctr"/>
            <a:r>
              <a:rPr lang="en-US" sz="1100">
                <a:latin typeface="Calibri" pitchFamily="34" charset="0"/>
              </a:rPr>
              <a:t>Nita Ferree</a:t>
            </a:r>
          </a:p>
          <a:p>
            <a:pPr algn="ctr"/>
            <a:r>
              <a:rPr lang="en-US" sz="1100">
                <a:latin typeface="Calibri" pitchFamily="34" charset="0"/>
              </a:rPr>
              <a:t>Rolando Garcia-Milan</a:t>
            </a:r>
          </a:p>
          <a:p>
            <a:pPr algn="ctr"/>
            <a:r>
              <a:rPr lang="en-US" sz="1100">
                <a:latin typeface="Calibri" pitchFamily="34" charset="0"/>
              </a:rPr>
              <a:t>George Hack</a:t>
            </a:r>
          </a:p>
          <a:p>
            <a:pPr algn="ctr"/>
            <a:r>
              <a:rPr lang="en-US" sz="1100">
                <a:latin typeface="Calibri" pitchFamily="34" charset="0"/>
              </a:rPr>
              <a:t>Chris Haines</a:t>
            </a:r>
          </a:p>
          <a:p>
            <a:pPr algn="ctr"/>
            <a:r>
              <a:rPr lang="en-US" sz="1100">
                <a:latin typeface="Calibri" pitchFamily="34" charset="0"/>
              </a:rPr>
              <a:t>Sara Henning</a:t>
            </a:r>
          </a:p>
          <a:p>
            <a:pPr algn="ctr"/>
            <a:r>
              <a:rPr lang="en-US" sz="1100">
                <a:latin typeface="Calibri" pitchFamily="34" charset="0"/>
              </a:rPr>
              <a:t>Rae Jesano</a:t>
            </a:r>
          </a:p>
          <a:p>
            <a:pPr algn="ctr"/>
            <a:r>
              <a:rPr lang="en-US" sz="1100">
                <a:latin typeface="Calibri" pitchFamily="34" charset="0"/>
              </a:rPr>
              <a:t>Margeaux Johnson</a:t>
            </a:r>
          </a:p>
          <a:p>
            <a:pPr algn="ctr"/>
            <a:r>
              <a:rPr lang="en-US" sz="1100">
                <a:latin typeface="Calibri" pitchFamily="34" charset="0"/>
              </a:rPr>
              <a:t>Meghan Latorre</a:t>
            </a:r>
          </a:p>
          <a:p>
            <a:pPr algn="ctr"/>
            <a:r>
              <a:rPr lang="en-US" sz="1100">
                <a:latin typeface="Calibri" pitchFamily="34" charset="0"/>
              </a:rPr>
              <a:t>Yang Li</a:t>
            </a:r>
          </a:p>
          <a:p>
            <a:pPr algn="ctr"/>
            <a:r>
              <a:rPr lang="en-US" sz="1100">
                <a:latin typeface="Calibri" pitchFamily="34" charset="0"/>
              </a:rPr>
              <a:t>Jennifer Lyon</a:t>
            </a:r>
          </a:p>
          <a:p>
            <a:pPr algn="ctr"/>
            <a:r>
              <a:rPr lang="en-US" sz="1100">
                <a:latin typeface="Calibri" pitchFamily="34" charset="0"/>
              </a:rPr>
              <a:t>Paula Markes</a:t>
            </a:r>
          </a:p>
          <a:p>
            <a:pPr algn="ctr"/>
            <a:r>
              <a:rPr lang="en-US" sz="1100">
                <a:latin typeface="Calibri" pitchFamily="34" charset="0"/>
              </a:rPr>
              <a:t>Hannah Norton</a:t>
            </a:r>
          </a:p>
          <a:p>
            <a:pPr algn="ctr"/>
            <a:r>
              <a:rPr lang="en-US" sz="1100">
                <a:latin typeface="Calibri" pitchFamily="34" charset="0"/>
              </a:rPr>
              <a:t>James Pence</a:t>
            </a:r>
          </a:p>
          <a:p>
            <a:pPr algn="ctr"/>
            <a:r>
              <a:rPr lang="en-US" sz="1100">
                <a:latin typeface="Calibri" pitchFamily="34" charset="0"/>
              </a:rPr>
              <a:t>Narayan Raum</a:t>
            </a:r>
          </a:p>
          <a:p>
            <a:pPr algn="ctr"/>
            <a:r>
              <a:rPr lang="en-US" sz="1100">
                <a:latin typeface="Calibri" pitchFamily="34" charset="0"/>
              </a:rPr>
              <a:t>Nicholas Rejack</a:t>
            </a:r>
          </a:p>
          <a:p>
            <a:pPr algn="ctr"/>
            <a:r>
              <a:rPr lang="en-US" sz="1100">
                <a:latin typeface="Calibri" pitchFamily="34" charset="0"/>
              </a:rPr>
              <a:t>Alexander Rockwell</a:t>
            </a:r>
          </a:p>
          <a:p>
            <a:pPr algn="ctr"/>
            <a:r>
              <a:rPr lang="en-US" sz="1100">
                <a:latin typeface="Calibri" pitchFamily="34" charset="0"/>
              </a:rPr>
              <a:t>Sara Russell Gonzalez</a:t>
            </a:r>
          </a:p>
          <a:p>
            <a:pPr algn="ctr"/>
            <a:r>
              <a:rPr lang="en-US" sz="1100">
                <a:latin typeface="Calibri" pitchFamily="34" charset="0"/>
              </a:rPr>
              <a:t>Nancy Schaefer</a:t>
            </a:r>
          </a:p>
          <a:p>
            <a:pPr algn="ctr"/>
            <a:r>
              <a:rPr lang="en-US" sz="1100">
                <a:latin typeface="Calibri" pitchFamily="34" charset="0"/>
              </a:rPr>
              <a:t>Dale Scheppler</a:t>
            </a:r>
          </a:p>
          <a:p>
            <a:pPr algn="ctr"/>
            <a:r>
              <a:rPr lang="en-US" sz="1100">
                <a:latin typeface="Calibri" pitchFamily="34" charset="0"/>
              </a:rPr>
              <a:t>Nicholas Skaggs</a:t>
            </a:r>
          </a:p>
          <a:p>
            <a:pPr algn="ctr"/>
            <a:r>
              <a:rPr lang="en-US" sz="1100">
                <a:latin typeface="Calibri" pitchFamily="34" charset="0"/>
              </a:rPr>
              <a:t>Matthew Tedder</a:t>
            </a:r>
          </a:p>
          <a:p>
            <a:pPr algn="ctr"/>
            <a:r>
              <a:rPr lang="en-US" sz="1100">
                <a:latin typeface="Calibri" pitchFamily="34" charset="0"/>
              </a:rPr>
              <a:t>Michele R. Tennant</a:t>
            </a:r>
          </a:p>
          <a:p>
            <a:pPr algn="ctr"/>
            <a:r>
              <a:rPr lang="en-US" sz="1100">
                <a:latin typeface="Calibri" pitchFamily="34" charset="0"/>
              </a:rPr>
              <a:t>Alicia Turner</a:t>
            </a:r>
          </a:p>
          <a:p>
            <a:pPr algn="ctr"/>
            <a:r>
              <a:rPr lang="en-US" sz="1100">
                <a:latin typeface="Calibri" pitchFamily="34" charset="0"/>
              </a:rPr>
              <a:t>Stephen Williams</a:t>
            </a:r>
          </a:p>
          <a:p>
            <a:pPr algn="ctr"/>
            <a:endParaRPr lang="en-US" sz="900">
              <a:latin typeface="Calibri" pitchFamily="34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247900" y="0"/>
            <a:ext cx="1828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Indiana University</a:t>
            </a:r>
          </a:p>
          <a:p>
            <a:pPr algn="ctr"/>
            <a:r>
              <a:rPr lang="en-US" sz="1100">
                <a:latin typeface="Calibri" pitchFamily="34" charset="0"/>
              </a:rPr>
              <a:t>Katy Borner (IU PI)</a:t>
            </a:r>
          </a:p>
          <a:p>
            <a:pPr algn="ctr"/>
            <a:r>
              <a:rPr lang="en-US" sz="1100">
                <a:latin typeface="Calibri" pitchFamily="34" charset="0"/>
              </a:rPr>
              <a:t>Kavitha Chandrasekar</a:t>
            </a:r>
          </a:p>
          <a:p>
            <a:pPr algn="ctr"/>
            <a:r>
              <a:rPr lang="en-US" sz="1100">
                <a:latin typeface="Calibri" pitchFamily="34" charset="0"/>
              </a:rPr>
              <a:t>Bin Chen</a:t>
            </a:r>
          </a:p>
          <a:p>
            <a:pPr algn="ctr"/>
            <a:r>
              <a:rPr lang="en-US" sz="1100">
                <a:latin typeface="Calibri" pitchFamily="34" charset="0"/>
              </a:rPr>
              <a:t>Shanshan Chen</a:t>
            </a:r>
          </a:p>
          <a:p>
            <a:pPr algn="ctr"/>
            <a:r>
              <a:rPr lang="en-US" sz="1100">
                <a:latin typeface="Calibri" pitchFamily="34" charset="0"/>
              </a:rPr>
              <a:t>Ryan Cobine</a:t>
            </a:r>
          </a:p>
          <a:p>
            <a:pPr algn="ctr"/>
            <a:r>
              <a:rPr lang="en-US" sz="1100">
                <a:latin typeface="Calibri" pitchFamily="34" charset="0"/>
              </a:rPr>
              <a:t>Jeni Coffey</a:t>
            </a:r>
          </a:p>
          <a:p>
            <a:pPr algn="ctr"/>
            <a:r>
              <a:rPr lang="en-US" sz="1100">
                <a:latin typeface="Calibri" pitchFamily="34" charset="0"/>
              </a:rPr>
              <a:t>Suresh Deivasigamani</a:t>
            </a:r>
          </a:p>
          <a:p>
            <a:pPr algn="ctr"/>
            <a:r>
              <a:rPr lang="en-US" sz="1100">
                <a:latin typeface="Calibri" pitchFamily="34" charset="0"/>
              </a:rPr>
              <a:t>Ying Ding</a:t>
            </a:r>
          </a:p>
          <a:p>
            <a:pPr algn="ctr"/>
            <a:r>
              <a:rPr lang="en-US" sz="1100">
                <a:latin typeface="Calibri" pitchFamily="34" charset="0"/>
              </a:rPr>
              <a:t>Russell Duhon</a:t>
            </a:r>
          </a:p>
          <a:p>
            <a:pPr algn="ctr"/>
            <a:r>
              <a:rPr lang="en-US" sz="1100">
                <a:latin typeface="Calibri" pitchFamily="34" charset="0"/>
              </a:rPr>
              <a:t>Jon Dunn</a:t>
            </a:r>
          </a:p>
          <a:p>
            <a:pPr algn="ctr"/>
            <a:r>
              <a:rPr lang="en-US" sz="1100">
                <a:latin typeface="Calibri" pitchFamily="34" charset="0"/>
              </a:rPr>
              <a:t>Poornima Gopinath</a:t>
            </a:r>
          </a:p>
          <a:p>
            <a:pPr algn="ctr"/>
            <a:r>
              <a:rPr lang="en-US" sz="1100">
                <a:latin typeface="Calibri" pitchFamily="34" charset="0"/>
              </a:rPr>
              <a:t>Julie Hardesty</a:t>
            </a:r>
          </a:p>
          <a:p>
            <a:pPr algn="ctr"/>
            <a:r>
              <a:rPr lang="en-US" sz="1100">
                <a:latin typeface="Calibri" pitchFamily="34" charset="0"/>
              </a:rPr>
              <a:t>Brian Keese</a:t>
            </a:r>
          </a:p>
          <a:p>
            <a:pPr algn="ctr"/>
            <a:r>
              <a:rPr lang="en-US" sz="1100">
                <a:latin typeface="Calibri" pitchFamily="34" charset="0"/>
              </a:rPr>
              <a:t>Namrata Lele</a:t>
            </a:r>
          </a:p>
          <a:p>
            <a:pPr algn="ctr"/>
            <a:r>
              <a:rPr lang="en-US" sz="1100">
                <a:latin typeface="Calibri" pitchFamily="34" charset="0"/>
              </a:rPr>
              <a:t>Micah Linnemeier</a:t>
            </a:r>
          </a:p>
          <a:p>
            <a:pPr algn="ctr"/>
            <a:r>
              <a:rPr lang="en-US" sz="1100">
                <a:latin typeface="Calibri" pitchFamily="34" charset="0"/>
              </a:rPr>
              <a:t>Nianli Ma</a:t>
            </a:r>
          </a:p>
          <a:p>
            <a:pPr algn="ctr"/>
            <a:r>
              <a:rPr lang="en-US" sz="1100">
                <a:latin typeface="Calibri" pitchFamily="34" charset="0"/>
              </a:rPr>
              <a:t>Robert H. McDonald</a:t>
            </a:r>
          </a:p>
          <a:p>
            <a:pPr algn="ctr"/>
            <a:r>
              <a:rPr lang="en-US" sz="1100">
                <a:latin typeface="Calibri" pitchFamily="34" charset="0"/>
              </a:rPr>
              <a:t>Asik Pradhan Gongaju</a:t>
            </a:r>
          </a:p>
          <a:p>
            <a:pPr algn="ctr"/>
            <a:r>
              <a:rPr lang="en-US" sz="1100">
                <a:latin typeface="Calibri" pitchFamily="34" charset="0"/>
              </a:rPr>
              <a:t>Mark Price</a:t>
            </a:r>
          </a:p>
          <a:p>
            <a:pPr algn="ctr"/>
            <a:r>
              <a:rPr lang="en-US" sz="1100">
                <a:latin typeface="Calibri" pitchFamily="34" charset="0"/>
              </a:rPr>
              <a:t>Michael Stamper</a:t>
            </a:r>
          </a:p>
          <a:p>
            <a:pPr algn="ctr"/>
            <a:r>
              <a:rPr lang="en-US" sz="1100">
                <a:latin typeface="Calibri" pitchFamily="34" charset="0"/>
              </a:rPr>
              <a:t>Yuyin Sun</a:t>
            </a:r>
          </a:p>
          <a:p>
            <a:pPr algn="ctr"/>
            <a:r>
              <a:rPr lang="en-US" sz="1100">
                <a:latin typeface="Calibri" pitchFamily="34" charset="0"/>
              </a:rPr>
              <a:t>Chintan Tank</a:t>
            </a:r>
          </a:p>
          <a:p>
            <a:pPr algn="ctr"/>
            <a:r>
              <a:rPr lang="en-US" sz="1100">
                <a:latin typeface="Calibri" pitchFamily="34" charset="0"/>
              </a:rPr>
              <a:t>Alan Walsh</a:t>
            </a:r>
          </a:p>
          <a:p>
            <a:pPr algn="ctr"/>
            <a:r>
              <a:rPr lang="en-US" sz="1100">
                <a:latin typeface="Calibri" pitchFamily="34" charset="0"/>
              </a:rPr>
              <a:t>Brian Wheeler</a:t>
            </a:r>
          </a:p>
          <a:p>
            <a:pPr algn="ctr"/>
            <a:r>
              <a:rPr lang="en-US" sz="1100">
                <a:latin typeface="Calibri" pitchFamily="34" charset="0"/>
              </a:rPr>
              <a:t>Feng Wu</a:t>
            </a:r>
          </a:p>
          <a:p>
            <a:pPr algn="ctr"/>
            <a:r>
              <a:rPr lang="en-US" sz="1100">
                <a:latin typeface="Calibri" pitchFamily="34" charset="0"/>
              </a:rPr>
              <a:t>Angela Zoss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4343400" y="4800600"/>
            <a:ext cx="2209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Ponce School of Medicine</a:t>
            </a:r>
          </a:p>
          <a:p>
            <a:pPr algn="ctr"/>
            <a:r>
              <a:rPr lang="en-US" sz="1100">
                <a:latin typeface="Calibri" pitchFamily="34" charset="0"/>
              </a:rPr>
              <a:t>Richard J. Noel, Jr. (Ponce PI)</a:t>
            </a:r>
          </a:p>
          <a:p>
            <a:pPr algn="ctr"/>
            <a:r>
              <a:rPr lang="en-US" sz="1100">
                <a:latin typeface="Calibri" pitchFamily="34" charset="0"/>
              </a:rPr>
              <a:t>Ricardo Espada Colon</a:t>
            </a:r>
          </a:p>
          <a:p>
            <a:pPr algn="ctr"/>
            <a:r>
              <a:rPr lang="en-US" sz="1100">
                <a:latin typeface="Calibri" pitchFamily="34" charset="0"/>
              </a:rPr>
              <a:t>Damaris Torres Cruz</a:t>
            </a:r>
          </a:p>
          <a:p>
            <a:pPr algn="ctr"/>
            <a:r>
              <a:rPr lang="en-US" sz="1100">
                <a:latin typeface="Calibri" pitchFamily="34" charset="0"/>
              </a:rPr>
              <a:t>Michael Vega Negrón</a:t>
            </a:r>
          </a:p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3962400" y="6248400"/>
            <a:ext cx="518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Calibri" pitchFamily="34" charset="0"/>
              </a:rPr>
              <a:t>This project is funded by the National Institutes of Health, U24 RR029822</a:t>
            </a:r>
          </a:p>
          <a:p>
            <a:pPr algn="ctr"/>
            <a:r>
              <a:rPr lang="en-US" sz="1200" b="1" i="1" dirty="0">
                <a:latin typeface="Calibri" pitchFamily="34" charset="0"/>
              </a:rPr>
              <a:t>"VIVO: Enabling National Networking of Scientists”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2057400" y="4724400"/>
            <a:ext cx="20574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The Scripps Research Institute</a:t>
            </a:r>
          </a:p>
          <a:p>
            <a:pPr algn="ctr"/>
            <a:r>
              <a:rPr lang="en-US" sz="1100">
                <a:latin typeface="Calibri" pitchFamily="34" charset="0"/>
              </a:rPr>
              <a:t>Gerald Joyce (Scripps PI)</a:t>
            </a:r>
          </a:p>
          <a:p>
            <a:pPr algn="ctr"/>
            <a:r>
              <a:rPr lang="en-US" sz="1100">
                <a:latin typeface="Calibri" pitchFamily="34" charset="0"/>
              </a:rPr>
              <a:t>Catherine Dunn</a:t>
            </a:r>
          </a:p>
          <a:p>
            <a:pPr algn="ctr"/>
            <a:r>
              <a:rPr lang="en-US" sz="1100">
                <a:latin typeface="Calibri" pitchFamily="34" charset="0"/>
              </a:rPr>
              <a:t>Sam Katkov</a:t>
            </a:r>
          </a:p>
          <a:p>
            <a:pPr algn="ctr"/>
            <a:r>
              <a:rPr lang="en-US" sz="1100">
                <a:latin typeface="Calibri" pitchFamily="34" charset="0"/>
              </a:rPr>
              <a:t>Brant Kelley</a:t>
            </a:r>
          </a:p>
          <a:p>
            <a:pPr algn="ctr"/>
            <a:r>
              <a:rPr lang="en-US" sz="1100">
                <a:latin typeface="Calibri" pitchFamily="34" charset="0"/>
              </a:rPr>
              <a:t>Paula King</a:t>
            </a:r>
          </a:p>
          <a:p>
            <a:pPr algn="ctr"/>
            <a:r>
              <a:rPr lang="en-US" sz="1100">
                <a:latin typeface="Calibri" pitchFamily="34" charset="0"/>
              </a:rPr>
              <a:t>Angela Murrell</a:t>
            </a:r>
          </a:p>
          <a:p>
            <a:pPr algn="ctr"/>
            <a:r>
              <a:rPr lang="en-US" sz="1100">
                <a:latin typeface="Calibri" pitchFamily="34" charset="0"/>
              </a:rPr>
              <a:t>Barbara Noble</a:t>
            </a:r>
          </a:p>
          <a:p>
            <a:pPr algn="ctr"/>
            <a:r>
              <a:rPr lang="en-US" sz="1100">
                <a:latin typeface="Calibri" pitchFamily="34" charset="0"/>
              </a:rPr>
              <a:t>Cary Thomas</a:t>
            </a:r>
          </a:p>
          <a:p>
            <a:pPr algn="ctr"/>
            <a:r>
              <a:rPr lang="en-US" sz="1100">
                <a:latin typeface="Calibri" pitchFamily="34" charset="0"/>
              </a:rPr>
              <a:t>Michaeleen Trimarchi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6477000" y="1141413"/>
            <a:ext cx="2667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Washington University School of Medicine in St. Louis</a:t>
            </a:r>
          </a:p>
          <a:p>
            <a:pPr algn="ctr"/>
            <a:r>
              <a:rPr lang="en-US" sz="1100">
                <a:latin typeface="Calibri" pitchFamily="34" charset="0"/>
              </a:rPr>
              <a:t>Rakesh Nagarajan (WUSTL PI)</a:t>
            </a:r>
          </a:p>
          <a:p>
            <a:pPr algn="ctr"/>
            <a:r>
              <a:rPr lang="en-US" sz="1100">
                <a:latin typeface="Calibri" pitchFamily="34" charset="0"/>
              </a:rPr>
              <a:t>Kristi L. Holmes</a:t>
            </a:r>
          </a:p>
          <a:p>
            <a:pPr algn="ctr"/>
            <a:r>
              <a:rPr lang="en-US" sz="1100">
                <a:latin typeface="Calibri" pitchFamily="34" charset="0"/>
              </a:rPr>
              <a:t>Caerie Houchins</a:t>
            </a:r>
          </a:p>
          <a:p>
            <a:pPr algn="ctr"/>
            <a:r>
              <a:rPr lang="en-US" sz="1100">
                <a:latin typeface="Calibri" pitchFamily="34" charset="0"/>
              </a:rPr>
              <a:t>George Joseph</a:t>
            </a:r>
          </a:p>
          <a:p>
            <a:pPr algn="ctr"/>
            <a:r>
              <a:rPr lang="en-US" sz="1100">
                <a:latin typeface="Calibri" pitchFamily="34" charset="0"/>
              </a:rPr>
              <a:t>Sunita B. Koul</a:t>
            </a:r>
          </a:p>
          <a:p>
            <a:pPr algn="ctr"/>
            <a:r>
              <a:rPr lang="en-US" sz="1100">
                <a:latin typeface="Calibri" pitchFamily="34" charset="0"/>
              </a:rPr>
              <a:t>Leslie D. McIntosh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6553200" y="2741613"/>
            <a:ext cx="25146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B0F0"/>
                </a:solidFill>
                <a:latin typeface="Calibri" pitchFamily="34" charset="0"/>
              </a:rPr>
              <a:t>Weill Cornell Medical College</a:t>
            </a:r>
          </a:p>
          <a:p>
            <a:pPr algn="ctr"/>
            <a:r>
              <a:rPr lang="en-US" sz="1100">
                <a:latin typeface="Calibri" pitchFamily="34" charset="0"/>
              </a:rPr>
              <a:t>Curtis Cole (Weill PI)</a:t>
            </a:r>
          </a:p>
          <a:p>
            <a:pPr algn="ctr"/>
            <a:r>
              <a:rPr lang="en-US" sz="1100">
                <a:latin typeface="Calibri" pitchFamily="34" charset="0"/>
              </a:rPr>
              <a:t>Paul Albert</a:t>
            </a:r>
          </a:p>
          <a:p>
            <a:pPr algn="ctr"/>
            <a:r>
              <a:rPr lang="en-US" sz="1100">
                <a:latin typeface="Calibri" pitchFamily="34" charset="0"/>
              </a:rPr>
              <a:t>Victor Brodsky</a:t>
            </a:r>
          </a:p>
          <a:p>
            <a:pPr algn="ctr"/>
            <a:r>
              <a:rPr lang="en-US" sz="1100">
                <a:latin typeface="Calibri" pitchFamily="34" charset="0"/>
              </a:rPr>
              <a:t>Mark Bronnimann</a:t>
            </a:r>
          </a:p>
          <a:p>
            <a:pPr algn="ctr"/>
            <a:r>
              <a:rPr lang="en-US" sz="1100">
                <a:latin typeface="Calibri" pitchFamily="34" charset="0"/>
              </a:rPr>
              <a:t>Adam Cheriff</a:t>
            </a:r>
          </a:p>
          <a:p>
            <a:pPr algn="ctr"/>
            <a:r>
              <a:rPr lang="en-US" sz="1100">
                <a:latin typeface="Calibri" pitchFamily="34" charset="0"/>
              </a:rPr>
              <a:t>Oscar Cruz</a:t>
            </a:r>
          </a:p>
          <a:p>
            <a:pPr algn="ctr"/>
            <a:r>
              <a:rPr lang="en-US" sz="1100">
                <a:latin typeface="Calibri" pitchFamily="34" charset="0"/>
              </a:rPr>
              <a:t>Dan Dickinson</a:t>
            </a:r>
          </a:p>
          <a:p>
            <a:pPr algn="ctr"/>
            <a:r>
              <a:rPr lang="en-US" sz="1100">
                <a:latin typeface="Calibri" pitchFamily="34" charset="0"/>
              </a:rPr>
              <a:t>Richard Hu</a:t>
            </a:r>
          </a:p>
          <a:p>
            <a:pPr algn="ctr"/>
            <a:r>
              <a:rPr lang="en-US" sz="1100">
                <a:latin typeface="Calibri" pitchFamily="34" charset="0"/>
              </a:rPr>
              <a:t>Chris Huang</a:t>
            </a:r>
          </a:p>
          <a:p>
            <a:pPr algn="ctr"/>
            <a:r>
              <a:rPr lang="en-US" sz="1100">
                <a:latin typeface="Calibri" pitchFamily="34" charset="0"/>
              </a:rPr>
              <a:t>Itay Klaz</a:t>
            </a:r>
          </a:p>
          <a:p>
            <a:pPr algn="ctr"/>
            <a:r>
              <a:rPr lang="en-US" sz="1100">
                <a:latin typeface="Calibri" pitchFamily="34" charset="0"/>
              </a:rPr>
              <a:t>Kenneth Lee</a:t>
            </a:r>
          </a:p>
          <a:p>
            <a:pPr algn="ctr"/>
            <a:r>
              <a:rPr lang="en-US" sz="1100">
                <a:latin typeface="Calibri" pitchFamily="34" charset="0"/>
              </a:rPr>
              <a:t>Peter Michelini</a:t>
            </a:r>
          </a:p>
          <a:p>
            <a:pPr algn="ctr"/>
            <a:r>
              <a:rPr lang="en-US" sz="1100">
                <a:latin typeface="Calibri" pitchFamily="34" charset="0"/>
              </a:rPr>
              <a:t>Grace Migliorisi</a:t>
            </a:r>
          </a:p>
          <a:p>
            <a:pPr algn="ctr"/>
            <a:r>
              <a:rPr lang="en-US" sz="1100">
                <a:latin typeface="Calibri" pitchFamily="34" charset="0"/>
              </a:rPr>
              <a:t>John Ruffing</a:t>
            </a:r>
          </a:p>
          <a:p>
            <a:pPr algn="ctr"/>
            <a:r>
              <a:rPr lang="en-US" sz="1100">
                <a:latin typeface="Calibri" pitchFamily="34" charset="0"/>
              </a:rPr>
              <a:t>Jason Specland</a:t>
            </a:r>
          </a:p>
          <a:p>
            <a:pPr algn="ctr"/>
            <a:r>
              <a:rPr lang="en-US" sz="1100">
                <a:latin typeface="Calibri" pitchFamily="34" charset="0"/>
              </a:rPr>
              <a:t>Tru Tran</a:t>
            </a:r>
          </a:p>
          <a:p>
            <a:pPr algn="ctr"/>
            <a:r>
              <a:rPr lang="en-US" sz="1100">
                <a:latin typeface="Calibri" pitchFamily="34" charset="0"/>
              </a:rPr>
              <a:t>Vinay Varughese</a:t>
            </a:r>
          </a:p>
          <a:p>
            <a:pPr algn="ctr"/>
            <a:r>
              <a:rPr lang="en-US" sz="1100">
                <a:latin typeface="Calibri" pitchFamily="34" charset="0"/>
              </a:rPr>
              <a:t>Virgil Wong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152400"/>
            <a:ext cx="4876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1" y="5947172"/>
            <a:ext cx="9144000" cy="82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Identity, Publication &amp; Attribution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6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1" y="5947172"/>
            <a:ext cx="9144000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Identity, Publication &amp; Attribution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0156" y="857250"/>
            <a:ext cx="2250281" cy="1875234"/>
            <a:chOff x="1778000" y="1219200"/>
            <a:chExt cx="3200400" cy="2667000"/>
          </a:xfrm>
        </p:grpSpPr>
        <p:sp>
          <p:nvSpPr>
            <p:cNvPr id="2" name="Oval 1"/>
            <p:cNvSpPr/>
            <p:nvPr/>
          </p:nvSpPr>
          <p:spPr bwMode="auto">
            <a:xfrm>
              <a:off x="1778000" y="1219200"/>
              <a:ext cx="3200400" cy="2667000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9094" y="1950720"/>
              <a:ext cx="2654103" cy="1181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Identity</a:t>
              </a:r>
            </a:p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Management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5697141" y="3911203"/>
            <a:ext cx="2250281" cy="187523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72000"/>
            <a:ext cx="1526554" cy="43425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Publication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3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1" y="5947172"/>
            <a:ext cx="9144000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Identity, Publication &amp; Attribution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0156" y="857250"/>
            <a:ext cx="2250281" cy="1875234"/>
            <a:chOff x="1778000" y="1219200"/>
            <a:chExt cx="3200400" cy="2667000"/>
          </a:xfrm>
        </p:grpSpPr>
        <p:sp>
          <p:nvSpPr>
            <p:cNvPr id="2" name="Oval 1"/>
            <p:cNvSpPr/>
            <p:nvPr/>
          </p:nvSpPr>
          <p:spPr bwMode="auto">
            <a:xfrm>
              <a:off x="1778000" y="1219200"/>
              <a:ext cx="3200400" cy="2667000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9094" y="1950720"/>
              <a:ext cx="2703262" cy="1181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Identity</a:t>
              </a:r>
            </a:p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</a:t>
              </a:r>
              <a:endPara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5697141" y="3857625"/>
            <a:ext cx="2250281" cy="187523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72000"/>
            <a:ext cx="1566679" cy="43425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0615" y="2389096"/>
            <a:ext cx="2554176" cy="2004310"/>
            <a:chOff x="1778000" y="1219200"/>
            <a:chExt cx="3200400" cy="2667000"/>
          </a:xfrm>
        </p:grpSpPr>
        <p:sp>
          <p:nvSpPr>
            <p:cNvPr id="11" name="Oval 10"/>
            <p:cNvSpPr/>
            <p:nvPr/>
          </p:nvSpPr>
          <p:spPr bwMode="auto">
            <a:xfrm>
              <a:off x="1778000" y="1219200"/>
              <a:ext cx="3200400" cy="2667000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3749" y="1893171"/>
              <a:ext cx="2730367" cy="1105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Attribution of</a:t>
              </a:r>
            </a:p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to Person</a:t>
              </a:r>
              <a:endPara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15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72" y="178594"/>
            <a:ext cx="7358063" cy="1375172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Attribution of Person to Work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8707" cy="4419600"/>
          </a:xfrm>
        </p:spPr>
        <p:txBody>
          <a:bodyPr>
            <a:noAutofit/>
          </a:bodyPr>
          <a:lstStyle/>
          <a:p>
            <a:pPr marL="401822" indent="-401822">
              <a:lnSpc>
                <a:spcPct val="90000"/>
              </a:lnSpc>
            </a:pPr>
            <a:r>
              <a:rPr lang="en-US" sz="2800" dirty="0" smtClean="0">
                <a:cs typeface="Arial" pitchFamily="34" charset="0"/>
              </a:rPr>
              <a:t>Algorithmic/Probabilistic – study the corpus of papers and authors and create clusters of papers around proposed authors (disambiguation algorithms)</a:t>
            </a:r>
          </a:p>
          <a:p>
            <a:pPr marL="401822" indent="-401822">
              <a:lnSpc>
                <a:spcPct val="90000"/>
              </a:lnSpc>
            </a:pPr>
            <a:r>
              <a:rPr lang="en-US" sz="2800" dirty="0" smtClean="0">
                <a:cs typeface="Arial" pitchFamily="34" charset="0"/>
              </a:rPr>
              <a:t>Identifiers – create an identifier for each author and associate the author identifier with the paper at publication (ORCID)</a:t>
            </a:r>
          </a:p>
          <a:p>
            <a:pPr marL="401822" indent="-401822">
              <a:lnSpc>
                <a:spcPct val="90000"/>
              </a:lnSpc>
            </a:pPr>
            <a:r>
              <a:rPr lang="en-US" sz="2800" dirty="0" smtClean="0">
                <a:cs typeface="Arial" pitchFamily="34" charset="0"/>
              </a:rPr>
              <a:t>Claiming – allow experts to create attributions (vitae process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marL="401822" indent="-401822">
              <a:lnSpc>
                <a:spcPct val="90000"/>
              </a:lnSpc>
            </a:pPr>
            <a:r>
              <a:rPr lang="en-US" sz="2800" dirty="0" smtClean="0">
                <a:cs typeface="Arial" pitchFamily="34" charset="0"/>
              </a:rPr>
              <a:t>Most </a:t>
            </a:r>
            <a:r>
              <a:rPr lang="en-US" sz="2800" dirty="0" smtClean="0">
                <a:cs typeface="Arial" pitchFamily="34" charset="0"/>
              </a:rPr>
              <a:t>current work appears to involve various amounts of each of the methods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4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VIVO and Scholarly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Presents public information about researchers as Linked Open Data</a:t>
            </a:r>
          </a:p>
          <a:p>
            <a:r>
              <a:rPr lang="en-US" dirty="0" smtClean="0"/>
              <a:t>Will provide data provenance, with much data coming from authoritative sources</a:t>
            </a:r>
          </a:p>
          <a:p>
            <a:r>
              <a:rPr lang="en-US" dirty="0" smtClean="0"/>
              <a:t>Provides full &amp; extensible researcher context</a:t>
            </a:r>
          </a:p>
          <a:p>
            <a:r>
              <a:rPr lang="en-US" dirty="0" smtClean="0"/>
              <a:t>Integrates with ORCID, CERIF, Shibboleth/</a:t>
            </a:r>
            <a:r>
              <a:rPr lang="en-US" dirty="0" err="1" smtClean="0"/>
              <a:t>InCommon</a:t>
            </a:r>
            <a:r>
              <a:rPr lang="en-US" dirty="0" smtClean="0"/>
              <a:t>, and external vocabularies</a:t>
            </a:r>
          </a:p>
          <a:p>
            <a:r>
              <a:rPr lang="en-US" dirty="0" smtClean="0"/>
              <a:t>Is a large &amp; growing international community</a:t>
            </a:r>
          </a:p>
        </p:txBody>
      </p:sp>
    </p:spTree>
    <p:extLst>
      <p:ext uri="{BB962C8B-B14F-4D97-AF65-F5344CB8AC3E}">
        <p14:creationId xmlns:p14="http://schemas.microsoft.com/office/powerpoint/2010/main" val="23020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92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" y="950913"/>
            <a:ext cx="7163929" cy="42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/>
          <p:nvPr/>
        </p:nvSpPr>
        <p:spPr>
          <a:xfrm>
            <a:off x="939323" y="5155168"/>
            <a:ext cx="7163929" cy="1672055"/>
          </a:xfrm>
          <a:prstGeom prst="rect">
            <a:avLst/>
          </a:prstGeom>
          <a:noFill/>
          <a:ln w="63500" cap="rnd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35" tIns="45718" rIns="91435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3700" b="1" dirty="0">
                <a:solidFill>
                  <a:srgbClr val="5C558D"/>
                </a:solidFill>
                <a:ea typeface="Calibri"/>
                <a:cs typeface="Times New Roman"/>
              </a:rPr>
              <a:t>2012 VIVO Conference</a:t>
            </a:r>
            <a:endParaRPr lang="en-US" sz="3700" dirty="0">
              <a:solidFill>
                <a:srgbClr val="5C558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b="1" dirty="0">
                <a:solidFill>
                  <a:srgbClr val="1C7286"/>
                </a:solidFill>
                <a:ea typeface="Calibri"/>
                <a:cs typeface="Times New Roman"/>
              </a:rPr>
              <a:t>August 22-24, 2012 </a:t>
            </a:r>
            <a:r>
              <a:rPr lang="en-US" sz="2000" b="1" dirty="0">
                <a:solidFill>
                  <a:srgbClr val="DB566D"/>
                </a:solidFill>
                <a:ea typeface="Calibri"/>
                <a:cs typeface="Times New Roman"/>
              </a:rPr>
              <a:t>~</a:t>
            </a:r>
            <a:r>
              <a:rPr lang="en-US" sz="2000" b="1" dirty="0">
                <a:solidFill>
                  <a:srgbClr val="1C7286"/>
                </a:solidFill>
                <a:ea typeface="Calibri"/>
                <a:cs typeface="Times New Roman"/>
              </a:rPr>
              <a:t> Miami, FL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5C558D"/>
                </a:solidFill>
                <a:latin typeface="Century Gothic" pitchFamily="34" charset="0"/>
              </a:rPr>
              <a:t>Register at vivoweb.org/conference</a:t>
            </a:r>
            <a:endParaRPr lang="en-US" sz="2000" dirty="0">
              <a:solidFill>
                <a:srgbClr val="5C558D"/>
              </a:solidFill>
              <a:ea typeface="Calibri"/>
              <a:cs typeface="Times New Roman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79646" y="43935"/>
            <a:ext cx="184656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479646" y="272536"/>
            <a:ext cx="184656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81002"/>
            <a:ext cx="5562600" cy="24622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VIVO is supported by NIH Award U24 RR029822</a:t>
            </a:r>
          </a:p>
        </p:txBody>
      </p:sp>
    </p:spTree>
    <p:extLst>
      <p:ext uri="{BB962C8B-B14F-4D97-AF65-F5344CB8AC3E}">
        <p14:creationId xmlns:p14="http://schemas.microsoft.com/office/powerpoint/2010/main" val="35536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VOCommunityMap.2012-03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8" y="0"/>
            <a:ext cx="9400628" cy="687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VIVO Community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1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beyond the VIVO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Duke – VIVO widgets</a:t>
            </a:r>
          </a:p>
          <a:p>
            <a:r>
              <a:rPr lang="en-US" dirty="0" smtClean="0"/>
              <a:t>Indiana – Query builder </a:t>
            </a:r>
            <a:r>
              <a:rPr lang="en-US" dirty="0"/>
              <a:t>interface for </a:t>
            </a:r>
            <a:r>
              <a:rPr lang="en-US" dirty="0" err="1" smtClean="0"/>
              <a:t>HUBzero</a:t>
            </a:r>
            <a:endParaRPr lang="en-US" dirty="0" smtClean="0"/>
          </a:p>
          <a:p>
            <a:r>
              <a:rPr lang="en-US" dirty="0" smtClean="0"/>
              <a:t>Pittsburgh – Digital Vita Documents</a:t>
            </a:r>
          </a:p>
          <a:p>
            <a:r>
              <a:rPr lang="en-US" dirty="0" smtClean="0"/>
              <a:t>Stony Brook – UMLS terminology web service</a:t>
            </a:r>
          </a:p>
          <a:p>
            <a:r>
              <a:rPr lang="en-US" dirty="0" smtClean="0"/>
              <a:t>Weill Cornell – Google Refine integration</a:t>
            </a:r>
          </a:p>
          <a:p>
            <a:r>
              <a:rPr lang="en-US" dirty="0" smtClean="0"/>
              <a:t>Nebraska – </a:t>
            </a:r>
            <a:r>
              <a:rPr lang="en-US" dirty="0" err="1" smtClean="0"/>
              <a:t>BEPress</a:t>
            </a:r>
            <a:r>
              <a:rPr lang="en-US" dirty="0" smtClean="0"/>
              <a:t> publication importer</a:t>
            </a:r>
          </a:p>
          <a:p>
            <a:r>
              <a:rPr lang="en-US" dirty="0" err="1" smtClean="0"/>
              <a:t>Symplectic</a:t>
            </a:r>
            <a:r>
              <a:rPr lang="en-US" dirty="0" smtClean="0"/>
              <a:t> Elements – VIVO connector</a:t>
            </a:r>
          </a:p>
          <a:p>
            <a:r>
              <a:rPr lang="en-US" dirty="0" smtClean="0"/>
              <a:t>Wellspring Worldwide – technology commercialization</a:t>
            </a:r>
          </a:p>
          <a:p>
            <a:r>
              <a:rPr lang="en-US" dirty="0" smtClean="0"/>
              <a:t>UCSF – Open Social container and RDF gadgets</a:t>
            </a:r>
          </a:p>
          <a:p>
            <a:r>
              <a:rPr lang="en-US" dirty="0" smtClean="0"/>
              <a:t>USC </a:t>
            </a:r>
            <a:r>
              <a:rPr lang="en-US" dirty="0"/>
              <a:t>–</a:t>
            </a:r>
            <a:r>
              <a:rPr lang="en-US" dirty="0" smtClean="0"/>
              <a:t> Karma </a:t>
            </a:r>
            <a:r>
              <a:rPr lang="en-US" dirty="0"/>
              <a:t>Information Integration Tool</a:t>
            </a:r>
          </a:p>
        </p:txBody>
      </p:sp>
    </p:spTree>
    <p:extLst>
      <p:ext uri="{BB962C8B-B14F-4D97-AF65-F5344CB8AC3E}">
        <p14:creationId xmlns:p14="http://schemas.microsoft.com/office/powerpoint/2010/main" val="3088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VOCoreOverview.1.4.byPropertyGroup.2012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VIVO?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semantic-web</a:t>
            </a:r>
            <a:r>
              <a:rPr lang="en-US" dirty="0" smtClean="0"/>
              <a:t>-based researcher and research discovery tool</a:t>
            </a:r>
          </a:p>
          <a:p>
            <a:pPr lvl="1"/>
            <a:r>
              <a:rPr lang="en-US" dirty="0" smtClean="0"/>
              <a:t>People plus much more</a:t>
            </a:r>
          </a:p>
          <a:p>
            <a:r>
              <a:rPr lang="en-US" dirty="0" smtClean="0"/>
              <a:t>Institution-wide, publicly-visible information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external as well as internal audiences</a:t>
            </a:r>
          </a:p>
          <a:p>
            <a:r>
              <a:rPr lang="en-US" dirty="0" smtClean="0"/>
              <a:t>An open, shared platform for connecting scholars, communities, and </a:t>
            </a:r>
            <a:r>
              <a:rPr lang="en-US" dirty="0" smtClean="0"/>
              <a:t>campuses using Linked Open Data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VIVO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Integrates multiple sources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Systems of record</a:t>
            </a:r>
          </a:p>
          <a:p>
            <a:pPr lvl="1"/>
            <a:r>
              <a:rPr lang="en-US" dirty="0" smtClean="0"/>
              <a:t>Faculty activity reporting</a:t>
            </a:r>
          </a:p>
          <a:p>
            <a:pPr lvl="1"/>
            <a:r>
              <a:rPr lang="en-US" dirty="0" smtClean="0"/>
              <a:t>External sources (e.g., Scopus, PubMed, NIH RePORTER)</a:t>
            </a:r>
            <a:endParaRPr lang="en-US" dirty="0"/>
          </a:p>
          <a:p>
            <a:r>
              <a:rPr lang="en-US" dirty="0" smtClean="0"/>
              <a:t>Provides a review and editing interface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sign-</a:t>
            </a:r>
            <a:r>
              <a:rPr lang="en-US" dirty="0" smtClean="0"/>
              <a:t>on for self-editing or by proxy</a:t>
            </a:r>
          </a:p>
          <a:p>
            <a:r>
              <a:rPr lang="en-US" dirty="0" smtClean="0"/>
              <a:t>Provides integrated, filterable feeds to other websites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VIVO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People, but also organizations, grants, programs, projects, publications, events, facilities, and research resources</a:t>
            </a:r>
          </a:p>
          <a:p>
            <a:r>
              <a:rPr lang="en-US" dirty="0" smtClean="0"/>
              <a:t>Relationships among the above</a:t>
            </a:r>
          </a:p>
          <a:p>
            <a:pPr lvl="1"/>
            <a:r>
              <a:rPr lang="en-US" dirty="0" smtClean="0"/>
              <a:t>Meaningful connections among people and activities</a:t>
            </a:r>
          </a:p>
          <a:p>
            <a:pPr lvl="1"/>
            <a:r>
              <a:rPr lang="en-US" dirty="0" smtClean="0"/>
              <a:t>Bidirectional</a:t>
            </a:r>
          </a:p>
          <a:p>
            <a:pPr lvl="1"/>
            <a:r>
              <a:rPr lang="en-US" dirty="0" smtClean="0"/>
              <a:t>Context and navigation from one point of interest to another</a:t>
            </a:r>
          </a:p>
          <a:p>
            <a:r>
              <a:rPr lang="en-US" dirty="0" smtClean="0"/>
              <a:t>Links to URIs outside VIVO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People, places, organizations,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HR and/or directory – people, appointments</a:t>
            </a:r>
          </a:p>
          <a:p>
            <a:r>
              <a:rPr lang="en-US" dirty="0" smtClean="0"/>
              <a:t>Research administration – grants &amp; contracts</a:t>
            </a:r>
          </a:p>
          <a:p>
            <a:r>
              <a:rPr lang="en-US" dirty="0" smtClean="0"/>
              <a:t>Registrar – courses</a:t>
            </a:r>
          </a:p>
          <a:p>
            <a:r>
              <a:rPr lang="en-US" dirty="0" smtClean="0"/>
              <a:t>Graduate-level programs/advising affiliations</a:t>
            </a:r>
          </a:p>
          <a:p>
            <a:r>
              <a:rPr lang="en-US" dirty="0" smtClean="0"/>
              <a:t>Faculty reporting system(s) and/or self or proxy editing – narratives, service, research areas, awards</a:t>
            </a:r>
          </a:p>
          <a:p>
            <a:r>
              <a:rPr lang="en-US" dirty="0" smtClean="0"/>
              <a:t>Events calendar</a:t>
            </a:r>
          </a:p>
          <a:p>
            <a:r>
              <a:rPr lang="en-US" dirty="0" smtClean="0"/>
              <a:t>News releases and/or press clippings</a:t>
            </a:r>
          </a:p>
          <a:p>
            <a:r>
              <a:rPr lang="en-US" dirty="0" smtClean="0"/>
              <a:t>PubMed, Scopus, repositories – publications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VIVO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Defines types</a:t>
            </a:r>
          </a:p>
          <a:p>
            <a:pPr lvl="1"/>
            <a:r>
              <a:rPr lang="en-US" dirty="0" smtClean="0"/>
              <a:t>Having individual instances (e.g., persons)</a:t>
            </a:r>
          </a:p>
          <a:p>
            <a:r>
              <a:rPr lang="en-US" dirty="0" smtClean="0"/>
              <a:t>Defines relationships</a:t>
            </a:r>
          </a:p>
          <a:p>
            <a:pPr lvl="1"/>
            <a:r>
              <a:rPr lang="en-US" dirty="0" smtClean="0"/>
              <a:t>Expressed as statements about individuals</a:t>
            </a:r>
          </a:p>
          <a:p>
            <a:r>
              <a:rPr lang="en-US" dirty="0" smtClean="0"/>
              <a:t>Statements (“triples”) can describe or connect</a:t>
            </a:r>
          </a:p>
          <a:p>
            <a:pPr lvl="1"/>
            <a:r>
              <a:rPr lang="en-US" dirty="0" smtClean="0"/>
              <a:t>Data property statements describe individuals</a:t>
            </a:r>
          </a:p>
          <a:p>
            <a:pPr lvl="1"/>
            <a:r>
              <a:rPr lang="en-US" dirty="0" smtClean="0"/>
              <a:t>Object property statements connect individuals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94"/>
          <p:cNvGrpSpPr>
            <a:grpSpLocks/>
          </p:cNvGrpSpPr>
          <p:nvPr/>
        </p:nvGrpSpPr>
        <p:grpSpPr bwMode="auto">
          <a:xfrm>
            <a:off x="4470401" y="1350962"/>
            <a:ext cx="4721523" cy="2469476"/>
            <a:chOff x="6394007" y="1732844"/>
            <a:chExt cx="6713461" cy="3509858"/>
          </a:xfrm>
        </p:grpSpPr>
        <p:cxnSp>
          <p:nvCxnSpPr>
            <p:cNvPr id="4" name="Straight Connector 71"/>
            <p:cNvCxnSpPr>
              <a:cxnSpLocks noChangeShapeType="1"/>
            </p:cNvCxnSpPr>
            <p:nvPr/>
          </p:nvCxnSpPr>
          <p:spPr bwMode="auto">
            <a:xfrm>
              <a:off x="9168606" y="2435225"/>
              <a:ext cx="533400" cy="381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5" name="Straight Arrow Connector 140"/>
            <p:cNvCxnSpPr>
              <a:cxnSpLocks noChangeShapeType="1"/>
            </p:cNvCxnSpPr>
            <p:nvPr/>
          </p:nvCxnSpPr>
          <p:spPr bwMode="auto">
            <a:xfrm rot="16200000" flipH="1">
              <a:off x="10730706" y="2549525"/>
              <a:ext cx="914400" cy="533400"/>
            </a:xfrm>
            <a:prstGeom prst="straightConnector1">
              <a:avLst/>
            </a:prstGeom>
            <a:noFill/>
            <a:ln w="28575" algn="ctr">
              <a:solidFill>
                <a:srgbClr val="1419E6"/>
              </a:solidFill>
              <a:round/>
              <a:headEnd type="arrow" w="med" len="med"/>
              <a:tailEnd/>
            </a:ln>
          </p:spPr>
        </p:cxn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6394007" y="1732844"/>
              <a:ext cx="6713461" cy="3509858"/>
              <a:chOff x="6394007" y="1732844"/>
              <a:chExt cx="6713461" cy="3509858"/>
            </a:xfrm>
          </p:grpSpPr>
          <p:sp>
            <p:nvSpPr>
              <p:cNvPr id="7" name="Rounded Rectangle 11"/>
              <p:cNvSpPr>
                <a:spLocks noChangeArrowheads="1"/>
              </p:cNvSpPr>
              <p:nvPr/>
            </p:nvSpPr>
            <p:spPr bwMode="auto">
              <a:xfrm>
                <a:off x="8178006" y="1978025"/>
                <a:ext cx="2736211" cy="406399"/>
              </a:xfrm>
              <a:prstGeom prst="roundRect">
                <a:avLst>
                  <a:gd name="adj" fmla="val 16667"/>
                </a:avLst>
              </a:prstGeom>
              <a:solidFill>
                <a:srgbClr val="DAF1F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+mn-lt"/>
                  </a:rPr>
                  <a:t>Andrew McDonald</a:t>
                </a:r>
              </a:p>
            </p:txBody>
          </p:sp>
          <p:sp>
            <p:nvSpPr>
              <p:cNvPr id="8" name="TextBox 31"/>
              <p:cNvSpPr txBox="1">
                <a:spLocks noChangeArrowheads="1"/>
              </p:cNvSpPr>
              <p:nvPr/>
            </p:nvSpPr>
            <p:spPr bwMode="auto">
              <a:xfrm>
                <a:off x="7263607" y="2511425"/>
                <a:ext cx="1295400" cy="415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00" dirty="0">
                    <a:latin typeface="+mn-lt"/>
                  </a:rPr>
                  <a:t>author of</a:t>
                </a:r>
              </a:p>
            </p:txBody>
          </p:sp>
          <p:sp>
            <p:nvSpPr>
              <p:cNvPr id="9" name="TextBox 33"/>
              <p:cNvSpPr txBox="1">
                <a:spLocks noChangeArrowheads="1"/>
              </p:cNvSpPr>
              <p:nvPr/>
            </p:nvSpPr>
            <p:spPr bwMode="auto">
              <a:xfrm>
                <a:off x="6394007" y="1732844"/>
                <a:ext cx="1447800" cy="415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00" dirty="0">
                    <a:latin typeface="+mn-lt"/>
                  </a:rPr>
                  <a:t>has author</a:t>
                </a:r>
              </a:p>
            </p:txBody>
          </p:sp>
          <p:cxnSp>
            <p:nvCxnSpPr>
              <p:cNvPr id="10" name="Straight Arrow Connector 42"/>
              <p:cNvCxnSpPr>
                <a:cxnSpLocks noChangeShapeType="1"/>
              </p:cNvCxnSpPr>
              <p:nvPr/>
            </p:nvCxnSpPr>
            <p:spPr bwMode="auto">
              <a:xfrm rot="10800000" flipV="1">
                <a:off x="6654006" y="2359025"/>
                <a:ext cx="1447800" cy="457200"/>
              </a:xfrm>
              <a:prstGeom prst="straightConnector1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1" name="Straight Arrow Connector 46"/>
              <p:cNvCxnSpPr>
                <a:cxnSpLocks noChangeShapeType="1"/>
              </p:cNvCxnSpPr>
              <p:nvPr/>
            </p:nvCxnSpPr>
            <p:spPr bwMode="auto">
              <a:xfrm flipV="1">
                <a:off x="6425406" y="2282825"/>
                <a:ext cx="457200" cy="381000"/>
              </a:xfrm>
              <a:prstGeom prst="straightConnector1">
                <a:avLst/>
              </a:prstGeom>
              <a:noFill/>
              <a:ln w="28575" algn="ctr">
                <a:solidFill>
                  <a:srgbClr val="1419E6"/>
                </a:solidFill>
                <a:round/>
                <a:headEnd/>
                <a:tailEnd/>
              </a:ln>
            </p:spPr>
          </p:cxnSp>
          <p:cxnSp>
            <p:nvCxnSpPr>
              <p:cNvPr id="12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7416006" y="2130425"/>
                <a:ext cx="800254" cy="22982"/>
              </a:xfrm>
              <a:prstGeom prst="straightConnector1">
                <a:avLst/>
              </a:prstGeom>
              <a:noFill/>
              <a:ln w="28575" algn="ctr">
                <a:solidFill>
                  <a:srgbClr val="1419E6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" name="TextBox 91"/>
              <p:cNvSpPr txBox="1">
                <a:spLocks noChangeArrowheads="1"/>
              </p:cNvSpPr>
              <p:nvPr/>
            </p:nvSpPr>
            <p:spPr bwMode="auto">
              <a:xfrm>
                <a:off x="9092407" y="2740025"/>
                <a:ext cx="1981200" cy="415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00" dirty="0">
                    <a:latin typeface="+mn-lt"/>
                  </a:rPr>
                  <a:t>research area</a:t>
                </a:r>
              </a:p>
            </p:txBody>
          </p:sp>
          <p:cxnSp>
            <p:nvCxnSpPr>
              <p:cNvPr id="14" name="Straight Arrow Connector 94"/>
              <p:cNvCxnSpPr>
                <a:cxnSpLocks noChangeShapeType="1"/>
              </p:cNvCxnSpPr>
              <p:nvPr/>
            </p:nvCxnSpPr>
            <p:spPr bwMode="auto">
              <a:xfrm rot="5400000">
                <a:off x="9321006" y="3349625"/>
                <a:ext cx="762000" cy="152400"/>
              </a:xfrm>
              <a:prstGeom prst="straightConnector1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5" name="TextBox 98"/>
              <p:cNvSpPr txBox="1">
                <a:spLocks noChangeArrowheads="1"/>
              </p:cNvSpPr>
              <p:nvPr/>
            </p:nvSpPr>
            <p:spPr bwMode="auto">
              <a:xfrm>
                <a:off x="7111206" y="3121025"/>
                <a:ext cx="2286000" cy="415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00" dirty="0">
                    <a:latin typeface="+mn-lt"/>
                  </a:rPr>
                  <a:t>research area for</a:t>
                </a:r>
              </a:p>
            </p:txBody>
          </p:sp>
          <p:cxnSp>
            <p:nvCxnSpPr>
              <p:cNvPr id="16" name="Straight Arrow Connector 99"/>
              <p:cNvCxnSpPr>
                <a:cxnSpLocks noChangeShapeType="1"/>
              </p:cNvCxnSpPr>
              <p:nvPr/>
            </p:nvCxnSpPr>
            <p:spPr bwMode="auto">
              <a:xfrm rot="16200000" flipH="1">
                <a:off x="8482806" y="2816225"/>
                <a:ext cx="1371600" cy="609600"/>
              </a:xfrm>
              <a:prstGeom prst="straightConnector1">
                <a:avLst/>
              </a:prstGeom>
              <a:noFill/>
              <a:ln w="28575" algn="ctr">
                <a:solidFill>
                  <a:srgbClr val="1419E6"/>
                </a:solidFill>
                <a:round/>
                <a:headEnd type="arrow" w="med" len="med"/>
                <a:tailEnd/>
              </a:ln>
            </p:spPr>
          </p:cxnSp>
          <p:sp>
            <p:nvSpPr>
              <p:cNvPr id="17" name="TextBox 119"/>
              <p:cNvSpPr txBox="1">
                <a:spLocks noChangeArrowheads="1"/>
              </p:cNvSpPr>
              <p:nvPr/>
            </p:nvSpPr>
            <p:spPr bwMode="auto">
              <a:xfrm>
                <a:off x="11101661" y="2479040"/>
                <a:ext cx="2005807" cy="699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300" dirty="0">
                    <a:latin typeface="+mn-lt"/>
                  </a:rPr>
                  <a:t>academic staff </a:t>
                </a:r>
              </a:p>
              <a:p>
                <a:pPr algn="ctr"/>
                <a:r>
                  <a:rPr lang="en-US" sz="1300" dirty="0">
                    <a:latin typeface="+mn-lt"/>
                  </a:rPr>
                  <a:t>in</a:t>
                </a:r>
              </a:p>
            </p:txBody>
          </p:sp>
          <p:cxnSp>
            <p:nvCxnSpPr>
              <p:cNvPr id="18" name="Straight Connector 130"/>
              <p:cNvCxnSpPr>
                <a:cxnSpLocks noChangeShapeType="1"/>
                <a:endCxn id="17" idx="0"/>
              </p:cNvCxnSpPr>
              <p:nvPr/>
            </p:nvCxnSpPr>
            <p:spPr bwMode="auto">
              <a:xfrm>
                <a:off x="11101661" y="2098041"/>
                <a:ext cx="1002904" cy="381000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</p:spPr>
          </p:cxnSp>
          <p:cxnSp>
            <p:nvCxnSpPr>
              <p:cNvPr id="19" name="Straight Arrow Connector 132"/>
              <p:cNvCxnSpPr>
                <a:cxnSpLocks noChangeShapeType="1"/>
                <a:stCxn id="17" idx="2"/>
              </p:cNvCxnSpPr>
              <p:nvPr/>
            </p:nvCxnSpPr>
            <p:spPr bwMode="auto">
              <a:xfrm rot="5400000">
                <a:off x="10908387" y="4046525"/>
                <a:ext cx="2063754" cy="328600"/>
              </a:xfrm>
              <a:prstGeom prst="straightConnector1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0" name="TextBox 142"/>
              <p:cNvSpPr txBox="1">
                <a:spLocks noChangeArrowheads="1"/>
              </p:cNvSpPr>
              <p:nvPr/>
            </p:nvSpPr>
            <p:spPr bwMode="auto">
              <a:xfrm>
                <a:off x="10006807" y="3197224"/>
                <a:ext cx="2005808" cy="415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300" dirty="0">
                    <a:latin typeface="+mn-lt"/>
                  </a:rPr>
                  <a:t>academic staff </a:t>
                </a:r>
              </a:p>
            </p:txBody>
          </p:sp>
          <p:cxnSp>
            <p:nvCxnSpPr>
              <p:cNvPr id="21" name="Straight Arrow Connector 144"/>
              <p:cNvCxnSpPr>
                <a:cxnSpLocks noChangeShapeType="1"/>
              </p:cNvCxnSpPr>
              <p:nvPr/>
            </p:nvCxnSpPr>
            <p:spPr bwMode="auto">
              <a:xfrm rot="16200000" flipV="1">
                <a:off x="10845006" y="4264025"/>
                <a:ext cx="1600200" cy="228600"/>
              </a:xfrm>
              <a:prstGeom prst="straightConnector1">
                <a:avLst/>
              </a:prstGeom>
              <a:noFill/>
              <a:ln w="28575" algn="ctr">
                <a:solidFill>
                  <a:srgbClr val="1419E6"/>
                </a:solidFill>
                <a:round/>
                <a:headEnd/>
                <a:tailEnd/>
              </a:ln>
            </p:spPr>
          </p:cxnSp>
        </p:grpSp>
      </p:grpSp>
      <p:sp>
        <p:nvSpPr>
          <p:cNvPr id="22" name="Rounded Rectangle 4"/>
          <p:cNvSpPr>
            <a:spLocks noChangeArrowheads="1"/>
          </p:cNvSpPr>
          <p:nvPr/>
        </p:nvSpPr>
        <p:spPr bwMode="auto">
          <a:xfrm>
            <a:off x="2027563" y="3131858"/>
            <a:ext cx="1350780" cy="28593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310" tIns="32155" rIns="64310" bIns="32155" anchor="ctr"/>
          <a:lstStyle/>
          <a:p>
            <a:pPr algn="ctr"/>
            <a:r>
              <a:rPr lang="en-US" sz="1400" dirty="0">
                <a:latin typeface="+mn-lt"/>
              </a:rPr>
              <a:t>Susan </a:t>
            </a:r>
            <a:r>
              <a:rPr lang="en-US" sz="1400" dirty="0" err="1">
                <a:latin typeface="+mn-lt"/>
              </a:rPr>
              <a:t>Riha</a:t>
            </a:r>
            <a:endParaRPr lang="en-US" sz="1400" dirty="0">
              <a:latin typeface="+mn-lt"/>
            </a:endParaRPr>
          </a:p>
        </p:txBody>
      </p:sp>
      <p:sp>
        <p:nvSpPr>
          <p:cNvPr id="23" name="Rounded Rectangle 10"/>
          <p:cNvSpPr>
            <a:spLocks noChangeArrowheads="1"/>
          </p:cNvSpPr>
          <p:nvPr/>
        </p:nvSpPr>
        <p:spPr bwMode="auto">
          <a:xfrm>
            <a:off x="152100" y="2005984"/>
            <a:ext cx="4447527" cy="268065"/>
          </a:xfrm>
          <a:prstGeom prst="roundRect">
            <a:avLst>
              <a:gd name="adj" fmla="val 16667"/>
            </a:avLst>
          </a:prstGeom>
          <a:solidFill>
            <a:srgbClr val="DAF1F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310" tIns="32155" rIns="64310" bIns="32155" anchor="ctr"/>
          <a:lstStyle/>
          <a:p>
            <a:pPr algn="ctr"/>
            <a:r>
              <a:rPr lang="en-US" sz="1400" dirty="0">
                <a:latin typeface="+mn-lt"/>
              </a:rPr>
              <a:t>Mining the record: Historical evidence for…</a:t>
            </a:r>
          </a:p>
        </p:txBody>
      </p:sp>
      <p:cxnSp>
        <p:nvCxnSpPr>
          <p:cNvPr id="24" name="Straight Arrow Connector 19"/>
          <p:cNvCxnSpPr>
            <a:cxnSpLocks noChangeShapeType="1"/>
          </p:cNvCxnSpPr>
          <p:nvPr/>
        </p:nvCxnSpPr>
        <p:spPr bwMode="auto">
          <a:xfrm flipH="1" flipV="1">
            <a:off x="2134732" y="2327662"/>
            <a:ext cx="160754" cy="268065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67925" y="2552167"/>
            <a:ext cx="910939" cy="26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10" tIns="32155" rIns="64310" bIns="32155">
            <a:spAutoFit/>
          </a:bodyPr>
          <a:lstStyle/>
          <a:p>
            <a:r>
              <a:rPr lang="en-US" sz="1300" dirty="0">
                <a:latin typeface="+mn-lt"/>
              </a:rPr>
              <a:t>author of</a:t>
            </a:r>
          </a:p>
        </p:txBody>
      </p:sp>
      <p:cxnSp>
        <p:nvCxnSpPr>
          <p:cNvPr id="26" name="Straight Connector 40"/>
          <p:cNvCxnSpPr>
            <a:cxnSpLocks noChangeShapeType="1"/>
          </p:cNvCxnSpPr>
          <p:nvPr/>
        </p:nvCxnSpPr>
        <p:spPr bwMode="auto">
          <a:xfrm>
            <a:off x="2402655" y="2810180"/>
            <a:ext cx="160754" cy="26806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27" name="Group 73"/>
          <p:cNvGrpSpPr>
            <a:grpSpLocks/>
          </p:cNvGrpSpPr>
          <p:nvPr/>
        </p:nvGrpSpPr>
        <p:grpSpPr bwMode="auto">
          <a:xfrm>
            <a:off x="2670579" y="2327663"/>
            <a:ext cx="1287148" cy="750582"/>
            <a:chOff x="2415" y="1966"/>
            <a:chExt cx="1153" cy="672"/>
          </a:xfrm>
        </p:grpSpPr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2656" y="2062"/>
              <a:ext cx="91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dirty="0">
                  <a:latin typeface="+mn-lt"/>
                </a:rPr>
                <a:t>has author</a:t>
              </a:r>
            </a:p>
          </p:txBody>
        </p:sp>
        <p:cxnSp>
          <p:nvCxnSpPr>
            <p:cNvPr id="29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2415" y="1966"/>
              <a:ext cx="336" cy="672"/>
            </a:xfrm>
            <a:prstGeom prst="straightConnector1">
              <a:avLst/>
            </a:prstGeom>
            <a:noFill/>
            <a:ln w="28575" algn="ctr">
              <a:solidFill>
                <a:srgbClr val="1419E6"/>
              </a:solidFill>
              <a:round/>
              <a:headEnd type="arrow" w="med" len="med"/>
              <a:tailEnd/>
            </a:ln>
          </p:spPr>
        </p:cxnSp>
      </p:grp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-25400" y="2723059"/>
            <a:ext cx="8706392" cy="3137479"/>
            <a:chOff x="0" y="2320"/>
            <a:chExt cx="7799" cy="2809"/>
          </a:xfrm>
        </p:grpSpPr>
        <p:grpSp>
          <p:nvGrpSpPr>
            <p:cNvPr id="31" name="Group 71"/>
            <p:cNvGrpSpPr>
              <a:grpSpLocks/>
            </p:cNvGrpSpPr>
            <p:nvPr/>
          </p:nvGrpSpPr>
          <p:grpSpPr bwMode="auto">
            <a:xfrm>
              <a:off x="976" y="2791"/>
              <a:ext cx="816" cy="262"/>
              <a:chOff x="976" y="2791"/>
              <a:chExt cx="816" cy="262"/>
            </a:xfrm>
          </p:grpSpPr>
          <p:sp>
            <p:nvSpPr>
              <p:cNvPr id="69" name="TextBox 228"/>
              <p:cNvSpPr txBox="1">
                <a:spLocks noChangeArrowheads="1"/>
              </p:cNvSpPr>
              <p:nvPr/>
            </p:nvSpPr>
            <p:spPr bwMode="auto">
              <a:xfrm>
                <a:off x="976" y="2791"/>
                <a:ext cx="8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00" dirty="0">
                    <a:latin typeface="+mn-lt"/>
                  </a:rPr>
                  <a:t>teaches</a:t>
                </a:r>
              </a:p>
            </p:txBody>
          </p:sp>
          <p:cxnSp>
            <p:nvCxnSpPr>
              <p:cNvPr id="70" name="Straight Connector 231"/>
              <p:cNvCxnSpPr>
                <a:cxnSpLocks noChangeShapeType="1"/>
              </p:cNvCxnSpPr>
              <p:nvPr/>
            </p:nvCxnSpPr>
            <p:spPr bwMode="auto">
              <a:xfrm flipV="1">
                <a:off x="1599" y="2830"/>
                <a:ext cx="192" cy="48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</p:spPr>
          </p:cxnSp>
        </p:grpSp>
        <p:grpSp>
          <p:nvGrpSpPr>
            <p:cNvPr id="32" name="Group 69"/>
            <p:cNvGrpSpPr>
              <a:grpSpLocks/>
            </p:cNvGrpSpPr>
            <p:nvPr/>
          </p:nvGrpSpPr>
          <p:grpSpPr bwMode="auto">
            <a:xfrm>
              <a:off x="0" y="2320"/>
              <a:ext cx="7799" cy="2809"/>
              <a:chOff x="0" y="2320"/>
              <a:chExt cx="7799" cy="2809"/>
            </a:xfrm>
          </p:grpSpPr>
          <p:sp>
            <p:nvSpPr>
              <p:cNvPr id="33" name="TextBox 109"/>
              <p:cNvSpPr txBox="1">
                <a:spLocks noChangeArrowheads="1"/>
              </p:cNvSpPr>
              <p:nvPr/>
            </p:nvSpPr>
            <p:spPr bwMode="auto">
              <a:xfrm>
                <a:off x="4143" y="2782"/>
                <a:ext cx="1440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00" dirty="0">
                    <a:latin typeface="+mn-lt"/>
                  </a:rPr>
                  <a:t>research area for</a:t>
                </a:r>
              </a:p>
            </p:txBody>
          </p:sp>
          <p:cxnSp>
            <p:nvCxnSpPr>
              <p:cNvPr id="34" name="Straight Arrow Connector 148"/>
              <p:cNvCxnSpPr>
                <a:cxnSpLocks noChangeShapeType="1"/>
              </p:cNvCxnSpPr>
              <p:nvPr/>
            </p:nvCxnSpPr>
            <p:spPr bwMode="auto">
              <a:xfrm>
                <a:off x="2751" y="2974"/>
                <a:ext cx="768" cy="240"/>
              </a:xfrm>
              <a:prstGeom prst="straightConnector1">
                <a:avLst/>
              </a:prstGeom>
              <a:noFill/>
              <a:ln w="28575" algn="ctr">
                <a:solidFill>
                  <a:srgbClr val="1419E6"/>
                </a:solidFill>
                <a:round/>
                <a:headEnd type="arrow" w="med" len="med"/>
                <a:tailEnd/>
              </a:ln>
            </p:spPr>
          </p:cxnSp>
          <p:grpSp>
            <p:nvGrpSpPr>
              <p:cNvPr id="35" name="Group 68"/>
              <p:cNvGrpSpPr>
                <a:grpSpLocks/>
              </p:cNvGrpSpPr>
              <p:nvPr/>
            </p:nvGrpSpPr>
            <p:grpSpPr bwMode="auto">
              <a:xfrm>
                <a:off x="0" y="2320"/>
                <a:ext cx="7799" cy="2809"/>
                <a:chOff x="0" y="2320"/>
                <a:chExt cx="7799" cy="2809"/>
              </a:xfrm>
            </p:grpSpPr>
            <p:cxnSp>
              <p:nvCxnSpPr>
                <p:cNvPr id="36" name="Straight Arrow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2319" y="2974"/>
                  <a:ext cx="1392" cy="96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1419E6"/>
                  </a:solidFill>
                  <a:round/>
                  <a:headEnd type="arrow" w="med" len="med"/>
                  <a:tailEnd/>
                </a:ln>
              </p:spPr>
            </p:cxnSp>
            <p:grpSp>
              <p:nvGrpSpPr>
                <p:cNvPr id="37" name="Group 67"/>
                <p:cNvGrpSpPr>
                  <a:grpSpLocks/>
                </p:cNvGrpSpPr>
                <p:nvPr/>
              </p:nvGrpSpPr>
              <p:grpSpPr bwMode="auto">
                <a:xfrm>
                  <a:off x="0" y="2320"/>
                  <a:ext cx="7799" cy="2809"/>
                  <a:chOff x="0" y="2320"/>
                  <a:chExt cx="7799" cy="2809"/>
                </a:xfrm>
              </p:grpSpPr>
              <p:sp>
                <p:nvSpPr>
                  <p:cNvPr id="38" name="Text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2456"/>
                    <a:ext cx="1248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research area</a:t>
                    </a:r>
                  </a:p>
                </p:txBody>
              </p:sp>
              <p:sp>
                <p:nvSpPr>
                  <p:cNvPr id="39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0" y="3124"/>
                    <a:ext cx="912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headed by</a:t>
                    </a:r>
                  </a:p>
                </p:txBody>
              </p:sp>
              <p:cxnSp>
                <p:nvCxnSpPr>
                  <p:cNvPr id="40" name="Straight Arrow Connector 1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07" y="4222"/>
                    <a:ext cx="2256" cy="144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41" name="Rounded 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6447" y="3310"/>
                    <a:ext cx="1352" cy="21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AF1F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1400" dirty="0">
                        <a:latin typeface="+mn-lt"/>
                      </a:rPr>
                      <a:t>NYS WRI</a:t>
                    </a:r>
                  </a:p>
                </p:txBody>
              </p:sp>
              <p:sp>
                <p:nvSpPr>
                  <p:cNvPr id="42" name="Rounded 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4078"/>
                    <a:ext cx="2186" cy="42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AF1F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1400" dirty="0">
                        <a:latin typeface="+mn-lt"/>
                      </a:rPr>
                      <a:t>Earth and Atmospheric Sciences </a:t>
                    </a:r>
                  </a:p>
                </p:txBody>
              </p:sp>
              <p:sp>
                <p:nvSpPr>
                  <p:cNvPr id="43" name="Rounded 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391" y="2446"/>
                    <a:ext cx="1678" cy="2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AF1F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1400" dirty="0">
                        <a:latin typeface="+mn-lt"/>
                      </a:rPr>
                      <a:t>crop management</a:t>
                    </a:r>
                  </a:p>
                </p:txBody>
              </p:sp>
              <p:sp>
                <p:nvSpPr>
                  <p:cNvPr id="44" name="Rounded 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14"/>
                    <a:ext cx="1387" cy="2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AF1F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1400" dirty="0">
                        <a:latin typeface="+mn-lt"/>
                      </a:rPr>
                      <a:t>CSS 4830</a:t>
                    </a:r>
                  </a:p>
                </p:txBody>
              </p:sp>
              <p:sp>
                <p:nvSpPr>
                  <p:cNvPr id="45" name="Rounded 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59" y="4702"/>
                    <a:ext cx="5549" cy="42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AF1F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1400" dirty="0">
                        <a:latin typeface="+mn-lt"/>
                      </a:rPr>
                      <a:t>Cornell’s supercomputers crunch weather data to help farmers manage chemicals</a:t>
                    </a:r>
                  </a:p>
                </p:txBody>
              </p:sp>
              <p:cxnSp>
                <p:nvCxnSpPr>
                  <p:cNvPr id="46" name="Straight Connector 5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087" y="2734"/>
                    <a:ext cx="432" cy="144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" name="Straight Arrow Connector 5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75" y="2542"/>
                    <a:ext cx="768" cy="48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48" name="Straight Connector 93"/>
                  <p:cNvCxnSpPr>
                    <a:cxnSpLocks noChangeShapeType="1"/>
                    <a:endCxn id="51" idx="1"/>
                  </p:cNvCxnSpPr>
                  <p:nvPr/>
                </p:nvCxnSpPr>
                <p:spPr bwMode="auto">
                  <a:xfrm>
                    <a:off x="2655" y="2973"/>
                    <a:ext cx="1152" cy="612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9" name="Straight Arrow Connector 1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35" y="2926"/>
                    <a:ext cx="1008" cy="1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 type="arrow" w="med" len="med"/>
                    <a:tailEnd/>
                  </a:ln>
                </p:spPr>
              </p:cxnSp>
              <p:cxnSp>
                <p:nvCxnSpPr>
                  <p:cNvPr id="50" name="Straight Arrow Connector 1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767" y="2638"/>
                    <a:ext cx="528" cy="192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1" name="Text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7" y="3454"/>
                    <a:ext cx="672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head of</a:t>
                    </a:r>
                  </a:p>
                </p:txBody>
              </p:sp>
              <p:cxnSp>
                <p:nvCxnSpPr>
                  <p:cNvPr id="52" name="Straight Arrow Connector 13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31" y="3454"/>
                    <a:ext cx="2016" cy="96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53" name="Straight Arrow Connector 16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191" y="3310"/>
                    <a:ext cx="2160" cy="48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4" name="TextBox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9" y="3598"/>
                    <a:ext cx="1872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faculty appointment in</a:t>
                    </a:r>
                  </a:p>
                </p:txBody>
              </p:sp>
              <p:cxnSp>
                <p:nvCxnSpPr>
                  <p:cNvPr id="55" name="Straight Connector 1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71" y="2974"/>
                    <a:ext cx="192" cy="672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6" name="TextBox 1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1" y="3886"/>
                    <a:ext cx="1872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faculty members</a:t>
                    </a:r>
                  </a:p>
                </p:txBody>
              </p:sp>
              <p:cxnSp>
                <p:nvCxnSpPr>
                  <p:cNvPr id="57" name="Straight Arrow Connector 18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855" y="4078"/>
                    <a:ext cx="912" cy="24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8" name="Straight Arrow Connector 20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407" y="2494"/>
                    <a:ext cx="432" cy="192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 type="arrow" w="med" len="med"/>
                    <a:tailEnd/>
                  </a:ln>
                </p:spPr>
              </p:cxnSp>
              <p:sp>
                <p:nvSpPr>
                  <p:cNvPr id="59" name="TextBox 2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3" y="2320"/>
                    <a:ext cx="816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taught by</a:t>
                    </a:r>
                  </a:p>
                </p:txBody>
              </p:sp>
              <p:cxnSp>
                <p:nvCxnSpPr>
                  <p:cNvPr id="60" name="Straight Arrow Connector 2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83" y="2590"/>
                    <a:ext cx="96" cy="624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" name="Straight Arrow Connector 22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31" y="2974"/>
                    <a:ext cx="240" cy="24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62" name="Text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" y="4222"/>
                    <a:ext cx="1008" cy="2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featured in</a:t>
                    </a:r>
                  </a:p>
                </p:txBody>
              </p:sp>
              <p:cxnSp>
                <p:nvCxnSpPr>
                  <p:cNvPr id="63" name="Straight Connector 25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87" y="2974"/>
                    <a:ext cx="1200" cy="1296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" name="Straight Arrow Connector 2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7" y="4414"/>
                    <a:ext cx="1104" cy="288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65" name="Text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3934"/>
                    <a:ext cx="833" cy="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300" dirty="0">
                        <a:latin typeface="+mn-lt"/>
                      </a:rPr>
                      <a:t>features person</a:t>
                    </a:r>
                  </a:p>
                </p:txBody>
              </p:sp>
              <p:cxnSp>
                <p:nvCxnSpPr>
                  <p:cNvPr id="66" name="Straight Arrow Connector 25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455" y="3022"/>
                    <a:ext cx="480" cy="96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 type="arrow" w="med" len="med"/>
                    <a:tailEnd/>
                  </a:ln>
                </p:spPr>
              </p:cxnSp>
              <p:cxnSp>
                <p:nvCxnSpPr>
                  <p:cNvPr id="67" name="Straight Arrow Connector 2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03" y="4318"/>
                    <a:ext cx="288" cy="336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1419E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8" name="Straight Connector 2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11" y="3790"/>
                    <a:ext cx="96" cy="432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</p:grp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318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relationships </a:t>
            </a:r>
            <a:r>
              <a:rPr lang="en-US" dirty="0"/>
              <a:t>for a researcher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lon.ufl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2" y="1219200"/>
            <a:ext cx="7572568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61625" y="1851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+mj-lt"/>
                <a:ea typeface="+mj-ea"/>
                <a:cs typeface="+mj-cs"/>
              </a:rPr>
              <a:t>An HTTP request can return HTML or data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onlon.marbles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93800"/>
            <a:ext cx="4359797" cy="6858000"/>
          </a:xfrm>
          <a:prstGeom prst="rect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Rounded Rectangle 9"/>
          <p:cNvSpPr/>
          <p:nvPr/>
        </p:nvSpPr>
        <p:spPr>
          <a:xfrm>
            <a:off x="1905000" y="1219200"/>
            <a:ext cx="5410200" cy="3429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>
      <p:transition xmlns:p14="http://schemas.microsoft.com/office/powerpoint/2010/main" spd="med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VO Template.2011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VIVO Template.2011-03.potx</Template>
  <TotalTime>2380</TotalTime>
  <Words>1466</Words>
  <Application>Microsoft Macintosh PowerPoint</Application>
  <PresentationFormat>On-screen Show (4:3)</PresentationFormat>
  <Paragraphs>336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VIVO Template.2011-03</vt:lpstr>
      <vt:lpstr>VIVO: An Open Source Tool for Describing, Linking, and Discovering Researchers and Research</vt:lpstr>
      <vt:lpstr>PowerPoint Presentation</vt:lpstr>
      <vt:lpstr>What is VIVO?</vt:lpstr>
      <vt:lpstr>What does VIVO do?</vt:lpstr>
      <vt:lpstr>What does VIVO model?</vt:lpstr>
      <vt:lpstr>Typical data sources</vt:lpstr>
      <vt:lpstr>The VIVO ontology</vt:lpstr>
      <vt:lpstr>Example relationships for a researcher </vt:lpstr>
      <vt:lpstr>PowerPoint Presentation</vt:lpstr>
      <vt:lpstr>Linked data indexing for search</vt:lpstr>
      <vt:lpstr>PowerPoint Presentation</vt:lpstr>
      <vt:lpstr>Value for institutions</vt:lpstr>
      <vt:lpstr>Partnerships – research resources</vt:lpstr>
      <vt:lpstr>Partnerships – ORCID</vt:lpstr>
      <vt:lpstr>Partnerships – research data</vt:lpstr>
      <vt:lpstr>Partnerships – information standards</vt:lpstr>
      <vt:lpstr>Partnerships - APA</vt:lpstr>
      <vt:lpstr>Partnerships - Sakai</vt:lpstr>
      <vt:lpstr>PowerPoint Presentation</vt:lpstr>
      <vt:lpstr>PowerPoint Presentation</vt:lpstr>
      <vt:lpstr>PowerPoint Presentation</vt:lpstr>
      <vt:lpstr>PowerPoint Presentation</vt:lpstr>
      <vt:lpstr>Attribution of Person to Work</vt:lpstr>
      <vt:lpstr>VIVO and Scholarly Identity</vt:lpstr>
      <vt:lpstr>PowerPoint Presentation</vt:lpstr>
      <vt:lpstr>The VIVO Community</vt:lpstr>
      <vt:lpstr>Development beyond the VIVO project</vt:lpstr>
      <vt:lpstr>PowerPoint Presentation</vt:lpstr>
    </vt:vector>
  </TitlesOfParts>
  <Company>J.H. Miller Health Sciences Center, 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Conlon</dc:creator>
  <cp:lastModifiedBy>Dean Krafft</cp:lastModifiedBy>
  <cp:revision>134</cp:revision>
  <dcterms:created xsi:type="dcterms:W3CDTF">2011-02-28T16:40:41Z</dcterms:created>
  <dcterms:modified xsi:type="dcterms:W3CDTF">2012-04-03T20:50:59Z</dcterms:modified>
</cp:coreProperties>
</file>