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0" r:id="rId4"/>
    <p:sldId id="258" r:id="rId5"/>
    <p:sldId id="265" r:id="rId6"/>
    <p:sldId id="266" r:id="rId7"/>
    <p:sldId id="267" r:id="rId8"/>
    <p:sldId id="268" r:id="rId9"/>
    <p:sldId id="272" r:id="rId10"/>
    <p:sldId id="291" r:id="rId11"/>
    <p:sldId id="301" r:id="rId12"/>
    <p:sldId id="304" r:id="rId13"/>
    <p:sldId id="302" r:id="rId14"/>
    <p:sldId id="305" r:id="rId15"/>
    <p:sldId id="281" r:id="rId16"/>
    <p:sldId id="303" r:id="rId17"/>
    <p:sldId id="306" r:id="rId18"/>
    <p:sldId id="295" r:id="rId19"/>
    <p:sldId id="307" r:id="rId20"/>
    <p:sldId id="286" r:id="rId21"/>
    <p:sldId id="296" r:id="rId22"/>
    <p:sldId id="297" r:id="rId23"/>
    <p:sldId id="298" r:id="rId24"/>
    <p:sldId id="293" r:id="rId25"/>
    <p:sldId id="294" r:id="rId26"/>
    <p:sldId id="284" r:id="rId27"/>
    <p:sldId id="308" r:id="rId28"/>
    <p:sldId id="309" r:id="rId29"/>
    <p:sldId id="287" r:id="rId30"/>
    <p:sldId id="299" r:id="rId31"/>
    <p:sldId id="300" r:id="rId32"/>
    <p:sldId id="285"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87878"/>
    <a:srgbClr val="505050"/>
    <a:srgbClr val="666665"/>
    <a:srgbClr val="004A89"/>
    <a:srgbClr val="F2F2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65" d="100"/>
          <a:sy n="65" d="100"/>
        </p:scale>
        <p:origin x="-12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24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jwa\Documents\1-UF\1-CTSI\1-RKRS\Metrics\2011\Timeline%20for%20Protocol%20Approval%20-%202011-04-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500" kern="1200" baseline="0" dirty="0">
                <a:solidFill>
                  <a:srgbClr val="666665"/>
                </a:solidFill>
                <a:latin typeface="+mn-lt"/>
                <a:ea typeface="+mn-ea"/>
                <a:cs typeface="+mn-cs"/>
              </a:defRPr>
            </a:pPr>
            <a:r>
              <a:rPr lang="en-US" sz="1800" kern="1200" baseline="0" dirty="0">
                <a:solidFill>
                  <a:srgbClr val="666665"/>
                </a:solidFill>
                <a:latin typeface="+mn-lt"/>
                <a:ea typeface="+mn-ea"/>
                <a:cs typeface="+mn-cs"/>
              </a:rPr>
              <a:t>Protocol Development and Approval Time</a:t>
            </a:r>
          </a:p>
        </c:rich>
      </c:tx>
      <c:layout>
        <c:manualLayout>
          <c:xMode val="edge"/>
          <c:yMode val="edge"/>
          <c:x val="0.11675235448510124"/>
          <c:y val="2.8203488838191701E-3"/>
        </c:manualLayout>
      </c:layout>
    </c:title>
    <c:view3D>
      <c:rAngAx val="1"/>
    </c:view3D>
    <c:plotArea>
      <c:layout/>
      <c:bar3DChart>
        <c:barDir val="col"/>
        <c:grouping val="stacked"/>
        <c:ser>
          <c:idx val="4"/>
          <c:order val="0"/>
          <c:tx>
            <c:strRef>
              <c:f>Sheet1!$B$37</c:f>
              <c:strCache>
                <c:ptCount val="1"/>
                <c:pt idx="0">
                  <c:v>Approval by IRB</c:v>
                </c:pt>
              </c:strCache>
            </c:strRef>
          </c:tx>
          <c:cat>
            <c:strRef>
              <c:f>Sheet1!$C$32:$F$32</c:f>
              <c:strCache>
                <c:ptCount val="4"/>
                <c:pt idx="0">
                  <c:v>Year 0 (2008)</c:v>
                </c:pt>
                <c:pt idx="1">
                  <c:v>Year 1 (2009)</c:v>
                </c:pt>
                <c:pt idx="2">
                  <c:v>Year 2 (2010)</c:v>
                </c:pt>
                <c:pt idx="3">
                  <c:v>Year 3 (2011)</c:v>
                </c:pt>
              </c:strCache>
            </c:strRef>
          </c:cat>
          <c:val>
            <c:numRef>
              <c:f>Sheet1!$C$37:$F$37</c:f>
              <c:numCache>
                <c:formatCode>General</c:formatCode>
                <c:ptCount val="4"/>
                <c:pt idx="0">
                  <c:v>28</c:v>
                </c:pt>
                <c:pt idx="1">
                  <c:v>28</c:v>
                </c:pt>
                <c:pt idx="2">
                  <c:v>28</c:v>
                </c:pt>
                <c:pt idx="3">
                  <c:v>28</c:v>
                </c:pt>
              </c:numCache>
            </c:numRef>
          </c:val>
        </c:ser>
        <c:ser>
          <c:idx val="3"/>
          <c:order val="1"/>
          <c:tx>
            <c:strRef>
              <c:f>Sheet1!$B$36</c:f>
              <c:strCache>
                <c:ptCount val="1"/>
                <c:pt idx="0">
                  <c:v>Approval by RAC</c:v>
                </c:pt>
              </c:strCache>
            </c:strRef>
          </c:tx>
          <c:cat>
            <c:strRef>
              <c:f>Sheet1!$C$32:$F$32</c:f>
              <c:strCache>
                <c:ptCount val="4"/>
                <c:pt idx="0">
                  <c:v>Year 0 (2008)</c:v>
                </c:pt>
                <c:pt idx="1">
                  <c:v>Year 1 (2009)</c:v>
                </c:pt>
                <c:pt idx="2">
                  <c:v>Year 2 (2010)</c:v>
                </c:pt>
                <c:pt idx="3">
                  <c:v>Year 3 (2011)</c:v>
                </c:pt>
              </c:strCache>
            </c:strRef>
          </c:cat>
          <c:val>
            <c:numRef>
              <c:f>Sheet1!$C$36:$F$36</c:f>
              <c:numCache>
                <c:formatCode>General</c:formatCode>
                <c:ptCount val="4"/>
                <c:pt idx="0">
                  <c:v>0</c:v>
                </c:pt>
                <c:pt idx="1">
                  <c:v>10</c:v>
                </c:pt>
                <c:pt idx="2">
                  <c:v>7</c:v>
                </c:pt>
                <c:pt idx="3">
                  <c:v>5</c:v>
                </c:pt>
              </c:numCache>
            </c:numRef>
          </c:val>
        </c:ser>
        <c:ser>
          <c:idx val="2"/>
          <c:order val="2"/>
          <c:tx>
            <c:strRef>
              <c:f>Sheet1!$B$35</c:f>
              <c:strCache>
                <c:ptCount val="1"/>
                <c:pt idx="0">
                  <c:v>Approval by SAC</c:v>
                </c:pt>
              </c:strCache>
            </c:strRef>
          </c:tx>
          <c:cat>
            <c:strRef>
              <c:f>Sheet1!$C$32:$F$32</c:f>
              <c:strCache>
                <c:ptCount val="4"/>
                <c:pt idx="0">
                  <c:v>Year 0 (2008)</c:v>
                </c:pt>
                <c:pt idx="1">
                  <c:v>Year 1 (2009)</c:v>
                </c:pt>
                <c:pt idx="2">
                  <c:v>Year 2 (2010)</c:v>
                </c:pt>
                <c:pt idx="3">
                  <c:v>Year 3 (2011)</c:v>
                </c:pt>
              </c:strCache>
            </c:strRef>
          </c:cat>
          <c:val>
            <c:numRef>
              <c:f>Sheet1!$C$35:$F$35</c:f>
              <c:numCache>
                <c:formatCode>General</c:formatCode>
                <c:ptCount val="4"/>
                <c:pt idx="0">
                  <c:v>45</c:v>
                </c:pt>
                <c:pt idx="1">
                  <c:v>25</c:v>
                </c:pt>
                <c:pt idx="2">
                  <c:v>25</c:v>
                </c:pt>
                <c:pt idx="3">
                  <c:v>20</c:v>
                </c:pt>
              </c:numCache>
            </c:numRef>
          </c:val>
        </c:ser>
        <c:ser>
          <c:idx val="1"/>
          <c:order val="3"/>
          <c:tx>
            <c:strRef>
              <c:f>Sheet1!$B$34</c:f>
              <c:strCache>
                <c:ptCount val="1"/>
                <c:pt idx="0">
                  <c:v>Confirmation of Service Pricing</c:v>
                </c:pt>
              </c:strCache>
            </c:strRef>
          </c:tx>
          <c:cat>
            <c:strRef>
              <c:f>Sheet1!$C$32:$F$32</c:f>
              <c:strCache>
                <c:ptCount val="4"/>
                <c:pt idx="0">
                  <c:v>Year 0 (2008)</c:v>
                </c:pt>
                <c:pt idx="1">
                  <c:v>Year 1 (2009)</c:v>
                </c:pt>
                <c:pt idx="2">
                  <c:v>Year 2 (2010)</c:v>
                </c:pt>
                <c:pt idx="3">
                  <c:v>Year 3 (2011)</c:v>
                </c:pt>
              </c:strCache>
            </c:strRef>
          </c:cat>
          <c:val>
            <c:numRef>
              <c:f>Sheet1!$C$34:$F$34</c:f>
              <c:numCache>
                <c:formatCode>General</c:formatCode>
                <c:ptCount val="4"/>
                <c:pt idx="0">
                  <c:v>75</c:v>
                </c:pt>
                <c:pt idx="1">
                  <c:v>75</c:v>
                </c:pt>
                <c:pt idx="2">
                  <c:v>20</c:v>
                </c:pt>
                <c:pt idx="3">
                  <c:v>10</c:v>
                </c:pt>
              </c:numCache>
            </c:numRef>
          </c:val>
        </c:ser>
        <c:ser>
          <c:idx val="0"/>
          <c:order val="4"/>
          <c:tx>
            <c:strRef>
              <c:f>Sheet1!$B$33</c:f>
              <c:strCache>
                <c:ptCount val="1"/>
                <c:pt idx="0">
                  <c:v>Protocol Preparation</c:v>
                </c:pt>
              </c:strCache>
            </c:strRef>
          </c:tx>
          <c:cat>
            <c:strRef>
              <c:f>Sheet1!$C$32:$F$32</c:f>
              <c:strCache>
                <c:ptCount val="4"/>
                <c:pt idx="0">
                  <c:v>Year 0 (2008)</c:v>
                </c:pt>
                <c:pt idx="1">
                  <c:v>Year 1 (2009)</c:v>
                </c:pt>
                <c:pt idx="2">
                  <c:v>Year 2 (2010)</c:v>
                </c:pt>
                <c:pt idx="3">
                  <c:v>Year 3 (2011)</c:v>
                </c:pt>
              </c:strCache>
            </c:strRef>
          </c:cat>
          <c:val>
            <c:numRef>
              <c:f>Sheet1!$C$33:$F$33</c:f>
              <c:numCache>
                <c:formatCode>General</c:formatCode>
                <c:ptCount val="4"/>
                <c:pt idx="0">
                  <c:v>45</c:v>
                </c:pt>
                <c:pt idx="1">
                  <c:v>35</c:v>
                </c:pt>
                <c:pt idx="2">
                  <c:v>30</c:v>
                </c:pt>
                <c:pt idx="3">
                  <c:v>30</c:v>
                </c:pt>
              </c:numCache>
            </c:numRef>
          </c:val>
        </c:ser>
        <c:gapWidth val="95"/>
        <c:gapDepth val="95"/>
        <c:shape val="box"/>
        <c:axId val="54968704"/>
        <c:axId val="54970240"/>
        <c:axId val="0"/>
      </c:bar3DChart>
      <c:catAx>
        <c:axId val="54968704"/>
        <c:scaling>
          <c:orientation val="minMax"/>
        </c:scaling>
        <c:axPos val="b"/>
        <c:majorTickMark val="none"/>
        <c:tickLblPos val="nextTo"/>
        <c:crossAx val="54970240"/>
        <c:crosses val="autoZero"/>
        <c:auto val="1"/>
        <c:lblAlgn val="ctr"/>
        <c:lblOffset val="100"/>
      </c:catAx>
      <c:valAx>
        <c:axId val="54970240"/>
        <c:scaling>
          <c:orientation val="minMax"/>
        </c:scaling>
        <c:axPos val="l"/>
        <c:majorGridlines/>
        <c:title>
          <c:tx>
            <c:rich>
              <a:bodyPr rot="-5400000" vert="horz"/>
              <a:lstStyle/>
              <a:p>
                <a:pPr>
                  <a:defRPr sz="1100" b="1"/>
                </a:pPr>
                <a:r>
                  <a:rPr lang="en-US" sz="1100" b="1"/>
                  <a:t>Number</a:t>
                </a:r>
                <a:r>
                  <a:rPr lang="en-US" sz="1100" b="1" baseline="0"/>
                  <a:t> of Days</a:t>
                </a:r>
                <a:endParaRPr lang="en-US" sz="1100" b="1"/>
              </a:p>
            </c:rich>
          </c:tx>
          <c:layout>
            <c:manualLayout>
              <c:xMode val="edge"/>
              <c:yMode val="edge"/>
              <c:x val="0.18515060617422821"/>
              <c:y val="0.31642375380368365"/>
            </c:manualLayout>
          </c:layout>
        </c:title>
        <c:numFmt formatCode="General" sourceLinked="1"/>
        <c:majorTickMark val="none"/>
        <c:tickLblPos val="nextTo"/>
        <c:crossAx val="54968704"/>
        <c:crosses val="autoZero"/>
        <c:crossBetween val="between"/>
      </c:valAx>
      <c:dTable>
        <c:showHorzBorder val="1"/>
        <c:showVertBorder val="1"/>
        <c:showOutline val="1"/>
        <c:showKeys val="1"/>
      </c:dTable>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9D833-D361-4D23-981D-228F322DC28F}"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942739D7-9F39-42AF-9F1C-90FCF9E2D131}">
      <dgm:prSet phldrT="[Text]"/>
      <dgm:spPr/>
      <dgm:t>
        <a:bodyPr/>
        <a:lstStyle/>
        <a:p>
          <a:r>
            <a:rPr lang="en-US" dirty="0" smtClean="0"/>
            <a:t>UF</a:t>
          </a:r>
        </a:p>
        <a:p>
          <a:r>
            <a:rPr lang="en-US" dirty="0" smtClean="0"/>
            <a:t>CTSI</a:t>
          </a:r>
          <a:endParaRPr lang="en-US" dirty="0"/>
        </a:p>
      </dgm:t>
    </dgm:pt>
    <dgm:pt modelId="{5C92AA3E-9C87-4998-B03E-C0613B1DDE40}" type="parTrans" cxnId="{27AC9DFA-330C-4A0F-A46F-ECEF75043FB9}">
      <dgm:prSet/>
      <dgm:spPr/>
      <dgm:t>
        <a:bodyPr/>
        <a:lstStyle/>
        <a:p>
          <a:endParaRPr lang="en-US"/>
        </a:p>
      </dgm:t>
    </dgm:pt>
    <dgm:pt modelId="{31CB045E-877B-4822-AFCB-A12770705B88}" type="sibTrans" cxnId="{27AC9DFA-330C-4A0F-A46F-ECEF75043FB9}">
      <dgm:prSet/>
      <dgm:spPr/>
      <dgm:t>
        <a:bodyPr/>
        <a:lstStyle/>
        <a:p>
          <a:endParaRPr lang="en-US"/>
        </a:p>
      </dgm:t>
    </dgm:pt>
    <dgm:pt modelId="{09A90786-AA99-40BE-8570-130C418BD97D}">
      <dgm:prSet phldrT="[Text]"/>
      <dgm:spPr/>
      <dgm:t>
        <a:bodyPr/>
        <a:lstStyle/>
        <a:p>
          <a:r>
            <a:rPr lang="en-US" dirty="0" smtClean="0"/>
            <a:t>CTSA consortium</a:t>
          </a:r>
          <a:endParaRPr lang="en-US" dirty="0"/>
        </a:p>
      </dgm:t>
    </dgm:pt>
    <dgm:pt modelId="{F5A91064-F590-49CE-9CBC-F0A72E2FF8DE}" type="parTrans" cxnId="{6389AEAB-2DE8-453F-840F-3DAF3FBAD3B0}">
      <dgm:prSet/>
      <dgm:spPr/>
      <dgm:t>
        <a:bodyPr/>
        <a:lstStyle/>
        <a:p>
          <a:endParaRPr lang="en-US"/>
        </a:p>
      </dgm:t>
    </dgm:pt>
    <dgm:pt modelId="{CE625F2C-51EA-4539-8603-EECEAA22F874}" type="sibTrans" cxnId="{6389AEAB-2DE8-453F-840F-3DAF3FBAD3B0}">
      <dgm:prSet/>
      <dgm:spPr/>
      <dgm:t>
        <a:bodyPr/>
        <a:lstStyle/>
        <a:p>
          <a:endParaRPr lang="en-US"/>
        </a:p>
      </dgm:t>
    </dgm:pt>
    <dgm:pt modelId="{4D227923-42A5-46E8-BF9F-480B6C187CA3}">
      <dgm:prSet phldrT="[Text]"/>
      <dgm:spPr/>
      <dgm:t>
        <a:bodyPr/>
        <a:lstStyle/>
        <a:p>
          <a:r>
            <a:rPr lang="en-US" dirty="0" smtClean="0"/>
            <a:t>16 UF Colleges</a:t>
          </a:r>
          <a:endParaRPr lang="en-US" dirty="0"/>
        </a:p>
      </dgm:t>
    </dgm:pt>
    <dgm:pt modelId="{A9930614-EB43-4969-ABDA-1867A0F1B442}" type="parTrans" cxnId="{5E8F4B97-F14D-4126-BAAA-2F4974E269BC}">
      <dgm:prSet/>
      <dgm:spPr/>
      <dgm:t>
        <a:bodyPr/>
        <a:lstStyle/>
        <a:p>
          <a:endParaRPr lang="en-US"/>
        </a:p>
      </dgm:t>
    </dgm:pt>
    <dgm:pt modelId="{A14551FF-1358-45B4-BCB3-262C23827663}" type="sibTrans" cxnId="{5E8F4B97-F14D-4126-BAAA-2F4974E269BC}">
      <dgm:prSet/>
      <dgm:spPr/>
      <dgm:t>
        <a:bodyPr/>
        <a:lstStyle/>
        <a:p>
          <a:endParaRPr lang="en-US"/>
        </a:p>
      </dgm:t>
    </dgm:pt>
    <dgm:pt modelId="{6CC1F2A1-C04C-4C66-8FB1-A8CA4C13477B}">
      <dgm:prSet phldrT="[Text]"/>
      <dgm:spPr/>
      <dgm:t>
        <a:bodyPr/>
        <a:lstStyle/>
        <a:p>
          <a:r>
            <a:rPr lang="en-US" dirty="0" smtClean="0"/>
            <a:t>Health Care Systems</a:t>
          </a:r>
          <a:endParaRPr lang="en-US" dirty="0"/>
        </a:p>
      </dgm:t>
    </dgm:pt>
    <dgm:pt modelId="{DDB3BC16-BB09-4560-97F9-EA215A687E80}" type="parTrans" cxnId="{79548FEB-6E84-49FC-87C1-02A9AC4E0E06}">
      <dgm:prSet/>
      <dgm:spPr/>
      <dgm:t>
        <a:bodyPr/>
        <a:lstStyle/>
        <a:p>
          <a:endParaRPr lang="en-US"/>
        </a:p>
      </dgm:t>
    </dgm:pt>
    <dgm:pt modelId="{34D566A7-1FD2-47D1-A20D-B173603072EC}" type="sibTrans" cxnId="{79548FEB-6E84-49FC-87C1-02A9AC4E0E06}">
      <dgm:prSet/>
      <dgm:spPr/>
      <dgm:t>
        <a:bodyPr/>
        <a:lstStyle/>
        <a:p>
          <a:endParaRPr lang="en-US"/>
        </a:p>
      </dgm:t>
    </dgm:pt>
    <dgm:pt modelId="{3813D1DD-7F03-4EAC-B034-2E8A73026FDE}">
      <dgm:prSet phldrT="[Text]"/>
      <dgm:spPr/>
      <dgm:t>
        <a:bodyPr/>
        <a:lstStyle/>
        <a:p>
          <a:r>
            <a:rPr lang="en-US" dirty="0" smtClean="0"/>
            <a:t>Community Partners</a:t>
          </a:r>
          <a:endParaRPr lang="en-US" dirty="0"/>
        </a:p>
      </dgm:t>
    </dgm:pt>
    <dgm:pt modelId="{ACCF7204-2E44-4A57-ADA4-41C0711D3E77}" type="parTrans" cxnId="{7CC484AA-1443-4C2C-9767-1B75CE771855}">
      <dgm:prSet/>
      <dgm:spPr/>
      <dgm:t>
        <a:bodyPr/>
        <a:lstStyle/>
        <a:p>
          <a:endParaRPr lang="en-US"/>
        </a:p>
      </dgm:t>
    </dgm:pt>
    <dgm:pt modelId="{A9451263-0162-4D3D-9F0C-741109C9D360}" type="sibTrans" cxnId="{7CC484AA-1443-4C2C-9767-1B75CE771855}">
      <dgm:prSet/>
      <dgm:spPr/>
      <dgm:t>
        <a:bodyPr/>
        <a:lstStyle/>
        <a:p>
          <a:endParaRPr lang="en-US"/>
        </a:p>
      </dgm:t>
    </dgm:pt>
    <dgm:pt modelId="{88F440AB-4A4C-4CEC-9E23-0DE2A549340B}">
      <dgm:prSet phldrT="[Text]"/>
      <dgm:spPr/>
      <dgm:t>
        <a:bodyPr/>
        <a:lstStyle/>
        <a:p>
          <a:r>
            <a:rPr lang="en-US" dirty="0" smtClean="0"/>
            <a:t>University Partners</a:t>
          </a:r>
          <a:endParaRPr lang="en-US" dirty="0"/>
        </a:p>
      </dgm:t>
    </dgm:pt>
    <dgm:pt modelId="{CEDDED59-6010-4D0B-AAF1-0BF26C069FCE}" type="parTrans" cxnId="{A3DC2AB8-AAAD-4CDE-980E-4F9ECC30C7A0}">
      <dgm:prSet/>
      <dgm:spPr/>
      <dgm:t>
        <a:bodyPr/>
        <a:lstStyle/>
        <a:p>
          <a:endParaRPr lang="en-US"/>
        </a:p>
      </dgm:t>
    </dgm:pt>
    <dgm:pt modelId="{D66D272C-5FCE-4BB6-B2EB-87D93AAC8D41}" type="sibTrans" cxnId="{A3DC2AB8-AAAD-4CDE-980E-4F9ECC30C7A0}">
      <dgm:prSet/>
      <dgm:spPr/>
      <dgm:t>
        <a:bodyPr/>
        <a:lstStyle/>
        <a:p>
          <a:endParaRPr lang="en-US"/>
        </a:p>
      </dgm:t>
    </dgm:pt>
    <dgm:pt modelId="{07EB4EC1-C16A-4264-A546-6B25DD2D3DAF}">
      <dgm:prSet phldrT="[Text]"/>
      <dgm:spPr/>
      <dgm:t>
        <a:bodyPr/>
        <a:lstStyle/>
        <a:p>
          <a:r>
            <a:rPr lang="en-US" dirty="0" smtClean="0"/>
            <a:t>Corporate Partners</a:t>
          </a:r>
          <a:endParaRPr lang="en-US" dirty="0"/>
        </a:p>
      </dgm:t>
    </dgm:pt>
    <dgm:pt modelId="{258C7799-5CDA-4066-8DB8-8C631412421D}" type="parTrans" cxnId="{DDB984D6-5F37-4623-9B3F-698B10B36F2F}">
      <dgm:prSet/>
      <dgm:spPr/>
      <dgm:t>
        <a:bodyPr/>
        <a:lstStyle/>
        <a:p>
          <a:endParaRPr lang="en-US"/>
        </a:p>
      </dgm:t>
    </dgm:pt>
    <dgm:pt modelId="{5F329C01-0C07-4070-94C2-C7D24A265D9B}" type="sibTrans" cxnId="{DDB984D6-5F37-4623-9B3F-698B10B36F2F}">
      <dgm:prSet/>
      <dgm:spPr/>
      <dgm:t>
        <a:bodyPr/>
        <a:lstStyle/>
        <a:p>
          <a:endParaRPr lang="en-US"/>
        </a:p>
      </dgm:t>
    </dgm:pt>
    <dgm:pt modelId="{5E2E7C23-58AA-4C05-AA63-8FB8620C67BC}" type="pres">
      <dgm:prSet presAssocID="{7679D833-D361-4D23-981D-228F322DC28F}" presName="cycle" presStyleCnt="0">
        <dgm:presLayoutVars>
          <dgm:chMax val="1"/>
          <dgm:dir/>
          <dgm:animLvl val="ctr"/>
          <dgm:resizeHandles val="exact"/>
        </dgm:presLayoutVars>
      </dgm:prSet>
      <dgm:spPr/>
      <dgm:t>
        <a:bodyPr/>
        <a:lstStyle/>
        <a:p>
          <a:endParaRPr lang="en-US"/>
        </a:p>
      </dgm:t>
    </dgm:pt>
    <dgm:pt modelId="{9C4E71B4-56AA-40B6-A387-72CD4536FF11}" type="pres">
      <dgm:prSet presAssocID="{942739D7-9F39-42AF-9F1C-90FCF9E2D131}" presName="centerShape" presStyleLbl="node0" presStyleIdx="0" presStyleCnt="1"/>
      <dgm:spPr/>
      <dgm:t>
        <a:bodyPr/>
        <a:lstStyle/>
        <a:p>
          <a:endParaRPr lang="en-US"/>
        </a:p>
      </dgm:t>
    </dgm:pt>
    <dgm:pt modelId="{6B47BA2D-6A42-4CE9-AFFF-4259B4BF279A}" type="pres">
      <dgm:prSet presAssocID="{F5A91064-F590-49CE-9CBC-F0A72E2FF8DE}" presName="Name9" presStyleLbl="parChTrans1D2" presStyleIdx="0" presStyleCnt="6"/>
      <dgm:spPr/>
      <dgm:t>
        <a:bodyPr/>
        <a:lstStyle/>
        <a:p>
          <a:endParaRPr lang="en-US"/>
        </a:p>
      </dgm:t>
    </dgm:pt>
    <dgm:pt modelId="{E7628AE8-0AD1-4AB6-B252-76C37A3DDB10}" type="pres">
      <dgm:prSet presAssocID="{F5A91064-F590-49CE-9CBC-F0A72E2FF8DE}" presName="connTx" presStyleLbl="parChTrans1D2" presStyleIdx="0" presStyleCnt="6"/>
      <dgm:spPr/>
      <dgm:t>
        <a:bodyPr/>
        <a:lstStyle/>
        <a:p>
          <a:endParaRPr lang="en-US"/>
        </a:p>
      </dgm:t>
    </dgm:pt>
    <dgm:pt modelId="{15E08F2C-792A-4257-B245-225EEEDC0056}" type="pres">
      <dgm:prSet presAssocID="{09A90786-AA99-40BE-8570-130C418BD97D}" presName="node" presStyleLbl="node1" presStyleIdx="0" presStyleCnt="6">
        <dgm:presLayoutVars>
          <dgm:bulletEnabled val="1"/>
        </dgm:presLayoutVars>
      </dgm:prSet>
      <dgm:spPr/>
      <dgm:t>
        <a:bodyPr/>
        <a:lstStyle/>
        <a:p>
          <a:endParaRPr lang="en-US"/>
        </a:p>
      </dgm:t>
    </dgm:pt>
    <dgm:pt modelId="{BAC4A464-778E-4DA1-9057-E839D9E50CDB}" type="pres">
      <dgm:prSet presAssocID="{A9930614-EB43-4969-ABDA-1867A0F1B442}" presName="Name9" presStyleLbl="parChTrans1D2" presStyleIdx="1" presStyleCnt="6"/>
      <dgm:spPr/>
      <dgm:t>
        <a:bodyPr/>
        <a:lstStyle/>
        <a:p>
          <a:endParaRPr lang="en-US"/>
        </a:p>
      </dgm:t>
    </dgm:pt>
    <dgm:pt modelId="{729AAB59-0BA0-477E-B5E4-B8E7C12AB2DA}" type="pres">
      <dgm:prSet presAssocID="{A9930614-EB43-4969-ABDA-1867A0F1B442}" presName="connTx" presStyleLbl="parChTrans1D2" presStyleIdx="1" presStyleCnt="6"/>
      <dgm:spPr/>
      <dgm:t>
        <a:bodyPr/>
        <a:lstStyle/>
        <a:p>
          <a:endParaRPr lang="en-US"/>
        </a:p>
      </dgm:t>
    </dgm:pt>
    <dgm:pt modelId="{68E4254D-87F3-4E5A-B697-17474372E50B}" type="pres">
      <dgm:prSet presAssocID="{4D227923-42A5-46E8-BF9F-480B6C187CA3}" presName="node" presStyleLbl="node1" presStyleIdx="1" presStyleCnt="6">
        <dgm:presLayoutVars>
          <dgm:bulletEnabled val="1"/>
        </dgm:presLayoutVars>
      </dgm:prSet>
      <dgm:spPr/>
      <dgm:t>
        <a:bodyPr/>
        <a:lstStyle/>
        <a:p>
          <a:endParaRPr lang="en-US"/>
        </a:p>
      </dgm:t>
    </dgm:pt>
    <dgm:pt modelId="{FDE018C4-49BC-45BF-9367-1500E8FF94D1}" type="pres">
      <dgm:prSet presAssocID="{DDB3BC16-BB09-4560-97F9-EA215A687E80}" presName="Name9" presStyleLbl="parChTrans1D2" presStyleIdx="2" presStyleCnt="6"/>
      <dgm:spPr/>
      <dgm:t>
        <a:bodyPr/>
        <a:lstStyle/>
        <a:p>
          <a:endParaRPr lang="en-US"/>
        </a:p>
      </dgm:t>
    </dgm:pt>
    <dgm:pt modelId="{77857371-D905-442C-8C97-9B8EB8D862D2}" type="pres">
      <dgm:prSet presAssocID="{DDB3BC16-BB09-4560-97F9-EA215A687E80}" presName="connTx" presStyleLbl="parChTrans1D2" presStyleIdx="2" presStyleCnt="6"/>
      <dgm:spPr/>
      <dgm:t>
        <a:bodyPr/>
        <a:lstStyle/>
        <a:p>
          <a:endParaRPr lang="en-US"/>
        </a:p>
      </dgm:t>
    </dgm:pt>
    <dgm:pt modelId="{033D9440-D906-4573-800D-77E519412131}" type="pres">
      <dgm:prSet presAssocID="{6CC1F2A1-C04C-4C66-8FB1-A8CA4C13477B}" presName="node" presStyleLbl="node1" presStyleIdx="2" presStyleCnt="6">
        <dgm:presLayoutVars>
          <dgm:bulletEnabled val="1"/>
        </dgm:presLayoutVars>
      </dgm:prSet>
      <dgm:spPr/>
      <dgm:t>
        <a:bodyPr/>
        <a:lstStyle/>
        <a:p>
          <a:endParaRPr lang="en-US"/>
        </a:p>
      </dgm:t>
    </dgm:pt>
    <dgm:pt modelId="{75AF66E7-D8FD-4D81-86FE-EFB4CBCDBB3B}" type="pres">
      <dgm:prSet presAssocID="{ACCF7204-2E44-4A57-ADA4-41C0711D3E77}" presName="Name9" presStyleLbl="parChTrans1D2" presStyleIdx="3" presStyleCnt="6"/>
      <dgm:spPr/>
      <dgm:t>
        <a:bodyPr/>
        <a:lstStyle/>
        <a:p>
          <a:endParaRPr lang="en-US"/>
        </a:p>
      </dgm:t>
    </dgm:pt>
    <dgm:pt modelId="{450C3D98-1531-4504-B6CD-00B57ADFE275}" type="pres">
      <dgm:prSet presAssocID="{ACCF7204-2E44-4A57-ADA4-41C0711D3E77}" presName="connTx" presStyleLbl="parChTrans1D2" presStyleIdx="3" presStyleCnt="6"/>
      <dgm:spPr/>
      <dgm:t>
        <a:bodyPr/>
        <a:lstStyle/>
        <a:p>
          <a:endParaRPr lang="en-US"/>
        </a:p>
      </dgm:t>
    </dgm:pt>
    <dgm:pt modelId="{43EC11C9-131F-4FB7-9A6E-DBE7E0BC1CD7}" type="pres">
      <dgm:prSet presAssocID="{3813D1DD-7F03-4EAC-B034-2E8A73026FDE}" presName="node" presStyleLbl="node1" presStyleIdx="3" presStyleCnt="6">
        <dgm:presLayoutVars>
          <dgm:bulletEnabled val="1"/>
        </dgm:presLayoutVars>
      </dgm:prSet>
      <dgm:spPr/>
      <dgm:t>
        <a:bodyPr/>
        <a:lstStyle/>
        <a:p>
          <a:endParaRPr lang="en-US"/>
        </a:p>
      </dgm:t>
    </dgm:pt>
    <dgm:pt modelId="{37F07E5E-42E5-428B-96E3-E8E735C8CDFA}" type="pres">
      <dgm:prSet presAssocID="{CEDDED59-6010-4D0B-AAF1-0BF26C069FCE}" presName="Name9" presStyleLbl="parChTrans1D2" presStyleIdx="4" presStyleCnt="6"/>
      <dgm:spPr/>
      <dgm:t>
        <a:bodyPr/>
        <a:lstStyle/>
        <a:p>
          <a:endParaRPr lang="en-US"/>
        </a:p>
      </dgm:t>
    </dgm:pt>
    <dgm:pt modelId="{DC844415-A2FF-41EF-A0BD-E1C495145BED}" type="pres">
      <dgm:prSet presAssocID="{CEDDED59-6010-4D0B-AAF1-0BF26C069FCE}" presName="connTx" presStyleLbl="parChTrans1D2" presStyleIdx="4" presStyleCnt="6"/>
      <dgm:spPr/>
      <dgm:t>
        <a:bodyPr/>
        <a:lstStyle/>
        <a:p>
          <a:endParaRPr lang="en-US"/>
        </a:p>
      </dgm:t>
    </dgm:pt>
    <dgm:pt modelId="{4CA4B571-36BE-42D9-8217-96338290919B}" type="pres">
      <dgm:prSet presAssocID="{88F440AB-4A4C-4CEC-9E23-0DE2A549340B}" presName="node" presStyleLbl="node1" presStyleIdx="4" presStyleCnt="6">
        <dgm:presLayoutVars>
          <dgm:bulletEnabled val="1"/>
        </dgm:presLayoutVars>
      </dgm:prSet>
      <dgm:spPr/>
      <dgm:t>
        <a:bodyPr/>
        <a:lstStyle/>
        <a:p>
          <a:endParaRPr lang="en-US"/>
        </a:p>
      </dgm:t>
    </dgm:pt>
    <dgm:pt modelId="{4E9BC834-D5ED-4941-9182-CD2BE5A17303}" type="pres">
      <dgm:prSet presAssocID="{258C7799-5CDA-4066-8DB8-8C631412421D}" presName="Name9" presStyleLbl="parChTrans1D2" presStyleIdx="5" presStyleCnt="6"/>
      <dgm:spPr/>
      <dgm:t>
        <a:bodyPr/>
        <a:lstStyle/>
        <a:p>
          <a:endParaRPr lang="en-US"/>
        </a:p>
      </dgm:t>
    </dgm:pt>
    <dgm:pt modelId="{56339491-7BDA-4BF7-8F5B-12CE9ADB5D5C}" type="pres">
      <dgm:prSet presAssocID="{258C7799-5CDA-4066-8DB8-8C631412421D}" presName="connTx" presStyleLbl="parChTrans1D2" presStyleIdx="5" presStyleCnt="6"/>
      <dgm:spPr/>
      <dgm:t>
        <a:bodyPr/>
        <a:lstStyle/>
        <a:p>
          <a:endParaRPr lang="en-US"/>
        </a:p>
      </dgm:t>
    </dgm:pt>
    <dgm:pt modelId="{E28C1956-775B-4751-AD66-6389A2700DBA}" type="pres">
      <dgm:prSet presAssocID="{07EB4EC1-C16A-4264-A546-6B25DD2D3DAF}" presName="node" presStyleLbl="node1" presStyleIdx="5" presStyleCnt="6">
        <dgm:presLayoutVars>
          <dgm:bulletEnabled val="1"/>
        </dgm:presLayoutVars>
      </dgm:prSet>
      <dgm:spPr/>
      <dgm:t>
        <a:bodyPr/>
        <a:lstStyle/>
        <a:p>
          <a:endParaRPr lang="en-US"/>
        </a:p>
      </dgm:t>
    </dgm:pt>
  </dgm:ptLst>
  <dgm:cxnLst>
    <dgm:cxn modelId="{7CC484AA-1443-4C2C-9767-1B75CE771855}" srcId="{942739D7-9F39-42AF-9F1C-90FCF9E2D131}" destId="{3813D1DD-7F03-4EAC-B034-2E8A73026FDE}" srcOrd="3" destOrd="0" parTransId="{ACCF7204-2E44-4A57-ADA4-41C0711D3E77}" sibTransId="{A9451263-0162-4D3D-9F0C-741109C9D360}"/>
    <dgm:cxn modelId="{29EC697D-1C4D-479F-8B2D-F0196119381C}" type="presOf" srcId="{3813D1DD-7F03-4EAC-B034-2E8A73026FDE}" destId="{43EC11C9-131F-4FB7-9A6E-DBE7E0BC1CD7}" srcOrd="0" destOrd="0" presId="urn:microsoft.com/office/officeart/2005/8/layout/radial1"/>
    <dgm:cxn modelId="{6CA5F0B5-30B7-487B-96B3-A8E1E1EC8C02}" type="presOf" srcId="{ACCF7204-2E44-4A57-ADA4-41C0711D3E77}" destId="{75AF66E7-D8FD-4D81-86FE-EFB4CBCDBB3B}" srcOrd="0" destOrd="0" presId="urn:microsoft.com/office/officeart/2005/8/layout/radial1"/>
    <dgm:cxn modelId="{DEF6DADE-8D89-41E6-9283-3421E0F6D050}" type="presOf" srcId="{A9930614-EB43-4969-ABDA-1867A0F1B442}" destId="{BAC4A464-778E-4DA1-9057-E839D9E50CDB}" srcOrd="0" destOrd="0" presId="urn:microsoft.com/office/officeart/2005/8/layout/radial1"/>
    <dgm:cxn modelId="{56482ECB-261C-4FAF-8DE7-1AFD5FC043EA}" type="presOf" srcId="{DDB3BC16-BB09-4560-97F9-EA215A687E80}" destId="{77857371-D905-442C-8C97-9B8EB8D862D2}" srcOrd="1" destOrd="0" presId="urn:microsoft.com/office/officeart/2005/8/layout/radial1"/>
    <dgm:cxn modelId="{5E8F4B97-F14D-4126-BAAA-2F4974E269BC}" srcId="{942739D7-9F39-42AF-9F1C-90FCF9E2D131}" destId="{4D227923-42A5-46E8-BF9F-480B6C187CA3}" srcOrd="1" destOrd="0" parTransId="{A9930614-EB43-4969-ABDA-1867A0F1B442}" sibTransId="{A14551FF-1358-45B4-BCB3-262C23827663}"/>
    <dgm:cxn modelId="{6BB4A680-FAB9-4CBF-BE22-D7F4DE669936}" type="presOf" srcId="{ACCF7204-2E44-4A57-ADA4-41C0711D3E77}" destId="{450C3D98-1531-4504-B6CD-00B57ADFE275}" srcOrd="1" destOrd="0" presId="urn:microsoft.com/office/officeart/2005/8/layout/radial1"/>
    <dgm:cxn modelId="{D781DEEB-D7A9-440F-92C5-4D8D258EF63C}" type="presOf" srcId="{DDB3BC16-BB09-4560-97F9-EA215A687E80}" destId="{FDE018C4-49BC-45BF-9367-1500E8FF94D1}" srcOrd="0" destOrd="0" presId="urn:microsoft.com/office/officeart/2005/8/layout/radial1"/>
    <dgm:cxn modelId="{9FB2DC64-C5C5-4E3C-B63A-EF5D2B62D993}" type="presOf" srcId="{7679D833-D361-4D23-981D-228F322DC28F}" destId="{5E2E7C23-58AA-4C05-AA63-8FB8620C67BC}" srcOrd="0" destOrd="0" presId="urn:microsoft.com/office/officeart/2005/8/layout/radial1"/>
    <dgm:cxn modelId="{9DB0A030-0C4D-4A38-898B-B0C1AA7EF25B}" type="presOf" srcId="{942739D7-9F39-42AF-9F1C-90FCF9E2D131}" destId="{9C4E71B4-56AA-40B6-A387-72CD4536FF11}" srcOrd="0" destOrd="0" presId="urn:microsoft.com/office/officeart/2005/8/layout/radial1"/>
    <dgm:cxn modelId="{6389AEAB-2DE8-453F-840F-3DAF3FBAD3B0}" srcId="{942739D7-9F39-42AF-9F1C-90FCF9E2D131}" destId="{09A90786-AA99-40BE-8570-130C418BD97D}" srcOrd="0" destOrd="0" parTransId="{F5A91064-F590-49CE-9CBC-F0A72E2FF8DE}" sibTransId="{CE625F2C-51EA-4539-8603-EECEAA22F874}"/>
    <dgm:cxn modelId="{EE0B769F-EFC7-4952-B67D-B19059DF44B8}" type="presOf" srcId="{CEDDED59-6010-4D0B-AAF1-0BF26C069FCE}" destId="{37F07E5E-42E5-428B-96E3-E8E735C8CDFA}" srcOrd="0" destOrd="0" presId="urn:microsoft.com/office/officeart/2005/8/layout/radial1"/>
    <dgm:cxn modelId="{BA074A5D-36A5-45DB-9C63-1CFB1D30C133}" type="presOf" srcId="{A9930614-EB43-4969-ABDA-1867A0F1B442}" destId="{729AAB59-0BA0-477E-B5E4-B8E7C12AB2DA}" srcOrd="1" destOrd="0" presId="urn:microsoft.com/office/officeart/2005/8/layout/radial1"/>
    <dgm:cxn modelId="{5D2DCECB-2755-455B-A33A-F0EA2287F1DF}" type="presOf" srcId="{258C7799-5CDA-4066-8DB8-8C631412421D}" destId="{56339491-7BDA-4BF7-8F5B-12CE9ADB5D5C}" srcOrd="1" destOrd="0" presId="urn:microsoft.com/office/officeart/2005/8/layout/radial1"/>
    <dgm:cxn modelId="{A3DC2AB8-AAAD-4CDE-980E-4F9ECC30C7A0}" srcId="{942739D7-9F39-42AF-9F1C-90FCF9E2D131}" destId="{88F440AB-4A4C-4CEC-9E23-0DE2A549340B}" srcOrd="4" destOrd="0" parTransId="{CEDDED59-6010-4D0B-AAF1-0BF26C069FCE}" sibTransId="{D66D272C-5FCE-4BB6-B2EB-87D93AAC8D41}"/>
    <dgm:cxn modelId="{B17B67DF-EA36-4B57-AD58-191E983277F2}" type="presOf" srcId="{F5A91064-F590-49CE-9CBC-F0A72E2FF8DE}" destId="{6B47BA2D-6A42-4CE9-AFFF-4259B4BF279A}" srcOrd="0" destOrd="0" presId="urn:microsoft.com/office/officeart/2005/8/layout/radial1"/>
    <dgm:cxn modelId="{67494C30-CCB3-4215-B269-53191AA06B87}" type="presOf" srcId="{258C7799-5CDA-4066-8DB8-8C631412421D}" destId="{4E9BC834-D5ED-4941-9182-CD2BE5A17303}" srcOrd="0" destOrd="0" presId="urn:microsoft.com/office/officeart/2005/8/layout/radial1"/>
    <dgm:cxn modelId="{83A7A5DF-AF6B-4084-9CDF-07815D2F63C3}" type="presOf" srcId="{88F440AB-4A4C-4CEC-9E23-0DE2A549340B}" destId="{4CA4B571-36BE-42D9-8217-96338290919B}" srcOrd="0" destOrd="0" presId="urn:microsoft.com/office/officeart/2005/8/layout/radial1"/>
    <dgm:cxn modelId="{DB16E062-9892-496B-9F43-E550CF799853}" type="presOf" srcId="{07EB4EC1-C16A-4264-A546-6B25DD2D3DAF}" destId="{E28C1956-775B-4751-AD66-6389A2700DBA}" srcOrd="0" destOrd="0" presId="urn:microsoft.com/office/officeart/2005/8/layout/radial1"/>
    <dgm:cxn modelId="{27AC9DFA-330C-4A0F-A46F-ECEF75043FB9}" srcId="{7679D833-D361-4D23-981D-228F322DC28F}" destId="{942739D7-9F39-42AF-9F1C-90FCF9E2D131}" srcOrd="0" destOrd="0" parTransId="{5C92AA3E-9C87-4998-B03E-C0613B1DDE40}" sibTransId="{31CB045E-877B-4822-AFCB-A12770705B88}"/>
    <dgm:cxn modelId="{3F4FE030-9100-4837-9085-98CCFB446587}" type="presOf" srcId="{CEDDED59-6010-4D0B-AAF1-0BF26C069FCE}" destId="{DC844415-A2FF-41EF-A0BD-E1C495145BED}" srcOrd="1" destOrd="0" presId="urn:microsoft.com/office/officeart/2005/8/layout/radial1"/>
    <dgm:cxn modelId="{DDB984D6-5F37-4623-9B3F-698B10B36F2F}" srcId="{942739D7-9F39-42AF-9F1C-90FCF9E2D131}" destId="{07EB4EC1-C16A-4264-A546-6B25DD2D3DAF}" srcOrd="5" destOrd="0" parTransId="{258C7799-5CDA-4066-8DB8-8C631412421D}" sibTransId="{5F329C01-0C07-4070-94C2-C7D24A265D9B}"/>
    <dgm:cxn modelId="{79548FEB-6E84-49FC-87C1-02A9AC4E0E06}" srcId="{942739D7-9F39-42AF-9F1C-90FCF9E2D131}" destId="{6CC1F2A1-C04C-4C66-8FB1-A8CA4C13477B}" srcOrd="2" destOrd="0" parTransId="{DDB3BC16-BB09-4560-97F9-EA215A687E80}" sibTransId="{34D566A7-1FD2-47D1-A20D-B173603072EC}"/>
    <dgm:cxn modelId="{7E0D1408-4B99-4FB4-95E3-B4AB4C580CBA}" type="presOf" srcId="{6CC1F2A1-C04C-4C66-8FB1-A8CA4C13477B}" destId="{033D9440-D906-4573-800D-77E519412131}" srcOrd="0" destOrd="0" presId="urn:microsoft.com/office/officeart/2005/8/layout/radial1"/>
    <dgm:cxn modelId="{A0071A26-25F7-40D8-9C77-92395D41D3E2}" type="presOf" srcId="{F5A91064-F590-49CE-9CBC-F0A72E2FF8DE}" destId="{E7628AE8-0AD1-4AB6-B252-76C37A3DDB10}" srcOrd="1" destOrd="0" presId="urn:microsoft.com/office/officeart/2005/8/layout/radial1"/>
    <dgm:cxn modelId="{17A1FDB0-FB7F-4E7C-AA5C-68177956EB0C}" type="presOf" srcId="{4D227923-42A5-46E8-BF9F-480B6C187CA3}" destId="{68E4254D-87F3-4E5A-B697-17474372E50B}" srcOrd="0" destOrd="0" presId="urn:microsoft.com/office/officeart/2005/8/layout/radial1"/>
    <dgm:cxn modelId="{0F6E1070-8D66-46E0-8031-1F1A5884CA35}" type="presOf" srcId="{09A90786-AA99-40BE-8570-130C418BD97D}" destId="{15E08F2C-792A-4257-B245-225EEEDC0056}" srcOrd="0" destOrd="0" presId="urn:microsoft.com/office/officeart/2005/8/layout/radial1"/>
    <dgm:cxn modelId="{FCBE1F43-9B6E-409E-A0A9-719604ED3F26}" type="presParOf" srcId="{5E2E7C23-58AA-4C05-AA63-8FB8620C67BC}" destId="{9C4E71B4-56AA-40B6-A387-72CD4536FF11}" srcOrd="0" destOrd="0" presId="urn:microsoft.com/office/officeart/2005/8/layout/radial1"/>
    <dgm:cxn modelId="{3AD7AC74-F036-4874-9E44-C3C29793BF80}" type="presParOf" srcId="{5E2E7C23-58AA-4C05-AA63-8FB8620C67BC}" destId="{6B47BA2D-6A42-4CE9-AFFF-4259B4BF279A}" srcOrd="1" destOrd="0" presId="urn:microsoft.com/office/officeart/2005/8/layout/radial1"/>
    <dgm:cxn modelId="{D1A3BDCF-9331-455A-91EB-57F5B56192BD}" type="presParOf" srcId="{6B47BA2D-6A42-4CE9-AFFF-4259B4BF279A}" destId="{E7628AE8-0AD1-4AB6-B252-76C37A3DDB10}" srcOrd="0" destOrd="0" presId="urn:microsoft.com/office/officeart/2005/8/layout/radial1"/>
    <dgm:cxn modelId="{42209AD4-BE8B-4666-84E5-D5F225C5C5B9}" type="presParOf" srcId="{5E2E7C23-58AA-4C05-AA63-8FB8620C67BC}" destId="{15E08F2C-792A-4257-B245-225EEEDC0056}" srcOrd="2" destOrd="0" presId="urn:microsoft.com/office/officeart/2005/8/layout/radial1"/>
    <dgm:cxn modelId="{F717422E-A5C2-458F-9C38-B9F604DFB45D}" type="presParOf" srcId="{5E2E7C23-58AA-4C05-AA63-8FB8620C67BC}" destId="{BAC4A464-778E-4DA1-9057-E839D9E50CDB}" srcOrd="3" destOrd="0" presId="urn:microsoft.com/office/officeart/2005/8/layout/radial1"/>
    <dgm:cxn modelId="{CEEF3C3B-E438-4B3A-880E-55252D509FF9}" type="presParOf" srcId="{BAC4A464-778E-4DA1-9057-E839D9E50CDB}" destId="{729AAB59-0BA0-477E-B5E4-B8E7C12AB2DA}" srcOrd="0" destOrd="0" presId="urn:microsoft.com/office/officeart/2005/8/layout/radial1"/>
    <dgm:cxn modelId="{733C5C45-FC12-4CBF-9B86-221D950BBF93}" type="presParOf" srcId="{5E2E7C23-58AA-4C05-AA63-8FB8620C67BC}" destId="{68E4254D-87F3-4E5A-B697-17474372E50B}" srcOrd="4" destOrd="0" presId="urn:microsoft.com/office/officeart/2005/8/layout/radial1"/>
    <dgm:cxn modelId="{A5955B50-D213-4A27-B5DB-D60900698ADF}" type="presParOf" srcId="{5E2E7C23-58AA-4C05-AA63-8FB8620C67BC}" destId="{FDE018C4-49BC-45BF-9367-1500E8FF94D1}" srcOrd="5" destOrd="0" presId="urn:microsoft.com/office/officeart/2005/8/layout/radial1"/>
    <dgm:cxn modelId="{3ACCE65F-D8AE-4315-BB93-CF036E2C7175}" type="presParOf" srcId="{FDE018C4-49BC-45BF-9367-1500E8FF94D1}" destId="{77857371-D905-442C-8C97-9B8EB8D862D2}" srcOrd="0" destOrd="0" presId="urn:microsoft.com/office/officeart/2005/8/layout/radial1"/>
    <dgm:cxn modelId="{698AFB71-8060-4915-AF44-F6210E786E80}" type="presParOf" srcId="{5E2E7C23-58AA-4C05-AA63-8FB8620C67BC}" destId="{033D9440-D906-4573-800D-77E519412131}" srcOrd="6" destOrd="0" presId="urn:microsoft.com/office/officeart/2005/8/layout/radial1"/>
    <dgm:cxn modelId="{BCF8917F-CD0A-4900-9092-D9B6170324E9}" type="presParOf" srcId="{5E2E7C23-58AA-4C05-AA63-8FB8620C67BC}" destId="{75AF66E7-D8FD-4D81-86FE-EFB4CBCDBB3B}" srcOrd="7" destOrd="0" presId="urn:microsoft.com/office/officeart/2005/8/layout/radial1"/>
    <dgm:cxn modelId="{7F221306-B8A1-4B12-BAE7-B414EEF8D888}" type="presParOf" srcId="{75AF66E7-D8FD-4D81-86FE-EFB4CBCDBB3B}" destId="{450C3D98-1531-4504-B6CD-00B57ADFE275}" srcOrd="0" destOrd="0" presId="urn:microsoft.com/office/officeart/2005/8/layout/radial1"/>
    <dgm:cxn modelId="{F84F5A73-934B-4AB5-B1F8-315B3164303E}" type="presParOf" srcId="{5E2E7C23-58AA-4C05-AA63-8FB8620C67BC}" destId="{43EC11C9-131F-4FB7-9A6E-DBE7E0BC1CD7}" srcOrd="8" destOrd="0" presId="urn:microsoft.com/office/officeart/2005/8/layout/radial1"/>
    <dgm:cxn modelId="{2A5986DD-5B1C-49E9-AEC8-E8E20A631FB3}" type="presParOf" srcId="{5E2E7C23-58AA-4C05-AA63-8FB8620C67BC}" destId="{37F07E5E-42E5-428B-96E3-E8E735C8CDFA}" srcOrd="9" destOrd="0" presId="urn:microsoft.com/office/officeart/2005/8/layout/radial1"/>
    <dgm:cxn modelId="{3507D0EA-886F-4E0C-AA19-2E7A36AAF4D9}" type="presParOf" srcId="{37F07E5E-42E5-428B-96E3-E8E735C8CDFA}" destId="{DC844415-A2FF-41EF-A0BD-E1C495145BED}" srcOrd="0" destOrd="0" presId="urn:microsoft.com/office/officeart/2005/8/layout/radial1"/>
    <dgm:cxn modelId="{7150BCC7-FAAE-46B2-95DB-125677CA3191}" type="presParOf" srcId="{5E2E7C23-58AA-4C05-AA63-8FB8620C67BC}" destId="{4CA4B571-36BE-42D9-8217-96338290919B}" srcOrd="10" destOrd="0" presId="urn:microsoft.com/office/officeart/2005/8/layout/radial1"/>
    <dgm:cxn modelId="{964CCD60-4FFF-47BC-9AA7-599EFA219B7B}" type="presParOf" srcId="{5E2E7C23-58AA-4C05-AA63-8FB8620C67BC}" destId="{4E9BC834-D5ED-4941-9182-CD2BE5A17303}" srcOrd="11" destOrd="0" presId="urn:microsoft.com/office/officeart/2005/8/layout/radial1"/>
    <dgm:cxn modelId="{C391023F-1AE0-4F2E-9533-E654236314AE}" type="presParOf" srcId="{4E9BC834-D5ED-4941-9182-CD2BE5A17303}" destId="{56339491-7BDA-4BF7-8F5B-12CE9ADB5D5C}" srcOrd="0" destOrd="0" presId="urn:microsoft.com/office/officeart/2005/8/layout/radial1"/>
    <dgm:cxn modelId="{F2A9B255-CA42-4821-B4B8-EE783114D5DC}" type="presParOf" srcId="{5E2E7C23-58AA-4C05-AA63-8FB8620C67BC}" destId="{E28C1956-775B-4751-AD66-6389A2700DBA}" srcOrd="12"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71B4-56AA-40B6-A387-72CD4536FF11}">
      <dsp:nvSpPr>
        <dsp:cNvPr id="0" name=""/>
        <dsp:cNvSpPr/>
      </dsp:nvSpPr>
      <dsp:spPr>
        <a:xfrm>
          <a:off x="3542490" y="1789890"/>
          <a:ext cx="1373218" cy="13732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UF</a:t>
          </a:r>
        </a:p>
        <a:p>
          <a:pPr lvl="0" algn="ctr" defTabSz="1244600">
            <a:lnSpc>
              <a:spcPct val="90000"/>
            </a:lnSpc>
            <a:spcBef>
              <a:spcPct val="0"/>
            </a:spcBef>
            <a:spcAft>
              <a:spcPct val="35000"/>
            </a:spcAft>
          </a:pPr>
          <a:r>
            <a:rPr lang="en-US" sz="2800" kern="1200" dirty="0" smtClean="0"/>
            <a:t>CTSI</a:t>
          </a:r>
          <a:endParaRPr lang="en-US" sz="2800" kern="1200" dirty="0"/>
        </a:p>
      </dsp:txBody>
      <dsp:txXfrm>
        <a:off x="3743593" y="1990993"/>
        <a:ext cx="971012" cy="971012"/>
      </dsp:txXfrm>
    </dsp:sp>
    <dsp:sp modelId="{6B47BA2D-6A42-4CE9-AFFF-4259B4BF279A}">
      <dsp:nvSpPr>
        <dsp:cNvPr id="0" name=""/>
        <dsp:cNvSpPr/>
      </dsp:nvSpPr>
      <dsp:spPr>
        <a:xfrm rot="16200000">
          <a:off x="4021997" y="1568176"/>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18744" y="1572433"/>
        <a:ext cx="20710" cy="20710"/>
      </dsp:txXfrm>
    </dsp:sp>
    <dsp:sp modelId="{15E08F2C-792A-4257-B245-225EEEDC0056}">
      <dsp:nvSpPr>
        <dsp:cNvPr id="0" name=""/>
        <dsp:cNvSpPr/>
      </dsp:nvSpPr>
      <dsp:spPr>
        <a:xfrm>
          <a:off x="3542490" y="2468"/>
          <a:ext cx="1373218" cy="13732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CTSA consortium</a:t>
          </a:r>
          <a:endParaRPr lang="en-US" sz="1500" kern="1200" dirty="0"/>
        </a:p>
      </dsp:txBody>
      <dsp:txXfrm>
        <a:off x="3743593" y="203571"/>
        <a:ext cx="971012" cy="971012"/>
      </dsp:txXfrm>
    </dsp:sp>
    <dsp:sp modelId="{BAC4A464-778E-4DA1-9057-E839D9E50CDB}">
      <dsp:nvSpPr>
        <dsp:cNvPr id="0" name=""/>
        <dsp:cNvSpPr/>
      </dsp:nvSpPr>
      <dsp:spPr>
        <a:xfrm rot="19800000">
          <a:off x="4795974" y="2015032"/>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2721" y="2019289"/>
        <a:ext cx="20710" cy="20710"/>
      </dsp:txXfrm>
    </dsp:sp>
    <dsp:sp modelId="{68E4254D-87F3-4E5A-B697-17474372E50B}">
      <dsp:nvSpPr>
        <dsp:cNvPr id="0" name=""/>
        <dsp:cNvSpPr/>
      </dsp:nvSpPr>
      <dsp:spPr>
        <a:xfrm>
          <a:off x="5090444" y="896179"/>
          <a:ext cx="1373218" cy="1373218"/>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16 UF Colleges</a:t>
          </a:r>
          <a:endParaRPr lang="en-US" sz="1500" kern="1200" dirty="0"/>
        </a:p>
      </dsp:txBody>
      <dsp:txXfrm>
        <a:off x="5291547" y="1097282"/>
        <a:ext cx="971012" cy="971012"/>
      </dsp:txXfrm>
    </dsp:sp>
    <dsp:sp modelId="{FDE018C4-49BC-45BF-9367-1500E8FF94D1}">
      <dsp:nvSpPr>
        <dsp:cNvPr id="0" name=""/>
        <dsp:cNvSpPr/>
      </dsp:nvSpPr>
      <dsp:spPr>
        <a:xfrm rot="1800000">
          <a:off x="4795974" y="2908743"/>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2721" y="2913000"/>
        <a:ext cx="20710" cy="20710"/>
      </dsp:txXfrm>
    </dsp:sp>
    <dsp:sp modelId="{033D9440-D906-4573-800D-77E519412131}">
      <dsp:nvSpPr>
        <dsp:cNvPr id="0" name=""/>
        <dsp:cNvSpPr/>
      </dsp:nvSpPr>
      <dsp:spPr>
        <a:xfrm>
          <a:off x="5090444" y="2683602"/>
          <a:ext cx="1373218" cy="1373218"/>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Health Care Systems</a:t>
          </a:r>
          <a:endParaRPr lang="en-US" sz="1500" kern="1200" dirty="0"/>
        </a:p>
      </dsp:txBody>
      <dsp:txXfrm>
        <a:off x="5291547" y="2884705"/>
        <a:ext cx="971012" cy="971012"/>
      </dsp:txXfrm>
    </dsp:sp>
    <dsp:sp modelId="{75AF66E7-D8FD-4D81-86FE-EFB4CBCDBB3B}">
      <dsp:nvSpPr>
        <dsp:cNvPr id="0" name=""/>
        <dsp:cNvSpPr/>
      </dsp:nvSpPr>
      <dsp:spPr>
        <a:xfrm rot="5400000">
          <a:off x="4021997" y="3355599"/>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18744" y="3359856"/>
        <a:ext cx="20710" cy="20710"/>
      </dsp:txXfrm>
    </dsp:sp>
    <dsp:sp modelId="{43EC11C9-131F-4FB7-9A6E-DBE7E0BC1CD7}">
      <dsp:nvSpPr>
        <dsp:cNvPr id="0" name=""/>
        <dsp:cNvSpPr/>
      </dsp:nvSpPr>
      <dsp:spPr>
        <a:xfrm>
          <a:off x="3542490" y="3577313"/>
          <a:ext cx="1373218" cy="1373218"/>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Community Partners</a:t>
          </a:r>
          <a:endParaRPr lang="en-US" sz="1500" kern="1200" dirty="0"/>
        </a:p>
      </dsp:txBody>
      <dsp:txXfrm>
        <a:off x="3743593" y="3778416"/>
        <a:ext cx="971012" cy="971012"/>
      </dsp:txXfrm>
    </dsp:sp>
    <dsp:sp modelId="{37F07E5E-42E5-428B-96E3-E8E735C8CDFA}">
      <dsp:nvSpPr>
        <dsp:cNvPr id="0" name=""/>
        <dsp:cNvSpPr/>
      </dsp:nvSpPr>
      <dsp:spPr>
        <a:xfrm rot="9000000">
          <a:off x="3248021" y="2908743"/>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44768" y="2913000"/>
        <a:ext cx="20710" cy="20710"/>
      </dsp:txXfrm>
    </dsp:sp>
    <dsp:sp modelId="{4CA4B571-36BE-42D9-8217-96338290919B}">
      <dsp:nvSpPr>
        <dsp:cNvPr id="0" name=""/>
        <dsp:cNvSpPr/>
      </dsp:nvSpPr>
      <dsp:spPr>
        <a:xfrm>
          <a:off x="1994537" y="2683602"/>
          <a:ext cx="1373218" cy="1373218"/>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University Partners</a:t>
          </a:r>
          <a:endParaRPr lang="en-US" sz="1500" kern="1200" dirty="0"/>
        </a:p>
      </dsp:txBody>
      <dsp:txXfrm>
        <a:off x="2195640" y="2884705"/>
        <a:ext cx="971012" cy="971012"/>
      </dsp:txXfrm>
    </dsp:sp>
    <dsp:sp modelId="{4E9BC834-D5ED-4941-9182-CD2BE5A17303}">
      <dsp:nvSpPr>
        <dsp:cNvPr id="0" name=""/>
        <dsp:cNvSpPr/>
      </dsp:nvSpPr>
      <dsp:spPr>
        <a:xfrm rot="12600000">
          <a:off x="3248021" y="2015032"/>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44768" y="2019289"/>
        <a:ext cx="20710" cy="20710"/>
      </dsp:txXfrm>
    </dsp:sp>
    <dsp:sp modelId="{E28C1956-775B-4751-AD66-6389A2700DBA}">
      <dsp:nvSpPr>
        <dsp:cNvPr id="0" name=""/>
        <dsp:cNvSpPr/>
      </dsp:nvSpPr>
      <dsp:spPr>
        <a:xfrm>
          <a:off x="1994537" y="896179"/>
          <a:ext cx="1373218" cy="137321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Corporate Partners</a:t>
          </a:r>
          <a:endParaRPr lang="en-US" sz="1500" kern="1200" dirty="0"/>
        </a:p>
      </dsp:txBody>
      <dsp:txXfrm>
        <a:off x="2195640" y="1097282"/>
        <a:ext cx="971012" cy="971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074F7-D9DC-44A9-9F43-19ECB3C0519C}"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2FC22-5B75-4D89-B6B6-25746427D62F}" type="slidenum">
              <a:rPr lang="en-US" smtClean="0"/>
              <a:pPr/>
              <a:t>‹#›</a:t>
            </a:fld>
            <a:endParaRPr lang="en-US"/>
          </a:p>
        </p:txBody>
      </p:sp>
    </p:spTree>
    <p:extLst>
      <p:ext uri="{BB962C8B-B14F-4D97-AF65-F5344CB8AC3E}">
        <p14:creationId xmlns="" xmlns:p14="http://schemas.microsoft.com/office/powerpoint/2010/main" val="3043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 to investigators</a:t>
            </a:r>
          </a:p>
          <a:p>
            <a:r>
              <a:rPr lang="en-US" dirty="0" smtClean="0"/>
              <a:t>Fee for service set-up, data mgt available</a:t>
            </a:r>
          </a:p>
          <a:p>
            <a:r>
              <a:rPr lang="en-US" dirty="0" smtClean="0"/>
              <a:t>Shibboleth authentication</a:t>
            </a:r>
          </a:p>
          <a:p>
            <a:r>
              <a:rPr lang="en-US" dirty="0" smtClean="0"/>
              <a:t>423 users, 74 databases, 17,406 records</a:t>
            </a:r>
          </a:p>
          <a:p>
            <a:r>
              <a:rPr lang="en-US" dirty="0" smtClean="0"/>
              <a:t>Continues to grow</a:t>
            </a:r>
          </a:p>
          <a:p>
            <a:endParaRPr lang="en-US" dirty="0"/>
          </a:p>
        </p:txBody>
      </p:sp>
      <p:sp>
        <p:nvSpPr>
          <p:cNvPr id="4" name="Slide Number Placeholder 3"/>
          <p:cNvSpPr>
            <a:spLocks noGrp="1"/>
          </p:cNvSpPr>
          <p:nvPr>
            <p:ph type="sldNum" sz="quarter" idx="10"/>
          </p:nvPr>
        </p:nvSpPr>
        <p:spPr/>
        <p:txBody>
          <a:bodyPr/>
          <a:lstStyle/>
          <a:p>
            <a:fld id="{FB12FC22-5B75-4D89-B6B6-25746427D62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685800" y="3429000"/>
            <a:ext cx="77724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rot="5400000">
            <a:off x="3771900" y="3238500"/>
            <a:ext cx="58674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4B8DF3-940F-4336-9971-9080212E469D}" type="datetime1">
              <a:rPr lang="en-US" smtClean="0"/>
              <a:pPr/>
              <a:t>12/5/2011</a:t>
            </a:fld>
            <a:endParaRPr lang="en-US"/>
          </a:p>
        </p:txBody>
      </p:sp>
      <p:cxnSp>
        <p:nvCxnSpPr>
          <p:cNvPr id="7" name="Straight Connector 6"/>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48400"/>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userDrawn="1"/>
        </p:nvCxnSpPr>
        <p:spPr>
          <a:xfrm>
            <a:off x="762000" y="5715000"/>
            <a:ext cx="76962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0"/>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New-logo.JPG"/>
          <p:cNvPicPr>
            <a:picLocks noChangeAspect="1"/>
          </p:cNvPicPr>
          <p:nvPr/>
        </p:nvPicPr>
        <p:blipFill>
          <a:blip r:embed="rId13"/>
          <a:stretch>
            <a:fillRect/>
          </a:stretch>
        </p:blipFill>
        <p:spPr bwMode="auto">
          <a:xfrm>
            <a:off x="457200" y="6324600"/>
            <a:ext cx="4479496" cy="364689"/>
          </a:xfrm>
          <a:prstGeom prst="rect">
            <a:avLst/>
          </a:prstGeom>
          <a:noFill/>
          <a:ln w="9525">
            <a:noFill/>
            <a:miter lim="800000"/>
            <a:headEnd/>
            <a:tailEnd/>
          </a:ln>
        </p:spPr>
      </p:pic>
      <p:sp>
        <p:nvSpPr>
          <p:cNvPr id="5"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4400" kern="1200" baseline="0">
          <a:solidFill>
            <a:srgbClr val="666665"/>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66666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66666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6666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6666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6666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ev.ctsi.ufl.edu/wordpress_ctsi/?page_id=911"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vivoweb.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ctsi.ufl.edu" TargetMode="External"/><Relationship Id="rId2" Type="http://schemas.openxmlformats.org/officeDocument/2006/relationships/hyperlink" Target="http://www.ctsi.ufl.edu/"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Autofit/>
          </a:bodyPr>
          <a:lstStyle/>
          <a:p>
            <a:pPr algn="ctr"/>
            <a:r>
              <a:rPr lang="en-US" sz="3600" dirty="0"/>
              <a:t>Health Informatics for </a:t>
            </a:r>
            <a:r>
              <a:rPr lang="en-US" sz="3600" dirty="0" smtClean="0"/>
              <a:t/>
            </a:r>
            <a:br>
              <a:rPr lang="en-US" sz="3600" dirty="0" smtClean="0"/>
            </a:br>
            <a:r>
              <a:rPr lang="en-US" sz="3600" dirty="0" smtClean="0"/>
              <a:t>Clinical </a:t>
            </a:r>
            <a:r>
              <a:rPr lang="en-US" sz="3600" dirty="0"/>
              <a:t>and Translational Science:  </a:t>
            </a:r>
            <a:r>
              <a:rPr lang="en-US" sz="3600" dirty="0" smtClean="0"/>
              <a:t/>
            </a:r>
            <a:br>
              <a:rPr lang="en-US" sz="3600" dirty="0" smtClean="0"/>
            </a:br>
            <a:r>
              <a:rPr lang="en-US" sz="3600" dirty="0" smtClean="0"/>
              <a:t>The </a:t>
            </a:r>
            <a:r>
              <a:rPr lang="en-US" sz="3600" dirty="0"/>
              <a:t>University of Florida Experience</a:t>
            </a:r>
          </a:p>
        </p:txBody>
      </p:sp>
      <p:sp>
        <p:nvSpPr>
          <p:cNvPr id="3" name="Subtitle 2"/>
          <p:cNvSpPr>
            <a:spLocks noGrp="1"/>
          </p:cNvSpPr>
          <p:nvPr>
            <p:ph type="subTitle" idx="1"/>
          </p:nvPr>
        </p:nvSpPr>
        <p:spPr/>
        <p:txBody>
          <a:bodyPr>
            <a:normAutofit fontScale="85000" lnSpcReduction="20000"/>
          </a:bodyPr>
          <a:lstStyle/>
          <a:p>
            <a:r>
              <a:rPr lang="en-US" dirty="0" smtClean="0"/>
              <a:t>Mike Conlon, PhD</a:t>
            </a:r>
          </a:p>
          <a:p>
            <a:r>
              <a:rPr lang="en-US" dirty="0" smtClean="0"/>
              <a:t>Director, Biomedical Informatics</a:t>
            </a:r>
          </a:p>
          <a:p>
            <a:r>
              <a:rPr lang="en-US" dirty="0" smtClean="0"/>
              <a:t>Chief Operating Officer, UF CTSI</a:t>
            </a:r>
          </a:p>
          <a:p>
            <a:r>
              <a:rPr lang="en-US" dirty="0" smtClean="0"/>
              <a:t>University of Florida</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Informatics Projects</a:t>
            </a:r>
            <a:endParaRPr lang="en-US" dirty="0"/>
          </a:p>
        </p:txBody>
      </p:sp>
      <p:sp>
        <p:nvSpPr>
          <p:cNvPr id="3" name="Content Placeholder 2"/>
          <p:cNvSpPr>
            <a:spLocks noGrp="1"/>
          </p:cNvSpPr>
          <p:nvPr>
            <p:ph sz="half" idx="1"/>
          </p:nvPr>
        </p:nvSpPr>
        <p:spPr/>
        <p:txBody>
          <a:bodyPr>
            <a:noAutofit/>
          </a:bodyPr>
          <a:lstStyle/>
          <a:p>
            <a:r>
              <a:rPr lang="en-US" sz="1600" dirty="0" smtClean="0"/>
              <a:t>CTSI Portal – rebuilt. 182 pages, 284 news stories.  Daily posts. REDCap, Education and Research Services are top pages</a:t>
            </a:r>
          </a:p>
          <a:p>
            <a:r>
              <a:rPr lang="en-US" sz="1600" dirty="0" smtClean="0"/>
              <a:t>REDCap infrastructure, service.  467 users.  74 databases.  16,884 forms entered</a:t>
            </a:r>
          </a:p>
          <a:p>
            <a:r>
              <a:rPr lang="en-US" sz="1600" dirty="0" smtClean="0"/>
              <a:t>Study Registry. All human subject research at UF.  2008-11.  2735 studies  coded with a goal of 8234.</a:t>
            </a:r>
          </a:p>
          <a:p>
            <a:r>
              <a:rPr lang="en-US" sz="1600" dirty="0" smtClean="0"/>
              <a:t>Integrated Data Repository.  Comprehensive, enterprise systems and processes for quality reporting and research.  I2b2, honest broker</a:t>
            </a:r>
          </a:p>
          <a:p>
            <a:r>
              <a:rPr lang="en-US" sz="1600" dirty="0" smtClean="0"/>
              <a:t>CTSI Biorepository. </a:t>
            </a:r>
            <a:r>
              <a:rPr lang="en-US" sz="1600" dirty="0" err="1" smtClean="0"/>
              <a:t>OnCore</a:t>
            </a:r>
            <a:r>
              <a:rPr lang="en-US" sz="1600" dirty="0" smtClean="0"/>
              <a:t> BMS. Integrate automated freezer controls</a:t>
            </a:r>
          </a:p>
          <a:p>
            <a:r>
              <a:rPr lang="en-US" sz="1600" dirty="0" err="1" smtClean="0"/>
              <a:t>Biositemaps</a:t>
            </a:r>
            <a:r>
              <a:rPr lang="en-US" sz="1600" dirty="0" smtClean="0"/>
              <a:t>.  UF #1 in described research resources</a:t>
            </a:r>
          </a:p>
          <a:p>
            <a:r>
              <a:rPr lang="en-US" sz="1600" dirty="0" smtClean="0"/>
              <a:t>Click Commerce for IRB</a:t>
            </a:r>
          </a:p>
          <a:p>
            <a:endParaRPr lang="en-US" sz="1400" dirty="0" smtClean="0"/>
          </a:p>
        </p:txBody>
      </p:sp>
      <p:sp>
        <p:nvSpPr>
          <p:cNvPr id="4" name="Content Placeholder 3"/>
          <p:cNvSpPr>
            <a:spLocks noGrp="1"/>
          </p:cNvSpPr>
          <p:nvPr>
            <p:ph sz="half" idx="2"/>
          </p:nvPr>
        </p:nvSpPr>
        <p:spPr>
          <a:xfrm>
            <a:off x="4648200" y="1600200"/>
            <a:ext cx="4038600" cy="4724400"/>
          </a:xfrm>
        </p:spPr>
        <p:txBody>
          <a:bodyPr>
            <a:noAutofit/>
          </a:bodyPr>
          <a:lstStyle/>
          <a:p>
            <a:r>
              <a:rPr lang="en-US" sz="1600" dirty="0" smtClean="0"/>
              <a:t>CTSI tracking systems – help desk, vouchers, billing, analytic dashboard</a:t>
            </a:r>
          </a:p>
          <a:p>
            <a:r>
              <a:rPr lang="en-US" sz="1600" dirty="0" smtClean="0"/>
              <a:t>Budgeting tool for clinical services</a:t>
            </a:r>
          </a:p>
          <a:p>
            <a:r>
              <a:rPr lang="en-US" sz="1600" dirty="0" smtClean="0"/>
              <a:t>VIVO.  International project in research discovery</a:t>
            </a:r>
          </a:p>
          <a:p>
            <a:r>
              <a:rPr lang="en-US" sz="1600" dirty="0" smtClean="0"/>
              <a:t>CTSA-IP database with U Rochester</a:t>
            </a:r>
          </a:p>
          <a:p>
            <a:r>
              <a:rPr lang="en-US" sz="1600" dirty="0" smtClean="0"/>
              <a:t>Replace CRC legacy applications</a:t>
            </a:r>
          </a:p>
          <a:p>
            <a:r>
              <a:rPr lang="en-US" sz="1600" dirty="0" smtClean="0"/>
              <a:t>Health Record Bank for Alachua County</a:t>
            </a:r>
          </a:p>
          <a:p>
            <a:r>
              <a:rPr lang="en-US" sz="1600" dirty="0" smtClean="0"/>
              <a:t>Portal process map for clinical research </a:t>
            </a:r>
          </a:p>
          <a:p>
            <a:r>
              <a:rPr lang="en-US" sz="1600" dirty="0" smtClean="0"/>
              <a:t>Health Impacts for Florida – PBRN portal, </a:t>
            </a:r>
            <a:r>
              <a:rPr lang="en-US" sz="1600" dirty="0" err="1" smtClean="0"/>
              <a:t>ShareCenter</a:t>
            </a:r>
            <a:r>
              <a:rPr lang="en-US" sz="1600" dirty="0" smtClean="0"/>
              <a:t>, REDCap, custom databases</a:t>
            </a:r>
          </a:p>
          <a:p>
            <a:r>
              <a:rPr lang="en-US" sz="1600" dirty="0" smtClean="0"/>
              <a:t>Consent for Research Contact and Use of Tissue.  With UF &amp; Shands, IRB.</a:t>
            </a:r>
          </a:p>
          <a:p>
            <a:r>
              <a:rPr lang="en-US" sz="1600" dirty="0" smtClean="0"/>
              <a:t>Improving protocol submission  process</a:t>
            </a:r>
          </a:p>
          <a:p>
            <a:r>
              <a:rPr lang="en-US" sz="1600" dirty="0" smtClean="0"/>
              <a:t>Personalized Medicine – genetics repository, IDR, alerts in Epic</a:t>
            </a:r>
          </a:p>
        </p:txBody>
      </p:sp>
    </p:spTree>
    <p:extLst>
      <p:ext uri="{BB962C8B-B14F-4D97-AF65-F5344CB8AC3E}">
        <p14:creationId xmlns="" xmlns:p14="http://schemas.microsoft.com/office/powerpoint/2010/main" val="156381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UF CTSI Portal</a:t>
            </a:r>
            <a:endParaRPr lang="en-US" dirty="0"/>
          </a:p>
        </p:txBody>
      </p:sp>
      <p:pic>
        <p:nvPicPr>
          <p:cNvPr id="8" name="Content Placeholder 7" descr="Capture.JPG"/>
          <p:cNvPicPr>
            <a:picLocks noGrp="1" noChangeAspect="1"/>
          </p:cNvPicPr>
          <p:nvPr>
            <p:ph idx="1"/>
          </p:nvPr>
        </p:nvPicPr>
        <p:blipFill>
          <a:blip r:embed="rId2"/>
          <a:stretch>
            <a:fillRect/>
          </a:stretch>
        </p:blipFill>
        <p:spPr>
          <a:xfrm>
            <a:off x="-76200" y="0"/>
            <a:ext cx="9344975"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CTSI Portal</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4 month project to rebuild an existing portal</a:t>
            </a:r>
          </a:p>
          <a:p>
            <a:r>
              <a:rPr lang="en-US" dirty="0" smtClean="0"/>
              <a:t>2 months of information architecture.  Collaboration with </a:t>
            </a:r>
            <a:r>
              <a:rPr lang="en-US" dirty="0" err="1" smtClean="0"/>
              <a:t>UF&amp;Shands</a:t>
            </a:r>
            <a:r>
              <a:rPr lang="en-US" dirty="0" smtClean="0"/>
              <a:t>, campus IT.  8 person team</a:t>
            </a:r>
          </a:p>
          <a:p>
            <a:r>
              <a:rPr lang="en-US" dirty="0" smtClean="0"/>
              <a:t>1 month of implementation, editing.  </a:t>
            </a:r>
            <a:r>
              <a:rPr lang="en-US" dirty="0" err="1" smtClean="0"/>
              <a:t>WordPress</a:t>
            </a:r>
            <a:r>
              <a:rPr lang="en-US" dirty="0" smtClean="0"/>
              <a:t>, Shibboleth.  174 pages, 269 news stories, 52 writers and editors.  6 member core group</a:t>
            </a:r>
          </a:p>
          <a:p>
            <a:r>
              <a:rPr lang="en-US" dirty="0" smtClean="0"/>
              <a:t>One month of testing, finishing.</a:t>
            </a:r>
          </a:p>
          <a:p>
            <a:r>
              <a:rPr lang="en-US" dirty="0" smtClean="0"/>
              <a:t>Launched January 2011.</a:t>
            </a:r>
          </a:p>
          <a:p>
            <a:r>
              <a:rPr lang="en-US" dirty="0" smtClean="0"/>
              <a:t>Content maintained by Asst Dir for Communications, CTSI w/ student assistant</a:t>
            </a:r>
          </a:p>
          <a:p>
            <a:r>
              <a:rPr lang="en-US" dirty="0" smtClean="0"/>
              <a:t>Infrastructure maintained by </a:t>
            </a:r>
            <a:r>
              <a:rPr lang="en-US" dirty="0" err="1" smtClean="0"/>
              <a:t>UF&amp;Shands</a:t>
            </a:r>
            <a:r>
              <a:rPr lang="en-US" dirty="0" smtClean="0"/>
              <a:t> IT</a:t>
            </a:r>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REDCap</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7" name="Picture 6" descr="Capture.JPG"/>
          <p:cNvPicPr>
            <a:picLocks noChangeAspect="1"/>
          </p:cNvPicPr>
          <p:nvPr/>
        </p:nvPicPr>
        <p:blipFill>
          <a:blip r:embed="rId3"/>
          <a:stretch>
            <a:fillRect/>
          </a:stretch>
        </p:blipFill>
        <p:spPr>
          <a:xfrm>
            <a:off x="-135554" y="1"/>
            <a:ext cx="941091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err="1" smtClean="0"/>
              <a:t>REDCap</a:t>
            </a:r>
            <a:r>
              <a:rPr lang="en-US" sz="3600" dirty="0" smtClean="0"/>
              <a:t> Implementation and Support</a:t>
            </a:r>
            <a:endParaRPr lang="en-US" sz="3600" dirty="0"/>
          </a:p>
        </p:txBody>
      </p:sp>
      <p:sp>
        <p:nvSpPr>
          <p:cNvPr id="7" name="Content Placeholder 6"/>
          <p:cNvSpPr>
            <a:spLocks noGrp="1"/>
          </p:cNvSpPr>
          <p:nvPr>
            <p:ph idx="1"/>
          </p:nvPr>
        </p:nvSpPr>
        <p:spPr/>
        <p:txBody>
          <a:bodyPr/>
          <a:lstStyle/>
          <a:p>
            <a:r>
              <a:rPr lang="en-US" dirty="0" err="1" smtClean="0"/>
              <a:t>REDCap</a:t>
            </a:r>
            <a:r>
              <a:rPr lang="en-US" dirty="0" smtClean="0"/>
              <a:t> researcher support team – Doug Theriaque (CRC informatics), two assistants</a:t>
            </a:r>
          </a:p>
          <a:p>
            <a:r>
              <a:rPr lang="en-US" dirty="0" smtClean="0"/>
              <a:t>Shibboleth authentication. UF developed methods provided to the </a:t>
            </a:r>
            <a:r>
              <a:rPr lang="en-US" dirty="0" err="1" smtClean="0"/>
              <a:t>REDCap</a:t>
            </a:r>
            <a:r>
              <a:rPr lang="en-US" dirty="0" smtClean="0"/>
              <a:t> consortium</a:t>
            </a:r>
          </a:p>
          <a:p>
            <a:r>
              <a:rPr lang="en-US" dirty="0" smtClean="0"/>
              <a:t>Infrastructure maintained by </a:t>
            </a:r>
            <a:r>
              <a:rPr lang="en-US" dirty="0" err="1" smtClean="0"/>
              <a:t>UF&amp;Shands</a:t>
            </a:r>
            <a:r>
              <a:rPr lang="en-US" dirty="0" smtClean="0"/>
              <a:t> IT</a:t>
            </a:r>
          </a:p>
          <a:p>
            <a:r>
              <a:rPr lang="en-US" dirty="0" smtClean="0"/>
              <a:t>Software maintained by </a:t>
            </a:r>
            <a:r>
              <a:rPr lang="en-US" dirty="0" err="1" smtClean="0"/>
              <a:t>REDCap</a:t>
            </a:r>
            <a:r>
              <a:rPr lang="en-US" dirty="0" smtClean="0"/>
              <a:t> support team</a:t>
            </a:r>
            <a:endParaRPr lang="en-US" dirty="0"/>
          </a:p>
        </p:txBody>
      </p:sp>
      <p:sp>
        <p:nvSpPr>
          <p:cNvPr id="5" name="Footer Placeholder 4"/>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a:t>
            </a:r>
            <a:r>
              <a:rPr lang="en-US" dirty="0" smtClean="0"/>
              <a:t>IMPACTS for Florida</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2" descr="State Map.jpg"/>
          <p:cNvPicPr>
            <a:picLocks noGrp="1" noChangeAspect="1" noChangeArrowheads="1"/>
          </p:cNvPicPr>
          <p:nvPr>
            <p:ph idx="1"/>
          </p:nvPr>
        </p:nvPicPr>
        <p:blipFill>
          <a:blip r:embed="rId2"/>
          <a:srcRect/>
          <a:stretch>
            <a:fillRect/>
          </a:stretch>
        </p:blipFill>
        <p:spPr bwMode="auto">
          <a:xfrm>
            <a:off x="3492574" y="1600200"/>
            <a:ext cx="5194226" cy="4525963"/>
          </a:xfrm>
          <a:prstGeom prst="rect">
            <a:avLst/>
          </a:prstGeom>
          <a:noFill/>
          <a:ln w="9525">
            <a:noFill/>
            <a:miter lim="800000"/>
            <a:headEnd/>
            <a:tailEnd/>
          </a:ln>
        </p:spPr>
      </p:pic>
      <p:sp>
        <p:nvSpPr>
          <p:cNvPr id="6" name="TextBox 5"/>
          <p:cNvSpPr txBox="1"/>
          <p:nvPr/>
        </p:nvSpPr>
        <p:spPr>
          <a:xfrm>
            <a:off x="457200" y="2895600"/>
            <a:ext cx="5334000" cy="1938992"/>
          </a:xfrm>
          <a:prstGeom prst="rect">
            <a:avLst/>
          </a:prstGeom>
          <a:solidFill>
            <a:schemeClr val="bg1"/>
          </a:solidFill>
          <a:ln>
            <a:solidFill>
              <a:schemeClr val="tx1"/>
            </a:solidFill>
          </a:ln>
        </p:spPr>
        <p:txBody>
          <a:bodyPr wrap="square" rtlCol="0">
            <a:spAutoFit/>
          </a:bodyPr>
          <a:lstStyle/>
          <a:p>
            <a:pPr eaLnBrk="0" hangingPunct="0"/>
            <a:r>
              <a:rPr lang="en-US" sz="2000" dirty="0" smtClean="0">
                <a:solidFill>
                  <a:srgbClr val="666665"/>
                </a:solidFill>
              </a:rPr>
              <a:t>Goal: Create new opportunities for practicing physicians, clinical scientists, students, and the citizens of Florida to collaborate in advancing research and education into the causes, prevention, diagnosis, treatment and cure of human disease.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portal</a:t>
            </a:r>
            <a:endParaRPr lang="en-US" dirty="0"/>
          </a:p>
        </p:txBody>
      </p:sp>
      <p:pic>
        <p:nvPicPr>
          <p:cNvPr id="5" name="Content Placeholder 4" descr="Capture.JPG"/>
          <p:cNvPicPr>
            <a:picLocks noGrp="1" noChangeAspect="1"/>
          </p:cNvPicPr>
          <p:nvPr>
            <p:ph idx="1"/>
          </p:nvPr>
        </p:nvPicPr>
        <p:blipFill>
          <a:blip r:embed="rId2"/>
          <a:stretch>
            <a:fillRect/>
          </a:stretch>
        </p:blipFill>
        <p:spPr>
          <a:xfrm>
            <a:off x="-304800" y="0"/>
            <a:ext cx="9798497"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Developing Health IMPACTS</a:t>
            </a:r>
            <a:endParaRPr lang="en-US" dirty="0"/>
          </a:p>
        </p:txBody>
      </p:sp>
      <p:sp>
        <p:nvSpPr>
          <p:cNvPr id="6" name="Content Placeholder 5"/>
          <p:cNvSpPr>
            <a:spLocks noGrp="1"/>
          </p:cNvSpPr>
          <p:nvPr>
            <p:ph idx="1"/>
          </p:nvPr>
        </p:nvSpPr>
        <p:spPr/>
        <p:txBody>
          <a:bodyPr/>
          <a:lstStyle/>
          <a:p>
            <a:r>
              <a:rPr lang="en-US" dirty="0" smtClean="0"/>
              <a:t>Grant from the State of Florida, CTSA Supplement grant from the NIH</a:t>
            </a:r>
          </a:p>
          <a:p>
            <a:r>
              <a:rPr lang="en-US" dirty="0" smtClean="0"/>
              <a:t>Major development effort to integrate </a:t>
            </a:r>
            <a:r>
              <a:rPr lang="en-US" dirty="0" err="1" smtClean="0"/>
              <a:t>WordPress</a:t>
            </a:r>
            <a:r>
              <a:rPr lang="en-US" dirty="0" smtClean="0"/>
              <a:t>, </a:t>
            </a:r>
            <a:r>
              <a:rPr lang="en-US" dirty="0" err="1" smtClean="0"/>
              <a:t>REDCap</a:t>
            </a:r>
            <a:r>
              <a:rPr lang="en-US" dirty="0" smtClean="0"/>
              <a:t>, </a:t>
            </a:r>
            <a:r>
              <a:rPr lang="en-US" dirty="0" err="1" smtClean="0"/>
              <a:t>ShareCenter</a:t>
            </a:r>
            <a:r>
              <a:rPr lang="en-US" dirty="0" smtClean="0"/>
              <a:t>, custom databases, other software, Sakai.</a:t>
            </a:r>
          </a:p>
          <a:p>
            <a:r>
              <a:rPr lang="en-US" dirty="0" err="1" smtClean="0"/>
              <a:t>iPad</a:t>
            </a:r>
            <a:r>
              <a:rPr lang="en-US" dirty="0" smtClean="0"/>
              <a:t>, clinic-based data collection</a:t>
            </a:r>
          </a:p>
          <a:p>
            <a:r>
              <a:rPr lang="en-US" dirty="0" smtClean="0"/>
              <a:t>Infrastructure support by </a:t>
            </a:r>
            <a:r>
              <a:rPr lang="en-US" dirty="0" err="1" smtClean="0"/>
              <a:t>UF&amp;Shands</a:t>
            </a:r>
            <a:r>
              <a:rPr lang="en-US" dirty="0" smtClean="0"/>
              <a:t> IT under contract from UF CTSI</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Registry</a:t>
            </a:r>
            <a:endParaRPr lang="en-US" dirty="0"/>
          </a:p>
        </p:txBody>
      </p:sp>
      <p:sp>
        <p:nvSpPr>
          <p:cNvPr id="3" name="Content Placeholder 2"/>
          <p:cNvSpPr>
            <a:spLocks noGrp="1"/>
          </p:cNvSpPr>
          <p:nvPr>
            <p:ph sz="half" idx="1"/>
          </p:nvPr>
        </p:nvSpPr>
        <p:spPr>
          <a:xfrm>
            <a:off x="457200" y="1524000"/>
            <a:ext cx="3733800" cy="4525963"/>
          </a:xfrm>
        </p:spPr>
        <p:txBody>
          <a:bodyPr>
            <a:normAutofit fontScale="55000" lnSpcReduction="20000"/>
          </a:bodyPr>
          <a:lstStyle/>
          <a:p>
            <a:pPr marL="176213" indent="-176213"/>
            <a:r>
              <a:rPr lang="en-US" sz="3500" dirty="0" smtClean="0"/>
              <a:t>Create a comprehensive database of all human subject research at UF.  2008-current</a:t>
            </a:r>
          </a:p>
          <a:p>
            <a:pPr marL="176213" indent="-176213"/>
            <a:r>
              <a:rPr lang="en-US" sz="3500" dirty="0" smtClean="0"/>
              <a:t>Hand collect/classify data from our 4 IRBs</a:t>
            </a:r>
          </a:p>
          <a:p>
            <a:pPr marL="176213" indent="-176213"/>
            <a:r>
              <a:rPr lang="en-US" sz="3500" dirty="0" smtClean="0"/>
              <a:t>Develop data maintenance processes for four IRBs to provide data going forward</a:t>
            </a:r>
          </a:p>
          <a:p>
            <a:pPr marL="176213" indent="-176213"/>
            <a:r>
              <a:rPr lang="en-US" sz="3500" dirty="0" smtClean="0"/>
              <a:t>Create an on-line </a:t>
            </a:r>
            <a:r>
              <a:rPr lang="en-US" sz="3500" dirty="0" smtClean="0">
                <a:hlinkClick r:id="rId2"/>
              </a:rPr>
              <a:t>participant opportunities site </a:t>
            </a:r>
            <a:r>
              <a:rPr lang="en-US" sz="3500" dirty="0" smtClean="0"/>
              <a:t>to support enrollment</a:t>
            </a:r>
          </a:p>
          <a:p>
            <a:pPr marL="176213" indent="-176213"/>
            <a:r>
              <a:rPr lang="en-US" sz="3500" dirty="0" smtClean="0"/>
              <a:t>2,246 </a:t>
            </a:r>
            <a:r>
              <a:rPr lang="en-US" sz="3500" dirty="0" smtClean="0"/>
              <a:t>studies coded</a:t>
            </a:r>
            <a:endParaRPr lang="en-US" sz="3500" dirty="0" smtClean="0"/>
          </a:p>
          <a:p>
            <a:pPr marL="176213" indent="-176213"/>
            <a:r>
              <a:rPr lang="en-US" sz="3500" dirty="0" smtClean="0"/>
              <a:t>On-going work to collect additional </a:t>
            </a:r>
            <a:r>
              <a:rPr lang="en-US" sz="3500" dirty="0" smtClean="0"/>
              <a:t>6,333 </a:t>
            </a:r>
            <a:r>
              <a:rPr lang="en-US" sz="3500" dirty="0" smtClean="0"/>
              <a:t>studies</a:t>
            </a:r>
          </a:p>
          <a:p>
            <a:pPr marL="176213" indent="-176213"/>
            <a:r>
              <a:rPr lang="en-US" sz="3500" dirty="0" smtClean="0"/>
              <a:t>Review </a:t>
            </a:r>
            <a:r>
              <a:rPr lang="en-US" sz="3500" dirty="0" smtClean="0"/>
              <a:t>195 studies </a:t>
            </a:r>
            <a:r>
              <a:rPr lang="en-US" sz="3500" dirty="0" smtClean="0"/>
              <a:t>with </a:t>
            </a:r>
            <a:r>
              <a:rPr lang="en-US" sz="3500" dirty="0" smtClean="0"/>
              <a:t>investigators. Launch in </a:t>
            </a:r>
            <a:r>
              <a:rPr lang="en-US" sz="3500" dirty="0" smtClean="0"/>
              <a:t>December</a:t>
            </a:r>
            <a:endParaRPr lang="en-US" sz="3500" dirty="0" smtClean="0"/>
          </a:p>
          <a:p>
            <a:pPr marL="176213" indent="-176213"/>
            <a:endParaRPr lang="en-US" dirty="0"/>
          </a:p>
        </p:txBody>
      </p:sp>
      <p:sp>
        <p:nvSpPr>
          <p:cNvPr id="5" name="Content Placeholder 4"/>
          <p:cNvSpPr>
            <a:spLocks noGrp="1"/>
          </p:cNvSpPr>
          <p:nvPr>
            <p:ph sz="half" idx="2"/>
          </p:nvPr>
        </p:nvSpPr>
        <p:spPr/>
        <p:txBody>
          <a:bodyPr>
            <a:normAutofit fontScale="55000" lnSpcReduction="20000"/>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rot="21435912">
            <a:off x="4643945" y="319991"/>
            <a:ext cx="3905026"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4"/>
          <a:srcRect/>
          <a:stretch>
            <a:fillRect/>
          </a:stretch>
        </p:blipFill>
        <p:spPr bwMode="auto">
          <a:xfrm rot="272325">
            <a:off x="4612596" y="2992145"/>
            <a:ext cx="3963924"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ooter Placeholder 3"/>
          <p:cNvSpPr>
            <a:spLocks noGrp="1"/>
          </p:cNvSpPr>
          <p:nvPr>
            <p:ph type="ftr" sz="quarter" idx="3"/>
          </p:nvPr>
        </p:nvSpPr>
        <p:spPr>
          <a:xfrm>
            <a:off x="5334000" y="6248400"/>
            <a:ext cx="3352800" cy="473075"/>
          </a:xfrm>
        </p:spPr>
        <p:txBody>
          <a:bodyPr/>
          <a:lstStyle/>
          <a:p>
            <a:r>
              <a:rPr lang="en-US" dirty="0" smtClean="0"/>
              <a:t>The UF CTSI is supported in part by NIH awards UL1 RR029890, KL2 RR029888 and TL1 RR029889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Subject Studies at UF</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graphicFrame>
        <p:nvGraphicFramePr>
          <p:cNvPr id="7" name="Content Placeholder 6"/>
          <p:cNvGraphicFramePr>
            <a:graphicFrameLocks noGrp="1"/>
          </p:cNvGraphicFramePr>
          <p:nvPr>
            <p:ph idx="1"/>
          </p:nvPr>
        </p:nvGraphicFramePr>
        <p:xfrm>
          <a:off x="457200" y="1600200"/>
          <a:ext cx="8229600" cy="2225040"/>
        </p:xfrm>
        <a:graphic>
          <a:graphicData uri="http://schemas.openxmlformats.org/drawingml/2006/table">
            <a:tbl>
              <a:tblPr firstRow="1" firstCol="1" lastRow="1" lastCol="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IRBs</a:t>
                      </a:r>
                      <a:endParaRPr lang="en-US" dirty="0"/>
                    </a:p>
                  </a:txBody>
                  <a:tcPr/>
                </a:tc>
                <a:tc>
                  <a:txBody>
                    <a:bodyPr/>
                    <a:lstStyle/>
                    <a:p>
                      <a:pPr algn="ctr"/>
                      <a:r>
                        <a:rPr lang="en-US" dirty="0" smtClean="0"/>
                        <a:t>Health</a:t>
                      </a:r>
                      <a:r>
                        <a:rPr lang="en-US" baseline="0" dirty="0" smtClean="0"/>
                        <a:t> </a:t>
                      </a:r>
                      <a:r>
                        <a:rPr lang="en-US" baseline="0" dirty="0" err="1" smtClean="0"/>
                        <a:t>Ctr</a:t>
                      </a:r>
                      <a:endParaRPr lang="en-US" dirty="0"/>
                    </a:p>
                  </a:txBody>
                  <a:tcPr/>
                </a:tc>
                <a:tc>
                  <a:txBody>
                    <a:bodyPr/>
                    <a:lstStyle/>
                    <a:p>
                      <a:pPr algn="ctr"/>
                      <a:r>
                        <a:rPr lang="en-US" dirty="0" smtClean="0"/>
                        <a:t>Campus</a:t>
                      </a:r>
                      <a:endParaRPr lang="en-US" dirty="0"/>
                    </a:p>
                  </a:txBody>
                  <a:tcPr/>
                </a:tc>
                <a:tc>
                  <a:txBody>
                    <a:bodyPr/>
                    <a:lstStyle/>
                    <a:p>
                      <a:pPr algn="ctr"/>
                      <a:r>
                        <a:rPr lang="en-US" dirty="0" smtClean="0"/>
                        <a:t>Jacksonville</a:t>
                      </a:r>
                      <a:endParaRPr lang="en-US" dirty="0"/>
                    </a:p>
                  </a:txBody>
                  <a:tcPr/>
                </a:tc>
                <a:tc>
                  <a:txBody>
                    <a:bodyPr/>
                    <a:lstStyle/>
                    <a:p>
                      <a:pPr algn="ctr"/>
                      <a:r>
                        <a:rPr lang="en-US" dirty="0" smtClean="0"/>
                        <a:t>Western</a:t>
                      </a:r>
                      <a:endParaRPr lang="en-US" dirty="0"/>
                    </a:p>
                  </a:txBody>
                  <a:tcPr/>
                </a:tc>
                <a:tc>
                  <a:txBody>
                    <a:bodyPr/>
                    <a:lstStyle/>
                    <a:p>
                      <a:pPr algn="ctr"/>
                      <a:r>
                        <a:rPr lang="en-US" dirty="0" smtClean="0"/>
                        <a:t>Total</a:t>
                      </a:r>
                      <a:endParaRPr lang="en-US" dirty="0"/>
                    </a:p>
                  </a:txBody>
                  <a:tcPr/>
                </a:tc>
              </a:tr>
              <a:tr h="370840">
                <a:tc>
                  <a:txBody>
                    <a:bodyPr/>
                    <a:lstStyle/>
                    <a:p>
                      <a:r>
                        <a:rPr lang="en-US" dirty="0" smtClean="0"/>
                        <a:t>2011 (</a:t>
                      </a:r>
                      <a:r>
                        <a:rPr lang="en-US" dirty="0" err="1" smtClean="0"/>
                        <a:t>est</a:t>
                      </a:r>
                      <a:r>
                        <a:rPr lang="en-US" dirty="0" smtClean="0"/>
                        <a:t>)</a:t>
                      </a:r>
                      <a:endParaRPr lang="en-US" dirty="0"/>
                    </a:p>
                  </a:txBody>
                  <a:tcPr/>
                </a:tc>
                <a:tc>
                  <a:txBody>
                    <a:bodyPr/>
                    <a:lstStyle/>
                    <a:p>
                      <a:pPr algn="ctr"/>
                      <a:r>
                        <a:rPr lang="en-US" dirty="0" smtClean="0"/>
                        <a:t>695</a:t>
                      </a:r>
                      <a:endParaRPr lang="en-US" dirty="0"/>
                    </a:p>
                  </a:txBody>
                  <a:tcPr/>
                </a:tc>
                <a:tc>
                  <a:txBody>
                    <a:bodyPr/>
                    <a:lstStyle/>
                    <a:p>
                      <a:pPr algn="ctr"/>
                      <a:r>
                        <a:rPr lang="en-US" dirty="0" smtClean="0"/>
                        <a:t>1217</a:t>
                      </a:r>
                      <a:endParaRPr lang="en-US" dirty="0"/>
                    </a:p>
                  </a:txBody>
                  <a:tcPr/>
                </a:tc>
                <a:tc>
                  <a:txBody>
                    <a:bodyPr/>
                    <a:lstStyle/>
                    <a:p>
                      <a:pPr algn="ctr"/>
                      <a:r>
                        <a:rPr lang="en-US" dirty="0" smtClean="0"/>
                        <a:t>182</a:t>
                      </a:r>
                      <a:endParaRPr lang="en-US" dirty="0"/>
                    </a:p>
                  </a:txBody>
                  <a:tcPr/>
                </a:tc>
                <a:tc>
                  <a:txBody>
                    <a:bodyPr/>
                    <a:lstStyle/>
                    <a:p>
                      <a:pPr algn="ctr"/>
                      <a:r>
                        <a:rPr lang="en-US" dirty="0" smtClean="0"/>
                        <a:t>144</a:t>
                      </a:r>
                      <a:endParaRPr lang="en-US" dirty="0"/>
                    </a:p>
                  </a:txBody>
                  <a:tcPr/>
                </a:tc>
                <a:tc>
                  <a:txBody>
                    <a:bodyPr/>
                    <a:lstStyle/>
                    <a:p>
                      <a:pPr algn="ctr"/>
                      <a:r>
                        <a:rPr lang="en-US" dirty="0" smtClean="0"/>
                        <a:t>2238</a:t>
                      </a:r>
                      <a:endParaRPr lang="en-US" dirty="0"/>
                    </a:p>
                  </a:txBody>
                  <a:tcPr/>
                </a:tc>
              </a:tr>
              <a:tr h="370840">
                <a:tc>
                  <a:txBody>
                    <a:bodyPr/>
                    <a:lstStyle/>
                    <a:p>
                      <a:r>
                        <a:rPr lang="en-US" dirty="0" smtClean="0"/>
                        <a:t>2010</a:t>
                      </a:r>
                      <a:endParaRPr lang="en-US" dirty="0"/>
                    </a:p>
                  </a:txBody>
                  <a:tcPr/>
                </a:tc>
                <a:tc>
                  <a:txBody>
                    <a:bodyPr/>
                    <a:lstStyle/>
                    <a:p>
                      <a:pPr algn="ctr"/>
                      <a:r>
                        <a:rPr lang="en-US" dirty="0" smtClean="0"/>
                        <a:t>683</a:t>
                      </a:r>
                      <a:endParaRPr lang="en-US" dirty="0"/>
                    </a:p>
                  </a:txBody>
                  <a:tcPr/>
                </a:tc>
                <a:tc>
                  <a:txBody>
                    <a:bodyPr/>
                    <a:lstStyle/>
                    <a:p>
                      <a:pPr algn="ctr"/>
                      <a:r>
                        <a:rPr lang="en-US" dirty="0" smtClean="0"/>
                        <a:t>1170</a:t>
                      </a:r>
                      <a:endParaRPr lang="en-US" dirty="0"/>
                    </a:p>
                  </a:txBody>
                  <a:tcPr/>
                </a:tc>
                <a:tc>
                  <a:txBody>
                    <a:bodyPr/>
                    <a:lstStyle/>
                    <a:p>
                      <a:pPr algn="ctr"/>
                      <a:r>
                        <a:rPr lang="en-US" dirty="0" smtClean="0"/>
                        <a:t>171</a:t>
                      </a:r>
                      <a:endParaRPr lang="en-US" dirty="0"/>
                    </a:p>
                  </a:txBody>
                  <a:tcPr/>
                </a:tc>
                <a:tc>
                  <a:txBody>
                    <a:bodyPr/>
                    <a:lstStyle/>
                    <a:p>
                      <a:pPr algn="ctr"/>
                      <a:r>
                        <a:rPr lang="en-US" dirty="0" smtClean="0"/>
                        <a:t>141</a:t>
                      </a:r>
                      <a:endParaRPr lang="en-US" dirty="0"/>
                    </a:p>
                  </a:txBody>
                  <a:tcPr/>
                </a:tc>
                <a:tc>
                  <a:txBody>
                    <a:bodyPr/>
                    <a:lstStyle/>
                    <a:p>
                      <a:pPr algn="ctr"/>
                      <a:r>
                        <a:rPr lang="en-US" dirty="0" smtClean="0"/>
                        <a:t>2165</a:t>
                      </a:r>
                      <a:endParaRPr lang="en-US" dirty="0"/>
                    </a:p>
                  </a:txBody>
                  <a:tcPr/>
                </a:tc>
              </a:tr>
              <a:tr h="370840">
                <a:tc>
                  <a:txBody>
                    <a:bodyPr/>
                    <a:lstStyle/>
                    <a:p>
                      <a:r>
                        <a:rPr lang="en-US" dirty="0" smtClean="0"/>
                        <a:t>2009</a:t>
                      </a:r>
                      <a:endParaRPr lang="en-US" dirty="0"/>
                    </a:p>
                  </a:txBody>
                  <a:tcPr/>
                </a:tc>
                <a:tc>
                  <a:txBody>
                    <a:bodyPr/>
                    <a:lstStyle/>
                    <a:p>
                      <a:pPr algn="ctr"/>
                      <a:r>
                        <a:rPr lang="en-US" dirty="0" smtClean="0"/>
                        <a:t>687</a:t>
                      </a:r>
                      <a:endParaRPr lang="en-US" dirty="0"/>
                    </a:p>
                  </a:txBody>
                  <a:tcPr/>
                </a:tc>
                <a:tc>
                  <a:txBody>
                    <a:bodyPr/>
                    <a:lstStyle/>
                    <a:p>
                      <a:pPr algn="ctr"/>
                      <a:r>
                        <a:rPr lang="en-US" dirty="0" smtClean="0"/>
                        <a:t>1205</a:t>
                      </a:r>
                      <a:endParaRPr lang="en-US" dirty="0"/>
                    </a:p>
                  </a:txBody>
                  <a:tcPr/>
                </a:tc>
                <a:tc>
                  <a:txBody>
                    <a:bodyPr/>
                    <a:lstStyle/>
                    <a:p>
                      <a:pPr algn="ctr"/>
                      <a:r>
                        <a:rPr lang="en-US" dirty="0" smtClean="0"/>
                        <a:t>161</a:t>
                      </a:r>
                      <a:endParaRPr lang="en-US" dirty="0"/>
                    </a:p>
                  </a:txBody>
                  <a:tcPr/>
                </a:tc>
                <a:tc>
                  <a:txBody>
                    <a:bodyPr/>
                    <a:lstStyle/>
                    <a:p>
                      <a:pPr algn="ctr"/>
                      <a:r>
                        <a:rPr lang="en-US" dirty="0" smtClean="0"/>
                        <a:t>124</a:t>
                      </a:r>
                      <a:endParaRPr lang="en-US" dirty="0"/>
                    </a:p>
                  </a:txBody>
                  <a:tcPr/>
                </a:tc>
                <a:tc>
                  <a:txBody>
                    <a:bodyPr/>
                    <a:lstStyle/>
                    <a:p>
                      <a:pPr algn="ctr"/>
                      <a:r>
                        <a:rPr lang="en-US" dirty="0" smtClean="0"/>
                        <a:t>2177</a:t>
                      </a:r>
                      <a:endParaRPr lang="en-US" dirty="0"/>
                    </a:p>
                  </a:txBody>
                  <a:tcPr/>
                </a:tc>
              </a:tr>
              <a:tr h="370840">
                <a:tc>
                  <a:txBody>
                    <a:bodyPr/>
                    <a:lstStyle/>
                    <a:p>
                      <a:r>
                        <a:rPr lang="en-US" dirty="0" smtClean="0"/>
                        <a:t>2008</a:t>
                      </a:r>
                      <a:endParaRPr lang="en-US" dirty="0"/>
                    </a:p>
                  </a:txBody>
                  <a:tcPr/>
                </a:tc>
                <a:tc>
                  <a:txBody>
                    <a:bodyPr/>
                    <a:lstStyle/>
                    <a:p>
                      <a:pPr algn="ctr"/>
                      <a:r>
                        <a:rPr lang="en-US" dirty="0" smtClean="0"/>
                        <a:t>647</a:t>
                      </a:r>
                      <a:endParaRPr lang="en-US" dirty="0"/>
                    </a:p>
                  </a:txBody>
                  <a:tcPr/>
                </a:tc>
                <a:tc>
                  <a:txBody>
                    <a:bodyPr/>
                    <a:lstStyle/>
                    <a:p>
                      <a:pPr algn="ctr"/>
                      <a:r>
                        <a:rPr lang="en-US" dirty="0" smtClean="0"/>
                        <a:t>1059</a:t>
                      </a:r>
                      <a:endParaRPr lang="en-US" dirty="0"/>
                    </a:p>
                  </a:txBody>
                  <a:tcPr/>
                </a:tc>
                <a:tc>
                  <a:txBody>
                    <a:bodyPr/>
                    <a:lstStyle/>
                    <a:p>
                      <a:pPr algn="ctr"/>
                      <a:r>
                        <a:rPr lang="en-US" dirty="0" smtClean="0"/>
                        <a:t>153</a:t>
                      </a:r>
                      <a:endParaRPr lang="en-US" dirty="0"/>
                    </a:p>
                  </a:txBody>
                  <a:tcPr/>
                </a:tc>
                <a:tc>
                  <a:txBody>
                    <a:bodyPr/>
                    <a:lstStyle/>
                    <a:p>
                      <a:pPr algn="ctr"/>
                      <a:r>
                        <a:rPr lang="en-US" dirty="0" smtClean="0"/>
                        <a:t>150</a:t>
                      </a:r>
                      <a:endParaRPr lang="en-US" dirty="0"/>
                    </a:p>
                  </a:txBody>
                  <a:tcPr/>
                </a:tc>
                <a:tc>
                  <a:txBody>
                    <a:bodyPr/>
                    <a:lstStyle/>
                    <a:p>
                      <a:pPr algn="ctr"/>
                      <a:r>
                        <a:rPr lang="en-US" dirty="0" smtClean="0"/>
                        <a:t>2009</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2712</a:t>
                      </a:r>
                      <a:endParaRPr lang="en-US" dirty="0"/>
                    </a:p>
                  </a:txBody>
                  <a:tcPr/>
                </a:tc>
                <a:tc>
                  <a:txBody>
                    <a:bodyPr/>
                    <a:lstStyle/>
                    <a:p>
                      <a:pPr algn="ctr"/>
                      <a:r>
                        <a:rPr lang="en-US" dirty="0" smtClean="0"/>
                        <a:t>4651</a:t>
                      </a:r>
                      <a:endParaRPr lang="en-US" dirty="0"/>
                    </a:p>
                  </a:txBody>
                  <a:tcPr/>
                </a:tc>
                <a:tc>
                  <a:txBody>
                    <a:bodyPr/>
                    <a:lstStyle/>
                    <a:p>
                      <a:pPr algn="ctr"/>
                      <a:r>
                        <a:rPr lang="en-US" dirty="0" smtClean="0"/>
                        <a:t>667</a:t>
                      </a:r>
                      <a:endParaRPr lang="en-US" dirty="0"/>
                    </a:p>
                  </a:txBody>
                  <a:tcPr/>
                </a:tc>
                <a:tc>
                  <a:txBody>
                    <a:bodyPr/>
                    <a:lstStyle/>
                    <a:p>
                      <a:pPr algn="ctr"/>
                      <a:r>
                        <a:rPr lang="en-US" dirty="0" smtClean="0"/>
                        <a:t>559</a:t>
                      </a:r>
                      <a:endParaRPr lang="en-US" dirty="0"/>
                    </a:p>
                  </a:txBody>
                  <a:tcPr/>
                </a:tc>
                <a:tc>
                  <a:txBody>
                    <a:bodyPr/>
                    <a:lstStyle/>
                    <a:p>
                      <a:pPr algn="ctr"/>
                      <a:r>
                        <a:rPr lang="en-US" dirty="0" smtClean="0"/>
                        <a:t>8589</a:t>
                      </a:r>
                      <a:endParaRPr lang="en-US" dirty="0"/>
                    </a:p>
                  </a:txBody>
                  <a:tcPr/>
                </a:tc>
              </a:tr>
            </a:tbl>
          </a:graphicData>
        </a:graphic>
      </p:graphicFrame>
      <p:sp>
        <p:nvSpPr>
          <p:cNvPr id="8" name="TextBox 7"/>
          <p:cNvSpPr txBox="1"/>
          <p:nvPr/>
        </p:nvSpPr>
        <p:spPr>
          <a:xfrm>
            <a:off x="457200" y="4343400"/>
            <a:ext cx="8214889" cy="1815882"/>
          </a:xfrm>
          <a:prstGeom prst="rect">
            <a:avLst/>
          </a:prstGeom>
          <a:noFill/>
        </p:spPr>
        <p:txBody>
          <a:bodyPr wrap="square" rtlCol="0">
            <a:spAutoFit/>
          </a:bodyPr>
          <a:lstStyle/>
          <a:p>
            <a:r>
              <a:rPr lang="en-US" sz="2800" dirty="0" smtClean="0"/>
              <a:t>Working with each IRB, the UF CTSI team hand codes each study for 34 attributes including T1-T4 research, keywords, lay description, PI and department information.</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University of Florida</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00744" y="1511013"/>
            <a:ext cx="6113318" cy="4584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
        <p:nvSpPr>
          <p:cNvPr id="8" name="TextBox 7"/>
          <p:cNvSpPr txBox="1"/>
          <p:nvPr/>
        </p:nvSpPr>
        <p:spPr>
          <a:xfrm>
            <a:off x="6858000" y="1600200"/>
            <a:ext cx="1828800" cy="4524315"/>
          </a:xfrm>
          <a:prstGeom prst="rect">
            <a:avLst/>
          </a:prstGeom>
          <a:noFill/>
        </p:spPr>
        <p:txBody>
          <a:bodyPr wrap="square" rtlCol="0">
            <a:spAutoFit/>
          </a:bodyPr>
          <a:lstStyle/>
          <a:p>
            <a:pPr marL="119063" indent="-119063">
              <a:buFont typeface="Arial" pitchFamily="34" charset="0"/>
              <a:buChar char="•"/>
            </a:pPr>
            <a:r>
              <a:rPr lang="en-US" dirty="0" smtClean="0"/>
              <a:t>50,116</a:t>
            </a:r>
            <a:r>
              <a:rPr lang="en-US" dirty="0" smtClean="0"/>
              <a:t> </a:t>
            </a:r>
            <a:r>
              <a:rPr lang="en-US" dirty="0" smtClean="0"/>
              <a:t>students</a:t>
            </a:r>
          </a:p>
          <a:p>
            <a:pPr marL="119063" indent="-119063">
              <a:buFont typeface="Arial" pitchFamily="34" charset="0"/>
              <a:buChar char="•"/>
            </a:pPr>
            <a:r>
              <a:rPr lang="en-US" dirty="0" smtClean="0"/>
              <a:t>Gainesville, FL</a:t>
            </a:r>
          </a:p>
          <a:p>
            <a:pPr marL="119063" indent="-119063">
              <a:buFont typeface="Arial" pitchFamily="34" charset="0"/>
              <a:buChar char="•"/>
            </a:pPr>
            <a:r>
              <a:rPr lang="en-US" dirty="0" smtClean="0"/>
              <a:t>2200 ac campus</a:t>
            </a:r>
          </a:p>
          <a:p>
            <a:pPr marL="119063" indent="-119063">
              <a:buFont typeface="Arial" pitchFamily="34" charset="0"/>
              <a:buChar char="•"/>
            </a:pPr>
            <a:r>
              <a:rPr lang="en-US" dirty="0" smtClean="0"/>
              <a:t>“The Gators,” Gatorade</a:t>
            </a:r>
          </a:p>
          <a:p>
            <a:pPr marL="119063" indent="-119063">
              <a:buFont typeface="Arial" pitchFamily="34" charset="0"/>
              <a:buChar char="•"/>
            </a:pPr>
            <a:r>
              <a:rPr lang="en-US" dirty="0" smtClean="0"/>
              <a:t>16 colleges</a:t>
            </a:r>
          </a:p>
          <a:p>
            <a:pPr marL="119063" indent="-119063">
              <a:buFont typeface="Arial" pitchFamily="34" charset="0"/>
              <a:buChar char="•"/>
            </a:pPr>
            <a:r>
              <a:rPr lang="en-US" dirty="0" smtClean="0"/>
              <a:t>Land grant, sea grant, space grant, academic health center</a:t>
            </a:r>
          </a:p>
          <a:p>
            <a:pPr marL="119063" indent="-119063">
              <a:buFont typeface="Arial" pitchFamily="34" charset="0"/>
              <a:buChar char="•"/>
            </a:pPr>
            <a:r>
              <a:rPr lang="en-US" dirty="0" smtClean="0"/>
              <a:t>ARWU #68</a:t>
            </a:r>
          </a:p>
          <a:p>
            <a:pPr marL="119063" indent="-119063">
              <a:buFont typeface="Arial" pitchFamily="34" charset="0"/>
              <a:buChar char="•"/>
            </a:pPr>
            <a:r>
              <a:rPr lang="en-US" dirty="0" smtClean="0"/>
              <a:t>$750M in research construction</a:t>
            </a:r>
          </a:p>
          <a:p>
            <a:pPr marL="119063" indent="-119063">
              <a:buFont typeface="Arial" pitchFamily="34" charset="0"/>
              <a:buChar char="•"/>
            </a:pPr>
            <a:r>
              <a:rPr lang="en-US" dirty="0" smtClean="0"/>
              <a:t>2010 Research funding $678M</a:t>
            </a:r>
            <a:endParaRPr lang="en-US" dirty="0"/>
          </a:p>
        </p:txBody>
      </p:sp>
    </p:spTree>
    <p:extLst>
      <p:ext uri="{BB962C8B-B14F-4D97-AF65-F5344CB8AC3E}">
        <p14:creationId xmlns="" xmlns:p14="http://schemas.microsoft.com/office/powerpoint/2010/main" val="1563818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rot="520573">
            <a:off x="6757952" y="1536768"/>
            <a:ext cx="1815197" cy="1842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p:nvPr/>
        </p:nvPicPr>
        <p:blipFill>
          <a:blip r:embed="rId3" cstate="print"/>
          <a:srcRect/>
          <a:stretch>
            <a:fillRect/>
          </a:stretch>
        </p:blipFill>
        <p:spPr bwMode="auto">
          <a:xfrm>
            <a:off x="6172200" y="2316666"/>
            <a:ext cx="2590800" cy="2026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274638"/>
            <a:ext cx="9144000" cy="1143000"/>
          </a:xfrm>
        </p:spPr>
        <p:txBody>
          <a:bodyPr>
            <a:normAutofit/>
          </a:bodyPr>
          <a:lstStyle/>
          <a:p>
            <a:pPr algn="ctr"/>
            <a:r>
              <a:rPr lang="en-US" sz="3000" dirty="0" smtClean="0"/>
              <a:t>VIVO: Enabling National Networking of Scientists</a:t>
            </a:r>
            <a:endParaRPr lang="en-US" sz="3000" dirty="0"/>
          </a:p>
        </p:txBody>
      </p:sp>
      <p:sp>
        <p:nvSpPr>
          <p:cNvPr id="3" name="Content Placeholder 2"/>
          <p:cNvSpPr>
            <a:spLocks noGrp="1"/>
          </p:cNvSpPr>
          <p:nvPr>
            <p:ph idx="1"/>
          </p:nvPr>
        </p:nvSpPr>
        <p:spPr>
          <a:xfrm>
            <a:off x="457200" y="1600200"/>
            <a:ext cx="4419600" cy="4525963"/>
          </a:xfrm>
        </p:spPr>
        <p:txBody>
          <a:bodyPr>
            <a:normAutofit fontScale="55000" lnSpcReduction="20000"/>
          </a:bodyPr>
          <a:lstStyle/>
          <a:p>
            <a:r>
              <a:rPr lang="en-US" sz="4000" dirty="0" smtClean="0"/>
              <a:t>NIH-funded effort to create an open semantic network of information and tools regarding scientists, their interests, activities and accomplishments</a:t>
            </a:r>
          </a:p>
          <a:p>
            <a:r>
              <a:rPr lang="en-US" sz="4000" dirty="0" smtClean="0"/>
              <a:t>Seven school development consortium led by UF</a:t>
            </a:r>
          </a:p>
          <a:p>
            <a:r>
              <a:rPr lang="en-US" sz="4000" dirty="0" smtClean="0"/>
              <a:t>Fifty additional implementations underway. Dozens of partners</a:t>
            </a:r>
          </a:p>
          <a:p>
            <a:r>
              <a:rPr lang="en-US" sz="4000" dirty="0" smtClean="0"/>
              <a:t>Find people, grants, papers, data, </a:t>
            </a:r>
            <a:br>
              <a:rPr lang="en-US" sz="4000" dirty="0" smtClean="0"/>
            </a:br>
            <a:r>
              <a:rPr lang="en-US" sz="4000" dirty="0" smtClean="0"/>
              <a:t>concepts, resources, events, data, </a:t>
            </a:r>
            <a:br>
              <a:rPr lang="en-US" sz="4000" dirty="0" smtClean="0"/>
            </a:br>
            <a:r>
              <a:rPr lang="en-US" sz="4000" dirty="0" smtClean="0"/>
              <a:t>studies, projects within and across institutions </a:t>
            </a:r>
          </a:p>
          <a:p>
            <a:r>
              <a:rPr lang="en-US" sz="4000" dirty="0" smtClean="0">
                <a:hlinkClick r:id="rId4"/>
              </a:rPr>
              <a:t>http://vivoweb.org</a:t>
            </a:r>
            <a:endParaRPr lang="en-US" sz="4000"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2050" name="Picture 2"/>
          <p:cNvPicPr>
            <a:picLocks noChangeAspect="1" noChangeArrowheads="1"/>
          </p:cNvPicPr>
          <p:nvPr/>
        </p:nvPicPr>
        <p:blipFill>
          <a:blip r:embed="rId5" cstate="print"/>
          <a:srcRect/>
          <a:stretch>
            <a:fillRect/>
          </a:stretch>
        </p:blipFill>
        <p:spPr bwMode="auto">
          <a:xfrm rot="516762">
            <a:off x="5086290" y="1868616"/>
            <a:ext cx="2670431"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creen shot 2011-06-28 at 9.44.16 PM.png"/>
          <p:cNvPicPr/>
          <p:nvPr/>
        </p:nvPicPr>
        <p:blipFill>
          <a:blip r:embed="rId6" cstate="print">
            <a:extLst>
              <a:ext uri="{28A0092B-C50C-407E-A947-70E740481C1C}">
                <a14:useLocalDpi xmlns="" xmlns:a14="http://schemas.microsoft.com/office/drawing/2010/main" val="0"/>
              </a:ext>
            </a:extLst>
          </a:blip>
          <a:stretch>
            <a:fillRect/>
          </a:stretch>
        </p:blipFill>
        <p:spPr>
          <a:xfrm>
            <a:off x="5410200" y="2819400"/>
            <a:ext cx="2362200"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noChangeArrowheads="1"/>
          </p:cNvPicPr>
          <p:nvPr/>
        </p:nvPicPr>
        <p:blipFill>
          <a:blip r:embed="rId7" cstate="print"/>
          <a:srcRect/>
          <a:stretch>
            <a:fillRect/>
          </a:stretch>
        </p:blipFill>
        <p:spPr bwMode="auto">
          <a:xfrm rot="21177325">
            <a:off x="5250929" y="3688222"/>
            <a:ext cx="1895292" cy="248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p:nvPr/>
        </p:nvPicPr>
        <p:blipFill>
          <a:blip r:embed="rId8" cstate="print">
            <a:extLst>
              <a:ext uri="{28A0092B-C50C-407E-A947-70E740481C1C}">
                <a14:useLocalDpi xmlns="" xmlns:a14="http://schemas.microsoft.com/office/drawing/2010/main" val="0"/>
              </a:ext>
            </a:extLst>
          </a:blip>
          <a:stretch>
            <a:fillRect/>
          </a:stretch>
        </p:blipFill>
        <p:spPr>
          <a:xfrm rot="448198">
            <a:off x="6378074" y="3810000"/>
            <a:ext cx="2362200" cy="2149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382000" cy="868362"/>
          </a:xfrm>
        </p:spPr>
        <p:txBody>
          <a:bodyPr>
            <a:noAutofit/>
          </a:bodyPr>
          <a:lstStyle/>
          <a:p>
            <a:pPr eaLnBrk="1" hangingPunct="1"/>
            <a:r>
              <a:rPr lang="en-US" sz="2900" dirty="0" smtClean="0"/>
              <a:t>VIVO: Enabling National Networking of Scientists</a:t>
            </a:r>
          </a:p>
        </p:txBody>
      </p:sp>
      <p:sp>
        <p:nvSpPr>
          <p:cNvPr id="3" name="Content Placeholder 2"/>
          <p:cNvSpPr>
            <a:spLocks noGrp="1"/>
          </p:cNvSpPr>
          <p:nvPr>
            <p:ph idx="1"/>
          </p:nvPr>
        </p:nvSpPr>
        <p:spPr>
          <a:xfrm>
            <a:off x="457200" y="1447800"/>
            <a:ext cx="8229600" cy="4678363"/>
          </a:xfrm>
        </p:spPr>
        <p:txBody>
          <a:bodyPr>
            <a:normAutofit/>
          </a:bodyPr>
          <a:lstStyle/>
          <a:p>
            <a:pPr eaLnBrk="1" hangingPunct="1">
              <a:defRPr/>
            </a:pPr>
            <a:r>
              <a:rPr lang="en-US" sz="2100" dirty="0" smtClean="0"/>
              <a:t>3 software releases.  Version 1.4 coming in </a:t>
            </a:r>
            <a:r>
              <a:rPr lang="en-US" sz="2100" dirty="0" smtClean="0"/>
              <a:t>December</a:t>
            </a:r>
            <a:r>
              <a:rPr lang="en-US" sz="2100" dirty="0" smtClean="0"/>
              <a:t>.</a:t>
            </a:r>
            <a:endParaRPr lang="en-US" sz="2100" dirty="0" smtClean="0"/>
          </a:p>
          <a:p>
            <a:pPr eaLnBrk="1" hangingPunct="1">
              <a:defRPr/>
            </a:pPr>
            <a:r>
              <a:rPr lang="en-US" sz="2100" dirty="0" smtClean="0"/>
              <a:t>Adoption by USDA (120,000 + land grants), APA (154,000), 50 US schools, 20 international (8 Australia)</a:t>
            </a:r>
          </a:p>
          <a:p>
            <a:pPr eaLnBrk="1" hangingPunct="1">
              <a:defRPr/>
            </a:pPr>
            <a:r>
              <a:rPr lang="en-US" sz="2100" dirty="0" smtClean="0"/>
              <a:t>Six mini-grants – Pitt, Duke, Leicester, Weill, Indiana, Stony Brook</a:t>
            </a:r>
          </a:p>
          <a:p>
            <a:pPr eaLnBrk="1" hangingPunct="1">
              <a:defRPr/>
            </a:pPr>
            <a:r>
              <a:rPr lang="en-US" sz="2100" dirty="0" smtClean="0"/>
              <a:t>14 schools at Implementation Fest, June 23-24.  30 others in various stages of implementation.  50 total.</a:t>
            </a:r>
          </a:p>
          <a:p>
            <a:pPr eaLnBrk="1" hangingPunct="1">
              <a:defRPr/>
            </a:pPr>
            <a:r>
              <a:rPr lang="en-US" sz="2100" dirty="0" smtClean="0"/>
              <a:t>Second annual conference, Wash DC, August 24-26. 260 attendees</a:t>
            </a:r>
          </a:p>
          <a:p>
            <a:pPr eaLnBrk="1" hangingPunct="1">
              <a:defRPr/>
            </a:pPr>
            <a:r>
              <a:rPr lang="en-US" sz="2100" dirty="0" smtClean="0"/>
              <a:t>15,000 downloads of software.  1600 members on contact list</a:t>
            </a:r>
          </a:p>
          <a:p>
            <a:pPr eaLnBrk="1" hangingPunct="1">
              <a:defRPr/>
            </a:pPr>
            <a:r>
              <a:rPr lang="en-US" sz="2100" dirty="0" smtClean="0"/>
              <a:t>Sustainability – additional grants, 501C3, open source community</a:t>
            </a:r>
          </a:p>
          <a:p>
            <a:pPr eaLnBrk="1" hangingPunct="1">
              <a:defRPr/>
            </a:pPr>
            <a:r>
              <a:rPr lang="en-US" sz="2100" dirty="0" smtClean="0"/>
              <a:t>Collaboration with Eagle-I, HSDB, ORCID, </a:t>
            </a:r>
            <a:r>
              <a:rPr lang="en-US" sz="2100" dirty="0" err="1" smtClean="0"/>
              <a:t>SciENCV</a:t>
            </a:r>
            <a:r>
              <a:rPr lang="en-US" sz="2100" dirty="0" smtClean="0"/>
              <a:t>, Linked </a:t>
            </a:r>
            <a:r>
              <a:rPr lang="en-US" sz="2100" dirty="0" smtClean="0"/>
              <a:t>Data</a:t>
            </a:r>
          </a:p>
          <a:p>
            <a:pPr eaLnBrk="1" hangingPunct="1">
              <a:defRPr/>
            </a:pPr>
            <a:r>
              <a:rPr lang="en-US" sz="2100" dirty="0" smtClean="0"/>
              <a:t>Partnerships with federal agencies, publishers, schools, associations, companies, EU efforts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Data Repository</a:t>
            </a:r>
            <a:endParaRPr lang="en-US" dirty="0"/>
          </a:p>
        </p:txBody>
      </p:sp>
      <p:sp>
        <p:nvSpPr>
          <p:cNvPr id="3" name="Content Placeholder 2"/>
          <p:cNvSpPr>
            <a:spLocks noGrp="1"/>
          </p:cNvSpPr>
          <p:nvPr>
            <p:ph sz="half" idx="1"/>
          </p:nvPr>
        </p:nvSpPr>
        <p:spPr>
          <a:xfrm>
            <a:off x="5486400" y="1676400"/>
            <a:ext cx="3657600" cy="4038600"/>
          </a:xfrm>
        </p:spPr>
        <p:txBody>
          <a:bodyPr>
            <a:noAutofit/>
          </a:bodyPr>
          <a:lstStyle/>
          <a:p>
            <a:pPr marL="112713" indent="-112713"/>
            <a:r>
              <a:rPr lang="en-US" sz="1550" dirty="0" smtClean="0"/>
              <a:t>Collaborative, large scale effort to construct a comprehensive, secure data warehouse for quality reporting and research.  Data from Epic and other clinical systems</a:t>
            </a:r>
          </a:p>
          <a:p>
            <a:pPr marL="112713" indent="-112713"/>
            <a:r>
              <a:rPr lang="en-US" sz="1550" dirty="0" smtClean="0"/>
              <a:t>Proof of Concept with Recombinant Data implementing i2b2 completed June 30, 2011. 50 million facts.  </a:t>
            </a:r>
          </a:p>
          <a:p>
            <a:pPr marL="112713" indent="-112713"/>
            <a:r>
              <a:rPr lang="en-US" sz="1550" dirty="0" smtClean="0"/>
              <a:t>UF CTSI funded two pilot awards in cohort identification for clinical study planning</a:t>
            </a:r>
          </a:p>
          <a:p>
            <a:pPr marL="112713" indent="-112713"/>
            <a:r>
              <a:rPr lang="en-US" sz="1550" dirty="0" smtClean="0"/>
              <a:t>Seminars, department presentations</a:t>
            </a:r>
          </a:p>
          <a:p>
            <a:pPr marL="112713" indent="-112713"/>
            <a:r>
              <a:rPr lang="en-US" sz="1550" dirty="0" smtClean="0"/>
              <a:t>Participation of UF &amp; Shands IT, IRB, Compliance, Privacy, CTSI, colleges, other centers</a:t>
            </a:r>
          </a:p>
          <a:p>
            <a:pPr marL="112713" indent="-112713"/>
            <a:r>
              <a:rPr lang="en-US" sz="1550" dirty="0" smtClean="0"/>
              <a:t>Related projects in consent, biorepository</a:t>
            </a:r>
          </a:p>
          <a:p>
            <a:pPr marL="112713" indent="-112713"/>
            <a:r>
              <a:rPr lang="en-US" sz="1550" dirty="0" smtClean="0"/>
              <a:t>Developing roadmap for on-going work</a:t>
            </a:r>
            <a:endParaRPr lang="en-US" sz="1550" dirty="0"/>
          </a:p>
        </p:txBody>
      </p:sp>
      <p:pic>
        <p:nvPicPr>
          <p:cNvPr id="6" name="Content Placeholder 5" descr="IDR Data flow.png"/>
          <p:cNvPicPr>
            <a:picLocks noGrp="1" noChangeAspect="1"/>
          </p:cNvPicPr>
          <p:nvPr>
            <p:ph sz="half" idx="2"/>
          </p:nvPr>
        </p:nvPicPr>
        <p:blipFill>
          <a:blip r:embed="rId2"/>
          <a:stretch>
            <a:fillRect/>
          </a:stretch>
        </p:blipFill>
        <p:spPr>
          <a:xfrm>
            <a:off x="533400" y="1676400"/>
            <a:ext cx="4910183" cy="3886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CTSI Funded IDR Pilot Projects</a:t>
            </a:r>
            <a:endParaRPr lang="en-US" dirty="0"/>
          </a:p>
        </p:txBody>
      </p:sp>
      <p:sp>
        <p:nvSpPr>
          <p:cNvPr id="7" name="Content Placeholder 6"/>
          <p:cNvSpPr txBox="1">
            <a:spLocks noGrp="1"/>
          </p:cNvSpPr>
          <p:nvPr>
            <p:ph idx="1"/>
          </p:nvPr>
        </p:nvSpPr>
        <p:spPr>
          <a:prstGeom prst="rect">
            <a:avLst/>
          </a:prstGeom>
        </p:spPr>
        <p:txBody>
          <a:bodyPr vert="horz" lIns="91440" tIns="45720" rIns="91440" bIns="45720" rtlCol="0">
            <a:normAutofit/>
          </a:bodyPr>
          <a:lstStyle>
            <a:lvl1pPr marL="342900" indent="-342900" defTabSz="914400" eaLnBrk="1" latinLnBrk="0" hangingPunct="1">
              <a:spcBef>
                <a:spcPct val="20000"/>
              </a:spcBef>
              <a:buFont typeface="Arial" pitchFamily="34" charset="0"/>
              <a:buChar char="•"/>
              <a:defRPr sz="3200">
                <a:latin typeface="+mn-lt"/>
              </a:defRPr>
            </a:lvl1pPr>
            <a:lvl2pPr marL="742950" lvl="1" indent="-285750" defTabSz="914400" eaLnBrk="1" latinLnBrk="0" hangingPunct="1">
              <a:spcBef>
                <a:spcPct val="20000"/>
              </a:spcBef>
              <a:buFont typeface="Arial" pitchFamily="34" charset="0"/>
              <a:buChar char="–"/>
              <a:defRPr sz="2800">
                <a:latin typeface="+mn-lt"/>
              </a:defRPr>
            </a:lvl2pPr>
            <a:lvl3pPr marL="1143000" indent="-228600" defTabSz="914400" eaLnBrk="1" latinLnBrk="0" hangingPunct="1">
              <a:spcBef>
                <a:spcPct val="20000"/>
              </a:spcBef>
              <a:buFont typeface="Arial" pitchFamily="34" charset="0"/>
              <a:buChar char="•"/>
              <a:defRPr sz="2400">
                <a:latin typeface="+mn-lt"/>
              </a:defRPr>
            </a:lvl3pPr>
            <a:lvl4pPr marL="1600200" indent="-228600" defTabSz="914400" eaLnBrk="1" latinLnBrk="0" hangingPunct="1">
              <a:spcBef>
                <a:spcPct val="20000"/>
              </a:spcBef>
              <a:buFont typeface="Arial" pitchFamily="34" charset="0"/>
              <a:buChar char="–"/>
              <a:defRPr sz="2000">
                <a:latin typeface="+mn-lt"/>
              </a:defRPr>
            </a:lvl4pPr>
            <a:lvl5pPr marL="2057400" indent="-228600" defTabSz="914400" eaLnBrk="1" latinLnBrk="0" hangingPunct="1">
              <a:spcBef>
                <a:spcPct val="20000"/>
              </a:spcBef>
              <a:buFont typeface="Arial" pitchFamily="34"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0" indent="0">
              <a:spcBef>
                <a:spcPts val="0"/>
              </a:spcBef>
              <a:buNone/>
            </a:pPr>
            <a:endParaRPr lang="en-US" sz="2400" i="1" dirty="0" smtClean="0"/>
          </a:p>
          <a:p>
            <a:pPr marL="0" indent="0">
              <a:spcBef>
                <a:spcPts val="0"/>
              </a:spcBef>
              <a:buNone/>
            </a:pPr>
            <a:r>
              <a:rPr lang="en-US" sz="2400" i="1" dirty="0" smtClean="0"/>
              <a:t>Database </a:t>
            </a:r>
            <a:r>
              <a:rPr lang="en-US" sz="2400" i="1" dirty="0"/>
              <a:t>Communication enables Machine Learning Classifiers to predict Perioperative Acute Kidney </a:t>
            </a:r>
            <a:r>
              <a:rPr lang="en-US" sz="2400" i="1" dirty="0" smtClean="0"/>
              <a:t>Injury </a:t>
            </a:r>
            <a:endParaRPr lang="en-US" sz="2400" i="1" dirty="0"/>
          </a:p>
          <a:p>
            <a:pPr lvl="1">
              <a:spcBef>
                <a:spcPts val="0"/>
              </a:spcBef>
            </a:pPr>
            <a:r>
              <a:rPr lang="en-US" sz="2000" dirty="0" err="1"/>
              <a:t>Azra</a:t>
            </a:r>
            <a:r>
              <a:rPr lang="en-US" sz="2000" dirty="0"/>
              <a:t> </a:t>
            </a:r>
            <a:r>
              <a:rPr lang="en-US" sz="2000" dirty="0" err="1"/>
              <a:t>Bihorac</a:t>
            </a:r>
            <a:r>
              <a:rPr lang="en-US" sz="2000" dirty="0"/>
              <a:t>, </a:t>
            </a:r>
            <a:r>
              <a:rPr lang="en-US" sz="2000" dirty="0" smtClean="0"/>
              <a:t>MD, Department </a:t>
            </a:r>
            <a:r>
              <a:rPr lang="en-US" sz="2000" dirty="0"/>
              <a:t>of </a:t>
            </a:r>
            <a:r>
              <a:rPr lang="en-US" sz="2000" dirty="0" smtClean="0"/>
              <a:t>Anesthesiology</a:t>
            </a:r>
          </a:p>
          <a:p>
            <a:pPr lvl="1">
              <a:spcBef>
                <a:spcPts val="0"/>
              </a:spcBef>
            </a:pPr>
            <a:r>
              <a:rPr lang="en-US" sz="2000" dirty="0" smtClean="0"/>
              <a:t>Mark </a:t>
            </a:r>
            <a:r>
              <a:rPr lang="en-US" sz="2000" dirty="0"/>
              <a:t>Segal, </a:t>
            </a:r>
            <a:r>
              <a:rPr lang="en-US" sz="2000" dirty="0" smtClean="0"/>
              <a:t>MD, Division </a:t>
            </a:r>
            <a:r>
              <a:rPr lang="en-US" sz="2000" dirty="0"/>
              <a:t>of Nephrology, Hypertension and </a:t>
            </a:r>
            <a:r>
              <a:rPr lang="en-US" sz="2000" dirty="0" smtClean="0"/>
              <a:t>Transplantation, Department of Medicine</a:t>
            </a:r>
          </a:p>
          <a:p>
            <a:pPr lvl="1">
              <a:spcBef>
                <a:spcPts val="0"/>
              </a:spcBef>
              <a:buNone/>
            </a:pPr>
            <a:endParaRPr lang="en-US" sz="2000" dirty="0" smtClean="0"/>
          </a:p>
          <a:p>
            <a:pPr>
              <a:spcBef>
                <a:spcPts val="0"/>
              </a:spcBef>
              <a:buNone/>
            </a:pPr>
            <a:r>
              <a:rPr lang="en-US" sz="2400" i="1" dirty="0" err="1" smtClean="0"/>
              <a:t>Comorbidity</a:t>
            </a:r>
            <a:r>
              <a:rPr lang="en-US" sz="2400" i="1" dirty="0" smtClean="0"/>
              <a:t> indices and disability: Targeting recruitment impairment &amp; Identification of iatrogenic mobility impairments</a:t>
            </a:r>
          </a:p>
          <a:p>
            <a:pPr lvl="1">
              <a:spcBef>
                <a:spcPts val="0"/>
              </a:spcBef>
            </a:pPr>
            <a:r>
              <a:rPr lang="en-US" sz="2000" dirty="0" smtClean="0"/>
              <a:t>Susan </a:t>
            </a:r>
            <a:r>
              <a:rPr lang="en-US" sz="2000" dirty="0" err="1" smtClean="0"/>
              <a:t>Nayfield</a:t>
            </a:r>
            <a:r>
              <a:rPr lang="en-US" sz="2000" dirty="0" smtClean="0"/>
              <a:t>, MD, </a:t>
            </a:r>
            <a:r>
              <a:rPr lang="en-US" sz="2000" dirty="0" err="1" smtClean="0"/>
              <a:t>MSc</a:t>
            </a:r>
            <a:r>
              <a:rPr lang="en-US" sz="2000" dirty="0" smtClean="0"/>
              <a:t>, Institute on Aging</a:t>
            </a:r>
          </a:p>
          <a:p>
            <a:pPr lvl="1">
              <a:spcBef>
                <a:spcPts val="0"/>
              </a:spcBef>
            </a:pPr>
            <a:r>
              <a:rPr lang="en-US" sz="2000" dirty="0" smtClean="0"/>
              <a:t>Todd </a:t>
            </a:r>
            <a:r>
              <a:rPr lang="en-US" sz="2000" dirty="0" err="1" smtClean="0"/>
              <a:t>Manini</a:t>
            </a:r>
            <a:r>
              <a:rPr lang="en-US" sz="2000" dirty="0" smtClean="0"/>
              <a:t>, PhD, Institute on Aging</a:t>
            </a:r>
          </a:p>
          <a:p>
            <a:pPr>
              <a:spcBef>
                <a:spcPts val="0"/>
              </a:spcBef>
              <a:buNone/>
            </a:pPr>
            <a:endParaRPr lang="en-US" sz="2400" i="1" dirty="0" smtClean="0"/>
          </a:p>
          <a:p>
            <a:pPr lvl="1">
              <a:spcBef>
                <a:spcPts val="0"/>
              </a:spcBef>
              <a:buNone/>
            </a:pPr>
            <a:endParaRPr lang="en-US" sz="2000" dirty="0" smtClean="0"/>
          </a:p>
          <a:p>
            <a:pPr>
              <a:spcBef>
                <a:spcPts val="0"/>
              </a:spcBef>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Clinical Translation in Pharmacogenomics</a:t>
            </a:r>
            <a:endParaRPr lang="en-US" sz="3300" dirty="0"/>
          </a:p>
        </p:txBody>
      </p:sp>
      <p:sp>
        <p:nvSpPr>
          <p:cNvPr id="4" name="Footer Placeholder 3"/>
          <p:cNvSpPr>
            <a:spLocks noGrp="1"/>
          </p:cNvSpPr>
          <p:nvPr>
            <p:ph type="ftr" sz="quarter" idx="3"/>
          </p:nvPr>
        </p:nvSpPr>
        <p:spPr/>
        <p:txBody>
          <a:bodyPr/>
          <a:lstStyle/>
          <a:p>
            <a:r>
              <a:rPr lang="en-US" dirty="0" smtClean="0"/>
              <a:t>The UF CTSI is supported in part by NIH awards UL1 RR029890, KL2 RR029888 and TL1 RR029889</a:t>
            </a:r>
            <a:endParaRPr lang="en-US" dirty="0"/>
          </a:p>
        </p:txBody>
      </p:sp>
      <p:pic>
        <p:nvPicPr>
          <p:cNvPr id="5" name="Picture 3" descr="Z:\Conlon\Grants\2011 CTSA Johnson Clopidigrel\Personalized Medicine Simple Figure.jpg"/>
          <p:cNvPicPr>
            <a:picLocks noGrp="1" noChangeAspect="1" noChangeArrowheads="1"/>
          </p:cNvPicPr>
          <p:nvPr>
            <p:ph idx="1"/>
          </p:nvPr>
        </p:nvPicPr>
        <p:blipFill>
          <a:blip r:embed="rId2"/>
          <a:srcRect/>
          <a:stretch>
            <a:fillRect/>
          </a:stretch>
        </p:blipFill>
        <p:spPr bwMode="auto">
          <a:xfrm>
            <a:off x="2057400" y="1958890"/>
            <a:ext cx="4724400" cy="4372816"/>
          </a:xfrm>
          <a:prstGeom prst="rect">
            <a:avLst/>
          </a:prstGeom>
          <a:noFill/>
          <a:ln w="9525">
            <a:noFill/>
            <a:miter lim="800000"/>
            <a:headEnd/>
            <a:tailEnd/>
          </a:ln>
        </p:spPr>
      </p:pic>
      <p:sp>
        <p:nvSpPr>
          <p:cNvPr id="6" name="TextBox 6"/>
          <p:cNvSpPr txBox="1">
            <a:spLocks noChangeArrowheads="1"/>
          </p:cNvSpPr>
          <p:nvPr/>
        </p:nvSpPr>
        <p:spPr bwMode="auto">
          <a:xfrm>
            <a:off x="457200" y="1371600"/>
            <a:ext cx="8209915" cy="677108"/>
          </a:xfrm>
          <a:prstGeom prst="rect">
            <a:avLst/>
          </a:prstGeom>
          <a:noFill/>
          <a:ln w="9525">
            <a:noFill/>
            <a:miter lim="800000"/>
            <a:headEnd/>
            <a:tailEnd/>
          </a:ln>
        </p:spPr>
        <p:txBody>
          <a:bodyPr wrap="square">
            <a:spAutoFit/>
          </a:bodyPr>
          <a:lstStyle/>
          <a:p>
            <a:r>
              <a:rPr lang="en-US" sz="1900" dirty="0" err="1">
                <a:solidFill>
                  <a:srgbClr val="666665"/>
                </a:solidFill>
              </a:rPr>
              <a:t>Clopidogrel</a:t>
            </a:r>
            <a:r>
              <a:rPr lang="en-US" sz="1900" dirty="0">
                <a:solidFill>
                  <a:srgbClr val="666665"/>
                </a:solidFill>
              </a:rPr>
              <a:t> (</a:t>
            </a:r>
            <a:r>
              <a:rPr lang="en-US" sz="1900" dirty="0" err="1">
                <a:solidFill>
                  <a:srgbClr val="666665"/>
                </a:solidFill>
              </a:rPr>
              <a:t>Plavix</a:t>
            </a:r>
            <a:r>
              <a:rPr lang="en-US" sz="1900" dirty="0">
                <a:solidFill>
                  <a:srgbClr val="666665"/>
                </a:solidFill>
              </a:rPr>
              <a:t>): genetic polymorphism of CYP2C19 leads to reduced</a:t>
            </a:r>
          </a:p>
          <a:p>
            <a:r>
              <a:rPr lang="en-US" sz="1900" dirty="0">
                <a:solidFill>
                  <a:srgbClr val="666665"/>
                </a:solidFill>
              </a:rPr>
              <a:t>ability to activate </a:t>
            </a:r>
            <a:r>
              <a:rPr lang="en-US" sz="1900" dirty="0" err="1">
                <a:solidFill>
                  <a:srgbClr val="666665"/>
                </a:solidFill>
              </a:rPr>
              <a:t>clopidigrel</a:t>
            </a:r>
            <a:r>
              <a:rPr lang="en-US" sz="1900" dirty="0">
                <a:solidFill>
                  <a:srgbClr val="666665"/>
                </a:solidFill>
              </a:rPr>
              <a:t> and increased risk of cardiovascular complication</a:t>
            </a:r>
          </a:p>
        </p:txBody>
      </p:sp>
      <p:sp>
        <p:nvSpPr>
          <p:cNvPr id="7" name="TextBox 7"/>
          <p:cNvSpPr txBox="1">
            <a:spLocks noChangeArrowheads="1"/>
          </p:cNvSpPr>
          <p:nvPr/>
        </p:nvSpPr>
        <p:spPr bwMode="auto">
          <a:xfrm>
            <a:off x="6248401" y="2209800"/>
            <a:ext cx="2895600" cy="914400"/>
          </a:xfrm>
          <a:prstGeom prst="rect">
            <a:avLst/>
          </a:prstGeom>
          <a:noFill/>
          <a:ln w="9525">
            <a:noFill/>
            <a:miter lim="800000"/>
            <a:headEnd/>
            <a:tailEnd/>
          </a:ln>
        </p:spPr>
        <p:txBody>
          <a:bodyPr wrap="square">
            <a:spAutoFit/>
          </a:bodyPr>
          <a:lstStyle/>
          <a:p>
            <a:r>
              <a:rPr lang="en-US" dirty="0">
                <a:solidFill>
                  <a:srgbClr val="C00000"/>
                </a:solidFill>
              </a:rPr>
              <a:t>“Front door” </a:t>
            </a:r>
            <a:r>
              <a:rPr lang="en-US" dirty="0" smtClean="0">
                <a:solidFill>
                  <a:srgbClr val="C00000"/>
                </a:solidFill>
              </a:rPr>
              <a:t>consenting; Bioethics; Communications Research</a:t>
            </a:r>
            <a:endParaRPr lang="en-US" dirty="0">
              <a:solidFill>
                <a:srgbClr val="C00000"/>
              </a:solidFill>
            </a:endParaRPr>
          </a:p>
        </p:txBody>
      </p:sp>
      <p:sp>
        <p:nvSpPr>
          <p:cNvPr id="8" name="TextBox 8"/>
          <p:cNvSpPr txBox="1">
            <a:spLocks noChangeArrowheads="1"/>
          </p:cNvSpPr>
          <p:nvPr/>
        </p:nvSpPr>
        <p:spPr bwMode="auto">
          <a:xfrm>
            <a:off x="7010400" y="3886200"/>
            <a:ext cx="1531938" cy="369888"/>
          </a:xfrm>
          <a:prstGeom prst="rect">
            <a:avLst/>
          </a:prstGeom>
          <a:noFill/>
          <a:ln w="9525">
            <a:noFill/>
            <a:miter lim="800000"/>
            <a:headEnd/>
            <a:tailEnd/>
          </a:ln>
        </p:spPr>
        <p:txBody>
          <a:bodyPr wrap="none">
            <a:spAutoFit/>
          </a:bodyPr>
          <a:lstStyle/>
          <a:p>
            <a:r>
              <a:rPr lang="en-US" dirty="0">
                <a:solidFill>
                  <a:srgbClr val="C00000"/>
                </a:solidFill>
              </a:rPr>
              <a:t>Biorepository</a:t>
            </a:r>
          </a:p>
        </p:txBody>
      </p:sp>
      <p:sp>
        <p:nvSpPr>
          <p:cNvPr id="9" name="TextBox 4"/>
          <p:cNvSpPr txBox="1">
            <a:spLocks noChangeArrowheads="1"/>
          </p:cNvSpPr>
          <p:nvPr/>
        </p:nvSpPr>
        <p:spPr bwMode="auto">
          <a:xfrm>
            <a:off x="6858000" y="4876800"/>
            <a:ext cx="1767022" cy="369332"/>
          </a:xfrm>
          <a:prstGeom prst="rect">
            <a:avLst/>
          </a:prstGeom>
          <a:noFill/>
          <a:ln w="9525">
            <a:noFill/>
            <a:miter lim="800000"/>
            <a:headEnd/>
            <a:tailEnd/>
          </a:ln>
        </p:spPr>
        <p:txBody>
          <a:bodyPr wrap="none">
            <a:spAutoFit/>
          </a:bodyPr>
          <a:lstStyle/>
          <a:p>
            <a:r>
              <a:rPr lang="en-US" dirty="0">
                <a:solidFill>
                  <a:srgbClr val="C00000"/>
                </a:solidFill>
              </a:rPr>
              <a:t>Genotyping </a:t>
            </a:r>
            <a:r>
              <a:rPr lang="en-US" dirty="0" smtClean="0">
                <a:solidFill>
                  <a:srgbClr val="C00000"/>
                </a:solidFill>
              </a:rPr>
              <a:t>Core</a:t>
            </a:r>
            <a:endParaRPr lang="en-US" dirty="0">
              <a:solidFill>
                <a:srgbClr val="C00000"/>
              </a:solidFill>
            </a:endParaRPr>
          </a:p>
        </p:txBody>
      </p:sp>
      <p:sp>
        <p:nvSpPr>
          <p:cNvPr id="10" name="TextBox 4"/>
          <p:cNvSpPr txBox="1">
            <a:spLocks noChangeArrowheads="1"/>
          </p:cNvSpPr>
          <p:nvPr/>
        </p:nvSpPr>
        <p:spPr bwMode="auto">
          <a:xfrm>
            <a:off x="5791200" y="5638800"/>
            <a:ext cx="3200400" cy="646331"/>
          </a:xfrm>
          <a:prstGeom prst="rect">
            <a:avLst/>
          </a:prstGeom>
          <a:noFill/>
          <a:ln w="9525">
            <a:noFill/>
            <a:miter lim="800000"/>
            <a:headEnd/>
            <a:tailEnd/>
          </a:ln>
        </p:spPr>
        <p:txBody>
          <a:bodyPr wrap="square">
            <a:spAutoFit/>
          </a:bodyPr>
          <a:lstStyle/>
          <a:p>
            <a:r>
              <a:rPr lang="en-US" dirty="0" smtClean="0">
                <a:solidFill>
                  <a:srgbClr val="C00000"/>
                </a:solidFill>
              </a:rPr>
              <a:t>Integrated Data Repository; Bioinformatics; Research IT</a:t>
            </a:r>
            <a:endParaRPr lang="en-US" dirty="0">
              <a:solidFill>
                <a:srgbClr val="C00000"/>
              </a:solidFill>
            </a:endParaRPr>
          </a:p>
        </p:txBody>
      </p:sp>
      <p:sp>
        <p:nvSpPr>
          <p:cNvPr id="11" name="TextBox 4"/>
          <p:cNvSpPr txBox="1">
            <a:spLocks noChangeArrowheads="1"/>
          </p:cNvSpPr>
          <p:nvPr/>
        </p:nvSpPr>
        <p:spPr bwMode="auto">
          <a:xfrm>
            <a:off x="381000" y="5486400"/>
            <a:ext cx="2514600" cy="646331"/>
          </a:xfrm>
          <a:prstGeom prst="rect">
            <a:avLst/>
          </a:prstGeom>
          <a:noFill/>
          <a:ln w="9525">
            <a:noFill/>
            <a:miter lim="800000"/>
            <a:headEnd/>
            <a:tailEnd/>
          </a:ln>
        </p:spPr>
        <p:txBody>
          <a:bodyPr wrap="square">
            <a:spAutoFit/>
          </a:bodyPr>
          <a:lstStyle/>
          <a:p>
            <a:r>
              <a:rPr lang="en-US" dirty="0" smtClean="0">
                <a:solidFill>
                  <a:srgbClr val="C00000"/>
                </a:solidFill>
              </a:rPr>
              <a:t>Biomedical Informatics;</a:t>
            </a:r>
          </a:p>
          <a:p>
            <a:r>
              <a:rPr lang="en-US" dirty="0" smtClean="0">
                <a:solidFill>
                  <a:srgbClr val="C00000"/>
                </a:solidFill>
              </a:rPr>
              <a:t>Hospital IT; Epic</a:t>
            </a:r>
            <a:endParaRPr lang="en-US" dirty="0">
              <a:solidFill>
                <a:srgbClr val="C00000"/>
              </a:solidFill>
            </a:endParaRPr>
          </a:p>
        </p:txBody>
      </p:sp>
      <p:sp>
        <p:nvSpPr>
          <p:cNvPr id="12" name="TextBox 3"/>
          <p:cNvSpPr txBox="1">
            <a:spLocks noChangeArrowheads="1"/>
          </p:cNvSpPr>
          <p:nvPr/>
        </p:nvSpPr>
        <p:spPr bwMode="auto">
          <a:xfrm>
            <a:off x="304800" y="2743200"/>
            <a:ext cx="2119939" cy="1200329"/>
          </a:xfrm>
          <a:prstGeom prst="rect">
            <a:avLst/>
          </a:prstGeom>
          <a:noFill/>
          <a:ln w="9525">
            <a:noFill/>
            <a:miter lim="800000"/>
            <a:headEnd/>
            <a:tailEnd/>
          </a:ln>
        </p:spPr>
        <p:txBody>
          <a:bodyPr wrap="none">
            <a:spAutoFit/>
          </a:bodyPr>
          <a:lstStyle/>
          <a:p>
            <a:r>
              <a:rPr lang="en-US" dirty="0">
                <a:solidFill>
                  <a:srgbClr val="C00000"/>
                </a:solidFill>
              </a:rPr>
              <a:t>Cardiovascular </a:t>
            </a:r>
            <a:r>
              <a:rPr lang="en-US" dirty="0" smtClean="0">
                <a:solidFill>
                  <a:srgbClr val="C00000"/>
                </a:solidFill>
              </a:rPr>
              <a:t>CRU; </a:t>
            </a:r>
          </a:p>
          <a:p>
            <a:r>
              <a:rPr lang="en-US" dirty="0" smtClean="0">
                <a:solidFill>
                  <a:srgbClr val="C00000"/>
                </a:solidFill>
              </a:rPr>
              <a:t>Comparative </a:t>
            </a:r>
          </a:p>
          <a:p>
            <a:r>
              <a:rPr lang="en-US" dirty="0" smtClean="0">
                <a:solidFill>
                  <a:srgbClr val="C00000"/>
                </a:solidFill>
              </a:rPr>
              <a:t>Effectiveness </a:t>
            </a:r>
          </a:p>
          <a:p>
            <a:r>
              <a:rPr lang="en-US" dirty="0" smtClean="0">
                <a:solidFill>
                  <a:srgbClr val="C00000"/>
                </a:solidFill>
              </a:rPr>
              <a:t>Research</a:t>
            </a:r>
            <a:endParaRPr 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Personalized Medicine Program</a:t>
            </a:r>
            <a:br>
              <a:rPr lang="en-US" sz="3600" dirty="0" smtClean="0"/>
            </a:br>
            <a:r>
              <a:rPr lang="en-US" sz="3600" dirty="0" smtClean="0"/>
              <a:t>Data Trail – </a:t>
            </a:r>
            <a:r>
              <a:rPr lang="en-US" sz="3600" dirty="0" err="1" smtClean="0"/>
              <a:t>Clopidogrel</a:t>
            </a:r>
            <a:r>
              <a:rPr lang="en-US" sz="3600" dirty="0" smtClean="0"/>
              <a:t> Pilot</a:t>
            </a:r>
            <a:endParaRPr lang="en-US" sz="3600" dirty="0"/>
          </a:p>
        </p:txBody>
      </p:sp>
      <p:pic>
        <p:nvPicPr>
          <p:cNvPr id="5" name="Content Placeholder 4" descr="PMP detail.jpg"/>
          <p:cNvPicPr>
            <a:picLocks noGrp="1" noChangeAspect="1"/>
          </p:cNvPicPr>
          <p:nvPr>
            <p:ph idx="1"/>
          </p:nvPr>
        </p:nvPicPr>
        <p:blipFill>
          <a:blip r:embed="rId2"/>
          <a:stretch>
            <a:fillRect/>
          </a:stretch>
        </p:blipFill>
        <p:spPr>
          <a:xfrm>
            <a:off x="1435527" y="1600200"/>
            <a:ext cx="6272944" cy="4525963"/>
          </a:xfrm>
        </p:spPr>
      </p:pic>
      <p:sp>
        <p:nvSpPr>
          <p:cNvPr id="4" name="Footer Placeholder 3"/>
          <p:cNvSpPr>
            <a:spLocks noGrp="1"/>
          </p:cNvSpPr>
          <p:nvPr>
            <p:ph type="ftr" sz="quarter" idx="3"/>
          </p:nvPr>
        </p:nvSpPr>
        <p:spPr>
          <a:xfrm>
            <a:off x="5334000" y="6248400"/>
            <a:ext cx="3352800" cy="473075"/>
          </a:xfrm>
        </p:spPr>
        <p:txBody>
          <a:bodyPr/>
          <a:lstStyle/>
          <a:p>
            <a:r>
              <a:rPr lang="en-US" dirty="0" smtClean="0"/>
              <a:t>The UF CTSI is supported in part by NIH awards UL1 RR029890, KL2 RR029888 and TL1 RR029889</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Informatics for Personalized Medicine</a:t>
            </a:r>
            <a:endParaRPr lang="en-US" sz="3600" dirty="0"/>
          </a:p>
        </p:txBody>
      </p:sp>
      <p:sp>
        <p:nvSpPr>
          <p:cNvPr id="3" name="Content Placeholder 2"/>
          <p:cNvSpPr>
            <a:spLocks noGrp="1"/>
          </p:cNvSpPr>
          <p:nvPr>
            <p:ph idx="1"/>
          </p:nvPr>
        </p:nvSpPr>
        <p:spPr/>
        <p:txBody>
          <a:bodyPr/>
          <a:lstStyle/>
          <a:p>
            <a:r>
              <a:rPr lang="en-US" dirty="0" smtClean="0"/>
              <a:t>Project Steering Committee</a:t>
            </a:r>
          </a:p>
          <a:p>
            <a:pPr lvl="1"/>
            <a:r>
              <a:rPr lang="en-US" dirty="0" smtClean="0"/>
              <a:t>Personalized Medicine Program Manager</a:t>
            </a:r>
          </a:p>
          <a:p>
            <a:pPr lvl="2"/>
            <a:r>
              <a:rPr lang="en-US" dirty="0" smtClean="0"/>
              <a:t>Informatics Project Manager</a:t>
            </a:r>
          </a:p>
          <a:p>
            <a:pPr lvl="3"/>
            <a:r>
              <a:rPr lang="en-US" dirty="0" smtClean="0"/>
              <a:t>Bioinformatics Lead</a:t>
            </a:r>
          </a:p>
          <a:p>
            <a:pPr lvl="3"/>
            <a:r>
              <a:rPr lang="en-US" dirty="0" smtClean="0"/>
              <a:t>Path Lab Lead</a:t>
            </a:r>
          </a:p>
          <a:p>
            <a:pPr lvl="3"/>
            <a:r>
              <a:rPr lang="en-US" dirty="0" smtClean="0"/>
              <a:t>Integrated Data Repository Lead</a:t>
            </a:r>
          </a:p>
          <a:p>
            <a:pPr lvl="3"/>
            <a:r>
              <a:rPr lang="en-US" dirty="0" smtClean="0"/>
              <a:t>Clinical Systems Lead</a:t>
            </a:r>
          </a:p>
          <a:p>
            <a:r>
              <a:rPr lang="en-US" dirty="0" smtClean="0"/>
              <a:t>24 hour turn around time from sample to alert</a:t>
            </a:r>
          </a:p>
          <a:p>
            <a:r>
              <a:rPr lang="en-US" dirty="0" smtClean="0"/>
              <a:t>First patients: April 2012</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Protocol Submission</a:t>
            </a:r>
            <a:endParaRPr lang="en-US" dirty="0"/>
          </a:p>
        </p:txBody>
      </p:sp>
      <p:sp>
        <p:nvSpPr>
          <p:cNvPr id="3" name="Content Placeholder 2"/>
          <p:cNvSpPr>
            <a:spLocks noGrp="1"/>
          </p:cNvSpPr>
          <p:nvPr>
            <p:ph idx="1"/>
          </p:nvPr>
        </p:nvSpPr>
        <p:spPr>
          <a:xfrm>
            <a:off x="5105400" y="1447800"/>
            <a:ext cx="3886200" cy="4572000"/>
          </a:xfrm>
        </p:spPr>
        <p:txBody>
          <a:bodyPr>
            <a:normAutofit fontScale="77500" lnSpcReduction="20000"/>
          </a:bodyPr>
          <a:lstStyle/>
          <a:p>
            <a:r>
              <a:rPr lang="en-US" dirty="0" smtClean="0"/>
              <a:t>Single research price list</a:t>
            </a:r>
          </a:p>
          <a:p>
            <a:pPr lvl="1"/>
            <a:r>
              <a:rPr lang="en-US" dirty="0" smtClean="0"/>
              <a:t>Simple confirmation of service</a:t>
            </a:r>
          </a:p>
          <a:p>
            <a:pPr lvl="1"/>
            <a:r>
              <a:rPr lang="en-US" dirty="0" smtClean="0"/>
              <a:t>Applies to all clinical studies using Shands services</a:t>
            </a:r>
          </a:p>
          <a:p>
            <a:r>
              <a:rPr lang="en-US" dirty="0" smtClean="0"/>
              <a:t>Click Commerce for IRB</a:t>
            </a:r>
          </a:p>
          <a:p>
            <a:pPr lvl="1"/>
            <a:r>
              <a:rPr lang="en-US" dirty="0" smtClean="0"/>
              <a:t>On-line protocol submission</a:t>
            </a:r>
          </a:p>
          <a:p>
            <a:pPr lvl="1"/>
            <a:r>
              <a:rPr lang="en-US" dirty="0" smtClean="0"/>
              <a:t>Simplified process</a:t>
            </a:r>
          </a:p>
          <a:p>
            <a:r>
              <a:rPr lang="en-US" dirty="0" smtClean="0"/>
              <a:t>Budgeting tool</a:t>
            </a:r>
          </a:p>
          <a:p>
            <a:pPr lvl="1"/>
            <a:r>
              <a:rPr lang="en-US" dirty="0" smtClean="0"/>
              <a:t>Simplified clinical trial budget creation based on current service rates</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graphicFrame>
        <p:nvGraphicFramePr>
          <p:cNvPr id="5" name="Chart 4"/>
          <p:cNvGraphicFramePr>
            <a:graphicFrameLocks/>
          </p:cNvGraphicFramePr>
          <p:nvPr>
            <p:extLst>
              <p:ext uri="{D42A27DB-BD31-4B8C-83A1-F6EECF244321}">
                <p14:modId xmlns="" xmlns:p14="http://schemas.microsoft.com/office/powerpoint/2010/main" val="3346025255"/>
              </p:ext>
            </p:extLst>
          </p:nvPr>
        </p:nvGraphicFramePr>
        <p:xfrm>
          <a:off x="152400" y="1371600"/>
          <a:ext cx="5181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UF Research Funding</a:t>
            </a:r>
            <a:endParaRPr lang="en-US" dirty="0"/>
          </a:p>
        </p:txBody>
      </p:sp>
      <p:pic>
        <p:nvPicPr>
          <p:cNvPr id="8" name="Content Placeholder 7"/>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17822" y="1371600"/>
            <a:ext cx="7511778" cy="4876800"/>
          </a:xfrm>
        </p:spPr>
      </p:pic>
      <p:sp>
        <p:nvSpPr>
          <p:cNvPr id="5" name="Footer Placeholder 4"/>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extLst>
      <p:ext uri="{BB962C8B-B14F-4D97-AF65-F5344CB8AC3E}">
        <p14:creationId xmlns="" xmlns:p14="http://schemas.microsoft.com/office/powerpoint/2010/main" val="1035986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dirty="0" smtClean="0"/>
              <a:t>BMI Academic Program</a:t>
            </a:r>
          </a:p>
        </p:txBody>
      </p:sp>
      <p:sp>
        <p:nvSpPr>
          <p:cNvPr id="6" name="Content Placeholder 5"/>
          <p:cNvSpPr>
            <a:spLocks noGrp="1"/>
          </p:cNvSpPr>
          <p:nvPr>
            <p:ph idx="1"/>
          </p:nvPr>
        </p:nvSpPr>
        <p:spPr>
          <a:xfrm>
            <a:off x="457200" y="1447800"/>
            <a:ext cx="8229600" cy="4525963"/>
          </a:xfrm>
        </p:spPr>
        <p:txBody>
          <a:bodyPr>
            <a:normAutofit fontScale="85000" lnSpcReduction="10000"/>
          </a:bodyPr>
          <a:lstStyle/>
          <a:p>
            <a:pPr eaLnBrk="1" hangingPunct="1">
              <a:defRPr/>
            </a:pPr>
            <a:r>
              <a:rPr lang="en-US" sz="3400" dirty="0" smtClean="0"/>
              <a:t>Lecture Series</a:t>
            </a:r>
          </a:p>
          <a:p>
            <a:pPr lvl="1" eaLnBrk="1" hangingPunct="1">
              <a:defRPr/>
            </a:pPr>
            <a:r>
              <a:rPr lang="en-US" sz="3400" dirty="0" smtClean="0"/>
              <a:t>Third academic year for full series mixing invited speakers with UF faculty. Organized two seminars on IDR.</a:t>
            </a:r>
          </a:p>
          <a:p>
            <a:pPr eaLnBrk="1" hangingPunct="1">
              <a:defRPr/>
            </a:pPr>
            <a:r>
              <a:rPr lang="en-US" sz="3400" dirty="0" smtClean="0"/>
              <a:t>Faculty meetings</a:t>
            </a:r>
          </a:p>
          <a:p>
            <a:pPr lvl="1" eaLnBrk="1" hangingPunct="1">
              <a:defRPr/>
            </a:pPr>
            <a:r>
              <a:rPr lang="en-US" sz="3400" dirty="0" smtClean="0"/>
              <a:t>Monthly series.  Fourteen faculty from across UF departments and colleges.  Build community of informaticians.  Identify opportunities of </a:t>
            </a:r>
            <a:r>
              <a:rPr lang="en-US" sz="3400" dirty="0" smtClean="0"/>
              <a:t>interest</a:t>
            </a:r>
          </a:p>
          <a:p>
            <a:pPr>
              <a:defRPr/>
            </a:pPr>
            <a:r>
              <a:rPr lang="en-US" sz="3800" dirty="0" smtClean="0"/>
              <a:t>Academic Program Planning with Dean’s Office</a:t>
            </a:r>
            <a:endParaRPr lang="en-US" sz="3800"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BMIP Year 4</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sz="2200" dirty="0" smtClean="0"/>
              <a:t>BMI Academic Program. Faculty affiliations, hires. Training program. </a:t>
            </a:r>
          </a:p>
          <a:p>
            <a:r>
              <a:rPr lang="en-US" sz="2200" dirty="0" smtClean="0"/>
              <a:t>Comprehensive enterprise architecture for research informatics </a:t>
            </a:r>
          </a:p>
          <a:p>
            <a:r>
              <a:rPr lang="en-US" sz="2200" dirty="0" smtClean="0"/>
              <a:t>Personalized Medicine.  Sample collection, bioinformatics, IDR, EHR</a:t>
            </a:r>
          </a:p>
          <a:p>
            <a:r>
              <a:rPr lang="en-US" sz="2200" dirty="0" smtClean="0"/>
              <a:t>VIVO.  Open source community.  i2b2.  Continue growth</a:t>
            </a:r>
          </a:p>
          <a:p>
            <a:r>
              <a:rPr lang="en-US" sz="2200" dirty="0" smtClean="0"/>
              <a:t>Health IMPACTS. </a:t>
            </a:r>
            <a:r>
              <a:rPr lang="en-US" sz="2200" dirty="0" err="1" smtClean="0"/>
              <a:t>iPad</a:t>
            </a:r>
            <a:r>
              <a:rPr lang="en-US" sz="2200" dirty="0" smtClean="0"/>
              <a:t>/REDCap data collection.  Network portal</a:t>
            </a:r>
          </a:p>
          <a:p>
            <a:r>
              <a:rPr lang="en-US" sz="2200" dirty="0" smtClean="0"/>
              <a:t>Research Participant Registry.  In IDR</a:t>
            </a:r>
          </a:p>
          <a:p>
            <a:r>
              <a:rPr lang="en-US" sz="2200" dirty="0" smtClean="0"/>
              <a:t>Genetic Data repository.  In IDR </a:t>
            </a:r>
          </a:p>
          <a:p>
            <a:r>
              <a:rPr lang="en-US" sz="2200" dirty="0" smtClean="0"/>
              <a:t>Data registry.  In IDR</a:t>
            </a:r>
          </a:p>
          <a:p>
            <a:r>
              <a:rPr lang="en-US" sz="2200" dirty="0" smtClean="0"/>
              <a:t>Specimen registry from biorepository.  In IDR</a:t>
            </a:r>
          </a:p>
          <a:p>
            <a:r>
              <a:rPr lang="en-US" sz="2200" dirty="0" smtClean="0"/>
              <a:t>Consent data.  In IDR</a:t>
            </a:r>
          </a:p>
          <a:p>
            <a:r>
              <a:rPr lang="en-US" sz="2200" dirty="0" smtClean="0"/>
              <a:t>Conversion of legacy applications – </a:t>
            </a:r>
            <a:r>
              <a:rPr lang="en-US" sz="2200" dirty="0" err="1" smtClean="0"/>
              <a:t>eDSMB</a:t>
            </a:r>
            <a:r>
              <a:rPr lang="en-US" sz="2200" dirty="0" smtClean="0"/>
              <a:t>, </a:t>
            </a:r>
            <a:r>
              <a:rPr lang="en-US" sz="2200" dirty="0" err="1" smtClean="0"/>
              <a:t>eAERS</a:t>
            </a:r>
            <a:r>
              <a:rPr lang="en-US" sz="2200" dirty="0" smtClean="0"/>
              <a:t>, CRC scheduling</a:t>
            </a:r>
          </a:p>
          <a:p>
            <a:r>
              <a:rPr lang="en-US" sz="2200" dirty="0" smtClean="0"/>
              <a:t>CTSI Service Delivery systems – ticketing, vouchers, billing, reporting</a:t>
            </a:r>
          </a:p>
        </p:txBody>
      </p:sp>
    </p:spTree>
    <p:extLst>
      <p:ext uri="{BB962C8B-B14F-4D97-AF65-F5344CB8AC3E}">
        <p14:creationId xmlns="" xmlns:p14="http://schemas.microsoft.com/office/powerpoint/2010/main" val="1563818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300" dirty="0" smtClean="0"/>
              <a:t>Clinical and Translational Research Building</a:t>
            </a:r>
            <a:endParaRPr lang="en-US" sz="33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2"/>
          <p:cNvPicPr>
            <a:picLocks noGrp="1" noChangeAspect="1" noChangeArrowheads="1"/>
          </p:cNvPicPr>
          <p:nvPr>
            <p:ph idx="1"/>
          </p:nvPr>
        </p:nvPicPr>
        <p:blipFill>
          <a:blip r:embed="rId2"/>
          <a:srcRect/>
          <a:stretch>
            <a:fillRect/>
          </a:stretch>
        </p:blipFill>
        <p:spPr>
          <a:xfrm>
            <a:off x="457200" y="1371600"/>
            <a:ext cx="8229600" cy="2866726"/>
          </a:xfrm>
        </p:spPr>
      </p:pic>
      <p:sp>
        <p:nvSpPr>
          <p:cNvPr id="6" name="TextBox 4"/>
          <p:cNvSpPr txBox="1">
            <a:spLocks noChangeArrowheads="1"/>
          </p:cNvSpPr>
          <p:nvPr/>
        </p:nvSpPr>
        <p:spPr bwMode="auto">
          <a:xfrm>
            <a:off x="592138" y="4267200"/>
            <a:ext cx="6973256" cy="2031325"/>
          </a:xfrm>
          <a:prstGeom prst="rect">
            <a:avLst/>
          </a:prstGeom>
          <a:noFill/>
          <a:ln w="9525">
            <a:noFill/>
            <a:miter lim="800000"/>
            <a:headEnd/>
            <a:tailEnd/>
          </a:ln>
        </p:spPr>
        <p:txBody>
          <a:bodyPr wrap="square">
            <a:spAutoFit/>
          </a:bodyPr>
          <a:lstStyle/>
          <a:p>
            <a:pPr eaLnBrk="0" hangingPunct="0">
              <a:buFont typeface="Arial" pitchFamily="34" charset="0"/>
              <a:buChar char="•"/>
            </a:pPr>
            <a:r>
              <a:rPr lang="en-US" dirty="0" smtClean="0">
                <a:solidFill>
                  <a:srgbClr val="666665"/>
                </a:solidFill>
              </a:rPr>
              <a:t> CTSI headquarters</a:t>
            </a:r>
          </a:p>
          <a:p>
            <a:pPr eaLnBrk="0" hangingPunct="0">
              <a:buFont typeface="Arial" pitchFamily="34" charset="0"/>
              <a:buChar char="•"/>
            </a:pPr>
            <a:r>
              <a:rPr lang="en-US" dirty="0" smtClean="0">
                <a:solidFill>
                  <a:srgbClr val="666665"/>
                </a:solidFill>
              </a:rPr>
              <a:t> Ambulatory Clinical Research Center and targeted research programs</a:t>
            </a:r>
          </a:p>
          <a:p>
            <a:pPr eaLnBrk="0" hangingPunct="0">
              <a:buFont typeface="Arial" pitchFamily="34" charset="0"/>
              <a:buChar char="•"/>
            </a:pPr>
            <a:r>
              <a:rPr lang="en-US" dirty="0" smtClean="0">
                <a:solidFill>
                  <a:srgbClr val="666665"/>
                </a:solidFill>
              </a:rPr>
              <a:t> Biostatistics, BMI, Epidemiology, and Health Policy</a:t>
            </a:r>
          </a:p>
          <a:p>
            <a:pPr eaLnBrk="0" hangingPunct="0">
              <a:buFont typeface="Arial" pitchFamily="34" charset="0"/>
              <a:buChar char="•"/>
            </a:pPr>
            <a:r>
              <a:rPr lang="en-US" dirty="0" smtClean="0">
                <a:solidFill>
                  <a:srgbClr val="666665"/>
                </a:solidFill>
              </a:rPr>
              <a:t> Training Programs (pre and post doctoral) </a:t>
            </a:r>
          </a:p>
          <a:p>
            <a:pPr eaLnBrk="0" hangingPunct="0">
              <a:buFont typeface="Arial" pitchFamily="34" charset="0"/>
              <a:buChar char="•"/>
            </a:pPr>
            <a:r>
              <a:rPr lang="en-US" dirty="0" smtClean="0">
                <a:solidFill>
                  <a:srgbClr val="666665"/>
                </a:solidFill>
              </a:rPr>
              <a:t> 80,000 ft</a:t>
            </a:r>
            <a:r>
              <a:rPr lang="en-US" baseline="30000" dirty="0" smtClean="0">
                <a:solidFill>
                  <a:srgbClr val="666665"/>
                </a:solidFill>
              </a:rPr>
              <a:t>2</a:t>
            </a:r>
            <a:r>
              <a:rPr lang="en-US" dirty="0" smtClean="0">
                <a:solidFill>
                  <a:srgbClr val="666665"/>
                </a:solidFill>
              </a:rPr>
              <a:t> dedicated space</a:t>
            </a:r>
          </a:p>
          <a:p>
            <a:pPr eaLnBrk="0" hangingPunct="0">
              <a:buFont typeface="Arial" pitchFamily="34" charset="0"/>
              <a:buChar char="•"/>
            </a:pPr>
            <a:r>
              <a:rPr lang="en-US" dirty="0" smtClean="0">
                <a:solidFill>
                  <a:srgbClr val="666665"/>
                </a:solidFill>
              </a:rPr>
              <a:t> Incorporated with Institute of Aging (NIH funded; 40,000 ft</a:t>
            </a:r>
            <a:r>
              <a:rPr lang="en-US" baseline="30000" dirty="0" smtClean="0">
                <a:solidFill>
                  <a:srgbClr val="666665"/>
                </a:solidFill>
              </a:rPr>
              <a:t>2</a:t>
            </a:r>
            <a:r>
              <a:rPr lang="en-US" dirty="0" smtClean="0">
                <a:solidFill>
                  <a:srgbClr val="666665"/>
                </a:solidFill>
              </a:rPr>
              <a:t>)</a:t>
            </a:r>
          </a:p>
          <a:p>
            <a:pPr eaLnBrk="0" hangingPunct="0">
              <a:buFont typeface="Arial" pitchFamily="34" charset="0"/>
              <a:buChar char="•"/>
            </a:pPr>
            <a:r>
              <a:rPr lang="en-US" dirty="0" smtClean="0">
                <a:solidFill>
                  <a:srgbClr val="666665"/>
                </a:solidFill>
              </a:rPr>
              <a:t> </a:t>
            </a:r>
            <a:r>
              <a:rPr lang="en-US" dirty="0" smtClean="0">
                <a:solidFill>
                  <a:srgbClr val="666665"/>
                </a:solidFill>
              </a:rPr>
              <a:t>February</a:t>
            </a:r>
            <a:r>
              <a:rPr lang="en-US" dirty="0" smtClean="0">
                <a:solidFill>
                  <a:srgbClr val="666665"/>
                </a:solidFill>
              </a:rPr>
              <a:t> </a:t>
            </a:r>
            <a:r>
              <a:rPr lang="en-US" dirty="0" smtClean="0">
                <a:solidFill>
                  <a:srgbClr val="666665"/>
                </a:solidFill>
              </a:rPr>
              <a:t>2013</a:t>
            </a:r>
            <a:endParaRPr lang="en-US" dirty="0">
              <a:solidFill>
                <a:srgbClr val="66666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1600200"/>
            <a:ext cx="3886200" cy="4525963"/>
          </a:xfrm>
        </p:spPr>
        <p:txBody>
          <a:bodyPr/>
          <a:lstStyle/>
          <a:p>
            <a:r>
              <a:rPr lang="en-US" dirty="0" smtClean="0"/>
              <a:t>On the web</a:t>
            </a:r>
          </a:p>
          <a:p>
            <a:pPr lvl="1"/>
            <a:r>
              <a:rPr lang="en-US" dirty="0" smtClean="0">
                <a:hlinkClick r:id="rId2"/>
              </a:rPr>
              <a:t>www.ctsi.ufl.edu</a:t>
            </a:r>
            <a:endParaRPr lang="en-US" dirty="0" smtClean="0"/>
          </a:p>
          <a:p>
            <a:r>
              <a:rPr lang="en-US" dirty="0" smtClean="0"/>
              <a:t>Call</a:t>
            </a:r>
          </a:p>
          <a:p>
            <a:pPr lvl="1"/>
            <a:r>
              <a:rPr lang="en-US" dirty="0" smtClean="0"/>
              <a:t>352-273-8700</a:t>
            </a:r>
          </a:p>
          <a:p>
            <a:r>
              <a:rPr lang="en-US" dirty="0" smtClean="0"/>
              <a:t>Email</a:t>
            </a:r>
          </a:p>
          <a:p>
            <a:pPr lvl="1"/>
            <a:r>
              <a:rPr lang="en-US" dirty="0" smtClean="0">
                <a:hlinkClick r:id="rId3"/>
              </a:rPr>
              <a:t>info@ctsi.ufl.edu</a:t>
            </a:r>
            <a:endParaRPr lang="en-US" dirty="0" smtClean="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1027" name="Picture 3"/>
          <p:cNvPicPr>
            <a:picLocks noChangeAspect="1" noChangeArrowheads="1"/>
          </p:cNvPicPr>
          <p:nvPr/>
        </p:nvPicPr>
        <p:blipFill>
          <a:blip r:embed="rId4"/>
          <a:srcRect/>
          <a:stretch>
            <a:fillRect/>
          </a:stretch>
        </p:blipFill>
        <p:spPr bwMode="auto">
          <a:xfrm>
            <a:off x="4262593" y="1600200"/>
            <a:ext cx="4328514"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UF&amp;Shands Academic Health Center</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3702" y="13570"/>
            <a:ext cx="9257702" cy="6899790"/>
          </a:xfrm>
        </p:spPr>
      </p:pic>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extLst>
      <p:ext uri="{BB962C8B-B14F-4D97-AF65-F5344CB8AC3E}">
        <p14:creationId xmlns="" xmlns:p14="http://schemas.microsoft.com/office/powerpoint/2010/main" val="328038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UF CTSI</a:t>
            </a:r>
            <a:endParaRPr lang="en-US" dirty="0"/>
          </a:p>
        </p:txBody>
      </p:sp>
      <p:sp>
        <p:nvSpPr>
          <p:cNvPr id="3" name="Content Placeholder 2"/>
          <p:cNvSpPr>
            <a:spLocks noGrp="1"/>
          </p:cNvSpPr>
          <p:nvPr>
            <p:ph idx="1"/>
          </p:nvPr>
        </p:nvSpPr>
        <p:spPr/>
        <p:txBody>
          <a:bodyPr>
            <a:normAutofit fontScale="92500" lnSpcReduction="10000"/>
          </a:bodyPr>
          <a:lstStyle/>
          <a:p>
            <a:pPr eaLnBrk="0" hangingPunct="0">
              <a:defRPr/>
            </a:pPr>
            <a:r>
              <a:rPr lang="en-US" sz="2200" dirty="0" smtClean="0"/>
              <a:t>In July of 2009, UF received a $26 million, five year, NIH Clinical and Translational Science Award supporting the UF Clinical and Translational Science Institute (UF CTSI)</a:t>
            </a:r>
          </a:p>
          <a:p>
            <a:pPr lvl="1" eaLnBrk="0" hangingPunct="0">
              <a:lnSpc>
                <a:spcPct val="120000"/>
              </a:lnSpc>
              <a:buFont typeface="Arial" charset="0"/>
              <a:buChar char="–"/>
              <a:defRPr/>
            </a:pPr>
            <a:r>
              <a:rPr lang="en-US" sz="2200" dirty="0" smtClean="0"/>
              <a:t>The UF Office of Research has provided an additional </a:t>
            </a:r>
            <a:br>
              <a:rPr lang="en-US" sz="2200" dirty="0" smtClean="0"/>
            </a:br>
            <a:r>
              <a:rPr lang="en-US" sz="2200" dirty="0" smtClean="0"/>
              <a:t>$23 million in support</a:t>
            </a:r>
          </a:p>
          <a:p>
            <a:pPr lvl="1" eaLnBrk="0" hangingPunct="0">
              <a:lnSpc>
                <a:spcPct val="120000"/>
              </a:lnSpc>
              <a:buFont typeface="Arial" charset="0"/>
              <a:buChar char="–"/>
              <a:defRPr/>
            </a:pPr>
            <a:r>
              <a:rPr lang="en-US" sz="2200" dirty="0" smtClean="0"/>
              <a:t>The UF College of Medicine has made $70 million in additional commitments</a:t>
            </a:r>
          </a:p>
          <a:p>
            <a:pPr lvl="1" eaLnBrk="0" hangingPunct="0">
              <a:lnSpc>
                <a:spcPct val="120000"/>
              </a:lnSpc>
              <a:buFont typeface="Arial" charset="0"/>
              <a:buChar char="–"/>
              <a:defRPr/>
            </a:pPr>
            <a:r>
              <a:rPr lang="en-US" sz="2200" dirty="0" smtClean="0">
                <a:sym typeface="Wingdings" pitchFamily="2" charset="2"/>
              </a:rPr>
              <a:t>All 16 UF colleges  effort for students, staff, faculty, space, equipment</a:t>
            </a:r>
          </a:p>
          <a:p>
            <a:pPr eaLnBrk="0" hangingPunct="0">
              <a:lnSpc>
                <a:spcPct val="120000"/>
              </a:lnSpc>
              <a:buFont typeface="Arial" charset="0"/>
              <a:buChar char="•"/>
              <a:defRPr/>
            </a:pPr>
            <a:r>
              <a:rPr lang="en-US" sz="2200" dirty="0" smtClean="0"/>
              <a:t>The result: an institute designed to transform the university’s ability to conduct clinical and translational science – increasing research capacity, speeding results to application, improving care and human health</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3600" dirty="0" smtClean="0"/>
              <a:t>National Consortium </a:t>
            </a:r>
            <a:br>
              <a:rPr lang="en-US" sz="3600" dirty="0" smtClean="0"/>
            </a:br>
            <a:r>
              <a:rPr lang="en-US" sz="3600" dirty="0" smtClean="0"/>
              <a:t>of 60 Academic Health Centers</a:t>
            </a:r>
            <a:endParaRPr lang="en-US" sz="36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Content Placeholder 5" descr="map_large.gif"/>
          <p:cNvPicPr>
            <a:picLocks noGrp="1" noChangeAspect="1"/>
          </p:cNvPicPr>
          <p:nvPr>
            <p:ph idx="1"/>
          </p:nvPr>
        </p:nvPicPr>
        <p:blipFill>
          <a:blip r:embed="rId2"/>
          <a:stretch>
            <a:fillRect/>
          </a:stretch>
        </p:blipFill>
        <p:spPr>
          <a:xfrm>
            <a:off x="990601" y="1102894"/>
            <a:ext cx="6858000" cy="522170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Catalyst for Collaboration</a:t>
            </a:r>
            <a:endParaRPr lang="en-US" dirty="0"/>
          </a:p>
        </p:txBody>
      </p:sp>
      <p:graphicFrame>
        <p:nvGraphicFramePr>
          <p:cNvPr id="5" name="Content Placeholder 4"/>
          <p:cNvGraphicFramePr>
            <a:graphicFrameLocks noGrp="1"/>
          </p:cNvGraphicFramePr>
          <p:nvPr>
            <p:ph idx="1"/>
          </p:nvPr>
        </p:nvGraphicFramePr>
        <p:xfrm>
          <a:off x="381000" y="13716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UF CTSI Organization</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7" name="Picture 6" descr="CTSI Organization.png"/>
          <p:cNvPicPr>
            <a:picLocks noChangeAspect="1"/>
          </p:cNvPicPr>
          <p:nvPr/>
        </p:nvPicPr>
        <p:blipFill>
          <a:blip r:embed="rId2"/>
          <a:stretch>
            <a:fillRect/>
          </a:stretch>
        </p:blipFill>
        <p:spPr>
          <a:xfrm>
            <a:off x="838200" y="1524000"/>
            <a:ext cx="7424738" cy="43934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Informatics</a:t>
            </a:r>
            <a:endParaRPr lang="en-US" dirty="0"/>
          </a:p>
        </p:txBody>
      </p:sp>
      <p:sp>
        <p:nvSpPr>
          <p:cNvPr id="3" name="Content Placeholder 2"/>
          <p:cNvSpPr>
            <a:spLocks noGrp="1"/>
          </p:cNvSpPr>
          <p:nvPr>
            <p:ph idx="1"/>
          </p:nvPr>
        </p:nvSpPr>
        <p:spPr>
          <a:xfrm>
            <a:off x="457200" y="1600200"/>
            <a:ext cx="6096000" cy="4525963"/>
          </a:xfrm>
        </p:spPr>
        <p:txBody>
          <a:bodyPr>
            <a:normAutofit fontScale="85000" lnSpcReduction="20000"/>
          </a:bodyPr>
          <a:lstStyle/>
          <a:p>
            <a:r>
              <a:rPr lang="en-US" dirty="0" smtClean="0"/>
              <a:t>Overarching Goal</a:t>
            </a:r>
          </a:p>
          <a:p>
            <a:pPr lvl="1"/>
            <a:r>
              <a:rPr lang="en-US" dirty="0" smtClean="0"/>
              <a:t>Develop and integrate clinical and research data systems to support collaborative CTS and lay groundwork for new academic program in BMI</a:t>
            </a:r>
          </a:p>
          <a:p>
            <a:pPr marL="571500" indent="-514350"/>
            <a:r>
              <a:rPr lang="en-US" dirty="0" smtClean="0"/>
              <a:t>Specific Aims</a:t>
            </a:r>
          </a:p>
          <a:p>
            <a:pPr marL="971550" lvl="1" indent="-514350">
              <a:buFont typeface="Calibri" pitchFamily="34" charset="0"/>
              <a:buAutoNum type="arabicPeriod"/>
            </a:pPr>
            <a:r>
              <a:rPr lang="en-US" dirty="0" smtClean="0"/>
              <a:t>Build/delivery core informatics capabilities – portal, study registry, investigator registry, data registry, sample registry</a:t>
            </a:r>
          </a:p>
          <a:p>
            <a:pPr marL="971550" lvl="1" indent="-514350">
              <a:buFont typeface="Calibri" pitchFamily="34" charset="0"/>
              <a:buAutoNum type="arabicPeriod"/>
            </a:pPr>
            <a:r>
              <a:rPr lang="en-US" dirty="0" smtClean="0"/>
              <a:t>Build/delivery integrated data repository for research and clinical care</a:t>
            </a:r>
          </a:p>
          <a:p>
            <a:pPr marL="971550" lvl="1" indent="-514350">
              <a:buFont typeface="Calibri" pitchFamily="34" charset="0"/>
              <a:buAutoNum type="arabicPeriod"/>
            </a:pPr>
            <a:r>
              <a:rPr lang="en-US" dirty="0" smtClean="0"/>
              <a:t>Create academic program</a:t>
            </a:r>
          </a:p>
          <a:p>
            <a:endParaRPr lang="en-US" dirty="0" smtClean="0"/>
          </a:p>
          <a:p>
            <a:endParaRPr lang="en-US" dirty="0" smtClean="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
        <p:nvSpPr>
          <p:cNvPr id="6" name="TextBox 16"/>
          <p:cNvSpPr txBox="1">
            <a:spLocks noChangeArrowheads="1"/>
          </p:cNvSpPr>
          <p:nvPr/>
        </p:nvSpPr>
        <p:spPr bwMode="auto">
          <a:xfrm>
            <a:off x="6705600" y="4114800"/>
            <a:ext cx="2057400" cy="338138"/>
          </a:xfrm>
          <a:prstGeom prst="rect">
            <a:avLst/>
          </a:prstGeom>
          <a:noFill/>
          <a:ln w="9525">
            <a:noFill/>
            <a:miter lim="800000"/>
            <a:headEnd/>
            <a:tailEnd/>
          </a:ln>
        </p:spPr>
        <p:txBody>
          <a:bodyPr wrap="square">
            <a:spAutoFit/>
          </a:bodyPr>
          <a:lstStyle/>
          <a:p>
            <a:pPr algn="ctr" eaLnBrk="0" hangingPunct="0">
              <a:spcAft>
                <a:spcPts val="600"/>
              </a:spcAft>
            </a:pPr>
            <a:r>
              <a:rPr lang="en-US" sz="1600" dirty="0"/>
              <a:t>Michael Conlon, PhD </a:t>
            </a:r>
          </a:p>
        </p:txBody>
      </p:sp>
      <p:pic>
        <p:nvPicPr>
          <p:cNvPr id="1026" name="Picture 2"/>
          <p:cNvPicPr>
            <a:picLocks noChangeAspect="1" noChangeArrowheads="1"/>
          </p:cNvPicPr>
          <p:nvPr/>
        </p:nvPicPr>
        <p:blipFill>
          <a:blip r:embed="rId2" cstate="print"/>
          <a:srcRect/>
          <a:stretch>
            <a:fillRect/>
          </a:stretch>
        </p:blipFill>
        <p:spPr bwMode="auto">
          <a:xfrm>
            <a:off x="6848617" y="1371600"/>
            <a:ext cx="1771366"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TSI-Web-Site-Colors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CTSI-Web-Site-Colors (6)</Template>
  <TotalTime>181</TotalTime>
  <Words>1924</Words>
  <Application>Microsoft Office PowerPoint</Application>
  <PresentationFormat>On-screen Show (4:3)</PresentationFormat>
  <Paragraphs>264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CTSI-Web-Site-Colors (6)</vt:lpstr>
      <vt:lpstr>Health Informatics for  Clinical and Translational Science:   The University of Florida Experience</vt:lpstr>
      <vt:lpstr>The University of Florida</vt:lpstr>
      <vt:lpstr>UF Research Funding</vt:lpstr>
      <vt:lpstr>The UF&amp;Shands Academic Health Center</vt:lpstr>
      <vt:lpstr>The UF CTSI</vt:lpstr>
      <vt:lpstr>National Consortium  of 60 Academic Health Centers</vt:lpstr>
      <vt:lpstr>A Catalyst for Collaboration</vt:lpstr>
      <vt:lpstr>UF CTSI Organization</vt:lpstr>
      <vt:lpstr>Biomedical Informatics</vt:lpstr>
      <vt:lpstr>Informatics Projects</vt:lpstr>
      <vt:lpstr>UF CTSI Portal</vt:lpstr>
      <vt:lpstr>CTSI Portal</vt:lpstr>
      <vt:lpstr>REDCap</vt:lpstr>
      <vt:lpstr>REDCap Implementation and Support</vt:lpstr>
      <vt:lpstr>Health IMPACTS for Florida</vt:lpstr>
      <vt:lpstr>Health IMPACTS portal</vt:lpstr>
      <vt:lpstr>Developing Health IMPACTS</vt:lpstr>
      <vt:lpstr>Study Registry</vt:lpstr>
      <vt:lpstr>Human Subject Studies at UF</vt:lpstr>
      <vt:lpstr>VIVO: Enabling National Networking of Scientists</vt:lpstr>
      <vt:lpstr>VIVO: Enabling National Networking of Scientists</vt:lpstr>
      <vt:lpstr>Slide 22</vt:lpstr>
      <vt:lpstr>Slide 23</vt:lpstr>
      <vt:lpstr>Integrated Data Repository</vt:lpstr>
      <vt:lpstr>CTSI Funded IDR Pilot Projects</vt:lpstr>
      <vt:lpstr>Clinical Translation in Pharmacogenomics</vt:lpstr>
      <vt:lpstr>Personalized Medicine Program Data Trail – Clopidogrel Pilot</vt:lpstr>
      <vt:lpstr>Informatics for Personalized Medicine</vt:lpstr>
      <vt:lpstr>Improving Protocol Submission</vt:lpstr>
      <vt:lpstr>BMI Academic Program</vt:lpstr>
      <vt:lpstr>BMIP Year 4</vt:lpstr>
      <vt:lpstr>Clinical and Translational Research Building</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 Conlon</cp:lastModifiedBy>
  <cp:revision>27</cp:revision>
  <dcterms:created xsi:type="dcterms:W3CDTF">2011-12-03T19:04:41Z</dcterms:created>
  <dcterms:modified xsi:type="dcterms:W3CDTF">2011-12-05T16:50:00Z</dcterms:modified>
</cp:coreProperties>
</file>