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96" y="-5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C61CF-4DC5-49B6-A430-874F0F84FFCA}" type="datetimeFigureOut">
              <a:rPr lang="en-US" smtClean="0"/>
              <a:pPr/>
              <a:t>10/28/2011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EC6E1-B5A9-432D-9388-D3188853D0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C61CF-4DC5-49B6-A430-874F0F84FFCA}" type="datetimeFigureOut">
              <a:rPr lang="en-US" smtClean="0"/>
              <a:pPr/>
              <a:t>10/28/2011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EC6E1-B5A9-432D-9388-D3188853D0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C61CF-4DC5-49B6-A430-874F0F84FFCA}" type="datetimeFigureOut">
              <a:rPr lang="en-US" smtClean="0"/>
              <a:pPr/>
              <a:t>10/28/2011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EC6E1-B5A9-432D-9388-D3188853D0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C61CF-4DC5-49B6-A430-874F0F84FFCA}" type="datetimeFigureOut">
              <a:rPr lang="en-US" smtClean="0"/>
              <a:pPr/>
              <a:t>10/28/2011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EC6E1-B5A9-432D-9388-D3188853D0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C61CF-4DC5-49B6-A430-874F0F84FFCA}" type="datetimeFigureOut">
              <a:rPr lang="en-US" smtClean="0"/>
              <a:pPr/>
              <a:t>10/28/2011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EC6E1-B5A9-432D-9388-D3188853D0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C61CF-4DC5-49B6-A430-874F0F84FFCA}" type="datetimeFigureOut">
              <a:rPr lang="en-US" smtClean="0"/>
              <a:pPr/>
              <a:t>10/28/2011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EC6E1-B5A9-432D-9388-D3188853D0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C61CF-4DC5-49B6-A430-874F0F84FFCA}" type="datetimeFigureOut">
              <a:rPr lang="en-US" smtClean="0"/>
              <a:pPr/>
              <a:t>10/28/2011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EC6E1-B5A9-432D-9388-D3188853D0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C61CF-4DC5-49B6-A430-874F0F84FFCA}" type="datetimeFigureOut">
              <a:rPr lang="en-US" smtClean="0"/>
              <a:pPr/>
              <a:t>10/28/2011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EC6E1-B5A9-432D-9388-D3188853D0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C61CF-4DC5-49B6-A430-874F0F84FFCA}" type="datetimeFigureOut">
              <a:rPr lang="en-US" smtClean="0"/>
              <a:pPr/>
              <a:t>10/28/2011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EC6E1-B5A9-432D-9388-D3188853D0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C61CF-4DC5-49B6-A430-874F0F84FFCA}" type="datetimeFigureOut">
              <a:rPr lang="en-US" smtClean="0"/>
              <a:pPr/>
              <a:t>10/28/2011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EC6E1-B5A9-432D-9388-D3188853D0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C61CF-4DC5-49B6-A430-874F0F84FFCA}" type="datetimeFigureOut">
              <a:rPr lang="en-US" smtClean="0"/>
              <a:pPr/>
              <a:t>10/28/2011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EC6E1-B5A9-432D-9388-D3188853D0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C61CF-4DC5-49B6-A430-874F0F84FFCA}" type="datetimeFigureOut">
              <a:rPr lang="en-US" smtClean="0"/>
              <a:pPr/>
              <a:t>10/28/2011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EC6E1-B5A9-432D-9388-D3188853D0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18864"/>
            <a:ext cx="7772400" cy="1200329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FFFF00"/>
                </a:solidFill>
                <a:latin typeface="Arial"/>
                <a:cs typeface="Arial"/>
              </a:rPr>
              <a:t>The UF Open Access Publishing Fund</a:t>
            </a:r>
            <a:r>
              <a:rPr lang="en-US" sz="2800" dirty="0" smtClean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br>
              <a:rPr lang="en-US" sz="2800" dirty="0" smtClean="0">
                <a:solidFill>
                  <a:srgbClr val="FFFF00"/>
                </a:solidFill>
                <a:latin typeface="Arial"/>
                <a:cs typeface="Arial"/>
              </a:rPr>
            </a:br>
            <a:r>
              <a:rPr lang="en-US" sz="2800" dirty="0" smtClean="0">
                <a:solidFill>
                  <a:srgbClr val="FFFF00"/>
                </a:solidFill>
                <a:latin typeface="Arial"/>
                <a:cs typeface="Arial"/>
              </a:rPr>
              <a:t>- Recipient </a:t>
            </a:r>
            <a:r>
              <a:rPr lang="en-US" sz="2800" dirty="0">
                <a:solidFill>
                  <a:srgbClr val="FFFF00"/>
                </a:solidFill>
                <a:latin typeface="Arial"/>
                <a:cs typeface="Arial"/>
              </a:rPr>
              <a:t>Feedback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473278"/>
            <a:ext cx="6400800" cy="1752600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  <a:latin typeface="Arial"/>
                <a:cs typeface="Arial"/>
              </a:rPr>
              <a:t>Minoru Satoh, MD, PhD</a:t>
            </a:r>
          </a:p>
          <a:p>
            <a:pPr algn="l"/>
            <a:r>
              <a:rPr lang="en-US" dirty="0" smtClean="0">
                <a:solidFill>
                  <a:schemeClr val="bg1"/>
                </a:solidFill>
                <a:latin typeface="Arial"/>
                <a:cs typeface="Arial"/>
              </a:rPr>
              <a:t>Research Associate Professor</a:t>
            </a:r>
          </a:p>
          <a:p>
            <a:pPr algn="l"/>
            <a:r>
              <a:rPr lang="en-US" dirty="0" smtClean="0">
                <a:solidFill>
                  <a:schemeClr val="bg1"/>
                </a:solidFill>
                <a:latin typeface="Arial"/>
                <a:cs typeface="Arial"/>
              </a:rPr>
              <a:t>Division of Rheumatology and Clinical Immunology</a:t>
            </a:r>
          </a:p>
          <a:p>
            <a:pPr algn="l"/>
            <a:r>
              <a:rPr lang="en-US" dirty="0" smtClean="0">
                <a:solidFill>
                  <a:schemeClr val="bg1"/>
                </a:solidFill>
                <a:latin typeface="Arial"/>
                <a:cs typeface="Arial"/>
              </a:rPr>
              <a:t>Department of Medicine</a:t>
            </a:r>
          </a:p>
          <a:p>
            <a:pPr algn="l"/>
            <a:r>
              <a:rPr lang="en-US" dirty="0" smtClean="0">
                <a:solidFill>
                  <a:schemeClr val="bg1"/>
                </a:solidFill>
                <a:latin typeface="Arial"/>
                <a:cs typeface="Arial"/>
              </a:rPr>
              <a:t>College of Medicine</a:t>
            </a:r>
            <a:endParaRPr lang="en-US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037" y="0"/>
            <a:ext cx="8579556" cy="1143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FF00"/>
                </a:solidFill>
                <a:latin typeface="Arial"/>
                <a:cs typeface="Arial"/>
              </a:rPr>
              <a:t>Number of publications and open access publications</a:t>
            </a:r>
            <a:endParaRPr lang="en-US" sz="2800" dirty="0">
              <a:solidFill>
                <a:srgbClr val="FFFF00"/>
              </a:solidFill>
              <a:latin typeface="Arial"/>
              <a:cs typeface="Arial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076" y="978371"/>
            <a:ext cx="8070723" cy="587963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1434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/>
                <a:cs typeface="Arial"/>
              </a:rPr>
              <a:t>Rheumatology journal ranking by impact factor and publication cost</a:t>
            </a:r>
            <a:endParaRPr lang="en-US" sz="2400" dirty="0">
              <a:solidFill>
                <a:srgbClr val="FFFF00"/>
              </a:solidFill>
              <a:latin typeface="Arial"/>
              <a:cs typeface="Arial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294434"/>
            <a:ext cx="8229600" cy="556356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FF00"/>
                </a:solidFill>
                <a:latin typeface="Arial"/>
                <a:cs typeface="Arial"/>
              </a:rPr>
              <a:t>The UF Open Access Publishing Fund is great!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Arial"/>
                <a:cs typeface="Arial"/>
              </a:rPr>
              <a:t>Allows us to publish our research in the best possible journal without worrying about high publication cost of the better journals</a:t>
            </a:r>
          </a:p>
          <a:p>
            <a:endParaRPr lang="en-US" sz="200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Arial"/>
                <a:cs typeface="Arial"/>
              </a:rPr>
              <a:t>Allows us to publish research not supported by current grant funding. --- help future grant funding</a:t>
            </a:r>
          </a:p>
          <a:p>
            <a:endParaRPr lang="en-US" sz="200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Arial"/>
                <a:cs typeface="Arial"/>
              </a:rPr>
              <a:t>Application is simple </a:t>
            </a:r>
          </a:p>
          <a:p>
            <a:endParaRPr lang="en-US" sz="200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Arial"/>
                <a:cs typeface="Arial"/>
              </a:rPr>
              <a:t>Approval is quick</a:t>
            </a:r>
          </a:p>
          <a:p>
            <a:endParaRPr lang="en-US" sz="200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Arial"/>
                <a:cs typeface="Arial"/>
              </a:rPr>
              <a:t>Paying publication fee is quick and simple</a:t>
            </a:r>
            <a:endParaRPr lang="en-US" sz="200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922631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solidFill>
                  <a:srgbClr val="FFFF00"/>
                </a:solidFill>
                <a:latin typeface="Arial"/>
                <a:cs typeface="Arial"/>
              </a:rPr>
              <a:t>Suggestions for The UF Open Access Publishing Fund</a:t>
            </a:r>
            <a:br>
              <a:rPr lang="en-US" sz="2800" dirty="0" smtClean="0">
                <a:solidFill>
                  <a:srgbClr val="FFFF00"/>
                </a:solidFill>
                <a:latin typeface="Arial"/>
                <a:cs typeface="Arial"/>
              </a:rPr>
            </a:br>
            <a:r>
              <a:rPr lang="en-US" sz="2800" dirty="0" smtClean="0">
                <a:solidFill>
                  <a:srgbClr val="FFFF00"/>
                </a:solidFill>
                <a:latin typeface="Arial"/>
                <a:cs typeface="Arial"/>
              </a:rPr>
              <a:t/>
            </a:r>
            <a:br>
              <a:rPr lang="en-US" sz="2800" dirty="0" smtClean="0">
                <a:solidFill>
                  <a:srgbClr val="FFFF00"/>
                </a:solidFill>
                <a:latin typeface="Arial"/>
                <a:cs typeface="Arial"/>
              </a:rPr>
            </a:br>
            <a:r>
              <a:rPr lang="en-US" sz="2800" dirty="0" smtClean="0">
                <a:solidFill>
                  <a:srgbClr val="FFFF00"/>
                </a:solidFill>
                <a:latin typeface="Arial"/>
                <a:cs typeface="Arial"/>
              </a:rPr>
              <a:t>#1.  UFOAPF should support 100% of publication cost as long as the corresponding author is a UF researcher</a:t>
            </a:r>
            <a:endParaRPr lang="en-US" sz="2800" dirty="0"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54617"/>
            <a:ext cx="8229600" cy="4268615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Arial"/>
                <a:cs typeface="Arial"/>
              </a:rPr>
              <a:t>Collaborative studies and multi-center studies have been encouraged and many of our research papers include coauthors from other institutes</a:t>
            </a:r>
          </a:p>
          <a:p>
            <a:pPr>
              <a:buNone/>
            </a:pPr>
            <a:endParaRPr lang="en-US" sz="200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2000" u="sng" dirty="0" smtClean="0">
                <a:solidFill>
                  <a:srgbClr val="FFFF00"/>
                </a:solidFill>
                <a:latin typeface="Arial"/>
                <a:cs typeface="Arial"/>
              </a:rPr>
              <a:t>Corresponding author is responsible for paying all publication fee</a:t>
            </a:r>
          </a:p>
          <a:p>
            <a:endParaRPr lang="en-US" sz="200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Arial"/>
                <a:cs typeface="Arial"/>
              </a:rPr>
              <a:t>e.g. If 4 of total of 15 authors of the paper are from UF, the support from fund will be only $400 out of $1870 for Arthritis Res </a:t>
            </a:r>
            <a:r>
              <a:rPr lang="en-US" sz="2000" dirty="0" err="1" smtClean="0">
                <a:solidFill>
                  <a:schemeClr val="bg1"/>
                </a:solidFill>
                <a:latin typeface="Arial"/>
                <a:cs typeface="Arial"/>
              </a:rPr>
              <a:t>Ther</a:t>
            </a:r>
            <a:r>
              <a:rPr lang="en-US" sz="2000" dirty="0" smtClean="0">
                <a:solidFill>
                  <a:schemeClr val="bg1"/>
                </a:solidFill>
                <a:latin typeface="Arial"/>
                <a:cs typeface="Arial"/>
              </a:rPr>
              <a:t>. </a:t>
            </a:r>
          </a:p>
          <a:p>
            <a:endParaRPr lang="en-US" sz="200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200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200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62583"/>
            <a:ext cx="8229600" cy="45259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Arial"/>
                <a:cs typeface="Arial"/>
              </a:rPr>
              <a:t>There are a few respected open publishers</a:t>
            </a:r>
          </a:p>
          <a:p>
            <a:endParaRPr lang="en-US" sz="200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Arial"/>
                <a:cs typeface="Arial"/>
              </a:rPr>
              <a:t>However, there are several open publishers that have bad reputation.</a:t>
            </a:r>
          </a:p>
          <a:p>
            <a:pPr>
              <a:buNone/>
            </a:pPr>
            <a:r>
              <a:rPr lang="en-US" sz="2000" dirty="0" smtClean="0">
                <a:solidFill>
                  <a:schemeClr val="bg1"/>
                </a:solidFill>
                <a:latin typeface="Arial"/>
                <a:cs typeface="Arial"/>
              </a:rPr>
              <a:t>      --- They are in fact “Spammers”.  </a:t>
            </a:r>
          </a:p>
          <a:p>
            <a:pPr>
              <a:buNone/>
            </a:pPr>
            <a:r>
              <a:rPr lang="en-US" sz="2000" dirty="0" smtClean="0">
                <a:solidFill>
                  <a:schemeClr val="bg1"/>
                </a:solidFill>
                <a:latin typeface="Arial"/>
                <a:cs typeface="Arial"/>
              </a:rPr>
              <a:t>      Many e-mails everyday saying “Invitation to submit a manuscript…”, “Call for papers…” regardless my research area</a:t>
            </a:r>
          </a:p>
          <a:p>
            <a:pPr>
              <a:buNone/>
            </a:pPr>
            <a:r>
              <a:rPr lang="en-US" sz="2000" dirty="0" smtClean="0">
                <a:solidFill>
                  <a:schemeClr val="bg1"/>
                </a:solidFill>
                <a:latin typeface="Arial"/>
                <a:cs typeface="Arial"/>
              </a:rPr>
              <a:t>      --- Publish poor quality papers or even anything they receive.</a:t>
            </a:r>
          </a:p>
          <a:p>
            <a:pPr>
              <a:buNone/>
            </a:pPr>
            <a:endParaRPr lang="en-US" sz="200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FFFF00"/>
                </a:solidFill>
                <a:latin typeface="Arial"/>
                <a:cs typeface="Arial"/>
              </a:rPr>
              <a:t>UFOAPF should not support these “For profit, poor quality, spammer open publishers”</a:t>
            </a:r>
            <a:endParaRPr lang="en-US" sz="2000" dirty="0"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39952"/>
            <a:ext cx="8229600" cy="19226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Suggestions for The UF Open Access Publishing Fund</a:t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/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#2.  UFOAPF should support only qualified open access journals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258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The UF Open Access Publishing Fund  - Recipient Feedback</vt:lpstr>
      <vt:lpstr>Number of publications and open access publications</vt:lpstr>
      <vt:lpstr>Rheumatology journal ranking by impact factor and publication cost</vt:lpstr>
      <vt:lpstr>The UF Open Access Publishing Fund is great!</vt:lpstr>
      <vt:lpstr>Suggestions for The UF Open Access Publishing Fund  #1.  UFOAPF should support 100% of publication cost as long as the corresponding author is a UF researcher</vt:lpstr>
      <vt:lpstr>PowerPoint Presentation</vt:lpstr>
    </vt:vector>
  </TitlesOfParts>
  <Company>University of Florida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UF Open Access Publishing Fund and Recipient Feedback</dc:title>
  <dc:creator>Minoru Satoh</dc:creator>
  <cp:lastModifiedBy>Windows User</cp:lastModifiedBy>
  <cp:revision>5</cp:revision>
  <dcterms:created xsi:type="dcterms:W3CDTF">2011-10-26T13:26:19Z</dcterms:created>
  <dcterms:modified xsi:type="dcterms:W3CDTF">2011-10-28T19:27:07Z</dcterms:modified>
</cp:coreProperties>
</file>