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60" r:id="rId4"/>
    <p:sldId id="262" r:id="rId5"/>
    <p:sldId id="265" r:id="rId6"/>
    <p:sldId id="264" r:id="rId7"/>
    <p:sldId id="266" r:id="rId8"/>
    <p:sldId id="267" r:id="rId9"/>
    <p:sldId id="257" r:id="rId10"/>
    <p:sldId id="269" r:id="rId11"/>
    <p:sldId id="270" r:id="rId12"/>
    <p:sldId id="271"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4B6BA-7535-4489-82BA-6E544ED44A84}" type="datetimeFigureOut">
              <a:rPr lang="en-US" smtClean="0"/>
              <a:t>10/23/2011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EBCC2-FA62-4199-8BD8-4B6656ECC0EF}" type="slidenum">
              <a:rPr lang="en-US" smtClean="0"/>
              <a:t>‹#›</a:t>
            </a:fld>
            <a:endParaRPr lang="en-US"/>
          </a:p>
        </p:txBody>
      </p:sp>
    </p:spTree>
    <p:extLst>
      <p:ext uri="{BB962C8B-B14F-4D97-AF65-F5344CB8AC3E}">
        <p14:creationId xmlns:p14="http://schemas.microsoft.com/office/powerpoint/2010/main" val="3848274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Act, authors and creators of original works that are also expressed in a tangible form are granted copyright protection. Copyright protection is available from the moment the works are produced; however, protection is not indefinite. The law provides, in somewhat complicated fashion, for expiration of copyright protection and passage of a copyrighted work into the public domain.  Further, for copyright protection to attach, there is no requirement of registration, inclusion of a copyright statement or symbol, or even formal publication. </a:t>
            </a:r>
          </a:p>
          <a:p>
            <a:endParaRPr lang="en-US" dirty="0" smtClean="0"/>
          </a:p>
          <a:p>
            <a:r>
              <a:rPr lang="en-US" dirty="0" smtClean="0"/>
              <a:t>Once a work is created and fixed in a tangible form, such as a book, a sculpture, or a musical composition, the law grants the author or creator a bundle of certain exclusive rights with respect to how that work may be re-used. These rights include:  the right to reproduce the work, the right to prepare derivative works based upon the original work, and the right to publicly perform or display the work. </a:t>
            </a:r>
          </a:p>
          <a:p>
            <a:endParaRPr lang="en-US" dirty="0"/>
          </a:p>
        </p:txBody>
      </p:sp>
      <p:sp>
        <p:nvSpPr>
          <p:cNvPr id="4" name="Slide Number Placeholder 3"/>
          <p:cNvSpPr>
            <a:spLocks noGrp="1"/>
          </p:cNvSpPr>
          <p:nvPr>
            <p:ph type="sldNum" sz="quarter" idx="10"/>
          </p:nvPr>
        </p:nvSpPr>
        <p:spPr/>
        <p:txBody>
          <a:bodyPr/>
          <a:lstStyle/>
          <a:p>
            <a:fld id="{347EBCC2-FA62-4199-8BD8-4B6656ECC0EF}" type="slidenum">
              <a:rPr lang="en-US" smtClean="0"/>
              <a:t>3</a:t>
            </a:fld>
            <a:endParaRPr lang="en-US"/>
          </a:p>
        </p:txBody>
      </p:sp>
    </p:spTree>
    <p:extLst>
      <p:ext uri="{BB962C8B-B14F-4D97-AF65-F5344CB8AC3E}">
        <p14:creationId xmlns:p14="http://schemas.microsoft.com/office/powerpoint/2010/main" val="121169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factors listed</a:t>
            </a:r>
            <a:r>
              <a:rPr lang="en-US" baseline="0" dirty="0" smtClean="0"/>
              <a:t> in the Copyright Act that are balanced to determine whether one may make a fair use of a work without first seeking permission of the copyright holder. The interests of creation and progress of knowledge is weighed against the interests of the author or creator of the work. No single factor is more important than the other – rather the cumulative balance is looked at when making a fair use determination.</a:t>
            </a:r>
          </a:p>
          <a:p>
            <a:endParaRPr lang="en-US" baseline="0" dirty="0" smtClean="0"/>
          </a:p>
          <a:p>
            <a:r>
              <a:rPr lang="en-US" sz="1200" kern="1200" dirty="0" smtClean="0">
                <a:solidFill>
                  <a:schemeClr val="tx1"/>
                </a:solidFill>
                <a:effectLst/>
                <a:latin typeface="+mn-lt"/>
                <a:ea typeface="+mn-ea"/>
                <a:cs typeface="+mn-cs"/>
              </a:rPr>
              <a:t>Consideration of all of the fair use factors is required; however, all four factors do not have to weigh equally in favor of the proposed use. A fair use analysis is fact-driven; it is intended to be utilized in a case-by-case fashion. Each unique set of facts regarding a proposed use leads to its own reasoned conclusion. Reasonable individuals may come to different conclusions concerning the same set of facts, but the operative word is "reasonable.“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analyzing each factor, there are several inquiries that you can make to assist you in reaching a determination.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examining the purpose and character of the use, consider whether the use is for educational or commercial purposes. In the cases of commercial uses, courts have indicated that if the use is significantly transformative, that is, the use of the work is a completely new, unexpected, or unintended way, and not merely a reproduction and distribution, this factor may weigh in favor of a finding of fair use. The argument of </a:t>
            </a:r>
            <a:r>
              <a:rPr lang="en-US" sz="1200" kern="1200" dirty="0" err="1" smtClean="0">
                <a:solidFill>
                  <a:schemeClr val="tx1"/>
                </a:solidFill>
                <a:effectLst/>
                <a:latin typeface="+mn-lt"/>
                <a:ea typeface="+mn-ea"/>
                <a:cs typeface="+mn-cs"/>
              </a:rPr>
              <a:t>transformativeness</a:t>
            </a:r>
            <a:r>
              <a:rPr lang="en-US" sz="1200" kern="1200" dirty="0" smtClean="0">
                <a:solidFill>
                  <a:schemeClr val="tx1"/>
                </a:solidFill>
                <a:effectLst/>
                <a:latin typeface="+mn-lt"/>
                <a:ea typeface="+mn-ea"/>
                <a:cs typeface="+mn-cs"/>
              </a:rPr>
              <a:t> may also apply, however, to the non-profit, educational context. For example, is a series of scenes from a Hollywood blockbuster selected to depict how an individual struggles with his sense of morality, or has the film been chosen for the entertainment value of the special effects? If a work is reproduced in significant quantities but for a purpose not originally intended by its author, then that reproduction and use will be considered transformative for the purpose of fair use analysis.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considering the nature of the work, analyze whether the content is technical or fact based, or is it more artistic and creative?  Remember, facts or common technical knowledge are not subject to copyright protection.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Looking at the quantity of a copyrighted work used, a smaller amount ordinarily will weigh more in favor of fair use than using the whole work. However, be mindful of whether your selection of text or content would represent the “heart of the work” because, if so, this may weigh against a finding of fair use.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Finally, in conducting a fair use analysis, one must consider the effect of the use upon the market for the copyrighted work. This factor has garnered increased attention in recent cases interpreting the Copyright Act, with courts looking at whether the use or reproduction is solely for the purpose of cost savings, whether it be for students or for the institution. The market effect inquiry should also look at whether there is a ready market for the original work that would be impeded by the use.</a:t>
            </a:r>
            <a:endParaRPr lang="en-US" dirty="0"/>
          </a:p>
        </p:txBody>
      </p:sp>
      <p:sp>
        <p:nvSpPr>
          <p:cNvPr id="4" name="Slide Number Placeholder 3"/>
          <p:cNvSpPr>
            <a:spLocks noGrp="1"/>
          </p:cNvSpPr>
          <p:nvPr>
            <p:ph type="sldNum" sz="quarter" idx="10"/>
          </p:nvPr>
        </p:nvSpPr>
        <p:spPr/>
        <p:txBody>
          <a:bodyPr/>
          <a:lstStyle/>
          <a:p>
            <a:fld id="{347EBCC2-FA62-4199-8BD8-4B6656ECC0EF}" type="slidenum">
              <a:rPr lang="en-US" smtClean="0"/>
              <a:t>4</a:t>
            </a:fld>
            <a:endParaRPr lang="en-US"/>
          </a:p>
        </p:txBody>
      </p:sp>
    </p:spTree>
    <p:extLst>
      <p:ext uri="{BB962C8B-B14F-4D97-AF65-F5344CB8AC3E}">
        <p14:creationId xmlns:p14="http://schemas.microsoft.com/office/powerpoint/2010/main" val="334412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a:t>Textual materials include book chapters, journal articles, poems, and essays. It even includes text you may find on the Internet. Yes, even materials found freely online are subject to copyright protection.  </a:t>
            </a:r>
          </a:p>
          <a:p>
            <a:endParaRPr lang="en-US" dirty="0" smtClean="0"/>
          </a:p>
          <a:p>
            <a:r>
              <a:rPr lang="en-US" dirty="0" smtClean="0"/>
              <a:t>Guidelines – 10% rule – not the law – common</a:t>
            </a:r>
            <a:r>
              <a:rPr lang="en-US" baseline="0" dirty="0" smtClean="0"/>
              <a:t> practice but fair use is not quantifiable nor has any court ever declared that certain amounts are within copyright.</a:t>
            </a:r>
          </a:p>
          <a:p>
            <a:endParaRPr lang="en-US" baseline="0" dirty="0" smtClean="0"/>
          </a:p>
          <a:p>
            <a:r>
              <a:rPr lang="en-US" baseline="0" dirty="0" smtClean="0"/>
              <a:t>Article just published – want to use in class – not time to “get permission”</a:t>
            </a:r>
          </a:p>
          <a:p>
            <a:endParaRPr lang="en-US" baseline="0" dirty="0" smtClean="0"/>
          </a:p>
          <a:p>
            <a:r>
              <a:rPr lang="en-US" baseline="0" dirty="0" smtClean="0"/>
              <a:t>Public Domain – all works published in U.S. prior to 1923, thereafter gets a little complicated. Reference Cornell Chart</a:t>
            </a:r>
          </a:p>
          <a:p>
            <a:r>
              <a:rPr lang="en-US" baseline="0" dirty="0" smtClean="0"/>
              <a:t>Creative Commons – these are not public domain works but are in-copyright works that the creators have specified how they can be used.</a:t>
            </a:r>
          </a:p>
          <a:p>
            <a:endParaRPr lang="en-US" baseline="0" dirty="0" smtClean="0"/>
          </a:p>
          <a:p>
            <a:r>
              <a:rPr lang="en-US" baseline="0" dirty="0" smtClean="0"/>
              <a:t>Online – always use persistent link when available; UF enters into license agreements, which are contracts, with the vendors and the terms of those agreements control. We try to not negotiate away your fair use rights.</a:t>
            </a:r>
            <a:endParaRPr lang="en-US" dirty="0"/>
          </a:p>
        </p:txBody>
      </p:sp>
      <p:sp>
        <p:nvSpPr>
          <p:cNvPr id="4" name="Slide Number Placeholder 3"/>
          <p:cNvSpPr>
            <a:spLocks noGrp="1"/>
          </p:cNvSpPr>
          <p:nvPr>
            <p:ph type="sldNum" sz="quarter" idx="10"/>
          </p:nvPr>
        </p:nvSpPr>
        <p:spPr/>
        <p:txBody>
          <a:bodyPr/>
          <a:lstStyle/>
          <a:p>
            <a:fld id="{A82BA3FF-C1F7-4A4C-9E5A-E405084FC0C6}" type="slidenum">
              <a:rPr lang="en-US" smtClean="0"/>
              <a:t>5</a:t>
            </a:fld>
            <a:endParaRPr lang="en-US"/>
          </a:p>
        </p:txBody>
      </p:sp>
    </p:spTree>
    <p:extLst>
      <p:ext uri="{BB962C8B-B14F-4D97-AF65-F5344CB8AC3E}">
        <p14:creationId xmlns:p14="http://schemas.microsoft.com/office/powerpoint/2010/main" val="2761728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educational publishers produce and market video content specifically for online education. Remember, the TEACH Act expressly prohibits use of such specially marketed content in any manner without permission. Further, many film production and distribution companies now include terms of use or licenses with their DVDs. Oftentimes there is language contained therein specifically prohibiting the streaming of any quantity of the film to an online course. Even if streaming of a film would be allowable under the TEACH Act or under fair use, by purchasing a DVD, the purchaser is agreeing to whatever terms of use or license accompany the DVD and those terms must be complied with. </a:t>
            </a:r>
          </a:p>
          <a:p>
            <a:endParaRPr lang="en-US" dirty="0"/>
          </a:p>
          <a:p>
            <a:r>
              <a:rPr lang="en-US" dirty="0"/>
              <a:t>Another common issue that arises for online educators utilizing video content in their courses is the unavailability of a digital version of a work. Many important video works are still available solely on VHS or other analog format. Under the TEACH Act, it is permissible to digitize an analog work where no digital copy is available. Unavailability can be shown when no digital format has been produced or when the only digital copy is unreasonably difficult or expensive for the institution to acquire.</a:t>
            </a:r>
          </a:p>
          <a:p>
            <a:endParaRPr lang="en-US" dirty="0"/>
          </a:p>
          <a:p>
            <a:r>
              <a:rPr lang="en-US" dirty="0"/>
              <a:t>Given the limitation in the TEACH Act, and potentially under fair use, when considering the quantity of a dramatic work that may be transmitted to an online course, faculty may want to consider one of many low cost or free options for streamed video content. Several online retailers also offer video streaming for rent or purchase at a very low cost. With a basic Netflix account, which most students likely have, thousands of films, including foreign and documentary works, can be streamed. Note, however, the terms of the Netflix user agreement would not permit the sharing of your own Netflix user account details with students or showing a streamed film in a physical classroom. Amazon and iTunes also offer inexpensive rental of streamed video content. There are also many websites providing legal and no-cost quality streamed video content. For example, PBS offers many of its programs, including Independent Lens, Frontline, and Nature, for free viewing online.  Your department’s library liaison can assist you in locating quality streaming content.</a:t>
            </a:r>
          </a:p>
          <a:p>
            <a:endParaRPr lang="en-US" dirty="0"/>
          </a:p>
          <a:p>
            <a:r>
              <a:rPr lang="en-US" dirty="0"/>
              <a:t>A word of caution about video content found on services like YouTube:  Some content posted on YouTube has been done so in violation of copyright law, and only upon receipt of a complaint of infringement will it be removed. When providing students with a link to material found on YouTube or similar video hosting services, bear in mind that if the content has not been posted by the copyright holder or the copyright holder’s permission, it may not be available for the duration of the course. Further, it is the preferred practice to provide only a link to this content rather than capturing a potentially illegal copy and streaming it from a local server. </a:t>
            </a:r>
          </a:p>
          <a:p>
            <a:endParaRPr lang="en-US" dirty="0"/>
          </a:p>
        </p:txBody>
      </p:sp>
      <p:sp>
        <p:nvSpPr>
          <p:cNvPr id="4" name="Slide Number Placeholder 3"/>
          <p:cNvSpPr>
            <a:spLocks noGrp="1"/>
          </p:cNvSpPr>
          <p:nvPr>
            <p:ph type="sldNum" sz="quarter" idx="10"/>
          </p:nvPr>
        </p:nvSpPr>
        <p:spPr/>
        <p:txBody>
          <a:bodyPr/>
          <a:lstStyle/>
          <a:p>
            <a:fld id="{A82BA3FF-C1F7-4A4C-9E5A-E405084FC0C6}" type="slidenum">
              <a:rPr lang="en-US" smtClean="0"/>
              <a:t>6</a:t>
            </a:fld>
            <a:endParaRPr lang="en-US"/>
          </a:p>
        </p:txBody>
      </p:sp>
    </p:spTree>
    <p:extLst>
      <p:ext uri="{BB962C8B-B14F-4D97-AF65-F5344CB8AC3E}">
        <p14:creationId xmlns:p14="http://schemas.microsoft.com/office/powerpoint/2010/main" val="774726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BA3FF-C1F7-4A4C-9E5A-E405084FC0C6}" type="slidenum">
              <a:rPr lang="en-US" smtClean="0"/>
              <a:t>7</a:t>
            </a:fld>
            <a:endParaRPr lang="en-US"/>
          </a:p>
        </p:txBody>
      </p:sp>
    </p:spTree>
    <p:extLst>
      <p:ext uri="{BB962C8B-B14F-4D97-AF65-F5344CB8AC3E}">
        <p14:creationId xmlns:p14="http://schemas.microsoft.com/office/powerpoint/2010/main" val="2339101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0162857-728C-4D95-AC69-93924CD534F6}" type="datetimeFigureOut">
              <a:rPr lang="en-US" smtClean="0"/>
              <a:t>10/23/2011</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580552A-7977-4599-9753-DC8BAE804F9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62857-728C-4D95-AC69-93924CD534F6}"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0552A-7977-4599-9753-DC8BAE804F92}"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162857-728C-4D95-AC69-93924CD534F6}"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580552A-7977-4599-9753-DC8BAE804F92}"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162857-728C-4D95-AC69-93924CD534F6}" type="datetimeFigureOut">
              <a:rPr lang="en-US" smtClean="0"/>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0552A-7977-4599-9753-DC8BAE804F9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0162857-728C-4D95-AC69-93924CD534F6}" type="datetimeFigureOut">
              <a:rPr lang="en-US" smtClean="0"/>
              <a:t>10/23/2011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580552A-7977-4599-9753-DC8BAE804F9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162857-728C-4D95-AC69-93924CD534F6}"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0552A-7977-4599-9753-DC8BAE804F9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162857-728C-4D95-AC69-93924CD534F6}" type="datetimeFigureOut">
              <a:rPr lang="en-US" smtClean="0"/>
              <a:t>10/23/2011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0552A-7977-4599-9753-DC8BAE804F9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162857-728C-4D95-AC69-93924CD534F6}" type="datetimeFigureOut">
              <a:rPr lang="en-US" smtClean="0"/>
              <a:t>10/23/2011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0552A-7977-4599-9753-DC8BAE804F9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0162857-728C-4D95-AC69-93924CD534F6}" type="datetimeFigureOut">
              <a:rPr lang="en-US" smtClean="0"/>
              <a:t>10/23/2011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0552A-7977-4599-9753-DC8BAE804F92}"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62857-728C-4D95-AC69-93924CD534F6}"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580552A-7977-4599-9753-DC8BAE804F9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62857-728C-4D95-AC69-93924CD534F6}" type="datetimeFigureOut">
              <a:rPr lang="en-US" smtClean="0"/>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0552A-7977-4599-9753-DC8BAE804F92}"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0162857-728C-4D95-AC69-93924CD534F6}" type="datetimeFigureOut">
              <a:rPr lang="en-US" smtClean="0"/>
              <a:t>10/23/2011</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580552A-7977-4599-9753-DC8BAE804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ampuscopyright.wordpress.com/" TargetMode="External"/><Relationship Id="rId2" Type="http://schemas.openxmlformats.org/officeDocument/2006/relationships/hyperlink" Target="mailto:christine.ross@ufl.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generalcounsel.ufl.edu/faq/Copyright.pdf" TargetMode="External"/><Relationship Id="rId2" Type="http://schemas.openxmlformats.org/officeDocument/2006/relationships/hyperlink" Target="http://www.research.ufl.edu/otl/pdf/ipp.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College of Dentistry Fall Faculty Forum</a:t>
            </a:r>
          </a:p>
          <a:p>
            <a:endParaRPr lang="en-US" dirty="0"/>
          </a:p>
          <a:p>
            <a:r>
              <a:rPr lang="en-US" dirty="0" smtClean="0"/>
              <a:t>Oct. 27, 2011</a:t>
            </a:r>
            <a:endParaRPr lang="en-US" dirty="0"/>
          </a:p>
        </p:txBody>
      </p:sp>
      <p:sp>
        <p:nvSpPr>
          <p:cNvPr id="2" name="Title 1"/>
          <p:cNvSpPr>
            <a:spLocks noGrp="1"/>
          </p:cNvSpPr>
          <p:nvPr>
            <p:ph type="title"/>
          </p:nvPr>
        </p:nvSpPr>
        <p:spPr/>
        <p:txBody>
          <a:bodyPr/>
          <a:lstStyle/>
          <a:p>
            <a:r>
              <a:rPr lang="en-US" dirty="0" smtClean="0"/>
              <a:t>Faculty Communications: </a:t>
            </a:r>
            <a:br>
              <a:rPr lang="en-US" dirty="0" smtClean="0"/>
            </a:br>
            <a:r>
              <a:rPr lang="en-US" sz="2000" dirty="0" smtClean="0"/>
              <a:t>Issues in Fair Use, Intellectual Property and Social Media</a:t>
            </a:r>
            <a:endParaRPr lang="en-US" dirty="0"/>
          </a:p>
        </p:txBody>
      </p:sp>
    </p:spTree>
    <p:extLst>
      <p:ext uri="{BB962C8B-B14F-4D97-AF65-F5344CB8AC3E}">
        <p14:creationId xmlns:p14="http://schemas.microsoft.com/office/powerpoint/2010/main" val="28271567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lnSpcReduction="10000"/>
          </a:bodyPr>
          <a:lstStyle/>
          <a:p>
            <a:r>
              <a:rPr lang="en-US" dirty="0"/>
              <a:t>Traditional publication agreements</a:t>
            </a:r>
          </a:p>
          <a:p>
            <a:pPr lvl="1"/>
            <a:r>
              <a:rPr lang="en-US" dirty="0"/>
              <a:t>Transfer of all rights to publisher</a:t>
            </a:r>
          </a:p>
          <a:p>
            <a:pPr lvl="1"/>
            <a:r>
              <a:rPr lang="en-US" dirty="0"/>
              <a:t>Impedes author’s ability to use content in later publications and in teaching</a:t>
            </a:r>
          </a:p>
          <a:p>
            <a:pPr lvl="1"/>
            <a:r>
              <a:rPr lang="en-US" dirty="0"/>
              <a:t>May hinder dissemination of </a:t>
            </a:r>
            <a:r>
              <a:rPr lang="en-US" dirty="0" smtClean="0"/>
              <a:t>research and collaboration</a:t>
            </a:r>
            <a:endParaRPr lang="en-US" dirty="0"/>
          </a:p>
          <a:p>
            <a:r>
              <a:rPr lang="en-US" dirty="0"/>
              <a:t>How to negotiate publication agreement</a:t>
            </a:r>
          </a:p>
          <a:p>
            <a:pPr lvl="1"/>
            <a:r>
              <a:rPr lang="en-US" dirty="0"/>
              <a:t>Doesn’t have to be all or nothing – copyright law permits unbundling of rights</a:t>
            </a:r>
          </a:p>
          <a:p>
            <a:pPr lvl="1"/>
            <a:r>
              <a:rPr lang="en-US" dirty="0"/>
              <a:t>Author Addendums</a:t>
            </a:r>
          </a:p>
          <a:p>
            <a:pPr lvl="2"/>
            <a:r>
              <a:rPr lang="en-US" dirty="0"/>
              <a:t>SPARC - http://www.arl.org/sparc/bm~doc/Access-Reuse_Addendum.pdf</a:t>
            </a:r>
          </a:p>
          <a:p>
            <a:pPr lvl="2"/>
            <a:r>
              <a:rPr lang="en-US" dirty="0" err="1"/>
              <a:t>ScienceCommons</a:t>
            </a:r>
            <a:r>
              <a:rPr lang="en-US" dirty="0"/>
              <a:t> - http://www.sciencecommons.org/resources/faq/authorsaddendum </a:t>
            </a:r>
          </a:p>
          <a:p>
            <a:r>
              <a:rPr lang="en-US" dirty="0"/>
              <a:t>Research publishers and find a “good fit”</a:t>
            </a:r>
          </a:p>
          <a:p>
            <a:pPr lvl="1"/>
            <a:r>
              <a:rPr lang="en-US" dirty="0"/>
              <a:t>SHERPA ROMEO and JULIET - http://www.sherpa.ac.uk/</a:t>
            </a:r>
          </a:p>
          <a:p>
            <a:pPr lvl="1"/>
            <a:r>
              <a:rPr lang="en-US" dirty="0"/>
              <a:t>Publish in Open Access journals</a:t>
            </a:r>
          </a:p>
          <a:p>
            <a:endParaRPr lang="en-US" dirty="0"/>
          </a:p>
        </p:txBody>
      </p:sp>
      <p:sp>
        <p:nvSpPr>
          <p:cNvPr id="3" name="Title 2"/>
          <p:cNvSpPr>
            <a:spLocks noGrp="1"/>
          </p:cNvSpPr>
          <p:nvPr>
            <p:ph type="title"/>
          </p:nvPr>
        </p:nvSpPr>
        <p:spPr/>
        <p:txBody>
          <a:bodyPr/>
          <a:lstStyle/>
          <a:p>
            <a:r>
              <a:rPr lang="en-US" dirty="0"/>
              <a:t>Retention of Rights as Author</a:t>
            </a:r>
          </a:p>
        </p:txBody>
      </p:sp>
    </p:spTree>
    <p:extLst>
      <p:ext uri="{BB962C8B-B14F-4D97-AF65-F5344CB8AC3E}">
        <p14:creationId xmlns:p14="http://schemas.microsoft.com/office/powerpoint/2010/main" val="7966037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a:bodyPr>
          <a:lstStyle/>
          <a:p>
            <a:r>
              <a:rPr lang="en-US" dirty="0"/>
              <a:t>What is “Open Access” – </a:t>
            </a:r>
          </a:p>
          <a:p>
            <a:pPr lvl="1"/>
            <a:r>
              <a:rPr lang="en-US" dirty="0"/>
              <a:t>Free access, without restriction, to scholarly content via the Internet</a:t>
            </a:r>
          </a:p>
          <a:p>
            <a:pPr lvl="1"/>
            <a:r>
              <a:rPr lang="en-US" dirty="0"/>
              <a:t>It is not granting permission for others to use or steal your work in contradiction to your rights.</a:t>
            </a:r>
          </a:p>
          <a:p>
            <a:r>
              <a:rPr lang="en-US" dirty="0"/>
              <a:t>Why is OA Important?</a:t>
            </a:r>
          </a:p>
          <a:p>
            <a:pPr lvl="1"/>
            <a:r>
              <a:rPr lang="en-US" dirty="0"/>
              <a:t>Cost of scholarly journals</a:t>
            </a:r>
          </a:p>
          <a:p>
            <a:pPr lvl="1"/>
            <a:r>
              <a:rPr lang="en-US" dirty="0"/>
              <a:t>Preserve access to locally created knowledge</a:t>
            </a:r>
          </a:p>
          <a:p>
            <a:pPr lvl="1"/>
            <a:r>
              <a:rPr lang="en-US" dirty="0"/>
              <a:t>Dissemination of knowledge to all – encourages study, collaboration, research, and production of new scholarship</a:t>
            </a:r>
          </a:p>
          <a:p>
            <a:r>
              <a:rPr lang="en-US" dirty="0"/>
              <a:t>Things to Consider</a:t>
            </a:r>
          </a:p>
          <a:p>
            <a:pPr lvl="1"/>
            <a:r>
              <a:rPr lang="en-US" dirty="0"/>
              <a:t>How to locate open access journals in your field – Directory of Open Access Journals – http://www.doaj.org</a:t>
            </a:r>
          </a:p>
          <a:p>
            <a:pPr lvl="1"/>
            <a:r>
              <a:rPr lang="en-US" dirty="0"/>
              <a:t>Benefits of publishing in an open access journal.</a:t>
            </a:r>
          </a:p>
          <a:p>
            <a:pPr lvl="1"/>
            <a:r>
              <a:rPr lang="en-US" dirty="0"/>
              <a:t>Recognition by tenure units of publication in open access journals</a:t>
            </a:r>
          </a:p>
        </p:txBody>
      </p:sp>
      <p:sp>
        <p:nvSpPr>
          <p:cNvPr id="3" name="Title 2"/>
          <p:cNvSpPr>
            <a:spLocks noGrp="1"/>
          </p:cNvSpPr>
          <p:nvPr>
            <p:ph type="title"/>
          </p:nvPr>
        </p:nvSpPr>
        <p:spPr/>
        <p:txBody>
          <a:bodyPr/>
          <a:lstStyle/>
          <a:p>
            <a:r>
              <a:rPr lang="en-US" dirty="0"/>
              <a:t>OPEN ACCESS</a:t>
            </a:r>
          </a:p>
        </p:txBody>
      </p:sp>
    </p:spTree>
    <p:extLst>
      <p:ext uri="{BB962C8B-B14F-4D97-AF65-F5344CB8AC3E}">
        <p14:creationId xmlns:p14="http://schemas.microsoft.com/office/powerpoint/2010/main" val="95561697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85000" lnSpcReduction="20000"/>
          </a:bodyPr>
          <a:lstStyle/>
          <a:p>
            <a:r>
              <a:rPr lang="en-US" dirty="0" smtClean="0"/>
              <a:t>Applies to all forms of social media (Facebook, Twitter, YouTube, blogs, etc.)</a:t>
            </a:r>
          </a:p>
          <a:p>
            <a:pPr lvl="1"/>
            <a:r>
              <a:rPr lang="en-US" dirty="0" smtClean="0"/>
              <a:t>Applies to activities outside of work hours</a:t>
            </a:r>
          </a:p>
          <a:p>
            <a:pPr lvl="1"/>
            <a:r>
              <a:rPr lang="en-US" dirty="0" smtClean="0"/>
              <a:t>Applies to personal as well as official accounts</a:t>
            </a:r>
          </a:p>
          <a:p>
            <a:r>
              <a:rPr lang="en-US" dirty="0" smtClean="0"/>
              <a:t>Makes punishable use of social media in ways that violate local, state and federal law.</a:t>
            </a:r>
          </a:p>
          <a:p>
            <a:pPr lvl="1"/>
            <a:r>
              <a:rPr lang="en-US" dirty="0" smtClean="0"/>
              <a:t>FERPA – do not disclose or release student or applicant information via social media</a:t>
            </a:r>
          </a:p>
          <a:p>
            <a:pPr lvl="1"/>
            <a:r>
              <a:rPr lang="en-US" dirty="0" smtClean="0"/>
              <a:t>HIPAA – do not release patient information, including video and photographs, via social media even if it has been de-identified</a:t>
            </a:r>
          </a:p>
          <a:p>
            <a:pPr lvl="1"/>
            <a:r>
              <a:rPr lang="en-US" dirty="0" smtClean="0"/>
              <a:t>Do not provide medical advice or information through social media even if requested by a patient</a:t>
            </a:r>
          </a:p>
          <a:p>
            <a:pPr lvl="1"/>
            <a:r>
              <a:rPr lang="en-US" dirty="0" smtClean="0"/>
              <a:t>Intellectual Property – unpublished research data or unprotected intellectual property may not be released in a way that impairs patent protection or violates terms of a grant or contract</a:t>
            </a:r>
          </a:p>
          <a:p>
            <a:r>
              <a:rPr lang="en-US" dirty="0" smtClean="0"/>
              <a:t>UF Affiliation</a:t>
            </a:r>
          </a:p>
          <a:p>
            <a:pPr lvl="1"/>
            <a:r>
              <a:rPr lang="en-US" dirty="0" smtClean="0"/>
              <a:t>Misrepresentation – those affiliated with UF may not portray themselves as acting on behalf of the university or any part of it or present a social media account as an official account without authorization</a:t>
            </a:r>
          </a:p>
          <a:p>
            <a:pPr lvl="1"/>
            <a:r>
              <a:rPr lang="en-US" dirty="0" smtClean="0"/>
              <a:t>Official accounts – through </a:t>
            </a:r>
            <a:r>
              <a:rPr lang="en-US" dirty="0"/>
              <a:t>University Relations (http://www.urel.ufl.edu/marketingCommunications/socialMedia</a:t>
            </a:r>
            <a:r>
              <a:rPr lang="en-US" dirty="0" smtClean="0"/>
              <a:t>/)</a:t>
            </a:r>
            <a:endParaRPr lang="en-US" dirty="0"/>
          </a:p>
        </p:txBody>
      </p:sp>
      <p:sp>
        <p:nvSpPr>
          <p:cNvPr id="3" name="Title 2"/>
          <p:cNvSpPr>
            <a:spLocks noGrp="1"/>
          </p:cNvSpPr>
          <p:nvPr>
            <p:ph type="title"/>
          </p:nvPr>
        </p:nvSpPr>
        <p:spPr/>
        <p:txBody>
          <a:bodyPr/>
          <a:lstStyle/>
          <a:p>
            <a:r>
              <a:rPr lang="en-US" dirty="0" smtClean="0"/>
              <a:t>UF Social Media Policy</a:t>
            </a:r>
            <a:endParaRPr lang="en-US" dirty="0"/>
          </a:p>
        </p:txBody>
      </p:sp>
    </p:spTree>
    <p:extLst>
      <p:ext uri="{BB962C8B-B14F-4D97-AF65-F5344CB8AC3E}">
        <p14:creationId xmlns:p14="http://schemas.microsoft.com/office/powerpoint/2010/main" val="78301284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
        <p:nvSpPr>
          <p:cNvPr id="4" name="Content Placeholder 2"/>
          <p:cNvSpPr>
            <a:spLocks noGrp="1"/>
          </p:cNvSpPr>
          <p:nvPr>
            <p:ph idx="1"/>
          </p:nvPr>
        </p:nvSpPr>
        <p:spPr/>
        <p:txBody>
          <a:bodyPr/>
          <a:lstStyle/>
          <a:p>
            <a:pPr marL="45720" indent="0">
              <a:buNone/>
            </a:pPr>
            <a:endParaRPr lang="en-US" dirty="0" smtClean="0"/>
          </a:p>
          <a:p>
            <a:pPr marL="45720" indent="0">
              <a:buNone/>
            </a:pPr>
            <a:endParaRPr lang="en-US" dirty="0"/>
          </a:p>
          <a:p>
            <a:pPr marL="45720" indent="0">
              <a:buNone/>
            </a:pPr>
            <a:r>
              <a:rPr lang="en-US" sz="2800" dirty="0" smtClean="0"/>
              <a:t>Contact </a:t>
            </a:r>
            <a:r>
              <a:rPr lang="en-US" sz="2800" dirty="0" smtClean="0"/>
              <a:t>Information:</a:t>
            </a:r>
          </a:p>
          <a:p>
            <a:pPr lvl="1"/>
            <a:r>
              <a:rPr lang="en-US" sz="2400" dirty="0" smtClean="0"/>
              <a:t>Christine Ross, </a:t>
            </a:r>
            <a:r>
              <a:rPr lang="en-US" sz="2400" dirty="0" smtClean="0">
                <a:hlinkClick r:id="rId2"/>
              </a:rPr>
              <a:t>christine.ross@ufl.edu</a:t>
            </a:r>
            <a:r>
              <a:rPr lang="en-US" sz="2400" dirty="0" smtClean="0"/>
              <a:t>, 273-2710</a:t>
            </a:r>
          </a:p>
          <a:p>
            <a:pPr lvl="1"/>
            <a:r>
              <a:rPr lang="en-US" sz="2400" dirty="0" smtClean="0"/>
              <a:t>Twitter:  </a:t>
            </a:r>
            <a:r>
              <a:rPr lang="en-US" sz="2400" dirty="0" err="1" smtClean="0"/>
              <a:t>campuscopyright</a:t>
            </a:r>
            <a:r>
              <a:rPr lang="en-US" sz="2400" dirty="0" smtClean="0"/>
              <a:t> &amp; </a:t>
            </a:r>
            <a:r>
              <a:rPr lang="en-US" sz="2400" dirty="0" err="1" smtClean="0"/>
              <a:t>UFScholComm</a:t>
            </a:r>
            <a:endParaRPr lang="en-US" sz="2400" dirty="0" smtClean="0"/>
          </a:p>
          <a:p>
            <a:pPr lvl="1"/>
            <a:r>
              <a:rPr lang="en-US" sz="2400" dirty="0" smtClean="0"/>
              <a:t>Blog: </a:t>
            </a:r>
            <a:r>
              <a:rPr lang="en-US" sz="2400" dirty="0" smtClean="0">
                <a:hlinkClick r:id="rId3"/>
              </a:rPr>
              <a:t>http://</a:t>
            </a:r>
            <a:r>
              <a:rPr lang="en-US" sz="2400" dirty="0" smtClean="0">
                <a:hlinkClick r:id="rId3"/>
              </a:rPr>
              <a:t>campuscopyright.wordpress.com</a:t>
            </a:r>
            <a:endParaRPr lang="en-US" sz="2400" dirty="0"/>
          </a:p>
        </p:txBody>
      </p:sp>
    </p:spTree>
    <p:extLst>
      <p:ext uri="{BB962C8B-B14F-4D97-AF65-F5344CB8AC3E}">
        <p14:creationId xmlns:p14="http://schemas.microsoft.com/office/powerpoint/2010/main" val="397626363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86600" y="2590800"/>
            <a:ext cx="1828800" cy="2209799"/>
          </a:xfrm>
        </p:spPr>
        <p:txBody>
          <a:bodyPr>
            <a:normAutofit/>
          </a:bodyPr>
          <a:lstStyle/>
          <a:p>
            <a:r>
              <a:rPr lang="en-US" dirty="0" smtClean="0"/>
              <a:t>Fair Use</a:t>
            </a:r>
          </a:p>
          <a:p>
            <a:endParaRPr lang="en-US" dirty="0" smtClean="0"/>
          </a:p>
          <a:p>
            <a:r>
              <a:rPr lang="en-US" sz="1900" dirty="0" smtClean="0"/>
              <a:t>Intellectual Property Policy</a:t>
            </a:r>
            <a:endParaRPr lang="en-US" sz="1900" dirty="0"/>
          </a:p>
        </p:txBody>
      </p:sp>
      <p:sp>
        <p:nvSpPr>
          <p:cNvPr id="3" name="Title 2"/>
          <p:cNvSpPr>
            <a:spLocks noGrp="1"/>
          </p:cNvSpPr>
          <p:nvPr>
            <p:ph type="title"/>
          </p:nvPr>
        </p:nvSpPr>
        <p:spPr/>
        <p:txBody>
          <a:bodyPr/>
          <a:lstStyle/>
          <a:p>
            <a:r>
              <a:rPr lang="en-US" sz="3600" dirty="0" smtClean="0"/>
              <a:t>Faculty Communications in the classroom</a:t>
            </a:r>
            <a:endParaRPr lang="en-US" sz="3600" dirty="0"/>
          </a:p>
        </p:txBody>
      </p:sp>
    </p:spTree>
    <p:extLst>
      <p:ext uri="{BB962C8B-B14F-4D97-AF65-F5344CB8AC3E}">
        <p14:creationId xmlns:p14="http://schemas.microsoft.com/office/powerpoint/2010/main" val="15556986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0"/>
            <a:ext cx="8407893" cy="4681729"/>
          </a:xfrm>
        </p:spPr>
        <p:txBody>
          <a:bodyPr>
            <a:normAutofit fontScale="92500" lnSpcReduction="10000"/>
          </a:bodyPr>
          <a:lstStyle/>
          <a:p>
            <a:r>
              <a:rPr lang="en-US" dirty="0"/>
              <a:t>“Original works of authorship fixed in any tangible medium of expression”</a:t>
            </a:r>
          </a:p>
          <a:p>
            <a:pPr lvl="1"/>
            <a:r>
              <a:rPr lang="en-US" dirty="0"/>
              <a:t>Print – articles, books, newspapers, sheet music</a:t>
            </a:r>
          </a:p>
          <a:p>
            <a:pPr lvl="1"/>
            <a:r>
              <a:rPr lang="en-US" dirty="0"/>
              <a:t>Non Print – software, movies, photos, sculpture</a:t>
            </a:r>
          </a:p>
          <a:p>
            <a:pPr lvl="1"/>
            <a:r>
              <a:rPr lang="en-US" dirty="0"/>
              <a:t>Internet – blogs, podcasts, web pages</a:t>
            </a:r>
          </a:p>
          <a:p>
            <a:r>
              <a:rPr lang="en-US" dirty="0"/>
              <a:t>Bundle of Rights – reproduce, copy, distribute, publicly perform, create derivatives, publicly display</a:t>
            </a:r>
          </a:p>
          <a:p>
            <a:r>
              <a:rPr lang="en-US" dirty="0"/>
              <a:t>Exceptions</a:t>
            </a:r>
          </a:p>
          <a:p>
            <a:pPr lvl="1"/>
            <a:r>
              <a:rPr lang="en-US" dirty="0"/>
              <a:t>Public Domain – works of federal government; pre-1923 works; the Internet is not Public Domain!</a:t>
            </a:r>
          </a:p>
          <a:p>
            <a:pPr lvl="1"/>
            <a:r>
              <a:rPr lang="en-US" dirty="0"/>
              <a:t>Non-Copyrightable Works – facts, ideas</a:t>
            </a:r>
          </a:p>
          <a:p>
            <a:pPr lvl="1"/>
            <a:r>
              <a:rPr lang="en-US" dirty="0"/>
              <a:t>Performance or Display in Teaching (Classroom and Online)</a:t>
            </a:r>
          </a:p>
          <a:p>
            <a:pPr lvl="1"/>
            <a:r>
              <a:rPr lang="en-US" dirty="0"/>
              <a:t>Face to Face Teaching – display or perform works</a:t>
            </a:r>
          </a:p>
          <a:p>
            <a:pPr lvl="1"/>
            <a:r>
              <a:rPr lang="en-US" dirty="0"/>
              <a:t>Online Teaching – limitations; reasonable and limited portions of AV </a:t>
            </a:r>
            <a:r>
              <a:rPr lang="en-US" dirty="0" smtClean="0"/>
              <a:t>works</a:t>
            </a:r>
            <a:endParaRPr lang="en-US" dirty="0"/>
          </a:p>
          <a:p>
            <a:pPr lvl="1"/>
            <a:r>
              <a:rPr lang="en-US" dirty="0"/>
              <a:t>Fair </a:t>
            </a:r>
            <a:r>
              <a:rPr lang="en-US" dirty="0" smtClean="0"/>
              <a:t>Use</a:t>
            </a:r>
            <a:endParaRPr lang="en-US" dirty="0"/>
          </a:p>
        </p:txBody>
      </p:sp>
      <p:sp>
        <p:nvSpPr>
          <p:cNvPr id="4" name="Title 3"/>
          <p:cNvSpPr>
            <a:spLocks noGrp="1"/>
          </p:cNvSpPr>
          <p:nvPr>
            <p:ph type="title"/>
          </p:nvPr>
        </p:nvSpPr>
        <p:spPr/>
        <p:txBody>
          <a:bodyPr/>
          <a:lstStyle/>
          <a:p>
            <a:r>
              <a:rPr lang="en-US" dirty="0"/>
              <a:t>Copyright Defined and Explained</a:t>
            </a:r>
          </a:p>
        </p:txBody>
      </p:sp>
    </p:spTree>
    <p:extLst>
      <p:ext uri="{BB962C8B-B14F-4D97-AF65-F5344CB8AC3E}">
        <p14:creationId xmlns:p14="http://schemas.microsoft.com/office/powerpoint/2010/main" val="347639076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92500" lnSpcReduction="20000"/>
          </a:bodyPr>
          <a:lstStyle/>
          <a:p>
            <a:pPr marL="514350" indent="-514350">
              <a:buNone/>
              <a:defRPr/>
            </a:pPr>
            <a:r>
              <a:rPr lang="en-US" sz="2400" dirty="0">
                <a:solidFill>
                  <a:schemeClr val="tx2">
                    <a:lumMod val="75000"/>
                  </a:schemeClr>
                </a:solidFill>
              </a:rPr>
              <a:t>Purpose and Character of the Use</a:t>
            </a:r>
          </a:p>
          <a:p>
            <a:pPr marL="788988" lvl="1" indent="-514350">
              <a:buFont typeface="+mj-lt"/>
              <a:buAutoNum type="alphaLcParenR"/>
              <a:defRPr/>
            </a:pPr>
            <a:r>
              <a:rPr lang="en-US" sz="1800" dirty="0"/>
              <a:t>Educational vs. Commercial</a:t>
            </a:r>
          </a:p>
          <a:p>
            <a:pPr marL="788988" lvl="1" indent="-514350">
              <a:buFont typeface="+mj-lt"/>
              <a:buAutoNum type="alphaLcParenR"/>
              <a:defRPr/>
            </a:pPr>
            <a:r>
              <a:rPr lang="en-US" sz="1800" dirty="0"/>
              <a:t>Transformative vs. Reproduction</a:t>
            </a:r>
          </a:p>
          <a:p>
            <a:pPr marL="788988" lvl="1" indent="-514350">
              <a:buFont typeface="+mj-lt"/>
              <a:buAutoNum type="alphaLcParenR"/>
              <a:defRPr/>
            </a:pPr>
            <a:r>
              <a:rPr lang="en-US" sz="1800" dirty="0"/>
              <a:t>Spontaneous vs. Repetitive</a:t>
            </a:r>
          </a:p>
          <a:p>
            <a:pPr marL="274638" lvl="1" indent="0">
              <a:buNone/>
              <a:defRPr/>
            </a:pPr>
            <a:r>
              <a:rPr lang="en-US" sz="1800" dirty="0"/>
              <a:t/>
            </a:r>
            <a:br>
              <a:rPr lang="en-US" sz="1800" dirty="0"/>
            </a:br>
            <a:endParaRPr lang="en-US" sz="1800" dirty="0"/>
          </a:p>
          <a:p>
            <a:pPr>
              <a:buNone/>
              <a:defRPr/>
            </a:pPr>
            <a:r>
              <a:rPr lang="en-US" sz="2400" dirty="0">
                <a:solidFill>
                  <a:schemeClr val="tx2">
                    <a:lumMod val="75000"/>
                  </a:schemeClr>
                </a:solidFill>
              </a:rPr>
              <a:t>Nature of the Copyrighted Work</a:t>
            </a:r>
          </a:p>
          <a:p>
            <a:pPr marL="731838" lvl="1" indent="-457200">
              <a:buFont typeface="+mj-lt"/>
              <a:buAutoNum type="alphaLcParenR"/>
              <a:defRPr/>
            </a:pPr>
            <a:r>
              <a:rPr lang="en-US" sz="1800" dirty="0"/>
              <a:t>Technical vs. Artistic</a:t>
            </a:r>
          </a:p>
          <a:p>
            <a:pPr marL="731838" lvl="1" indent="-457200">
              <a:buFont typeface="+mj-lt"/>
              <a:buAutoNum type="alphaLcParenR"/>
              <a:defRPr/>
            </a:pPr>
            <a:r>
              <a:rPr lang="en-US" sz="1800" dirty="0"/>
              <a:t>Factual vs. Imaginative</a:t>
            </a:r>
          </a:p>
          <a:p>
            <a:pPr marL="731838" lvl="1" indent="-457200">
              <a:buFont typeface="+mj-lt"/>
              <a:buAutoNum type="alphaLcParenR"/>
              <a:defRPr/>
            </a:pPr>
            <a:r>
              <a:rPr lang="en-US" sz="1800" dirty="0"/>
              <a:t>Published vs. </a:t>
            </a:r>
            <a:r>
              <a:rPr lang="en-US" sz="1800" dirty="0" smtClean="0"/>
              <a:t>Unpublished</a:t>
            </a:r>
            <a:endParaRPr lang="en-US" sz="1800" dirty="0"/>
          </a:p>
        </p:txBody>
      </p:sp>
      <p:sp>
        <p:nvSpPr>
          <p:cNvPr id="5" name="Content Placeholder 4"/>
          <p:cNvSpPr>
            <a:spLocks noGrp="1"/>
          </p:cNvSpPr>
          <p:nvPr>
            <p:ph sz="half" idx="2"/>
          </p:nvPr>
        </p:nvSpPr>
        <p:spPr>
          <a:xfrm>
            <a:off x="4648200" y="1719072"/>
            <a:ext cx="4038600" cy="4529328"/>
          </a:xfrm>
        </p:spPr>
        <p:txBody>
          <a:bodyPr>
            <a:normAutofit fontScale="92500" lnSpcReduction="20000"/>
          </a:bodyPr>
          <a:lstStyle/>
          <a:p>
            <a:pPr>
              <a:buNone/>
            </a:pPr>
            <a:r>
              <a:rPr lang="en-US" sz="2400" dirty="0">
                <a:solidFill>
                  <a:schemeClr val="tx2">
                    <a:lumMod val="75000"/>
                  </a:schemeClr>
                </a:solidFill>
              </a:rPr>
              <a:t>Amount and Substantiality of the Portion Used</a:t>
            </a:r>
          </a:p>
          <a:p>
            <a:pPr marL="731838" lvl="1" indent="-457200">
              <a:buFont typeface="Bookman Old Style" pitchFamily="18" charset="0"/>
              <a:buAutoNum type="alphaLcParenR"/>
            </a:pPr>
            <a:r>
              <a:rPr lang="en-US" sz="1800" dirty="0"/>
              <a:t>Small amount vs. Larger quantity than needed to meet pedagogical objective</a:t>
            </a:r>
          </a:p>
          <a:p>
            <a:pPr marL="731838" lvl="1" indent="-457200">
              <a:buFont typeface="Bookman Old Style" pitchFamily="18" charset="0"/>
              <a:buAutoNum type="alphaLcParenR"/>
            </a:pPr>
            <a:r>
              <a:rPr lang="en-US" sz="1800" dirty="0"/>
              <a:t>Selection is or is not considered “heart of the matter”</a:t>
            </a:r>
            <a:br>
              <a:rPr lang="en-US" sz="1800" dirty="0"/>
            </a:br>
            <a:endParaRPr lang="en-US" sz="1800" dirty="0"/>
          </a:p>
          <a:p>
            <a:pPr>
              <a:buNone/>
            </a:pPr>
            <a:r>
              <a:rPr lang="en-US" sz="2400" dirty="0">
                <a:solidFill>
                  <a:schemeClr val="tx2">
                    <a:lumMod val="75000"/>
                  </a:schemeClr>
                </a:solidFill>
              </a:rPr>
              <a:t>Effect of the Use on the Market</a:t>
            </a:r>
          </a:p>
          <a:p>
            <a:pPr marL="731838" lvl="1" indent="-457200">
              <a:buFont typeface="Bookman Old Style" pitchFamily="18" charset="0"/>
              <a:buAutoNum type="alphaLcParenR"/>
            </a:pPr>
            <a:r>
              <a:rPr lang="en-US" sz="1800" dirty="0"/>
              <a:t>Copying viewed as alternative to students purchasing original work?</a:t>
            </a:r>
          </a:p>
          <a:p>
            <a:pPr marL="731838" lvl="1" indent="-457200">
              <a:buFont typeface="Bookman Old Style" pitchFamily="18" charset="0"/>
              <a:buAutoNum type="alphaLcParenR"/>
            </a:pPr>
            <a:r>
              <a:rPr lang="en-US" sz="1800" dirty="0"/>
              <a:t>Ready market for the original?</a:t>
            </a:r>
          </a:p>
          <a:p>
            <a:pPr marL="731838" lvl="1" indent="-457200">
              <a:buFont typeface="Bookman Old Style" pitchFamily="18" charset="0"/>
              <a:buAutoNum type="alphaLcParenR"/>
            </a:pPr>
            <a:r>
              <a:rPr lang="en-US" sz="1800" dirty="0"/>
              <a:t>Avoiding payment of royalties</a:t>
            </a:r>
            <a:r>
              <a:rPr lang="en-US" sz="1800" dirty="0" smtClean="0"/>
              <a:t>?</a:t>
            </a:r>
            <a:endParaRPr lang="en-US" sz="1800" dirty="0"/>
          </a:p>
        </p:txBody>
      </p:sp>
      <p:sp>
        <p:nvSpPr>
          <p:cNvPr id="3" name="Title 2"/>
          <p:cNvSpPr>
            <a:spLocks noGrp="1"/>
          </p:cNvSpPr>
          <p:nvPr>
            <p:ph type="title"/>
          </p:nvPr>
        </p:nvSpPr>
        <p:spPr/>
        <p:txBody>
          <a:bodyPr/>
          <a:lstStyle/>
          <a:p>
            <a:r>
              <a:rPr lang="en-US" dirty="0"/>
              <a:t>Four Factors of Fair Use</a:t>
            </a:r>
          </a:p>
        </p:txBody>
      </p:sp>
    </p:spTree>
    <p:extLst>
      <p:ext uri="{BB962C8B-B14F-4D97-AF65-F5344CB8AC3E}">
        <p14:creationId xmlns:p14="http://schemas.microsoft.com/office/powerpoint/2010/main" val="313492070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chor="t"/>
          <a:lstStyle/>
          <a:p>
            <a:r>
              <a:rPr lang="en-US" sz="3600" dirty="0" smtClean="0"/>
              <a:t>Using Copyrighted Works: Print</a:t>
            </a:r>
            <a:endParaRPr lang="en-US" sz="3600" dirty="0"/>
          </a:p>
        </p:txBody>
      </p:sp>
      <p:sp>
        <p:nvSpPr>
          <p:cNvPr id="3" name="Text Placeholder 2"/>
          <p:cNvSpPr>
            <a:spLocks noGrp="1"/>
          </p:cNvSpPr>
          <p:nvPr>
            <p:ph type="body" idx="1"/>
          </p:nvPr>
        </p:nvSpPr>
        <p:spPr>
          <a:xfrm>
            <a:off x="457200" y="1600200"/>
            <a:ext cx="4040188" cy="609600"/>
          </a:xfrm>
        </p:spPr>
        <p:txBody>
          <a:bodyPr/>
          <a:lstStyle/>
          <a:p>
            <a:r>
              <a:rPr lang="en-US" b="1" dirty="0" smtClean="0"/>
              <a:t>In Class</a:t>
            </a:r>
            <a:endParaRPr lang="en-US" b="1" dirty="0"/>
          </a:p>
        </p:txBody>
      </p:sp>
      <p:sp>
        <p:nvSpPr>
          <p:cNvPr id="4" name="Text Placeholder 3"/>
          <p:cNvSpPr>
            <a:spLocks noGrp="1"/>
          </p:cNvSpPr>
          <p:nvPr>
            <p:ph type="body" sz="quarter" idx="3"/>
          </p:nvPr>
        </p:nvSpPr>
        <p:spPr>
          <a:xfrm>
            <a:off x="4648200" y="1600200"/>
            <a:ext cx="4041775" cy="609600"/>
          </a:xfrm>
        </p:spPr>
        <p:txBody>
          <a:bodyPr/>
          <a:lstStyle/>
          <a:p>
            <a:r>
              <a:rPr lang="en-US" b="1" dirty="0" smtClean="0"/>
              <a:t>Online</a:t>
            </a:r>
            <a:endParaRPr lang="en-US" b="1" dirty="0"/>
          </a:p>
        </p:txBody>
      </p:sp>
      <p:sp>
        <p:nvSpPr>
          <p:cNvPr id="5" name="Content Placeholder 4"/>
          <p:cNvSpPr>
            <a:spLocks noGrp="1"/>
          </p:cNvSpPr>
          <p:nvPr>
            <p:ph sz="quarter" idx="4294967295"/>
          </p:nvPr>
        </p:nvSpPr>
        <p:spPr>
          <a:xfrm>
            <a:off x="457200" y="2334768"/>
            <a:ext cx="4041648" cy="3913632"/>
          </a:xfrm>
          <a:prstGeom prst="rect">
            <a:avLst/>
          </a:prstGeom>
        </p:spPr>
        <p:txBody>
          <a:bodyPr>
            <a:noAutofit/>
          </a:bodyPr>
          <a:lstStyle/>
          <a:p>
            <a:r>
              <a:rPr lang="en-US" sz="2200" dirty="0" smtClean="0"/>
              <a:t>May photocopy reasonable quantities of print works for distribution in class – guidelines are NOT the law</a:t>
            </a:r>
          </a:p>
          <a:p>
            <a:r>
              <a:rPr lang="en-US" sz="2200" dirty="0" smtClean="0"/>
              <a:t>May include quotes in lecture slides</a:t>
            </a:r>
          </a:p>
          <a:p>
            <a:r>
              <a:rPr lang="en-US" sz="2200" dirty="0" smtClean="0"/>
              <a:t>“Last minute” </a:t>
            </a:r>
            <a:r>
              <a:rPr lang="en-US" sz="2200" dirty="0" smtClean="0"/>
              <a:t>copies</a:t>
            </a:r>
            <a:endParaRPr lang="en-US" sz="2200" dirty="0" smtClean="0"/>
          </a:p>
        </p:txBody>
      </p:sp>
      <p:sp>
        <p:nvSpPr>
          <p:cNvPr id="6" name="Content Placeholder 5"/>
          <p:cNvSpPr>
            <a:spLocks noGrp="1"/>
          </p:cNvSpPr>
          <p:nvPr>
            <p:ph sz="quarter" idx="4294967295"/>
          </p:nvPr>
        </p:nvSpPr>
        <p:spPr>
          <a:xfrm>
            <a:off x="4672584" y="2335213"/>
            <a:ext cx="4041648" cy="3913187"/>
          </a:xfrm>
          <a:prstGeom prst="rect">
            <a:avLst/>
          </a:prstGeom>
        </p:spPr>
        <p:txBody>
          <a:bodyPr>
            <a:normAutofit/>
          </a:bodyPr>
          <a:lstStyle/>
          <a:p>
            <a:r>
              <a:rPr lang="en-US" dirty="0" smtClean="0"/>
              <a:t>Use a link to the work whenever possible</a:t>
            </a:r>
          </a:p>
          <a:p>
            <a:pPr lvl="1"/>
            <a:r>
              <a:rPr lang="en-US" dirty="0" smtClean="0"/>
              <a:t>URLs not copyrighted</a:t>
            </a:r>
          </a:p>
          <a:p>
            <a:pPr lvl="1"/>
            <a:r>
              <a:rPr lang="en-US" dirty="0" smtClean="0"/>
              <a:t>License/contract restrictions</a:t>
            </a:r>
          </a:p>
          <a:p>
            <a:r>
              <a:rPr lang="en-US" dirty="0" smtClean="0"/>
              <a:t>If posting copies of a work, must restrict to students in course and remove at end of the </a:t>
            </a:r>
            <a:r>
              <a:rPr lang="en-US" dirty="0" smtClean="0"/>
              <a:t>course</a:t>
            </a:r>
            <a:endParaRPr lang="en-US" dirty="0" smtClean="0"/>
          </a:p>
        </p:txBody>
      </p:sp>
    </p:spTree>
    <p:extLst>
      <p:ext uri="{BB962C8B-B14F-4D97-AF65-F5344CB8AC3E}">
        <p14:creationId xmlns:p14="http://schemas.microsoft.com/office/powerpoint/2010/main" val="26653361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500"/>
                                        <p:tgtEl>
                                          <p:spTgt spid="6">
                                            <p:txEl>
                                              <p:pRg st="0" end="0"/>
                                            </p:txEl>
                                          </p:spTgt>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t"/>
          <a:lstStyle/>
          <a:p>
            <a:r>
              <a:rPr lang="en-US" sz="3600" dirty="0" smtClean="0"/>
              <a:t>Using Copyrighted Works: </a:t>
            </a:r>
            <a:r>
              <a:rPr lang="en-US" sz="3600" dirty="0" smtClean="0"/>
              <a:t/>
            </a:r>
            <a:br>
              <a:rPr lang="en-US" sz="3600" dirty="0" smtClean="0"/>
            </a:br>
            <a:r>
              <a:rPr lang="en-US" sz="3600" dirty="0" smtClean="0"/>
              <a:t>Non </a:t>
            </a:r>
            <a:r>
              <a:rPr lang="en-US" sz="3600" dirty="0" smtClean="0"/>
              <a:t>Print</a:t>
            </a:r>
            <a:endParaRPr lang="en-US" sz="3600" dirty="0"/>
          </a:p>
        </p:txBody>
      </p:sp>
      <p:sp>
        <p:nvSpPr>
          <p:cNvPr id="3" name="Text Placeholder 2"/>
          <p:cNvSpPr>
            <a:spLocks noGrp="1"/>
          </p:cNvSpPr>
          <p:nvPr>
            <p:ph type="body" idx="1"/>
          </p:nvPr>
        </p:nvSpPr>
        <p:spPr>
          <a:xfrm>
            <a:off x="457200" y="1524000"/>
            <a:ext cx="4040188" cy="609600"/>
          </a:xfrm>
        </p:spPr>
        <p:txBody>
          <a:bodyPr/>
          <a:lstStyle/>
          <a:p>
            <a:r>
              <a:rPr lang="en-US" b="1" dirty="0" smtClean="0"/>
              <a:t>In Class</a:t>
            </a:r>
            <a:endParaRPr lang="en-US" b="1" dirty="0"/>
          </a:p>
        </p:txBody>
      </p:sp>
      <p:sp>
        <p:nvSpPr>
          <p:cNvPr id="4" name="Text Placeholder 3"/>
          <p:cNvSpPr>
            <a:spLocks noGrp="1"/>
          </p:cNvSpPr>
          <p:nvPr>
            <p:ph type="body" sz="quarter" idx="3"/>
          </p:nvPr>
        </p:nvSpPr>
        <p:spPr>
          <a:xfrm>
            <a:off x="4648200" y="1524000"/>
            <a:ext cx="4041775" cy="609600"/>
          </a:xfrm>
        </p:spPr>
        <p:txBody>
          <a:bodyPr/>
          <a:lstStyle/>
          <a:p>
            <a:r>
              <a:rPr lang="en-US" b="1" dirty="0" smtClean="0"/>
              <a:t>Online</a:t>
            </a:r>
            <a:endParaRPr lang="en-US" b="1" dirty="0"/>
          </a:p>
        </p:txBody>
      </p:sp>
      <p:sp>
        <p:nvSpPr>
          <p:cNvPr id="5" name="Content Placeholder 4"/>
          <p:cNvSpPr>
            <a:spLocks noGrp="1"/>
          </p:cNvSpPr>
          <p:nvPr>
            <p:ph sz="quarter" idx="4294967295"/>
          </p:nvPr>
        </p:nvSpPr>
        <p:spPr>
          <a:xfrm>
            <a:off x="457200" y="2209800"/>
            <a:ext cx="4041648" cy="4267200"/>
          </a:xfrm>
          <a:prstGeom prst="rect">
            <a:avLst/>
          </a:prstGeom>
        </p:spPr>
        <p:txBody>
          <a:bodyPr>
            <a:normAutofit fontScale="92500" lnSpcReduction="10000"/>
          </a:bodyPr>
          <a:lstStyle/>
          <a:p>
            <a:r>
              <a:rPr lang="en-US" dirty="0" smtClean="0"/>
              <a:t>May perform or display entire works in a face to face teaching setting.</a:t>
            </a:r>
          </a:p>
          <a:p>
            <a:pPr lvl="1"/>
            <a:r>
              <a:rPr lang="en-US" dirty="0" smtClean="0"/>
              <a:t>Network television recording rules – must be viewed within 10 days; cannot delete out commercials (cable or satellite – check with channel)</a:t>
            </a:r>
          </a:p>
          <a:p>
            <a:pPr lvl="1"/>
            <a:r>
              <a:rPr lang="en-US" dirty="0" smtClean="0"/>
              <a:t>“Home Use Only”</a:t>
            </a:r>
          </a:p>
          <a:p>
            <a:pPr lvl="1"/>
            <a:r>
              <a:rPr lang="en-US" dirty="0" smtClean="0"/>
              <a:t>Do not burn copies for students!</a:t>
            </a:r>
          </a:p>
          <a:p>
            <a:r>
              <a:rPr lang="en-US" dirty="0" smtClean="0"/>
              <a:t>May embed short clips into lecture slides</a:t>
            </a:r>
          </a:p>
          <a:p>
            <a:r>
              <a:rPr lang="en-US" dirty="0" smtClean="0"/>
              <a:t>Be wary of YouTube (or any potentially illegal copy</a:t>
            </a:r>
            <a:r>
              <a:rPr lang="en-US" dirty="0" smtClean="0"/>
              <a:t>)</a:t>
            </a:r>
            <a:endParaRPr lang="en-US" dirty="0" smtClean="0"/>
          </a:p>
        </p:txBody>
      </p:sp>
      <p:sp>
        <p:nvSpPr>
          <p:cNvPr id="6" name="Content Placeholder 5"/>
          <p:cNvSpPr>
            <a:spLocks noGrp="1"/>
          </p:cNvSpPr>
          <p:nvPr>
            <p:ph sz="quarter" idx="4294967295"/>
          </p:nvPr>
        </p:nvSpPr>
        <p:spPr>
          <a:xfrm>
            <a:off x="4672584" y="2209800"/>
            <a:ext cx="4041648" cy="4191000"/>
          </a:xfrm>
          <a:prstGeom prst="rect">
            <a:avLst/>
          </a:prstGeom>
        </p:spPr>
        <p:txBody>
          <a:bodyPr>
            <a:normAutofit/>
          </a:bodyPr>
          <a:lstStyle/>
          <a:p>
            <a:r>
              <a:rPr lang="en-US" dirty="0" smtClean="0"/>
              <a:t>Only reasonable and limited portions of dramatic works (e.g. movies) may be digitized and streamed – must be on secure site, limited to students in course</a:t>
            </a:r>
          </a:p>
          <a:p>
            <a:r>
              <a:rPr lang="en-US" dirty="0" smtClean="0"/>
              <a:t>Link to free, legal streaming content or encourage students to make use of legal streaming services</a:t>
            </a:r>
            <a:endParaRPr lang="en-US" dirty="0"/>
          </a:p>
        </p:txBody>
      </p:sp>
    </p:spTree>
    <p:extLst>
      <p:ext uri="{BB962C8B-B14F-4D97-AF65-F5344CB8AC3E}">
        <p14:creationId xmlns:p14="http://schemas.microsoft.com/office/powerpoint/2010/main" val="11575157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500"/>
                                        <p:tgtEl>
                                          <p:spTgt spid="6">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allAtOnce"/>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066800"/>
          </a:xfrm>
        </p:spPr>
        <p:txBody>
          <a:bodyPr/>
          <a:lstStyle/>
          <a:p>
            <a:r>
              <a:rPr lang="en-US" sz="3600" dirty="0" smtClean="0"/>
              <a:t>Using Copyrighted Works: Internet</a:t>
            </a:r>
            <a:endParaRPr lang="en-US" sz="3600" dirty="0"/>
          </a:p>
        </p:txBody>
      </p:sp>
      <p:sp>
        <p:nvSpPr>
          <p:cNvPr id="3" name="Text Placeholder 2"/>
          <p:cNvSpPr>
            <a:spLocks noGrp="1"/>
          </p:cNvSpPr>
          <p:nvPr>
            <p:ph type="body" idx="1"/>
          </p:nvPr>
        </p:nvSpPr>
        <p:spPr>
          <a:xfrm>
            <a:off x="457200" y="1524000"/>
            <a:ext cx="4040188" cy="609600"/>
          </a:xfrm>
        </p:spPr>
        <p:txBody>
          <a:bodyPr/>
          <a:lstStyle/>
          <a:p>
            <a:r>
              <a:rPr lang="en-US" b="1" dirty="0" smtClean="0"/>
              <a:t>In Class</a:t>
            </a:r>
            <a:endParaRPr lang="en-US" b="1" dirty="0"/>
          </a:p>
        </p:txBody>
      </p:sp>
      <p:sp>
        <p:nvSpPr>
          <p:cNvPr id="4" name="Text Placeholder 3"/>
          <p:cNvSpPr>
            <a:spLocks noGrp="1"/>
          </p:cNvSpPr>
          <p:nvPr>
            <p:ph type="body" sz="quarter" idx="3"/>
          </p:nvPr>
        </p:nvSpPr>
        <p:spPr>
          <a:xfrm>
            <a:off x="4648200" y="1524000"/>
            <a:ext cx="4041775" cy="609600"/>
          </a:xfrm>
        </p:spPr>
        <p:txBody>
          <a:bodyPr/>
          <a:lstStyle/>
          <a:p>
            <a:r>
              <a:rPr lang="en-US" b="1" dirty="0" smtClean="0"/>
              <a:t>Online</a:t>
            </a:r>
            <a:endParaRPr lang="en-US" b="1" dirty="0"/>
          </a:p>
        </p:txBody>
      </p:sp>
      <p:sp>
        <p:nvSpPr>
          <p:cNvPr id="5" name="Content Placeholder 4"/>
          <p:cNvSpPr>
            <a:spLocks noGrp="1"/>
          </p:cNvSpPr>
          <p:nvPr>
            <p:ph sz="quarter" idx="4294967295"/>
          </p:nvPr>
        </p:nvSpPr>
        <p:spPr>
          <a:xfrm>
            <a:off x="457200" y="2258568"/>
            <a:ext cx="4041648" cy="3913632"/>
          </a:xfrm>
          <a:prstGeom prst="rect">
            <a:avLst/>
          </a:prstGeom>
        </p:spPr>
        <p:txBody>
          <a:bodyPr>
            <a:normAutofit/>
          </a:bodyPr>
          <a:lstStyle/>
          <a:p>
            <a:r>
              <a:rPr lang="en-US" dirty="0" smtClean="0"/>
              <a:t>Content found online is also protected by copyright – evaluate same as any other print or non print work</a:t>
            </a:r>
          </a:p>
          <a:p>
            <a:r>
              <a:rPr lang="en-US" dirty="0" smtClean="0"/>
              <a:t>Be wary of copying images or video – are the originals legal copies</a:t>
            </a:r>
            <a:r>
              <a:rPr lang="en-US" dirty="0" smtClean="0"/>
              <a:t>?</a:t>
            </a:r>
            <a:endParaRPr lang="en-US" dirty="0" smtClean="0"/>
          </a:p>
        </p:txBody>
      </p:sp>
      <p:sp>
        <p:nvSpPr>
          <p:cNvPr id="6" name="Content Placeholder 5"/>
          <p:cNvSpPr>
            <a:spLocks noGrp="1"/>
          </p:cNvSpPr>
          <p:nvPr>
            <p:ph sz="quarter" idx="4294967295"/>
          </p:nvPr>
        </p:nvSpPr>
        <p:spPr>
          <a:xfrm>
            <a:off x="4672584" y="2286000"/>
            <a:ext cx="4041648" cy="3913187"/>
          </a:xfrm>
          <a:prstGeom prst="rect">
            <a:avLst/>
          </a:prstGeom>
        </p:spPr>
        <p:txBody>
          <a:bodyPr/>
          <a:lstStyle/>
          <a:p>
            <a:r>
              <a:rPr lang="en-US" dirty="0" smtClean="0"/>
              <a:t>Can always share links – beware of deep linking</a:t>
            </a:r>
          </a:p>
          <a:p>
            <a:r>
              <a:rPr lang="en-US" dirty="0" smtClean="0"/>
              <a:t>Be wary of infringing content – don’t copy what is already illegal</a:t>
            </a:r>
          </a:p>
          <a:p>
            <a:r>
              <a:rPr lang="en-US" dirty="0" smtClean="0"/>
              <a:t>Utilize creative commons or public domain works</a:t>
            </a:r>
          </a:p>
          <a:p>
            <a:endParaRPr lang="en-US" dirty="0"/>
          </a:p>
        </p:txBody>
      </p:sp>
    </p:spTree>
    <p:extLst>
      <p:ext uri="{BB962C8B-B14F-4D97-AF65-F5344CB8AC3E}">
        <p14:creationId xmlns:p14="http://schemas.microsoft.com/office/powerpoint/2010/main" val="40754035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500"/>
                                        <p:tgtEl>
                                          <p:spTgt spid="6">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allAtOnce"/>
      <p:bldP spid="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Intellectual Property of Others</a:t>
            </a:r>
            <a:endParaRPr lang="en-US" dirty="0"/>
          </a:p>
        </p:txBody>
      </p:sp>
      <p:sp>
        <p:nvSpPr>
          <p:cNvPr id="4" name="Content Placeholder 2"/>
          <p:cNvSpPr>
            <a:spLocks noGrp="1"/>
          </p:cNvSpPr>
          <p:nvPr>
            <p:ph idx="1"/>
          </p:nvPr>
        </p:nvSpPr>
        <p:spPr>
          <a:xfrm>
            <a:off x="380999" y="1719070"/>
            <a:ext cx="8407893" cy="4681729"/>
          </a:xfrm>
        </p:spPr>
        <p:txBody>
          <a:bodyPr>
            <a:normAutofit fontScale="85000" lnSpcReduction="10000"/>
          </a:bodyPr>
          <a:lstStyle/>
          <a:p>
            <a:r>
              <a:rPr lang="en-US" dirty="0" smtClean="0"/>
              <a:t>Using Student Created works – students own copyright in their works and must secure their permission before reusing or posting online</a:t>
            </a:r>
          </a:p>
          <a:p>
            <a:r>
              <a:rPr lang="en-US" dirty="0" smtClean="0"/>
              <a:t>Instructional materials – UF may have a property interest in these</a:t>
            </a:r>
          </a:p>
          <a:p>
            <a:r>
              <a:rPr lang="en-US" dirty="0"/>
              <a:t>Policy: </a:t>
            </a:r>
            <a:r>
              <a:rPr lang="en-US" u="sng" dirty="0">
                <a:hlinkClick r:id="rId2"/>
              </a:rPr>
              <a:t>www.research.ufl.edu/otl/pdf/ipp.pdf</a:t>
            </a:r>
            <a:endParaRPr lang="en-US" u="sng" dirty="0"/>
          </a:p>
          <a:p>
            <a:pPr lvl="1"/>
            <a:r>
              <a:rPr lang="en-US" sz="1500" dirty="0"/>
              <a:t>Under Section C.2 of the Policy, “University supported works” are property of the University.</a:t>
            </a:r>
          </a:p>
          <a:p>
            <a:pPr lvl="2"/>
            <a:r>
              <a:rPr lang="en-US" sz="1400" dirty="0"/>
              <a:t>Section C.1.g defines “university support” as the use of University funds, personnel, facilities, equipment, materials, or technological information, and includes such support provided by other public or private organizations when it is arranged, administered, or controlled by the University.</a:t>
            </a:r>
          </a:p>
          <a:p>
            <a:pPr lvl="2"/>
            <a:r>
              <a:rPr lang="en-US" sz="1400" dirty="0"/>
              <a:t>Development of online courses utilizes many University resources included within definition of “University support”</a:t>
            </a:r>
          </a:p>
          <a:p>
            <a:pPr lvl="2"/>
            <a:r>
              <a:rPr lang="en-US" sz="1400" dirty="0"/>
              <a:t>Thus, copyright in online courses held by University</a:t>
            </a:r>
          </a:p>
          <a:p>
            <a:r>
              <a:rPr lang="en-US" dirty="0"/>
              <a:t>General Counsel’s Copyright FAQ: </a:t>
            </a:r>
            <a:r>
              <a:rPr lang="en-US" u="sng" dirty="0">
                <a:hlinkClick r:id="rId3"/>
              </a:rPr>
              <a:t>http://www.generalcounsel.ufl.edu/faq/Copyright.pdf</a:t>
            </a:r>
            <a:endParaRPr lang="en-US" u="sng" dirty="0"/>
          </a:p>
          <a:p>
            <a:pPr lvl="1"/>
            <a:r>
              <a:rPr lang="en-US" dirty="0"/>
              <a:t>Page 7 – “What is a Work for Hire?”</a:t>
            </a:r>
          </a:p>
          <a:p>
            <a:pPr lvl="2"/>
            <a:r>
              <a:rPr lang="en-US" sz="1500" dirty="0"/>
              <a:t>“A Work for Hire is a work prepared by an employee in the course of his or her employment. In general and unless some other arrangement has been made, the employer, not the employee, owns the copyright in a Work for Hire.”</a:t>
            </a:r>
          </a:p>
          <a:p>
            <a:pPr lvl="2"/>
            <a:r>
              <a:rPr lang="en-US" sz="1500" dirty="0"/>
              <a:t>“At the University of Florida, the copyright for a work which is created in the field or discipline in which the creator is engaged by the University or is made with the use of University support, is owned by the University.”</a:t>
            </a:r>
          </a:p>
          <a:p>
            <a:pPr lvl="1"/>
            <a:endParaRPr lang="en-US" dirty="0"/>
          </a:p>
        </p:txBody>
      </p:sp>
    </p:spTree>
    <p:extLst>
      <p:ext uri="{BB962C8B-B14F-4D97-AF65-F5344CB8AC3E}">
        <p14:creationId xmlns:p14="http://schemas.microsoft.com/office/powerpoint/2010/main" val="22706839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86600" y="2895600"/>
            <a:ext cx="1828800" cy="1645920"/>
          </a:xfrm>
        </p:spPr>
        <p:txBody>
          <a:bodyPr>
            <a:normAutofit/>
          </a:bodyPr>
          <a:lstStyle/>
          <a:p>
            <a:r>
              <a:rPr lang="en-US" dirty="0" smtClean="0"/>
              <a:t>Publications</a:t>
            </a:r>
          </a:p>
          <a:p>
            <a:endParaRPr lang="en-US" dirty="0"/>
          </a:p>
          <a:p>
            <a:r>
              <a:rPr lang="en-US" dirty="0" smtClean="0"/>
              <a:t>Social Media Policy</a:t>
            </a:r>
            <a:endParaRPr lang="en-US" dirty="0"/>
          </a:p>
        </p:txBody>
      </p:sp>
      <p:sp>
        <p:nvSpPr>
          <p:cNvPr id="3" name="Title 2"/>
          <p:cNvSpPr>
            <a:spLocks noGrp="1"/>
          </p:cNvSpPr>
          <p:nvPr>
            <p:ph type="title"/>
          </p:nvPr>
        </p:nvSpPr>
        <p:spPr/>
        <p:txBody>
          <a:bodyPr/>
          <a:lstStyle/>
          <a:p>
            <a:r>
              <a:rPr lang="en-US" sz="3600" dirty="0" smtClean="0"/>
              <a:t>Faculty Communications in the Community</a:t>
            </a:r>
            <a:endParaRPr lang="en-US" sz="3600" dirty="0"/>
          </a:p>
        </p:txBody>
      </p:sp>
    </p:spTree>
    <p:extLst>
      <p:ext uri="{BB962C8B-B14F-4D97-AF65-F5344CB8AC3E}">
        <p14:creationId xmlns:p14="http://schemas.microsoft.com/office/powerpoint/2010/main" val="2728742664"/>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172</TotalTime>
  <Words>2543</Words>
  <Application>Microsoft Office PowerPoint</Application>
  <PresentationFormat>On-screen Show (4:3)</PresentationFormat>
  <Paragraphs>165</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Faculty Communications:  Issues in Fair Use, Intellectual Property and Social Media</vt:lpstr>
      <vt:lpstr>Faculty Communications in the classroom</vt:lpstr>
      <vt:lpstr>Copyright Defined and Explained</vt:lpstr>
      <vt:lpstr>Four Factors of Fair Use</vt:lpstr>
      <vt:lpstr>Using Copyrighted Works: Print</vt:lpstr>
      <vt:lpstr>Using Copyrighted Works:  Non Print</vt:lpstr>
      <vt:lpstr>Using Copyrighted Works: Internet</vt:lpstr>
      <vt:lpstr>Intellectual Property of Others</vt:lpstr>
      <vt:lpstr>Faculty Communications in the Community</vt:lpstr>
      <vt:lpstr>Retention of Rights as Author</vt:lpstr>
      <vt:lpstr>OPEN ACCESS</vt:lpstr>
      <vt:lpstr>UF Social Media Policy</vt:lpstr>
      <vt:lpstr>Questions?</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Communications:  Issues in Fair Use, Intellectual Property and Social Media</dc:title>
  <dc:creator>Christine</dc:creator>
  <cp:lastModifiedBy>Christine</cp:lastModifiedBy>
  <cp:revision>22</cp:revision>
  <dcterms:created xsi:type="dcterms:W3CDTF">2011-10-23T19:09:18Z</dcterms:created>
  <dcterms:modified xsi:type="dcterms:W3CDTF">2011-10-23T22:01:52Z</dcterms:modified>
</cp:coreProperties>
</file>