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22" r:id="rId3"/>
    <p:sldId id="324" r:id="rId4"/>
    <p:sldId id="325" r:id="rId5"/>
    <p:sldId id="328" r:id="rId6"/>
    <p:sldId id="304" r:id="rId7"/>
    <p:sldId id="305" r:id="rId8"/>
    <p:sldId id="306" r:id="rId9"/>
    <p:sldId id="308" r:id="rId10"/>
    <p:sldId id="307" r:id="rId11"/>
    <p:sldId id="309" r:id="rId12"/>
    <p:sldId id="310" r:id="rId13"/>
    <p:sldId id="311" r:id="rId14"/>
    <p:sldId id="312" r:id="rId15"/>
    <p:sldId id="313" r:id="rId16"/>
    <p:sldId id="314" r:id="rId17"/>
    <p:sldId id="315" r:id="rId18"/>
    <p:sldId id="316" r:id="rId19"/>
    <p:sldId id="317" r:id="rId20"/>
    <p:sldId id="318" r:id="rId21"/>
    <p:sldId id="319" r:id="rId22"/>
    <p:sldId id="321" r:id="rId23"/>
    <p:sldId id="320" r:id="rId24"/>
    <p:sldId id="326" r:id="rId25"/>
    <p:sldId id="330" r:id="rId26"/>
    <p:sldId id="329" r:id="rId27"/>
    <p:sldId id="327"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jwa\Documents\1-UF\1-CTSI\1-RKRS\Metrics\2011\Timeline%20for%20Protocol%20Approval%20-%202011-0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500" kern="1200" baseline="0" dirty="0">
                <a:solidFill>
                  <a:srgbClr val="666665"/>
                </a:solidFill>
                <a:latin typeface="+mn-lt"/>
                <a:ea typeface="+mn-ea"/>
                <a:cs typeface="+mn-cs"/>
              </a:defRPr>
            </a:pPr>
            <a:r>
              <a:rPr lang="en-US" sz="1800" kern="1200" baseline="0" dirty="0">
                <a:solidFill>
                  <a:srgbClr val="666665"/>
                </a:solidFill>
                <a:latin typeface="+mn-lt"/>
                <a:ea typeface="+mn-ea"/>
                <a:cs typeface="+mn-cs"/>
              </a:rPr>
              <a:t>Protocol Development and Approval Time</a:t>
            </a:r>
          </a:p>
        </c:rich>
      </c:tx>
      <c:layout>
        <c:manualLayout>
          <c:xMode val="edge"/>
          <c:yMode val="edge"/>
          <c:x val="0.11675235448510113"/>
          <c:y val="2.8203488838191701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4"/>
          <c:order val="0"/>
          <c:tx>
            <c:strRef>
              <c:f>Sheet1!$B$37</c:f>
              <c:strCache>
                <c:ptCount val="1"/>
                <c:pt idx="0">
                  <c:v>Approval by IRB</c:v>
                </c:pt>
              </c:strCache>
            </c:strRef>
          </c:tx>
          <c:invertIfNegative val="0"/>
          <c:cat>
            <c:strRef>
              <c:f>Sheet1!$C$32:$F$32</c:f>
              <c:strCache>
                <c:ptCount val="4"/>
                <c:pt idx="0">
                  <c:v>Year 0 (2008)</c:v>
                </c:pt>
                <c:pt idx="1">
                  <c:v>Year 1 (2009)</c:v>
                </c:pt>
                <c:pt idx="2">
                  <c:v>Year 2 (2010)</c:v>
                </c:pt>
                <c:pt idx="3">
                  <c:v>Year 3 (2011)</c:v>
                </c:pt>
              </c:strCache>
            </c:strRef>
          </c:cat>
          <c:val>
            <c:numRef>
              <c:f>Sheet1!$C$37:$F$37</c:f>
              <c:numCache>
                <c:formatCode>General</c:formatCode>
                <c:ptCount val="4"/>
                <c:pt idx="0">
                  <c:v>28</c:v>
                </c:pt>
                <c:pt idx="1">
                  <c:v>28</c:v>
                </c:pt>
                <c:pt idx="2">
                  <c:v>28</c:v>
                </c:pt>
                <c:pt idx="3">
                  <c:v>28</c:v>
                </c:pt>
              </c:numCache>
            </c:numRef>
          </c:val>
        </c:ser>
        <c:ser>
          <c:idx val="3"/>
          <c:order val="1"/>
          <c:tx>
            <c:strRef>
              <c:f>Sheet1!$B$36</c:f>
              <c:strCache>
                <c:ptCount val="1"/>
                <c:pt idx="0">
                  <c:v>Approval by RAC</c:v>
                </c:pt>
              </c:strCache>
            </c:strRef>
          </c:tx>
          <c:invertIfNegative val="0"/>
          <c:cat>
            <c:strRef>
              <c:f>Sheet1!$C$32:$F$32</c:f>
              <c:strCache>
                <c:ptCount val="4"/>
                <c:pt idx="0">
                  <c:v>Year 0 (2008)</c:v>
                </c:pt>
                <c:pt idx="1">
                  <c:v>Year 1 (2009)</c:v>
                </c:pt>
                <c:pt idx="2">
                  <c:v>Year 2 (2010)</c:v>
                </c:pt>
                <c:pt idx="3">
                  <c:v>Year 3 (2011)</c:v>
                </c:pt>
              </c:strCache>
            </c:strRef>
          </c:cat>
          <c:val>
            <c:numRef>
              <c:f>Sheet1!$C$36:$F$36</c:f>
              <c:numCache>
                <c:formatCode>General</c:formatCode>
                <c:ptCount val="4"/>
                <c:pt idx="0">
                  <c:v>0</c:v>
                </c:pt>
                <c:pt idx="1">
                  <c:v>10</c:v>
                </c:pt>
                <c:pt idx="2">
                  <c:v>7</c:v>
                </c:pt>
                <c:pt idx="3">
                  <c:v>5</c:v>
                </c:pt>
              </c:numCache>
            </c:numRef>
          </c:val>
        </c:ser>
        <c:ser>
          <c:idx val="2"/>
          <c:order val="2"/>
          <c:tx>
            <c:strRef>
              <c:f>Sheet1!$B$35</c:f>
              <c:strCache>
                <c:ptCount val="1"/>
                <c:pt idx="0">
                  <c:v>Approval by SAC</c:v>
                </c:pt>
              </c:strCache>
            </c:strRef>
          </c:tx>
          <c:invertIfNegative val="0"/>
          <c:cat>
            <c:strRef>
              <c:f>Sheet1!$C$32:$F$32</c:f>
              <c:strCache>
                <c:ptCount val="4"/>
                <c:pt idx="0">
                  <c:v>Year 0 (2008)</c:v>
                </c:pt>
                <c:pt idx="1">
                  <c:v>Year 1 (2009)</c:v>
                </c:pt>
                <c:pt idx="2">
                  <c:v>Year 2 (2010)</c:v>
                </c:pt>
                <c:pt idx="3">
                  <c:v>Year 3 (2011)</c:v>
                </c:pt>
              </c:strCache>
            </c:strRef>
          </c:cat>
          <c:val>
            <c:numRef>
              <c:f>Sheet1!$C$35:$F$35</c:f>
              <c:numCache>
                <c:formatCode>General</c:formatCode>
                <c:ptCount val="4"/>
                <c:pt idx="0">
                  <c:v>45</c:v>
                </c:pt>
                <c:pt idx="1">
                  <c:v>25</c:v>
                </c:pt>
                <c:pt idx="2">
                  <c:v>25</c:v>
                </c:pt>
                <c:pt idx="3">
                  <c:v>20</c:v>
                </c:pt>
              </c:numCache>
            </c:numRef>
          </c:val>
        </c:ser>
        <c:ser>
          <c:idx val="1"/>
          <c:order val="3"/>
          <c:tx>
            <c:strRef>
              <c:f>Sheet1!$B$34</c:f>
              <c:strCache>
                <c:ptCount val="1"/>
                <c:pt idx="0">
                  <c:v>Confirmation of Service Pricing</c:v>
                </c:pt>
              </c:strCache>
            </c:strRef>
          </c:tx>
          <c:invertIfNegative val="0"/>
          <c:cat>
            <c:strRef>
              <c:f>Sheet1!$C$32:$F$32</c:f>
              <c:strCache>
                <c:ptCount val="4"/>
                <c:pt idx="0">
                  <c:v>Year 0 (2008)</c:v>
                </c:pt>
                <c:pt idx="1">
                  <c:v>Year 1 (2009)</c:v>
                </c:pt>
                <c:pt idx="2">
                  <c:v>Year 2 (2010)</c:v>
                </c:pt>
                <c:pt idx="3">
                  <c:v>Year 3 (2011)</c:v>
                </c:pt>
              </c:strCache>
            </c:strRef>
          </c:cat>
          <c:val>
            <c:numRef>
              <c:f>Sheet1!$C$34:$F$34</c:f>
              <c:numCache>
                <c:formatCode>General</c:formatCode>
                <c:ptCount val="4"/>
                <c:pt idx="0">
                  <c:v>75</c:v>
                </c:pt>
                <c:pt idx="1">
                  <c:v>75</c:v>
                </c:pt>
                <c:pt idx="2">
                  <c:v>20</c:v>
                </c:pt>
                <c:pt idx="3">
                  <c:v>10</c:v>
                </c:pt>
              </c:numCache>
            </c:numRef>
          </c:val>
        </c:ser>
        <c:ser>
          <c:idx val="0"/>
          <c:order val="4"/>
          <c:tx>
            <c:strRef>
              <c:f>Sheet1!$B$33</c:f>
              <c:strCache>
                <c:ptCount val="1"/>
                <c:pt idx="0">
                  <c:v>Protocol Preparation</c:v>
                </c:pt>
              </c:strCache>
            </c:strRef>
          </c:tx>
          <c:invertIfNegative val="0"/>
          <c:cat>
            <c:strRef>
              <c:f>Sheet1!$C$32:$F$32</c:f>
              <c:strCache>
                <c:ptCount val="4"/>
                <c:pt idx="0">
                  <c:v>Year 0 (2008)</c:v>
                </c:pt>
                <c:pt idx="1">
                  <c:v>Year 1 (2009)</c:v>
                </c:pt>
                <c:pt idx="2">
                  <c:v>Year 2 (2010)</c:v>
                </c:pt>
                <c:pt idx="3">
                  <c:v>Year 3 (2011)</c:v>
                </c:pt>
              </c:strCache>
            </c:strRef>
          </c:cat>
          <c:val>
            <c:numRef>
              <c:f>Sheet1!$C$33:$F$33</c:f>
              <c:numCache>
                <c:formatCode>General</c:formatCode>
                <c:ptCount val="4"/>
                <c:pt idx="0">
                  <c:v>45</c:v>
                </c:pt>
                <c:pt idx="1">
                  <c:v>35</c:v>
                </c:pt>
                <c:pt idx="2">
                  <c:v>30</c:v>
                </c:pt>
                <c:pt idx="3">
                  <c:v>30</c:v>
                </c:pt>
              </c:numCache>
            </c:numRef>
          </c:val>
        </c:ser>
        <c:dLbls>
          <c:showLegendKey val="0"/>
          <c:showVal val="0"/>
          <c:showCatName val="0"/>
          <c:showSerName val="0"/>
          <c:showPercent val="0"/>
          <c:showBubbleSize val="0"/>
        </c:dLbls>
        <c:gapWidth val="95"/>
        <c:gapDepth val="95"/>
        <c:shape val="box"/>
        <c:axId val="83119104"/>
        <c:axId val="83124992"/>
        <c:axId val="0"/>
      </c:bar3DChart>
      <c:catAx>
        <c:axId val="83119104"/>
        <c:scaling>
          <c:orientation val="minMax"/>
        </c:scaling>
        <c:delete val="0"/>
        <c:axPos val="b"/>
        <c:majorTickMark val="none"/>
        <c:minorTickMark val="none"/>
        <c:tickLblPos val="nextTo"/>
        <c:crossAx val="83124992"/>
        <c:crosses val="autoZero"/>
        <c:auto val="1"/>
        <c:lblAlgn val="ctr"/>
        <c:lblOffset val="100"/>
        <c:noMultiLvlLbl val="0"/>
      </c:catAx>
      <c:valAx>
        <c:axId val="83124992"/>
        <c:scaling>
          <c:orientation val="minMax"/>
        </c:scaling>
        <c:delete val="0"/>
        <c:axPos val="l"/>
        <c:majorGridlines/>
        <c:title>
          <c:tx>
            <c:rich>
              <a:bodyPr rot="-5400000" vert="horz"/>
              <a:lstStyle/>
              <a:p>
                <a:pPr>
                  <a:defRPr sz="1100" b="1"/>
                </a:pPr>
                <a:r>
                  <a:rPr lang="en-US" sz="1100" b="1"/>
                  <a:t>Number</a:t>
                </a:r>
                <a:r>
                  <a:rPr lang="en-US" sz="1100" b="1" baseline="0"/>
                  <a:t> of Days</a:t>
                </a:r>
                <a:endParaRPr lang="en-US" sz="1100" b="1"/>
              </a:p>
            </c:rich>
          </c:tx>
          <c:layout>
            <c:manualLayout>
              <c:xMode val="edge"/>
              <c:yMode val="edge"/>
              <c:x val="0.18515060617422821"/>
              <c:y val="0.31642375380368326"/>
            </c:manualLayout>
          </c:layout>
          <c:overlay val="0"/>
        </c:title>
        <c:numFmt formatCode="General" sourceLinked="1"/>
        <c:majorTickMark val="none"/>
        <c:minorTickMark val="none"/>
        <c:tickLblPos val="nextTo"/>
        <c:crossAx val="831191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9D833-D361-4D23-981D-228F322DC28F}"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942739D7-9F39-42AF-9F1C-90FCF9E2D131}">
      <dgm:prSet phldrT="[Text]"/>
      <dgm:spPr/>
      <dgm:t>
        <a:bodyPr/>
        <a:lstStyle/>
        <a:p>
          <a:r>
            <a:rPr lang="en-US" dirty="0" smtClean="0"/>
            <a:t>UF</a:t>
          </a:r>
        </a:p>
        <a:p>
          <a:r>
            <a:rPr lang="en-US" dirty="0" smtClean="0"/>
            <a:t>CTSI</a:t>
          </a:r>
          <a:endParaRPr lang="en-US" dirty="0"/>
        </a:p>
      </dgm:t>
    </dgm:pt>
    <dgm:pt modelId="{5C92AA3E-9C87-4998-B03E-C0613B1DDE40}" type="parTrans" cxnId="{27AC9DFA-330C-4A0F-A46F-ECEF75043FB9}">
      <dgm:prSet/>
      <dgm:spPr/>
      <dgm:t>
        <a:bodyPr/>
        <a:lstStyle/>
        <a:p>
          <a:endParaRPr lang="en-US"/>
        </a:p>
      </dgm:t>
    </dgm:pt>
    <dgm:pt modelId="{31CB045E-877B-4822-AFCB-A12770705B88}" type="sibTrans" cxnId="{27AC9DFA-330C-4A0F-A46F-ECEF75043FB9}">
      <dgm:prSet/>
      <dgm:spPr/>
      <dgm:t>
        <a:bodyPr/>
        <a:lstStyle/>
        <a:p>
          <a:endParaRPr lang="en-US"/>
        </a:p>
      </dgm:t>
    </dgm:pt>
    <dgm:pt modelId="{09A90786-AA99-40BE-8570-130C418BD97D}">
      <dgm:prSet phldrT="[Text]"/>
      <dgm:spPr/>
      <dgm:t>
        <a:bodyPr/>
        <a:lstStyle/>
        <a:p>
          <a:r>
            <a:rPr lang="en-US" dirty="0" smtClean="0"/>
            <a:t>CTSA consortium</a:t>
          </a:r>
          <a:endParaRPr lang="en-US" dirty="0"/>
        </a:p>
      </dgm:t>
    </dgm:pt>
    <dgm:pt modelId="{F5A91064-F590-49CE-9CBC-F0A72E2FF8DE}" type="parTrans" cxnId="{6389AEAB-2DE8-453F-840F-3DAF3FBAD3B0}">
      <dgm:prSet/>
      <dgm:spPr/>
      <dgm:t>
        <a:bodyPr/>
        <a:lstStyle/>
        <a:p>
          <a:endParaRPr lang="en-US"/>
        </a:p>
      </dgm:t>
    </dgm:pt>
    <dgm:pt modelId="{CE625F2C-51EA-4539-8603-EECEAA22F874}" type="sibTrans" cxnId="{6389AEAB-2DE8-453F-840F-3DAF3FBAD3B0}">
      <dgm:prSet/>
      <dgm:spPr/>
      <dgm:t>
        <a:bodyPr/>
        <a:lstStyle/>
        <a:p>
          <a:endParaRPr lang="en-US"/>
        </a:p>
      </dgm:t>
    </dgm:pt>
    <dgm:pt modelId="{4D227923-42A5-46E8-BF9F-480B6C187CA3}">
      <dgm:prSet phldrT="[Text]"/>
      <dgm:spPr/>
      <dgm:t>
        <a:bodyPr/>
        <a:lstStyle/>
        <a:p>
          <a:r>
            <a:rPr lang="en-US" dirty="0" smtClean="0"/>
            <a:t>16 UF Colleges</a:t>
          </a:r>
          <a:endParaRPr lang="en-US" dirty="0"/>
        </a:p>
      </dgm:t>
    </dgm:pt>
    <dgm:pt modelId="{A9930614-EB43-4969-ABDA-1867A0F1B442}" type="parTrans" cxnId="{5E8F4B97-F14D-4126-BAAA-2F4974E269BC}">
      <dgm:prSet/>
      <dgm:spPr/>
      <dgm:t>
        <a:bodyPr/>
        <a:lstStyle/>
        <a:p>
          <a:endParaRPr lang="en-US"/>
        </a:p>
      </dgm:t>
    </dgm:pt>
    <dgm:pt modelId="{A14551FF-1358-45B4-BCB3-262C23827663}" type="sibTrans" cxnId="{5E8F4B97-F14D-4126-BAAA-2F4974E269BC}">
      <dgm:prSet/>
      <dgm:spPr/>
      <dgm:t>
        <a:bodyPr/>
        <a:lstStyle/>
        <a:p>
          <a:endParaRPr lang="en-US"/>
        </a:p>
      </dgm:t>
    </dgm:pt>
    <dgm:pt modelId="{6CC1F2A1-C04C-4C66-8FB1-A8CA4C13477B}">
      <dgm:prSet phldrT="[Text]"/>
      <dgm:spPr/>
      <dgm:t>
        <a:bodyPr/>
        <a:lstStyle/>
        <a:p>
          <a:r>
            <a:rPr lang="en-US" dirty="0" smtClean="0"/>
            <a:t>Health Care Systems</a:t>
          </a:r>
          <a:endParaRPr lang="en-US" dirty="0"/>
        </a:p>
      </dgm:t>
    </dgm:pt>
    <dgm:pt modelId="{DDB3BC16-BB09-4560-97F9-EA215A687E80}" type="parTrans" cxnId="{79548FEB-6E84-49FC-87C1-02A9AC4E0E06}">
      <dgm:prSet/>
      <dgm:spPr/>
      <dgm:t>
        <a:bodyPr/>
        <a:lstStyle/>
        <a:p>
          <a:endParaRPr lang="en-US"/>
        </a:p>
      </dgm:t>
    </dgm:pt>
    <dgm:pt modelId="{34D566A7-1FD2-47D1-A20D-B173603072EC}" type="sibTrans" cxnId="{79548FEB-6E84-49FC-87C1-02A9AC4E0E06}">
      <dgm:prSet/>
      <dgm:spPr/>
      <dgm:t>
        <a:bodyPr/>
        <a:lstStyle/>
        <a:p>
          <a:endParaRPr lang="en-US"/>
        </a:p>
      </dgm:t>
    </dgm:pt>
    <dgm:pt modelId="{3813D1DD-7F03-4EAC-B034-2E8A73026FDE}">
      <dgm:prSet phldrT="[Text]"/>
      <dgm:spPr/>
      <dgm:t>
        <a:bodyPr/>
        <a:lstStyle/>
        <a:p>
          <a:r>
            <a:rPr lang="en-US" dirty="0" smtClean="0"/>
            <a:t>Community Partners</a:t>
          </a:r>
          <a:endParaRPr lang="en-US" dirty="0"/>
        </a:p>
      </dgm:t>
    </dgm:pt>
    <dgm:pt modelId="{ACCF7204-2E44-4A57-ADA4-41C0711D3E77}" type="parTrans" cxnId="{7CC484AA-1443-4C2C-9767-1B75CE771855}">
      <dgm:prSet/>
      <dgm:spPr/>
      <dgm:t>
        <a:bodyPr/>
        <a:lstStyle/>
        <a:p>
          <a:endParaRPr lang="en-US"/>
        </a:p>
      </dgm:t>
    </dgm:pt>
    <dgm:pt modelId="{A9451263-0162-4D3D-9F0C-741109C9D360}" type="sibTrans" cxnId="{7CC484AA-1443-4C2C-9767-1B75CE771855}">
      <dgm:prSet/>
      <dgm:spPr/>
      <dgm:t>
        <a:bodyPr/>
        <a:lstStyle/>
        <a:p>
          <a:endParaRPr lang="en-US"/>
        </a:p>
      </dgm:t>
    </dgm:pt>
    <dgm:pt modelId="{88F440AB-4A4C-4CEC-9E23-0DE2A549340B}">
      <dgm:prSet phldrT="[Text]"/>
      <dgm:spPr/>
      <dgm:t>
        <a:bodyPr/>
        <a:lstStyle/>
        <a:p>
          <a:r>
            <a:rPr lang="en-US" dirty="0" smtClean="0"/>
            <a:t>University Partners</a:t>
          </a:r>
          <a:endParaRPr lang="en-US" dirty="0"/>
        </a:p>
      </dgm:t>
    </dgm:pt>
    <dgm:pt modelId="{CEDDED59-6010-4D0B-AAF1-0BF26C069FCE}" type="parTrans" cxnId="{A3DC2AB8-AAAD-4CDE-980E-4F9ECC30C7A0}">
      <dgm:prSet/>
      <dgm:spPr/>
      <dgm:t>
        <a:bodyPr/>
        <a:lstStyle/>
        <a:p>
          <a:endParaRPr lang="en-US"/>
        </a:p>
      </dgm:t>
    </dgm:pt>
    <dgm:pt modelId="{D66D272C-5FCE-4BB6-B2EB-87D93AAC8D41}" type="sibTrans" cxnId="{A3DC2AB8-AAAD-4CDE-980E-4F9ECC30C7A0}">
      <dgm:prSet/>
      <dgm:spPr/>
      <dgm:t>
        <a:bodyPr/>
        <a:lstStyle/>
        <a:p>
          <a:endParaRPr lang="en-US"/>
        </a:p>
      </dgm:t>
    </dgm:pt>
    <dgm:pt modelId="{07EB4EC1-C16A-4264-A546-6B25DD2D3DAF}">
      <dgm:prSet phldrT="[Text]"/>
      <dgm:spPr/>
      <dgm:t>
        <a:bodyPr/>
        <a:lstStyle/>
        <a:p>
          <a:r>
            <a:rPr lang="en-US" dirty="0" smtClean="0"/>
            <a:t>Corporate Partners</a:t>
          </a:r>
          <a:endParaRPr lang="en-US" dirty="0"/>
        </a:p>
      </dgm:t>
    </dgm:pt>
    <dgm:pt modelId="{258C7799-5CDA-4066-8DB8-8C631412421D}" type="parTrans" cxnId="{DDB984D6-5F37-4623-9B3F-698B10B36F2F}">
      <dgm:prSet/>
      <dgm:spPr/>
      <dgm:t>
        <a:bodyPr/>
        <a:lstStyle/>
        <a:p>
          <a:endParaRPr lang="en-US"/>
        </a:p>
      </dgm:t>
    </dgm:pt>
    <dgm:pt modelId="{5F329C01-0C07-4070-94C2-C7D24A265D9B}" type="sibTrans" cxnId="{DDB984D6-5F37-4623-9B3F-698B10B36F2F}">
      <dgm:prSet/>
      <dgm:spPr/>
      <dgm:t>
        <a:bodyPr/>
        <a:lstStyle/>
        <a:p>
          <a:endParaRPr lang="en-US"/>
        </a:p>
      </dgm:t>
    </dgm:pt>
    <dgm:pt modelId="{5E2E7C23-58AA-4C05-AA63-8FB8620C67BC}" type="pres">
      <dgm:prSet presAssocID="{7679D833-D361-4D23-981D-228F322DC28F}" presName="cycle" presStyleCnt="0">
        <dgm:presLayoutVars>
          <dgm:chMax val="1"/>
          <dgm:dir/>
          <dgm:animLvl val="ctr"/>
          <dgm:resizeHandles val="exact"/>
        </dgm:presLayoutVars>
      </dgm:prSet>
      <dgm:spPr/>
      <dgm:t>
        <a:bodyPr/>
        <a:lstStyle/>
        <a:p>
          <a:endParaRPr lang="en-US"/>
        </a:p>
      </dgm:t>
    </dgm:pt>
    <dgm:pt modelId="{9C4E71B4-56AA-40B6-A387-72CD4536FF11}" type="pres">
      <dgm:prSet presAssocID="{942739D7-9F39-42AF-9F1C-90FCF9E2D131}" presName="centerShape" presStyleLbl="node0" presStyleIdx="0" presStyleCnt="1"/>
      <dgm:spPr/>
      <dgm:t>
        <a:bodyPr/>
        <a:lstStyle/>
        <a:p>
          <a:endParaRPr lang="en-US"/>
        </a:p>
      </dgm:t>
    </dgm:pt>
    <dgm:pt modelId="{6B47BA2D-6A42-4CE9-AFFF-4259B4BF279A}" type="pres">
      <dgm:prSet presAssocID="{F5A91064-F590-49CE-9CBC-F0A72E2FF8DE}" presName="Name9" presStyleLbl="parChTrans1D2" presStyleIdx="0" presStyleCnt="6"/>
      <dgm:spPr/>
      <dgm:t>
        <a:bodyPr/>
        <a:lstStyle/>
        <a:p>
          <a:endParaRPr lang="en-US"/>
        </a:p>
      </dgm:t>
    </dgm:pt>
    <dgm:pt modelId="{E7628AE8-0AD1-4AB6-B252-76C37A3DDB10}" type="pres">
      <dgm:prSet presAssocID="{F5A91064-F590-49CE-9CBC-F0A72E2FF8DE}" presName="connTx" presStyleLbl="parChTrans1D2" presStyleIdx="0" presStyleCnt="6"/>
      <dgm:spPr/>
      <dgm:t>
        <a:bodyPr/>
        <a:lstStyle/>
        <a:p>
          <a:endParaRPr lang="en-US"/>
        </a:p>
      </dgm:t>
    </dgm:pt>
    <dgm:pt modelId="{15E08F2C-792A-4257-B245-225EEEDC0056}" type="pres">
      <dgm:prSet presAssocID="{09A90786-AA99-40BE-8570-130C418BD97D}" presName="node" presStyleLbl="node1" presStyleIdx="0" presStyleCnt="6">
        <dgm:presLayoutVars>
          <dgm:bulletEnabled val="1"/>
        </dgm:presLayoutVars>
      </dgm:prSet>
      <dgm:spPr/>
      <dgm:t>
        <a:bodyPr/>
        <a:lstStyle/>
        <a:p>
          <a:endParaRPr lang="en-US"/>
        </a:p>
      </dgm:t>
    </dgm:pt>
    <dgm:pt modelId="{BAC4A464-778E-4DA1-9057-E839D9E50CDB}" type="pres">
      <dgm:prSet presAssocID="{A9930614-EB43-4969-ABDA-1867A0F1B442}" presName="Name9" presStyleLbl="parChTrans1D2" presStyleIdx="1" presStyleCnt="6"/>
      <dgm:spPr/>
      <dgm:t>
        <a:bodyPr/>
        <a:lstStyle/>
        <a:p>
          <a:endParaRPr lang="en-US"/>
        </a:p>
      </dgm:t>
    </dgm:pt>
    <dgm:pt modelId="{729AAB59-0BA0-477E-B5E4-B8E7C12AB2DA}" type="pres">
      <dgm:prSet presAssocID="{A9930614-EB43-4969-ABDA-1867A0F1B442}" presName="connTx" presStyleLbl="parChTrans1D2" presStyleIdx="1" presStyleCnt="6"/>
      <dgm:spPr/>
      <dgm:t>
        <a:bodyPr/>
        <a:lstStyle/>
        <a:p>
          <a:endParaRPr lang="en-US"/>
        </a:p>
      </dgm:t>
    </dgm:pt>
    <dgm:pt modelId="{68E4254D-87F3-4E5A-B697-17474372E50B}" type="pres">
      <dgm:prSet presAssocID="{4D227923-42A5-46E8-BF9F-480B6C187CA3}" presName="node" presStyleLbl="node1" presStyleIdx="1" presStyleCnt="6">
        <dgm:presLayoutVars>
          <dgm:bulletEnabled val="1"/>
        </dgm:presLayoutVars>
      </dgm:prSet>
      <dgm:spPr/>
      <dgm:t>
        <a:bodyPr/>
        <a:lstStyle/>
        <a:p>
          <a:endParaRPr lang="en-US"/>
        </a:p>
      </dgm:t>
    </dgm:pt>
    <dgm:pt modelId="{FDE018C4-49BC-45BF-9367-1500E8FF94D1}" type="pres">
      <dgm:prSet presAssocID="{DDB3BC16-BB09-4560-97F9-EA215A687E80}" presName="Name9" presStyleLbl="parChTrans1D2" presStyleIdx="2" presStyleCnt="6"/>
      <dgm:spPr/>
      <dgm:t>
        <a:bodyPr/>
        <a:lstStyle/>
        <a:p>
          <a:endParaRPr lang="en-US"/>
        </a:p>
      </dgm:t>
    </dgm:pt>
    <dgm:pt modelId="{77857371-D905-442C-8C97-9B8EB8D862D2}" type="pres">
      <dgm:prSet presAssocID="{DDB3BC16-BB09-4560-97F9-EA215A687E80}" presName="connTx" presStyleLbl="parChTrans1D2" presStyleIdx="2" presStyleCnt="6"/>
      <dgm:spPr/>
      <dgm:t>
        <a:bodyPr/>
        <a:lstStyle/>
        <a:p>
          <a:endParaRPr lang="en-US"/>
        </a:p>
      </dgm:t>
    </dgm:pt>
    <dgm:pt modelId="{033D9440-D906-4573-800D-77E519412131}" type="pres">
      <dgm:prSet presAssocID="{6CC1F2A1-C04C-4C66-8FB1-A8CA4C13477B}" presName="node" presStyleLbl="node1" presStyleIdx="2" presStyleCnt="6">
        <dgm:presLayoutVars>
          <dgm:bulletEnabled val="1"/>
        </dgm:presLayoutVars>
      </dgm:prSet>
      <dgm:spPr/>
      <dgm:t>
        <a:bodyPr/>
        <a:lstStyle/>
        <a:p>
          <a:endParaRPr lang="en-US"/>
        </a:p>
      </dgm:t>
    </dgm:pt>
    <dgm:pt modelId="{75AF66E7-D8FD-4D81-86FE-EFB4CBCDBB3B}" type="pres">
      <dgm:prSet presAssocID="{ACCF7204-2E44-4A57-ADA4-41C0711D3E77}" presName="Name9" presStyleLbl="parChTrans1D2" presStyleIdx="3" presStyleCnt="6"/>
      <dgm:spPr/>
      <dgm:t>
        <a:bodyPr/>
        <a:lstStyle/>
        <a:p>
          <a:endParaRPr lang="en-US"/>
        </a:p>
      </dgm:t>
    </dgm:pt>
    <dgm:pt modelId="{450C3D98-1531-4504-B6CD-00B57ADFE275}" type="pres">
      <dgm:prSet presAssocID="{ACCF7204-2E44-4A57-ADA4-41C0711D3E77}" presName="connTx" presStyleLbl="parChTrans1D2" presStyleIdx="3" presStyleCnt="6"/>
      <dgm:spPr/>
      <dgm:t>
        <a:bodyPr/>
        <a:lstStyle/>
        <a:p>
          <a:endParaRPr lang="en-US"/>
        </a:p>
      </dgm:t>
    </dgm:pt>
    <dgm:pt modelId="{43EC11C9-131F-4FB7-9A6E-DBE7E0BC1CD7}" type="pres">
      <dgm:prSet presAssocID="{3813D1DD-7F03-4EAC-B034-2E8A73026FDE}" presName="node" presStyleLbl="node1" presStyleIdx="3" presStyleCnt="6">
        <dgm:presLayoutVars>
          <dgm:bulletEnabled val="1"/>
        </dgm:presLayoutVars>
      </dgm:prSet>
      <dgm:spPr/>
      <dgm:t>
        <a:bodyPr/>
        <a:lstStyle/>
        <a:p>
          <a:endParaRPr lang="en-US"/>
        </a:p>
      </dgm:t>
    </dgm:pt>
    <dgm:pt modelId="{37F07E5E-42E5-428B-96E3-E8E735C8CDFA}" type="pres">
      <dgm:prSet presAssocID="{CEDDED59-6010-4D0B-AAF1-0BF26C069FCE}" presName="Name9" presStyleLbl="parChTrans1D2" presStyleIdx="4" presStyleCnt="6"/>
      <dgm:spPr/>
      <dgm:t>
        <a:bodyPr/>
        <a:lstStyle/>
        <a:p>
          <a:endParaRPr lang="en-US"/>
        </a:p>
      </dgm:t>
    </dgm:pt>
    <dgm:pt modelId="{DC844415-A2FF-41EF-A0BD-E1C495145BED}" type="pres">
      <dgm:prSet presAssocID="{CEDDED59-6010-4D0B-AAF1-0BF26C069FCE}" presName="connTx" presStyleLbl="parChTrans1D2" presStyleIdx="4" presStyleCnt="6"/>
      <dgm:spPr/>
      <dgm:t>
        <a:bodyPr/>
        <a:lstStyle/>
        <a:p>
          <a:endParaRPr lang="en-US"/>
        </a:p>
      </dgm:t>
    </dgm:pt>
    <dgm:pt modelId="{4CA4B571-36BE-42D9-8217-96338290919B}" type="pres">
      <dgm:prSet presAssocID="{88F440AB-4A4C-4CEC-9E23-0DE2A549340B}" presName="node" presStyleLbl="node1" presStyleIdx="4" presStyleCnt="6">
        <dgm:presLayoutVars>
          <dgm:bulletEnabled val="1"/>
        </dgm:presLayoutVars>
      </dgm:prSet>
      <dgm:spPr/>
      <dgm:t>
        <a:bodyPr/>
        <a:lstStyle/>
        <a:p>
          <a:endParaRPr lang="en-US"/>
        </a:p>
      </dgm:t>
    </dgm:pt>
    <dgm:pt modelId="{4E9BC834-D5ED-4941-9182-CD2BE5A17303}" type="pres">
      <dgm:prSet presAssocID="{258C7799-5CDA-4066-8DB8-8C631412421D}" presName="Name9" presStyleLbl="parChTrans1D2" presStyleIdx="5" presStyleCnt="6"/>
      <dgm:spPr/>
      <dgm:t>
        <a:bodyPr/>
        <a:lstStyle/>
        <a:p>
          <a:endParaRPr lang="en-US"/>
        </a:p>
      </dgm:t>
    </dgm:pt>
    <dgm:pt modelId="{56339491-7BDA-4BF7-8F5B-12CE9ADB5D5C}" type="pres">
      <dgm:prSet presAssocID="{258C7799-5CDA-4066-8DB8-8C631412421D}" presName="connTx" presStyleLbl="parChTrans1D2" presStyleIdx="5" presStyleCnt="6"/>
      <dgm:spPr/>
      <dgm:t>
        <a:bodyPr/>
        <a:lstStyle/>
        <a:p>
          <a:endParaRPr lang="en-US"/>
        </a:p>
      </dgm:t>
    </dgm:pt>
    <dgm:pt modelId="{E28C1956-775B-4751-AD66-6389A2700DBA}" type="pres">
      <dgm:prSet presAssocID="{07EB4EC1-C16A-4264-A546-6B25DD2D3DAF}" presName="node" presStyleLbl="node1" presStyleIdx="5" presStyleCnt="6">
        <dgm:presLayoutVars>
          <dgm:bulletEnabled val="1"/>
        </dgm:presLayoutVars>
      </dgm:prSet>
      <dgm:spPr/>
      <dgm:t>
        <a:bodyPr/>
        <a:lstStyle/>
        <a:p>
          <a:endParaRPr lang="en-US"/>
        </a:p>
      </dgm:t>
    </dgm:pt>
  </dgm:ptLst>
  <dgm:cxnLst>
    <dgm:cxn modelId="{D7F6FB7A-D152-4864-B045-BED949943C3A}" type="presOf" srcId="{6CC1F2A1-C04C-4C66-8FB1-A8CA4C13477B}" destId="{033D9440-D906-4573-800D-77E519412131}" srcOrd="0" destOrd="0" presId="urn:microsoft.com/office/officeart/2005/8/layout/radial1"/>
    <dgm:cxn modelId="{71D25FAB-E8E6-4862-9B87-19B47FF29C3B}" type="presOf" srcId="{DDB3BC16-BB09-4560-97F9-EA215A687E80}" destId="{77857371-D905-442C-8C97-9B8EB8D862D2}" srcOrd="1" destOrd="0" presId="urn:microsoft.com/office/officeart/2005/8/layout/radial1"/>
    <dgm:cxn modelId="{81ECD0A5-D50D-4292-B8CC-8EF01DE584F1}" type="presOf" srcId="{A9930614-EB43-4969-ABDA-1867A0F1B442}" destId="{729AAB59-0BA0-477E-B5E4-B8E7C12AB2DA}" srcOrd="1" destOrd="0" presId="urn:microsoft.com/office/officeart/2005/8/layout/radial1"/>
    <dgm:cxn modelId="{012F0F1B-C299-42C8-BDD5-74DF7B888801}" type="presOf" srcId="{DDB3BC16-BB09-4560-97F9-EA215A687E80}" destId="{FDE018C4-49BC-45BF-9367-1500E8FF94D1}" srcOrd="0" destOrd="0" presId="urn:microsoft.com/office/officeart/2005/8/layout/radial1"/>
    <dgm:cxn modelId="{A8F25F62-B632-455B-8E16-8DB24D0BDC7D}" type="presOf" srcId="{258C7799-5CDA-4066-8DB8-8C631412421D}" destId="{56339491-7BDA-4BF7-8F5B-12CE9ADB5D5C}" srcOrd="1" destOrd="0" presId="urn:microsoft.com/office/officeart/2005/8/layout/radial1"/>
    <dgm:cxn modelId="{79548FEB-6E84-49FC-87C1-02A9AC4E0E06}" srcId="{942739D7-9F39-42AF-9F1C-90FCF9E2D131}" destId="{6CC1F2A1-C04C-4C66-8FB1-A8CA4C13477B}" srcOrd="2" destOrd="0" parTransId="{DDB3BC16-BB09-4560-97F9-EA215A687E80}" sibTransId="{34D566A7-1FD2-47D1-A20D-B173603072EC}"/>
    <dgm:cxn modelId="{3EE6D739-B1EE-4979-8E86-26F4A648B3AB}" type="presOf" srcId="{F5A91064-F590-49CE-9CBC-F0A72E2FF8DE}" destId="{6B47BA2D-6A42-4CE9-AFFF-4259B4BF279A}" srcOrd="0" destOrd="0" presId="urn:microsoft.com/office/officeart/2005/8/layout/radial1"/>
    <dgm:cxn modelId="{6389AEAB-2DE8-453F-840F-3DAF3FBAD3B0}" srcId="{942739D7-9F39-42AF-9F1C-90FCF9E2D131}" destId="{09A90786-AA99-40BE-8570-130C418BD97D}" srcOrd="0" destOrd="0" parTransId="{F5A91064-F590-49CE-9CBC-F0A72E2FF8DE}" sibTransId="{CE625F2C-51EA-4539-8603-EECEAA22F874}"/>
    <dgm:cxn modelId="{8D1D5B80-C8E7-49ED-B77F-77E2952FDE25}" type="presOf" srcId="{CEDDED59-6010-4D0B-AAF1-0BF26C069FCE}" destId="{DC844415-A2FF-41EF-A0BD-E1C495145BED}" srcOrd="1" destOrd="0" presId="urn:microsoft.com/office/officeart/2005/8/layout/radial1"/>
    <dgm:cxn modelId="{0A68FA02-A355-4973-86B0-9C70E23A2B02}" type="presOf" srcId="{88F440AB-4A4C-4CEC-9E23-0DE2A549340B}" destId="{4CA4B571-36BE-42D9-8217-96338290919B}" srcOrd="0" destOrd="0" presId="urn:microsoft.com/office/officeart/2005/8/layout/radial1"/>
    <dgm:cxn modelId="{27AC9DFA-330C-4A0F-A46F-ECEF75043FB9}" srcId="{7679D833-D361-4D23-981D-228F322DC28F}" destId="{942739D7-9F39-42AF-9F1C-90FCF9E2D131}" srcOrd="0" destOrd="0" parTransId="{5C92AA3E-9C87-4998-B03E-C0613B1DDE40}" sibTransId="{31CB045E-877B-4822-AFCB-A12770705B88}"/>
    <dgm:cxn modelId="{3EBEE1C9-0DA2-4F7A-8FE3-F98D44B4D7D7}" type="presOf" srcId="{ACCF7204-2E44-4A57-ADA4-41C0711D3E77}" destId="{75AF66E7-D8FD-4D81-86FE-EFB4CBCDBB3B}" srcOrd="0" destOrd="0" presId="urn:microsoft.com/office/officeart/2005/8/layout/radial1"/>
    <dgm:cxn modelId="{BD421A1D-ECBC-4A0D-AC08-23BBD112D4F4}" type="presOf" srcId="{F5A91064-F590-49CE-9CBC-F0A72E2FF8DE}" destId="{E7628AE8-0AD1-4AB6-B252-76C37A3DDB10}" srcOrd="1" destOrd="0" presId="urn:microsoft.com/office/officeart/2005/8/layout/radial1"/>
    <dgm:cxn modelId="{A3DC2AB8-AAAD-4CDE-980E-4F9ECC30C7A0}" srcId="{942739D7-9F39-42AF-9F1C-90FCF9E2D131}" destId="{88F440AB-4A4C-4CEC-9E23-0DE2A549340B}" srcOrd="4" destOrd="0" parTransId="{CEDDED59-6010-4D0B-AAF1-0BF26C069FCE}" sibTransId="{D66D272C-5FCE-4BB6-B2EB-87D93AAC8D41}"/>
    <dgm:cxn modelId="{9AB86850-24E5-45E8-89C1-82E2124FA008}" type="presOf" srcId="{A9930614-EB43-4969-ABDA-1867A0F1B442}" destId="{BAC4A464-778E-4DA1-9057-E839D9E50CDB}" srcOrd="0" destOrd="0" presId="urn:microsoft.com/office/officeart/2005/8/layout/radial1"/>
    <dgm:cxn modelId="{F5A2422F-5D78-4E09-B471-EE550BCEF4E8}" type="presOf" srcId="{7679D833-D361-4D23-981D-228F322DC28F}" destId="{5E2E7C23-58AA-4C05-AA63-8FB8620C67BC}" srcOrd="0" destOrd="0" presId="urn:microsoft.com/office/officeart/2005/8/layout/radial1"/>
    <dgm:cxn modelId="{98BD647D-3E8D-4D98-9387-080A449D5EB8}" type="presOf" srcId="{ACCF7204-2E44-4A57-ADA4-41C0711D3E77}" destId="{450C3D98-1531-4504-B6CD-00B57ADFE275}" srcOrd="1" destOrd="0" presId="urn:microsoft.com/office/officeart/2005/8/layout/radial1"/>
    <dgm:cxn modelId="{C8D57BCB-A0DC-4E4E-955C-1E828ACEB01C}" type="presOf" srcId="{09A90786-AA99-40BE-8570-130C418BD97D}" destId="{15E08F2C-792A-4257-B245-225EEEDC0056}" srcOrd="0" destOrd="0" presId="urn:microsoft.com/office/officeart/2005/8/layout/radial1"/>
    <dgm:cxn modelId="{9DCA2098-4163-4837-ADB4-E9F34044823B}" type="presOf" srcId="{3813D1DD-7F03-4EAC-B034-2E8A73026FDE}" destId="{43EC11C9-131F-4FB7-9A6E-DBE7E0BC1CD7}" srcOrd="0" destOrd="0" presId="urn:microsoft.com/office/officeart/2005/8/layout/radial1"/>
    <dgm:cxn modelId="{090279FE-2478-4D8E-8907-3966E0044691}" type="presOf" srcId="{4D227923-42A5-46E8-BF9F-480B6C187CA3}" destId="{68E4254D-87F3-4E5A-B697-17474372E50B}" srcOrd="0" destOrd="0" presId="urn:microsoft.com/office/officeart/2005/8/layout/radial1"/>
    <dgm:cxn modelId="{5E8F4B97-F14D-4126-BAAA-2F4974E269BC}" srcId="{942739D7-9F39-42AF-9F1C-90FCF9E2D131}" destId="{4D227923-42A5-46E8-BF9F-480B6C187CA3}" srcOrd="1" destOrd="0" parTransId="{A9930614-EB43-4969-ABDA-1867A0F1B442}" sibTransId="{A14551FF-1358-45B4-BCB3-262C23827663}"/>
    <dgm:cxn modelId="{302D5191-DD29-490A-BEFC-AA67EEF437C4}" type="presOf" srcId="{CEDDED59-6010-4D0B-AAF1-0BF26C069FCE}" destId="{37F07E5E-42E5-428B-96E3-E8E735C8CDFA}" srcOrd="0" destOrd="0" presId="urn:microsoft.com/office/officeart/2005/8/layout/radial1"/>
    <dgm:cxn modelId="{963701CC-A238-4812-8818-7E85CBE3575F}" type="presOf" srcId="{258C7799-5CDA-4066-8DB8-8C631412421D}" destId="{4E9BC834-D5ED-4941-9182-CD2BE5A17303}" srcOrd="0" destOrd="0" presId="urn:microsoft.com/office/officeart/2005/8/layout/radial1"/>
    <dgm:cxn modelId="{DDB984D6-5F37-4623-9B3F-698B10B36F2F}" srcId="{942739D7-9F39-42AF-9F1C-90FCF9E2D131}" destId="{07EB4EC1-C16A-4264-A546-6B25DD2D3DAF}" srcOrd="5" destOrd="0" parTransId="{258C7799-5CDA-4066-8DB8-8C631412421D}" sibTransId="{5F329C01-0C07-4070-94C2-C7D24A265D9B}"/>
    <dgm:cxn modelId="{9300F778-5B0B-4029-8B9A-9ED5308E78A4}" type="presOf" srcId="{942739D7-9F39-42AF-9F1C-90FCF9E2D131}" destId="{9C4E71B4-56AA-40B6-A387-72CD4536FF11}" srcOrd="0" destOrd="0" presId="urn:microsoft.com/office/officeart/2005/8/layout/radial1"/>
    <dgm:cxn modelId="{1469192E-0557-4F80-818B-999C4F24D946}" type="presOf" srcId="{07EB4EC1-C16A-4264-A546-6B25DD2D3DAF}" destId="{E28C1956-775B-4751-AD66-6389A2700DBA}" srcOrd="0" destOrd="0" presId="urn:microsoft.com/office/officeart/2005/8/layout/radial1"/>
    <dgm:cxn modelId="{7CC484AA-1443-4C2C-9767-1B75CE771855}" srcId="{942739D7-9F39-42AF-9F1C-90FCF9E2D131}" destId="{3813D1DD-7F03-4EAC-B034-2E8A73026FDE}" srcOrd="3" destOrd="0" parTransId="{ACCF7204-2E44-4A57-ADA4-41C0711D3E77}" sibTransId="{A9451263-0162-4D3D-9F0C-741109C9D360}"/>
    <dgm:cxn modelId="{4833BA1F-5E44-4959-9685-25194DE98BA2}" type="presParOf" srcId="{5E2E7C23-58AA-4C05-AA63-8FB8620C67BC}" destId="{9C4E71B4-56AA-40B6-A387-72CD4536FF11}" srcOrd="0" destOrd="0" presId="urn:microsoft.com/office/officeart/2005/8/layout/radial1"/>
    <dgm:cxn modelId="{10C8CFA4-8A8C-4F89-9261-5FA396B13AE4}" type="presParOf" srcId="{5E2E7C23-58AA-4C05-AA63-8FB8620C67BC}" destId="{6B47BA2D-6A42-4CE9-AFFF-4259B4BF279A}" srcOrd="1" destOrd="0" presId="urn:microsoft.com/office/officeart/2005/8/layout/radial1"/>
    <dgm:cxn modelId="{F3D38C74-E598-419B-8E8C-329303630ED2}" type="presParOf" srcId="{6B47BA2D-6A42-4CE9-AFFF-4259B4BF279A}" destId="{E7628AE8-0AD1-4AB6-B252-76C37A3DDB10}" srcOrd="0" destOrd="0" presId="urn:microsoft.com/office/officeart/2005/8/layout/radial1"/>
    <dgm:cxn modelId="{3ACC964C-5CD3-4A29-877D-340D4A9A5F4B}" type="presParOf" srcId="{5E2E7C23-58AA-4C05-AA63-8FB8620C67BC}" destId="{15E08F2C-792A-4257-B245-225EEEDC0056}" srcOrd="2" destOrd="0" presId="urn:microsoft.com/office/officeart/2005/8/layout/radial1"/>
    <dgm:cxn modelId="{57651B13-BB0F-4D34-AFB1-B1E6E553D84C}" type="presParOf" srcId="{5E2E7C23-58AA-4C05-AA63-8FB8620C67BC}" destId="{BAC4A464-778E-4DA1-9057-E839D9E50CDB}" srcOrd="3" destOrd="0" presId="urn:microsoft.com/office/officeart/2005/8/layout/radial1"/>
    <dgm:cxn modelId="{D3098271-D8A3-46B7-BC22-1948AB38EF56}" type="presParOf" srcId="{BAC4A464-778E-4DA1-9057-E839D9E50CDB}" destId="{729AAB59-0BA0-477E-B5E4-B8E7C12AB2DA}" srcOrd="0" destOrd="0" presId="urn:microsoft.com/office/officeart/2005/8/layout/radial1"/>
    <dgm:cxn modelId="{35349478-1B62-45FB-B490-4B697E4D4F65}" type="presParOf" srcId="{5E2E7C23-58AA-4C05-AA63-8FB8620C67BC}" destId="{68E4254D-87F3-4E5A-B697-17474372E50B}" srcOrd="4" destOrd="0" presId="urn:microsoft.com/office/officeart/2005/8/layout/radial1"/>
    <dgm:cxn modelId="{46E512A6-F28C-428B-9DB8-661F2EEAB403}" type="presParOf" srcId="{5E2E7C23-58AA-4C05-AA63-8FB8620C67BC}" destId="{FDE018C4-49BC-45BF-9367-1500E8FF94D1}" srcOrd="5" destOrd="0" presId="urn:microsoft.com/office/officeart/2005/8/layout/radial1"/>
    <dgm:cxn modelId="{2020B278-E2E0-4886-A4BE-8C96DB57929C}" type="presParOf" srcId="{FDE018C4-49BC-45BF-9367-1500E8FF94D1}" destId="{77857371-D905-442C-8C97-9B8EB8D862D2}" srcOrd="0" destOrd="0" presId="urn:microsoft.com/office/officeart/2005/8/layout/radial1"/>
    <dgm:cxn modelId="{47C59106-9F10-480A-BDC0-0FC0746F8022}" type="presParOf" srcId="{5E2E7C23-58AA-4C05-AA63-8FB8620C67BC}" destId="{033D9440-D906-4573-800D-77E519412131}" srcOrd="6" destOrd="0" presId="urn:microsoft.com/office/officeart/2005/8/layout/radial1"/>
    <dgm:cxn modelId="{B0428CAC-2FF1-4153-BA00-792BCE94AA6C}" type="presParOf" srcId="{5E2E7C23-58AA-4C05-AA63-8FB8620C67BC}" destId="{75AF66E7-D8FD-4D81-86FE-EFB4CBCDBB3B}" srcOrd="7" destOrd="0" presId="urn:microsoft.com/office/officeart/2005/8/layout/radial1"/>
    <dgm:cxn modelId="{BF376172-507B-4983-874F-A9A1B972A4ED}" type="presParOf" srcId="{75AF66E7-D8FD-4D81-86FE-EFB4CBCDBB3B}" destId="{450C3D98-1531-4504-B6CD-00B57ADFE275}" srcOrd="0" destOrd="0" presId="urn:microsoft.com/office/officeart/2005/8/layout/radial1"/>
    <dgm:cxn modelId="{B28D4E25-B175-4D6A-8D22-9474D58972C5}" type="presParOf" srcId="{5E2E7C23-58AA-4C05-AA63-8FB8620C67BC}" destId="{43EC11C9-131F-4FB7-9A6E-DBE7E0BC1CD7}" srcOrd="8" destOrd="0" presId="urn:microsoft.com/office/officeart/2005/8/layout/radial1"/>
    <dgm:cxn modelId="{07545B4B-C391-446A-9838-C9902A294CC3}" type="presParOf" srcId="{5E2E7C23-58AA-4C05-AA63-8FB8620C67BC}" destId="{37F07E5E-42E5-428B-96E3-E8E735C8CDFA}" srcOrd="9" destOrd="0" presId="urn:microsoft.com/office/officeart/2005/8/layout/radial1"/>
    <dgm:cxn modelId="{ED064C3C-B606-4680-A3F6-333ACC1C76DE}" type="presParOf" srcId="{37F07E5E-42E5-428B-96E3-E8E735C8CDFA}" destId="{DC844415-A2FF-41EF-A0BD-E1C495145BED}" srcOrd="0" destOrd="0" presId="urn:microsoft.com/office/officeart/2005/8/layout/radial1"/>
    <dgm:cxn modelId="{94D1D8A7-68B0-436C-913F-F747B87E218D}" type="presParOf" srcId="{5E2E7C23-58AA-4C05-AA63-8FB8620C67BC}" destId="{4CA4B571-36BE-42D9-8217-96338290919B}" srcOrd="10" destOrd="0" presId="urn:microsoft.com/office/officeart/2005/8/layout/radial1"/>
    <dgm:cxn modelId="{BABD7720-2820-48DD-918D-E1A3EF3344DC}" type="presParOf" srcId="{5E2E7C23-58AA-4C05-AA63-8FB8620C67BC}" destId="{4E9BC834-D5ED-4941-9182-CD2BE5A17303}" srcOrd="11" destOrd="0" presId="urn:microsoft.com/office/officeart/2005/8/layout/radial1"/>
    <dgm:cxn modelId="{7B084C83-4BEA-41A5-971B-8352EEEC3E1C}" type="presParOf" srcId="{4E9BC834-D5ED-4941-9182-CD2BE5A17303}" destId="{56339491-7BDA-4BF7-8F5B-12CE9ADB5D5C}" srcOrd="0" destOrd="0" presId="urn:microsoft.com/office/officeart/2005/8/layout/radial1"/>
    <dgm:cxn modelId="{80247A5F-9911-430C-B255-07A2277E9E3B}" type="presParOf" srcId="{5E2E7C23-58AA-4C05-AA63-8FB8620C67BC}" destId="{E28C1956-775B-4751-AD66-6389A2700DBA}"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71B4-56AA-40B6-A387-72CD4536FF11}">
      <dsp:nvSpPr>
        <dsp:cNvPr id="0" name=""/>
        <dsp:cNvSpPr/>
      </dsp:nvSpPr>
      <dsp:spPr>
        <a:xfrm>
          <a:off x="3542490" y="1789890"/>
          <a:ext cx="1373218" cy="13732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UF</a:t>
          </a:r>
        </a:p>
        <a:p>
          <a:pPr lvl="0" algn="ctr" defTabSz="1244600">
            <a:lnSpc>
              <a:spcPct val="90000"/>
            </a:lnSpc>
            <a:spcBef>
              <a:spcPct val="0"/>
            </a:spcBef>
            <a:spcAft>
              <a:spcPct val="35000"/>
            </a:spcAft>
          </a:pPr>
          <a:r>
            <a:rPr lang="en-US" sz="2800" kern="1200" dirty="0" smtClean="0"/>
            <a:t>CTSI</a:t>
          </a:r>
          <a:endParaRPr lang="en-US" sz="2800" kern="1200" dirty="0"/>
        </a:p>
      </dsp:txBody>
      <dsp:txXfrm>
        <a:off x="3743593" y="1990993"/>
        <a:ext cx="971012" cy="971012"/>
      </dsp:txXfrm>
    </dsp:sp>
    <dsp:sp modelId="{6B47BA2D-6A42-4CE9-AFFF-4259B4BF279A}">
      <dsp:nvSpPr>
        <dsp:cNvPr id="0" name=""/>
        <dsp:cNvSpPr/>
      </dsp:nvSpPr>
      <dsp:spPr>
        <a:xfrm rot="16200000">
          <a:off x="4021997" y="1568176"/>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8744" y="1572433"/>
        <a:ext cx="20710" cy="20710"/>
      </dsp:txXfrm>
    </dsp:sp>
    <dsp:sp modelId="{15E08F2C-792A-4257-B245-225EEEDC0056}">
      <dsp:nvSpPr>
        <dsp:cNvPr id="0" name=""/>
        <dsp:cNvSpPr/>
      </dsp:nvSpPr>
      <dsp:spPr>
        <a:xfrm>
          <a:off x="3542490" y="2468"/>
          <a:ext cx="1373218" cy="13732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CTSA consortium</a:t>
          </a:r>
          <a:endParaRPr lang="en-US" sz="1500" kern="1200" dirty="0"/>
        </a:p>
      </dsp:txBody>
      <dsp:txXfrm>
        <a:off x="3743593" y="203571"/>
        <a:ext cx="971012" cy="971012"/>
      </dsp:txXfrm>
    </dsp:sp>
    <dsp:sp modelId="{BAC4A464-778E-4DA1-9057-E839D9E50CDB}">
      <dsp:nvSpPr>
        <dsp:cNvPr id="0" name=""/>
        <dsp:cNvSpPr/>
      </dsp:nvSpPr>
      <dsp:spPr>
        <a:xfrm rot="19800000">
          <a:off x="4795974" y="2015032"/>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2721" y="2019289"/>
        <a:ext cx="20710" cy="20710"/>
      </dsp:txXfrm>
    </dsp:sp>
    <dsp:sp modelId="{68E4254D-87F3-4E5A-B697-17474372E50B}">
      <dsp:nvSpPr>
        <dsp:cNvPr id="0" name=""/>
        <dsp:cNvSpPr/>
      </dsp:nvSpPr>
      <dsp:spPr>
        <a:xfrm>
          <a:off x="5090444" y="896179"/>
          <a:ext cx="1373218" cy="1373218"/>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16 UF Colleges</a:t>
          </a:r>
          <a:endParaRPr lang="en-US" sz="1500" kern="1200" dirty="0"/>
        </a:p>
      </dsp:txBody>
      <dsp:txXfrm>
        <a:off x="5291547" y="1097282"/>
        <a:ext cx="971012" cy="971012"/>
      </dsp:txXfrm>
    </dsp:sp>
    <dsp:sp modelId="{FDE018C4-49BC-45BF-9367-1500E8FF94D1}">
      <dsp:nvSpPr>
        <dsp:cNvPr id="0" name=""/>
        <dsp:cNvSpPr/>
      </dsp:nvSpPr>
      <dsp:spPr>
        <a:xfrm rot="1800000">
          <a:off x="4795974" y="2908743"/>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92721" y="2913000"/>
        <a:ext cx="20710" cy="20710"/>
      </dsp:txXfrm>
    </dsp:sp>
    <dsp:sp modelId="{033D9440-D906-4573-800D-77E519412131}">
      <dsp:nvSpPr>
        <dsp:cNvPr id="0" name=""/>
        <dsp:cNvSpPr/>
      </dsp:nvSpPr>
      <dsp:spPr>
        <a:xfrm>
          <a:off x="5090444" y="2683602"/>
          <a:ext cx="1373218" cy="1373218"/>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Health Care Systems</a:t>
          </a:r>
          <a:endParaRPr lang="en-US" sz="1500" kern="1200" dirty="0"/>
        </a:p>
      </dsp:txBody>
      <dsp:txXfrm>
        <a:off x="5291547" y="2884705"/>
        <a:ext cx="971012" cy="971012"/>
      </dsp:txXfrm>
    </dsp:sp>
    <dsp:sp modelId="{75AF66E7-D8FD-4D81-86FE-EFB4CBCDBB3B}">
      <dsp:nvSpPr>
        <dsp:cNvPr id="0" name=""/>
        <dsp:cNvSpPr/>
      </dsp:nvSpPr>
      <dsp:spPr>
        <a:xfrm rot="5400000">
          <a:off x="4021997" y="3355599"/>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18744" y="3359856"/>
        <a:ext cx="20710" cy="20710"/>
      </dsp:txXfrm>
    </dsp:sp>
    <dsp:sp modelId="{43EC11C9-131F-4FB7-9A6E-DBE7E0BC1CD7}">
      <dsp:nvSpPr>
        <dsp:cNvPr id="0" name=""/>
        <dsp:cNvSpPr/>
      </dsp:nvSpPr>
      <dsp:spPr>
        <a:xfrm>
          <a:off x="3542490" y="3577313"/>
          <a:ext cx="1373218" cy="1373218"/>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Community Partners</a:t>
          </a:r>
          <a:endParaRPr lang="en-US" sz="1500" kern="1200" dirty="0"/>
        </a:p>
      </dsp:txBody>
      <dsp:txXfrm>
        <a:off x="3743593" y="3778416"/>
        <a:ext cx="971012" cy="971012"/>
      </dsp:txXfrm>
    </dsp:sp>
    <dsp:sp modelId="{37F07E5E-42E5-428B-96E3-E8E735C8CDFA}">
      <dsp:nvSpPr>
        <dsp:cNvPr id="0" name=""/>
        <dsp:cNvSpPr/>
      </dsp:nvSpPr>
      <dsp:spPr>
        <a:xfrm rot="9000000">
          <a:off x="3248021" y="2908743"/>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44768" y="2913000"/>
        <a:ext cx="20710" cy="20710"/>
      </dsp:txXfrm>
    </dsp:sp>
    <dsp:sp modelId="{4CA4B571-36BE-42D9-8217-96338290919B}">
      <dsp:nvSpPr>
        <dsp:cNvPr id="0" name=""/>
        <dsp:cNvSpPr/>
      </dsp:nvSpPr>
      <dsp:spPr>
        <a:xfrm>
          <a:off x="1994537" y="2683602"/>
          <a:ext cx="1373218" cy="1373218"/>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University Partners</a:t>
          </a:r>
          <a:endParaRPr lang="en-US" sz="1500" kern="1200" dirty="0"/>
        </a:p>
      </dsp:txBody>
      <dsp:txXfrm>
        <a:off x="2195640" y="2884705"/>
        <a:ext cx="971012" cy="971012"/>
      </dsp:txXfrm>
    </dsp:sp>
    <dsp:sp modelId="{4E9BC834-D5ED-4941-9182-CD2BE5A17303}">
      <dsp:nvSpPr>
        <dsp:cNvPr id="0" name=""/>
        <dsp:cNvSpPr/>
      </dsp:nvSpPr>
      <dsp:spPr>
        <a:xfrm rot="12600000">
          <a:off x="3248021" y="2015032"/>
          <a:ext cx="414204" cy="29223"/>
        </a:xfrm>
        <a:custGeom>
          <a:avLst/>
          <a:gdLst/>
          <a:ahLst/>
          <a:cxnLst/>
          <a:rect l="0" t="0" r="0" b="0"/>
          <a:pathLst>
            <a:path>
              <a:moveTo>
                <a:pt x="0" y="14611"/>
              </a:moveTo>
              <a:lnTo>
                <a:pt x="414204" y="146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44768" y="2019289"/>
        <a:ext cx="20710" cy="20710"/>
      </dsp:txXfrm>
    </dsp:sp>
    <dsp:sp modelId="{E28C1956-775B-4751-AD66-6389A2700DBA}">
      <dsp:nvSpPr>
        <dsp:cNvPr id="0" name=""/>
        <dsp:cNvSpPr/>
      </dsp:nvSpPr>
      <dsp:spPr>
        <a:xfrm>
          <a:off x="1994537" y="896179"/>
          <a:ext cx="1373218" cy="137321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Corporate Partners</a:t>
          </a:r>
          <a:endParaRPr lang="en-US" sz="1500" kern="1200" dirty="0"/>
        </a:p>
      </dsp:txBody>
      <dsp:txXfrm>
        <a:off x="2195640" y="1097282"/>
        <a:ext cx="971012" cy="971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06B085C-5468-4D71-9E7F-4DBC95B2884A}" type="datetimeFigureOut">
              <a:rPr lang="en-US" smtClean="0"/>
              <a:pPr/>
              <a:t>8/18/2011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048D3E6-6BFA-495A-891C-48D656AF70E5}" type="slidenum">
              <a:rPr lang="en-US" smtClean="0"/>
              <a:pPr/>
              <a:t>‹#›</a:t>
            </a:fld>
            <a:endParaRPr lang="en-US"/>
          </a:p>
        </p:txBody>
      </p:sp>
    </p:spTree>
    <p:extLst>
      <p:ext uri="{BB962C8B-B14F-4D97-AF65-F5344CB8AC3E}">
        <p14:creationId xmlns:p14="http://schemas.microsoft.com/office/powerpoint/2010/main" val="18899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685800" y="3429000"/>
            <a:ext cx="7772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rot="5400000">
            <a:off x="3771900" y="3238500"/>
            <a:ext cx="58674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4B8DF3-940F-4336-9971-9080212E469D}" type="datetime1">
              <a:rPr lang="en-US" smtClean="0"/>
              <a:pPr/>
              <a:t>8/18/2011</a:t>
            </a:fld>
            <a:endParaRPr lang="en-US"/>
          </a:p>
        </p:txBody>
      </p:sp>
      <p:cxnSp>
        <p:nvCxnSpPr>
          <p:cNvPr id="7" name="Straight Connector 6"/>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48400"/>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userDrawn="1"/>
        </p:nvCxnSpPr>
        <p:spPr>
          <a:xfrm>
            <a:off x="762000" y="5715000"/>
            <a:ext cx="76962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0"/>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295400"/>
            <a:ext cx="8229600" cy="1588"/>
          </a:xfrm>
          <a:prstGeom prst="line">
            <a:avLst/>
          </a:prstGeom>
          <a:ln w="38100" cmpd="dbl">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New-logo.JPG"/>
          <p:cNvPicPr>
            <a:picLocks noChangeAspect="1"/>
          </p:cNvPicPr>
          <p:nvPr/>
        </p:nvPicPr>
        <p:blipFill>
          <a:blip r:embed="rId13"/>
          <a:stretch>
            <a:fillRect/>
          </a:stretch>
        </p:blipFill>
        <p:spPr bwMode="auto">
          <a:xfrm>
            <a:off x="457200" y="6324600"/>
            <a:ext cx="4479496" cy="364689"/>
          </a:xfrm>
          <a:prstGeom prst="rect">
            <a:avLst/>
          </a:prstGeom>
          <a:noFill/>
          <a:ln w="9525">
            <a:noFill/>
            <a:miter lim="800000"/>
            <a:headEnd/>
            <a:tailEnd/>
          </a:ln>
        </p:spPr>
      </p:pic>
      <p:sp>
        <p:nvSpPr>
          <p:cNvPr id="5" name="Footer Placeholder 4"/>
          <p:cNvSpPr>
            <a:spLocks noGrp="1"/>
          </p:cNvSpPr>
          <p:nvPr>
            <p:ph type="ftr" sz="quarter" idx="3"/>
          </p:nvPr>
        </p:nvSpPr>
        <p:spPr>
          <a:xfrm>
            <a:off x="5334000" y="6270406"/>
            <a:ext cx="3352800" cy="473075"/>
          </a:xfrm>
          <a:prstGeom prst="rect">
            <a:avLst/>
          </a:prstGeom>
        </p:spPr>
        <p:txBody>
          <a:bodyPr/>
          <a:lstStyle>
            <a:lvl1pPr>
              <a:defRPr sz="1200"/>
            </a:lvl1pPr>
          </a:lstStyle>
          <a:p>
            <a:r>
              <a:rPr lang="en-US" dirty="0" smtClean="0"/>
              <a:t>The UF CTSI is supported in part by NIH awards UL1 RR029890, KL2 RR029888 and TL1 RR029889</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4400" kern="1200" baseline="0">
          <a:solidFill>
            <a:srgbClr val="666665"/>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666665"/>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666665"/>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6666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6666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ehpr.ufl.edu/shenkman"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vivoweb.org/" TargetMode="Externa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tsi.ufl.edu" TargetMode="External"/><Relationship Id="rId2" Type="http://schemas.openxmlformats.org/officeDocument/2006/relationships/hyperlink" Target="http://www.ctsi.ufl.edu/"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77200" cy="1470025"/>
          </a:xfrm>
        </p:spPr>
        <p:txBody>
          <a:bodyPr>
            <a:noAutofit/>
          </a:bodyPr>
          <a:lstStyle/>
          <a:p>
            <a:r>
              <a:rPr lang="en-US" sz="3200" dirty="0" smtClean="0"/>
              <a:t>An Introduction to the University of Florida</a:t>
            </a:r>
            <a:br>
              <a:rPr lang="en-US" sz="3200" dirty="0" smtClean="0"/>
            </a:br>
            <a:r>
              <a:rPr lang="en-US" sz="3200" dirty="0" smtClean="0"/>
              <a:t>Clinical and Translational Science Institute</a:t>
            </a:r>
            <a:endParaRPr lang="en-US" sz="3200" dirty="0"/>
          </a:p>
        </p:txBody>
      </p:sp>
      <p:sp>
        <p:nvSpPr>
          <p:cNvPr id="3" name="Subtitle 2"/>
          <p:cNvSpPr>
            <a:spLocks noGrp="1"/>
          </p:cNvSpPr>
          <p:nvPr>
            <p:ph type="subTitle" idx="1"/>
          </p:nvPr>
        </p:nvSpPr>
        <p:spPr/>
        <p:txBody>
          <a:bodyPr/>
          <a:lstStyle/>
          <a:p>
            <a:r>
              <a:rPr lang="en-US" dirty="0" smtClean="0"/>
              <a:t>Mike Conlon, PhD</a:t>
            </a:r>
          </a:p>
          <a:p>
            <a:r>
              <a:rPr lang="en-US" dirty="0" smtClean="0"/>
              <a:t>COO, UF CTSI</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3200" dirty="0" smtClean="0"/>
              <a:t>Regulatory Knowledge and Research Support</a:t>
            </a:r>
            <a:endParaRPr lang="en-US" sz="3200" dirty="0"/>
          </a:p>
        </p:txBody>
      </p:sp>
      <p:sp>
        <p:nvSpPr>
          <p:cNvPr id="3" name="Content Placeholder 2"/>
          <p:cNvSpPr>
            <a:spLocks noGrp="1"/>
          </p:cNvSpPr>
          <p:nvPr>
            <p:ph idx="1"/>
          </p:nvPr>
        </p:nvSpPr>
        <p:spPr>
          <a:xfrm>
            <a:off x="457200" y="1600200"/>
            <a:ext cx="6324600" cy="4525963"/>
          </a:xfrm>
        </p:spPr>
        <p:txBody>
          <a:bodyPr>
            <a:normAutofit fontScale="62500" lnSpcReduction="20000"/>
          </a:bodyPr>
          <a:lstStyle/>
          <a:p>
            <a:pPr eaLnBrk="0" hangingPunct="0"/>
            <a:r>
              <a:rPr lang="en-US" dirty="0" smtClean="0"/>
              <a:t>Overarching goal</a:t>
            </a:r>
          </a:p>
          <a:p>
            <a:pPr lvl="1" eaLnBrk="0" hangingPunct="0"/>
            <a:r>
              <a:rPr lang="en-US" dirty="0" smtClean="0"/>
              <a:t>To increase accessibility of information by providing expert investigator assistance via Research Project Navigators, and provide prompt access to research and training resources ensuring rapid activation of research</a:t>
            </a:r>
          </a:p>
          <a:p>
            <a:pPr eaLnBrk="0" hangingPunct="0"/>
            <a:r>
              <a:rPr lang="en-US" dirty="0" smtClean="0"/>
              <a:t>Services provided</a:t>
            </a:r>
          </a:p>
          <a:p>
            <a:pPr lvl="1" eaLnBrk="0" hangingPunct="0"/>
            <a:r>
              <a:rPr lang="en-US" dirty="0" smtClean="0"/>
              <a:t>Trial database (</a:t>
            </a:r>
            <a:r>
              <a:rPr lang="en-US" dirty="0" err="1" smtClean="0"/>
              <a:t>RedCap</a:t>
            </a:r>
            <a:r>
              <a:rPr lang="en-US" dirty="0" smtClean="0"/>
              <a:t>)</a:t>
            </a:r>
          </a:p>
          <a:p>
            <a:pPr lvl="1" eaLnBrk="0" hangingPunct="0"/>
            <a:r>
              <a:rPr lang="en-US" dirty="0" smtClean="0"/>
              <a:t>Forms design</a:t>
            </a:r>
          </a:p>
          <a:p>
            <a:pPr lvl="1" eaLnBrk="0" hangingPunct="0"/>
            <a:r>
              <a:rPr lang="en-US" dirty="0" smtClean="0"/>
              <a:t>Quality assurance</a:t>
            </a:r>
          </a:p>
          <a:p>
            <a:pPr lvl="1" eaLnBrk="0" hangingPunct="0"/>
            <a:r>
              <a:rPr lang="en-US" dirty="0" smtClean="0"/>
              <a:t>Clinical and research ethics</a:t>
            </a:r>
          </a:p>
          <a:p>
            <a:pPr lvl="1" eaLnBrk="0" hangingPunct="0"/>
            <a:r>
              <a:rPr lang="en-US" dirty="0" smtClean="0"/>
              <a:t>Regulatory affairs</a:t>
            </a:r>
          </a:p>
          <a:p>
            <a:pPr lvl="1" eaLnBrk="0" hangingPunct="0"/>
            <a:r>
              <a:rPr lang="en-US" dirty="0" smtClean="0"/>
              <a:t>IRB assistance</a:t>
            </a:r>
          </a:p>
          <a:p>
            <a:pPr lvl="1" eaLnBrk="0" hangingPunct="0"/>
            <a:r>
              <a:rPr lang="en-US" dirty="0" smtClean="0"/>
              <a:t>Contract negotiations</a:t>
            </a:r>
          </a:p>
          <a:p>
            <a:pPr lvl="1" eaLnBrk="0" hangingPunct="0"/>
            <a:r>
              <a:rPr lang="en-US" dirty="0" smtClean="0"/>
              <a:t>Billing and budgeting </a:t>
            </a:r>
          </a:p>
          <a:p>
            <a:pPr lvl="1" eaLnBrk="0" hangingPunct="0"/>
            <a:r>
              <a:rPr lang="en-US" dirty="0" smtClean="0"/>
              <a:t>Technology transfer</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7" name="Picture 15" descr="http://www.ctsi.ufl.edu/wp-content/uploads/2010/11/Wajeeh-Bajwa-2010-2.jpg"/>
          <p:cNvPicPr>
            <a:picLocks noChangeAspect="1" noChangeArrowheads="1"/>
          </p:cNvPicPr>
          <p:nvPr/>
        </p:nvPicPr>
        <p:blipFill>
          <a:blip r:embed="rId2"/>
          <a:srcRect/>
          <a:stretch>
            <a:fillRect/>
          </a:stretch>
        </p:blipFill>
        <p:spPr bwMode="auto">
          <a:xfrm>
            <a:off x="6875429" y="1600200"/>
            <a:ext cx="1887571" cy="1981200"/>
          </a:xfrm>
          <a:prstGeom prst="rect">
            <a:avLst/>
          </a:prstGeom>
          <a:noFill/>
          <a:ln w="9525">
            <a:noFill/>
            <a:miter lim="800000"/>
            <a:headEnd/>
            <a:tailEnd/>
          </a:ln>
        </p:spPr>
      </p:pic>
      <p:sp>
        <p:nvSpPr>
          <p:cNvPr id="8" name="TextBox 11"/>
          <p:cNvSpPr txBox="1">
            <a:spLocks noChangeArrowheads="1"/>
          </p:cNvSpPr>
          <p:nvPr/>
        </p:nvSpPr>
        <p:spPr bwMode="auto">
          <a:xfrm>
            <a:off x="6828614" y="3810000"/>
            <a:ext cx="1981200" cy="338554"/>
          </a:xfrm>
          <a:prstGeom prst="rect">
            <a:avLst/>
          </a:prstGeom>
          <a:noFill/>
          <a:ln w="9525">
            <a:noFill/>
            <a:miter lim="800000"/>
            <a:headEnd/>
            <a:tailEnd/>
          </a:ln>
        </p:spPr>
        <p:txBody>
          <a:bodyPr wrap="square">
            <a:spAutoFit/>
          </a:bodyPr>
          <a:lstStyle/>
          <a:p>
            <a:pPr algn="ctr" eaLnBrk="0" hangingPunct="0">
              <a:spcAft>
                <a:spcPts val="600"/>
              </a:spcAft>
            </a:pPr>
            <a:r>
              <a:rPr lang="en-US" sz="1600" dirty="0"/>
              <a:t>Wajeeh </a:t>
            </a:r>
            <a:r>
              <a:rPr lang="en-US" sz="1600" dirty="0" err="1"/>
              <a:t>Bajwah</a:t>
            </a:r>
            <a:r>
              <a:rPr lang="en-US" sz="1600" dirty="0"/>
              <a:t>, PhD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Informatics</a:t>
            </a:r>
            <a:endParaRPr lang="en-US" dirty="0"/>
          </a:p>
        </p:txBody>
      </p:sp>
      <p:sp>
        <p:nvSpPr>
          <p:cNvPr id="3" name="Content Placeholder 2"/>
          <p:cNvSpPr>
            <a:spLocks noGrp="1"/>
          </p:cNvSpPr>
          <p:nvPr>
            <p:ph idx="1"/>
          </p:nvPr>
        </p:nvSpPr>
        <p:spPr>
          <a:xfrm>
            <a:off x="457200" y="1600200"/>
            <a:ext cx="6096000" cy="4525963"/>
          </a:xfrm>
        </p:spPr>
        <p:txBody>
          <a:bodyPr>
            <a:normAutofit fontScale="70000" lnSpcReduction="20000"/>
          </a:bodyPr>
          <a:lstStyle/>
          <a:p>
            <a:r>
              <a:rPr lang="en-US" dirty="0" smtClean="0"/>
              <a:t>Overarching Goal</a:t>
            </a:r>
          </a:p>
          <a:p>
            <a:pPr lvl="1"/>
            <a:r>
              <a:rPr lang="en-US" dirty="0" smtClean="0"/>
              <a:t>Develop and integrate clinical and research data systems to support collaborative CTS and lay groundwork for new academic program in BMI</a:t>
            </a:r>
          </a:p>
          <a:p>
            <a:r>
              <a:rPr lang="en-US" dirty="0" smtClean="0"/>
              <a:t>Activities</a:t>
            </a:r>
          </a:p>
          <a:p>
            <a:pPr lvl="1"/>
            <a:r>
              <a:rPr lang="en-US" dirty="0" smtClean="0"/>
              <a:t>Integrated Data Repository</a:t>
            </a:r>
          </a:p>
          <a:p>
            <a:pPr lvl="1"/>
            <a:r>
              <a:rPr lang="en-US" dirty="0" smtClean="0"/>
              <a:t>Study Registry</a:t>
            </a:r>
          </a:p>
          <a:p>
            <a:pPr lvl="1"/>
            <a:r>
              <a:rPr lang="en-US" dirty="0" smtClean="0"/>
              <a:t>CTSI Portal</a:t>
            </a:r>
          </a:p>
          <a:p>
            <a:pPr lvl="1"/>
            <a:r>
              <a:rPr lang="en-US" dirty="0" smtClean="0"/>
              <a:t>Support Systems – help desk, billing, vouchers, tracking, reporting</a:t>
            </a:r>
          </a:p>
          <a:p>
            <a:pPr lvl="1"/>
            <a:r>
              <a:rPr lang="en-US" dirty="0" smtClean="0"/>
              <a:t>Research Discovery and Collaboration (VIVO)</a:t>
            </a:r>
          </a:p>
          <a:p>
            <a:pPr lvl="1"/>
            <a:r>
              <a:rPr lang="en-US" dirty="0" smtClean="0"/>
              <a:t>CTS infrastructure – REDCap, Research Match, Study and Network portals, specialized system R&amp;D</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15" descr="M-Conlon.JPG"/>
          <p:cNvPicPr>
            <a:picLocks noChangeAspect="1"/>
          </p:cNvPicPr>
          <p:nvPr/>
        </p:nvPicPr>
        <p:blipFill>
          <a:blip r:embed="rId2"/>
          <a:srcRect/>
          <a:stretch>
            <a:fillRect/>
          </a:stretch>
        </p:blipFill>
        <p:spPr bwMode="auto">
          <a:xfrm>
            <a:off x="6819900" y="1447799"/>
            <a:ext cx="1828800" cy="2497667"/>
          </a:xfrm>
          <a:prstGeom prst="rect">
            <a:avLst/>
          </a:prstGeom>
          <a:noFill/>
          <a:ln w="9525">
            <a:noFill/>
            <a:miter lim="800000"/>
            <a:headEnd/>
            <a:tailEnd/>
          </a:ln>
        </p:spPr>
      </p:pic>
      <p:sp>
        <p:nvSpPr>
          <p:cNvPr id="6" name="TextBox 16"/>
          <p:cNvSpPr txBox="1">
            <a:spLocks noChangeArrowheads="1"/>
          </p:cNvSpPr>
          <p:nvPr/>
        </p:nvSpPr>
        <p:spPr bwMode="auto">
          <a:xfrm>
            <a:off x="6705600" y="4114800"/>
            <a:ext cx="2057400" cy="338138"/>
          </a:xfrm>
          <a:prstGeom prst="rect">
            <a:avLst/>
          </a:prstGeom>
          <a:noFill/>
          <a:ln w="9525">
            <a:noFill/>
            <a:miter lim="800000"/>
            <a:headEnd/>
            <a:tailEnd/>
          </a:ln>
        </p:spPr>
        <p:txBody>
          <a:bodyPr wrap="square">
            <a:spAutoFit/>
          </a:bodyPr>
          <a:lstStyle/>
          <a:p>
            <a:pPr algn="ctr" eaLnBrk="0" hangingPunct="0">
              <a:spcAft>
                <a:spcPts val="600"/>
              </a:spcAft>
            </a:pPr>
            <a:r>
              <a:rPr lang="en-US" sz="1600" dirty="0"/>
              <a:t>Michael Conlon, PhD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Translational Technologies and Resources</a:t>
            </a:r>
            <a:endParaRPr lang="en-US" sz="3300" dirty="0"/>
          </a:p>
        </p:txBody>
      </p:sp>
      <p:sp>
        <p:nvSpPr>
          <p:cNvPr id="3" name="Content Placeholder 2"/>
          <p:cNvSpPr>
            <a:spLocks noGrp="1"/>
          </p:cNvSpPr>
          <p:nvPr>
            <p:ph idx="1"/>
          </p:nvPr>
        </p:nvSpPr>
        <p:spPr>
          <a:xfrm>
            <a:off x="457200" y="1600201"/>
            <a:ext cx="6096000" cy="4495800"/>
          </a:xfrm>
        </p:spPr>
        <p:txBody>
          <a:bodyPr>
            <a:normAutofit fontScale="92500" lnSpcReduction="10000"/>
          </a:bodyPr>
          <a:lstStyle/>
          <a:p>
            <a:r>
              <a:rPr lang="en-US" dirty="0" smtClean="0"/>
              <a:t>Overarching Goal</a:t>
            </a:r>
          </a:p>
          <a:p>
            <a:pPr lvl="1"/>
            <a:r>
              <a:rPr lang="en-US" dirty="0" smtClean="0"/>
              <a:t>Develop and Provide basic science tools and services for research</a:t>
            </a:r>
          </a:p>
          <a:p>
            <a:r>
              <a:rPr lang="en-US" dirty="0" smtClean="0"/>
              <a:t>Cores</a:t>
            </a:r>
          </a:p>
          <a:p>
            <a:pPr lvl="1"/>
            <a:r>
              <a:rPr lang="en-US" dirty="0" smtClean="0"/>
              <a:t>Biorepository</a:t>
            </a:r>
          </a:p>
          <a:p>
            <a:pPr lvl="1"/>
            <a:r>
              <a:rPr lang="en-US" dirty="0" smtClean="0"/>
              <a:t>Genotyping</a:t>
            </a:r>
          </a:p>
          <a:p>
            <a:pPr lvl="1"/>
            <a:r>
              <a:rPr lang="en-US" dirty="0" smtClean="0"/>
              <a:t>Human Imaging</a:t>
            </a:r>
          </a:p>
          <a:p>
            <a:pPr lvl="1"/>
            <a:r>
              <a:rPr lang="en-US" dirty="0" smtClean="0"/>
              <a:t>Targeted Metabolomics</a:t>
            </a:r>
          </a:p>
          <a:p>
            <a:pPr lvl="1"/>
            <a:r>
              <a:rPr lang="en-US" dirty="0" smtClean="0"/>
              <a:t>Global Metabolomics</a:t>
            </a:r>
          </a:p>
          <a:p>
            <a:pPr lvl="1"/>
            <a:r>
              <a:rPr lang="en-US" dirty="0" smtClean="0"/>
              <a:t>Peptide </a:t>
            </a:r>
            <a:r>
              <a:rPr lang="en-US" dirty="0" err="1" smtClean="0"/>
              <a:t>Radioidionation</a:t>
            </a:r>
            <a:r>
              <a:rPr lang="en-US" dirty="0" smtClean="0"/>
              <a:t> </a:t>
            </a:r>
          </a:p>
          <a:p>
            <a:pPr lvl="1"/>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4" descr="Jesse Gregory"/>
          <p:cNvPicPr>
            <a:picLocks noChangeAspect="1" noChangeArrowheads="1"/>
          </p:cNvPicPr>
          <p:nvPr/>
        </p:nvPicPr>
        <p:blipFill>
          <a:blip r:embed="rId2"/>
          <a:srcRect/>
          <a:stretch>
            <a:fillRect/>
          </a:stretch>
        </p:blipFill>
        <p:spPr bwMode="auto">
          <a:xfrm>
            <a:off x="7005638" y="1447800"/>
            <a:ext cx="1609725" cy="2208966"/>
          </a:xfrm>
          <a:prstGeom prst="rect">
            <a:avLst/>
          </a:prstGeom>
          <a:noFill/>
          <a:ln w="9525">
            <a:solidFill>
              <a:schemeClr val="tx1"/>
            </a:solidFill>
            <a:miter lim="800000"/>
            <a:headEnd/>
            <a:tailEnd/>
          </a:ln>
        </p:spPr>
      </p:pic>
      <p:sp>
        <p:nvSpPr>
          <p:cNvPr id="6" name="TextBox 13"/>
          <p:cNvSpPr txBox="1">
            <a:spLocks noChangeArrowheads="1"/>
          </p:cNvSpPr>
          <p:nvPr/>
        </p:nvSpPr>
        <p:spPr bwMode="auto">
          <a:xfrm>
            <a:off x="6858000" y="3810000"/>
            <a:ext cx="1905000" cy="338137"/>
          </a:xfrm>
          <a:prstGeom prst="rect">
            <a:avLst/>
          </a:prstGeom>
          <a:noFill/>
          <a:ln w="9525">
            <a:noFill/>
            <a:miter lim="800000"/>
            <a:headEnd/>
            <a:tailEnd/>
          </a:ln>
        </p:spPr>
        <p:txBody>
          <a:bodyPr wrap="square">
            <a:spAutoFit/>
          </a:bodyPr>
          <a:lstStyle/>
          <a:p>
            <a:pPr algn="ctr" eaLnBrk="0" hangingPunct="0">
              <a:spcAft>
                <a:spcPts val="600"/>
              </a:spcAft>
            </a:pPr>
            <a:r>
              <a:rPr lang="en-US" sz="1600" dirty="0"/>
              <a:t>Jesse Gregory, PhD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900" dirty="0" smtClean="0"/>
              <a:t>Training and Professional Development Program</a:t>
            </a:r>
            <a:endParaRPr lang="en-US" sz="2900" dirty="0"/>
          </a:p>
        </p:txBody>
      </p:sp>
      <p:sp>
        <p:nvSpPr>
          <p:cNvPr id="3" name="Content Placeholder 2"/>
          <p:cNvSpPr>
            <a:spLocks noGrp="1"/>
          </p:cNvSpPr>
          <p:nvPr>
            <p:ph idx="1"/>
          </p:nvPr>
        </p:nvSpPr>
        <p:spPr>
          <a:xfrm>
            <a:off x="457200" y="1600200"/>
            <a:ext cx="6248400" cy="4572000"/>
          </a:xfrm>
        </p:spPr>
        <p:txBody>
          <a:bodyPr>
            <a:normAutofit fontScale="55000" lnSpcReduction="20000"/>
          </a:bodyPr>
          <a:lstStyle/>
          <a:p>
            <a:r>
              <a:rPr lang="en-US" sz="3600" dirty="0" smtClean="0"/>
              <a:t>Overarching Goal</a:t>
            </a:r>
          </a:p>
          <a:p>
            <a:pPr lvl="1"/>
            <a:r>
              <a:rPr lang="en-US" sz="2900" dirty="0" smtClean="0"/>
              <a:t>Train a new generation of multi-disciplinary CTS researchers and leaders in academia, industry and government.</a:t>
            </a:r>
          </a:p>
          <a:p>
            <a:r>
              <a:rPr lang="en-US" sz="3600" dirty="0" smtClean="0"/>
              <a:t>Programs</a:t>
            </a:r>
          </a:p>
          <a:p>
            <a:pPr lvl="1"/>
            <a:r>
              <a:rPr lang="en-US" sz="2900" dirty="0" smtClean="0"/>
              <a:t>KL2 Multidisciplinary Program for Junior Faculty</a:t>
            </a:r>
          </a:p>
          <a:p>
            <a:pPr lvl="1"/>
            <a:r>
              <a:rPr lang="en-US" sz="2900" dirty="0" smtClean="0"/>
              <a:t>TL1  Pre-doctoral training program</a:t>
            </a:r>
          </a:p>
          <a:p>
            <a:pPr lvl="1"/>
            <a:r>
              <a:rPr lang="en-US" sz="2900" dirty="0" smtClean="0"/>
              <a:t>Advanced Postgraduate Program in Clinical Investigation</a:t>
            </a:r>
          </a:p>
          <a:p>
            <a:pPr lvl="1"/>
            <a:r>
              <a:rPr lang="en-US" sz="2900" dirty="0" smtClean="0"/>
              <a:t>Research Coordinator Training</a:t>
            </a:r>
          </a:p>
          <a:p>
            <a:pPr lvl="1"/>
            <a:r>
              <a:rPr lang="en-US" sz="2900" dirty="0" smtClean="0"/>
              <a:t>Masters in CTS</a:t>
            </a:r>
          </a:p>
          <a:p>
            <a:pPr lvl="1"/>
            <a:r>
              <a:rPr lang="en-US" sz="2900" dirty="0" smtClean="0"/>
              <a:t>MD-PhD</a:t>
            </a:r>
          </a:p>
          <a:p>
            <a:r>
              <a:rPr lang="en-US" sz="3600" dirty="0" smtClean="0"/>
              <a:t>Affiliated Programs</a:t>
            </a:r>
          </a:p>
          <a:p>
            <a:pPr lvl="1"/>
            <a:r>
              <a:rPr lang="en-US" sz="2900" dirty="0" smtClean="0"/>
              <a:t>Junior Honors Medical Program</a:t>
            </a:r>
          </a:p>
          <a:p>
            <a:pPr lvl="1"/>
            <a:r>
              <a:rPr lang="en-US" sz="2900" dirty="0" smtClean="0"/>
              <a:t>Center for Precollegiate Education and Training</a:t>
            </a:r>
          </a:p>
          <a:p>
            <a:pPr lvl="1"/>
            <a:r>
              <a:rPr lang="en-US" sz="2900" dirty="0" smtClean="0"/>
              <a:t>Center of Excellence for  Regenerative Health Biotechnology</a:t>
            </a:r>
          </a:p>
          <a:p>
            <a:pPr lvl="1"/>
            <a:r>
              <a:rPr lang="en-US" sz="2900" dirty="0" smtClean="0"/>
              <a:t>HHMI Science for Life</a:t>
            </a:r>
          </a:p>
          <a:p>
            <a:pPr lvl="1"/>
            <a:r>
              <a:rPr lang="en-US" sz="2900" dirty="0" smtClean="0"/>
              <a:t>Health Science Center Training</a:t>
            </a:r>
          </a:p>
          <a:p>
            <a:pPr lvl="1"/>
            <a:r>
              <a:rPr lang="en-US" sz="2900" dirty="0" smtClean="0"/>
              <a:t>Interdisciplinary Program in Biomedical Sciences</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14" descr="M-Limacher.JPG"/>
          <p:cNvPicPr>
            <a:picLocks noChangeAspect="1"/>
          </p:cNvPicPr>
          <p:nvPr/>
        </p:nvPicPr>
        <p:blipFill>
          <a:blip r:embed="rId2"/>
          <a:srcRect b="10715"/>
          <a:stretch>
            <a:fillRect/>
          </a:stretch>
        </p:blipFill>
        <p:spPr bwMode="auto">
          <a:xfrm>
            <a:off x="6854825" y="1524000"/>
            <a:ext cx="1682750" cy="2326382"/>
          </a:xfrm>
          <a:prstGeom prst="rect">
            <a:avLst/>
          </a:prstGeom>
          <a:noFill/>
          <a:ln w="9525">
            <a:noFill/>
            <a:miter lim="800000"/>
            <a:headEnd/>
            <a:tailEnd/>
          </a:ln>
        </p:spPr>
      </p:pic>
      <p:sp>
        <p:nvSpPr>
          <p:cNvPr id="6" name="TextBox 15"/>
          <p:cNvSpPr txBox="1">
            <a:spLocks noChangeArrowheads="1"/>
          </p:cNvSpPr>
          <p:nvPr/>
        </p:nvSpPr>
        <p:spPr bwMode="auto">
          <a:xfrm>
            <a:off x="6629400" y="3962400"/>
            <a:ext cx="2133600" cy="338138"/>
          </a:xfrm>
          <a:prstGeom prst="rect">
            <a:avLst/>
          </a:prstGeom>
          <a:noFill/>
          <a:ln w="9525">
            <a:noFill/>
            <a:miter lim="800000"/>
            <a:headEnd/>
            <a:tailEnd/>
          </a:ln>
        </p:spPr>
        <p:txBody>
          <a:bodyPr wrap="square">
            <a:spAutoFit/>
          </a:bodyPr>
          <a:lstStyle/>
          <a:p>
            <a:pPr algn="ctr" eaLnBrk="0" hangingPunct="0">
              <a:spcAft>
                <a:spcPts val="300"/>
              </a:spcAft>
            </a:pPr>
            <a:r>
              <a:rPr lang="en-US" sz="1600" dirty="0"/>
              <a:t>Marian Limacher, MD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normAutofit/>
          </a:bodyPr>
          <a:lstStyle/>
          <a:p>
            <a:pPr algn="ctr"/>
            <a:r>
              <a:rPr lang="en-US" sz="3600" dirty="0" smtClean="0"/>
              <a:t>Integration of CTSI Training Programs</a:t>
            </a:r>
            <a:endParaRPr lang="en-US" sz="36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7" name="Picture 10"/>
          <p:cNvPicPr>
            <a:picLocks noGrp="1" noChangeAspect="1" noChangeArrowheads="1"/>
          </p:cNvPicPr>
          <p:nvPr>
            <p:ph idx="1"/>
          </p:nvPr>
        </p:nvPicPr>
        <p:blipFill>
          <a:blip r:embed="rId2"/>
          <a:srcRect/>
          <a:stretch>
            <a:fillRect/>
          </a:stretch>
        </p:blipFill>
        <p:spPr bwMode="auto">
          <a:xfrm>
            <a:off x="1290200" y="1371600"/>
            <a:ext cx="6482200" cy="492136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Community Engagement and Research</a:t>
            </a:r>
            <a:endParaRPr lang="en-US" sz="3600" dirty="0"/>
          </a:p>
        </p:txBody>
      </p:sp>
      <p:sp>
        <p:nvSpPr>
          <p:cNvPr id="3" name="Content Placeholder 2"/>
          <p:cNvSpPr>
            <a:spLocks noGrp="1"/>
          </p:cNvSpPr>
          <p:nvPr>
            <p:ph idx="1"/>
          </p:nvPr>
        </p:nvSpPr>
        <p:spPr>
          <a:xfrm>
            <a:off x="457200" y="3352800"/>
            <a:ext cx="4267200" cy="2773363"/>
          </a:xfrm>
        </p:spPr>
        <p:txBody>
          <a:bodyPr>
            <a:normAutofit fontScale="92500"/>
          </a:bodyPr>
          <a:lstStyle/>
          <a:p>
            <a:pPr>
              <a:buNone/>
            </a:pPr>
            <a:r>
              <a:rPr lang="en-US" dirty="0" smtClean="0"/>
              <a:t>Overarching Goal</a:t>
            </a:r>
          </a:p>
          <a:p>
            <a:pPr marL="457200" lvl="1" indent="0">
              <a:buNone/>
            </a:pPr>
            <a:r>
              <a:rPr lang="en-US" dirty="0" smtClean="0"/>
              <a:t>To promote collaborative relationships with communities to address the health and well-being of community members</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10" descr="Shenkman, Betsy's picture">
            <a:hlinkClick r:id="rId2" tooltip="View user profile."/>
          </p:cNvPr>
          <p:cNvPicPr>
            <a:picLocks noChangeAspect="1" noChangeArrowheads="1"/>
          </p:cNvPicPr>
          <p:nvPr/>
        </p:nvPicPr>
        <p:blipFill>
          <a:blip r:embed="rId3"/>
          <a:srcRect/>
          <a:stretch>
            <a:fillRect/>
          </a:stretch>
        </p:blipFill>
        <p:spPr bwMode="auto">
          <a:xfrm>
            <a:off x="4267200" y="1447800"/>
            <a:ext cx="1059592" cy="1371600"/>
          </a:xfrm>
          <a:prstGeom prst="rect">
            <a:avLst/>
          </a:prstGeom>
          <a:noFill/>
          <a:ln w="9525">
            <a:noFill/>
            <a:miter lim="800000"/>
            <a:headEnd/>
            <a:tailEnd/>
          </a:ln>
        </p:spPr>
      </p:pic>
      <p:sp>
        <p:nvSpPr>
          <p:cNvPr id="6" name="TextBox 15"/>
          <p:cNvSpPr txBox="1">
            <a:spLocks noChangeArrowheads="1"/>
          </p:cNvSpPr>
          <p:nvPr/>
        </p:nvSpPr>
        <p:spPr bwMode="auto">
          <a:xfrm>
            <a:off x="3352800" y="2895600"/>
            <a:ext cx="2667000" cy="338138"/>
          </a:xfrm>
          <a:prstGeom prst="rect">
            <a:avLst/>
          </a:prstGeom>
          <a:noFill/>
          <a:ln w="9525">
            <a:noFill/>
            <a:miter lim="800000"/>
            <a:headEnd/>
            <a:tailEnd/>
          </a:ln>
        </p:spPr>
        <p:txBody>
          <a:bodyPr>
            <a:spAutoFit/>
          </a:bodyPr>
          <a:lstStyle/>
          <a:p>
            <a:pPr algn="ctr" eaLnBrk="0" hangingPunct="0"/>
            <a:r>
              <a:rPr lang="en-US" sz="1600" dirty="0"/>
              <a:t>Elizabeth Shenkman,</a:t>
            </a:r>
            <a:r>
              <a:rPr lang="en-US" sz="800" dirty="0"/>
              <a:t> </a:t>
            </a:r>
            <a:r>
              <a:rPr lang="en-US" sz="1600" dirty="0"/>
              <a:t>PhD</a:t>
            </a:r>
          </a:p>
        </p:txBody>
      </p:sp>
      <p:pic>
        <p:nvPicPr>
          <p:cNvPr id="7" name="Picture 12" descr="http://jax.shands.org/news/photos/200701_rathore.jpg"/>
          <p:cNvPicPr>
            <a:picLocks noChangeAspect="1" noChangeArrowheads="1"/>
          </p:cNvPicPr>
          <p:nvPr/>
        </p:nvPicPr>
        <p:blipFill>
          <a:blip r:embed="rId4"/>
          <a:srcRect l="24001" r="20000" b="24001"/>
          <a:stretch>
            <a:fillRect/>
          </a:stretch>
        </p:blipFill>
        <p:spPr bwMode="auto">
          <a:xfrm>
            <a:off x="6858000" y="1447800"/>
            <a:ext cx="1010652" cy="1371600"/>
          </a:xfrm>
          <a:prstGeom prst="rect">
            <a:avLst/>
          </a:prstGeom>
          <a:noFill/>
          <a:ln w="9525">
            <a:noFill/>
            <a:miter lim="800000"/>
            <a:headEnd/>
            <a:tailEnd/>
          </a:ln>
        </p:spPr>
      </p:pic>
      <p:sp>
        <p:nvSpPr>
          <p:cNvPr id="8" name="TextBox 17"/>
          <p:cNvSpPr txBox="1">
            <a:spLocks noChangeArrowheads="1"/>
          </p:cNvSpPr>
          <p:nvPr/>
        </p:nvSpPr>
        <p:spPr bwMode="auto">
          <a:xfrm>
            <a:off x="6400800" y="2895600"/>
            <a:ext cx="2133600" cy="338138"/>
          </a:xfrm>
          <a:prstGeom prst="rect">
            <a:avLst/>
          </a:prstGeom>
          <a:noFill/>
          <a:ln w="9525">
            <a:noFill/>
            <a:miter lim="800000"/>
            <a:headEnd/>
            <a:tailEnd/>
          </a:ln>
        </p:spPr>
        <p:txBody>
          <a:bodyPr wrap="square">
            <a:spAutoFit/>
          </a:bodyPr>
          <a:lstStyle/>
          <a:p>
            <a:pPr algn="ctr" eaLnBrk="0" hangingPunct="0"/>
            <a:r>
              <a:rPr lang="en-US" sz="1600" dirty="0"/>
              <a:t>Mobeen Rathore, MD </a:t>
            </a:r>
          </a:p>
        </p:txBody>
      </p:sp>
      <p:pic>
        <p:nvPicPr>
          <p:cNvPr id="2050" name="Picture 2" descr="http://publichealth.wustl.edu/people/PublishingImages/cottlerdetail.jpg"/>
          <p:cNvPicPr>
            <a:picLocks noChangeAspect="1" noChangeArrowheads="1"/>
          </p:cNvPicPr>
          <p:nvPr/>
        </p:nvPicPr>
        <p:blipFill>
          <a:blip r:embed="rId5"/>
          <a:srcRect/>
          <a:stretch>
            <a:fillRect/>
          </a:stretch>
        </p:blipFill>
        <p:spPr bwMode="auto">
          <a:xfrm>
            <a:off x="1828800" y="1447800"/>
            <a:ext cx="1173244" cy="1371600"/>
          </a:xfrm>
          <a:prstGeom prst="rect">
            <a:avLst/>
          </a:prstGeom>
          <a:noFill/>
        </p:spPr>
      </p:pic>
      <p:sp>
        <p:nvSpPr>
          <p:cNvPr id="10" name="TextBox 17"/>
          <p:cNvSpPr txBox="1">
            <a:spLocks noChangeArrowheads="1"/>
          </p:cNvSpPr>
          <p:nvPr/>
        </p:nvSpPr>
        <p:spPr bwMode="auto">
          <a:xfrm>
            <a:off x="1524000" y="2895600"/>
            <a:ext cx="1752600" cy="338138"/>
          </a:xfrm>
          <a:prstGeom prst="rect">
            <a:avLst/>
          </a:prstGeom>
          <a:noFill/>
          <a:ln w="9525">
            <a:noFill/>
            <a:miter lim="800000"/>
            <a:headEnd/>
            <a:tailEnd/>
          </a:ln>
        </p:spPr>
        <p:txBody>
          <a:bodyPr wrap="square">
            <a:spAutoFit/>
          </a:bodyPr>
          <a:lstStyle/>
          <a:p>
            <a:pPr algn="ctr" eaLnBrk="0" hangingPunct="0"/>
            <a:r>
              <a:rPr lang="en-US" sz="1600" dirty="0" smtClean="0"/>
              <a:t>Linda Cottler, PhD </a:t>
            </a:r>
            <a:endParaRPr lang="en-US" sz="1600" dirty="0"/>
          </a:p>
        </p:txBody>
      </p:sp>
      <p:sp>
        <p:nvSpPr>
          <p:cNvPr id="11" name="TextBox 10"/>
          <p:cNvSpPr txBox="1"/>
          <p:nvPr/>
        </p:nvSpPr>
        <p:spPr>
          <a:xfrm>
            <a:off x="4724400" y="3352800"/>
            <a:ext cx="4419600" cy="2603790"/>
          </a:xfrm>
          <a:prstGeom prst="rect">
            <a:avLst/>
          </a:prstGeom>
          <a:noFill/>
        </p:spPr>
        <p:txBody>
          <a:bodyPr wrap="square" rtlCol="0">
            <a:spAutoFit/>
          </a:bodyPr>
          <a:lstStyle/>
          <a:p>
            <a:pPr>
              <a:lnSpc>
                <a:spcPct val="80000"/>
              </a:lnSpc>
              <a:spcBef>
                <a:spcPct val="20000"/>
              </a:spcBef>
              <a:buFont typeface="Arial" pitchFamily="34" charset="0"/>
            </a:pPr>
            <a:r>
              <a:rPr lang="en-US" sz="3000" dirty="0" smtClean="0">
                <a:solidFill>
                  <a:srgbClr val="666665"/>
                </a:solidFill>
              </a:rPr>
              <a:t>Activities</a:t>
            </a:r>
          </a:p>
          <a:p>
            <a:pPr marL="111125" indent="-111125">
              <a:lnSpc>
                <a:spcPct val="80000"/>
              </a:lnSpc>
              <a:spcBef>
                <a:spcPct val="20000"/>
              </a:spcBef>
            </a:pPr>
            <a:r>
              <a:rPr lang="en-US" sz="2400" dirty="0" smtClean="0">
                <a:solidFill>
                  <a:srgbClr val="666665"/>
                </a:solidFill>
              </a:rPr>
              <a:t>-Community Advisory Boards</a:t>
            </a:r>
          </a:p>
          <a:p>
            <a:pPr marL="111125" indent="-111125">
              <a:lnSpc>
                <a:spcPct val="80000"/>
              </a:lnSpc>
              <a:spcBef>
                <a:spcPct val="20000"/>
              </a:spcBef>
            </a:pPr>
            <a:r>
              <a:rPr lang="en-US" sz="2400" dirty="0" smtClean="0">
                <a:solidFill>
                  <a:srgbClr val="666665"/>
                </a:solidFill>
              </a:rPr>
              <a:t>-Community Research Associates</a:t>
            </a:r>
          </a:p>
          <a:p>
            <a:pPr marL="111125" indent="-111125">
              <a:lnSpc>
                <a:spcPct val="80000"/>
              </a:lnSpc>
              <a:spcBef>
                <a:spcPct val="20000"/>
              </a:spcBef>
            </a:pPr>
            <a:r>
              <a:rPr lang="en-US" sz="2400" dirty="0" smtClean="0">
                <a:solidFill>
                  <a:srgbClr val="666665"/>
                </a:solidFill>
              </a:rPr>
              <a:t>-</a:t>
            </a:r>
            <a:r>
              <a:rPr lang="en-US" sz="2400" dirty="0" err="1" smtClean="0">
                <a:solidFill>
                  <a:srgbClr val="666665"/>
                </a:solidFill>
              </a:rPr>
              <a:t>HealthStreet</a:t>
            </a:r>
            <a:endParaRPr lang="en-US" sz="2400" dirty="0" smtClean="0">
              <a:solidFill>
                <a:srgbClr val="666665"/>
              </a:solidFill>
            </a:endParaRPr>
          </a:p>
          <a:p>
            <a:pPr marL="111125" indent="-111125">
              <a:lnSpc>
                <a:spcPct val="80000"/>
              </a:lnSpc>
              <a:spcBef>
                <a:spcPct val="20000"/>
              </a:spcBef>
            </a:pPr>
            <a:r>
              <a:rPr lang="en-US" sz="2400" dirty="0" smtClean="0">
                <a:solidFill>
                  <a:srgbClr val="666665"/>
                </a:solidFill>
              </a:rPr>
              <a:t>-UF-FSU Collaborative Research Program</a:t>
            </a:r>
          </a:p>
          <a:p>
            <a:pPr marL="111125" indent="-111125">
              <a:lnSpc>
                <a:spcPct val="80000"/>
              </a:lnSpc>
              <a:spcBef>
                <a:spcPct val="20000"/>
              </a:spcBef>
            </a:pPr>
            <a:r>
              <a:rPr lang="en-US" sz="2400" dirty="0" smtClean="0">
                <a:solidFill>
                  <a:srgbClr val="666665"/>
                </a:solidFill>
              </a:rPr>
              <a:t>-</a:t>
            </a:r>
            <a:r>
              <a:rPr lang="en-US" sz="2400" dirty="0" err="1" smtClean="0">
                <a:solidFill>
                  <a:srgbClr val="666665"/>
                </a:solidFill>
              </a:rPr>
              <a:t>JaxHero</a:t>
            </a:r>
            <a:r>
              <a:rPr lang="en-US" sz="2400" dirty="0" smtClean="0">
                <a:solidFill>
                  <a:srgbClr val="666665"/>
                </a:solidFill>
              </a:rPr>
              <a:t> PBRN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Research</a:t>
            </a: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20000"/>
          </a:bodyPr>
          <a:lstStyle/>
          <a:p>
            <a:r>
              <a:rPr lang="en-US" sz="4300" dirty="0" smtClean="0"/>
              <a:t>Overarching Goal</a:t>
            </a:r>
          </a:p>
          <a:p>
            <a:pPr lvl="1"/>
            <a:r>
              <a:rPr lang="en-US" dirty="0" smtClean="0"/>
              <a:t>Advance our knowledge of communication processes related to clinical care and public health</a:t>
            </a:r>
          </a:p>
          <a:p>
            <a:r>
              <a:rPr lang="en-US" sz="4300" dirty="0" smtClean="0"/>
              <a:t>Activities</a:t>
            </a:r>
          </a:p>
          <a:p>
            <a:pPr lvl="1"/>
            <a:r>
              <a:rPr lang="en-US" dirty="0" smtClean="0"/>
              <a:t>Studies of risk communication in surgery and genetics</a:t>
            </a:r>
          </a:p>
          <a:p>
            <a:pPr lvl="1"/>
            <a:r>
              <a:rPr lang="en-US" dirty="0" smtClean="0"/>
              <a:t>Studies of communications in health disparity settings</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19" descr="D-Treise.jpg"/>
          <p:cNvPicPr>
            <a:picLocks noChangeAspect="1"/>
          </p:cNvPicPr>
          <p:nvPr/>
        </p:nvPicPr>
        <p:blipFill>
          <a:blip r:embed="rId2"/>
          <a:srcRect/>
          <a:stretch>
            <a:fillRect/>
          </a:stretch>
        </p:blipFill>
        <p:spPr bwMode="auto">
          <a:xfrm>
            <a:off x="6477000" y="1600200"/>
            <a:ext cx="1485900" cy="1981200"/>
          </a:xfrm>
          <a:prstGeom prst="rect">
            <a:avLst/>
          </a:prstGeom>
          <a:noFill/>
          <a:ln w="9525">
            <a:noFill/>
            <a:miter lim="800000"/>
            <a:headEnd/>
            <a:tailEnd/>
          </a:ln>
        </p:spPr>
      </p:pic>
      <p:sp>
        <p:nvSpPr>
          <p:cNvPr id="6" name="TextBox 20"/>
          <p:cNvSpPr txBox="1">
            <a:spLocks noChangeArrowheads="1"/>
          </p:cNvSpPr>
          <p:nvPr/>
        </p:nvSpPr>
        <p:spPr bwMode="auto">
          <a:xfrm>
            <a:off x="6324600" y="3581400"/>
            <a:ext cx="2438400" cy="338138"/>
          </a:xfrm>
          <a:prstGeom prst="rect">
            <a:avLst/>
          </a:prstGeom>
          <a:noFill/>
          <a:ln w="9525">
            <a:noFill/>
            <a:miter lim="800000"/>
            <a:headEnd/>
            <a:tailEnd/>
          </a:ln>
        </p:spPr>
        <p:txBody>
          <a:bodyPr>
            <a:spAutoFit/>
          </a:bodyPr>
          <a:lstStyle/>
          <a:p>
            <a:pPr>
              <a:spcAft>
                <a:spcPts val="600"/>
              </a:spcAft>
            </a:pPr>
            <a:r>
              <a:rPr lang="en-US" sz="1600"/>
              <a:t>Deborah Treise, PhD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and Collaborative Projects</a:t>
            </a:r>
            <a:endParaRPr lang="en-US" dirty="0"/>
          </a:p>
        </p:txBody>
      </p:sp>
      <p:sp>
        <p:nvSpPr>
          <p:cNvPr id="3" name="Content Placeholder 2"/>
          <p:cNvSpPr>
            <a:spLocks noGrp="1"/>
          </p:cNvSpPr>
          <p:nvPr>
            <p:ph idx="1"/>
          </p:nvPr>
        </p:nvSpPr>
        <p:spPr>
          <a:xfrm>
            <a:off x="457200" y="1600200"/>
            <a:ext cx="4648200" cy="4525963"/>
          </a:xfrm>
        </p:spPr>
        <p:txBody>
          <a:bodyPr>
            <a:normAutofit fontScale="92500" lnSpcReduction="10000"/>
          </a:bodyPr>
          <a:lstStyle/>
          <a:p>
            <a:r>
              <a:rPr lang="en-US" dirty="0" smtClean="0"/>
              <a:t>Overarching Goal</a:t>
            </a:r>
          </a:p>
          <a:p>
            <a:pPr lvl="1"/>
            <a:r>
              <a:rPr lang="en-US" dirty="0" smtClean="0"/>
              <a:t>Support emerging research via institution-wide RFAs for CTS, targeting junior faculty; methods (IP) development; and multi-discipline, trans-college initiatives.</a:t>
            </a:r>
          </a:p>
          <a:p>
            <a:r>
              <a:rPr lang="en-US" dirty="0" smtClean="0"/>
              <a:t>Activities</a:t>
            </a:r>
          </a:p>
          <a:p>
            <a:pPr lvl="1"/>
            <a:r>
              <a:rPr lang="en-US" dirty="0" smtClean="0"/>
              <a:t>Three RFAs in 2011.  Seventeen awards.  </a:t>
            </a:r>
          </a:p>
          <a:p>
            <a:pPr lvl="1"/>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9" descr="batich.jpg"/>
          <p:cNvPicPr>
            <a:picLocks noChangeAspect="1"/>
          </p:cNvPicPr>
          <p:nvPr/>
        </p:nvPicPr>
        <p:blipFill>
          <a:blip r:embed="rId2"/>
          <a:srcRect/>
          <a:stretch>
            <a:fillRect/>
          </a:stretch>
        </p:blipFill>
        <p:spPr bwMode="auto">
          <a:xfrm>
            <a:off x="6324599" y="1600200"/>
            <a:ext cx="1848971" cy="2438400"/>
          </a:xfrm>
          <a:prstGeom prst="rect">
            <a:avLst/>
          </a:prstGeom>
          <a:noFill/>
          <a:ln w="9525">
            <a:noFill/>
            <a:miter lim="800000"/>
            <a:headEnd/>
            <a:tailEnd/>
          </a:ln>
        </p:spPr>
      </p:pic>
      <p:sp>
        <p:nvSpPr>
          <p:cNvPr id="6" name="TextBox 10"/>
          <p:cNvSpPr txBox="1">
            <a:spLocks noChangeArrowheads="1"/>
          </p:cNvSpPr>
          <p:nvPr/>
        </p:nvSpPr>
        <p:spPr bwMode="auto">
          <a:xfrm>
            <a:off x="6248400" y="4074223"/>
            <a:ext cx="1905000" cy="338554"/>
          </a:xfrm>
          <a:prstGeom prst="rect">
            <a:avLst/>
          </a:prstGeom>
          <a:noFill/>
          <a:ln w="9525">
            <a:noFill/>
            <a:miter lim="800000"/>
            <a:headEnd/>
            <a:tailEnd/>
          </a:ln>
        </p:spPr>
        <p:txBody>
          <a:bodyPr wrap="square">
            <a:spAutoFit/>
          </a:bodyPr>
          <a:lstStyle/>
          <a:p>
            <a:pPr algn="ctr" eaLnBrk="0" hangingPunct="0">
              <a:spcAft>
                <a:spcPts val="600"/>
              </a:spcAft>
            </a:pPr>
            <a:r>
              <a:rPr lang="en-US" sz="1600" dirty="0"/>
              <a:t>Chris </a:t>
            </a:r>
            <a:r>
              <a:rPr lang="en-US" sz="1600" dirty="0" err="1"/>
              <a:t>Batich</a:t>
            </a:r>
            <a:r>
              <a:rPr lang="en-US" sz="1600" dirty="0"/>
              <a:t>, PhD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Medicine</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20000"/>
          </a:bodyPr>
          <a:lstStyle/>
          <a:p>
            <a:r>
              <a:rPr lang="en-US" sz="2400" dirty="0" smtClean="0"/>
              <a:t>Background</a:t>
            </a:r>
          </a:p>
          <a:p>
            <a:pPr lvl="1"/>
            <a:r>
              <a:rPr lang="en-US" sz="2000" dirty="0" smtClean="0"/>
              <a:t>Human genome project completed in 2001</a:t>
            </a:r>
          </a:p>
          <a:p>
            <a:pPr lvl="1"/>
            <a:r>
              <a:rPr lang="en-US" sz="2000" dirty="0" smtClean="0"/>
              <a:t>Collins, NIH: expectation that an individual’s personal genome will be part of their medical record, from which information can be pulled to determine disease risk or guide treatment decisions</a:t>
            </a:r>
          </a:p>
          <a:p>
            <a:r>
              <a:rPr lang="en-US" sz="2400" dirty="0" smtClean="0"/>
              <a:t>Challenge</a:t>
            </a:r>
          </a:p>
          <a:p>
            <a:pPr lvl="1"/>
            <a:r>
              <a:rPr lang="en-US" sz="2000" dirty="0" smtClean="0"/>
              <a:t>Despite the substantial number of important genetic discoveries made, there are limited examples of translation to practice</a:t>
            </a:r>
          </a:p>
          <a:p>
            <a:r>
              <a:rPr lang="en-US" sz="2400" dirty="0" smtClean="0"/>
              <a:t>UF Opportunity</a:t>
            </a:r>
          </a:p>
          <a:p>
            <a:pPr lvl="1"/>
            <a:r>
              <a:rPr lang="en-US" sz="2000" dirty="0" smtClean="0"/>
              <a:t>Build a genetic data repository</a:t>
            </a:r>
          </a:p>
          <a:p>
            <a:pPr lvl="1"/>
            <a:r>
              <a:rPr lang="en-US" sz="2000" dirty="0" smtClean="0"/>
              <a:t>Link with clinical information for research and clinical care (IDR); Clinical implementation teams; Clinical laboratory genotyping, validation, and data interpretation; Biomedical informatics; IRB and genetic counseling</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1202" name="Picture 2" descr="http://news.ufl.edu/wp-content/uploads/2005/08/162-400x490.jpg"/>
          <p:cNvPicPr>
            <a:picLocks noChangeAspect="1" noChangeArrowheads="1"/>
          </p:cNvPicPr>
          <p:nvPr/>
        </p:nvPicPr>
        <p:blipFill>
          <a:blip r:embed="rId2"/>
          <a:srcRect/>
          <a:stretch>
            <a:fillRect/>
          </a:stretch>
        </p:blipFill>
        <p:spPr bwMode="auto">
          <a:xfrm>
            <a:off x="6449008" y="1524000"/>
            <a:ext cx="2052734" cy="2514600"/>
          </a:xfrm>
          <a:prstGeom prst="rect">
            <a:avLst/>
          </a:prstGeom>
          <a:noFill/>
        </p:spPr>
      </p:pic>
      <p:sp>
        <p:nvSpPr>
          <p:cNvPr id="6" name="TextBox 10"/>
          <p:cNvSpPr txBox="1">
            <a:spLocks noChangeArrowheads="1"/>
          </p:cNvSpPr>
          <p:nvPr/>
        </p:nvSpPr>
        <p:spPr bwMode="auto">
          <a:xfrm>
            <a:off x="6400800" y="4114800"/>
            <a:ext cx="2057400" cy="338554"/>
          </a:xfrm>
          <a:prstGeom prst="rect">
            <a:avLst/>
          </a:prstGeom>
          <a:noFill/>
          <a:ln w="9525">
            <a:noFill/>
            <a:miter lim="800000"/>
            <a:headEnd/>
            <a:tailEnd/>
          </a:ln>
        </p:spPr>
        <p:txBody>
          <a:bodyPr wrap="square">
            <a:spAutoFit/>
          </a:bodyPr>
          <a:lstStyle/>
          <a:p>
            <a:pPr algn="ctr" eaLnBrk="0" hangingPunct="0">
              <a:spcAft>
                <a:spcPts val="600"/>
              </a:spcAft>
            </a:pPr>
            <a:r>
              <a:rPr lang="en-US" sz="1600" dirty="0" smtClean="0"/>
              <a:t>Julie Johnson, </a:t>
            </a:r>
            <a:r>
              <a:rPr lang="en-US" sz="1600" dirty="0"/>
              <a:t>PhD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Improving Clinical Research Infrastructure: Ongoing Projects 2011</a:t>
            </a:r>
            <a:endParaRPr lang="en-US" sz="3200" dirty="0"/>
          </a:p>
        </p:txBody>
      </p:sp>
      <p:sp>
        <p:nvSpPr>
          <p:cNvPr id="3" name="Content Placeholder 2"/>
          <p:cNvSpPr>
            <a:spLocks noGrp="1"/>
          </p:cNvSpPr>
          <p:nvPr>
            <p:ph idx="1"/>
          </p:nvPr>
        </p:nvSpPr>
        <p:spPr/>
        <p:txBody>
          <a:bodyPr>
            <a:normAutofit fontScale="92500" lnSpcReduction="20000"/>
          </a:bodyPr>
          <a:lstStyle/>
          <a:p>
            <a:r>
              <a:rPr lang="en-US" sz="2600" dirty="0" smtClean="0"/>
              <a:t>UF-FSU community research collaborative program</a:t>
            </a:r>
          </a:p>
          <a:p>
            <a:r>
              <a:rPr lang="en-US" sz="2600" dirty="0" smtClean="0"/>
              <a:t>Comprehensive Study Registry with T1-T4 metrics</a:t>
            </a:r>
          </a:p>
          <a:p>
            <a:r>
              <a:rPr lang="en-US" sz="2600" dirty="0" smtClean="0"/>
              <a:t>Integrated data repository</a:t>
            </a:r>
          </a:p>
          <a:p>
            <a:r>
              <a:rPr lang="en-US" sz="2600" dirty="0" smtClean="0"/>
              <a:t>Clinical Translation in Pharmacogenomics</a:t>
            </a:r>
          </a:p>
          <a:p>
            <a:r>
              <a:rPr lang="en-US" sz="2600" dirty="0" smtClean="0"/>
              <a:t>Clinical and Translational Research Building (CTRB)</a:t>
            </a:r>
          </a:p>
          <a:p>
            <a:r>
              <a:rPr lang="en-US" sz="2600" dirty="0" smtClean="0"/>
              <a:t>VIVO: Enabling National Networking of Scientists</a:t>
            </a:r>
          </a:p>
          <a:p>
            <a:r>
              <a:rPr lang="en-US" sz="2600" dirty="0" smtClean="0"/>
              <a:t>Improved efficiency for protocol submission</a:t>
            </a:r>
          </a:p>
          <a:p>
            <a:pPr lvl="1"/>
            <a:r>
              <a:rPr lang="en-US" sz="2600" dirty="0" smtClean="0"/>
              <a:t>Click commerce for IRB implementation </a:t>
            </a:r>
          </a:p>
          <a:p>
            <a:pPr lvl="1"/>
            <a:r>
              <a:rPr lang="en-US" sz="2600" dirty="0" smtClean="0"/>
              <a:t>Billing and budget tool</a:t>
            </a:r>
          </a:p>
          <a:p>
            <a:r>
              <a:rPr lang="en-US" sz="2600" dirty="0" smtClean="0"/>
              <a:t>Gator Advantage for Research subjects</a:t>
            </a:r>
          </a:p>
          <a:p>
            <a:r>
              <a:rPr lang="en-US" sz="2600" dirty="0" smtClean="0"/>
              <a:t>Cores: Biorepository, Metabolomics, Human imaging</a:t>
            </a:r>
          </a:p>
          <a:p>
            <a:r>
              <a:rPr lang="en-US" sz="2600" dirty="0" smtClean="0"/>
              <a:t>Consent for </a:t>
            </a:r>
            <a:r>
              <a:rPr lang="en-US" sz="2600" dirty="0" err="1" smtClean="0"/>
              <a:t>recontact</a:t>
            </a:r>
            <a:r>
              <a:rPr lang="en-US" sz="2600" dirty="0" smtClean="0"/>
              <a:t> and use of tissue</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Translational Research</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
        <p:nvSpPr>
          <p:cNvPr id="5" name="Rectangle 3"/>
          <p:cNvSpPr txBox="1">
            <a:spLocks noChangeArrowheads="1"/>
          </p:cNvSpPr>
          <p:nvPr/>
        </p:nvSpPr>
        <p:spPr bwMode="auto">
          <a:xfrm>
            <a:off x="466725" y="2211388"/>
            <a:ext cx="8308975" cy="4341812"/>
          </a:xfrm>
          <a:prstGeom prst="rect">
            <a:avLst/>
          </a:prstGeom>
          <a:noFill/>
          <a:ln w="9525">
            <a:noFill/>
            <a:miter lim="800000"/>
            <a:headEnd/>
            <a:tailEnd/>
          </a:ln>
        </p:spPr>
        <p:txBody>
          <a:bodyPr lIns="0" tIns="0" rIns="0" bIns="0"/>
          <a:lstStyle/>
          <a:p>
            <a:pPr marL="347663" indent="-347663" eaLnBrk="0" hangingPunct="0">
              <a:spcBef>
                <a:spcPct val="100000"/>
              </a:spcBef>
              <a:buClr>
                <a:srgbClr val="A50021"/>
              </a:buClr>
              <a:buFont typeface="Webdings" pitchFamily="18" charset="2"/>
              <a:buChar char="4"/>
            </a:pPr>
            <a:endParaRPr lang="en-US"/>
          </a:p>
        </p:txBody>
      </p:sp>
      <p:sp>
        <p:nvSpPr>
          <p:cNvPr id="6" name="TextBox 36"/>
          <p:cNvSpPr txBox="1">
            <a:spLocks noChangeArrowheads="1"/>
          </p:cNvSpPr>
          <p:nvPr/>
        </p:nvSpPr>
        <p:spPr bwMode="auto">
          <a:xfrm>
            <a:off x="1150644" y="1600200"/>
            <a:ext cx="454025" cy="369888"/>
          </a:xfrm>
          <a:prstGeom prst="rect">
            <a:avLst/>
          </a:prstGeom>
          <a:solidFill>
            <a:srgbClr val="FFC000"/>
          </a:solidFill>
          <a:ln w="9525">
            <a:noFill/>
            <a:miter lim="800000"/>
            <a:headEnd/>
            <a:tailEnd/>
          </a:ln>
        </p:spPr>
        <p:txBody>
          <a:bodyPr wrap="none">
            <a:spAutoFit/>
          </a:bodyPr>
          <a:lstStyle/>
          <a:p>
            <a:pPr eaLnBrk="0" hangingPunct="0"/>
            <a:r>
              <a:rPr lang="en-US" dirty="0"/>
              <a:t>T1</a:t>
            </a:r>
          </a:p>
        </p:txBody>
      </p:sp>
      <p:sp>
        <p:nvSpPr>
          <p:cNvPr id="7" name="TextBox 37"/>
          <p:cNvSpPr txBox="1">
            <a:spLocks noChangeArrowheads="1"/>
          </p:cNvSpPr>
          <p:nvPr/>
        </p:nvSpPr>
        <p:spPr bwMode="auto">
          <a:xfrm>
            <a:off x="3221946" y="1600200"/>
            <a:ext cx="454025" cy="369888"/>
          </a:xfrm>
          <a:prstGeom prst="rect">
            <a:avLst/>
          </a:prstGeom>
          <a:solidFill>
            <a:srgbClr val="FFC000"/>
          </a:solidFill>
          <a:ln w="9525">
            <a:noFill/>
            <a:miter lim="800000"/>
            <a:headEnd/>
            <a:tailEnd/>
          </a:ln>
        </p:spPr>
        <p:txBody>
          <a:bodyPr wrap="none">
            <a:spAutoFit/>
          </a:bodyPr>
          <a:lstStyle/>
          <a:p>
            <a:pPr eaLnBrk="0" hangingPunct="0"/>
            <a:r>
              <a:rPr lang="en-US" dirty="0"/>
              <a:t>T2</a:t>
            </a:r>
          </a:p>
        </p:txBody>
      </p:sp>
      <p:sp>
        <p:nvSpPr>
          <p:cNvPr id="8" name="TextBox 38"/>
          <p:cNvSpPr txBox="1">
            <a:spLocks noChangeArrowheads="1"/>
          </p:cNvSpPr>
          <p:nvPr/>
        </p:nvSpPr>
        <p:spPr bwMode="auto">
          <a:xfrm>
            <a:off x="5105400" y="1600200"/>
            <a:ext cx="454025" cy="369888"/>
          </a:xfrm>
          <a:prstGeom prst="rect">
            <a:avLst/>
          </a:prstGeom>
          <a:solidFill>
            <a:srgbClr val="FFC000"/>
          </a:solidFill>
          <a:ln w="9525">
            <a:noFill/>
            <a:miter lim="800000"/>
            <a:headEnd/>
            <a:tailEnd/>
          </a:ln>
        </p:spPr>
        <p:txBody>
          <a:bodyPr wrap="none">
            <a:spAutoFit/>
          </a:bodyPr>
          <a:lstStyle/>
          <a:p>
            <a:pPr eaLnBrk="0" hangingPunct="0"/>
            <a:r>
              <a:rPr lang="en-US" dirty="0"/>
              <a:t>T3</a:t>
            </a:r>
          </a:p>
        </p:txBody>
      </p:sp>
      <p:sp>
        <p:nvSpPr>
          <p:cNvPr id="9" name="TextBox 39"/>
          <p:cNvSpPr txBox="1">
            <a:spLocks noChangeArrowheads="1"/>
          </p:cNvSpPr>
          <p:nvPr/>
        </p:nvSpPr>
        <p:spPr bwMode="auto">
          <a:xfrm>
            <a:off x="7086600" y="1600200"/>
            <a:ext cx="454025" cy="369888"/>
          </a:xfrm>
          <a:prstGeom prst="rect">
            <a:avLst/>
          </a:prstGeom>
          <a:solidFill>
            <a:srgbClr val="FFC000"/>
          </a:solidFill>
          <a:ln w="9525">
            <a:noFill/>
            <a:miter lim="800000"/>
            <a:headEnd/>
            <a:tailEnd/>
          </a:ln>
        </p:spPr>
        <p:txBody>
          <a:bodyPr wrap="none">
            <a:spAutoFit/>
          </a:bodyPr>
          <a:lstStyle/>
          <a:p>
            <a:pPr eaLnBrk="0" hangingPunct="0"/>
            <a:r>
              <a:rPr lang="en-US" dirty="0"/>
              <a:t>T4</a:t>
            </a:r>
          </a:p>
        </p:txBody>
      </p:sp>
      <p:sp>
        <p:nvSpPr>
          <p:cNvPr id="10" name="TextBox 40"/>
          <p:cNvSpPr txBox="1">
            <a:spLocks noChangeArrowheads="1"/>
          </p:cNvSpPr>
          <p:nvPr/>
        </p:nvSpPr>
        <p:spPr bwMode="auto">
          <a:xfrm>
            <a:off x="533400" y="1981200"/>
            <a:ext cx="2027238" cy="338138"/>
          </a:xfrm>
          <a:prstGeom prst="rect">
            <a:avLst/>
          </a:prstGeom>
          <a:noFill/>
          <a:ln w="9525">
            <a:noFill/>
            <a:miter lim="800000"/>
            <a:headEnd/>
            <a:tailEnd/>
          </a:ln>
        </p:spPr>
        <p:txBody>
          <a:bodyPr wrap="none">
            <a:spAutoFit/>
          </a:bodyPr>
          <a:lstStyle/>
          <a:p>
            <a:pPr eaLnBrk="0" hangingPunct="0"/>
            <a:r>
              <a:rPr lang="en-US" sz="1600"/>
              <a:t>Potential Application</a:t>
            </a:r>
          </a:p>
        </p:txBody>
      </p:sp>
      <p:sp>
        <p:nvSpPr>
          <p:cNvPr id="11" name="TextBox 41"/>
          <p:cNvSpPr txBox="1">
            <a:spLocks noChangeArrowheads="1"/>
          </p:cNvSpPr>
          <p:nvPr/>
        </p:nvSpPr>
        <p:spPr bwMode="auto">
          <a:xfrm>
            <a:off x="2836506" y="1990408"/>
            <a:ext cx="1478866" cy="338554"/>
          </a:xfrm>
          <a:prstGeom prst="rect">
            <a:avLst/>
          </a:prstGeom>
          <a:noFill/>
          <a:ln w="9525">
            <a:noFill/>
            <a:miter lim="800000"/>
            <a:headEnd/>
            <a:tailEnd/>
          </a:ln>
        </p:spPr>
        <p:txBody>
          <a:bodyPr wrap="none">
            <a:spAutoFit/>
          </a:bodyPr>
          <a:lstStyle/>
          <a:p>
            <a:pPr eaLnBrk="0" hangingPunct="0"/>
            <a:r>
              <a:rPr lang="en-US" sz="1600" dirty="0" smtClean="0"/>
              <a:t>Safe &amp; Effective</a:t>
            </a:r>
            <a:endParaRPr lang="en-US" sz="1600" dirty="0"/>
          </a:p>
        </p:txBody>
      </p:sp>
      <p:sp>
        <p:nvSpPr>
          <p:cNvPr id="12" name="TextBox 42"/>
          <p:cNvSpPr txBox="1">
            <a:spLocks noChangeArrowheads="1"/>
          </p:cNvSpPr>
          <p:nvPr/>
        </p:nvSpPr>
        <p:spPr bwMode="auto">
          <a:xfrm>
            <a:off x="4593042" y="1990408"/>
            <a:ext cx="1478738" cy="338554"/>
          </a:xfrm>
          <a:prstGeom prst="rect">
            <a:avLst/>
          </a:prstGeom>
          <a:noFill/>
          <a:ln w="9525">
            <a:noFill/>
            <a:miter lim="800000"/>
            <a:headEnd/>
            <a:tailEnd/>
          </a:ln>
        </p:spPr>
        <p:txBody>
          <a:bodyPr wrap="none">
            <a:spAutoFit/>
          </a:bodyPr>
          <a:lstStyle/>
          <a:p>
            <a:pPr eaLnBrk="0" hangingPunct="0"/>
            <a:r>
              <a:rPr lang="en-US" sz="1600" dirty="0" smtClean="0"/>
              <a:t>Clinical Practice</a:t>
            </a:r>
            <a:endParaRPr lang="en-US" sz="1600" dirty="0"/>
          </a:p>
        </p:txBody>
      </p:sp>
      <p:sp>
        <p:nvSpPr>
          <p:cNvPr id="13" name="TextBox 43"/>
          <p:cNvSpPr txBox="1">
            <a:spLocks noChangeArrowheads="1"/>
          </p:cNvSpPr>
          <p:nvPr/>
        </p:nvSpPr>
        <p:spPr bwMode="auto">
          <a:xfrm>
            <a:off x="6323012" y="1970088"/>
            <a:ext cx="1981200" cy="338554"/>
          </a:xfrm>
          <a:prstGeom prst="rect">
            <a:avLst/>
          </a:prstGeom>
          <a:noFill/>
          <a:ln w="9525">
            <a:noFill/>
            <a:miter lim="800000"/>
            <a:headEnd/>
            <a:tailEnd/>
          </a:ln>
        </p:spPr>
        <p:txBody>
          <a:bodyPr wrap="square">
            <a:spAutoFit/>
          </a:bodyPr>
          <a:lstStyle/>
          <a:p>
            <a:pPr algn="ctr" eaLnBrk="0" hangingPunct="0"/>
            <a:r>
              <a:rPr lang="en-US" sz="1600" dirty="0" smtClean="0"/>
              <a:t>Population Practice</a:t>
            </a:r>
            <a:endParaRPr lang="en-US" sz="1600" dirty="0"/>
          </a:p>
        </p:txBody>
      </p:sp>
      <p:sp>
        <p:nvSpPr>
          <p:cNvPr id="14" name="Left-Right Arrow 13"/>
          <p:cNvSpPr/>
          <p:nvPr/>
        </p:nvSpPr>
        <p:spPr>
          <a:xfrm>
            <a:off x="3242583" y="2812891"/>
            <a:ext cx="41275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100"/>
          </a:p>
        </p:txBody>
      </p:sp>
      <p:sp>
        <p:nvSpPr>
          <p:cNvPr id="15" name="Left-Right Arrow 14"/>
          <p:cNvSpPr/>
          <p:nvPr/>
        </p:nvSpPr>
        <p:spPr>
          <a:xfrm>
            <a:off x="1171281" y="2777331"/>
            <a:ext cx="41275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100"/>
          </a:p>
        </p:txBody>
      </p:sp>
      <p:sp>
        <p:nvSpPr>
          <p:cNvPr id="16" name="Left-Right Arrow 15"/>
          <p:cNvSpPr/>
          <p:nvPr/>
        </p:nvSpPr>
        <p:spPr>
          <a:xfrm>
            <a:off x="5089524" y="2758757"/>
            <a:ext cx="485775"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
        <p:nvSpPr>
          <p:cNvPr id="17" name="Left-Right Arrow 16"/>
          <p:cNvSpPr/>
          <p:nvPr/>
        </p:nvSpPr>
        <p:spPr>
          <a:xfrm>
            <a:off x="7070407" y="2743200"/>
            <a:ext cx="485775"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200"/>
          </a:p>
        </p:txBody>
      </p:sp>
      <p:sp>
        <p:nvSpPr>
          <p:cNvPr id="18" name="TextBox 49"/>
          <p:cNvSpPr txBox="1">
            <a:spLocks noChangeArrowheads="1"/>
          </p:cNvSpPr>
          <p:nvPr/>
        </p:nvSpPr>
        <p:spPr bwMode="auto">
          <a:xfrm>
            <a:off x="0" y="2647950"/>
            <a:ext cx="1270000" cy="461963"/>
          </a:xfrm>
          <a:prstGeom prst="rect">
            <a:avLst/>
          </a:prstGeom>
          <a:noFill/>
          <a:ln w="9525">
            <a:noFill/>
            <a:miter lim="800000"/>
            <a:headEnd/>
            <a:tailEnd/>
          </a:ln>
        </p:spPr>
        <p:txBody>
          <a:bodyPr>
            <a:spAutoFit/>
          </a:bodyPr>
          <a:lstStyle/>
          <a:p>
            <a:pPr algn="ctr" eaLnBrk="0" hangingPunct="0"/>
            <a:r>
              <a:rPr lang="en-US" sz="1200" b="1" dirty="0"/>
              <a:t>Basic Science </a:t>
            </a:r>
          </a:p>
          <a:p>
            <a:pPr algn="ctr" eaLnBrk="0" hangingPunct="0"/>
            <a:r>
              <a:rPr lang="en-US" sz="1200" b="1" dirty="0"/>
              <a:t>Discovery</a:t>
            </a:r>
          </a:p>
        </p:txBody>
      </p:sp>
      <p:sp>
        <p:nvSpPr>
          <p:cNvPr id="19" name="TextBox 50"/>
          <p:cNvSpPr txBox="1">
            <a:spLocks noChangeArrowheads="1"/>
          </p:cNvSpPr>
          <p:nvPr/>
        </p:nvSpPr>
        <p:spPr bwMode="auto">
          <a:xfrm>
            <a:off x="1828800" y="2570163"/>
            <a:ext cx="1066800" cy="646112"/>
          </a:xfrm>
          <a:prstGeom prst="rect">
            <a:avLst/>
          </a:prstGeom>
          <a:noFill/>
          <a:ln w="9525">
            <a:noFill/>
            <a:miter lim="800000"/>
            <a:headEnd/>
            <a:tailEnd/>
          </a:ln>
        </p:spPr>
        <p:txBody>
          <a:bodyPr>
            <a:spAutoFit/>
          </a:bodyPr>
          <a:lstStyle/>
          <a:p>
            <a:pPr algn="ctr" eaLnBrk="0" hangingPunct="0"/>
            <a:r>
              <a:rPr lang="en-US" sz="1200" b="1" dirty="0"/>
              <a:t>Potential Clinical Application</a:t>
            </a:r>
          </a:p>
        </p:txBody>
      </p:sp>
      <p:sp>
        <p:nvSpPr>
          <p:cNvPr id="20" name="TextBox 51"/>
          <p:cNvSpPr txBox="1">
            <a:spLocks noChangeArrowheads="1"/>
          </p:cNvSpPr>
          <p:nvPr/>
        </p:nvSpPr>
        <p:spPr bwMode="auto">
          <a:xfrm>
            <a:off x="228600" y="3333750"/>
            <a:ext cx="941388" cy="461963"/>
          </a:xfrm>
          <a:prstGeom prst="rect">
            <a:avLst/>
          </a:prstGeom>
          <a:noFill/>
          <a:ln w="9525">
            <a:noFill/>
            <a:miter lim="800000"/>
            <a:headEnd/>
            <a:tailEnd/>
          </a:ln>
        </p:spPr>
        <p:txBody>
          <a:bodyPr wrap="none">
            <a:spAutoFit/>
          </a:bodyPr>
          <a:lstStyle/>
          <a:p>
            <a:pPr algn="ctr" eaLnBrk="0" hangingPunct="0"/>
            <a:r>
              <a:rPr lang="en-US" sz="1200" i="1"/>
              <a:t>Basic </a:t>
            </a:r>
          </a:p>
          <a:p>
            <a:pPr algn="ctr" eaLnBrk="0" hangingPunct="0"/>
            <a:r>
              <a:rPr lang="en-US" sz="1200" i="1"/>
              <a:t>Knowledge</a:t>
            </a:r>
          </a:p>
        </p:txBody>
      </p:sp>
      <p:sp>
        <p:nvSpPr>
          <p:cNvPr id="21" name="TextBox 52"/>
          <p:cNvSpPr txBox="1">
            <a:spLocks noChangeArrowheads="1"/>
          </p:cNvSpPr>
          <p:nvPr/>
        </p:nvSpPr>
        <p:spPr bwMode="auto">
          <a:xfrm>
            <a:off x="1816100" y="3333750"/>
            <a:ext cx="985838" cy="461963"/>
          </a:xfrm>
          <a:prstGeom prst="rect">
            <a:avLst/>
          </a:prstGeom>
          <a:noFill/>
          <a:ln w="9525">
            <a:noFill/>
            <a:miter lim="800000"/>
            <a:headEnd/>
            <a:tailEnd/>
          </a:ln>
        </p:spPr>
        <p:txBody>
          <a:bodyPr wrap="none">
            <a:spAutoFit/>
          </a:bodyPr>
          <a:lstStyle/>
          <a:p>
            <a:pPr algn="ctr" eaLnBrk="0" hangingPunct="0"/>
            <a:r>
              <a:rPr lang="en-US" sz="1200" i="1" dirty="0"/>
              <a:t>Theoretical </a:t>
            </a:r>
          </a:p>
          <a:p>
            <a:pPr algn="ctr" eaLnBrk="0" hangingPunct="0"/>
            <a:r>
              <a:rPr lang="en-US" sz="1200" i="1" dirty="0"/>
              <a:t>Knowledge</a:t>
            </a:r>
          </a:p>
        </p:txBody>
      </p:sp>
      <p:sp>
        <p:nvSpPr>
          <p:cNvPr id="22" name="TextBox 53"/>
          <p:cNvSpPr txBox="1">
            <a:spLocks noChangeArrowheads="1"/>
          </p:cNvSpPr>
          <p:nvPr/>
        </p:nvSpPr>
        <p:spPr bwMode="auto">
          <a:xfrm>
            <a:off x="3581400" y="2590800"/>
            <a:ext cx="1165225" cy="646113"/>
          </a:xfrm>
          <a:prstGeom prst="rect">
            <a:avLst/>
          </a:prstGeom>
          <a:noFill/>
          <a:ln w="9525">
            <a:noFill/>
            <a:miter lim="800000"/>
            <a:headEnd/>
            <a:tailEnd/>
          </a:ln>
        </p:spPr>
        <p:txBody>
          <a:bodyPr>
            <a:spAutoFit/>
          </a:bodyPr>
          <a:lstStyle/>
          <a:p>
            <a:pPr algn="ctr" eaLnBrk="0" hangingPunct="0"/>
            <a:r>
              <a:rPr lang="en-US" sz="1200" b="1"/>
              <a:t>Evidence-Based Guidelines</a:t>
            </a:r>
          </a:p>
        </p:txBody>
      </p:sp>
      <p:sp>
        <p:nvSpPr>
          <p:cNvPr id="23" name="TextBox 54"/>
          <p:cNvSpPr txBox="1">
            <a:spLocks noChangeArrowheads="1"/>
          </p:cNvSpPr>
          <p:nvPr/>
        </p:nvSpPr>
        <p:spPr bwMode="auto">
          <a:xfrm>
            <a:off x="5727700" y="2590800"/>
            <a:ext cx="1358900" cy="461963"/>
          </a:xfrm>
          <a:prstGeom prst="rect">
            <a:avLst/>
          </a:prstGeom>
          <a:noFill/>
          <a:ln w="9525">
            <a:noFill/>
            <a:miter lim="800000"/>
            <a:headEnd/>
            <a:tailEnd/>
          </a:ln>
        </p:spPr>
        <p:txBody>
          <a:bodyPr>
            <a:spAutoFit/>
          </a:bodyPr>
          <a:lstStyle/>
          <a:p>
            <a:pPr algn="ctr" eaLnBrk="0" hangingPunct="0"/>
            <a:r>
              <a:rPr lang="en-US" sz="1200" b="1"/>
              <a:t>Clinical  Care or Intervention</a:t>
            </a:r>
          </a:p>
        </p:txBody>
      </p:sp>
      <p:sp>
        <p:nvSpPr>
          <p:cNvPr id="24" name="TextBox 55"/>
          <p:cNvSpPr txBox="1">
            <a:spLocks noChangeArrowheads="1"/>
          </p:cNvSpPr>
          <p:nvPr/>
        </p:nvSpPr>
        <p:spPr bwMode="auto">
          <a:xfrm>
            <a:off x="7750175" y="2438400"/>
            <a:ext cx="1165225" cy="830263"/>
          </a:xfrm>
          <a:prstGeom prst="rect">
            <a:avLst/>
          </a:prstGeom>
          <a:noFill/>
          <a:ln w="9525">
            <a:noFill/>
            <a:miter lim="800000"/>
            <a:headEnd/>
            <a:tailEnd/>
          </a:ln>
        </p:spPr>
        <p:txBody>
          <a:bodyPr>
            <a:spAutoFit/>
          </a:bodyPr>
          <a:lstStyle/>
          <a:p>
            <a:pPr algn="ctr" eaLnBrk="0" hangingPunct="0"/>
            <a:r>
              <a:rPr lang="en-US" sz="1200" b="1"/>
              <a:t>Health of Community or Population</a:t>
            </a:r>
          </a:p>
        </p:txBody>
      </p:sp>
      <p:sp>
        <p:nvSpPr>
          <p:cNvPr id="25" name="TextBox 56"/>
          <p:cNvSpPr txBox="1">
            <a:spLocks noChangeArrowheads="1"/>
          </p:cNvSpPr>
          <p:nvPr/>
        </p:nvSpPr>
        <p:spPr bwMode="auto">
          <a:xfrm>
            <a:off x="5867400" y="3352800"/>
            <a:ext cx="941388" cy="461963"/>
          </a:xfrm>
          <a:prstGeom prst="rect">
            <a:avLst/>
          </a:prstGeom>
          <a:noFill/>
          <a:ln w="9525">
            <a:noFill/>
            <a:miter lim="800000"/>
            <a:headEnd/>
            <a:tailEnd/>
          </a:ln>
        </p:spPr>
        <p:txBody>
          <a:bodyPr wrap="none">
            <a:spAutoFit/>
          </a:bodyPr>
          <a:lstStyle/>
          <a:p>
            <a:pPr algn="ctr" eaLnBrk="0" hangingPunct="0"/>
            <a:r>
              <a:rPr lang="en-US" sz="1200" i="1"/>
              <a:t>Applied</a:t>
            </a:r>
          </a:p>
          <a:p>
            <a:pPr algn="ctr" eaLnBrk="0" hangingPunct="0"/>
            <a:r>
              <a:rPr lang="en-US" sz="1200" i="1"/>
              <a:t>Knowledge</a:t>
            </a:r>
          </a:p>
        </p:txBody>
      </p:sp>
      <p:sp>
        <p:nvSpPr>
          <p:cNvPr id="26" name="TextBox 57"/>
          <p:cNvSpPr txBox="1">
            <a:spLocks noChangeArrowheads="1"/>
          </p:cNvSpPr>
          <p:nvPr/>
        </p:nvSpPr>
        <p:spPr bwMode="auto">
          <a:xfrm>
            <a:off x="3711575" y="3352800"/>
            <a:ext cx="941388" cy="461963"/>
          </a:xfrm>
          <a:prstGeom prst="rect">
            <a:avLst/>
          </a:prstGeom>
          <a:noFill/>
          <a:ln w="9525">
            <a:noFill/>
            <a:miter lim="800000"/>
            <a:headEnd/>
            <a:tailEnd/>
          </a:ln>
        </p:spPr>
        <p:txBody>
          <a:bodyPr wrap="none">
            <a:spAutoFit/>
          </a:bodyPr>
          <a:lstStyle/>
          <a:p>
            <a:pPr algn="ctr" eaLnBrk="0" hangingPunct="0"/>
            <a:r>
              <a:rPr lang="en-US" sz="1200" i="1" dirty="0"/>
              <a:t>Efficacy </a:t>
            </a:r>
          </a:p>
          <a:p>
            <a:pPr algn="ctr" eaLnBrk="0" hangingPunct="0"/>
            <a:r>
              <a:rPr lang="en-US" sz="1200" i="1" dirty="0"/>
              <a:t>Knowledge</a:t>
            </a:r>
          </a:p>
        </p:txBody>
      </p:sp>
      <p:sp>
        <p:nvSpPr>
          <p:cNvPr id="27" name="TextBox 58"/>
          <p:cNvSpPr txBox="1">
            <a:spLocks noChangeArrowheads="1"/>
          </p:cNvSpPr>
          <p:nvPr/>
        </p:nvSpPr>
        <p:spPr bwMode="auto">
          <a:xfrm>
            <a:off x="7826375" y="3352800"/>
            <a:ext cx="1087438" cy="461963"/>
          </a:xfrm>
          <a:prstGeom prst="rect">
            <a:avLst/>
          </a:prstGeom>
          <a:noFill/>
          <a:ln w="9525">
            <a:noFill/>
            <a:miter lim="800000"/>
            <a:headEnd/>
            <a:tailEnd/>
          </a:ln>
        </p:spPr>
        <p:txBody>
          <a:bodyPr wrap="none">
            <a:spAutoFit/>
          </a:bodyPr>
          <a:lstStyle/>
          <a:p>
            <a:pPr algn="ctr" eaLnBrk="0" hangingPunct="0"/>
            <a:r>
              <a:rPr lang="en-US" sz="1200" i="1"/>
              <a:t>Public Health</a:t>
            </a:r>
          </a:p>
          <a:p>
            <a:pPr algn="ctr" eaLnBrk="0" hangingPunct="0"/>
            <a:r>
              <a:rPr lang="en-US" sz="1200" i="1"/>
              <a:t>Knowledge</a:t>
            </a:r>
          </a:p>
        </p:txBody>
      </p:sp>
      <p:sp>
        <p:nvSpPr>
          <p:cNvPr id="28" name="TextBox 59"/>
          <p:cNvSpPr txBox="1">
            <a:spLocks noChangeArrowheads="1"/>
          </p:cNvSpPr>
          <p:nvPr/>
        </p:nvSpPr>
        <p:spPr bwMode="auto">
          <a:xfrm>
            <a:off x="685800" y="4876800"/>
            <a:ext cx="1383712" cy="1169551"/>
          </a:xfrm>
          <a:prstGeom prst="rect">
            <a:avLst/>
          </a:prstGeom>
          <a:noFill/>
          <a:ln w="9525">
            <a:noFill/>
            <a:miter lim="800000"/>
            <a:headEnd/>
            <a:tailEnd/>
          </a:ln>
        </p:spPr>
        <p:txBody>
          <a:bodyPr wrap="none">
            <a:spAutoFit/>
          </a:bodyPr>
          <a:lstStyle/>
          <a:p>
            <a:pPr eaLnBrk="0" hangingPunct="0">
              <a:buFont typeface="Arial" pitchFamily="34" charset="0"/>
              <a:buChar char="•"/>
            </a:pPr>
            <a:r>
              <a:rPr lang="en-US" sz="1400" dirty="0"/>
              <a:t> </a:t>
            </a:r>
            <a:r>
              <a:rPr lang="en-US" sz="1400" dirty="0" smtClean="0"/>
              <a:t>Physiology</a:t>
            </a:r>
            <a:endParaRPr lang="en-US" sz="1400" dirty="0"/>
          </a:p>
          <a:p>
            <a:pPr eaLnBrk="0" hangingPunct="0">
              <a:buFont typeface="Arial" pitchFamily="34" charset="0"/>
              <a:buChar char="•"/>
            </a:pPr>
            <a:r>
              <a:rPr lang="en-US" sz="1400" dirty="0"/>
              <a:t> </a:t>
            </a:r>
            <a:r>
              <a:rPr lang="en-US" sz="1400" dirty="0" smtClean="0"/>
              <a:t>Engineering</a:t>
            </a:r>
            <a:endParaRPr lang="en-US" sz="1400" dirty="0"/>
          </a:p>
          <a:p>
            <a:pPr eaLnBrk="0" hangingPunct="0">
              <a:buFont typeface="Arial" pitchFamily="34" charset="0"/>
              <a:buChar char="•"/>
            </a:pPr>
            <a:r>
              <a:rPr lang="en-US" sz="1400" dirty="0"/>
              <a:t> </a:t>
            </a:r>
            <a:r>
              <a:rPr lang="en-US" sz="1400" dirty="0" smtClean="0"/>
              <a:t>Animal Models</a:t>
            </a:r>
          </a:p>
          <a:p>
            <a:pPr eaLnBrk="0" hangingPunct="0">
              <a:buFont typeface="Arial" pitchFamily="34" charset="0"/>
              <a:buChar char="•"/>
            </a:pPr>
            <a:r>
              <a:rPr lang="en-US" sz="1400" dirty="0" smtClean="0"/>
              <a:t> Phase 1 Trials</a:t>
            </a:r>
            <a:endParaRPr lang="en-US" sz="1400" dirty="0"/>
          </a:p>
          <a:p>
            <a:pPr eaLnBrk="0" hangingPunct="0">
              <a:buFont typeface="Arial" pitchFamily="34" charset="0"/>
              <a:buChar char="•"/>
            </a:pPr>
            <a:endParaRPr lang="en-US" sz="1400" dirty="0"/>
          </a:p>
        </p:txBody>
      </p:sp>
      <p:sp>
        <p:nvSpPr>
          <p:cNvPr id="29" name="TextBox 60"/>
          <p:cNvSpPr txBox="1">
            <a:spLocks noChangeArrowheads="1"/>
          </p:cNvSpPr>
          <p:nvPr/>
        </p:nvSpPr>
        <p:spPr bwMode="auto">
          <a:xfrm>
            <a:off x="381000" y="4419600"/>
            <a:ext cx="1731693" cy="338554"/>
          </a:xfrm>
          <a:prstGeom prst="rect">
            <a:avLst/>
          </a:prstGeom>
          <a:noFill/>
          <a:ln w="9525">
            <a:noFill/>
            <a:miter lim="800000"/>
            <a:headEnd/>
            <a:tailEnd/>
          </a:ln>
        </p:spPr>
        <p:txBody>
          <a:bodyPr wrap="none">
            <a:spAutoFit/>
          </a:bodyPr>
          <a:lstStyle/>
          <a:p>
            <a:pPr eaLnBrk="0" hangingPunct="0"/>
            <a:r>
              <a:rPr lang="en-US" sz="1600" dirty="0" smtClean="0"/>
              <a:t>Types </a:t>
            </a:r>
            <a:r>
              <a:rPr lang="en-US" sz="1600" dirty="0"/>
              <a:t>of Research:</a:t>
            </a:r>
          </a:p>
        </p:txBody>
      </p:sp>
      <p:sp>
        <p:nvSpPr>
          <p:cNvPr id="30" name="TextBox 61"/>
          <p:cNvSpPr txBox="1">
            <a:spLocks noChangeArrowheads="1"/>
          </p:cNvSpPr>
          <p:nvPr/>
        </p:nvSpPr>
        <p:spPr bwMode="auto">
          <a:xfrm>
            <a:off x="2514600" y="4876800"/>
            <a:ext cx="1868717" cy="954107"/>
          </a:xfrm>
          <a:prstGeom prst="rect">
            <a:avLst/>
          </a:prstGeom>
          <a:noFill/>
          <a:ln w="9525">
            <a:noFill/>
            <a:miter lim="800000"/>
            <a:headEnd/>
            <a:tailEnd/>
          </a:ln>
        </p:spPr>
        <p:txBody>
          <a:bodyPr wrap="none">
            <a:spAutoFit/>
          </a:bodyPr>
          <a:lstStyle/>
          <a:p>
            <a:pPr eaLnBrk="0" hangingPunct="0">
              <a:buFont typeface="Arial" pitchFamily="34" charset="0"/>
              <a:buChar char="•"/>
            </a:pPr>
            <a:r>
              <a:rPr lang="en-US" sz="1400" dirty="0"/>
              <a:t> </a:t>
            </a:r>
            <a:r>
              <a:rPr lang="en-US" sz="1400" dirty="0" smtClean="0"/>
              <a:t>Clinical Trials</a:t>
            </a:r>
            <a:endParaRPr lang="en-US" sz="1400" dirty="0"/>
          </a:p>
          <a:p>
            <a:pPr eaLnBrk="0" hangingPunct="0">
              <a:buFont typeface="Arial" pitchFamily="34" charset="0"/>
              <a:buChar char="•"/>
            </a:pPr>
            <a:r>
              <a:rPr lang="en-US" sz="1400" dirty="0"/>
              <a:t> </a:t>
            </a:r>
            <a:r>
              <a:rPr lang="en-US" sz="1400" dirty="0" smtClean="0"/>
              <a:t>Cohort Studies</a:t>
            </a:r>
            <a:endParaRPr lang="en-US" sz="1400" dirty="0"/>
          </a:p>
          <a:p>
            <a:pPr eaLnBrk="0" hangingPunct="0">
              <a:buFont typeface="Arial" pitchFamily="34" charset="0"/>
              <a:buChar char="•"/>
            </a:pPr>
            <a:r>
              <a:rPr lang="en-US" sz="1400" dirty="0"/>
              <a:t> Observational studies</a:t>
            </a:r>
          </a:p>
          <a:p>
            <a:pPr eaLnBrk="0" hangingPunct="0">
              <a:buFont typeface="Arial" pitchFamily="34" charset="0"/>
              <a:buChar char="•"/>
            </a:pPr>
            <a:r>
              <a:rPr lang="en-US" sz="1400" dirty="0"/>
              <a:t> </a:t>
            </a:r>
            <a:r>
              <a:rPr lang="en-US" sz="1400" dirty="0" smtClean="0"/>
              <a:t>Chart reviews</a:t>
            </a:r>
            <a:endParaRPr lang="en-US" sz="1400" dirty="0"/>
          </a:p>
        </p:txBody>
      </p:sp>
      <p:sp>
        <p:nvSpPr>
          <p:cNvPr id="31" name="TextBox 62"/>
          <p:cNvSpPr txBox="1">
            <a:spLocks noChangeArrowheads="1"/>
          </p:cNvSpPr>
          <p:nvPr/>
        </p:nvSpPr>
        <p:spPr bwMode="auto">
          <a:xfrm>
            <a:off x="4343400" y="4876800"/>
            <a:ext cx="2206245" cy="954107"/>
          </a:xfrm>
          <a:prstGeom prst="rect">
            <a:avLst/>
          </a:prstGeom>
          <a:noFill/>
          <a:ln w="9525">
            <a:noFill/>
            <a:miter lim="800000"/>
            <a:headEnd/>
            <a:tailEnd/>
          </a:ln>
        </p:spPr>
        <p:txBody>
          <a:bodyPr wrap="none">
            <a:spAutoFit/>
          </a:bodyPr>
          <a:lstStyle/>
          <a:p>
            <a:pPr eaLnBrk="0" hangingPunct="0">
              <a:buFont typeface="Arial" pitchFamily="34" charset="0"/>
              <a:buChar char="•"/>
            </a:pPr>
            <a:r>
              <a:rPr lang="en-US" sz="1400" dirty="0"/>
              <a:t> </a:t>
            </a:r>
            <a:r>
              <a:rPr lang="en-US" sz="1400" dirty="0" smtClean="0"/>
              <a:t>Comparative Effectiveness</a:t>
            </a:r>
            <a:endParaRPr lang="en-US" sz="1400" dirty="0"/>
          </a:p>
          <a:p>
            <a:pPr eaLnBrk="0" hangingPunct="0">
              <a:buFont typeface="Arial" pitchFamily="34" charset="0"/>
              <a:buChar char="•"/>
            </a:pPr>
            <a:r>
              <a:rPr lang="en-US" sz="1400" dirty="0"/>
              <a:t> </a:t>
            </a:r>
            <a:r>
              <a:rPr lang="en-US" sz="1400" dirty="0" smtClean="0"/>
              <a:t>Health Services</a:t>
            </a:r>
            <a:endParaRPr lang="en-US" sz="1400" dirty="0"/>
          </a:p>
          <a:p>
            <a:pPr eaLnBrk="0" hangingPunct="0">
              <a:buFont typeface="Arial" pitchFamily="34" charset="0"/>
              <a:buChar char="•"/>
            </a:pPr>
            <a:r>
              <a:rPr lang="en-US" sz="1400" dirty="0"/>
              <a:t> </a:t>
            </a:r>
            <a:r>
              <a:rPr lang="en-US" sz="1400" dirty="0" smtClean="0"/>
              <a:t>Clinical Outcomes</a:t>
            </a:r>
            <a:endParaRPr lang="en-US" sz="1400" dirty="0"/>
          </a:p>
          <a:p>
            <a:pPr eaLnBrk="0" hangingPunct="0">
              <a:buFont typeface="Arial" pitchFamily="34" charset="0"/>
              <a:buChar char="•"/>
            </a:pPr>
            <a:r>
              <a:rPr lang="en-US" sz="1400" dirty="0"/>
              <a:t> </a:t>
            </a:r>
            <a:r>
              <a:rPr lang="en-US" sz="1400" dirty="0" smtClean="0"/>
              <a:t>Adoption</a:t>
            </a:r>
            <a:endParaRPr lang="en-US" sz="1400" dirty="0"/>
          </a:p>
        </p:txBody>
      </p:sp>
      <p:sp>
        <p:nvSpPr>
          <p:cNvPr id="32" name="TextBox 63"/>
          <p:cNvSpPr txBox="1">
            <a:spLocks noChangeArrowheads="1"/>
          </p:cNvSpPr>
          <p:nvPr/>
        </p:nvSpPr>
        <p:spPr bwMode="auto">
          <a:xfrm>
            <a:off x="6567487" y="4876800"/>
            <a:ext cx="2430730" cy="954107"/>
          </a:xfrm>
          <a:prstGeom prst="rect">
            <a:avLst/>
          </a:prstGeom>
          <a:noFill/>
          <a:ln w="9525">
            <a:noFill/>
            <a:miter lim="800000"/>
            <a:headEnd/>
            <a:tailEnd/>
          </a:ln>
        </p:spPr>
        <p:txBody>
          <a:bodyPr wrap="none">
            <a:spAutoFit/>
          </a:bodyPr>
          <a:lstStyle/>
          <a:p>
            <a:pPr eaLnBrk="0" hangingPunct="0">
              <a:buFont typeface="Arial" pitchFamily="34" charset="0"/>
              <a:buChar char="•"/>
            </a:pPr>
            <a:r>
              <a:rPr lang="en-US" sz="1400" dirty="0"/>
              <a:t> </a:t>
            </a:r>
            <a:r>
              <a:rPr lang="en-US" sz="1400" dirty="0" smtClean="0"/>
              <a:t>Social determinants of health</a:t>
            </a:r>
            <a:endParaRPr lang="en-US" sz="1400" dirty="0"/>
          </a:p>
          <a:p>
            <a:pPr eaLnBrk="0" hangingPunct="0">
              <a:buFont typeface="Arial" pitchFamily="34" charset="0"/>
              <a:buChar char="•"/>
            </a:pPr>
            <a:r>
              <a:rPr lang="en-US" sz="1400" dirty="0"/>
              <a:t> Population / outcome</a:t>
            </a:r>
          </a:p>
          <a:p>
            <a:pPr eaLnBrk="0" hangingPunct="0">
              <a:buFont typeface="Arial" pitchFamily="34" charset="0"/>
              <a:buChar char="•"/>
            </a:pPr>
            <a:r>
              <a:rPr lang="en-US" sz="1400" dirty="0"/>
              <a:t> </a:t>
            </a:r>
            <a:r>
              <a:rPr lang="en-US" sz="1400" dirty="0" smtClean="0"/>
              <a:t>Health Policy</a:t>
            </a:r>
            <a:endParaRPr lang="en-US" sz="1400" dirty="0"/>
          </a:p>
          <a:p>
            <a:pPr eaLnBrk="0" hangingPunct="0">
              <a:buFont typeface="Arial" pitchFamily="34" charset="0"/>
              <a:buChar char="•"/>
            </a:pPr>
            <a:r>
              <a:rPr lang="en-US" sz="1400" dirty="0"/>
              <a:t> Policy </a:t>
            </a:r>
            <a:r>
              <a:rPr lang="en-US" sz="1400" dirty="0" smtClean="0"/>
              <a:t>impact</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UF-FSU Community Research Program</a:t>
            </a:r>
            <a:endParaRPr lang="en-US" sz="36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2" descr="State Map.jpg"/>
          <p:cNvPicPr>
            <a:picLocks noGrp="1" noChangeAspect="1" noChangeArrowheads="1"/>
          </p:cNvPicPr>
          <p:nvPr>
            <p:ph idx="1"/>
          </p:nvPr>
        </p:nvPicPr>
        <p:blipFill>
          <a:blip r:embed="rId2"/>
          <a:srcRect/>
          <a:stretch>
            <a:fillRect/>
          </a:stretch>
        </p:blipFill>
        <p:spPr bwMode="auto">
          <a:xfrm>
            <a:off x="3492574" y="1600200"/>
            <a:ext cx="5194226" cy="4525963"/>
          </a:xfrm>
          <a:prstGeom prst="rect">
            <a:avLst/>
          </a:prstGeom>
          <a:noFill/>
          <a:ln w="9525">
            <a:noFill/>
            <a:miter lim="800000"/>
            <a:headEnd/>
            <a:tailEnd/>
          </a:ln>
        </p:spPr>
      </p:pic>
      <p:sp>
        <p:nvSpPr>
          <p:cNvPr id="6" name="TextBox 5"/>
          <p:cNvSpPr txBox="1"/>
          <p:nvPr/>
        </p:nvSpPr>
        <p:spPr>
          <a:xfrm>
            <a:off x="457200" y="2895600"/>
            <a:ext cx="5334000" cy="1938992"/>
          </a:xfrm>
          <a:prstGeom prst="rect">
            <a:avLst/>
          </a:prstGeom>
          <a:solidFill>
            <a:schemeClr val="bg1"/>
          </a:solidFill>
          <a:ln>
            <a:solidFill>
              <a:schemeClr val="tx1"/>
            </a:solidFill>
          </a:ln>
        </p:spPr>
        <p:txBody>
          <a:bodyPr wrap="square" rtlCol="0">
            <a:spAutoFit/>
          </a:bodyPr>
          <a:lstStyle/>
          <a:p>
            <a:pPr eaLnBrk="0" hangingPunct="0"/>
            <a:r>
              <a:rPr lang="en-US" sz="2000" dirty="0" smtClean="0">
                <a:solidFill>
                  <a:srgbClr val="666665"/>
                </a:solidFill>
              </a:rPr>
              <a:t>Goal: Create new opportunities for practicing physicians, clinical scientists, students, and the citizens of Florida to collaborate in advancing research and education into the causes, prevention, diagnosis, treatment and cure of human disease.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Study Registry</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3"/>
          <p:cNvPicPr>
            <a:picLocks noGrp="1" noChangeAspect="1" noChangeArrowheads="1"/>
          </p:cNvPicPr>
          <p:nvPr>
            <p:ph idx="1"/>
          </p:nvPr>
        </p:nvPicPr>
        <p:blipFill>
          <a:blip r:embed="rId2"/>
          <a:srcRect/>
          <a:stretch>
            <a:fillRect/>
          </a:stretch>
        </p:blipFill>
        <p:spPr bwMode="auto">
          <a:xfrm rot="21435912">
            <a:off x="757746" y="2529790"/>
            <a:ext cx="3905026"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3"/>
          <a:srcRect/>
          <a:stretch>
            <a:fillRect/>
          </a:stretch>
        </p:blipFill>
        <p:spPr bwMode="auto">
          <a:xfrm rot="272325">
            <a:off x="4307797" y="2818965"/>
            <a:ext cx="3963924"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57200" y="1524000"/>
            <a:ext cx="8229599" cy="707886"/>
          </a:xfrm>
          <a:prstGeom prst="rect">
            <a:avLst/>
          </a:prstGeom>
          <a:noFill/>
        </p:spPr>
        <p:txBody>
          <a:bodyPr wrap="square" rtlCol="0">
            <a:spAutoFit/>
          </a:bodyPr>
          <a:lstStyle/>
          <a:p>
            <a:r>
              <a:rPr lang="en-US" sz="2000" dirty="0" smtClean="0">
                <a:solidFill>
                  <a:srgbClr val="666665"/>
                </a:solidFill>
              </a:rPr>
              <a:t>Over 5700 human subject studies approved by 4 UF IRBs from 2008 to date.  Web site for potential research participants to find opportunities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Integrated Data Repository</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282" name="Picture 281" descr="IDR Data flow.png"/>
          <p:cNvPicPr>
            <a:picLocks noChangeAspect="1"/>
          </p:cNvPicPr>
          <p:nvPr/>
        </p:nvPicPr>
        <p:blipFill>
          <a:blip r:embed="rId2"/>
          <a:stretch>
            <a:fillRect/>
          </a:stretch>
        </p:blipFill>
        <p:spPr>
          <a:xfrm>
            <a:off x="4648200" y="2028825"/>
            <a:ext cx="4272340" cy="3381375"/>
          </a:xfrm>
          <a:prstGeom prst="rect">
            <a:avLst/>
          </a:prstGeom>
        </p:spPr>
      </p:pic>
      <p:sp>
        <p:nvSpPr>
          <p:cNvPr id="283" name="TextBox 282"/>
          <p:cNvSpPr txBox="1"/>
          <p:nvPr/>
        </p:nvSpPr>
        <p:spPr>
          <a:xfrm>
            <a:off x="304800" y="1447801"/>
            <a:ext cx="4572000" cy="4670509"/>
          </a:xfrm>
          <a:prstGeom prst="rect">
            <a:avLst/>
          </a:prstGeom>
          <a:noFill/>
        </p:spPr>
        <p:txBody>
          <a:bodyPr wrap="square" rtlCol="0">
            <a:spAutoFit/>
          </a:bodyPr>
          <a:lstStyle/>
          <a:p>
            <a:pPr marL="111125" indent="-111125">
              <a:spcBef>
                <a:spcPts val="850"/>
              </a:spcBef>
            </a:pPr>
            <a:r>
              <a:rPr lang="en-US" sz="1600" dirty="0" smtClean="0">
                <a:solidFill>
                  <a:srgbClr val="666665"/>
                </a:solidFill>
              </a:rPr>
              <a:t>Current Researcher Dilemma – no data</a:t>
            </a:r>
          </a:p>
          <a:p>
            <a:pPr marL="111125" indent="-111125">
              <a:spcBef>
                <a:spcPts val="850"/>
              </a:spcBef>
            </a:pPr>
            <a:r>
              <a:rPr lang="en-US" sz="1300" dirty="0" smtClean="0">
                <a:solidFill>
                  <a:srgbClr val="666665"/>
                </a:solidFill>
              </a:rPr>
              <a:t>The researcher needs to know if there are enough patients in the institution’s  health system to propose a research project  to sponsors for approval.</a:t>
            </a:r>
          </a:p>
          <a:p>
            <a:pPr marL="111125" lvl="2" indent="-111125">
              <a:spcBef>
                <a:spcPts val="850"/>
              </a:spcBef>
            </a:pPr>
            <a:r>
              <a:rPr lang="en-US" sz="1300" dirty="0" smtClean="0">
                <a:solidFill>
                  <a:srgbClr val="666665"/>
                </a:solidFill>
              </a:rPr>
              <a:t>Researchers may need to refine a hypothesis, which is currently a challenge without access to any data.</a:t>
            </a:r>
          </a:p>
          <a:p>
            <a:pPr marL="111125" lvl="1" indent="-111125">
              <a:spcBef>
                <a:spcPts val="850"/>
              </a:spcBef>
            </a:pPr>
            <a:r>
              <a:rPr lang="en-US" sz="1600" dirty="0" smtClean="0">
                <a:solidFill>
                  <a:srgbClr val="666665"/>
                </a:solidFill>
              </a:rPr>
              <a:t>The Results??</a:t>
            </a:r>
          </a:p>
          <a:p>
            <a:pPr marL="111125" lvl="2" indent="-111125">
              <a:spcBef>
                <a:spcPts val="850"/>
              </a:spcBef>
            </a:pPr>
            <a:r>
              <a:rPr lang="en-US" sz="1300" dirty="0" smtClean="0">
                <a:solidFill>
                  <a:srgbClr val="666665"/>
                </a:solidFill>
              </a:rPr>
              <a:t>Researcher cannot submit for a grant without realistic estimates of subject recruitment, or</a:t>
            </a:r>
          </a:p>
          <a:p>
            <a:pPr marL="111125" lvl="2" indent="-111125">
              <a:spcBef>
                <a:spcPts val="850"/>
              </a:spcBef>
            </a:pPr>
            <a:r>
              <a:rPr lang="en-US" sz="1300" dirty="0" smtClean="0">
                <a:solidFill>
                  <a:srgbClr val="666665"/>
                </a:solidFill>
              </a:rPr>
              <a:t>Research is approved and initiated, cannot be completed due to lack of appropriate subjects</a:t>
            </a:r>
          </a:p>
          <a:p>
            <a:pPr marL="233363" lvl="4" indent="-122238">
              <a:spcBef>
                <a:spcPts val="850"/>
              </a:spcBef>
              <a:buFont typeface="Arial" pitchFamily="34" charset="0"/>
              <a:buChar char="•"/>
            </a:pPr>
            <a:r>
              <a:rPr lang="en-US" sz="1300" dirty="0" smtClean="0">
                <a:solidFill>
                  <a:srgbClr val="666665"/>
                </a:solidFill>
              </a:rPr>
              <a:t>Wastes time and resources</a:t>
            </a:r>
          </a:p>
          <a:p>
            <a:pPr marL="233363" lvl="4" indent="-122238">
              <a:spcBef>
                <a:spcPts val="850"/>
              </a:spcBef>
              <a:buFont typeface="Arial" pitchFamily="34" charset="0"/>
              <a:buChar char="•"/>
            </a:pPr>
            <a:r>
              <a:rPr lang="en-US" sz="1300" dirty="0" smtClean="0">
                <a:solidFill>
                  <a:srgbClr val="666665"/>
                </a:solidFill>
              </a:rPr>
              <a:t>Places study subjects at potential risk with no research gain</a:t>
            </a:r>
          </a:p>
          <a:p>
            <a:pPr marL="111125" indent="-111125">
              <a:spcBef>
                <a:spcPts val="850"/>
              </a:spcBef>
            </a:pPr>
            <a:r>
              <a:rPr lang="en-US" sz="1600" dirty="0" smtClean="0">
                <a:solidFill>
                  <a:srgbClr val="666665"/>
                </a:solidFill>
              </a:rPr>
              <a:t>The Solution – The Integrated Data Repository (IDR)</a:t>
            </a:r>
          </a:p>
          <a:p>
            <a:pPr marL="111125" lvl="1" indent="-111125">
              <a:spcBef>
                <a:spcPts val="850"/>
              </a:spcBef>
            </a:pPr>
            <a:r>
              <a:rPr lang="en-US" sz="1300" dirty="0" smtClean="0">
                <a:solidFill>
                  <a:srgbClr val="666665"/>
                </a:solidFill>
              </a:rPr>
              <a:t>Helps the researcher by allowing </a:t>
            </a:r>
            <a:r>
              <a:rPr lang="en-US" sz="1300" i="1" dirty="0" smtClean="0">
                <a:solidFill>
                  <a:srgbClr val="666665"/>
                </a:solidFill>
              </a:rPr>
              <a:t>ad hoc</a:t>
            </a:r>
            <a:r>
              <a:rPr lang="en-US" sz="1300" dirty="0" smtClean="0">
                <a:solidFill>
                  <a:srgbClr val="666665"/>
                </a:solidFill>
              </a:rPr>
              <a:t> queries for cohort discoveries, in a secure environment that protects patient privacy.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Clinical Translation in Pharmacogenomics</a:t>
            </a:r>
            <a:endParaRPr lang="en-US" sz="33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3" descr="Z:\Conlon\Grants\2011 CTSA Johnson Clopidigrel\Personalized Medicine Simple Figure.jpg"/>
          <p:cNvPicPr>
            <a:picLocks noGrp="1" noChangeAspect="1" noChangeArrowheads="1"/>
          </p:cNvPicPr>
          <p:nvPr>
            <p:ph idx="1"/>
          </p:nvPr>
        </p:nvPicPr>
        <p:blipFill>
          <a:blip r:embed="rId2"/>
          <a:srcRect/>
          <a:stretch>
            <a:fillRect/>
          </a:stretch>
        </p:blipFill>
        <p:spPr bwMode="auto">
          <a:xfrm>
            <a:off x="2057400" y="1958890"/>
            <a:ext cx="4724400" cy="4372816"/>
          </a:xfrm>
          <a:prstGeom prst="rect">
            <a:avLst/>
          </a:prstGeom>
          <a:noFill/>
          <a:ln w="9525">
            <a:noFill/>
            <a:miter lim="800000"/>
            <a:headEnd/>
            <a:tailEnd/>
          </a:ln>
        </p:spPr>
      </p:pic>
      <p:sp>
        <p:nvSpPr>
          <p:cNvPr id="6" name="TextBox 6"/>
          <p:cNvSpPr txBox="1">
            <a:spLocks noChangeArrowheads="1"/>
          </p:cNvSpPr>
          <p:nvPr/>
        </p:nvSpPr>
        <p:spPr bwMode="auto">
          <a:xfrm>
            <a:off x="457200" y="1371600"/>
            <a:ext cx="8209915" cy="677108"/>
          </a:xfrm>
          <a:prstGeom prst="rect">
            <a:avLst/>
          </a:prstGeom>
          <a:noFill/>
          <a:ln w="9525">
            <a:noFill/>
            <a:miter lim="800000"/>
            <a:headEnd/>
            <a:tailEnd/>
          </a:ln>
        </p:spPr>
        <p:txBody>
          <a:bodyPr wrap="square">
            <a:spAutoFit/>
          </a:bodyPr>
          <a:lstStyle/>
          <a:p>
            <a:r>
              <a:rPr lang="en-US" sz="1900" dirty="0" err="1">
                <a:solidFill>
                  <a:srgbClr val="666665"/>
                </a:solidFill>
              </a:rPr>
              <a:t>Clopidogrel</a:t>
            </a:r>
            <a:r>
              <a:rPr lang="en-US" sz="1900" dirty="0">
                <a:solidFill>
                  <a:srgbClr val="666665"/>
                </a:solidFill>
              </a:rPr>
              <a:t> (</a:t>
            </a:r>
            <a:r>
              <a:rPr lang="en-US" sz="1900" dirty="0" err="1">
                <a:solidFill>
                  <a:srgbClr val="666665"/>
                </a:solidFill>
              </a:rPr>
              <a:t>Plavix</a:t>
            </a:r>
            <a:r>
              <a:rPr lang="en-US" sz="1900" dirty="0">
                <a:solidFill>
                  <a:srgbClr val="666665"/>
                </a:solidFill>
              </a:rPr>
              <a:t>): genetic polymorphism of CYP2C19 leads to reduced</a:t>
            </a:r>
          </a:p>
          <a:p>
            <a:r>
              <a:rPr lang="en-US" sz="1900" dirty="0">
                <a:solidFill>
                  <a:srgbClr val="666665"/>
                </a:solidFill>
              </a:rPr>
              <a:t>ability to activate </a:t>
            </a:r>
            <a:r>
              <a:rPr lang="en-US" sz="1900" dirty="0" err="1">
                <a:solidFill>
                  <a:srgbClr val="666665"/>
                </a:solidFill>
              </a:rPr>
              <a:t>clopidigrel</a:t>
            </a:r>
            <a:r>
              <a:rPr lang="en-US" sz="1900" dirty="0">
                <a:solidFill>
                  <a:srgbClr val="666665"/>
                </a:solidFill>
              </a:rPr>
              <a:t> and increased risk of cardiovascular complication</a:t>
            </a:r>
          </a:p>
        </p:txBody>
      </p:sp>
      <p:sp>
        <p:nvSpPr>
          <p:cNvPr id="7" name="TextBox 7"/>
          <p:cNvSpPr txBox="1">
            <a:spLocks noChangeArrowheads="1"/>
          </p:cNvSpPr>
          <p:nvPr/>
        </p:nvSpPr>
        <p:spPr bwMode="auto">
          <a:xfrm>
            <a:off x="6248401" y="2209800"/>
            <a:ext cx="2895600" cy="914400"/>
          </a:xfrm>
          <a:prstGeom prst="rect">
            <a:avLst/>
          </a:prstGeom>
          <a:noFill/>
          <a:ln w="9525">
            <a:noFill/>
            <a:miter lim="800000"/>
            <a:headEnd/>
            <a:tailEnd/>
          </a:ln>
        </p:spPr>
        <p:txBody>
          <a:bodyPr wrap="square">
            <a:spAutoFit/>
          </a:bodyPr>
          <a:lstStyle/>
          <a:p>
            <a:r>
              <a:rPr lang="en-US" dirty="0">
                <a:solidFill>
                  <a:srgbClr val="C00000"/>
                </a:solidFill>
              </a:rPr>
              <a:t>“Front door” </a:t>
            </a:r>
            <a:r>
              <a:rPr lang="en-US" dirty="0" smtClean="0">
                <a:solidFill>
                  <a:srgbClr val="C00000"/>
                </a:solidFill>
              </a:rPr>
              <a:t>consenting; Bioethics; Communications Research</a:t>
            </a:r>
            <a:endParaRPr lang="en-US" dirty="0">
              <a:solidFill>
                <a:srgbClr val="C00000"/>
              </a:solidFill>
            </a:endParaRPr>
          </a:p>
        </p:txBody>
      </p:sp>
      <p:sp>
        <p:nvSpPr>
          <p:cNvPr id="8" name="TextBox 8"/>
          <p:cNvSpPr txBox="1">
            <a:spLocks noChangeArrowheads="1"/>
          </p:cNvSpPr>
          <p:nvPr/>
        </p:nvSpPr>
        <p:spPr bwMode="auto">
          <a:xfrm>
            <a:off x="7010400" y="3886200"/>
            <a:ext cx="1531938" cy="369888"/>
          </a:xfrm>
          <a:prstGeom prst="rect">
            <a:avLst/>
          </a:prstGeom>
          <a:noFill/>
          <a:ln w="9525">
            <a:noFill/>
            <a:miter lim="800000"/>
            <a:headEnd/>
            <a:tailEnd/>
          </a:ln>
        </p:spPr>
        <p:txBody>
          <a:bodyPr wrap="none">
            <a:spAutoFit/>
          </a:bodyPr>
          <a:lstStyle/>
          <a:p>
            <a:r>
              <a:rPr lang="en-US" dirty="0">
                <a:solidFill>
                  <a:srgbClr val="C00000"/>
                </a:solidFill>
              </a:rPr>
              <a:t>Biorepository</a:t>
            </a:r>
          </a:p>
        </p:txBody>
      </p:sp>
      <p:sp>
        <p:nvSpPr>
          <p:cNvPr id="9" name="TextBox 4"/>
          <p:cNvSpPr txBox="1">
            <a:spLocks noChangeArrowheads="1"/>
          </p:cNvSpPr>
          <p:nvPr/>
        </p:nvSpPr>
        <p:spPr bwMode="auto">
          <a:xfrm>
            <a:off x="6858000" y="4876800"/>
            <a:ext cx="1767022" cy="369332"/>
          </a:xfrm>
          <a:prstGeom prst="rect">
            <a:avLst/>
          </a:prstGeom>
          <a:noFill/>
          <a:ln w="9525">
            <a:noFill/>
            <a:miter lim="800000"/>
            <a:headEnd/>
            <a:tailEnd/>
          </a:ln>
        </p:spPr>
        <p:txBody>
          <a:bodyPr wrap="none">
            <a:spAutoFit/>
          </a:bodyPr>
          <a:lstStyle/>
          <a:p>
            <a:r>
              <a:rPr lang="en-US" dirty="0">
                <a:solidFill>
                  <a:srgbClr val="C00000"/>
                </a:solidFill>
              </a:rPr>
              <a:t>Genotyping </a:t>
            </a:r>
            <a:r>
              <a:rPr lang="en-US" dirty="0" smtClean="0">
                <a:solidFill>
                  <a:srgbClr val="C00000"/>
                </a:solidFill>
              </a:rPr>
              <a:t>Core</a:t>
            </a:r>
            <a:endParaRPr lang="en-US" dirty="0">
              <a:solidFill>
                <a:srgbClr val="C00000"/>
              </a:solidFill>
            </a:endParaRPr>
          </a:p>
        </p:txBody>
      </p:sp>
      <p:sp>
        <p:nvSpPr>
          <p:cNvPr id="10" name="TextBox 4"/>
          <p:cNvSpPr txBox="1">
            <a:spLocks noChangeArrowheads="1"/>
          </p:cNvSpPr>
          <p:nvPr/>
        </p:nvSpPr>
        <p:spPr bwMode="auto">
          <a:xfrm>
            <a:off x="5791200" y="5638800"/>
            <a:ext cx="3200400" cy="646331"/>
          </a:xfrm>
          <a:prstGeom prst="rect">
            <a:avLst/>
          </a:prstGeom>
          <a:noFill/>
          <a:ln w="9525">
            <a:noFill/>
            <a:miter lim="800000"/>
            <a:headEnd/>
            <a:tailEnd/>
          </a:ln>
        </p:spPr>
        <p:txBody>
          <a:bodyPr wrap="square">
            <a:spAutoFit/>
          </a:bodyPr>
          <a:lstStyle/>
          <a:p>
            <a:r>
              <a:rPr lang="en-US" dirty="0" smtClean="0">
                <a:solidFill>
                  <a:srgbClr val="C00000"/>
                </a:solidFill>
              </a:rPr>
              <a:t>Integrated Data Repository; Bioinformatics; Research IT</a:t>
            </a:r>
            <a:endParaRPr lang="en-US" dirty="0">
              <a:solidFill>
                <a:srgbClr val="C00000"/>
              </a:solidFill>
            </a:endParaRPr>
          </a:p>
        </p:txBody>
      </p:sp>
      <p:sp>
        <p:nvSpPr>
          <p:cNvPr id="11" name="TextBox 4"/>
          <p:cNvSpPr txBox="1">
            <a:spLocks noChangeArrowheads="1"/>
          </p:cNvSpPr>
          <p:nvPr/>
        </p:nvSpPr>
        <p:spPr bwMode="auto">
          <a:xfrm>
            <a:off x="381000" y="5486400"/>
            <a:ext cx="2514600" cy="646331"/>
          </a:xfrm>
          <a:prstGeom prst="rect">
            <a:avLst/>
          </a:prstGeom>
          <a:noFill/>
          <a:ln w="9525">
            <a:noFill/>
            <a:miter lim="800000"/>
            <a:headEnd/>
            <a:tailEnd/>
          </a:ln>
        </p:spPr>
        <p:txBody>
          <a:bodyPr wrap="square">
            <a:spAutoFit/>
          </a:bodyPr>
          <a:lstStyle/>
          <a:p>
            <a:r>
              <a:rPr lang="en-US" dirty="0" smtClean="0">
                <a:solidFill>
                  <a:srgbClr val="C00000"/>
                </a:solidFill>
              </a:rPr>
              <a:t>Biomedical Informatics;</a:t>
            </a:r>
          </a:p>
          <a:p>
            <a:r>
              <a:rPr lang="en-US" dirty="0" smtClean="0">
                <a:solidFill>
                  <a:srgbClr val="C00000"/>
                </a:solidFill>
              </a:rPr>
              <a:t>Hospital IT; Epic</a:t>
            </a:r>
            <a:endParaRPr lang="en-US" dirty="0">
              <a:solidFill>
                <a:srgbClr val="C00000"/>
              </a:solidFill>
            </a:endParaRPr>
          </a:p>
        </p:txBody>
      </p:sp>
      <p:sp>
        <p:nvSpPr>
          <p:cNvPr id="12" name="TextBox 3"/>
          <p:cNvSpPr txBox="1">
            <a:spLocks noChangeArrowheads="1"/>
          </p:cNvSpPr>
          <p:nvPr/>
        </p:nvSpPr>
        <p:spPr bwMode="auto">
          <a:xfrm>
            <a:off x="304800" y="2743200"/>
            <a:ext cx="2119939" cy="1200329"/>
          </a:xfrm>
          <a:prstGeom prst="rect">
            <a:avLst/>
          </a:prstGeom>
          <a:noFill/>
          <a:ln w="9525">
            <a:noFill/>
            <a:miter lim="800000"/>
            <a:headEnd/>
            <a:tailEnd/>
          </a:ln>
        </p:spPr>
        <p:txBody>
          <a:bodyPr wrap="none">
            <a:spAutoFit/>
          </a:bodyPr>
          <a:lstStyle/>
          <a:p>
            <a:r>
              <a:rPr lang="en-US" dirty="0">
                <a:solidFill>
                  <a:srgbClr val="C00000"/>
                </a:solidFill>
              </a:rPr>
              <a:t>Cardiovascular </a:t>
            </a:r>
            <a:r>
              <a:rPr lang="en-US" dirty="0" smtClean="0">
                <a:solidFill>
                  <a:srgbClr val="C00000"/>
                </a:solidFill>
              </a:rPr>
              <a:t>CRU; </a:t>
            </a:r>
          </a:p>
          <a:p>
            <a:r>
              <a:rPr lang="en-US" dirty="0" smtClean="0">
                <a:solidFill>
                  <a:srgbClr val="C00000"/>
                </a:solidFill>
              </a:rPr>
              <a:t>Comparative </a:t>
            </a:r>
          </a:p>
          <a:p>
            <a:r>
              <a:rPr lang="en-US" dirty="0" smtClean="0">
                <a:solidFill>
                  <a:srgbClr val="C00000"/>
                </a:solidFill>
              </a:rPr>
              <a:t>Effectiveness </a:t>
            </a:r>
          </a:p>
          <a:p>
            <a:r>
              <a:rPr lang="en-US" dirty="0" smtClean="0">
                <a:solidFill>
                  <a:srgbClr val="C00000"/>
                </a:solidFill>
              </a:rPr>
              <a:t>Research</a:t>
            </a:r>
            <a:endParaRPr lang="en-US"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300" dirty="0" smtClean="0"/>
              <a:t>Clinical and Translational Research Building</a:t>
            </a:r>
            <a:endParaRPr lang="en-US" sz="33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Picture 2"/>
          <p:cNvPicPr>
            <a:picLocks noGrp="1" noChangeAspect="1" noChangeArrowheads="1"/>
          </p:cNvPicPr>
          <p:nvPr>
            <p:ph idx="1"/>
          </p:nvPr>
        </p:nvPicPr>
        <p:blipFill>
          <a:blip r:embed="rId2"/>
          <a:srcRect/>
          <a:stretch>
            <a:fillRect/>
          </a:stretch>
        </p:blipFill>
        <p:spPr>
          <a:xfrm>
            <a:off x="457200" y="1371600"/>
            <a:ext cx="8229600" cy="2866726"/>
          </a:xfrm>
        </p:spPr>
      </p:pic>
      <p:sp>
        <p:nvSpPr>
          <p:cNvPr id="6" name="TextBox 4"/>
          <p:cNvSpPr txBox="1">
            <a:spLocks noChangeArrowheads="1"/>
          </p:cNvSpPr>
          <p:nvPr/>
        </p:nvSpPr>
        <p:spPr bwMode="auto">
          <a:xfrm>
            <a:off x="592138" y="4267200"/>
            <a:ext cx="6973256" cy="2031325"/>
          </a:xfrm>
          <a:prstGeom prst="rect">
            <a:avLst/>
          </a:prstGeom>
          <a:noFill/>
          <a:ln w="9525">
            <a:noFill/>
            <a:miter lim="800000"/>
            <a:headEnd/>
            <a:tailEnd/>
          </a:ln>
        </p:spPr>
        <p:txBody>
          <a:bodyPr wrap="square">
            <a:spAutoFit/>
          </a:bodyPr>
          <a:lstStyle/>
          <a:p>
            <a:pPr eaLnBrk="0" hangingPunct="0">
              <a:buFont typeface="Arial" pitchFamily="34" charset="0"/>
              <a:buChar char="•"/>
            </a:pPr>
            <a:r>
              <a:rPr lang="en-US" dirty="0" smtClean="0">
                <a:solidFill>
                  <a:srgbClr val="666665"/>
                </a:solidFill>
              </a:rPr>
              <a:t> CTSI headquarters</a:t>
            </a:r>
          </a:p>
          <a:p>
            <a:pPr eaLnBrk="0" hangingPunct="0">
              <a:buFont typeface="Arial" pitchFamily="34" charset="0"/>
              <a:buChar char="•"/>
            </a:pPr>
            <a:r>
              <a:rPr lang="en-US" dirty="0" smtClean="0">
                <a:solidFill>
                  <a:srgbClr val="666665"/>
                </a:solidFill>
              </a:rPr>
              <a:t> Ambulatory Clinical Research Center and targeted research programs</a:t>
            </a:r>
          </a:p>
          <a:p>
            <a:pPr eaLnBrk="0" hangingPunct="0">
              <a:buFont typeface="Arial" pitchFamily="34" charset="0"/>
              <a:buChar char="•"/>
            </a:pPr>
            <a:r>
              <a:rPr lang="en-US" dirty="0" smtClean="0">
                <a:solidFill>
                  <a:srgbClr val="666665"/>
                </a:solidFill>
              </a:rPr>
              <a:t> Biostatistics, BMI, Epidemiology, and Health Policy</a:t>
            </a:r>
          </a:p>
          <a:p>
            <a:pPr eaLnBrk="0" hangingPunct="0">
              <a:buFont typeface="Arial" pitchFamily="34" charset="0"/>
              <a:buChar char="•"/>
            </a:pPr>
            <a:r>
              <a:rPr lang="en-US" dirty="0" smtClean="0">
                <a:solidFill>
                  <a:srgbClr val="666665"/>
                </a:solidFill>
              </a:rPr>
              <a:t> Training Programs (pre and post doctoral) </a:t>
            </a:r>
          </a:p>
          <a:p>
            <a:pPr eaLnBrk="0" hangingPunct="0">
              <a:buFont typeface="Arial" pitchFamily="34" charset="0"/>
              <a:buChar char="•"/>
            </a:pPr>
            <a:r>
              <a:rPr lang="en-US" dirty="0" smtClean="0">
                <a:solidFill>
                  <a:srgbClr val="666665"/>
                </a:solidFill>
              </a:rPr>
              <a:t> 80,000 ft</a:t>
            </a:r>
            <a:r>
              <a:rPr lang="en-US" baseline="30000" dirty="0" smtClean="0">
                <a:solidFill>
                  <a:srgbClr val="666665"/>
                </a:solidFill>
              </a:rPr>
              <a:t>2</a:t>
            </a:r>
            <a:r>
              <a:rPr lang="en-US" dirty="0" smtClean="0">
                <a:solidFill>
                  <a:srgbClr val="666665"/>
                </a:solidFill>
              </a:rPr>
              <a:t> dedicated space</a:t>
            </a:r>
          </a:p>
          <a:p>
            <a:pPr eaLnBrk="0" hangingPunct="0">
              <a:buFont typeface="Arial" pitchFamily="34" charset="0"/>
              <a:buChar char="•"/>
            </a:pPr>
            <a:r>
              <a:rPr lang="en-US" dirty="0" smtClean="0">
                <a:solidFill>
                  <a:srgbClr val="666665"/>
                </a:solidFill>
              </a:rPr>
              <a:t> Incorporated with Institute of Aging (NIH funded; 40,000 ft</a:t>
            </a:r>
            <a:r>
              <a:rPr lang="en-US" baseline="30000" dirty="0" smtClean="0">
                <a:solidFill>
                  <a:srgbClr val="666665"/>
                </a:solidFill>
              </a:rPr>
              <a:t>2</a:t>
            </a:r>
            <a:r>
              <a:rPr lang="en-US" dirty="0" smtClean="0">
                <a:solidFill>
                  <a:srgbClr val="666665"/>
                </a:solidFill>
              </a:rPr>
              <a:t>)</a:t>
            </a:r>
          </a:p>
          <a:p>
            <a:pPr eaLnBrk="0" hangingPunct="0">
              <a:buFont typeface="Arial" pitchFamily="34" charset="0"/>
              <a:buChar char="•"/>
            </a:pPr>
            <a:r>
              <a:rPr lang="en-US" dirty="0" smtClean="0">
                <a:solidFill>
                  <a:srgbClr val="666665"/>
                </a:solidFill>
              </a:rPr>
              <a:t> January 2013</a:t>
            </a:r>
            <a:endParaRPr lang="en-US" dirty="0">
              <a:solidFill>
                <a:srgbClr val="66666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srcRect/>
          <a:stretch>
            <a:fillRect/>
          </a:stretch>
        </p:blipFill>
        <p:spPr bwMode="auto">
          <a:xfrm rot="520573">
            <a:off x="6757952" y="1536768"/>
            <a:ext cx="1815197" cy="184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srcRect/>
          <a:stretch>
            <a:fillRect/>
          </a:stretch>
        </p:blipFill>
        <p:spPr bwMode="auto">
          <a:xfrm>
            <a:off x="6172200" y="2316666"/>
            <a:ext cx="2590800" cy="2026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274638"/>
            <a:ext cx="9144000" cy="1143000"/>
          </a:xfrm>
        </p:spPr>
        <p:txBody>
          <a:bodyPr>
            <a:normAutofit/>
          </a:bodyPr>
          <a:lstStyle/>
          <a:p>
            <a:pPr algn="ctr"/>
            <a:r>
              <a:rPr lang="en-US" sz="3000" dirty="0" smtClean="0"/>
              <a:t>VIVO: Enabling National Networking of Scientists</a:t>
            </a:r>
            <a:endParaRPr lang="en-US" sz="3000" dirty="0"/>
          </a:p>
        </p:txBody>
      </p:sp>
      <p:sp>
        <p:nvSpPr>
          <p:cNvPr id="3" name="Content Placeholder 2"/>
          <p:cNvSpPr>
            <a:spLocks noGrp="1"/>
          </p:cNvSpPr>
          <p:nvPr>
            <p:ph idx="1"/>
          </p:nvPr>
        </p:nvSpPr>
        <p:spPr>
          <a:xfrm>
            <a:off x="457200" y="1600200"/>
            <a:ext cx="4419600" cy="4525963"/>
          </a:xfrm>
        </p:spPr>
        <p:txBody>
          <a:bodyPr>
            <a:normAutofit fontScale="55000" lnSpcReduction="20000"/>
          </a:bodyPr>
          <a:lstStyle/>
          <a:p>
            <a:r>
              <a:rPr lang="en-US" sz="4000" dirty="0" smtClean="0"/>
              <a:t>NIH-funded effort to create an open semantic network of information and tools regarding scientists, their interests, activities and accomplishments</a:t>
            </a:r>
          </a:p>
          <a:p>
            <a:r>
              <a:rPr lang="en-US" sz="4000" dirty="0" smtClean="0"/>
              <a:t>Seven school development consortium led by UF</a:t>
            </a:r>
          </a:p>
          <a:p>
            <a:r>
              <a:rPr lang="en-US" sz="4000" dirty="0" smtClean="0"/>
              <a:t>Fifty additional implementations underway. Dozens of partners</a:t>
            </a:r>
          </a:p>
          <a:p>
            <a:r>
              <a:rPr lang="en-US" sz="4000" dirty="0" smtClean="0"/>
              <a:t>Find people, grants, papers, data, </a:t>
            </a:r>
            <a:br>
              <a:rPr lang="en-US" sz="4000" dirty="0" smtClean="0"/>
            </a:br>
            <a:r>
              <a:rPr lang="en-US" sz="4000" dirty="0" smtClean="0"/>
              <a:t>concepts, resources, events, data, </a:t>
            </a:r>
            <a:br>
              <a:rPr lang="en-US" sz="4000" dirty="0" smtClean="0"/>
            </a:br>
            <a:r>
              <a:rPr lang="en-US" sz="4000" dirty="0" smtClean="0"/>
              <a:t>studies, projects within and across institutions </a:t>
            </a:r>
          </a:p>
          <a:p>
            <a:r>
              <a:rPr lang="en-US" sz="4000" dirty="0" smtClean="0">
                <a:hlinkClick r:id="rId4"/>
              </a:rPr>
              <a:t>http://vivoweb.org</a:t>
            </a:r>
            <a:endParaRPr lang="en-US" sz="4000"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2050" name="Picture 2"/>
          <p:cNvPicPr>
            <a:picLocks noChangeAspect="1" noChangeArrowheads="1"/>
          </p:cNvPicPr>
          <p:nvPr/>
        </p:nvPicPr>
        <p:blipFill>
          <a:blip r:embed="rId5" cstate="print"/>
          <a:srcRect/>
          <a:stretch>
            <a:fillRect/>
          </a:stretch>
        </p:blipFill>
        <p:spPr bwMode="auto">
          <a:xfrm rot="516762">
            <a:off x="5086290" y="1868616"/>
            <a:ext cx="2670431"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Screen shot 2011-06-28 at 9.44.16 PM.png"/>
          <p:cNvPicPr/>
          <p:nvPr/>
        </p:nvPicPr>
        <p:blipFill>
          <a:blip r:embed="rId6" cstate="print">
            <a:extLst>
              <a:ext uri="{28A0092B-C50C-407E-A947-70E740481C1C}">
                <a14:useLocalDpi xmlns:a14="http://schemas.microsoft.com/office/drawing/2010/main" val="0"/>
              </a:ext>
            </a:extLst>
          </a:blip>
          <a:stretch>
            <a:fillRect/>
          </a:stretch>
        </p:blipFill>
        <p:spPr>
          <a:xfrm>
            <a:off x="5410200" y="2819400"/>
            <a:ext cx="2362200"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noChangeArrowheads="1"/>
          </p:cNvPicPr>
          <p:nvPr/>
        </p:nvPicPr>
        <p:blipFill>
          <a:blip r:embed="rId7" cstate="print"/>
          <a:srcRect/>
          <a:stretch>
            <a:fillRect/>
          </a:stretch>
        </p:blipFill>
        <p:spPr bwMode="auto">
          <a:xfrm rot="21177325">
            <a:off x="5250929" y="3688222"/>
            <a:ext cx="1895292" cy="248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rot="448198">
            <a:off x="6378074" y="3810000"/>
            <a:ext cx="2362200" cy="214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Protocol Submission</a:t>
            </a:r>
            <a:endParaRPr lang="en-US" dirty="0"/>
          </a:p>
        </p:txBody>
      </p:sp>
      <p:sp>
        <p:nvSpPr>
          <p:cNvPr id="3" name="Content Placeholder 2"/>
          <p:cNvSpPr>
            <a:spLocks noGrp="1"/>
          </p:cNvSpPr>
          <p:nvPr>
            <p:ph idx="1"/>
          </p:nvPr>
        </p:nvSpPr>
        <p:spPr>
          <a:xfrm>
            <a:off x="5105400" y="1447800"/>
            <a:ext cx="3886200" cy="4572000"/>
          </a:xfrm>
        </p:spPr>
        <p:txBody>
          <a:bodyPr>
            <a:normAutofit fontScale="77500" lnSpcReduction="20000"/>
          </a:bodyPr>
          <a:lstStyle/>
          <a:p>
            <a:r>
              <a:rPr lang="en-US" dirty="0" smtClean="0"/>
              <a:t>Single research price list</a:t>
            </a:r>
          </a:p>
          <a:p>
            <a:pPr lvl="1"/>
            <a:r>
              <a:rPr lang="en-US" dirty="0" smtClean="0"/>
              <a:t>Simple confirmation of service</a:t>
            </a:r>
          </a:p>
          <a:p>
            <a:pPr lvl="1"/>
            <a:r>
              <a:rPr lang="en-US" dirty="0" smtClean="0"/>
              <a:t>Applies to all clinical studies using Shands services</a:t>
            </a:r>
          </a:p>
          <a:p>
            <a:r>
              <a:rPr lang="en-US" dirty="0" smtClean="0"/>
              <a:t>Click Commerce for IRB</a:t>
            </a:r>
          </a:p>
          <a:p>
            <a:pPr lvl="1"/>
            <a:r>
              <a:rPr lang="en-US" dirty="0" smtClean="0"/>
              <a:t>On-line protocol submission</a:t>
            </a:r>
          </a:p>
          <a:p>
            <a:pPr lvl="1"/>
            <a:r>
              <a:rPr lang="en-US" dirty="0" smtClean="0"/>
              <a:t>Simplified process</a:t>
            </a:r>
          </a:p>
          <a:p>
            <a:r>
              <a:rPr lang="en-US" dirty="0" smtClean="0"/>
              <a:t>Budgeting tool</a:t>
            </a:r>
          </a:p>
          <a:p>
            <a:pPr lvl="1"/>
            <a:r>
              <a:rPr lang="en-US" dirty="0" smtClean="0"/>
              <a:t>Simplified clinical trial budget creation based on current service rates</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46025255"/>
              </p:ext>
            </p:extLst>
          </p:nvPr>
        </p:nvGraphicFramePr>
        <p:xfrm>
          <a:off x="152400" y="1371600"/>
          <a:ext cx="5181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Information</a:t>
            </a:r>
            <a:endParaRPr lang="en-US" dirty="0"/>
          </a:p>
        </p:txBody>
      </p:sp>
      <p:sp>
        <p:nvSpPr>
          <p:cNvPr id="3" name="Content Placeholder 2"/>
          <p:cNvSpPr>
            <a:spLocks noGrp="1"/>
          </p:cNvSpPr>
          <p:nvPr>
            <p:ph idx="1"/>
          </p:nvPr>
        </p:nvSpPr>
        <p:spPr>
          <a:xfrm>
            <a:off x="457200" y="1600200"/>
            <a:ext cx="3886200" cy="4525963"/>
          </a:xfrm>
        </p:spPr>
        <p:txBody>
          <a:bodyPr/>
          <a:lstStyle/>
          <a:p>
            <a:r>
              <a:rPr lang="en-US" dirty="0" smtClean="0"/>
              <a:t>On the web</a:t>
            </a:r>
          </a:p>
          <a:p>
            <a:pPr lvl="1"/>
            <a:r>
              <a:rPr lang="en-US" dirty="0" smtClean="0">
                <a:hlinkClick r:id="rId2"/>
              </a:rPr>
              <a:t>www.ctsi.ufl.edu</a:t>
            </a:r>
            <a:endParaRPr lang="en-US" dirty="0" smtClean="0"/>
          </a:p>
          <a:p>
            <a:r>
              <a:rPr lang="en-US" dirty="0" smtClean="0"/>
              <a:t>Call</a:t>
            </a:r>
          </a:p>
          <a:p>
            <a:pPr lvl="1"/>
            <a:r>
              <a:rPr lang="en-US" dirty="0" smtClean="0"/>
              <a:t>352-273-8700</a:t>
            </a:r>
          </a:p>
          <a:p>
            <a:r>
              <a:rPr lang="en-US" dirty="0" smtClean="0"/>
              <a:t>Email</a:t>
            </a:r>
          </a:p>
          <a:p>
            <a:pPr lvl="1"/>
            <a:r>
              <a:rPr lang="en-US" dirty="0" smtClean="0">
                <a:hlinkClick r:id="rId3"/>
              </a:rPr>
              <a:t>info@ctsi.ufl.edu</a:t>
            </a:r>
            <a:endParaRPr lang="en-US" dirty="0" smtClean="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1027" name="Picture 3"/>
          <p:cNvPicPr>
            <a:picLocks noChangeAspect="1" noChangeArrowheads="1"/>
          </p:cNvPicPr>
          <p:nvPr/>
        </p:nvPicPr>
        <p:blipFill>
          <a:blip r:embed="rId4"/>
          <a:srcRect/>
          <a:stretch>
            <a:fillRect/>
          </a:stretch>
        </p:blipFill>
        <p:spPr bwMode="auto">
          <a:xfrm>
            <a:off x="4262593" y="1600200"/>
            <a:ext cx="4328514"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National Institutes of Health </a:t>
            </a:r>
            <a:br>
              <a:rPr lang="en-US" sz="3600" dirty="0" smtClean="0"/>
            </a:br>
            <a:r>
              <a:rPr lang="en-US" sz="3600" dirty="0" smtClean="0"/>
              <a:t>Clinical And Translational Science Awards</a:t>
            </a:r>
            <a:endParaRPr lang="en-US" dirty="0"/>
          </a:p>
        </p:txBody>
      </p:sp>
      <p:sp>
        <p:nvSpPr>
          <p:cNvPr id="3" name="Content Placeholder 2"/>
          <p:cNvSpPr>
            <a:spLocks noGrp="1"/>
          </p:cNvSpPr>
          <p:nvPr>
            <p:ph idx="1"/>
          </p:nvPr>
        </p:nvSpPr>
        <p:spPr/>
        <p:txBody>
          <a:bodyPr>
            <a:normAutofit fontScale="77500" lnSpcReduction="20000"/>
          </a:bodyPr>
          <a:lstStyle/>
          <a:p>
            <a:pPr>
              <a:buFont typeface="Arial" charset="0"/>
              <a:buChar char="•"/>
              <a:defRPr/>
            </a:pPr>
            <a:r>
              <a:rPr lang="en-US" dirty="0" smtClean="0"/>
              <a:t>In 2006, NIH developed the Clinical and Translational Science Award program (CTSA) led by the National Center for Research Resources</a:t>
            </a:r>
          </a:p>
          <a:p>
            <a:pPr>
              <a:buFont typeface="Arial" charset="0"/>
              <a:buChar char="•"/>
              <a:defRPr/>
            </a:pPr>
            <a:r>
              <a:rPr lang="en-US" dirty="0" smtClean="0"/>
              <a:t>CTSA works together as a national consortium of institutions sharing a common vision to improve </a:t>
            </a:r>
            <a:r>
              <a:rPr lang="en-US" b="1" dirty="0" smtClean="0"/>
              <a:t> </a:t>
            </a:r>
            <a:r>
              <a:rPr lang="en-US" dirty="0" smtClean="0"/>
              <a:t>human health by transforming the research and training environment to enhance the efficiency and quality of clinical and translational research – </a:t>
            </a:r>
            <a:r>
              <a:rPr lang="en-US" b="1" i="1" dirty="0" smtClean="0"/>
              <a:t>helping scientists bridge laboratory discoveries to patient treatments and health</a:t>
            </a:r>
            <a:endParaRPr lang="en-US" dirty="0" smtClean="0"/>
          </a:p>
          <a:p>
            <a:pPr>
              <a:buFont typeface="Arial" charset="0"/>
              <a:buChar char="•"/>
              <a:defRPr/>
            </a:pPr>
            <a:r>
              <a:rPr lang="en-US" dirty="0" smtClean="0"/>
              <a:t>Now fully implemented, </a:t>
            </a:r>
            <a:r>
              <a:rPr lang="en-US" b="1" dirty="0" smtClean="0"/>
              <a:t>60</a:t>
            </a:r>
            <a:r>
              <a:rPr lang="en-US" dirty="0" smtClean="0"/>
              <a:t> institutions transform the local, regional, and national environment to increase the efficiency and speed of clinical and translational research across the country</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600" dirty="0" smtClean="0"/>
              <a:t>National Consortium </a:t>
            </a:r>
            <a:br>
              <a:rPr lang="en-US" sz="3600" dirty="0" smtClean="0"/>
            </a:br>
            <a:r>
              <a:rPr lang="en-US" sz="3600" dirty="0" smtClean="0"/>
              <a:t>of 60 Academic Health Centers</a:t>
            </a:r>
            <a:endParaRPr lang="en-US" sz="3600"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5" name="Content Placeholder 5" descr="map_large.gif"/>
          <p:cNvPicPr>
            <a:picLocks noGrp="1" noChangeAspect="1"/>
          </p:cNvPicPr>
          <p:nvPr>
            <p:ph idx="1"/>
          </p:nvPr>
        </p:nvPicPr>
        <p:blipFill>
          <a:blip r:embed="rId2"/>
          <a:stretch>
            <a:fillRect/>
          </a:stretch>
        </p:blipFill>
        <p:spPr>
          <a:xfrm>
            <a:off x="990601" y="1102894"/>
            <a:ext cx="6858000" cy="522170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did UF get here?</a:t>
            </a:r>
            <a:endParaRPr lang="en-US" dirty="0"/>
          </a:p>
        </p:txBody>
      </p:sp>
      <p:sp>
        <p:nvSpPr>
          <p:cNvPr id="3" name="Content Placeholder 2"/>
          <p:cNvSpPr>
            <a:spLocks noGrp="1"/>
          </p:cNvSpPr>
          <p:nvPr>
            <p:ph idx="1"/>
          </p:nvPr>
        </p:nvSpPr>
        <p:spPr/>
        <p:txBody>
          <a:bodyPr>
            <a:normAutofit/>
          </a:bodyPr>
          <a:lstStyle/>
          <a:p>
            <a:pPr eaLnBrk="0" hangingPunct="0">
              <a:defRPr/>
            </a:pPr>
            <a:r>
              <a:rPr lang="en-US" sz="2200" dirty="0" smtClean="0"/>
              <a:t>In July of 2009, UF received a $26 million, five year, NIH Clinical and Translational Science Award, establishing the UF CTSI</a:t>
            </a:r>
          </a:p>
          <a:p>
            <a:pPr lvl="1" eaLnBrk="0" hangingPunct="0">
              <a:lnSpc>
                <a:spcPct val="120000"/>
              </a:lnSpc>
              <a:buFont typeface="Arial" charset="0"/>
              <a:buChar char="–"/>
              <a:defRPr/>
            </a:pPr>
            <a:r>
              <a:rPr lang="en-US" sz="2200" dirty="0" smtClean="0"/>
              <a:t>The UF Office of Research provided an additional $23 million in support</a:t>
            </a:r>
          </a:p>
          <a:p>
            <a:pPr lvl="1" eaLnBrk="0" hangingPunct="0">
              <a:lnSpc>
                <a:spcPct val="120000"/>
              </a:lnSpc>
              <a:buFont typeface="Arial" charset="0"/>
              <a:buChar char="–"/>
              <a:defRPr/>
            </a:pPr>
            <a:r>
              <a:rPr lang="en-US" sz="2200" dirty="0" smtClean="0"/>
              <a:t>The UF College of Medicine has made $70 million in commitments</a:t>
            </a:r>
          </a:p>
          <a:p>
            <a:pPr lvl="1" eaLnBrk="0" hangingPunct="0">
              <a:lnSpc>
                <a:spcPct val="120000"/>
              </a:lnSpc>
              <a:buFont typeface="Arial" charset="0"/>
              <a:buChar char="–"/>
              <a:defRPr/>
            </a:pPr>
            <a:r>
              <a:rPr lang="en-US" sz="2200" dirty="0" smtClean="0">
                <a:sym typeface="Wingdings" pitchFamily="2" charset="2"/>
              </a:rPr>
              <a:t>All 16 UF colleges  effort for staff, faculty, space, equipment</a:t>
            </a:r>
          </a:p>
          <a:p>
            <a:pPr eaLnBrk="0" hangingPunct="0">
              <a:lnSpc>
                <a:spcPct val="120000"/>
              </a:lnSpc>
              <a:buFont typeface="Arial" charset="0"/>
              <a:buChar char="•"/>
              <a:defRPr/>
            </a:pPr>
            <a:r>
              <a:rPr lang="en-US" sz="2200" dirty="0"/>
              <a:t>The result: an institute whose mission is to improve human health by accelerating the translation of scientific discoveries into the common practice of good health and health care.</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Catalyst for Collaboration</a:t>
            </a:r>
            <a:endParaRPr lang="en-US" dirty="0"/>
          </a:p>
        </p:txBody>
      </p:sp>
      <p:graphicFrame>
        <p:nvGraphicFramePr>
          <p:cNvPr id="5" name="Content Placeholder 4"/>
          <p:cNvGraphicFramePr>
            <a:graphicFrameLocks noGrp="1"/>
          </p:cNvGraphicFramePr>
          <p:nvPr>
            <p:ph idx="1"/>
          </p:nvPr>
        </p:nvGraphicFramePr>
        <p:xfrm>
          <a:off x="381000" y="1371600"/>
          <a:ext cx="8458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UF CTSI Organization</a:t>
            </a:r>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7" name="Picture 6" descr="CTSI Organization.png"/>
          <p:cNvPicPr>
            <a:picLocks noChangeAspect="1"/>
          </p:cNvPicPr>
          <p:nvPr/>
        </p:nvPicPr>
        <p:blipFill>
          <a:blip r:embed="rId2"/>
          <a:stretch>
            <a:fillRect/>
          </a:stretch>
        </p:blipFill>
        <p:spPr>
          <a:xfrm>
            <a:off x="838200" y="1524000"/>
            <a:ext cx="7424738" cy="4393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Participant and Clinical Interactions Program</a:t>
            </a:r>
            <a:endParaRPr lang="en-US" sz="3100" dirty="0"/>
          </a:p>
        </p:txBody>
      </p:sp>
      <p:sp>
        <p:nvSpPr>
          <p:cNvPr id="3" name="Content Placeholder 2"/>
          <p:cNvSpPr>
            <a:spLocks noGrp="1"/>
          </p:cNvSpPr>
          <p:nvPr>
            <p:ph idx="1"/>
          </p:nvPr>
        </p:nvSpPr>
        <p:spPr>
          <a:xfrm>
            <a:off x="457200" y="1600200"/>
            <a:ext cx="5943600" cy="4525963"/>
          </a:xfrm>
        </p:spPr>
        <p:txBody>
          <a:bodyPr>
            <a:normAutofit fontScale="92500" lnSpcReduction="10000"/>
          </a:bodyPr>
          <a:lstStyle/>
          <a:p>
            <a:pPr eaLnBrk="0" hangingPunct="0"/>
            <a:r>
              <a:rPr lang="en-US" sz="2100" dirty="0" smtClean="0"/>
              <a:t>Overarching  goal</a:t>
            </a:r>
          </a:p>
          <a:p>
            <a:pPr lvl="1" eaLnBrk="0" hangingPunct="0">
              <a:buFont typeface="Arial" pitchFamily="34" charset="0"/>
              <a:buChar char="•"/>
            </a:pPr>
            <a:r>
              <a:rPr lang="en-US" sz="2100" dirty="0" smtClean="0"/>
              <a:t>Create new opportunities for patient-oriented research</a:t>
            </a:r>
          </a:p>
          <a:p>
            <a:pPr eaLnBrk="0" hangingPunct="0"/>
            <a:r>
              <a:rPr lang="en-US" sz="2100" dirty="0" smtClean="0"/>
              <a:t>Clinical Research Units</a:t>
            </a:r>
          </a:p>
          <a:p>
            <a:pPr lvl="1" eaLnBrk="0" hangingPunct="0">
              <a:buFont typeface="Arial" pitchFamily="34" charset="0"/>
              <a:buChar char="•"/>
            </a:pPr>
            <a:r>
              <a:rPr lang="en-US" sz="2100" dirty="0" smtClean="0"/>
              <a:t>Locations: Gainesville (UF and VA), Jacksonville, Orlando</a:t>
            </a:r>
          </a:p>
          <a:p>
            <a:pPr lvl="1" eaLnBrk="0" hangingPunct="0">
              <a:buFont typeface="Arial" pitchFamily="34" charset="0"/>
              <a:buChar char="•"/>
            </a:pPr>
            <a:r>
              <a:rPr lang="en-US" sz="2100" dirty="0" smtClean="0"/>
              <a:t>Disease expertise: Aging, Cancer, Cardiovascular, Dental, GI/</a:t>
            </a:r>
            <a:r>
              <a:rPr lang="en-US" sz="2100" dirty="0" err="1" smtClean="0"/>
              <a:t>Hepatobiliary</a:t>
            </a:r>
            <a:r>
              <a:rPr lang="en-US" sz="2100" dirty="0" smtClean="0"/>
              <a:t>, </a:t>
            </a:r>
            <a:r>
              <a:rPr lang="en-US" sz="2100" dirty="0" err="1" smtClean="0"/>
              <a:t>Neuromedicine</a:t>
            </a:r>
            <a:r>
              <a:rPr lang="en-US" sz="2100" dirty="0" smtClean="0"/>
              <a:t>, Pain and Sensory Testing, Sleep Disorders,  Tuberculosis and Emerging Pathogens</a:t>
            </a:r>
          </a:p>
          <a:p>
            <a:pPr lvl="1" eaLnBrk="0" hangingPunct="0">
              <a:buFont typeface="Arial" pitchFamily="34" charset="0"/>
              <a:buChar char="•"/>
            </a:pPr>
            <a:r>
              <a:rPr lang="en-US" sz="2100" dirty="0" smtClean="0"/>
              <a:t>Facilities: Phase 1: Center for Clinical trials (24 bed unit);  Phase 1-3: Clinical Research Center (Gainesville and </a:t>
            </a:r>
            <a:r>
              <a:rPr lang="en-US" sz="2100" dirty="0" err="1" smtClean="0"/>
              <a:t>Jax</a:t>
            </a:r>
            <a:r>
              <a:rPr lang="en-US" sz="2100" dirty="0" smtClean="0"/>
              <a:t>),  inpatient / outpatient clinical trial needs</a:t>
            </a:r>
          </a:p>
          <a:p>
            <a:pPr eaLnBrk="0" hangingPunct="0"/>
            <a:r>
              <a:rPr lang="en-US" sz="2100" dirty="0" smtClean="0"/>
              <a:t>Scientific Review Process</a:t>
            </a:r>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pic>
        <p:nvPicPr>
          <p:cNvPr id="6" name="Picture 10" descr="C-Pepine.JPG"/>
          <p:cNvPicPr>
            <a:picLocks noChangeAspect="1"/>
          </p:cNvPicPr>
          <p:nvPr/>
        </p:nvPicPr>
        <p:blipFill>
          <a:blip r:embed="rId2"/>
          <a:srcRect/>
          <a:stretch>
            <a:fillRect/>
          </a:stretch>
        </p:blipFill>
        <p:spPr bwMode="auto">
          <a:xfrm>
            <a:off x="6934200" y="1524000"/>
            <a:ext cx="1717186" cy="2196988"/>
          </a:xfrm>
          <a:prstGeom prst="rect">
            <a:avLst/>
          </a:prstGeom>
          <a:noFill/>
          <a:ln w="9525">
            <a:noFill/>
            <a:miter lim="800000"/>
            <a:headEnd/>
            <a:tailEnd/>
          </a:ln>
        </p:spPr>
      </p:pic>
      <p:sp>
        <p:nvSpPr>
          <p:cNvPr id="7" name="TextBox 11"/>
          <p:cNvSpPr txBox="1">
            <a:spLocks noChangeArrowheads="1"/>
          </p:cNvSpPr>
          <p:nvPr/>
        </p:nvSpPr>
        <p:spPr bwMode="auto">
          <a:xfrm>
            <a:off x="6954593" y="3797674"/>
            <a:ext cx="1676400" cy="338554"/>
          </a:xfrm>
          <a:prstGeom prst="rect">
            <a:avLst/>
          </a:prstGeom>
          <a:noFill/>
          <a:ln w="9525">
            <a:noFill/>
            <a:miter lim="800000"/>
            <a:headEnd/>
            <a:tailEnd/>
          </a:ln>
        </p:spPr>
        <p:txBody>
          <a:bodyPr wrap="square">
            <a:spAutoFit/>
          </a:bodyPr>
          <a:lstStyle/>
          <a:p>
            <a:pPr algn="ctr" eaLnBrk="0" hangingPunct="0">
              <a:spcAft>
                <a:spcPts val="600"/>
              </a:spcAft>
            </a:pPr>
            <a:r>
              <a:rPr lang="en-US" sz="1600" dirty="0" smtClean="0"/>
              <a:t>Carl </a:t>
            </a:r>
            <a:r>
              <a:rPr lang="en-US" sz="1600" dirty="0"/>
              <a:t>Pepine, MD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4000" dirty="0" smtClean="0"/>
              <a:t>Research Design and Analysis</a:t>
            </a:r>
            <a:endParaRPr lang="en-US" sz="4000" dirty="0"/>
          </a:p>
        </p:txBody>
      </p:sp>
      <p:sp>
        <p:nvSpPr>
          <p:cNvPr id="3" name="Content Placeholder 2"/>
          <p:cNvSpPr>
            <a:spLocks noGrp="1"/>
          </p:cNvSpPr>
          <p:nvPr>
            <p:ph idx="1"/>
          </p:nvPr>
        </p:nvSpPr>
        <p:spPr>
          <a:xfrm>
            <a:off x="457200" y="1600200"/>
            <a:ext cx="6324600" cy="4525963"/>
          </a:xfrm>
        </p:spPr>
        <p:txBody>
          <a:bodyPr>
            <a:normAutofit fontScale="92500" lnSpcReduction="20000"/>
          </a:bodyPr>
          <a:lstStyle/>
          <a:p>
            <a:pPr eaLnBrk="0" hangingPunct="0"/>
            <a:r>
              <a:rPr lang="en-US" dirty="0" smtClean="0"/>
              <a:t>Overarching goal</a:t>
            </a:r>
          </a:p>
          <a:p>
            <a:pPr lvl="1" eaLnBrk="0" hangingPunct="0"/>
            <a:r>
              <a:rPr lang="en-US" dirty="0" smtClean="0"/>
              <a:t>Consult, collaborate and conduct research and educate on study design and biostatistical issues in CTS.</a:t>
            </a:r>
          </a:p>
          <a:p>
            <a:pPr eaLnBrk="0" hangingPunct="0"/>
            <a:r>
              <a:rPr lang="en-US" dirty="0" smtClean="0"/>
              <a:t>Activities</a:t>
            </a:r>
          </a:p>
          <a:p>
            <a:pPr lvl="1" eaLnBrk="0" hangingPunct="0"/>
            <a:r>
              <a:rPr lang="en-US" dirty="0" smtClean="0"/>
              <a:t>Study Design – clinical trials, observational studies, cohort, chart review, qualitative, epidemiologic</a:t>
            </a:r>
          </a:p>
          <a:p>
            <a:pPr lvl="1" eaLnBrk="0" hangingPunct="0"/>
            <a:r>
              <a:rPr lang="en-US" dirty="0" smtClean="0"/>
              <a:t>Power Analysis</a:t>
            </a:r>
          </a:p>
          <a:p>
            <a:pPr lvl="1" eaLnBrk="0" hangingPunct="0"/>
            <a:r>
              <a:rPr lang="en-US" dirty="0" smtClean="0"/>
              <a:t>Study Analysis</a:t>
            </a:r>
          </a:p>
          <a:p>
            <a:pPr lvl="1" eaLnBrk="0" hangingPunct="0"/>
            <a:r>
              <a:rPr lang="en-US" dirty="0" smtClean="0"/>
              <a:t>Data presentation and visualization</a:t>
            </a:r>
          </a:p>
          <a:p>
            <a:endParaRPr lang="en-US" dirty="0"/>
          </a:p>
        </p:txBody>
      </p:sp>
      <p:sp>
        <p:nvSpPr>
          <p:cNvPr id="4" name="Footer Placeholder 3"/>
          <p:cNvSpPr>
            <a:spLocks noGrp="1"/>
          </p:cNvSpPr>
          <p:nvPr>
            <p:ph type="ftr" sz="quarter" idx="3"/>
          </p:nvPr>
        </p:nvSpPr>
        <p:spPr/>
        <p:txBody>
          <a:bodyPr/>
          <a:lstStyle/>
          <a:p>
            <a:r>
              <a:rPr lang="en-US" smtClean="0"/>
              <a:t>The UF CTSI is supported in part by NIH awards UL1 RR029890, KL2 RR029888 and TL1 RR029889</a:t>
            </a:r>
            <a:endParaRPr lang="en-US" dirty="0"/>
          </a:p>
        </p:txBody>
      </p:sp>
      <p:sp>
        <p:nvSpPr>
          <p:cNvPr id="8" name="TextBox 11"/>
          <p:cNvSpPr txBox="1">
            <a:spLocks noChangeArrowheads="1"/>
          </p:cNvSpPr>
          <p:nvPr/>
        </p:nvSpPr>
        <p:spPr bwMode="auto">
          <a:xfrm>
            <a:off x="6858000" y="3581400"/>
            <a:ext cx="1981200" cy="338554"/>
          </a:xfrm>
          <a:prstGeom prst="rect">
            <a:avLst/>
          </a:prstGeom>
          <a:noFill/>
          <a:ln w="9525">
            <a:noFill/>
            <a:miter lim="800000"/>
            <a:headEnd/>
            <a:tailEnd/>
          </a:ln>
        </p:spPr>
        <p:txBody>
          <a:bodyPr wrap="square">
            <a:spAutoFit/>
          </a:bodyPr>
          <a:lstStyle/>
          <a:p>
            <a:pPr algn="ctr" eaLnBrk="0" hangingPunct="0">
              <a:spcAft>
                <a:spcPts val="600"/>
              </a:spcAft>
            </a:pPr>
            <a:r>
              <a:rPr lang="en-US" sz="1600" dirty="0" smtClean="0"/>
              <a:t>Jon Shuster, </a:t>
            </a:r>
            <a:r>
              <a:rPr lang="en-US" sz="1600" dirty="0"/>
              <a:t>PhD</a:t>
            </a:r>
          </a:p>
        </p:txBody>
      </p:sp>
      <p:pic>
        <p:nvPicPr>
          <p:cNvPr id="10" name="Picture 13" descr="J-Shuster.JPG"/>
          <p:cNvPicPr>
            <a:picLocks noChangeAspect="1"/>
          </p:cNvPicPr>
          <p:nvPr/>
        </p:nvPicPr>
        <p:blipFill>
          <a:blip r:embed="rId2"/>
          <a:srcRect/>
          <a:stretch>
            <a:fillRect/>
          </a:stretch>
        </p:blipFill>
        <p:spPr bwMode="auto">
          <a:xfrm>
            <a:off x="7048500" y="1447800"/>
            <a:ext cx="1600200" cy="201604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TSIPowerPoin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CTSIPowerPointTheme</Template>
  <TotalTime>737</TotalTime>
  <Words>1970</Words>
  <Application>Microsoft Office PowerPoint</Application>
  <PresentationFormat>On-screen Show (4:3)</PresentationFormat>
  <Paragraphs>276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CTSIPowerPointTheme</vt:lpstr>
      <vt:lpstr>An Introduction to the University of Florida Clinical and Translational Science Institute</vt:lpstr>
      <vt:lpstr>Translational Research</vt:lpstr>
      <vt:lpstr>National Institutes of Health  Clinical And Translational Science Awards</vt:lpstr>
      <vt:lpstr>National Consortium  of 60 Academic Health Centers</vt:lpstr>
      <vt:lpstr>How did UF get here?</vt:lpstr>
      <vt:lpstr>A Catalyst for Collaboration</vt:lpstr>
      <vt:lpstr>UF CTSI Organization</vt:lpstr>
      <vt:lpstr>Participant and Clinical Interactions Program</vt:lpstr>
      <vt:lpstr>Research Design and Analysis</vt:lpstr>
      <vt:lpstr>Regulatory Knowledge and Research Support</vt:lpstr>
      <vt:lpstr>Biomedical Informatics</vt:lpstr>
      <vt:lpstr>Translational Technologies and Resources</vt:lpstr>
      <vt:lpstr>Training and Professional Development Program</vt:lpstr>
      <vt:lpstr>Integration of CTSI Training Programs</vt:lpstr>
      <vt:lpstr>Community Engagement and Research</vt:lpstr>
      <vt:lpstr>Communications Research</vt:lpstr>
      <vt:lpstr>Pilot and Collaborative Projects</vt:lpstr>
      <vt:lpstr>Personalized Medicine</vt:lpstr>
      <vt:lpstr>Improving Clinical Research Infrastructure: Ongoing Projects 2011</vt:lpstr>
      <vt:lpstr>UF-FSU Community Research Program</vt:lpstr>
      <vt:lpstr>Comprehensive Study Registry</vt:lpstr>
      <vt:lpstr>Integrated Data Repository</vt:lpstr>
      <vt:lpstr>Clinical Translation in Pharmacogenomics</vt:lpstr>
      <vt:lpstr>Clinical and Translational Research Building</vt:lpstr>
      <vt:lpstr>VIVO: Enabling National Networking of Scientists</vt:lpstr>
      <vt:lpstr>Improving Protocol Submission</vt:lpstr>
      <vt:lpstr>For More Information</vt:lpstr>
    </vt:vector>
  </TitlesOfParts>
  <Company>J.H. Miller Health Sciences Center, 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University of Florida Clinical and Translational Science Institute</dc:title>
  <dc:creator>Mike Conlon</dc:creator>
  <cp:lastModifiedBy>Mike</cp:lastModifiedBy>
  <cp:revision>70</cp:revision>
  <dcterms:created xsi:type="dcterms:W3CDTF">2011-07-06T17:12:01Z</dcterms:created>
  <dcterms:modified xsi:type="dcterms:W3CDTF">2011-08-19T01:45:01Z</dcterms:modified>
</cp:coreProperties>
</file>