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6" r:id="rId4"/>
    <p:sldId id="265" r:id="rId5"/>
    <p:sldId id="277" r:id="rId6"/>
    <p:sldId id="269" r:id="rId7"/>
    <p:sldId id="275" r:id="rId8"/>
    <p:sldId id="268" r:id="rId9"/>
    <p:sldId id="278" r:id="rId10"/>
    <p:sldId id="267" r:id="rId11"/>
    <p:sldId id="281" r:id="rId12"/>
    <p:sldId id="282" r:id="rId13"/>
    <p:sldId id="284" r:id="rId14"/>
    <p:sldId id="287" r:id="rId15"/>
    <p:sldId id="289" r:id="rId16"/>
    <p:sldId id="285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A"/>
    <a:srgbClr val="FFE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64132" autoAdjust="0"/>
  </p:normalViewPr>
  <p:slideViewPr>
    <p:cSldViewPr>
      <p:cViewPr varScale="1">
        <p:scale>
          <a:sx n="43" d="100"/>
          <a:sy n="43" d="100"/>
        </p:scale>
        <p:origin x="-104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2A8B7-D2EC-4F0D-BA76-E990948902C6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5E71645-8D85-4120-831F-2F3DF6820ED9}">
      <dgm:prSet custT="1"/>
      <dgm:spPr/>
      <dgm:t>
        <a:bodyPr/>
        <a:lstStyle/>
        <a:p>
          <a:r>
            <a:rPr lang="en-US" sz="1600" dirty="0" smtClean="0"/>
            <a:t>Research institutions can be extremely large</a:t>
          </a:r>
          <a:endParaRPr lang="en-US" sz="1600" dirty="0"/>
        </a:p>
      </dgm:t>
    </dgm:pt>
    <dgm:pt modelId="{E446C98E-B8C5-4D32-8449-F1A62C10F453}" type="parTrans" cxnId="{40C14C94-050B-434B-9987-1D67B9971A7A}">
      <dgm:prSet/>
      <dgm:spPr/>
      <dgm:t>
        <a:bodyPr/>
        <a:lstStyle/>
        <a:p>
          <a:endParaRPr lang="en-US"/>
        </a:p>
      </dgm:t>
    </dgm:pt>
    <dgm:pt modelId="{8A552112-A49D-42AB-86D6-7EB9C9C5BC2D}" type="sibTrans" cxnId="{40C14C94-050B-434B-9987-1D67B9971A7A}">
      <dgm:prSet/>
      <dgm:spPr/>
      <dgm:t>
        <a:bodyPr/>
        <a:lstStyle/>
        <a:p>
          <a:endParaRPr lang="en-US"/>
        </a:p>
      </dgm:t>
    </dgm:pt>
    <dgm:pt modelId="{A2AE56FF-41A1-4F19-9906-60ADCF2CCE62}">
      <dgm:prSet custT="1"/>
      <dgm:spPr/>
      <dgm:t>
        <a:bodyPr/>
        <a:lstStyle/>
        <a:p>
          <a:r>
            <a:rPr lang="en-US" sz="1600" smtClean="0"/>
            <a:t>How can administrators showcase and monitor research activity, track competitors, and stay abreast of current research inside large institutions, at other institutions, and globally?</a:t>
          </a:r>
          <a:endParaRPr lang="en-US" sz="1600" dirty="0"/>
        </a:p>
      </dgm:t>
    </dgm:pt>
    <dgm:pt modelId="{543AE119-1434-47A4-BB7E-16CCF4E0C2CD}" type="parTrans" cxnId="{27D176CA-6607-4397-88AD-41B6B8D63B7F}">
      <dgm:prSet/>
      <dgm:spPr/>
      <dgm:t>
        <a:bodyPr/>
        <a:lstStyle/>
        <a:p>
          <a:endParaRPr lang="en-US"/>
        </a:p>
      </dgm:t>
    </dgm:pt>
    <dgm:pt modelId="{3312E305-2AA9-4DCC-8F06-D5AFE1CBF26E}" type="sibTrans" cxnId="{27D176CA-6607-4397-88AD-41B6B8D63B7F}">
      <dgm:prSet/>
      <dgm:spPr/>
      <dgm:t>
        <a:bodyPr/>
        <a:lstStyle/>
        <a:p>
          <a:endParaRPr lang="en-US"/>
        </a:p>
      </dgm:t>
    </dgm:pt>
    <dgm:pt modelId="{DFF7B9A1-7E3C-41AC-989C-B1F811CE5B32}">
      <dgm:prSet phldrT="[Text]" custT="1"/>
      <dgm:spPr/>
      <dgm:t>
        <a:bodyPr/>
        <a:lstStyle/>
        <a:p>
          <a:r>
            <a:rPr lang="en-US" sz="1800" dirty="0" smtClean="0"/>
            <a:t>Administrators</a:t>
          </a:r>
        </a:p>
      </dgm:t>
    </dgm:pt>
    <dgm:pt modelId="{877D51AE-E93C-4692-8A55-B0CAD485ADFA}" type="sibTrans" cxnId="{33CE0510-E8A9-4A21-908D-736F6AB63845}">
      <dgm:prSet/>
      <dgm:spPr/>
      <dgm:t>
        <a:bodyPr/>
        <a:lstStyle/>
        <a:p>
          <a:endParaRPr lang="en-US"/>
        </a:p>
      </dgm:t>
    </dgm:pt>
    <dgm:pt modelId="{D84E0A45-6F26-43D0-8A70-01AC45D0CEE5}" type="parTrans" cxnId="{33CE0510-E8A9-4A21-908D-736F6AB63845}">
      <dgm:prSet/>
      <dgm:spPr/>
      <dgm:t>
        <a:bodyPr/>
        <a:lstStyle/>
        <a:p>
          <a:endParaRPr lang="en-US"/>
        </a:p>
      </dgm:t>
    </dgm:pt>
    <dgm:pt modelId="{43FCCE7B-65BC-4949-9E62-23593687F112}" type="pres">
      <dgm:prSet presAssocID="{FCE2A8B7-D2EC-4F0D-BA76-E99094890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BADFF-D243-4D0B-B2BF-40C8412C08A5}" type="pres">
      <dgm:prSet presAssocID="{DFF7B9A1-7E3C-41AC-989C-B1F811CE5B32}" presName="parentLin" presStyleCnt="0"/>
      <dgm:spPr/>
      <dgm:t>
        <a:bodyPr/>
        <a:lstStyle/>
        <a:p>
          <a:endParaRPr lang="en-US"/>
        </a:p>
      </dgm:t>
    </dgm:pt>
    <dgm:pt modelId="{38990B34-5F5A-4F42-9EB3-ED292F7844EE}" type="pres">
      <dgm:prSet presAssocID="{DFF7B9A1-7E3C-41AC-989C-B1F811CE5B3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F14173-90E6-49E3-9760-47B9EAE8BFCA}" type="pres">
      <dgm:prSet presAssocID="{DFF7B9A1-7E3C-41AC-989C-B1F811CE5B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FBE6-26BD-481C-91C0-8E4E7679F8F8}" type="pres">
      <dgm:prSet presAssocID="{DFF7B9A1-7E3C-41AC-989C-B1F811CE5B32}" presName="negativeSpace" presStyleCnt="0"/>
      <dgm:spPr/>
      <dgm:t>
        <a:bodyPr/>
        <a:lstStyle/>
        <a:p>
          <a:endParaRPr lang="en-US"/>
        </a:p>
      </dgm:t>
    </dgm:pt>
    <dgm:pt modelId="{3BDBDB02-DE49-4E20-82C3-66FB1F89BD89}" type="pres">
      <dgm:prSet presAssocID="{DFF7B9A1-7E3C-41AC-989C-B1F811CE5B3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99E892-DD20-4385-80B4-8DBB3C29A58B}" type="presOf" srcId="{DFF7B9A1-7E3C-41AC-989C-B1F811CE5B32}" destId="{D0F14173-90E6-49E3-9760-47B9EAE8BFCA}" srcOrd="1" destOrd="0" presId="urn:microsoft.com/office/officeart/2005/8/layout/list1"/>
    <dgm:cxn modelId="{CB98592B-6426-4A6B-94C7-DF2F2C6AECF7}" type="presOf" srcId="{DFF7B9A1-7E3C-41AC-989C-B1F811CE5B32}" destId="{38990B34-5F5A-4F42-9EB3-ED292F7844EE}" srcOrd="0" destOrd="0" presId="urn:microsoft.com/office/officeart/2005/8/layout/list1"/>
    <dgm:cxn modelId="{33CE0510-E8A9-4A21-908D-736F6AB63845}" srcId="{FCE2A8B7-D2EC-4F0D-BA76-E990948902C6}" destId="{DFF7B9A1-7E3C-41AC-989C-B1F811CE5B32}" srcOrd="0" destOrd="0" parTransId="{D84E0A45-6F26-43D0-8A70-01AC45D0CEE5}" sibTransId="{877D51AE-E93C-4692-8A55-B0CAD485ADFA}"/>
    <dgm:cxn modelId="{40C14C94-050B-434B-9987-1D67B9971A7A}" srcId="{DFF7B9A1-7E3C-41AC-989C-B1F811CE5B32}" destId="{65E71645-8D85-4120-831F-2F3DF6820ED9}" srcOrd="0" destOrd="0" parTransId="{E446C98E-B8C5-4D32-8449-F1A62C10F453}" sibTransId="{8A552112-A49D-42AB-86D6-7EB9C9C5BC2D}"/>
    <dgm:cxn modelId="{8C30F605-0F0C-464B-9AAE-29B899561F73}" type="presOf" srcId="{A2AE56FF-41A1-4F19-9906-60ADCF2CCE62}" destId="{3BDBDB02-DE49-4E20-82C3-66FB1F89BD89}" srcOrd="0" destOrd="1" presId="urn:microsoft.com/office/officeart/2005/8/layout/list1"/>
    <dgm:cxn modelId="{27D176CA-6607-4397-88AD-41B6B8D63B7F}" srcId="{DFF7B9A1-7E3C-41AC-989C-B1F811CE5B32}" destId="{A2AE56FF-41A1-4F19-9906-60ADCF2CCE62}" srcOrd="1" destOrd="0" parTransId="{543AE119-1434-47A4-BB7E-16CCF4E0C2CD}" sibTransId="{3312E305-2AA9-4DCC-8F06-D5AFE1CBF26E}"/>
    <dgm:cxn modelId="{C8D41588-2D83-452C-AE42-49ADCF800090}" type="presOf" srcId="{65E71645-8D85-4120-831F-2F3DF6820ED9}" destId="{3BDBDB02-DE49-4E20-82C3-66FB1F89BD89}" srcOrd="0" destOrd="0" presId="urn:microsoft.com/office/officeart/2005/8/layout/list1"/>
    <dgm:cxn modelId="{B6EEBCFB-0182-441F-A52D-E10EEF1E406F}" type="presOf" srcId="{FCE2A8B7-D2EC-4F0D-BA76-E990948902C6}" destId="{43FCCE7B-65BC-4949-9E62-23593687F112}" srcOrd="0" destOrd="0" presId="urn:microsoft.com/office/officeart/2005/8/layout/list1"/>
    <dgm:cxn modelId="{94B9AE8D-AD31-436A-BA4D-6ABBB44963CB}" type="presParOf" srcId="{43FCCE7B-65BC-4949-9E62-23593687F112}" destId="{262BADFF-D243-4D0B-B2BF-40C8412C08A5}" srcOrd="0" destOrd="0" presId="urn:microsoft.com/office/officeart/2005/8/layout/list1"/>
    <dgm:cxn modelId="{3863906F-F344-47B6-A41C-C9D99B79D311}" type="presParOf" srcId="{262BADFF-D243-4D0B-B2BF-40C8412C08A5}" destId="{38990B34-5F5A-4F42-9EB3-ED292F7844EE}" srcOrd="0" destOrd="0" presId="urn:microsoft.com/office/officeart/2005/8/layout/list1"/>
    <dgm:cxn modelId="{AB5D07EF-CF5A-42E2-939B-99DEC423645A}" type="presParOf" srcId="{262BADFF-D243-4D0B-B2BF-40C8412C08A5}" destId="{D0F14173-90E6-49E3-9760-47B9EAE8BFCA}" srcOrd="1" destOrd="0" presId="urn:microsoft.com/office/officeart/2005/8/layout/list1"/>
    <dgm:cxn modelId="{15B1D274-E096-48A9-A50D-09BB38CD6D4D}" type="presParOf" srcId="{43FCCE7B-65BC-4949-9E62-23593687F112}" destId="{DFB8FBE6-26BD-481C-91C0-8E4E7679F8F8}" srcOrd="1" destOrd="0" presId="urn:microsoft.com/office/officeart/2005/8/layout/list1"/>
    <dgm:cxn modelId="{988BF84E-F371-43A9-8825-7EF4FD1431EF}" type="presParOf" srcId="{43FCCE7B-65BC-4949-9E62-23593687F112}" destId="{3BDBDB02-DE49-4E20-82C3-66FB1F89BD8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2A8B7-D2EC-4F0D-BA76-E990948902C6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B7925A7-A254-48B3-B8D2-0D58BA0C4D17}">
      <dgm:prSet phldrT="[Text]" custT="1"/>
      <dgm:spPr/>
      <dgm:t>
        <a:bodyPr/>
        <a:lstStyle/>
        <a:p>
          <a:r>
            <a:rPr lang="en-US" sz="1800" dirty="0" smtClean="0"/>
            <a:t>Researchers</a:t>
          </a:r>
          <a:endParaRPr lang="en-US" sz="1800" dirty="0"/>
        </a:p>
      </dgm:t>
    </dgm:pt>
    <dgm:pt modelId="{337566BE-E0EF-4EC7-B5E7-885752A1C01F}" type="parTrans" cxnId="{59202FBD-9213-4830-BA7F-5914A161A24A}">
      <dgm:prSet/>
      <dgm:spPr/>
      <dgm:t>
        <a:bodyPr/>
        <a:lstStyle/>
        <a:p>
          <a:endParaRPr lang="en-US"/>
        </a:p>
      </dgm:t>
    </dgm:pt>
    <dgm:pt modelId="{C8B4A80E-2600-40EF-8CCD-D241866712AA}" type="sibTrans" cxnId="{59202FBD-9213-4830-BA7F-5914A161A24A}">
      <dgm:prSet/>
      <dgm:spPr/>
      <dgm:t>
        <a:bodyPr/>
        <a:lstStyle/>
        <a:p>
          <a:endParaRPr lang="en-US"/>
        </a:p>
      </dgm:t>
    </dgm:pt>
    <dgm:pt modelId="{13445E49-6512-4C62-9656-17B026D86286}">
      <dgm:prSet custT="1"/>
      <dgm:spPr/>
      <dgm:t>
        <a:bodyPr/>
        <a:lstStyle/>
        <a:p>
          <a:r>
            <a:rPr lang="en-US" sz="1600" dirty="0" smtClean="0"/>
            <a:t>Research is becoming highly interdisciplinary</a:t>
          </a:r>
          <a:endParaRPr lang="en-US" sz="1600" dirty="0"/>
        </a:p>
      </dgm:t>
    </dgm:pt>
    <dgm:pt modelId="{C951E7B0-AD17-4B9C-8AB8-A23EE41DF019}" type="parTrans" cxnId="{FE45F3D8-E402-4F94-BF36-FBF7C7785A06}">
      <dgm:prSet/>
      <dgm:spPr/>
      <dgm:t>
        <a:bodyPr/>
        <a:lstStyle/>
        <a:p>
          <a:endParaRPr lang="en-US"/>
        </a:p>
      </dgm:t>
    </dgm:pt>
    <dgm:pt modelId="{621A4388-826C-4AF1-9791-F6C67B46E4CA}" type="sibTrans" cxnId="{FE45F3D8-E402-4F94-BF36-FBF7C7785A06}">
      <dgm:prSet/>
      <dgm:spPr/>
      <dgm:t>
        <a:bodyPr/>
        <a:lstStyle/>
        <a:p>
          <a:endParaRPr lang="en-US"/>
        </a:p>
      </dgm:t>
    </dgm:pt>
    <dgm:pt modelId="{3F5878F6-474F-4DF8-9843-2BF847FE156B}">
      <dgm:prSet custT="1"/>
      <dgm:spPr/>
      <dgm:t>
        <a:bodyPr/>
        <a:lstStyle/>
        <a:p>
          <a:r>
            <a:rPr lang="en-US" sz="1600" dirty="0" smtClean="0"/>
            <a:t>How can researchers find collaborators, track competitors, and stay abreast of current research inside large institutions, at other institutions, and globally?</a:t>
          </a:r>
          <a:endParaRPr lang="en-US" sz="1600" dirty="0"/>
        </a:p>
      </dgm:t>
    </dgm:pt>
    <dgm:pt modelId="{4BC5354C-EFFF-4266-ABF6-9C580F927FAA}" type="parTrans" cxnId="{B1155536-95BA-491C-B220-0F9B61327CDE}">
      <dgm:prSet/>
      <dgm:spPr/>
      <dgm:t>
        <a:bodyPr/>
        <a:lstStyle/>
        <a:p>
          <a:endParaRPr lang="en-US"/>
        </a:p>
      </dgm:t>
    </dgm:pt>
    <dgm:pt modelId="{5DDA532D-C919-4961-B1C7-33CADBCD19AA}" type="sibTrans" cxnId="{B1155536-95BA-491C-B220-0F9B61327CDE}">
      <dgm:prSet/>
      <dgm:spPr/>
      <dgm:t>
        <a:bodyPr/>
        <a:lstStyle/>
        <a:p>
          <a:endParaRPr lang="en-US"/>
        </a:p>
      </dgm:t>
    </dgm:pt>
    <dgm:pt modelId="{43FCCE7B-65BC-4949-9E62-23593687F112}" type="pres">
      <dgm:prSet presAssocID="{FCE2A8B7-D2EC-4F0D-BA76-E99094890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9E265F-49F6-4300-9D50-08BF53BDF9CF}" type="pres">
      <dgm:prSet presAssocID="{BB7925A7-A254-48B3-B8D2-0D58BA0C4D17}" presName="parentLin" presStyleCnt="0"/>
      <dgm:spPr/>
      <dgm:t>
        <a:bodyPr/>
        <a:lstStyle/>
        <a:p>
          <a:endParaRPr lang="en-US"/>
        </a:p>
      </dgm:t>
    </dgm:pt>
    <dgm:pt modelId="{776B79FD-2175-4CFA-A2DF-F3BF1018F000}" type="pres">
      <dgm:prSet presAssocID="{BB7925A7-A254-48B3-B8D2-0D58BA0C4D1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52755D-C34D-4DE4-8AEA-C2FA7C0BAF99}" type="pres">
      <dgm:prSet presAssocID="{BB7925A7-A254-48B3-B8D2-0D58BA0C4D17}" presName="parentText" presStyleLbl="node1" presStyleIdx="0" presStyleCnt="1" custLinFactNeighborX="22807" custLinFactNeighborY="-94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BEB6D-73A9-4CCF-93BA-83A684535D27}" type="pres">
      <dgm:prSet presAssocID="{BB7925A7-A254-48B3-B8D2-0D58BA0C4D17}" presName="negativeSpace" presStyleCnt="0"/>
      <dgm:spPr/>
      <dgm:t>
        <a:bodyPr/>
        <a:lstStyle/>
        <a:p>
          <a:endParaRPr lang="en-US"/>
        </a:p>
      </dgm:t>
    </dgm:pt>
    <dgm:pt modelId="{06202E10-C3F0-4B63-A021-2E24CD3FF570}" type="pres">
      <dgm:prSet presAssocID="{BB7925A7-A254-48B3-B8D2-0D58BA0C4D17}" presName="childText" presStyleLbl="conFgAcc1" presStyleIdx="0" presStyleCnt="1" custLinFactNeighborY="-1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B7A3B-E467-4642-A9C4-13AB61D5D5C0}" type="presOf" srcId="{FCE2A8B7-D2EC-4F0D-BA76-E990948902C6}" destId="{43FCCE7B-65BC-4949-9E62-23593687F112}" srcOrd="0" destOrd="0" presId="urn:microsoft.com/office/officeart/2005/8/layout/list1"/>
    <dgm:cxn modelId="{FE45F3D8-E402-4F94-BF36-FBF7C7785A06}" srcId="{BB7925A7-A254-48B3-B8D2-0D58BA0C4D17}" destId="{13445E49-6512-4C62-9656-17B026D86286}" srcOrd="0" destOrd="0" parTransId="{C951E7B0-AD17-4B9C-8AB8-A23EE41DF019}" sibTransId="{621A4388-826C-4AF1-9791-F6C67B46E4CA}"/>
    <dgm:cxn modelId="{8020675E-B061-4671-B384-AE43CEB4D2B3}" type="presOf" srcId="{13445E49-6512-4C62-9656-17B026D86286}" destId="{06202E10-C3F0-4B63-A021-2E24CD3FF570}" srcOrd="0" destOrd="0" presId="urn:microsoft.com/office/officeart/2005/8/layout/list1"/>
    <dgm:cxn modelId="{B1155536-95BA-491C-B220-0F9B61327CDE}" srcId="{BB7925A7-A254-48B3-B8D2-0D58BA0C4D17}" destId="{3F5878F6-474F-4DF8-9843-2BF847FE156B}" srcOrd="1" destOrd="0" parTransId="{4BC5354C-EFFF-4266-ABF6-9C580F927FAA}" sibTransId="{5DDA532D-C919-4961-B1C7-33CADBCD19AA}"/>
    <dgm:cxn modelId="{59202FBD-9213-4830-BA7F-5914A161A24A}" srcId="{FCE2A8B7-D2EC-4F0D-BA76-E990948902C6}" destId="{BB7925A7-A254-48B3-B8D2-0D58BA0C4D17}" srcOrd="0" destOrd="0" parTransId="{337566BE-E0EF-4EC7-B5E7-885752A1C01F}" sibTransId="{C8B4A80E-2600-40EF-8CCD-D241866712AA}"/>
    <dgm:cxn modelId="{A5728683-C602-48C4-A60F-3F7E3C8CAD46}" type="presOf" srcId="{BB7925A7-A254-48B3-B8D2-0D58BA0C4D17}" destId="{D052755D-C34D-4DE4-8AEA-C2FA7C0BAF99}" srcOrd="1" destOrd="0" presId="urn:microsoft.com/office/officeart/2005/8/layout/list1"/>
    <dgm:cxn modelId="{AB4885D8-E939-4F8A-A19A-5EA7C343BE21}" type="presOf" srcId="{BB7925A7-A254-48B3-B8D2-0D58BA0C4D17}" destId="{776B79FD-2175-4CFA-A2DF-F3BF1018F000}" srcOrd="0" destOrd="0" presId="urn:microsoft.com/office/officeart/2005/8/layout/list1"/>
    <dgm:cxn modelId="{52615080-D8B5-4905-86F4-18B38A15D4BB}" type="presOf" srcId="{3F5878F6-474F-4DF8-9843-2BF847FE156B}" destId="{06202E10-C3F0-4B63-A021-2E24CD3FF570}" srcOrd="0" destOrd="1" presId="urn:microsoft.com/office/officeart/2005/8/layout/list1"/>
    <dgm:cxn modelId="{50F9DAC0-9146-43DF-85C5-00AC0114B2FA}" type="presParOf" srcId="{43FCCE7B-65BC-4949-9E62-23593687F112}" destId="{439E265F-49F6-4300-9D50-08BF53BDF9CF}" srcOrd="0" destOrd="0" presId="urn:microsoft.com/office/officeart/2005/8/layout/list1"/>
    <dgm:cxn modelId="{832544CD-174B-4CBF-A3BA-EC0773621927}" type="presParOf" srcId="{439E265F-49F6-4300-9D50-08BF53BDF9CF}" destId="{776B79FD-2175-4CFA-A2DF-F3BF1018F000}" srcOrd="0" destOrd="0" presId="urn:microsoft.com/office/officeart/2005/8/layout/list1"/>
    <dgm:cxn modelId="{19204031-9230-4AB6-A5A1-9F72423F0185}" type="presParOf" srcId="{439E265F-49F6-4300-9D50-08BF53BDF9CF}" destId="{D052755D-C34D-4DE4-8AEA-C2FA7C0BAF99}" srcOrd="1" destOrd="0" presId="urn:microsoft.com/office/officeart/2005/8/layout/list1"/>
    <dgm:cxn modelId="{18757E98-EA9A-41C9-8AAA-AB0B49C0425C}" type="presParOf" srcId="{43FCCE7B-65BC-4949-9E62-23593687F112}" destId="{928BEB6D-73A9-4CCF-93BA-83A684535D27}" srcOrd="1" destOrd="0" presId="urn:microsoft.com/office/officeart/2005/8/layout/list1"/>
    <dgm:cxn modelId="{79662EAE-D70D-4B18-8D71-F2E822CB7065}" type="presParOf" srcId="{43FCCE7B-65BC-4949-9E62-23593687F112}" destId="{06202E10-C3F0-4B63-A021-2E24CD3FF5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2A8B7-D2EC-4F0D-BA76-E990948902C6}" type="doc">
      <dgm:prSet loTypeId="urn:microsoft.com/office/officeart/2005/8/layout/list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C0AD43D-DD45-40A7-86A3-20841DA09EF2}">
      <dgm:prSet phldrT="[Text]" custT="1"/>
      <dgm:spPr/>
      <dgm:t>
        <a:bodyPr/>
        <a:lstStyle/>
        <a:p>
          <a:r>
            <a:rPr lang="en-US" sz="1600" dirty="0" smtClean="0"/>
            <a:t>Difficult for librarians to stay involved with the research process—Need to be aware of current trends and research for collection building and designing new services</a:t>
          </a:r>
          <a:endParaRPr lang="en-US" sz="1600" dirty="0"/>
        </a:p>
      </dgm:t>
    </dgm:pt>
    <dgm:pt modelId="{18BD337F-9F33-4929-AEDF-263EAB2276E7}">
      <dgm:prSet phldrT="[Text]" custT="1"/>
      <dgm:spPr/>
      <dgm:t>
        <a:bodyPr/>
        <a:lstStyle/>
        <a:p>
          <a:r>
            <a:rPr lang="en-US" sz="1600" dirty="0" smtClean="0"/>
            <a:t>Researchers increasingly use online resources—Rarely visit the physical library</a:t>
          </a:r>
          <a:endParaRPr lang="en-US" sz="1600" dirty="0"/>
        </a:p>
      </dgm:t>
    </dgm:pt>
    <dgm:pt modelId="{3C39F3A4-1190-473D-A797-84926E9983D2}">
      <dgm:prSet phldrT="[Text]" custT="1"/>
      <dgm:spPr/>
      <dgm:t>
        <a:bodyPr/>
        <a:lstStyle/>
        <a:p>
          <a:r>
            <a:rPr lang="en-US" sz="1800" dirty="0" smtClean="0"/>
            <a:t>Academic Libraries</a:t>
          </a:r>
          <a:endParaRPr lang="en-US" sz="1800" dirty="0"/>
        </a:p>
      </dgm:t>
    </dgm:pt>
    <dgm:pt modelId="{786FAFED-6E98-4590-A2BF-58706155786C}" type="sibTrans" cxnId="{2CD0D155-D1EE-49E4-961D-0A6684255E5C}">
      <dgm:prSet/>
      <dgm:spPr/>
      <dgm:t>
        <a:bodyPr/>
        <a:lstStyle/>
        <a:p>
          <a:endParaRPr lang="en-US"/>
        </a:p>
      </dgm:t>
    </dgm:pt>
    <dgm:pt modelId="{E8F6C234-40D0-4F04-B36E-BAFBB7E34C8F}" type="parTrans" cxnId="{2CD0D155-D1EE-49E4-961D-0A6684255E5C}">
      <dgm:prSet/>
      <dgm:spPr/>
      <dgm:t>
        <a:bodyPr/>
        <a:lstStyle/>
        <a:p>
          <a:endParaRPr lang="en-US"/>
        </a:p>
      </dgm:t>
    </dgm:pt>
    <dgm:pt modelId="{77F6E565-4949-4986-B804-C8542AC5946B}" type="sibTrans" cxnId="{7111D0B3-8A4C-4A55-BEAF-68E4E6593A5F}">
      <dgm:prSet/>
      <dgm:spPr/>
      <dgm:t>
        <a:bodyPr/>
        <a:lstStyle/>
        <a:p>
          <a:endParaRPr lang="en-US"/>
        </a:p>
      </dgm:t>
    </dgm:pt>
    <dgm:pt modelId="{1A15A67D-FECB-47B5-A586-9ED2B2F0A271}" type="parTrans" cxnId="{7111D0B3-8A4C-4A55-BEAF-68E4E6593A5F}">
      <dgm:prSet/>
      <dgm:spPr/>
      <dgm:t>
        <a:bodyPr/>
        <a:lstStyle/>
        <a:p>
          <a:endParaRPr lang="en-US"/>
        </a:p>
      </dgm:t>
    </dgm:pt>
    <dgm:pt modelId="{F45ED117-5C2D-4E2A-93FF-59A205ED2F51}" type="sibTrans" cxnId="{25A87848-6148-4970-867F-7813847625B8}">
      <dgm:prSet/>
      <dgm:spPr/>
      <dgm:t>
        <a:bodyPr/>
        <a:lstStyle/>
        <a:p>
          <a:endParaRPr lang="en-US"/>
        </a:p>
      </dgm:t>
    </dgm:pt>
    <dgm:pt modelId="{A35837F1-5589-4041-9C9F-FF11019D6B3E}" type="parTrans" cxnId="{25A87848-6148-4970-867F-7813847625B8}">
      <dgm:prSet/>
      <dgm:spPr/>
      <dgm:t>
        <a:bodyPr/>
        <a:lstStyle/>
        <a:p>
          <a:endParaRPr lang="en-US"/>
        </a:p>
      </dgm:t>
    </dgm:pt>
    <dgm:pt modelId="{43FCCE7B-65BC-4949-9E62-23593687F112}" type="pres">
      <dgm:prSet presAssocID="{FCE2A8B7-D2EC-4F0D-BA76-E99094890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98B0A-0F72-417E-9845-88CD7F188971}" type="pres">
      <dgm:prSet presAssocID="{3C39F3A4-1190-473D-A797-84926E9983D2}" presName="parentLin" presStyleCnt="0"/>
      <dgm:spPr/>
      <dgm:t>
        <a:bodyPr/>
        <a:lstStyle/>
        <a:p>
          <a:endParaRPr lang="en-US"/>
        </a:p>
      </dgm:t>
    </dgm:pt>
    <dgm:pt modelId="{D2097B74-CE78-4059-8B41-38127D98D305}" type="pres">
      <dgm:prSet presAssocID="{3C39F3A4-1190-473D-A797-84926E9983D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7238CBE-CFA4-4602-B686-E08EF5F35B79}" type="pres">
      <dgm:prSet presAssocID="{3C39F3A4-1190-473D-A797-84926E9983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1898A-AD09-4D58-9695-3949572DA347}" type="pres">
      <dgm:prSet presAssocID="{3C39F3A4-1190-473D-A797-84926E9983D2}" presName="negativeSpace" presStyleCnt="0"/>
      <dgm:spPr/>
      <dgm:t>
        <a:bodyPr/>
        <a:lstStyle/>
        <a:p>
          <a:endParaRPr lang="en-US"/>
        </a:p>
      </dgm:t>
    </dgm:pt>
    <dgm:pt modelId="{7EB2594F-F17E-4DCA-A96F-5A29545CA8AA}" type="pres">
      <dgm:prSet presAssocID="{3C39F3A4-1190-473D-A797-84926E9983D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87848-6148-4970-867F-7813847625B8}" srcId="{3C39F3A4-1190-473D-A797-84926E9983D2}" destId="{18BD337F-9F33-4929-AEDF-263EAB2276E7}" srcOrd="0" destOrd="0" parTransId="{A35837F1-5589-4041-9C9F-FF11019D6B3E}" sibTransId="{F45ED117-5C2D-4E2A-93FF-59A205ED2F51}"/>
    <dgm:cxn modelId="{0915D759-301B-4892-BA9D-B16FCC718E4E}" type="presOf" srcId="{18BD337F-9F33-4929-AEDF-263EAB2276E7}" destId="{7EB2594F-F17E-4DCA-A96F-5A29545CA8AA}" srcOrd="0" destOrd="0" presId="urn:microsoft.com/office/officeart/2005/8/layout/list1"/>
    <dgm:cxn modelId="{7ADE2C64-0A36-4533-A42B-14296E63D92B}" type="presOf" srcId="{1C0AD43D-DD45-40A7-86A3-20841DA09EF2}" destId="{7EB2594F-F17E-4DCA-A96F-5A29545CA8AA}" srcOrd="0" destOrd="1" presId="urn:microsoft.com/office/officeart/2005/8/layout/list1"/>
    <dgm:cxn modelId="{2CD0D155-D1EE-49E4-961D-0A6684255E5C}" srcId="{FCE2A8B7-D2EC-4F0D-BA76-E990948902C6}" destId="{3C39F3A4-1190-473D-A797-84926E9983D2}" srcOrd="0" destOrd="0" parTransId="{E8F6C234-40D0-4F04-B36E-BAFBB7E34C8F}" sibTransId="{786FAFED-6E98-4590-A2BF-58706155786C}"/>
    <dgm:cxn modelId="{CB9340AA-00D9-4F8C-91FD-FF393FB0857E}" type="presOf" srcId="{3C39F3A4-1190-473D-A797-84926E9983D2}" destId="{D2097B74-CE78-4059-8B41-38127D98D305}" srcOrd="0" destOrd="0" presId="urn:microsoft.com/office/officeart/2005/8/layout/list1"/>
    <dgm:cxn modelId="{7111D0B3-8A4C-4A55-BEAF-68E4E6593A5F}" srcId="{3C39F3A4-1190-473D-A797-84926E9983D2}" destId="{1C0AD43D-DD45-40A7-86A3-20841DA09EF2}" srcOrd="1" destOrd="0" parTransId="{1A15A67D-FECB-47B5-A586-9ED2B2F0A271}" sibTransId="{77F6E565-4949-4986-B804-C8542AC5946B}"/>
    <dgm:cxn modelId="{27F10C26-5144-42DF-A777-5D32F82BA6FB}" type="presOf" srcId="{3C39F3A4-1190-473D-A797-84926E9983D2}" destId="{D7238CBE-CFA4-4602-B686-E08EF5F35B79}" srcOrd="1" destOrd="0" presId="urn:microsoft.com/office/officeart/2005/8/layout/list1"/>
    <dgm:cxn modelId="{2D47CB4E-A985-457C-A850-09B8611D9333}" type="presOf" srcId="{FCE2A8B7-D2EC-4F0D-BA76-E990948902C6}" destId="{43FCCE7B-65BC-4949-9E62-23593687F112}" srcOrd="0" destOrd="0" presId="urn:microsoft.com/office/officeart/2005/8/layout/list1"/>
    <dgm:cxn modelId="{8379A0E5-055D-439A-8BD6-4DF9B93E8DFF}" type="presParOf" srcId="{43FCCE7B-65BC-4949-9E62-23593687F112}" destId="{9CD98B0A-0F72-417E-9845-88CD7F188971}" srcOrd="0" destOrd="0" presId="urn:microsoft.com/office/officeart/2005/8/layout/list1"/>
    <dgm:cxn modelId="{C1A2513F-99E4-4000-84A2-72E11DF25F75}" type="presParOf" srcId="{9CD98B0A-0F72-417E-9845-88CD7F188971}" destId="{D2097B74-CE78-4059-8B41-38127D98D305}" srcOrd="0" destOrd="0" presId="urn:microsoft.com/office/officeart/2005/8/layout/list1"/>
    <dgm:cxn modelId="{D1FACDE7-7F94-496D-9474-D66197E57BD8}" type="presParOf" srcId="{9CD98B0A-0F72-417E-9845-88CD7F188971}" destId="{D7238CBE-CFA4-4602-B686-E08EF5F35B79}" srcOrd="1" destOrd="0" presId="urn:microsoft.com/office/officeart/2005/8/layout/list1"/>
    <dgm:cxn modelId="{D732D22C-FFB2-43C3-A4EE-7AFA6FFEAFB4}" type="presParOf" srcId="{43FCCE7B-65BC-4949-9E62-23593687F112}" destId="{F251898A-AD09-4D58-9695-3949572DA347}" srcOrd="1" destOrd="0" presId="urn:microsoft.com/office/officeart/2005/8/layout/list1"/>
    <dgm:cxn modelId="{2AE52857-6BE0-4052-8E3C-446620922B62}" type="presParOf" srcId="{43FCCE7B-65BC-4949-9E62-23593687F112}" destId="{7EB2594F-F17E-4DCA-A96F-5A29545CA8A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3CF5B9-91C0-43B9-BEC3-2A3C22DA6D18}" type="doc">
      <dgm:prSet loTypeId="urn:microsoft.com/office/officeart/2005/8/layout/vList2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468C70-4065-40D6-A598-F73775987C86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Content Development </a:t>
          </a:r>
          <a:endParaRPr lang="en-US" dirty="0">
            <a:latin typeface="Century Gothic" pitchFamily="34" charset="0"/>
          </a:endParaRPr>
        </a:p>
      </dgm:t>
    </dgm:pt>
    <dgm:pt modelId="{D4289BE2-889B-4DB7-846E-2E240FB8AFDD}" type="parTrans" cxnId="{3FD2B7F9-75C2-44BA-AC04-959AAD95E15B}">
      <dgm:prSet/>
      <dgm:spPr/>
      <dgm:t>
        <a:bodyPr/>
        <a:lstStyle/>
        <a:p>
          <a:endParaRPr lang="en-US"/>
        </a:p>
      </dgm:t>
    </dgm:pt>
    <dgm:pt modelId="{EE07085E-F9ED-4F43-AB3A-5A788963FB01}" type="sibTrans" cxnId="{3FD2B7F9-75C2-44BA-AC04-959AAD95E15B}">
      <dgm:prSet/>
      <dgm:spPr/>
      <dgm:t>
        <a:bodyPr/>
        <a:lstStyle/>
        <a:p>
          <a:endParaRPr lang="en-US"/>
        </a:p>
      </dgm:t>
    </dgm:pt>
    <dgm:pt modelId="{2A3DE536-9ECC-40FF-BC1C-44F1E6D8600D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Identification of desirable data</a:t>
          </a:r>
          <a:endParaRPr lang="en-US" dirty="0">
            <a:latin typeface="Century Gothic" pitchFamily="34" charset="0"/>
          </a:endParaRPr>
        </a:p>
      </dgm:t>
    </dgm:pt>
    <dgm:pt modelId="{E7CC95C2-CDBA-45AD-8599-EF3DEA6BCD5C}" type="parTrans" cxnId="{7554DFBD-C4E7-4E9A-B748-F32881F13979}">
      <dgm:prSet/>
      <dgm:spPr/>
      <dgm:t>
        <a:bodyPr/>
        <a:lstStyle/>
        <a:p>
          <a:endParaRPr lang="en-US"/>
        </a:p>
      </dgm:t>
    </dgm:pt>
    <dgm:pt modelId="{F818E2D3-C938-4315-A421-AC2ECA7F987B}" type="sibTrans" cxnId="{7554DFBD-C4E7-4E9A-B748-F32881F13979}">
      <dgm:prSet/>
      <dgm:spPr/>
      <dgm:t>
        <a:bodyPr/>
        <a:lstStyle/>
        <a:p>
          <a:endParaRPr lang="en-US"/>
        </a:p>
      </dgm:t>
    </dgm:pt>
    <dgm:pt modelId="{FC2DBBE0-6997-47E3-9D59-807DD808A05E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Training and Support</a:t>
          </a:r>
          <a:endParaRPr lang="en-US" dirty="0">
            <a:latin typeface="Century Gothic" pitchFamily="34" charset="0"/>
          </a:endParaRPr>
        </a:p>
      </dgm:t>
    </dgm:pt>
    <dgm:pt modelId="{EDD6397F-1452-4011-B0D1-A3A81A6F40A5}" type="parTrans" cxnId="{2373FBB2-9D72-425D-9552-C1BE101E9572}">
      <dgm:prSet/>
      <dgm:spPr/>
      <dgm:t>
        <a:bodyPr/>
        <a:lstStyle/>
        <a:p>
          <a:endParaRPr lang="en-US"/>
        </a:p>
      </dgm:t>
    </dgm:pt>
    <dgm:pt modelId="{46A6C869-68A9-463E-BA2E-2C299159A3D7}" type="sibTrans" cxnId="{2373FBB2-9D72-425D-9552-C1BE101E9572}">
      <dgm:prSet/>
      <dgm:spPr/>
      <dgm:t>
        <a:bodyPr/>
        <a:lstStyle/>
        <a:p>
          <a:endParaRPr lang="en-US"/>
        </a:p>
      </dgm:t>
    </dgm:pt>
    <dgm:pt modelId="{C0C08511-E2F3-4DEF-9B60-8C67C3D40DE6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Presentations, videos and demo templates</a:t>
          </a:r>
          <a:endParaRPr lang="en-US" dirty="0">
            <a:latin typeface="Century Gothic" pitchFamily="34" charset="0"/>
          </a:endParaRPr>
        </a:p>
      </dgm:t>
    </dgm:pt>
    <dgm:pt modelId="{73654607-A2C0-4B59-9013-3706410EEDF2}" type="parTrans" cxnId="{31FF618A-13A8-4918-8C32-D946E5285205}">
      <dgm:prSet/>
      <dgm:spPr/>
      <dgm:t>
        <a:bodyPr/>
        <a:lstStyle/>
        <a:p>
          <a:endParaRPr lang="en-US"/>
        </a:p>
      </dgm:t>
    </dgm:pt>
    <dgm:pt modelId="{FADB6851-4610-4ABC-A388-20FE1F3A1A25}" type="sibTrans" cxnId="{31FF618A-13A8-4918-8C32-D946E5285205}">
      <dgm:prSet/>
      <dgm:spPr/>
      <dgm:t>
        <a:bodyPr/>
        <a:lstStyle/>
        <a:p>
          <a:endParaRPr lang="en-US"/>
        </a:p>
      </dgm:t>
    </dgm:pt>
    <dgm:pt modelId="{163DB421-F25F-416A-A1ED-FAAD6970A8E6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Selection of content types and the controlled vocabulary/ontology</a:t>
          </a:r>
        </a:p>
      </dgm:t>
    </dgm:pt>
    <dgm:pt modelId="{FA41B0B0-5E87-4FA5-9D91-5420F7629C4E}" type="parTrans" cxnId="{930D492D-BC61-4281-9D3B-496E5FC9C831}">
      <dgm:prSet/>
      <dgm:spPr/>
      <dgm:t>
        <a:bodyPr/>
        <a:lstStyle/>
        <a:p>
          <a:endParaRPr lang="en-US"/>
        </a:p>
      </dgm:t>
    </dgm:pt>
    <dgm:pt modelId="{832A2466-2EA5-4F09-8ACF-056318072833}" type="sibTrans" cxnId="{930D492D-BC61-4281-9D3B-496E5FC9C831}">
      <dgm:prSet/>
      <dgm:spPr/>
      <dgm:t>
        <a:bodyPr/>
        <a:lstStyle/>
        <a:p>
          <a:endParaRPr lang="en-US"/>
        </a:p>
      </dgm:t>
    </dgm:pt>
    <dgm:pt modelId="{696FDF00-DD1C-4A7B-906F-697AEAD7F8DF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Help-desk support, web site FAQs</a:t>
          </a:r>
        </a:p>
      </dgm:t>
    </dgm:pt>
    <dgm:pt modelId="{A71C49BA-AD2A-4926-AB0F-2462C1D658A3}" type="parTrans" cxnId="{1BB90209-231A-4E77-83FB-42C6729F8CBE}">
      <dgm:prSet/>
      <dgm:spPr/>
      <dgm:t>
        <a:bodyPr/>
        <a:lstStyle/>
        <a:p>
          <a:endParaRPr lang="en-US"/>
        </a:p>
      </dgm:t>
    </dgm:pt>
    <dgm:pt modelId="{82F88BEA-AE98-4680-93E9-E4F3EBD32359}" type="sibTrans" cxnId="{1BB90209-231A-4E77-83FB-42C6729F8CBE}">
      <dgm:prSet/>
      <dgm:spPr/>
      <dgm:t>
        <a:bodyPr/>
        <a:lstStyle/>
        <a:p>
          <a:endParaRPr lang="en-US"/>
        </a:p>
      </dgm:t>
    </dgm:pt>
    <dgm:pt modelId="{F9988761-1230-48D8-8F7A-EB3EC9C42302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Communications</a:t>
          </a:r>
        </a:p>
      </dgm:t>
    </dgm:pt>
    <dgm:pt modelId="{53E5A317-D43D-46C4-A6DB-2CD83B7415B3}" type="parTrans" cxnId="{5A2F462E-C3B6-4707-A6BB-54B0492E95D6}">
      <dgm:prSet/>
      <dgm:spPr/>
      <dgm:t>
        <a:bodyPr/>
        <a:lstStyle/>
        <a:p>
          <a:endParaRPr lang="en-US"/>
        </a:p>
      </dgm:t>
    </dgm:pt>
    <dgm:pt modelId="{12C672A1-CB46-4096-84EB-383AD5738ECE}" type="sibTrans" cxnId="{5A2F462E-C3B6-4707-A6BB-54B0492E95D6}">
      <dgm:prSet/>
      <dgm:spPr/>
      <dgm:t>
        <a:bodyPr/>
        <a:lstStyle/>
        <a:p>
          <a:endParaRPr lang="en-US"/>
        </a:p>
      </dgm:t>
    </dgm:pt>
    <dgm:pt modelId="{792EB3B8-E6F7-4A3E-A0A4-765D5EFDA890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Conference, presentations to recruit potential collaborators</a:t>
          </a:r>
        </a:p>
      </dgm:t>
    </dgm:pt>
    <dgm:pt modelId="{E0A67E82-0EDE-4FDB-BEAF-D38833105D9C}" type="parTrans" cxnId="{B2179EBA-08B4-4333-B557-BA60FC7CB038}">
      <dgm:prSet/>
      <dgm:spPr/>
      <dgm:t>
        <a:bodyPr/>
        <a:lstStyle/>
        <a:p>
          <a:endParaRPr lang="en-US"/>
        </a:p>
      </dgm:t>
    </dgm:pt>
    <dgm:pt modelId="{EDDF55DB-53F0-4113-A8AD-A766FF09A5F3}" type="sibTrans" cxnId="{B2179EBA-08B4-4333-B557-BA60FC7CB038}">
      <dgm:prSet/>
      <dgm:spPr/>
      <dgm:t>
        <a:bodyPr/>
        <a:lstStyle/>
        <a:p>
          <a:endParaRPr lang="en-US"/>
        </a:p>
      </dgm:t>
    </dgm:pt>
    <dgm:pt modelId="{E1B991B3-04AD-471E-A0C8-AD02F616D1FE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 Feedback from presentations to help technical team refine the interface</a:t>
          </a:r>
        </a:p>
      </dgm:t>
    </dgm:pt>
    <dgm:pt modelId="{C908CF0E-D695-4ACA-8E7F-F9B719C70F3F}" type="parTrans" cxnId="{B12877D6-C38D-44BC-AB46-D0AB9C2332B8}">
      <dgm:prSet/>
      <dgm:spPr/>
      <dgm:t>
        <a:bodyPr/>
        <a:lstStyle/>
        <a:p>
          <a:endParaRPr lang="en-US"/>
        </a:p>
      </dgm:t>
    </dgm:pt>
    <dgm:pt modelId="{8CA98B85-5A28-472E-B1ED-1DE7E678AC61}" type="sibTrans" cxnId="{B12877D6-C38D-44BC-AB46-D0AB9C2332B8}">
      <dgm:prSet/>
      <dgm:spPr/>
      <dgm:t>
        <a:bodyPr/>
        <a:lstStyle/>
        <a:p>
          <a:endParaRPr lang="en-US"/>
        </a:p>
      </dgm:t>
    </dgm:pt>
    <dgm:pt modelId="{11DF36B6-9743-412C-A2F2-2AC51EA7C45D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Construction/maintenance of website (http://vivoweb.org)</a:t>
          </a:r>
        </a:p>
      </dgm:t>
    </dgm:pt>
    <dgm:pt modelId="{AA62A362-A039-479E-A275-E57D8409060E}" type="parTrans" cxnId="{0EB5906D-3F23-4594-8FC6-81B5CCFB60A6}">
      <dgm:prSet/>
      <dgm:spPr/>
      <dgm:t>
        <a:bodyPr/>
        <a:lstStyle/>
        <a:p>
          <a:endParaRPr lang="en-US"/>
        </a:p>
      </dgm:t>
    </dgm:pt>
    <dgm:pt modelId="{48CF4077-1B2E-4F05-B5EC-27A03EBB43E0}" type="sibTrans" cxnId="{0EB5906D-3F23-4594-8FC6-81B5CCFB60A6}">
      <dgm:prSet/>
      <dgm:spPr/>
      <dgm:t>
        <a:bodyPr/>
        <a:lstStyle/>
        <a:p>
          <a:endParaRPr lang="en-US"/>
        </a:p>
      </dgm:t>
    </dgm:pt>
    <dgm:pt modelId="{B88A7E4F-616E-4C6F-A9F5-54077276B006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User forums to create community of support</a:t>
          </a:r>
        </a:p>
      </dgm:t>
    </dgm:pt>
    <dgm:pt modelId="{AAF8C9B5-2456-4710-8AAA-4D153E9A5ABB}" type="parTrans" cxnId="{95109855-1FD0-4E9C-942A-654897063A6F}">
      <dgm:prSet/>
      <dgm:spPr/>
      <dgm:t>
        <a:bodyPr/>
        <a:lstStyle/>
        <a:p>
          <a:endParaRPr lang="en-US"/>
        </a:p>
      </dgm:t>
    </dgm:pt>
    <dgm:pt modelId="{09D2E4BE-9382-40BA-8BA4-47519D399A29}" type="sibTrans" cxnId="{95109855-1FD0-4E9C-942A-654897063A6F}">
      <dgm:prSet/>
      <dgm:spPr/>
      <dgm:t>
        <a:bodyPr/>
        <a:lstStyle/>
        <a:p>
          <a:endParaRPr lang="en-US"/>
        </a:p>
      </dgm:t>
    </dgm:pt>
    <dgm:pt modelId="{72C0AE3F-09B4-4FC1-A779-FCA2C3681100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Marketing</a:t>
          </a:r>
        </a:p>
      </dgm:t>
    </dgm:pt>
    <dgm:pt modelId="{8D7749A5-65F2-4DBA-9F3A-C3D2A2C8E1FE}" type="parTrans" cxnId="{1CEA97A5-5E54-4F5B-99D1-F3E8636C0D99}">
      <dgm:prSet/>
      <dgm:spPr/>
      <dgm:t>
        <a:bodyPr/>
        <a:lstStyle/>
        <a:p>
          <a:endParaRPr lang="en-US"/>
        </a:p>
      </dgm:t>
    </dgm:pt>
    <dgm:pt modelId="{89ED9369-D5F6-4234-ABC1-F4F7EF16DED8}" type="sibTrans" cxnId="{1CEA97A5-5E54-4F5B-99D1-F3E8636C0D99}">
      <dgm:prSet/>
      <dgm:spPr/>
      <dgm:t>
        <a:bodyPr/>
        <a:lstStyle/>
        <a:p>
          <a:endParaRPr lang="en-US"/>
        </a:p>
      </dgm:t>
    </dgm:pt>
    <dgm:pt modelId="{75B4A2B7-E60C-41E1-9C5D-563D9B913B63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Demonstrations/exhibits, conferences, workshops, website</a:t>
          </a:r>
        </a:p>
      </dgm:t>
    </dgm:pt>
    <dgm:pt modelId="{EF2A3026-7EF2-43BD-A635-73B21C8CB295}" type="parTrans" cxnId="{DE3A0DF7-03B4-452E-A981-23E04DCE0479}">
      <dgm:prSet/>
      <dgm:spPr/>
      <dgm:t>
        <a:bodyPr/>
        <a:lstStyle/>
        <a:p>
          <a:endParaRPr lang="en-US"/>
        </a:p>
      </dgm:t>
    </dgm:pt>
    <dgm:pt modelId="{8158D5A7-43B9-404C-AE02-1B36A3B0425B}" type="sibTrans" cxnId="{DE3A0DF7-03B4-452E-A981-23E04DCE0479}">
      <dgm:prSet/>
      <dgm:spPr/>
      <dgm:t>
        <a:bodyPr/>
        <a:lstStyle/>
        <a:p>
          <a:endParaRPr lang="en-US"/>
        </a:p>
      </dgm:t>
    </dgm:pt>
    <dgm:pt modelId="{B10D0C19-B309-4902-A60E-1777575E4C0E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Distribution of PR materials</a:t>
          </a:r>
        </a:p>
      </dgm:t>
    </dgm:pt>
    <dgm:pt modelId="{7766037C-9DCF-49D1-A2F3-AC770F2B0674}" type="parTrans" cxnId="{223F85B4-5A35-45A7-A773-EB31B2B5BA6C}">
      <dgm:prSet/>
      <dgm:spPr/>
      <dgm:t>
        <a:bodyPr/>
        <a:lstStyle/>
        <a:p>
          <a:endParaRPr lang="en-US"/>
        </a:p>
      </dgm:t>
    </dgm:pt>
    <dgm:pt modelId="{526A43E3-87A6-474B-8B03-704213C6E42F}" type="sibTrans" cxnId="{223F85B4-5A35-45A7-A773-EB31B2B5BA6C}">
      <dgm:prSet/>
      <dgm:spPr/>
      <dgm:t>
        <a:bodyPr/>
        <a:lstStyle/>
        <a:p>
          <a:endParaRPr lang="en-US"/>
        </a:p>
      </dgm:t>
    </dgm:pt>
    <dgm:pt modelId="{7BD1A5AB-A9D7-4C14-9BF5-5BFF6F8D18B9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Development of instruction manuals, tutorials</a:t>
          </a:r>
          <a:endParaRPr lang="en-US" dirty="0">
            <a:latin typeface="Century Gothic" pitchFamily="34" charset="0"/>
          </a:endParaRPr>
        </a:p>
      </dgm:t>
    </dgm:pt>
    <dgm:pt modelId="{9F041CFA-0E8E-40D4-B098-612A7A19A63F}" type="parTrans" cxnId="{06BD5605-A1A6-4513-8D05-79CB01369DC1}">
      <dgm:prSet/>
      <dgm:spPr/>
      <dgm:t>
        <a:bodyPr/>
        <a:lstStyle/>
        <a:p>
          <a:endParaRPr lang="en-US"/>
        </a:p>
      </dgm:t>
    </dgm:pt>
    <dgm:pt modelId="{44F29F79-44CF-40B7-8642-2B2BF103484C}" type="sibTrans" cxnId="{06BD5605-A1A6-4513-8D05-79CB01369DC1}">
      <dgm:prSet/>
      <dgm:spPr/>
      <dgm:t>
        <a:bodyPr/>
        <a:lstStyle/>
        <a:p>
          <a:endParaRPr lang="en-US"/>
        </a:p>
      </dgm:t>
    </dgm:pt>
    <dgm:pt modelId="{148E85AA-AA60-4B6A-8A2F-36E8D644042F}">
      <dgm:prSet phldrT="[Text]"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Negotiation for use/access of that data</a:t>
          </a:r>
          <a:endParaRPr lang="en-US" dirty="0">
            <a:latin typeface="Century Gothic" pitchFamily="34" charset="0"/>
          </a:endParaRPr>
        </a:p>
      </dgm:t>
    </dgm:pt>
    <dgm:pt modelId="{E48186BC-A6F9-4008-AEF6-E435814A7E85}" type="parTrans" cxnId="{0EB75413-69EF-4940-A760-19FD6E070EEE}">
      <dgm:prSet/>
      <dgm:spPr/>
      <dgm:t>
        <a:bodyPr/>
        <a:lstStyle/>
        <a:p>
          <a:endParaRPr lang="en-US"/>
        </a:p>
      </dgm:t>
    </dgm:pt>
    <dgm:pt modelId="{DB30FC9B-7D67-4FCD-8BF6-49EB1F6469C2}" type="sibTrans" cxnId="{0EB75413-69EF-4940-A760-19FD6E070EEE}">
      <dgm:prSet/>
      <dgm:spPr/>
      <dgm:t>
        <a:bodyPr/>
        <a:lstStyle/>
        <a:p>
          <a:endParaRPr lang="en-US"/>
        </a:p>
      </dgm:t>
    </dgm:pt>
    <dgm:pt modelId="{36886D57-3A37-4DB0-86EA-0BC2A5222E02}" type="pres">
      <dgm:prSet presAssocID="{1F3CF5B9-91C0-43B9-BEC3-2A3C22DA6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1775D-5442-4625-9EA0-B860213FC88A}" type="pres">
      <dgm:prSet presAssocID="{0E468C70-4065-40D6-A598-F73775987C86}" presName="parentText" presStyleLbl="node1" presStyleIdx="0" presStyleCnt="4" custLinFactNeighborY="-29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084B6-B280-4810-9672-F8A6DA20AF16}" type="pres">
      <dgm:prSet presAssocID="{0E468C70-4065-40D6-A598-F73775987C8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871D2-7B7C-469F-B290-866A32648AAA}" type="pres">
      <dgm:prSet presAssocID="{FC2DBBE0-6997-47E3-9D59-807DD808A0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DB83-E900-4A7F-AD28-6B1B293C4EA3}" type="pres">
      <dgm:prSet presAssocID="{FC2DBBE0-6997-47E3-9D59-807DD808A05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A3443-8E21-4B4B-8352-8BD44D4877EC}" type="pres">
      <dgm:prSet presAssocID="{F9988761-1230-48D8-8F7A-EB3EC9C42302}" presName="parentText" presStyleLbl="node1" presStyleIdx="2" presStyleCnt="4" custLinFactNeighborX="935" custLinFactNeighborY="2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16B6-1561-48D0-9ABA-609CC73552B6}" type="pres">
      <dgm:prSet presAssocID="{F9988761-1230-48D8-8F7A-EB3EC9C4230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E557D-F56C-496A-93E1-C8A81B693F71}" type="pres">
      <dgm:prSet presAssocID="{72C0AE3F-09B4-4FC1-A779-FCA2C368110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85ED1-FC48-4078-BED1-86B0B0612A64}" type="pres">
      <dgm:prSet presAssocID="{72C0AE3F-09B4-4FC1-A779-FCA2C3681100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2B7F9-75C2-44BA-AC04-959AAD95E15B}" srcId="{1F3CF5B9-91C0-43B9-BEC3-2A3C22DA6D18}" destId="{0E468C70-4065-40D6-A598-F73775987C86}" srcOrd="0" destOrd="0" parTransId="{D4289BE2-889B-4DB7-846E-2E240FB8AFDD}" sibTransId="{EE07085E-F9ED-4F43-AB3A-5A788963FB01}"/>
    <dgm:cxn modelId="{93705E2A-37ED-450F-8225-67C6DA8869D4}" type="presOf" srcId="{1F3CF5B9-91C0-43B9-BEC3-2A3C22DA6D18}" destId="{36886D57-3A37-4DB0-86EA-0BC2A5222E02}" srcOrd="0" destOrd="0" presId="urn:microsoft.com/office/officeart/2005/8/layout/vList2"/>
    <dgm:cxn modelId="{2373FBB2-9D72-425D-9552-C1BE101E9572}" srcId="{1F3CF5B9-91C0-43B9-BEC3-2A3C22DA6D18}" destId="{FC2DBBE0-6997-47E3-9D59-807DD808A05E}" srcOrd="1" destOrd="0" parTransId="{EDD6397F-1452-4011-B0D1-A3A81A6F40A5}" sibTransId="{46A6C869-68A9-463E-BA2E-2C299159A3D7}"/>
    <dgm:cxn modelId="{5F844381-B909-4D91-A903-CAB49CF3EF8A}" type="presOf" srcId="{FC2DBBE0-6997-47E3-9D59-807DD808A05E}" destId="{B51871D2-7B7C-469F-B290-866A32648AAA}" srcOrd="0" destOrd="0" presId="urn:microsoft.com/office/officeart/2005/8/layout/vList2"/>
    <dgm:cxn modelId="{68E31291-6A07-4F76-9BA8-F0DBC0910B20}" type="presOf" srcId="{11DF36B6-9743-412C-A2F2-2AC51EA7C45D}" destId="{32D416B6-1561-48D0-9ABA-609CC73552B6}" srcOrd="0" destOrd="2" presId="urn:microsoft.com/office/officeart/2005/8/layout/vList2"/>
    <dgm:cxn modelId="{357A1AD9-6554-45EE-BE17-02F99E49BCF8}" type="presOf" srcId="{792EB3B8-E6F7-4A3E-A0A4-765D5EFDA890}" destId="{32D416B6-1561-48D0-9ABA-609CC73552B6}" srcOrd="0" destOrd="0" presId="urn:microsoft.com/office/officeart/2005/8/layout/vList2"/>
    <dgm:cxn modelId="{1BB90209-231A-4E77-83FB-42C6729F8CBE}" srcId="{FC2DBBE0-6997-47E3-9D59-807DD808A05E}" destId="{696FDF00-DD1C-4A7B-906F-697AEAD7F8DF}" srcOrd="2" destOrd="0" parTransId="{A71C49BA-AD2A-4926-AB0F-2462C1D658A3}" sibTransId="{82F88BEA-AE98-4680-93E9-E4F3EBD32359}"/>
    <dgm:cxn modelId="{0EB75413-69EF-4940-A760-19FD6E070EEE}" srcId="{0E468C70-4065-40D6-A598-F73775987C86}" destId="{148E85AA-AA60-4B6A-8A2F-36E8D644042F}" srcOrd="1" destOrd="0" parTransId="{E48186BC-A6F9-4008-AEF6-E435814A7E85}" sibTransId="{DB30FC9B-7D67-4FCD-8BF6-49EB1F6469C2}"/>
    <dgm:cxn modelId="{F219093F-CE99-4FBC-AB18-EFFEED2C9326}" type="presOf" srcId="{75B4A2B7-E60C-41E1-9C5D-563D9B913B63}" destId="{CE285ED1-FC48-4078-BED1-86B0B0612A64}" srcOrd="0" destOrd="0" presId="urn:microsoft.com/office/officeart/2005/8/layout/vList2"/>
    <dgm:cxn modelId="{BD337CD4-66A0-4982-A2BE-53933F2AA570}" type="presOf" srcId="{7BD1A5AB-A9D7-4C14-9BF5-5BFF6F8D18B9}" destId="{BC79DB83-E900-4A7F-AD28-6B1B293C4EA3}" srcOrd="0" destOrd="0" presId="urn:microsoft.com/office/officeart/2005/8/layout/vList2"/>
    <dgm:cxn modelId="{8A5BCA8B-FAB4-46AF-BD30-04E45D374EF7}" type="presOf" srcId="{148E85AA-AA60-4B6A-8A2F-36E8D644042F}" destId="{618084B6-B280-4810-9672-F8A6DA20AF16}" srcOrd="0" destOrd="1" presId="urn:microsoft.com/office/officeart/2005/8/layout/vList2"/>
    <dgm:cxn modelId="{748C3EE8-D8E5-4407-BD15-BA20C3CB5E51}" type="presOf" srcId="{C0C08511-E2F3-4DEF-9B60-8C67C3D40DE6}" destId="{BC79DB83-E900-4A7F-AD28-6B1B293C4EA3}" srcOrd="0" destOrd="1" presId="urn:microsoft.com/office/officeart/2005/8/layout/vList2"/>
    <dgm:cxn modelId="{B12877D6-C38D-44BC-AB46-D0AB9C2332B8}" srcId="{F9988761-1230-48D8-8F7A-EB3EC9C42302}" destId="{E1B991B3-04AD-471E-A0C8-AD02F616D1FE}" srcOrd="1" destOrd="0" parTransId="{C908CF0E-D695-4ACA-8E7F-F9B719C70F3F}" sibTransId="{8CA98B85-5A28-472E-B1ED-1DE7E678AC61}"/>
    <dgm:cxn modelId="{930D492D-BC61-4281-9D3B-496E5FC9C831}" srcId="{0E468C70-4065-40D6-A598-F73775987C86}" destId="{163DB421-F25F-416A-A1ED-FAAD6970A8E6}" srcOrd="2" destOrd="0" parTransId="{FA41B0B0-5E87-4FA5-9D91-5420F7629C4E}" sibTransId="{832A2466-2EA5-4F09-8ACF-056318072833}"/>
    <dgm:cxn modelId="{E14D2984-2AEF-4EE2-8D08-49482FE3C89A}" type="presOf" srcId="{0E468C70-4065-40D6-A598-F73775987C86}" destId="{3AE1775D-5442-4625-9EA0-B860213FC88A}" srcOrd="0" destOrd="0" presId="urn:microsoft.com/office/officeart/2005/8/layout/vList2"/>
    <dgm:cxn modelId="{022DCB56-8CFE-43B3-B09C-77966F787919}" type="presOf" srcId="{72C0AE3F-09B4-4FC1-A779-FCA2C3681100}" destId="{4A0E557D-F56C-496A-93E1-C8A81B693F71}" srcOrd="0" destOrd="0" presId="urn:microsoft.com/office/officeart/2005/8/layout/vList2"/>
    <dgm:cxn modelId="{223F85B4-5A35-45A7-A773-EB31B2B5BA6C}" srcId="{72C0AE3F-09B4-4FC1-A779-FCA2C3681100}" destId="{B10D0C19-B309-4902-A60E-1777575E4C0E}" srcOrd="1" destOrd="0" parTransId="{7766037C-9DCF-49D1-A2F3-AC770F2B0674}" sibTransId="{526A43E3-87A6-474B-8B03-704213C6E42F}"/>
    <dgm:cxn modelId="{B2179EBA-08B4-4333-B557-BA60FC7CB038}" srcId="{F9988761-1230-48D8-8F7A-EB3EC9C42302}" destId="{792EB3B8-E6F7-4A3E-A0A4-765D5EFDA890}" srcOrd="0" destOrd="0" parTransId="{E0A67E82-0EDE-4FDB-BEAF-D38833105D9C}" sibTransId="{EDDF55DB-53F0-4113-A8AD-A766FF09A5F3}"/>
    <dgm:cxn modelId="{FC414253-992A-41F9-9AE2-870A49C56598}" type="presOf" srcId="{2A3DE536-9ECC-40FF-BC1C-44F1E6D8600D}" destId="{618084B6-B280-4810-9672-F8A6DA20AF16}" srcOrd="0" destOrd="0" presId="urn:microsoft.com/office/officeart/2005/8/layout/vList2"/>
    <dgm:cxn modelId="{DE3A0DF7-03B4-452E-A981-23E04DCE0479}" srcId="{72C0AE3F-09B4-4FC1-A779-FCA2C3681100}" destId="{75B4A2B7-E60C-41E1-9C5D-563D9B913B63}" srcOrd="0" destOrd="0" parTransId="{EF2A3026-7EF2-43BD-A635-73B21C8CB295}" sibTransId="{8158D5A7-43B9-404C-AE02-1B36A3B0425B}"/>
    <dgm:cxn modelId="{86EED187-9E68-4FA6-934F-D9F71EA636FC}" type="presOf" srcId="{696FDF00-DD1C-4A7B-906F-697AEAD7F8DF}" destId="{BC79DB83-E900-4A7F-AD28-6B1B293C4EA3}" srcOrd="0" destOrd="2" presId="urn:microsoft.com/office/officeart/2005/8/layout/vList2"/>
    <dgm:cxn modelId="{0EB5906D-3F23-4594-8FC6-81B5CCFB60A6}" srcId="{F9988761-1230-48D8-8F7A-EB3EC9C42302}" destId="{11DF36B6-9743-412C-A2F2-2AC51EA7C45D}" srcOrd="2" destOrd="0" parTransId="{AA62A362-A039-479E-A275-E57D8409060E}" sibTransId="{48CF4077-1B2E-4F05-B5EC-27A03EBB43E0}"/>
    <dgm:cxn modelId="{751E52DA-0803-4DD2-9268-C7529942F9A7}" type="presOf" srcId="{F9988761-1230-48D8-8F7A-EB3EC9C42302}" destId="{272A3443-8E21-4B4B-8352-8BD44D4877EC}" srcOrd="0" destOrd="0" presId="urn:microsoft.com/office/officeart/2005/8/layout/vList2"/>
    <dgm:cxn modelId="{FA22A68E-AC91-4534-BA70-09721F17220D}" type="presOf" srcId="{B10D0C19-B309-4902-A60E-1777575E4C0E}" destId="{CE285ED1-FC48-4078-BED1-86B0B0612A64}" srcOrd="0" destOrd="1" presId="urn:microsoft.com/office/officeart/2005/8/layout/vList2"/>
    <dgm:cxn modelId="{D64A6158-5B80-42FE-8510-778D0AACF9AF}" type="presOf" srcId="{163DB421-F25F-416A-A1ED-FAAD6970A8E6}" destId="{618084B6-B280-4810-9672-F8A6DA20AF16}" srcOrd="0" destOrd="2" presId="urn:microsoft.com/office/officeart/2005/8/layout/vList2"/>
    <dgm:cxn modelId="{7554DFBD-C4E7-4E9A-B748-F32881F13979}" srcId="{0E468C70-4065-40D6-A598-F73775987C86}" destId="{2A3DE536-9ECC-40FF-BC1C-44F1E6D8600D}" srcOrd="0" destOrd="0" parTransId="{E7CC95C2-CDBA-45AD-8599-EF3DEA6BCD5C}" sibTransId="{F818E2D3-C938-4315-A421-AC2ECA7F987B}"/>
    <dgm:cxn modelId="{95109855-1FD0-4E9C-942A-654897063A6F}" srcId="{F9988761-1230-48D8-8F7A-EB3EC9C42302}" destId="{B88A7E4F-616E-4C6F-A9F5-54077276B006}" srcOrd="3" destOrd="0" parTransId="{AAF8C9B5-2456-4710-8AAA-4D153E9A5ABB}" sibTransId="{09D2E4BE-9382-40BA-8BA4-47519D399A29}"/>
    <dgm:cxn modelId="{06BD5605-A1A6-4513-8D05-79CB01369DC1}" srcId="{FC2DBBE0-6997-47E3-9D59-807DD808A05E}" destId="{7BD1A5AB-A9D7-4C14-9BF5-5BFF6F8D18B9}" srcOrd="0" destOrd="0" parTransId="{9F041CFA-0E8E-40D4-B098-612A7A19A63F}" sibTransId="{44F29F79-44CF-40B7-8642-2B2BF103484C}"/>
    <dgm:cxn modelId="{31FF618A-13A8-4918-8C32-D946E5285205}" srcId="{FC2DBBE0-6997-47E3-9D59-807DD808A05E}" destId="{C0C08511-E2F3-4DEF-9B60-8C67C3D40DE6}" srcOrd="1" destOrd="0" parTransId="{73654607-A2C0-4B59-9013-3706410EEDF2}" sibTransId="{FADB6851-4610-4ABC-A388-20FE1F3A1A25}"/>
    <dgm:cxn modelId="{5A2F462E-C3B6-4707-A6BB-54B0492E95D6}" srcId="{1F3CF5B9-91C0-43B9-BEC3-2A3C22DA6D18}" destId="{F9988761-1230-48D8-8F7A-EB3EC9C42302}" srcOrd="2" destOrd="0" parTransId="{53E5A317-D43D-46C4-A6DB-2CD83B7415B3}" sibTransId="{12C672A1-CB46-4096-84EB-383AD5738ECE}"/>
    <dgm:cxn modelId="{F6026E41-B885-4E5A-93BC-C30B75CF1975}" type="presOf" srcId="{E1B991B3-04AD-471E-A0C8-AD02F616D1FE}" destId="{32D416B6-1561-48D0-9ABA-609CC73552B6}" srcOrd="0" destOrd="1" presId="urn:microsoft.com/office/officeart/2005/8/layout/vList2"/>
    <dgm:cxn modelId="{1CEA97A5-5E54-4F5B-99D1-F3E8636C0D99}" srcId="{1F3CF5B9-91C0-43B9-BEC3-2A3C22DA6D18}" destId="{72C0AE3F-09B4-4FC1-A779-FCA2C3681100}" srcOrd="3" destOrd="0" parTransId="{8D7749A5-65F2-4DBA-9F3A-C3D2A2C8E1FE}" sibTransId="{89ED9369-D5F6-4234-ABC1-F4F7EF16DED8}"/>
    <dgm:cxn modelId="{E16E1153-DE70-405E-92C7-B8ED2488103F}" type="presOf" srcId="{B88A7E4F-616E-4C6F-A9F5-54077276B006}" destId="{32D416B6-1561-48D0-9ABA-609CC73552B6}" srcOrd="0" destOrd="3" presId="urn:microsoft.com/office/officeart/2005/8/layout/vList2"/>
    <dgm:cxn modelId="{02F177E9-011B-456C-A4BF-6798B49A3B98}" type="presParOf" srcId="{36886D57-3A37-4DB0-86EA-0BC2A5222E02}" destId="{3AE1775D-5442-4625-9EA0-B860213FC88A}" srcOrd="0" destOrd="0" presId="urn:microsoft.com/office/officeart/2005/8/layout/vList2"/>
    <dgm:cxn modelId="{D4B04229-CD22-4E88-9117-7FE0BC171865}" type="presParOf" srcId="{36886D57-3A37-4DB0-86EA-0BC2A5222E02}" destId="{618084B6-B280-4810-9672-F8A6DA20AF16}" srcOrd="1" destOrd="0" presId="urn:microsoft.com/office/officeart/2005/8/layout/vList2"/>
    <dgm:cxn modelId="{D084CA18-37F7-4E84-8F61-898B071FFB5F}" type="presParOf" srcId="{36886D57-3A37-4DB0-86EA-0BC2A5222E02}" destId="{B51871D2-7B7C-469F-B290-866A32648AAA}" srcOrd="2" destOrd="0" presId="urn:microsoft.com/office/officeart/2005/8/layout/vList2"/>
    <dgm:cxn modelId="{C5F7B096-F760-40B3-98A9-EBECD6DAF523}" type="presParOf" srcId="{36886D57-3A37-4DB0-86EA-0BC2A5222E02}" destId="{BC79DB83-E900-4A7F-AD28-6B1B293C4EA3}" srcOrd="3" destOrd="0" presId="urn:microsoft.com/office/officeart/2005/8/layout/vList2"/>
    <dgm:cxn modelId="{5C01EAED-D3F4-4EF8-B52A-210B9FCD14DF}" type="presParOf" srcId="{36886D57-3A37-4DB0-86EA-0BC2A5222E02}" destId="{272A3443-8E21-4B4B-8352-8BD44D4877EC}" srcOrd="4" destOrd="0" presId="urn:microsoft.com/office/officeart/2005/8/layout/vList2"/>
    <dgm:cxn modelId="{4F4B4512-C092-47AB-B70F-60F8A94B8298}" type="presParOf" srcId="{36886D57-3A37-4DB0-86EA-0BC2A5222E02}" destId="{32D416B6-1561-48D0-9ABA-609CC73552B6}" srcOrd="5" destOrd="0" presId="urn:microsoft.com/office/officeart/2005/8/layout/vList2"/>
    <dgm:cxn modelId="{E2E01F78-8F8F-4B15-97F8-A13D6484F036}" type="presParOf" srcId="{36886D57-3A37-4DB0-86EA-0BC2A5222E02}" destId="{4A0E557D-F56C-496A-93E1-C8A81B693F71}" srcOrd="6" destOrd="0" presId="urn:microsoft.com/office/officeart/2005/8/layout/vList2"/>
    <dgm:cxn modelId="{B75E9A30-792C-49CC-AA4C-564EE5E5A4D9}" type="presParOf" srcId="{36886D57-3A37-4DB0-86EA-0BC2A5222E02}" destId="{CE285ED1-FC48-4078-BED1-86B0B0612A6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BDB02-DE49-4E20-82C3-66FB1F89BD89}">
      <dsp:nvSpPr>
        <dsp:cNvPr id="0" name=""/>
        <dsp:cNvSpPr/>
      </dsp:nvSpPr>
      <dsp:spPr>
        <a:xfrm>
          <a:off x="0" y="283357"/>
          <a:ext cx="8686800" cy="146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4192" tIns="395732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 institutions can be extremely large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How can administrators showcase and monitor research activity, track competitors, and stay abreast of current research inside large institutions, at other institutions, and globally?</a:t>
          </a:r>
          <a:endParaRPr lang="en-US" sz="1600" kern="1200" dirty="0"/>
        </a:p>
      </dsp:txBody>
      <dsp:txXfrm>
        <a:off x="0" y="283357"/>
        <a:ext cx="8686800" cy="1466325"/>
      </dsp:txXfrm>
    </dsp:sp>
    <dsp:sp modelId="{D0F14173-90E6-49E3-9760-47B9EAE8BFCA}">
      <dsp:nvSpPr>
        <dsp:cNvPr id="0" name=""/>
        <dsp:cNvSpPr/>
      </dsp:nvSpPr>
      <dsp:spPr>
        <a:xfrm>
          <a:off x="434340" y="2917"/>
          <a:ext cx="6080760" cy="5608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Administrators</a:t>
          </a:r>
        </a:p>
      </dsp:txBody>
      <dsp:txXfrm>
        <a:off x="461720" y="30297"/>
        <a:ext cx="602600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02E10-C3F0-4B63-A021-2E24CD3FF570}">
      <dsp:nvSpPr>
        <dsp:cNvPr id="0" name=""/>
        <dsp:cNvSpPr/>
      </dsp:nvSpPr>
      <dsp:spPr>
        <a:xfrm>
          <a:off x="0" y="231599"/>
          <a:ext cx="86868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4192" tIns="354076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 is becoming highly interdisciplinary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How can researchers find collaborators, track competitors, and stay abreast of current research inside large institutions, at other institutions, and globally?</a:t>
          </a:r>
          <a:endParaRPr lang="en-US" sz="1600" kern="1200" dirty="0"/>
        </a:p>
      </dsp:txBody>
      <dsp:txXfrm>
        <a:off x="0" y="231599"/>
        <a:ext cx="8686800" cy="1178100"/>
      </dsp:txXfrm>
    </dsp:sp>
    <dsp:sp modelId="{D052755D-C34D-4DE4-8AEA-C2FA7C0BAF99}">
      <dsp:nvSpPr>
        <dsp:cNvPr id="0" name=""/>
        <dsp:cNvSpPr/>
      </dsp:nvSpPr>
      <dsp:spPr>
        <a:xfrm>
          <a:off x="533399" y="0"/>
          <a:ext cx="6080760" cy="50184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Researchers</a:t>
          </a:r>
          <a:endParaRPr lang="en-US" sz="1800" kern="1200" dirty="0"/>
        </a:p>
      </dsp:txBody>
      <dsp:txXfrm>
        <a:off x="557897" y="24498"/>
        <a:ext cx="603176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594F-F17E-4DCA-A96F-5A29545CA8AA}">
      <dsp:nvSpPr>
        <dsp:cNvPr id="0" name=""/>
        <dsp:cNvSpPr/>
      </dsp:nvSpPr>
      <dsp:spPr>
        <a:xfrm>
          <a:off x="0" y="260310"/>
          <a:ext cx="86868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4192" tIns="354076" rIns="6741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Researchers increasingly use online resources—Rarely visit the physical library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Difficult for librarians to stay involved with the research process—Need to be aware of current trends and research for collection building and designing new services</a:t>
          </a:r>
          <a:endParaRPr lang="en-US" sz="1600" kern="1200" dirty="0"/>
        </a:p>
      </dsp:txBody>
      <dsp:txXfrm>
        <a:off x="0" y="260310"/>
        <a:ext cx="8686800" cy="1178100"/>
      </dsp:txXfrm>
    </dsp:sp>
    <dsp:sp modelId="{D7238CBE-CFA4-4602-B686-E08EF5F35B79}">
      <dsp:nvSpPr>
        <dsp:cNvPr id="0" name=""/>
        <dsp:cNvSpPr/>
      </dsp:nvSpPr>
      <dsp:spPr>
        <a:xfrm>
          <a:off x="434340" y="9390"/>
          <a:ext cx="6080760" cy="5018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Academic Libraries</a:t>
          </a:r>
          <a:endParaRPr lang="en-US" sz="1800" kern="1200" dirty="0"/>
        </a:p>
      </dsp:txBody>
      <dsp:txXfrm>
        <a:off x="458838" y="33888"/>
        <a:ext cx="603176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775D-5442-4625-9EA0-B860213FC88A}">
      <dsp:nvSpPr>
        <dsp:cNvPr id="0" name=""/>
        <dsp:cNvSpPr/>
      </dsp:nvSpPr>
      <dsp:spPr>
        <a:xfrm>
          <a:off x="0" y="0"/>
          <a:ext cx="8153400" cy="4797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Content Development </a:t>
          </a:r>
          <a:endParaRPr lang="en-US" sz="2000" kern="1200" dirty="0">
            <a:latin typeface="Century Gothic" pitchFamily="34" charset="0"/>
          </a:endParaRPr>
        </a:p>
      </dsp:txBody>
      <dsp:txXfrm>
        <a:off x="23417" y="23417"/>
        <a:ext cx="8106566" cy="432866"/>
      </dsp:txXfrm>
    </dsp:sp>
    <dsp:sp modelId="{618084B6-B280-4810-9672-F8A6DA20AF16}">
      <dsp:nvSpPr>
        <dsp:cNvPr id="0" name=""/>
        <dsp:cNvSpPr/>
      </dsp:nvSpPr>
      <dsp:spPr>
        <a:xfrm>
          <a:off x="0" y="482849"/>
          <a:ext cx="81534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Identification of desirable data</a:t>
          </a:r>
          <a:endParaRPr lang="en-US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Negotiation for use/access of that data</a:t>
          </a:r>
          <a:endParaRPr lang="en-US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Selection of content types and the controlled vocabulary/ontology</a:t>
          </a:r>
        </a:p>
      </dsp:txBody>
      <dsp:txXfrm>
        <a:off x="0" y="482849"/>
        <a:ext cx="8153400" cy="828000"/>
      </dsp:txXfrm>
    </dsp:sp>
    <dsp:sp modelId="{B51871D2-7B7C-469F-B290-866A32648AAA}">
      <dsp:nvSpPr>
        <dsp:cNvPr id="0" name=""/>
        <dsp:cNvSpPr/>
      </dsp:nvSpPr>
      <dsp:spPr>
        <a:xfrm>
          <a:off x="0" y="1310849"/>
          <a:ext cx="8153400" cy="4797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Training and Support</a:t>
          </a:r>
          <a:endParaRPr lang="en-US" sz="2000" kern="1200" dirty="0">
            <a:latin typeface="Century Gothic" pitchFamily="34" charset="0"/>
          </a:endParaRPr>
        </a:p>
      </dsp:txBody>
      <dsp:txXfrm>
        <a:off x="23417" y="1334266"/>
        <a:ext cx="8106566" cy="432866"/>
      </dsp:txXfrm>
    </dsp:sp>
    <dsp:sp modelId="{BC79DB83-E900-4A7F-AD28-6B1B293C4EA3}">
      <dsp:nvSpPr>
        <dsp:cNvPr id="0" name=""/>
        <dsp:cNvSpPr/>
      </dsp:nvSpPr>
      <dsp:spPr>
        <a:xfrm>
          <a:off x="0" y="1790550"/>
          <a:ext cx="81534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Development of instruction manuals, tutorials</a:t>
          </a:r>
          <a:endParaRPr lang="en-US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Presentations, videos and demo templates</a:t>
          </a:r>
          <a:endParaRPr lang="en-US" sz="1600" kern="1200" dirty="0">
            <a:latin typeface="Century Gothic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Help-desk support, web site FAQs</a:t>
          </a:r>
        </a:p>
      </dsp:txBody>
      <dsp:txXfrm>
        <a:off x="0" y="1790550"/>
        <a:ext cx="8153400" cy="828000"/>
      </dsp:txXfrm>
    </dsp:sp>
    <dsp:sp modelId="{272A3443-8E21-4B4B-8352-8BD44D4877EC}">
      <dsp:nvSpPr>
        <dsp:cNvPr id="0" name=""/>
        <dsp:cNvSpPr/>
      </dsp:nvSpPr>
      <dsp:spPr>
        <a:xfrm>
          <a:off x="0" y="2646226"/>
          <a:ext cx="8153400" cy="4797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Communications</a:t>
          </a:r>
        </a:p>
      </dsp:txBody>
      <dsp:txXfrm>
        <a:off x="23417" y="2669643"/>
        <a:ext cx="8106566" cy="432866"/>
      </dsp:txXfrm>
    </dsp:sp>
    <dsp:sp modelId="{32D416B6-1561-48D0-9ABA-609CC73552B6}">
      <dsp:nvSpPr>
        <dsp:cNvPr id="0" name=""/>
        <dsp:cNvSpPr/>
      </dsp:nvSpPr>
      <dsp:spPr>
        <a:xfrm>
          <a:off x="0" y="3098250"/>
          <a:ext cx="81534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Conference, presentations to recruit potential collaborators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 Feedback from presentations to help technical team refine the interface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Construction/maintenance of website (http://vivoweb.org)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User forums to create community of support</a:t>
          </a:r>
        </a:p>
      </dsp:txBody>
      <dsp:txXfrm>
        <a:off x="0" y="3098250"/>
        <a:ext cx="8153400" cy="1117800"/>
      </dsp:txXfrm>
    </dsp:sp>
    <dsp:sp modelId="{4A0E557D-F56C-496A-93E1-C8A81B693F71}">
      <dsp:nvSpPr>
        <dsp:cNvPr id="0" name=""/>
        <dsp:cNvSpPr/>
      </dsp:nvSpPr>
      <dsp:spPr>
        <a:xfrm>
          <a:off x="0" y="4216050"/>
          <a:ext cx="8153400" cy="47970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itchFamily="34" charset="0"/>
            </a:rPr>
            <a:t>Marketing</a:t>
          </a:r>
        </a:p>
      </dsp:txBody>
      <dsp:txXfrm>
        <a:off x="23417" y="4239467"/>
        <a:ext cx="8106566" cy="432866"/>
      </dsp:txXfrm>
    </dsp:sp>
    <dsp:sp modelId="{CE285ED1-FC48-4078-BED1-86B0B0612A64}">
      <dsp:nvSpPr>
        <dsp:cNvPr id="0" name=""/>
        <dsp:cNvSpPr/>
      </dsp:nvSpPr>
      <dsp:spPr>
        <a:xfrm>
          <a:off x="0" y="4695750"/>
          <a:ext cx="8153400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Demonstrations/exhibits, conferences, workshops, website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>
              <a:latin typeface="Century Gothic" pitchFamily="34" charset="0"/>
            </a:rPr>
            <a:t>Distribution of PR materials</a:t>
          </a:r>
        </a:p>
      </dsp:txBody>
      <dsp:txXfrm>
        <a:off x="0" y="4695750"/>
        <a:ext cx="8153400" cy="55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579D2-F49B-45D9-BE78-86DE93DBE87D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E82B13-C39D-4BAB-9939-91E36281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AE5DE5-4001-4369-97EB-D25B4E752652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D4E0B4-E249-4AD8-9C44-566D1736E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you could easily identify others with your same research interests  within  your university and beyond?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unique aspect of the VIVO grant is reliance on libraries and librarians.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VIVO is a multi-disciplinary tool.  The principal investigators felt VIVO would be best introduced by a neutral and trusted party with a tradition of serving ALL departments and ALL functions within an institution: the library,  which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 also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 center.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skills of librarians made us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partners in the VIVO project.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Librarians hold institutional knowledge.  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established relationships with their users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Librarians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know their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patron’s subject specific needs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are uniquely situated to introduce people from different departments to each other and we foster collaborations. 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4FDA1-9E72-4143-9097-347D2FF30E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Librarians are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“connection”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VIVO and the users. So what do we DO?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-Identify content types and sources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-Negotiate permissions.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-Develop the controlled vocabulary (ontology) to categorize the content;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-Facilitate data storage and retrieval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and support</a:t>
            </a:r>
          </a:p>
          <a:p>
            <a:pPr lvl="0">
              <a:buFont typeface="Arial" pitchFamily="34" charset="0"/>
              <a:buNone/>
            </a:pPr>
            <a:r>
              <a:rPr lang="en-US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-Create training manuals, provide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demos and answer questions.</a:t>
            </a:r>
          </a:p>
          <a:p>
            <a:pPr lvl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-Videos and tutorials are under development, as are help-desk services.  </a:t>
            </a:r>
          </a:p>
          <a:p>
            <a:pPr lvl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The goal is to create a community of support for trouble-shooting.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-We relay usability feedback to the technical team to refine VIVO.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vl="0">
              <a:buFont typeface="Arial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-Demonstrations, presentations, and distribution PR materials have been designed to: 	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awareness of VIVO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	attract new participants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 VIVO at their institutions 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assist other institutions with local adoption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Outreach is a large part of our librarians’ roles in VIVO.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UF outreach team is composed of librarians from two of nine campus libraries: Health Science Center and Marston Science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first year,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VIVO platform was under development. The outreach team focused 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-Testing the VIVO platform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-Manually entering data for 4 showcase departments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-Building our own VIVO knowledge base: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&gt; Verifying data from PeopleSoft ( campus HR)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&gt; Identifying bugs in VIVO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	&gt; Familiarizing ourselves with the problems that users will experience 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Now,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year of the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,we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a relatively stable VIVO platform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-Beginning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September,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Continuing through the fall, outreach team members are meeting with 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	academic units to provide brief introductions to VIVO.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-When faculty are able to edit their own profiles (late fall), the team will provide training.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-A campus-wide kick-off event is planned.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4FDA1-9E72-4143-9097-347D2FF30E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Outreach at UF has 3 goals across the UF campus.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1.) Broadly,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awareness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what VIVO is and how it can be used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faculty, staff, and students.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    2.) We will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teach people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use UF VIVO,  demonstrating what it is and how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search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faculty, areas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grants.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   3.) Finally, we will provide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in-depth training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-Entering data from a CV,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-Editing profiles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VIVO is catching on. The number of hits on UF’s VIVO website has increased.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 CVs from 4  departments have been entered</a:t>
            </a:r>
            <a:r>
              <a:rPr lang="en-US" baseline="0" dirty="0" smtClean="0"/>
              <a:t> into VIVO</a:t>
            </a:r>
            <a:r>
              <a:rPr lang="en-US" dirty="0" smtClean="0"/>
              <a:t>, ther</a:t>
            </a:r>
            <a:r>
              <a:rPr lang="en-US" baseline="0" dirty="0" smtClean="0"/>
              <a:t>e 172 departments left </a:t>
            </a:r>
            <a:r>
              <a:rPr lang="en-US" dirty="0" smtClean="0"/>
              <a:t>and over 17 thousand profiles to complete.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working over the next  3 semesters to implement VIVO campus wide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an NIH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and the sciences are the first targets.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you can be involved?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-We want more institutions to join the collaboration and adopt VIVO.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-Conference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presentations give us the opportunity to get the word out.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	- Mark your calendar</a:t>
            </a:r>
            <a:r>
              <a:rPr lang="en-US" baseline="0" dirty="0" smtClean="0"/>
              <a:t> for </a:t>
            </a:r>
            <a:r>
              <a:rPr lang="en-US" dirty="0" smtClean="0"/>
              <a:t>VIVO 2, our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National Conference</a:t>
            </a:r>
            <a:r>
              <a:rPr lang="en-US" dirty="0" smtClean="0"/>
              <a:t> August 24-26, 2011!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in Washington DC.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 marL="914400" lvl="2" indent="0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- Visit</a:t>
            </a:r>
            <a:r>
              <a:rPr lang="en-US" baseline="0" dirty="0" smtClean="0"/>
              <a:t> VIVOweb.org  for more information and </a:t>
            </a:r>
            <a:r>
              <a:rPr lang="en-US" dirty="0" smtClean="0"/>
              <a:t>Contact us with questions.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68066-DE7A-4F66-AE09-ACFE9BBAF9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VIVO</a:t>
            </a:r>
            <a:r>
              <a:rPr lang="en-US" baseline="0" dirty="0" smtClean="0"/>
              <a:t> is a large effort at the University of Florida to allow that to happen.  “it takes a village</a:t>
            </a:r>
            <a:r>
              <a:rPr lang="en-US" baseline="0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presentation is authored by members of the Outreach Team.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VIVO is </a:t>
            </a:r>
            <a:r>
              <a:rPr lang="en-US" dirty="0" smtClean="0"/>
              <a:t> a semantic web application</a:t>
            </a:r>
            <a:r>
              <a:rPr lang="en-US" baseline="0" dirty="0" smtClean="0"/>
              <a:t> with rich profiles that display publications, grants, service and professional affiliations. It enables Faceted search for fast and meaningful results.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---------</a:t>
            </a:r>
            <a:endParaRPr lang="en-US" dirty="0" smtClean="0"/>
          </a:p>
          <a:p>
            <a:pPr defTabSz="931774">
              <a:spcBef>
                <a:spcPct val="0"/>
              </a:spcBef>
              <a:defRPr/>
            </a:pPr>
            <a:r>
              <a:rPr lang="en-US" b="1" dirty="0" smtClean="0"/>
              <a:t>Goal</a:t>
            </a:r>
            <a:r>
              <a:rPr lang="en-US" b="1" baseline="0" dirty="0" smtClean="0"/>
              <a:t> of VIVO</a:t>
            </a:r>
            <a:r>
              <a:rPr lang="en-US" baseline="0" dirty="0" smtClean="0"/>
              <a:t>: Improve science by providing the means for sharing and using accurate, current information regarding a researcher’s interest, activities, and accomplishments.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Vivo will Foster team science by 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</a:pPr>
            <a:r>
              <a:rPr lang="en-US" b="0" baseline="0" dirty="0" smtClean="0"/>
              <a:t>enhancing collaboration of </a:t>
            </a:r>
            <a:r>
              <a:rPr lang="en-US" dirty="0" smtClean="0"/>
              <a:t>new and existing teams and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providing </a:t>
            </a:r>
            <a:r>
              <a:rPr lang="en-US" b="1" dirty="0" smtClean="0"/>
              <a:t>tools for identifying potential collaborators</a:t>
            </a:r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which supports VIVO was developed at Cornell,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UF had been using it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to the NIH grant award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 is leading the two year NIH grant with six other institutions.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institute plays a different part in the project.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For instance,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-Cornell does software development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-Indiana University- semantic Web technology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-UF: facilitates VIVO interfaces with other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-Washington U: project evaluation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0080-229D-4C48-9F31-881BEF0D1D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baseline="0" dirty="0" smtClean="0"/>
              <a:t> VIVO a Facebook for researchers?  </a:t>
            </a:r>
            <a:r>
              <a:rPr lang="en-US" b="1" baseline="0" dirty="0" smtClean="0"/>
              <a:t>Yes and No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="1" baseline="0" dirty="0" smtClean="0"/>
              <a:t>Yes.  </a:t>
            </a:r>
            <a:r>
              <a:rPr lang="en-US" baseline="0" dirty="0" smtClean="0"/>
              <a:t>It is a profile system --- a way of portraying researchers to the world so that they can find each other.  </a:t>
            </a:r>
          </a:p>
          <a:p>
            <a:pPr>
              <a:buFont typeface="Arial" pitchFamily="34" charset="0"/>
              <a:buChar char="•"/>
            </a:pPr>
            <a:r>
              <a:rPr lang="en-US" b="1" baseline="0" dirty="0" smtClean="0"/>
              <a:t> No</a:t>
            </a:r>
            <a:r>
              <a:rPr lang="en-US" baseline="0" dirty="0" smtClean="0"/>
              <a:t>.  The researchers can’t say whatever they want about themselves.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The VIVO “Harvester” helps in the construction of profiles by pulling in data from authoritative sources.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VIVO will pull in university affiliation and title and degrees so input is always verified and accurate.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Publication history and author relationships will also be available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E31AA-1B56-4FF5-97B4-D5C341C105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As research efforts become more interdisciplinary,</a:t>
            </a:r>
            <a:r>
              <a:rPr lang="en-US" baseline="0" dirty="0" smtClean="0"/>
              <a:t> it can be hard to find collaborators outside your own area of expertise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rgbClr val="303E4E"/>
                </a:solidFill>
                <a:latin typeface="Calibri" pitchFamily="34" charset="0"/>
              </a:rPr>
              <a:t> Administrators need to identify and track the research activity in their own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rgbClr val="303E4E"/>
                </a:solidFill>
                <a:latin typeface="Calibri" pitchFamily="34" charset="0"/>
              </a:rPr>
              <a:t> Libraries need identify institutional trends that may affect collections and services. </a:t>
            </a:r>
            <a:endParaRPr lang="en-US" dirty="0" smtClean="0">
              <a:solidFill>
                <a:srgbClr val="303E4E"/>
              </a:solidFill>
              <a:latin typeface="Calibri" pitchFamily="34" charset="0"/>
            </a:endParaRP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rgbClr val="303E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A7829-574E-4564-9F8A-C444F1C5D7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At UF, VIVO  will cover all disciplines across the institution.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Profiles are richer in content than typical social networking sites</a:t>
            </a:r>
            <a:r>
              <a:rPr lang="en-US" baseline="0" smtClean="0"/>
              <a:t>. theyand </a:t>
            </a:r>
            <a:r>
              <a:rPr lang="en-US" baseline="0" dirty="0" smtClean="0"/>
              <a:t>will rank higher in general internet searches. Research interests, education, work experience, awards, publications are included.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Profiles </a:t>
            </a:r>
            <a:r>
              <a:rPr lang="en-US" dirty="0" smtClean="0">
                <a:solidFill>
                  <a:srgbClr val="FF0000"/>
                </a:solidFill>
              </a:rPr>
              <a:t>are largely created via</a:t>
            </a:r>
            <a:r>
              <a:rPr lang="en-US" baseline="0" dirty="0" smtClean="0">
                <a:solidFill>
                  <a:srgbClr val="FF0000"/>
                </a:solidFill>
              </a:rPr>
              <a:t> automated data feeds</a:t>
            </a:r>
            <a:r>
              <a:rPr lang="en-US" baseline="0" dirty="0" smtClean="0">
                <a:solidFill>
                  <a:schemeClr val="tx1"/>
                </a:solidFill>
              </a:rPr>
              <a:t>.  </a:t>
            </a:r>
          </a:p>
          <a:p>
            <a:pPr>
              <a:buFont typeface="Arial" pitchFamily="34" charset="0"/>
              <a:buNone/>
            </a:pPr>
            <a:endParaRPr lang="en-US" baseline="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aseline="0" smtClean="0">
                <a:solidFill>
                  <a:schemeClr val="tx1"/>
                </a:solidFill>
              </a:rPr>
              <a:t> Profiles </a:t>
            </a:r>
            <a:r>
              <a:rPr lang="en-US" dirty="0" smtClean="0"/>
              <a:t>can be customized</a:t>
            </a:r>
            <a:r>
              <a:rPr lang="en-US" baseline="0" dirty="0" smtClean="0"/>
              <a:t> to suit the needs of the individual.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VIVO is useful to many different users and audiences –.not only among researcher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among student faculty, donors, funding agencies and the public.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Only public information will be stored and displayed. Private or sensitive information is never imported into VIVO.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is housed and maintained at the local institutions, so it can be updated on a regular basis. 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“mechanics” of VIVO (the ontology and semantic capabilities) allow information to be located rapidly using keyword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 subject index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 technology can accommodate changes based on the demands of users. 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701A51-353C-466C-BA59-CA97C58A91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main advantage of VIVO is that the components are harvested from reliable external and institutional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[PeopleSoft for HR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PubMed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citations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Thus, </a:t>
            </a:r>
          </a:p>
          <a:p>
            <a:pPr lvl="0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Reducing the need for manual input.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Centralizing information and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-Providing an integrated source of data at an institutional level.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enters into the VIVO system and is organized as RDF triples using a standardized ontology developed by the VIVO team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can be exported and reused to develop applications or shared with other systems or vendors. 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is “open source” (free) and applications will continue to be developed after the grant.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4E0B4-E249-4AD8-9C44-566D1736E9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out_banner_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11523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283238-A6A9-4F89-88CA-1B6BD9A4020A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96410-DFDD-4B98-9D10-05BA3210A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687E-BCAC-4909-9A9C-F10114C9AF95}" type="datetimeFigureOut">
              <a:rPr lang="en-US"/>
              <a:pPr>
                <a:defRPr/>
              </a:pPr>
              <a:t>10/4/2010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D2C0-6830-49EA-A5C5-1EBDE2B8A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54C8-6A42-43D0-8DA0-985F99277973}" type="datetimeFigureOut">
              <a:rPr lang="en-US"/>
              <a:pPr>
                <a:defRPr/>
              </a:pPr>
              <a:t>10/4/2010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62FC-C00D-444E-9F9B-7741A3A41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2898D-00B4-0F41-BDDA-67CCD0A8C750}" type="datetime1">
              <a:rPr lang="en-US"/>
              <a:pPr>
                <a:defRPr/>
              </a:pPr>
              <a:t>10/4/2010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2A81-1C9E-1C46-8027-ED33B6E0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283238-A6A9-4F89-88CA-1B6BD9A4020A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96410-DFDD-4B98-9D10-05BA3210A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andout_banner_blan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52336"/>
          </a:xfrm>
          <a:prstGeom prst="rect">
            <a:avLst/>
          </a:prstGeom>
        </p:spPr>
      </p:pic>
      <p:pic>
        <p:nvPicPr>
          <p:cNvPr id="7" name="Picture 6" descr="Smathers Libraries U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1924" y="6477000"/>
            <a:ext cx="1209675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7543800" cy="457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553200"/>
            <a:ext cx="7543800" cy="45719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vivo_header_high.jpg"/>
          <p:cNvPicPr>
            <a:picLocks noChangeAspect="1"/>
          </p:cNvPicPr>
          <p:nvPr userDrawn="1"/>
        </p:nvPicPr>
        <p:blipFill>
          <a:blip r:embed="rId5" cstate="print"/>
          <a:srcRect b="10489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athers Libraries U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1924" y="6477000"/>
            <a:ext cx="1209675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6477000"/>
            <a:ext cx="7543800" cy="457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553200"/>
            <a:ext cx="7543800" cy="45719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andout_banner_blan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" y="0"/>
            <a:ext cx="9144001" cy="1152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90" r:id="rId4"/>
    <p:sldLayoutId id="2147483693" r:id="rId5"/>
    <p:sldLayoutId id="2147483694" r:id="rId6"/>
    <p:sldLayoutId id="2147483695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VIVOCollabor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voweb.org/contac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451318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itchFamily="34" charset="0"/>
              </a:rPr>
              <a:t>VIVO: Reaching out to faculty in support of a national network of researchers</a:t>
            </a:r>
            <a:endParaRPr lang="en-US" sz="28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5" name="Picture 4" descr="UFhome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205768"/>
            <a:ext cx="4343400" cy="5118832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181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Linda </a:t>
            </a:r>
            <a:r>
              <a:rPr lang="en-US" sz="2400" b="1" dirty="0" err="1" smtClean="0">
                <a:solidFill>
                  <a:schemeClr val="tx2"/>
                </a:solidFill>
                <a:latin typeface="Century Gothic" pitchFamily="34" charset="0"/>
              </a:rPr>
              <a:t>Butson</a:t>
            </a:r>
            <a:endParaRPr lang="en-US" sz="24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vivo.ufl.edu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219200"/>
            <a:ext cx="8060267" cy="5181600"/>
          </a:xfrm>
          <a:prstGeom prst="round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303E4E"/>
              </a:solidFill>
            </a:endParaRPr>
          </a:p>
        </p:txBody>
      </p:sp>
      <p:sp>
        <p:nvSpPr>
          <p:cNvPr id="5" name="TextBox 6"/>
          <p:cNvSpPr>
            <a:spLocks noChangeArrowheads="1"/>
          </p:cNvSpPr>
          <p:nvPr/>
        </p:nvSpPr>
        <p:spPr bwMode="auto">
          <a:xfrm>
            <a:off x="838200" y="1295400"/>
            <a:ext cx="1762125" cy="647700"/>
          </a:xfrm>
          <a:prstGeom prst="roundRect">
            <a:avLst>
              <a:gd name="adj" fmla="val 16667"/>
            </a:avLst>
          </a:prstGeom>
          <a:solidFill>
            <a:srgbClr val="1D9ED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Libraries: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5638800" cy="2000548"/>
          </a:xfrm>
          <a:prstGeom prst="round1Rect">
            <a:avLst/>
          </a:prstGeom>
          <a:noFill/>
          <a:ln>
            <a:solidFill>
              <a:srgbClr val="1D9ED1"/>
            </a:solidFill>
          </a:ln>
        </p:spPr>
        <p:txBody>
          <a:bodyPr lIns="182880" tIns="182880" rIns="0" bIns="9144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Neutral, trusted entities</a:t>
            </a:r>
            <a:endParaRPr lang="en-US" sz="1600" dirty="0"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Tradition of service/support for all missions of institution </a:t>
            </a:r>
          </a:p>
          <a:p>
            <a:pPr marL="628650" lvl="1" indent="-171450"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Administration </a:t>
            </a:r>
          </a:p>
          <a:p>
            <a:pPr marL="628650" lvl="1" indent="-171450"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Teaching/learning</a:t>
            </a:r>
          </a:p>
          <a:p>
            <a:pPr marL="628650" lvl="1" indent="-171450"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Research</a:t>
            </a:r>
          </a:p>
          <a:p>
            <a:pPr marL="628650" lvl="1" indent="-171450"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Fund-raising</a:t>
            </a:r>
          </a:p>
          <a:p>
            <a:pPr marL="171450" indent="-171450"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Tech centers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267200"/>
            <a:ext cx="5638800" cy="1985903"/>
          </a:xfrm>
          <a:prstGeom prst="round1Rect">
            <a:avLst/>
          </a:prstGeom>
          <a:noFill/>
          <a:ln>
            <a:solidFill>
              <a:srgbClr val="1D9ED1"/>
            </a:solidFill>
          </a:ln>
        </p:spPr>
        <p:txBody>
          <a:bodyPr wrap="square" lIns="182880" tIns="182880" rIns="182880" bIns="91440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Know organization/institution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Establish/maintain close relationships with clients</a:t>
            </a:r>
            <a:endParaRPr lang="en-US" sz="1600" dirty="0">
              <a:latin typeface="+mn-lt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Understand value of collaboration and can often bring people together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Understand user groups’ ethos, environment, needs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Clr>
                <a:srgbClr val="1D9ED1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Have some level of data expertise – organization, manipulation, storage/retrieval, usability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9"/>
          <p:cNvSpPr>
            <a:spLocks noChangeArrowheads="1"/>
          </p:cNvSpPr>
          <p:nvPr/>
        </p:nvSpPr>
        <p:spPr bwMode="auto">
          <a:xfrm>
            <a:off x="838200" y="3765609"/>
            <a:ext cx="2341563" cy="646112"/>
          </a:xfrm>
          <a:prstGeom prst="roundRect">
            <a:avLst>
              <a:gd name="adj" fmla="val 16667"/>
            </a:avLst>
          </a:prstGeom>
          <a:solidFill>
            <a:srgbClr val="1D9ED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Library Staff:</a:t>
            </a:r>
          </a:p>
        </p:txBody>
      </p:sp>
      <p:pic>
        <p:nvPicPr>
          <p:cNvPr id="9" name="Picture 8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6449" y="2438400"/>
            <a:ext cx="263515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304800"/>
            <a:ext cx="86106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Why involve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Libraries/Librarians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12192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Library staff as facilitators: UF model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295400"/>
            <a:ext cx="7848600" cy="1219200"/>
          </a:xfrm>
          <a:prstGeom prst="roundRect">
            <a:avLst/>
          </a:prstGeom>
          <a:solidFill>
            <a:srgbClr val="FFE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Outreach Team:</a:t>
            </a:r>
          </a:p>
          <a:p>
            <a:pPr marL="396875" lvl="1" indent="-33655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Liaison librarians from Health Science Center Libraries</a:t>
            </a:r>
          </a:p>
          <a:p>
            <a:pPr marL="396875" lvl="1" indent="-33655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Subject specialists from Marston Science Library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04800"/>
            <a:ext cx="86106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Local Outreach: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what’s happening at UF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590800"/>
            <a:ext cx="7848600" cy="1676400"/>
          </a:xfrm>
          <a:prstGeom prst="round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/>
            </a:r>
            <a:br>
              <a:rPr lang="en-US" sz="2400" dirty="0" smtClean="0">
                <a:solidFill>
                  <a:srgbClr val="303E4E"/>
                </a:solidFill>
              </a:rPr>
            </a:br>
            <a:r>
              <a:rPr lang="en-US" sz="2400" dirty="0" smtClean="0">
                <a:solidFill>
                  <a:srgbClr val="303E4E"/>
                </a:solidFill>
              </a:rPr>
              <a:t>Year One:</a:t>
            </a:r>
          </a:p>
          <a:p>
            <a:pPr marL="396875" lvl="1" indent="-27463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Tested relationships between colleges, departments, and individuals and manually added overview information</a:t>
            </a:r>
            <a:endParaRPr lang="en-US" sz="1400" dirty="0" smtClean="0">
              <a:solidFill>
                <a:srgbClr val="303E4E"/>
              </a:solidFill>
            </a:endParaRPr>
          </a:p>
          <a:p>
            <a:pPr marL="396875" lvl="1" indent="-27463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Collected and entered CVs from showcase departments</a:t>
            </a:r>
          </a:p>
          <a:p>
            <a:pPr marL="350838" indent="-3508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rgbClr val="303E4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419600"/>
            <a:ext cx="7848600" cy="1981200"/>
          </a:xfrm>
          <a:prstGeom prst="round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Year Two</a:t>
            </a:r>
          </a:p>
          <a:p>
            <a:pPr marL="396875" lvl="1" indent="-27463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Began outreach to liaison departments and colleges in September – speaking at various venues</a:t>
            </a:r>
          </a:p>
          <a:p>
            <a:pPr marL="396875" lvl="1" indent="-27463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Training for self-editing</a:t>
            </a:r>
          </a:p>
          <a:p>
            <a:pPr marL="396875" lvl="1" indent="-274638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303E4E"/>
                </a:solidFill>
              </a:rPr>
              <a:t>Campus-wide kick-off event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3 Prongs of UF Outreach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371600"/>
            <a:ext cx="83820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Raising awareness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What is VIVO?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Why would I use VIVO?</a:t>
            </a:r>
            <a:br>
              <a:rPr lang="en-US" sz="2800" dirty="0" smtClean="0">
                <a:latin typeface="Calibri" pitchFamily="34" charset="0"/>
              </a:rPr>
            </a:b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Teaching basic use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Features currently available in UF VIVO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Navigating and searching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Calibri" pitchFamily="34" charset="0"/>
              </a:rPr>
              <a:t>Supporting advanced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Editing your own profile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Mapping a CV to fields in VIVO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UF Outreach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present and  future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81000" y="377983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Phased Approach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4419600"/>
            <a:ext cx="86106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entury Gothic" pitchFamily="34" charset="0"/>
              </a:rPr>
              <a:t>Health,&amp; Basic Sciences, Engineering 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Fall 2010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Century Gothic" pitchFamily="34" charset="0"/>
              </a:rPr>
              <a:t>Engineering, Liberal Arts, Agriculture,  	</a:t>
            </a:r>
            <a:r>
              <a:rPr lang="en-US" sz="2000" b="1" dirty="0" smtClean="0">
                <a:latin typeface="Century Gothic" pitchFamily="34" charset="0"/>
              </a:rPr>
              <a:t>Spring 2011 </a:t>
            </a:r>
            <a:r>
              <a:rPr lang="en-US" sz="2000" dirty="0" smtClean="0">
                <a:latin typeface="Century Gothic" pitchFamily="34" charset="0"/>
              </a:rPr>
              <a:t/>
            </a:r>
            <a:br>
              <a:rPr lang="en-US" sz="2000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Fine Arts,  Education				</a:t>
            </a:r>
            <a:endParaRPr lang="en-US" sz="2000" b="1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Law</a:t>
            </a:r>
            <a:r>
              <a:rPr lang="en-US" sz="2000" dirty="0" smtClean="0">
                <a:latin typeface="Century Gothic" pitchFamily="34" charset="0"/>
              </a:rPr>
              <a:t>,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Journalism,</a:t>
            </a:r>
            <a:r>
              <a:rPr lang="en-US" sz="2000" dirty="0" smtClean="0">
                <a:latin typeface="Century Gothic" pitchFamily="34" charset="0"/>
              </a:rPr>
              <a:t> Construction, Business</a:t>
            </a:r>
            <a:r>
              <a:rPr kumimoji="0" lang="en-US" sz="2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	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Summer 2011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8600" y="1447800"/>
            <a:ext cx="8229600" cy="2209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400 – 500 visits a day </a:t>
            </a: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(on weekdays)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to </a:t>
            </a:r>
            <a:r>
              <a:rPr kumimoji="0" lang="en-US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vivo.ufl.edu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17,780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profiles available in vivo.ufl.edu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latin typeface="Century Gothic" pitchFamily="34" charset="0"/>
              </a:rPr>
              <a:t>Includes:</a:t>
            </a: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16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Colleges and </a:t>
            </a:r>
            <a:r>
              <a:rPr lang="en-US" sz="2300" b="1" baseline="0" dirty="0" smtClean="0">
                <a:latin typeface="Century Gothic" pitchFamily="34" charset="0"/>
              </a:rPr>
              <a:t>176</a:t>
            </a:r>
            <a:r>
              <a:rPr lang="en-US" sz="2300" b="1" dirty="0" smtClean="0">
                <a:latin typeface="Century Gothic" pitchFamily="34" charset="0"/>
              </a:rPr>
              <a:t> </a:t>
            </a:r>
            <a:r>
              <a:rPr lang="en-US" sz="2300" dirty="0" smtClean="0">
                <a:latin typeface="Century Gothic" pitchFamily="34" charset="0"/>
              </a:rPr>
              <a:t>Departments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34+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department visits on VIVO by UF team members</a:t>
            </a:r>
            <a:endParaRPr kumimoji="0" lang="en-US" sz="2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14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VIVO conference presentations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5867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w Cen MT" pitchFamily="34" charset="0"/>
              </a:rPr>
              <a:t>For more information: vivoweb.org/conference</a:t>
            </a:r>
            <a:endParaRPr lang="en-US" sz="28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How you can become involved?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16308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Visit </a:t>
            </a:r>
            <a:r>
              <a:rPr lang="en-US" sz="2800" b="1" dirty="0" smtClean="0">
                <a:solidFill>
                  <a:srgbClr val="00B0F0"/>
                </a:solidFill>
              </a:rPr>
              <a:t>VIVOweb.org</a:t>
            </a:r>
            <a:r>
              <a:rPr lang="en-US" sz="2800" b="1" dirty="0" smtClean="0"/>
              <a:t> </a:t>
            </a:r>
            <a:r>
              <a:rPr lang="en-US" sz="2800" dirty="0" smtClean="0"/>
              <a:t>to request a demo, receive more 	information on the project, upcoming releases, 	and project downloads.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Save the Date!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2011 VIVO National Conference will be hosted at 	the Gaylord National Hotel in Washington DC 	August 24 – 26, 2011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Become a fan. </a:t>
            </a:r>
            <a:r>
              <a:rPr lang="en-US" sz="2800" dirty="0" smtClean="0"/>
              <a:t>Join us on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at: 	</a:t>
            </a:r>
            <a:r>
              <a:rPr lang="en-US" sz="2800" dirty="0" smtClean="0">
                <a:hlinkClick r:id="rId3"/>
              </a:rPr>
              <a:t>http://www.facebook.com/VIVOCollaboration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Submit any questions or feedback to: </a:t>
            </a:r>
            <a:r>
              <a:rPr lang="en-US" sz="2800" dirty="0" smtClean="0"/>
              <a:t>	</a:t>
            </a:r>
            <a:r>
              <a:rPr lang="en-US" sz="2800" dirty="0" smtClean="0">
                <a:hlinkClick r:id="rId4"/>
              </a:rPr>
              <a:t>http://vivoweb.org/contact</a:t>
            </a:r>
            <a:endParaRPr lang="en-US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8686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Michele R. Tennant, AHIP, </a:t>
            </a:r>
            <a:r>
              <a:rPr lang="en-US" dirty="0" smtClean="0"/>
              <a:t>Bioinformatics Librarian and Assistant Director, Biomedical and Health Information Services, Health Science Center Libraries and UF Genetics Institute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Valrie I. Davis, </a:t>
            </a:r>
            <a:r>
              <a:rPr lang="en-US" dirty="0" smtClean="0"/>
              <a:t>Outreach Librarian, Agricultural Sciences, Marston Science Library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Sara Russell Gonzalez, </a:t>
            </a:r>
            <a:r>
              <a:rPr lang="en-US" dirty="0" smtClean="0"/>
              <a:t>Physical Sciences Librarian, Marston Science Library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Amy G. Buhler, AHIP, </a:t>
            </a:r>
            <a:r>
              <a:rPr lang="en-US" dirty="0" smtClean="0"/>
              <a:t>Engineering Librarian, Marston Science Library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Mary Edwards, </a:t>
            </a:r>
            <a:r>
              <a:rPr lang="en-US" dirty="0" smtClean="0"/>
              <a:t>Distance and Liaison Librarian, Health Science Center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Nita </a:t>
            </a:r>
            <a:r>
              <a:rPr lang="en-US" b="1" dirty="0" err="1" smtClean="0"/>
              <a:t>Ferree</a:t>
            </a:r>
            <a:r>
              <a:rPr lang="en-US" b="1" dirty="0" smtClean="0"/>
              <a:t>, AHIP, </a:t>
            </a:r>
            <a:r>
              <a:rPr lang="en-US" dirty="0" smtClean="0"/>
              <a:t>Reference and Liaison Librarian, Health Science Center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Rae </a:t>
            </a:r>
            <a:r>
              <a:rPr lang="en-US" b="1" dirty="0" err="1" smtClean="0"/>
              <a:t>Jesano</a:t>
            </a:r>
            <a:r>
              <a:rPr lang="en-US" b="1" dirty="0" smtClean="0"/>
              <a:t>, AHIP, </a:t>
            </a:r>
            <a:r>
              <a:rPr lang="en-US" dirty="0" smtClean="0"/>
              <a:t>Reference and Liaison Librarian, Health Science Center 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Hannah Norton, AHIP </a:t>
            </a:r>
            <a:r>
              <a:rPr lang="en-US" dirty="0" smtClean="0"/>
              <a:t>Reference and Liaison Librarian, Health Science Center 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Nancy Schaefer, AHIP, </a:t>
            </a:r>
            <a:r>
              <a:rPr lang="en-US" dirty="0" smtClean="0"/>
              <a:t>Reference and Liaison Librarian, Health Science Center Libraries</a:t>
            </a:r>
          </a:p>
          <a:p>
            <a:pPr>
              <a:spcBef>
                <a:spcPts val="600"/>
              </a:spcBef>
            </a:pPr>
            <a:r>
              <a:rPr lang="en-US" b="1" dirty="0" err="1" smtClean="0"/>
              <a:t>Margeaux</a:t>
            </a:r>
            <a:r>
              <a:rPr lang="en-US" b="1" dirty="0" smtClean="0"/>
              <a:t> C. Johnson, </a:t>
            </a:r>
            <a:r>
              <a:rPr lang="en-US" dirty="0"/>
              <a:t> </a:t>
            </a:r>
            <a:r>
              <a:rPr lang="en-US" dirty="0" smtClean="0"/>
              <a:t>Instruction Services Coordinator, Marston Science Library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Sara Henning, </a:t>
            </a:r>
            <a:r>
              <a:rPr lang="en-US" dirty="0" smtClean="0"/>
              <a:t>Marketing Coordinator, Health Science Center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Beth </a:t>
            </a:r>
            <a:r>
              <a:rPr lang="en-US" b="1" dirty="0" err="1" smtClean="0"/>
              <a:t>Auten</a:t>
            </a:r>
            <a:r>
              <a:rPr lang="en-US" b="1" dirty="0" smtClean="0"/>
              <a:t>, </a:t>
            </a:r>
            <a:r>
              <a:rPr lang="en-US" dirty="0" smtClean="0"/>
              <a:t>Reference and Liaison Librarian, Health Science Center Libraries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Mike Conlon, </a:t>
            </a:r>
            <a:r>
              <a:rPr lang="en-US" dirty="0" smtClean="0"/>
              <a:t>Principal Investigator and Interim Director, Biomedical Informatics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VIVO Collaboration, </a:t>
            </a:r>
            <a:r>
              <a:rPr lang="en-US" dirty="0" smtClean="0"/>
              <a:t>Gainesville, FL.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Co-Authors: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04800"/>
            <a:ext cx="4114800" cy="8382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What is VIVO?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9200" y="3048000"/>
            <a:ext cx="3886200" cy="1371600"/>
          </a:xfrm>
          <a:prstGeom prst="roundRect">
            <a:avLst/>
          </a:prstGeom>
          <a:solidFill>
            <a:srgbClr val="D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303E4E"/>
                </a:solidFill>
              </a:rPr>
              <a:t>…populated </a:t>
            </a:r>
            <a:r>
              <a:rPr lang="en-US" dirty="0">
                <a:solidFill>
                  <a:srgbClr val="303E4E"/>
                </a:solidFill>
              </a:rPr>
              <a:t>with </a:t>
            </a:r>
            <a:r>
              <a:rPr lang="en-US" b="1" dirty="0">
                <a:solidFill>
                  <a:srgbClr val="303E4E"/>
                </a:solidFill>
              </a:rPr>
              <a:t>detailed profiles </a:t>
            </a:r>
            <a:r>
              <a:rPr lang="en-US" dirty="0">
                <a:solidFill>
                  <a:srgbClr val="303E4E"/>
                </a:solidFill>
              </a:rPr>
              <a:t>of faculty and researchers; displaying items such as publications, teaching, service, and professional </a:t>
            </a:r>
            <a:r>
              <a:rPr lang="en-US" dirty="0" smtClean="0">
                <a:solidFill>
                  <a:srgbClr val="303E4E"/>
                </a:solidFill>
              </a:rPr>
              <a:t>affiliations;</a:t>
            </a:r>
            <a:endParaRPr lang="en-US" dirty="0">
              <a:solidFill>
                <a:srgbClr val="303E4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57800" y="4800600"/>
            <a:ext cx="3733800" cy="1371600"/>
          </a:xfrm>
          <a:prstGeom prst="roundRect">
            <a:avLst/>
          </a:prstGeom>
          <a:solidFill>
            <a:srgbClr val="D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303E4E"/>
                </a:solidFill>
              </a:rPr>
              <a:t>a </a:t>
            </a:r>
            <a:r>
              <a:rPr lang="en-US" b="1" dirty="0">
                <a:solidFill>
                  <a:srgbClr val="303E4E"/>
                </a:solidFill>
              </a:rPr>
              <a:t>powerful search functionality </a:t>
            </a:r>
            <a:r>
              <a:rPr lang="en-US" dirty="0">
                <a:solidFill>
                  <a:srgbClr val="303E4E"/>
                </a:solidFill>
              </a:rPr>
              <a:t>for locating people and information within or across institutions.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295400"/>
            <a:ext cx="3886200" cy="1371600"/>
          </a:xfrm>
          <a:prstGeom prst="roundRect">
            <a:avLst/>
          </a:prstGeom>
          <a:solidFill>
            <a:srgbClr val="D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An open-source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>
                <a:solidFill>
                  <a:srgbClr val="303E4E"/>
                </a:solidFill>
              </a:rPr>
              <a:t>emantic web application </a:t>
            </a:r>
            <a:r>
              <a:rPr lang="en-US" dirty="0">
                <a:solidFill>
                  <a:srgbClr val="303E4E"/>
                </a:solidFill>
              </a:rPr>
              <a:t>that enables the discovery of research and scholarship across disciplines in an </a:t>
            </a:r>
            <a:r>
              <a:rPr lang="en-US" dirty="0" smtClean="0">
                <a:solidFill>
                  <a:srgbClr val="303E4E"/>
                </a:solidFill>
              </a:rPr>
              <a:t>institution…</a:t>
            </a:r>
            <a:endParaRPr lang="en-US" dirty="0">
              <a:solidFill>
                <a:srgbClr val="303E4E"/>
              </a:solidFill>
            </a:endParaRPr>
          </a:p>
        </p:txBody>
      </p:sp>
      <p:pic>
        <p:nvPicPr>
          <p:cNvPr id="9" name="Picture 8" descr="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352800" cy="315233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0" name="Picture 9" descr="search_resul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5760" y="2819400"/>
            <a:ext cx="3727240" cy="350824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09600" y="1371600"/>
            <a:ext cx="8001000" cy="4876800"/>
          </a:xfrm>
          <a:prstGeom prst="rect">
            <a:avLst/>
          </a:prstGeom>
          <a:gradFill>
            <a:gsLst>
              <a:gs pos="0">
                <a:srgbClr val="FFECDD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The application which supports VIVO was originally developed at Cornell University in 2003.</a:t>
            </a:r>
            <a:br>
              <a:rPr lang="en-US" sz="2200" dirty="0" smtClean="0">
                <a:solidFill>
                  <a:schemeClr val="tx2"/>
                </a:solidFill>
              </a:rPr>
            </a:b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VIVO is being expanded through a $12.2 million grant from the National Center for Research Resources (NCRR) of the National Institutes of Health (NIH).</a:t>
            </a:r>
            <a:br>
              <a:rPr lang="en-US" sz="2200" dirty="0" smtClean="0">
                <a:solidFill>
                  <a:schemeClr val="tx2"/>
                </a:solidFill>
              </a:rPr>
            </a:b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UF is leading the grant with six other participating institutions:  	Cornell University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	Weill Cornell Medical College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	Indiana University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	School of Medicine, Washington University in St. Louis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	The Scripps Research Institute</a:t>
            </a:r>
            <a:br>
              <a:rPr lang="en-US" sz="2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	Ponce School of Medicine in Puerto Rico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History of VIVO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3657600" cy="49530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Is/not “Facebook” </a:t>
            </a:r>
            <a:b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  <a:t>for researchers?</a:t>
            </a:r>
            <a:br>
              <a:rPr lang="en-US" sz="2400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n-US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(IS) </a:t>
            </a:r>
            <a:r>
              <a:rPr lang="en-US" sz="2000" dirty="0" smtClean="0">
                <a:solidFill>
                  <a:schemeClr val="tx2"/>
                </a:solidFill>
                <a:latin typeface="Century Gothic" pitchFamily="34" charset="0"/>
              </a:rPr>
              <a:t>Enables the discovery of researchers, papers, grants, projects all across the university</a:t>
            </a:r>
            <a:br>
              <a:rPr lang="en-US" sz="2000" dirty="0" smtClean="0">
                <a:solidFill>
                  <a:schemeClr val="tx2"/>
                </a:solidFill>
                <a:latin typeface="Century Gothic" pitchFamily="34" charset="0"/>
              </a:rPr>
            </a:br>
            <a:endParaRPr lang="en-US" sz="20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(IS NOT) </a:t>
            </a:r>
            <a:r>
              <a:rPr lang="en-US" sz="2000" dirty="0" smtClean="0">
                <a:solidFill>
                  <a:schemeClr val="tx2"/>
                </a:solidFill>
                <a:latin typeface="Century Gothic" pitchFamily="34" charset="0"/>
              </a:rPr>
              <a:t>Presents information about researchers from authoritative sources</a:t>
            </a:r>
          </a:p>
          <a:p>
            <a:pPr>
              <a:buNone/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5" name="Picture 4" descr="conlon_v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798" y="1295399"/>
            <a:ext cx="4800601" cy="495472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3048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Collaboration of Science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2895600"/>
          <a:ext cx="8686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304800"/>
            <a:ext cx="60198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Current Challenges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28600" y="1295400"/>
          <a:ext cx="8686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15250861"/>
              </p:ext>
            </p:extLst>
          </p:nvPr>
        </p:nvGraphicFramePr>
        <p:xfrm>
          <a:off x="228600" y="4876800"/>
          <a:ext cx="8686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052755D-C34D-4DE4-8AEA-C2FA7C0BA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graphicEl>
                                              <a:dgm id="{D052755D-C34D-4DE4-8AEA-C2FA7C0BA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6202E10-C3F0-4B63-A021-2E24CD3FF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graphicEl>
                                              <a:dgm id="{06202E10-C3F0-4B63-A021-2E24CD3FF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F14173-90E6-49E3-9760-47B9EAE8B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0F14173-90E6-49E3-9760-47B9EAE8B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BDB02-DE49-4E20-82C3-66FB1F89B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BDBDB02-DE49-4E20-82C3-66FB1F89B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7238CBE-CFA4-4602-B686-E08EF5F35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graphicEl>
                                              <a:dgm id="{D7238CBE-CFA4-4602-B686-E08EF5F35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EB2594F-F17E-4DCA-A96F-5A29545CA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graphicEl>
                                              <a:dgm id="{7EB2594F-F17E-4DCA-A96F-5A29545CA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Graphic spid="15" grpId="0" uiExpand="1">
        <p:bldSub>
          <a:bldDgm bld="lvlOne"/>
        </p:bldSub>
      </p:bldGraphic>
      <p:bldGraphic spid="1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304800"/>
            <a:ext cx="8686800" cy="838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VIVO profile will allow researchers to:</a:t>
            </a:r>
            <a:endParaRPr lang="en-US" sz="35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 flipH="1">
            <a:off x="4800600" y="2438400"/>
            <a:ext cx="4114800" cy="762000"/>
          </a:xfrm>
          <a:prstGeom prst="homePlate">
            <a:avLst/>
          </a:prstGeom>
          <a:solidFill>
            <a:srgbClr val="DAF1F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marL="2349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7AAE1"/>
                </a:solidFill>
              </a:rPr>
              <a:t>Showcase </a:t>
            </a:r>
            <a:r>
              <a:rPr lang="en-US" dirty="0" smtClean="0">
                <a:solidFill>
                  <a:srgbClr val="303E4E"/>
                </a:solidFill>
              </a:rPr>
              <a:t>credentials, expertise, skills, and professional achievements.</a:t>
            </a:r>
            <a:endParaRPr lang="en-US" dirty="0">
              <a:solidFill>
                <a:srgbClr val="303E4E"/>
              </a:solidFill>
            </a:endParaRP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 flipH="1">
            <a:off x="4800600" y="3429000"/>
            <a:ext cx="4114800" cy="762000"/>
          </a:xfrm>
          <a:prstGeom prst="homePlate">
            <a:avLst/>
          </a:prstGeom>
          <a:solidFill>
            <a:srgbClr val="DAF1F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2349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7AAE1"/>
                </a:solidFill>
              </a:rPr>
              <a:t>Connect </a:t>
            </a:r>
            <a:r>
              <a:rPr lang="en-US" dirty="0" smtClean="0">
                <a:solidFill>
                  <a:srgbClr val="303E4E"/>
                </a:solidFill>
              </a:rPr>
              <a:t>within research areas and geographic expertise. </a:t>
            </a:r>
            <a:endParaRPr lang="en-US" dirty="0">
              <a:solidFill>
                <a:srgbClr val="303E4E"/>
              </a:solidFill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 flipH="1">
            <a:off x="4800600" y="4419600"/>
            <a:ext cx="4114800" cy="762000"/>
          </a:xfrm>
          <a:prstGeom prst="homePlate">
            <a:avLst/>
          </a:prstGeom>
          <a:solidFill>
            <a:srgbClr val="DAF1F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2349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7AAE1"/>
                </a:solidFill>
              </a:rPr>
              <a:t>Simplify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03E4E"/>
                </a:solidFill>
              </a:rPr>
              <a:t>reporting tasks.</a:t>
            </a:r>
            <a:endParaRPr lang="en-US" dirty="0">
              <a:solidFill>
                <a:srgbClr val="303E4E"/>
              </a:solidFill>
            </a:endParaRPr>
          </a:p>
        </p:txBody>
      </p:sp>
      <p:sp>
        <p:nvSpPr>
          <p:cNvPr id="11" name="Subtitle 3"/>
          <p:cNvSpPr txBox="1">
            <a:spLocks/>
          </p:cNvSpPr>
          <p:nvPr/>
        </p:nvSpPr>
        <p:spPr>
          <a:xfrm flipH="1">
            <a:off x="4800600" y="5410200"/>
            <a:ext cx="4114800" cy="762000"/>
          </a:xfrm>
          <a:prstGeom prst="homePlate">
            <a:avLst/>
          </a:prstGeom>
          <a:solidFill>
            <a:srgbClr val="DAF1F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2349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7AAE1"/>
                </a:solidFill>
              </a:rPr>
              <a:t>Publish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303E4E"/>
                </a:solidFill>
              </a:rPr>
              <a:t>the </a:t>
            </a:r>
            <a:r>
              <a:rPr lang="en-US" dirty="0" smtClean="0">
                <a:solidFill>
                  <a:srgbClr val="303E4E"/>
                </a:solidFill>
              </a:rPr>
              <a:t>URL or link the profile to other applications.</a:t>
            </a:r>
            <a:endParaRPr lang="en-US" dirty="0">
              <a:solidFill>
                <a:srgbClr val="303E4E"/>
              </a:solidFill>
            </a:endParaRPr>
          </a:p>
        </p:txBody>
      </p:sp>
      <p:sp>
        <p:nvSpPr>
          <p:cNvPr id="12" name="Subtitle 3"/>
          <p:cNvSpPr txBox="1">
            <a:spLocks/>
          </p:cNvSpPr>
          <p:nvPr/>
        </p:nvSpPr>
        <p:spPr>
          <a:xfrm flipH="1">
            <a:off x="4800600" y="1447800"/>
            <a:ext cx="4114800" cy="762000"/>
          </a:xfrm>
          <a:prstGeom prst="homePlate">
            <a:avLst/>
          </a:prstGeom>
          <a:solidFill>
            <a:srgbClr val="DAF1FA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2349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7AAE1"/>
                </a:solidFill>
              </a:rPr>
              <a:t>Map colleagues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03E4E"/>
                </a:solidFill>
              </a:rPr>
              <a:t>by research area, authorship, and collaborations.</a:t>
            </a:r>
            <a:endParaRPr lang="en-US" dirty="0">
              <a:solidFill>
                <a:srgbClr val="303E4E"/>
              </a:solidFill>
            </a:endParaRPr>
          </a:p>
        </p:txBody>
      </p:sp>
      <p:pic>
        <p:nvPicPr>
          <p:cNvPr id="18" name="Picture 17" descr="conlon_new.jpg"/>
          <p:cNvPicPr>
            <a:picLocks noChangeAspect="1"/>
          </p:cNvPicPr>
          <p:nvPr/>
        </p:nvPicPr>
        <p:blipFill>
          <a:blip r:embed="rId3" cstate="print"/>
          <a:srcRect b="71476"/>
          <a:stretch>
            <a:fillRect/>
          </a:stretch>
        </p:blipFill>
        <p:spPr>
          <a:xfrm>
            <a:off x="381000" y="1295400"/>
            <a:ext cx="4142117" cy="510540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666600" y="-2209800"/>
            <a:ext cx="7315200" cy="6477000"/>
            <a:chOff x="102069900" y="104584500"/>
            <a:chExt cx="16230600" cy="134874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102069900" y="104584500"/>
              <a:ext cx="16230600" cy="13487400"/>
            </a:xfrm>
            <a:prstGeom prst="roundRect">
              <a:avLst>
                <a:gd name="adj" fmla="val 16667"/>
              </a:avLst>
            </a:prstGeom>
            <a:solidFill>
              <a:srgbClr val="DAF1FA"/>
            </a:solidFill>
            <a:ln w="9525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02298500" y="104813100"/>
              <a:ext cx="15773400" cy="13030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in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Picture 9" descr="VIVOChart_customOutlin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225600" y="106313199"/>
              <a:ext cx="13944600" cy="1094077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9" descr="VIVOChart_customOutl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6500969" cy="50936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381000"/>
            <a:ext cx="8077200" cy="838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Who can use VIVO?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1905000"/>
            <a:ext cx="246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D9ED1"/>
                </a:solidFill>
                <a:latin typeface="Calibri" pitchFamily="34" charset="0"/>
              </a:rPr>
              <a:t>…and many more!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3"/>
          <p:cNvSpPr txBox="1">
            <a:spLocks/>
          </p:cNvSpPr>
          <p:nvPr/>
        </p:nvSpPr>
        <p:spPr>
          <a:xfrm>
            <a:off x="3581400" y="3276600"/>
            <a:ext cx="2362200" cy="2133600"/>
          </a:xfrm>
          <a:prstGeom prst="downArrowCallout">
            <a:avLst>
              <a:gd name="adj1" fmla="val 15592"/>
              <a:gd name="adj2" fmla="val 25000"/>
              <a:gd name="adj3" fmla="val 12979"/>
              <a:gd name="adj4" fmla="val 80656"/>
            </a:avLst>
          </a:prstGeom>
          <a:solidFill>
            <a:schemeClr val="bg1"/>
          </a:solidFill>
          <a:ln>
            <a:solidFill>
              <a:srgbClr val="7CA8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114300" indent="-1143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Data stored as RDF triples using standard ontology 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4" name="Picture 4" descr="C:\Documents and Settings\deankra\Local Settings\Temporary Internet Files\Content.IE5\6AZFHVXN\MPj0305883000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92812">
            <a:off x="4274916" y="3278359"/>
            <a:ext cx="872625" cy="9266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381000"/>
            <a:ext cx="84582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How does VIVO work?</a:t>
            </a:r>
            <a:endParaRPr lang="en-US" sz="3300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Subtitle 3"/>
          <p:cNvSpPr txBox="1">
            <a:spLocks/>
          </p:cNvSpPr>
          <p:nvPr/>
        </p:nvSpPr>
        <p:spPr>
          <a:xfrm>
            <a:off x="381000" y="2286000"/>
            <a:ext cx="3581400" cy="2285999"/>
          </a:xfrm>
          <a:prstGeom prst="rightArrowCallout">
            <a:avLst>
              <a:gd name="adj1" fmla="val 25000"/>
              <a:gd name="adj2" fmla="val 25000"/>
              <a:gd name="adj3" fmla="val 18113"/>
              <a:gd name="adj4" fmla="val 81984"/>
            </a:avLst>
          </a:prstGeom>
          <a:solidFill>
            <a:schemeClr val="bg1"/>
          </a:solidFill>
          <a:ln>
            <a:solidFill>
              <a:srgbClr val="7CA8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03E4E"/>
                </a:solidFill>
                <a:latin typeface="Century Gothic" pitchFamily="34" charset="0"/>
              </a:rPr>
              <a:t>Internal data </a:t>
            </a:r>
            <a:r>
              <a:rPr lang="en-US" sz="1400" b="1" dirty="0" smtClean="0">
                <a:solidFill>
                  <a:srgbClr val="303E4E"/>
                </a:solidFill>
                <a:latin typeface="Century Gothic" pitchFamily="34" charset="0"/>
              </a:rPr>
              <a:t>sources: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UF directory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</a:t>
            </a:r>
            <a:r>
              <a:rPr lang="en-US" sz="1400" b="1" dirty="0" smtClean="0">
                <a:solidFill>
                  <a:srgbClr val="303E4E"/>
                </a:solidFill>
                <a:latin typeface="Century Gothic" pitchFamily="34" charset="0"/>
              </a:rPr>
              <a:t>PeopleSoft</a:t>
            </a: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and DSR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Office of Sponsored Research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Institutional Repositories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Registrar System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Faculty Activity Systems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Events and Seminars</a:t>
            </a:r>
            <a:endParaRPr lang="en-US" sz="1400" dirty="0" smtClean="0">
              <a:solidFill>
                <a:srgbClr val="303E4E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6800" y="5486400"/>
            <a:ext cx="7315200" cy="762000"/>
          </a:xfrm>
          <a:prstGeom prst="roundRect">
            <a:avLst/>
          </a:prstGeom>
          <a:solidFill>
            <a:srgbClr val="EAF1FA"/>
          </a:solidFill>
          <a:ln>
            <a:solidFill>
              <a:srgbClr val="27A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VIVO data is available for reuse by web pages, applications, </a:t>
            </a:r>
            <a:b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Century Gothic" pitchFamily="34" charset="0"/>
              </a:rPr>
              <a:t>and other consumers both within and outside the institution. </a:t>
            </a:r>
          </a:p>
          <a:p>
            <a:pPr algn="ctr"/>
            <a:endParaRPr lang="en-US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6" name="Subtitle 3"/>
          <p:cNvSpPr txBox="1">
            <a:spLocks/>
          </p:cNvSpPr>
          <p:nvPr/>
        </p:nvSpPr>
        <p:spPr>
          <a:xfrm>
            <a:off x="5486400" y="2286000"/>
            <a:ext cx="3352800" cy="2286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798"/>
            </a:avLst>
          </a:prstGeom>
          <a:solidFill>
            <a:schemeClr val="bg1"/>
          </a:solidFill>
          <a:ln>
            <a:solidFill>
              <a:srgbClr val="7CA8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114300" indent="-1143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303E4E"/>
                </a:solidFill>
                <a:latin typeface="Century Gothic" pitchFamily="34" charset="0"/>
              </a:rPr>
              <a:t>External data </a:t>
            </a:r>
            <a:r>
              <a:rPr lang="en-US" sz="1400" b="1" dirty="0" smtClean="0">
                <a:solidFill>
                  <a:srgbClr val="303E4E"/>
                </a:solidFill>
                <a:latin typeface="Century Gothic" pitchFamily="34" charset="0"/>
              </a:rPr>
              <a:t>sources:</a:t>
            </a:r>
          </a:p>
          <a:p>
            <a:pPr marL="119063" indent="-1190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Publication warehouses-       e.g.</a:t>
            </a:r>
            <a:r>
              <a:rPr lang="en-US" sz="1400" b="1" dirty="0" smtClean="0">
                <a:solidFill>
                  <a:srgbClr val="303E4E"/>
                </a:solidFill>
                <a:latin typeface="Century Gothic" pitchFamily="34" charset="0"/>
              </a:rPr>
              <a:t> </a:t>
            </a:r>
            <a:r>
              <a:rPr lang="en-US" sz="1400" b="1" dirty="0" err="1" smtClean="0">
                <a:solidFill>
                  <a:srgbClr val="303E4E"/>
                </a:solidFill>
                <a:latin typeface="Century Gothic" pitchFamily="34" charset="0"/>
              </a:rPr>
              <a:t>PubMed</a:t>
            </a: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, Web of Science, Elsevier (Scopus)</a:t>
            </a:r>
          </a:p>
          <a:p>
            <a:pPr marL="119063" indent="-1190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 Grant databases: </a:t>
            </a:r>
            <a:b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</a:b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e.g. NSF/ NIH</a:t>
            </a:r>
          </a:p>
          <a:p>
            <a:pPr marL="119063" indent="-119063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National Organizations: AAAS, AMA, etc.</a:t>
            </a:r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3581400" y="1447800"/>
            <a:ext cx="2362200" cy="1447800"/>
          </a:xfrm>
          <a:prstGeom prst="downArrowCallout">
            <a:avLst>
              <a:gd name="adj1" fmla="val 15592"/>
              <a:gd name="adj2" fmla="val 25000"/>
              <a:gd name="adj3" fmla="val 12979"/>
              <a:gd name="adj4" fmla="val 80656"/>
            </a:avLst>
          </a:prstGeom>
          <a:solidFill>
            <a:schemeClr val="bg1"/>
          </a:solidFill>
          <a:ln>
            <a:solidFill>
              <a:srgbClr val="7CA8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114300" indent="-1143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303E4E"/>
                </a:solidFill>
                <a:latin typeface="Century Gothic" pitchFamily="34" charset="0"/>
              </a:rPr>
              <a:t>Faculty and unit administrators can then add additional information to their profile.</a:t>
            </a:r>
            <a:endParaRPr lang="en-US" sz="1400" dirty="0">
              <a:solidFill>
                <a:schemeClr val="tx1">
                  <a:tint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5" grpId="0" animBg="1"/>
      <p:bldP spid="26" grpId="0" animBg="1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1372</Words>
  <Application>Microsoft Office PowerPoint</Application>
  <PresentationFormat>On-screen Show (4:3)</PresentationFormat>
  <Paragraphs>267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Custom Design</vt:lpstr>
      <vt:lpstr>1_Custom Design</vt:lpstr>
      <vt:lpstr>PowerPoint Presentation</vt:lpstr>
      <vt:lpstr>PowerPoint Presentation</vt:lpstr>
      <vt:lpstr>What is VIVO?</vt:lpstr>
      <vt:lpstr>PowerPoint Presentation</vt:lpstr>
      <vt:lpstr>PowerPoint Presentation</vt:lpstr>
      <vt:lpstr>PowerPoint Presentation</vt:lpstr>
      <vt:lpstr>A VIVO profile will allow researchers to:</vt:lpstr>
      <vt:lpstr>PowerPoint Presentation</vt:lpstr>
      <vt:lpstr>How does VIVO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skreinest</dc:creator>
  <cp:lastModifiedBy>Butson,Linda Claire</cp:lastModifiedBy>
  <cp:revision>220</cp:revision>
  <cp:lastPrinted>2010-10-01T17:06:13Z</cp:lastPrinted>
  <dcterms:created xsi:type="dcterms:W3CDTF">2010-09-13T11:47:29Z</dcterms:created>
  <dcterms:modified xsi:type="dcterms:W3CDTF">2010-10-04T14:02:32Z</dcterms:modified>
</cp:coreProperties>
</file>