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6"/>
  </p:sldMasterIdLst>
  <p:notesMasterIdLst>
    <p:notesMasterId r:id="rId82"/>
  </p:notesMasterIdLst>
  <p:sldIdLst>
    <p:sldId id="256" r:id="rId7"/>
    <p:sldId id="297" r:id="rId8"/>
    <p:sldId id="370" r:id="rId9"/>
    <p:sldId id="298" r:id="rId10"/>
    <p:sldId id="288" r:id="rId11"/>
    <p:sldId id="368" r:id="rId12"/>
    <p:sldId id="289" r:id="rId13"/>
    <p:sldId id="319" r:id="rId14"/>
    <p:sldId id="320" r:id="rId15"/>
    <p:sldId id="311" r:id="rId16"/>
    <p:sldId id="371" r:id="rId17"/>
    <p:sldId id="291" r:id="rId18"/>
    <p:sldId id="292" r:id="rId19"/>
    <p:sldId id="295" r:id="rId20"/>
    <p:sldId id="310" r:id="rId21"/>
    <p:sldId id="369" r:id="rId22"/>
    <p:sldId id="300" r:id="rId23"/>
    <p:sldId id="324" r:id="rId24"/>
    <p:sldId id="323" r:id="rId25"/>
    <p:sldId id="294" r:id="rId26"/>
    <p:sldId id="308" r:id="rId27"/>
    <p:sldId id="301" r:id="rId28"/>
    <p:sldId id="302" r:id="rId29"/>
    <p:sldId id="374" r:id="rId30"/>
    <p:sldId id="373" r:id="rId31"/>
    <p:sldId id="299" r:id="rId32"/>
    <p:sldId id="287" r:id="rId33"/>
    <p:sldId id="307" r:id="rId34"/>
    <p:sldId id="284" r:id="rId35"/>
    <p:sldId id="325" r:id="rId36"/>
    <p:sldId id="326" r:id="rId37"/>
    <p:sldId id="327" r:id="rId38"/>
    <p:sldId id="329" r:id="rId39"/>
    <p:sldId id="328" r:id="rId40"/>
    <p:sldId id="330" r:id="rId41"/>
    <p:sldId id="331" r:id="rId42"/>
    <p:sldId id="334" r:id="rId43"/>
    <p:sldId id="335" r:id="rId44"/>
    <p:sldId id="336" r:id="rId45"/>
    <p:sldId id="337" r:id="rId46"/>
    <p:sldId id="338" r:id="rId47"/>
    <p:sldId id="339" r:id="rId48"/>
    <p:sldId id="341" r:id="rId49"/>
    <p:sldId id="343" r:id="rId50"/>
    <p:sldId id="344" r:id="rId51"/>
    <p:sldId id="345" r:id="rId52"/>
    <p:sldId id="346" r:id="rId53"/>
    <p:sldId id="347" r:id="rId54"/>
    <p:sldId id="348" r:id="rId55"/>
    <p:sldId id="349" r:id="rId56"/>
    <p:sldId id="350" r:id="rId57"/>
    <p:sldId id="351" r:id="rId58"/>
    <p:sldId id="352" r:id="rId59"/>
    <p:sldId id="353" r:id="rId60"/>
    <p:sldId id="354" r:id="rId61"/>
    <p:sldId id="355" r:id="rId62"/>
    <p:sldId id="356" r:id="rId63"/>
    <p:sldId id="357" r:id="rId64"/>
    <p:sldId id="358" r:id="rId65"/>
    <p:sldId id="359" r:id="rId66"/>
    <p:sldId id="360" r:id="rId67"/>
    <p:sldId id="361" r:id="rId68"/>
    <p:sldId id="362" r:id="rId69"/>
    <p:sldId id="363" r:id="rId70"/>
    <p:sldId id="364" r:id="rId71"/>
    <p:sldId id="365" r:id="rId72"/>
    <p:sldId id="312" r:id="rId73"/>
    <p:sldId id="313" r:id="rId74"/>
    <p:sldId id="314" r:id="rId75"/>
    <p:sldId id="315" r:id="rId76"/>
    <p:sldId id="316" r:id="rId77"/>
    <p:sldId id="317" r:id="rId78"/>
    <p:sldId id="305" r:id="rId79"/>
    <p:sldId id="372" r:id="rId80"/>
    <p:sldId id="309" r:id="rId81"/>
  </p:sldIdLst>
  <p:sldSz cx="9144000" cy="6858000" type="screen4x3"/>
  <p:notesSz cx="6858000" cy="9077325"/>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1758" autoAdjust="0"/>
  </p:normalViewPr>
  <p:slideViewPr>
    <p:cSldViewPr>
      <p:cViewPr>
        <p:scale>
          <a:sx n="107" d="100"/>
          <a:sy n="107" d="100"/>
        </p:scale>
        <p:origin x="-7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3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customXml" Target="../customXml/item5.xml"/><Relationship Id="rId61" Type="http://schemas.openxmlformats.org/officeDocument/2006/relationships/slide" Target="slides/slide55.xml"/><Relationship Id="rId82" Type="http://schemas.openxmlformats.org/officeDocument/2006/relationships/notesMaster" Target="notesMasters/notesMaster1.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A5E14E-163B-4A47-85C8-E4ED0D6656A3}"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en-US"/>
        </a:p>
      </dgm:t>
    </dgm:pt>
    <dgm:pt modelId="{217D32E5-2B93-4F55-849C-38ED91C5679F}">
      <dgm:prSet phldrT="[Text]"/>
      <dgm:spPr/>
      <dgm:t>
        <a:bodyPr/>
        <a:lstStyle/>
        <a:p>
          <a:r>
            <a:rPr lang="en-US"/>
            <a:t>Level One</a:t>
          </a:r>
        </a:p>
      </dgm:t>
    </dgm:pt>
    <dgm:pt modelId="{2FBD4987-D510-4DA4-8A30-FEFF6B1CFC5C}" type="parTrans" cxnId="{2ABA0F55-0597-48BF-B0B0-CEAFD5119686}">
      <dgm:prSet/>
      <dgm:spPr/>
      <dgm:t>
        <a:bodyPr/>
        <a:lstStyle/>
        <a:p>
          <a:endParaRPr lang="en-US"/>
        </a:p>
      </dgm:t>
    </dgm:pt>
    <dgm:pt modelId="{C1BB0818-E0FF-4E2E-B080-92DEED7DD0CE}" type="sibTrans" cxnId="{2ABA0F55-0597-48BF-B0B0-CEAFD5119686}">
      <dgm:prSet/>
      <dgm:spPr/>
      <dgm:t>
        <a:bodyPr/>
        <a:lstStyle/>
        <a:p>
          <a:endParaRPr lang="en-US"/>
        </a:p>
      </dgm:t>
    </dgm:pt>
    <dgm:pt modelId="{9B149862-08C9-45D3-A8AA-011665A95E72}">
      <dgm:prSet phldrT="[Text]" custT="1"/>
      <dgm:spPr/>
      <dgm:t>
        <a:bodyPr/>
        <a:lstStyle/>
        <a:p>
          <a:r>
            <a:rPr lang="en-US" sz="1800" dirty="0"/>
            <a:t>Identify major types of </a:t>
          </a:r>
          <a:r>
            <a:rPr lang="en-US" sz="1800" dirty="0" smtClean="0"/>
            <a:t>plagiarism</a:t>
          </a:r>
          <a:br>
            <a:rPr lang="en-US" sz="1800" dirty="0" smtClean="0"/>
          </a:br>
          <a:endParaRPr lang="en-US" sz="1800" dirty="0"/>
        </a:p>
      </dgm:t>
    </dgm:pt>
    <dgm:pt modelId="{EB274B17-5097-4B70-86FA-8E60BC9C5154}" type="parTrans" cxnId="{E845F7EE-95C7-4697-BAA2-9B43923AA90D}">
      <dgm:prSet/>
      <dgm:spPr/>
      <dgm:t>
        <a:bodyPr/>
        <a:lstStyle/>
        <a:p>
          <a:endParaRPr lang="en-US"/>
        </a:p>
      </dgm:t>
    </dgm:pt>
    <dgm:pt modelId="{355B9ADD-2BCE-40D1-A7AA-F88216843A1A}" type="sibTrans" cxnId="{E845F7EE-95C7-4697-BAA2-9B43923AA90D}">
      <dgm:prSet/>
      <dgm:spPr/>
      <dgm:t>
        <a:bodyPr/>
        <a:lstStyle/>
        <a:p>
          <a:endParaRPr lang="en-US"/>
        </a:p>
      </dgm:t>
    </dgm:pt>
    <dgm:pt modelId="{3CF4BB05-4B02-4F62-8AC0-5C4F3EBB9F85}">
      <dgm:prSet phldrT="[Text]"/>
      <dgm:spPr/>
      <dgm:t>
        <a:bodyPr/>
        <a:lstStyle/>
        <a:p>
          <a:r>
            <a:rPr lang="en-US"/>
            <a:t>Level Two</a:t>
          </a:r>
        </a:p>
      </dgm:t>
    </dgm:pt>
    <dgm:pt modelId="{E11F3A2E-755B-432A-843B-85F1FF3A96B4}" type="parTrans" cxnId="{0CF528EC-7F6F-4A94-BCF0-52ECE9607F30}">
      <dgm:prSet/>
      <dgm:spPr/>
      <dgm:t>
        <a:bodyPr/>
        <a:lstStyle/>
        <a:p>
          <a:endParaRPr lang="en-US"/>
        </a:p>
      </dgm:t>
    </dgm:pt>
    <dgm:pt modelId="{F44FB147-6207-4A93-AD02-36EAA78F7E6E}" type="sibTrans" cxnId="{0CF528EC-7F6F-4A94-BCF0-52ECE9607F30}">
      <dgm:prSet/>
      <dgm:spPr/>
      <dgm:t>
        <a:bodyPr/>
        <a:lstStyle/>
        <a:p>
          <a:endParaRPr lang="en-US"/>
        </a:p>
      </dgm:t>
    </dgm:pt>
    <dgm:pt modelId="{A15B0EE7-DA74-44FB-BF46-CAD603A5D978}">
      <dgm:prSet phldrT="[Text]"/>
      <dgm:spPr/>
      <dgm:t>
        <a:bodyPr/>
        <a:lstStyle/>
        <a:p>
          <a:pPr algn="l"/>
          <a:r>
            <a:rPr lang="en-US" dirty="0"/>
            <a:t>Explain the potential consequences of plagiarism both academically &amp; professionally</a:t>
          </a:r>
        </a:p>
      </dgm:t>
    </dgm:pt>
    <dgm:pt modelId="{97E95F68-D6D7-44DF-83DD-C8C869F32875}" type="parTrans" cxnId="{0D8CFE6A-7380-49AC-83AF-030F5ECBBE9A}">
      <dgm:prSet/>
      <dgm:spPr/>
      <dgm:t>
        <a:bodyPr/>
        <a:lstStyle/>
        <a:p>
          <a:endParaRPr lang="en-US"/>
        </a:p>
      </dgm:t>
    </dgm:pt>
    <dgm:pt modelId="{8A49E4FF-8B17-4F57-AADE-E4068C044F0C}" type="sibTrans" cxnId="{0D8CFE6A-7380-49AC-83AF-030F5ECBBE9A}">
      <dgm:prSet/>
      <dgm:spPr/>
      <dgm:t>
        <a:bodyPr/>
        <a:lstStyle/>
        <a:p>
          <a:endParaRPr lang="en-US"/>
        </a:p>
      </dgm:t>
    </dgm:pt>
    <dgm:pt modelId="{3FDF1F38-4B78-4E6C-A0BF-4D9FC6221B0D}">
      <dgm:prSet phldrT="[Text]"/>
      <dgm:spPr/>
      <dgm:t>
        <a:bodyPr/>
        <a:lstStyle/>
        <a:p>
          <a:r>
            <a:rPr lang="en-US"/>
            <a:t>Level Three</a:t>
          </a:r>
        </a:p>
      </dgm:t>
    </dgm:pt>
    <dgm:pt modelId="{FEF0A3C2-0FC2-4673-8058-8EFD0EE44C84}" type="parTrans" cxnId="{5F6E3ADE-86C0-429B-AD2C-13CE2485F34B}">
      <dgm:prSet/>
      <dgm:spPr/>
      <dgm:t>
        <a:bodyPr/>
        <a:lstStyle/>
        <a:p>
          <a:endParaRPr lang="en-US"/>
        </a:p>
      </dgm:t>
    </dgm:pt>
    <dgm:pt modelId="{8BD91C84-9F49-474D-BFE4-AA7D64AB391C}" type="sibTrans" cxnId="{5F6E3ADE-86C0-429B-AD2C-13CE2485F34B}">
      <dgm:prSet/>
      <dgm:spPr/>
      <dgm:t>
        <a:bodyPr/>
        <a:lstStyle/>
        <a:p>
          <a:endParaRPr lang="en-US"/>
        </a:p>
      </dgm:t>
    </dgm:pt>
    <dgm:pt modelId="{0E092B49-4B1C-4E33-A269-522D666EA20B}">
      <dgm:prSet phldrT="[Text]" custT="1"/>
      <dgm:spPr/>
      <dgm:t>
        <a:bodyPr/>
        <a:lstStyle/>
        <a:p>
          <a:r>
            <a:rPr lang="en-US" sz="1800" dirty="0"/>
            <a:t>Apply the rules </a:t>
          </a:r>
          <a:r>
            <a:rPr lang="en-US" sz="1800" dirty="0" smtClean="0"/>
            <a:t>to </a:t>
          </a:r>
          <a:r>
            <a:rPr lang="en-US" sz="1800" dirty="0"/>
            <a:t>increasingly complex </a:t>
          </a:r>
          <a:r>
            <a:rPr lang="en-US" sz="1800" dirty="0" smtClean="0"/>
            <a:t>scenarios</a:t>
          </a:r>
          <a:br>
            <a:rPr lang="en-US" sz="1800" dirty="0" smtClean="0"/>
          </a:br>
          <a:endParaRPr lang="en-US" sz="1800" dirty="0"/>
        </a:p>
      </dgm:t>
    </dgm:pt>
    <dgm:pt modelId="{906E4D7A-9280-4AF0-8943-D5472435425E}" type="parTrans" cxnId="{91906B4F-CB47-45A6-AED7-843156F4885B}">
      <dgm:prSet/>
      <dgm:spPr/>
      <dgm:t>
        <a:bodyPr/>
        <a:lstStyle/>
        <a:p>
          <a:endParaRPr lang="en-US"/>
        </a:p>
      </dgm:t>
    </dgm:pt>
    <dgm:pt modelId="{4F2E304E-D7A3-45F0-8CE0-70AF58E06633}" type="sibTrans" cxnId="{91906B4F-CB47-45A6-AED7-843156F4885B}">
      <dgm:prSet/>
      <dgm:spPr/>
      <dgm:t>
        <a:bodyPr/>
        <a:lstStyle/>
        <a:p>
          <a:endParaRPr lang="en-US"/>
        </a:p>
      </dgm:t>
    </dgm:pt>
    <dgm:pt modelId="{5BBBAA11-D027-4889-9B74-AA7C2DD9A9FC}">
      <dgm:prSet phldrT="[Text]" custT="1"/>
      <dgm:spPr/>
      <dgm:t>
        <a:bodyPr/>
        <a:lstStyle/>
        <a:p>
          <a:r>
            <a:rPr lang="en-US" sz="1800" dirty="0"/>
            <a:t>List basic rules to avoid </a:t>
          </a:r>
          <a:r>
            <a:rPr lang="en-US" sz="1800" dirty="0" smtClean="0"/>
            <a:t>plagiarism</a:t>
          </a:r>
          <a:br>
            <a:rPr lang="en-US" sz="1800" dirty="0" smtClean="0"/>
          </a:br>
          <a:endParaRPr lang="en-US" sz="1800" dirty="0"/>
        </a:p>
      </dgm:t>
    </dgm:pt>
    <dgm:pt modelId="{68F81222-B076-45E1-8710-E0F52D07185E}" type="parTrans" cxnId="{AC7C49E3-2177-47F8-8B27-F047DAF847DA}">
      <dgm:prSet/>
      <dgm:spPr/>
      <dgm:t>
        <a:bodyPr/>
        <a:lstStyle/>
        <a:p>
          <a:endParaRPr lang="en-US"/>
        </a:p>
      </dgm:t>
    </dgm:pt>
    <dgm:pt modelId="{5DA99877-3D00-4BD7-B5C2-C4D124D5BDB6}" type="sibTrans" cxnId="{AC7C49E3-2177-47F8-8B27-F047DAF847DA}">
      <dgm:prSet/>
      <dgm:spPr/>
      <dgm:t>
        <a:bodyPr/>
        <a:lstStyle/>
        <a:p>
          <a:endParaRPr lang="en-US"/>
        </a:p>
      </dgm:t>
    </dgm:pt>
    <dgm:pt modelId="{28CAE25E-427A-47D7-8A0B-5C6889B5B32F}">
      <dgm:prSet phldrT="[Text]" custT="1"/>
      <dgm:spPr/>
      <dgm:t>
        <a:bodyPr/>
        <a:lstStyle/>
        <a:p>
          <a:r>
            <a:rPr lang="en-US" sz="1800" dirty="0"/>
            <a:t>Recognize and acknowledge differences in cultural approaches to plagiarism</a:t>
          </a:r>
        </a:p>
      </dgm:t>
    </dgm:pt>
    <dgm:pt modelId="{1D44473C-3279-4BB4-A3A8-9C9AB0AEE3EC}" type="parTrans" cxnId="{45008C9D-0063-403A-A8EE-BBC495685F3D}">
      <dgm:prSet/>
      <dgm:spPr/>
      <dgm:t>
        <a:bodyPr/>
        <a:lstStyle/>
        <a:p>
          <a:endParaRPr lang="en-US"/>
        </a:p>
      </dgm:t>
    </dgm:pt>
    <dgm:pt modelId="{62E140CF-6137-4D41-939D-C18E884FE9B7}" type="sibTrans" cxnId="{45008C9D-0063-403A-A8EE-BBC495685F3D}">
      <dgm:prSet/>
      <dgm:spPr/>
      <dgm:t>
        <a:bodyPr/>
        <a:lstStyle/>
        <a:p>
          <a:endParaRPr lang="en-US"/>
        </a:p>
      </dgm:t>
    </dgm:pt>
    <dgm:pt modelId="{568388D5-7802-4EA1-A6E0-D5BFA8DEE040}">
      <dgm:prSet phldrT="[Text]" custT="1"/>
      <dgm:spPr/>
      <dgm:t>
        <a:bodyPr/>
        <a:lstStyle/>
        <a:p>
          <a:r>
            <a:rPr lang="en-US" sz="1800" dirty="0" smtClean="0"/>
            <a:t>Identify data falsification and fabrication</a:t>
          </a:r>
          <a:endParaRPr lang="en-US" sz="1800" dirty="0"/>
        </a:p>
      </dgm:t>
    </dgm:pt>
    <dgm:pt modelId="{CC3DEDCF-871D-4B27-A32A-9891B99BF0D2}" type="parTrans" cxnId="{D12E19B3-E993-45F8-906B-AA1DFC1D6891}">
      <dgm:prSet/>
      <dgm:spPr/>
      <dgm:t>
        <a:bodyPr/>
        <a:lstStyle/>
        <a:p>
          <a:endParaRPr lang="en-US"/>
        </a:p>
      </dgm:t>
    </dgm:pt>
    <dgm:pt modelId="{84A1B324-344A-43AC-93AD-E0A9B25EDA18}" type="sibTrans" cxnId="{D12E19B3-E993-45F8-906B-AA1DFC1D6891}">
      <dgm:prSet/>
      <dgm:spPr/>
      <dgm:t>
        <a:bodyPr/>
        <a:lstStyle/>
        <a:p>
          <a:endParaRPr lang="en-US"/>
        </a:p>
      </dgm:t>
    </dgm:pt>
    <dgm:pt modelId="{7A4DA1EE-E1A4-49F3-AB6A-84D831616907}" type="pres">
      <dgm:prSet presAssocID="{26A5E14E-163B-4A47-85C8-E4ED0D6656A3}" presName="Name0" presStyleCnt="0">
        <dgm:presLayoutVars>
          <dgm:dir/>
          <dgm:animOne val="branch"/>
          <dgm:animLvl val="lvl"/>
        </dgm:presLayoutVars>
      </dgm:prSet>
      <dgm:spPr/>
      <dgm:t>
        <a:bodyPr/>
        <a:lstStyle/>
        <a:p>
          <a:endParaRPr lang="en-US"/>
        </a:p>
      </dgm:t>
    </dgm:pt>
    <dgm:pt modelId="{9179B925-6132-4ED6-B7AF-C0457B9FB92E}" type="pres">
      <dgm:prSet presAssocID="{217D32E5-2B93-4F55-849C-38ED91C5679F}" presName="chaos" presStyleCnt="0"/>
      <dgm:spPr/>
    </dgm:pt>
    <dgm:pt modelId="{6641E25E-DB12-478A-95D9-50AF9D059739}" type="pres">
      <dgm:prSet presAssocID="{217D32E5-2B93-4F55-849C-38ED91C5679F}" presName="parTx1" presStyleLbl="revTx" presStyleIdx="0" presStyleCnt="5"/>
      <dgm:spPr/>
      <dgm:t>
        <a:bodyPr/>
        <a:lstStyle/>
        <a:p>
          <a:endParaRPr lang="en-US"/>
        </a:p>
      </dgm:t>
    </dgm:pt>
    <dgm:pt modelId="{5E1B0E45-8B30-41BB-BBF3-41CA9C4053C7}" type="pres">
      <dgm:prSet presAssocID="{217D32E5-2B93-4F55-849C-38ED91C5679F}" presName="desTx1" presStyleLbl="revTx" presStyleIdx="1" presStyleCnt="5" custScaleX="94515" custLinFactNeighborY="13450">
        <dgm:presLayoutVars>
          <dgm:bulletEnabled val="1"/>
        </dgm:presLayoutVars>
      </dgm:prSet>
      <dgm:spPr/>
      <dgm:t>
        <a:bodyPr/>
        <a:lstStyle/>
        <a:p>
          <a:endParaRPr lang="en-US"/>
        </a:p>
      </dgm:t>
    </dgm:pt>
    <dgm:pt modelId="{03710DBD-DF28-4815-868F-5F24F0EFD0F1}" type="pres">
      <dgm:prSet presAssocID="{217D32E5-2B93-4F55-849C-38ED91C5679F}" presName="c1" presStyleLbl="node1" presStyleIdx="0" presStyleCnt="19"/>
      <dgm:spPr/>
    </dgm:pt>
    <dgm:pt modelId="{36A58A9B-19CD-4B28-827E-0BC1C10D766F}" type="pres">
      <dgm:prSet presAssocID="{217D32E5-2B93-4F55-849C-38ED91C5679F}" presName="c2" presStyleLbl="node1" presStyleIdx="1" presStyleCnt="19"/>
      <dgm:spPr/>
    </dgm:pt>
    <dgm:pt modelId="{23689536-504A-4DBA-9F18-354D3CCC3B27}" type="pres">
      <dgm:prSet presAssocID="{217D32E5-2B93-4F55-849C-38ED91C5679F}" presName="c3" presStyleLbl="node1" presStyleIdx="2" presStyleCnt="19"/>
      <dgm:spPr/>
    </dgm:pt>
    <dgm:pt modelId="{B9541ECA-15BE-403C-B887-39AE31F3CA2F}" type="pres">
      <dgm:prSet presAssocID="{217D32E5-2B93-4F55-849C-38ED91C5679F}" presName="c4" presStyleLbl="node1" presStyleIdx="3" presStyleCnt="19"/>
      <dgm:spPr/>
    </dgm:pt>
    <dgm:pt modelId="{A03C5063-B257-40E4-93AB-9E06A1580169}" type="pres">
      <dgm:prSet presAssocID="{217D32E5-2B93-4F55-849C-38ED91C5679F}" presName="c5" presStyleLbl="node1" presStyleIdx="4" presStyleCnt="19"/>
      <dgm:spPr/>
    </dgm:pt>
    <dgm:pt modelId="{966304D5-F40A-4567-85DC-D733D66177BA}" type="pres">
      <dgm:prSet presAssocID="{217D32E5-2B93-4F55-849C-38ED91C5679F}" presName="c6" presStyleLbl="node1" presStyleIdx="5" presStyleCnt="19"/>
      <dgm:spPr/>
    </dgm:pt>
    <dgm:pt modelId="{34525661-C51D-4FC3-B602-A2E36B4AEF8B}" type="pres">
      <dgm:prSet presAssocID="{217D32E5-2B93-4F55-849C-38ED91C5679F}" presName="c7" presStyleLbl="node1" presStyleIdx="6" presStyleCnt="19"/>
      <dgm:spPr/>
    </dgm:pt>
    <dgm:pt modelId="{4416C3B2-4084-4332-B5A0-DB0856C23901}" type="pres">
      <dgm:prSet presAssocID="{217D32E5-2B93-4F55-849C-38ED91C5679F}" presName="c8" presStyleLbl="node1" presStyleIdx="7" presStyleCnt="19"/>
      <dgm:spPr/>
    </dgm:pt>
    <dgm:pt modelId="{D39E4920-9296-4E45-B1F7-1A8EB5738790}" type="pres">
      <dgm:prSet presAssocID="{217D32E5-2B93-4F55-849C-38ED91C5679F}" presName="c9" presStyleLbl="node1" presStyleIdx="8" presStyleCnt="19"/>
      <dgm:spPr/>
    </dgm:pt>
    <dgm:pt modelId="{E39222E0-A3C7-455E-8341-FC1788C56CE0}" type="pres">
      <dgm:prSet presAssocID="{217D32E5-2B93-4F55-849C-38ED91C5679F}" presName="c10" presStyleLbl="node1" presStyleIdx="9" presStyleCnt="19"/>
      <dgm:spPr/>
    </dgm:pt>
    <dgm:pt modelId="{418D18BB-717C-4490-AEAB-83CBEA60DEAF}" type="pres">
      <dgm:prSet presAssocID="{217D32E5-2B93-4F55-849C-38ED91C5679F}" presName="c11" presStyleLbl="node1" presStyleIdx="10" presStyleCnt="19"/>
      <dgm:spPr/>
    </dgm:pt>
    <dgm:pt modelId="{589F1FB1-AA29-4196-82FA-1E69F5980B5B}" type="pres">
      <dgm:prSet presAssocID="{217D32E5-2B93-4F55-849C-38ED91C5679F}" presName="c12" presStyleLbl="node1" presStyleIdx="11" presStyleCnt="19"/>
      <dgm:spPr/>
    </dgm:pt>
    <dgm:pt modelId="{D02B579D-6596-46F9-8CEC-BFD582A52796}" type="pres">
      <dgm:prSet presAssocID="{217D32E5-2B93-4F55-849C-38ED91C5679F}" presName="c13" presStyleLbl="node1" presStyleIdx="12" presStyleCnt="19"/>
      <dgm:spPr/>
    </dgm:pt>
    <dgm:pt modelId="{29DA3155-F3A7-41B1-BEFD-0555559F5A7C}" type="pres">
      <dgm:prSet presAssocID="{217D32E5-2B93-4F55-849C-38ED91C5679F}" presName="c14" presStyleLbl="node1" presStyleIdx="13" presStyleCnt="19"/>
      <dgm:spPr/>
    </dgm:pt>
    <dgm:pt modelId="{1F0F0209-3014-4E86-BE1A-73E22FEAFEC3}" type="pres">
      <dgm:prSet presAssocID="{217D32E5-2B93-4F55-849C-38ED91C5679F}" presName="c15" presStyleLbl="node1" presStyleIdx="14" presStyleCnt="19"/>
      <dgm:spPr/>
    </dgm:pt>
    <dgm:pt modelId="{0E45B264-EEE8-4A2C-AF8D-73B71BAE82EC}" type="pres">
      <dgm:prSet presAssocID="{217D32E5-2B93-4F55-849C-38ED91C5679F}" presName="c16" presStyleLbl="node1" presStyleIdx="15" presStyleCnt="19"/>
      <dgm:spPr/>
    </dgm:pt>
    <dgm:pt modelId="{A9058AF5-6CE5-40B3-80C4-A57343312228}" type="pres">
      <dgm:prSet presAssocID="{217D32E5-2B93-4F55-849C-38ED91C5679F}" presName="c17" presStyleLbl="node1" presStyleIdx="16" presStyleCnt="19"/>
      <dgm:spPr/>
    </dgm:pt>
    <dgm:pt modelId="{9415559D-6613-4BD0-B4AB-C04A9C19AE71}" type="pres">
      <dgm:prSet presAssocID="{217D32E5-2B93-4F55-849C-38ED91C5679F}" presName="c18" presStyleLbl="node1" presStyleIdx="17" presStyleCnt="19"/>
      <dgm:spPr/>
    </dgm:pt>
    <dgm:pt modelId="{C03DA004-DF90-4B29-92C2-8ABB95FCA6A9}" type="pres">
      <dgm:prSet presAssocID="{C1BB0818-E0FF-4E2E-B080-92DEED7DD0CE}" presName="chevronComposite1" presStyleCnt="0"/>
      <dgm:spPr/>
    </dgm:pt>
    <dgm:pt modelId="{5A0122BD-1512-4B0B-A36C-7561C29913B2}" type="pres">
      <dgm:prSet presAssocID="{C1BB0818-E0FF-4E2E-B080-92DEED7DD0CE}" presName="chevron1" presStyleLbl="sibTrans2D1" presStyleIdx="0" presStyleCnt="2"/>
      <dgm:spPr/>
    </dgm:pt>
    <dgm:pt modelId="{11391795-A81F-4A1B-9C42-F31D08C19FD6}" type="pres">
      <dgm:prSet presAssocID="{C1BB0818-E0FF-4E2E-B080-92DEED7DD0CE}" presName="spChevron1" presStyleCnt="0"/>
      <dgm:spPr/>
    </dgm:pt>
    <dgm:pt modelId="{8C3F558E-3C4A-4456-A998-9152949C1FA4}" type="pres">
      <dgm:prSet presAssocID="{3CF4BB05-4B02-4F62-8AC0-5C4F3EBB9F85}" presName="middle" presStyleCnt="0"/>
      <dgm:spPr/>
    </dgm:pt>
    <dgm:pt modelId="{CF445E51-482D-4685-8434-C8F540A5423F}" type="pres">
      <dgm:prSet presAssocID="{3CF4BB05-4B02-4F62-8AC0-5C4F3EBB9F85}" presName="parTxMid" presStyleLbl="revTx" presStyleIdx="2" presStyleCnt="5"/>
      <dgm:spPr/>
      <dgm:t>
        <a:bodyPr/>
        <a:lstStyle/>
        <a:p>
          <a:endParaRPr lang="en-US"/>
        </a:p>
      </dgm:t>
    </dgm:pt>
    <dgm:pt modelId="{8DB4B355-3322-4763-8904-409C502EC493}" type="pres">
      <dgm:prSet presAssocID="{3CF4BB05-4B02-4F62-8AC0-5C4F3EBB9F85}" presName="desTxMid" presStyleLbl="revTx" presStyleIdx="3" presStyleCnt="5" custLinFactNeighborX="-8331" custLinFactNeighborY="42325">
        <dgm:presLayoutVars>
          <dgm:bulletEnabled val="1"/>
        </dgm:presLayoutVars>
      </dgm:prSet>
      <dgm:spPr/>
      <dgm:t>
        <a:bodyPr/>
        <a:lstStyle/>
        <a:p>
          <a:endParaRPr lang="en-US"/>
        </a:p>
      </dgm:t>
    </dgm:pt>
    <dgm:pt modelId="{247D5B40-896E-4574-B142-4960BC51A3A6}" type="pres">
      <dgm:prSet presAssocID="{3CF4BB05-4B02-4F62-8AC0-5C4F3EBB9F85}" presName="spMid" presStyleCnt="0"/>
      <dgm:spPr/>
    </dgm:pt>
    <dgm:pt modelId="{31DB7A93-276A-4F7A-B402-A95A63EF584C}" type="pres">
      <dgm:prSet presAssocID="{F44FB147-6207-4A93-AD02-36EAA78F7E6E}" presName="chevronComposite1" presStyleCnt="0"/>
      <dgm:spPr/>
    </dgm:pt>
    <dgm:pt modelId="{63330DF4-1C5B-437E-B613-4B88932F7A8B}" type="pres">
      <dgm:prSet presAssocID="{F44FB147-6207-4A93-AD02-36EAA78F7E6E}" presName="chevron1" presStyleLbl="sibTrans2D1" presStyleIdx="1" presStyleCnt="2"/>
      <dgm:spPr/>
    </dgm:pt>
    <dgm:pt modelId="{BEF04679-2F53-47E6-8FCA-0D67FA88C13B}" type="pres">
      <dgm:prSet presAssocID="{F44FB147-6207-4A93-AD02-36EAA78F7E6E}" presName="spChevron1" presStyleCnt="0"/>
      <dgm:spPr/>
    </dgm:pt>
    <dgm:pt modelId="{88A619D7-0F8A-40A4-8EAE-D6EEA1FFF8CF}" type="pres">
      <dgm:prSet presAssocID="{3FDF1F38-4B78-4E6C-A0BF-4D9FC6221B0D}" presName="last" presStyleCnt="0"/>
      <dgm:spPr/>
    </dgm:pt>
    <dgm:pt modelId="{D3FF5128-ECE1-4276-B88A-04E315972FA6}" type="pres">
      <dgm:prSet presAssocID="{3FDF1F38-4B78-4E6C-A0BF-4D9FC6221B0D}" presName="circleTx" presStyleLbl="node1" presStyleIdx="18" presStyleCnt="19"/>
      <dgm:spPr/>
      <dgm:t>
        <a:bodyPr/>
        <a:lstStyle/>
        <a:p>
          <a:endParaRPr lang="en-US"/>
        </a:p>
      </dgm:t>
    </dgm:pt>
    <dgm:pt modelId="{464222F4-9FAB-4C14-8EEE-E03267E0FDE4}" type="pres">
      <dgm:prSet presAssocID="{3FDF1F38-4B78-4E6C-A0BF-4D9FC6221B0D}" presName="desTxN" presStyleLbl="revTx" presStyleIdx="4" presStyleCnt="5" custLinFactNeighborY="13450">
        <dgm:presLayoutVars>
          <dgm:bulletEnabled val="1"/>
        </dgm:presLayoutVars>
      </dgm:prSet>
      <dgm:spPr/>
      <dgm:t>
        <a:bodyPr/>
        <a:lstStyle/>
        <a:p>
          <a:endParaRPr lang="en-US"/>
        </a:p>
      </dgm:t>
    </dgm:pt>
    <dgm:pt modelId="{B6BE2006-78C8-4051-A069-F1E69DC37E83}" type="pres">
      <dgm:prSet presAssocID="{3FDF1F38-4B78-4E6C-A0BF-4D9FC6221B0D}" presName="spN" presStyleCnt="0"/>
      <dgm:spPr/>
    </dgm:pt>
  </dgm:ptLst>
  <dgm:cxnLst>
    <dgm:cxn modelId="{580E6DF9-200E-4F57-A4F6-BDF1ABC46420}" type="presOf" srcId="{3FDF1F38-4B78-4E6C-A0BF-4D9FC6221B0D}" destId="{D3FF5128-ECE1-4276-B88A-04E315972FA6}" srcOrd="0" destOrd="0" presId="urn:microsoft.com/office/officeart/2009/3/layout/RandomtoResultProcess"/>
    <dgm:cxn modelId="{2417A60A-5708-43E3-82D6-ED83623A706F}" type="presOf" srcId="{0E092B49-4B1C-4E33-A269-522D666EA20B}" destId="{464222F4-9FAB-4C14-8EEE-E03267E0FDE4}" srcOrd="0" destOrd="0" presId="urn:microsoft.com/office/officeart/2009/3/layout/RandomtoResultProcess"/>
    <dgm:cxn modelId="{AC7C49E3-2177-47F8-8B27-F047DAF847DA}" srcId="{217D32E5-2B93-4F55-849C-38ED91C5679F}" destId="{5BBBAA11-D027-4889-9B74-AA7C2DD9A9FC}" srcOrd="1" destOrd="0" parTransId="{68F81222-B076-45E1-8710-E0F52D07185E}" sibTransId="{5DA99877-3D00-4BD7-B5C2-C4D124D5BDB6}"/>
    <dgm:cxn modelId="{13EB5A15-4B53-4CD9-AABA-B8A6132C56A4}" type="presOf" srcId="{3CF4BB05-4B02-4F62-8AC0-5C4F3EBB9F85}" destId="{CF445E51-482D-4685-8434-C8F540A5423F}" srcOrd="0" destOrd="0" presId="urn:microsoft.com/office/officeart/2009/3/layout/RandomtoResultProcess"/>
    <dgm:cxn modelId="{D12E19B3-E993-45F8-906B-AA1DFC1D6891}" srcId="{217D32E5-2B93-4F55-849C-38ED91C5679F}" destId="{568388D5-7802-4EA1-A6E0-D5BFA8DEE040}" srcOrd="2" destOrd="0" parTransId="{CC3DEDCF-871D-4B27-A32A-9891B99BF0D2}" sibTransId="{84A1B324-344A-43AC-93AD-E0A9B25EDA18}"/>
    <dgm:cxn modelId="{45008C9D-0063-403A-A8EE-BBC495685F3D}" srcId="{3FDF1F38-4B78-4E6C-A0BF-4D9FC6221B0D}" destId="{28CAE25E-427A-47D7-8A0B-5C6889B5B32F}" srcOrd="1" destOrd="0" parTransId="{1D44473C-3279-4BB4-A3A8-9C9AB0AEE3EC}" sibTransId="{62E140CF-6137-4D41-939D-C18E884FE9B7}"/>
    <dgm:cxn modelId="{E845F7EE-95C7-4697-BAA2-9B43923AA90D}" srcId="{217D32E5-2B93-4F55-849C-38ED91C5679F}" destId="{9B149862-08C9-45D3-A8AA-011665A95E72}" srcOrd="0" destOrd="0" parTransId="{EB274B17-5097-4B70-86FA-8E60BC9C5154}" sibTransId="{355B9ADD-2BCE-40D1-A7AA-F88216843A1A}"/>
    <dgm:cxn modelId="{91906B4F-CB47-45A6-AED7-843156F4885B}" srcId="{3FDF1F38-4B78-4E6C-A0BF-4D9FC6221B0D}" destId="{0E092B49-4B1C-4E33-A269-522D666EA20B}" srcOrd="0" destOrd="0" parTransId="{906E4D7A-9280-4AF0-8943-D5472435425E}" sibTransId="{4F2E304E-D7A3-45F0-8CE0-70AF58E06633}"/>
    <dgm:cxn modelId="{2ABA0F55-0597-48BF-B0B0-CEAFD5119686}" srcId="{26A5E14E-163B-4A47-85C8-E4ED0D6656A3}" destId="{217D32E5-2B93-4F55-849C-38ED91C5679F}" srcOrd="0" destOrd="0" parTransId="{2FBD4987-D510-4DA4-8A30-FEFF6B1CFC5C}" sibTransId="{C1BB0818-E0FF-4E2E-B080-92DEED7DD0CE}"/>
    <dgm:cxn modelId="{5F6E3ADE-86C0-429B-AD2C-13CE2485F34B}" srcId="{26A5E14E-163B-4A47-85C8-E4ED0D6656A3}" destId="{3FDF1F38-4B78-4E6C-A0BF-4D9FC6221B0D}" srcOrd="2" destOrd="0" parTransId="{FEF0A3C2-0FC2-4673-8058-8EFD0EE44C84}" sibTransId="{8BD91C84-9F49-474D-BFE4-AA7D64AB391C}"/>
    <dgm:cxn modelId="{9CAE831C-AE41-478A-8C32-EBF1CB6E695B}" type="presOf" srcId="{28CAE25E-427A-47D7-8A0B-5C6889B5B32F}" destId="{464222F4-9FAB-4C14-8EEE-E03267E0FDE4}" srcOrd="0" destOrd="1" presId="urn:microsoft.com/office/officeart/2009/3/layout/RandomtoResultProcess"/>
    <dgm:cxn modelId="{2F020A4C-5B9E-4A56-86A3-FB0DCC6C9AC8}" type="presOf" srcId="{568388D5-7802-4EA1-A6E0-D5BFA8DEE040}" destId="{5E1B0E45-8B30-41BB-BBF3-41CA9C4053C7}" srcOrd="0" destOrd="2" presId="urn:microsoft.com/office/officeart/2009/3/layout/RandomtoResultProcess"/>
    <dgm:cxn modelId="{CB272BDE-2D48-4A18-8747-B639F1BB0EE3}" type="presOf" srcId="{5BBBAA11-D027-4889-9B74-AA7C2DD9A9FC}" destId="{5E1B0E45-8B30-41BB-BBF3-41CA9C4053C7}" srcOrd="0" destOrd="1" presId="urn:microsoft.com/office/officeart/2009/3/layout/RandomtoResultProcess"/>
    <dgm:cxn modelId="{3DAE0B3C-BEA4-489A-809C-342B37CA2F57}" type="presOf" srcId="{A15B0EE7-DA74-44FB-BF46-CAD603A5D978}" destId="{8DB4B355-3322-4763-8904-409C502EC493}" srcOrd="0" destOrd="0" presId="urn:microsoft.com/office/officeart/2009/3/layout/RandomtoResultProcess"/>
    <dgm:cxn modelId="{0CF528EC-7F6F-4A94-BCF0-52ECE9607F30}" srcId="{26A5E14E-163B-4A47-85C8-E4ED0D6656A3}" destId="{3CF4BB05-4B02-4F62-8AC0-5C4F3EBB9F85}" srcOrd="1" destOrd="0" parTransId="{E11F3A2E-755B-432A-843B-85F1FF3A96B4}" sibTransId="{F44FB147-6207-4A93-AD02-36EAA78F7E6E}"/>
    <dgm:cxn modelId="{173F8A34-1FD0-486E-A198-ABC1A41CD1BC}" type="presOf" srcId="{217D32E5-2B93-4F55-849C-38ED91C5679F}" destId="{6641E25E-DB12-478A-95D9-50AF9D059739}" srcOrd="0" destOrd="0" presId="urn:microsoft.com/office/officeart/2009/3/layout/RandomtoResultProcess"/>
    <dgm:cxn modelId="{972AF131-678D-4919-82BC-38E189DEF1A6}" type="presOf" srcId="{9B149862-08C9-45D3-A8AA-011665A95E72}" destId="{5E1B0E45-8B30-41BB-BBF3-41CA9C4053C7}" srcOrd="0" destOrd="0" presId="urn:microsoft.com/office/officeart/2009/3/layout/RandomtoResultProcess"/>
    <dgm:cxn modelId="{0D8CFE6A-7380-49AC-83AF-030F5ECBBE9A}" srcId="{3CF4BB05-4B02-4F62-8AC0-5C4F3EBB9F85}" destId="{A15B0EE7-DA74-44FB-BF46-CAD603A5D978}" srcOrd="0" destOrd="0" parTransId="{97E95F68-D6D7-44DF-83DD-C8C869F32875}" sibTransId="{8A49E4FF-8B17-4F57-AADE-E4068C044F0C}"/>
    <dgm:cxn modelId="{F1BB1DBB-2590-4D5A-8E4F-B27CDC9AF97A}" type="presOf" srcId="{26A5E14E-163B-4A47-85C8-E4ED0D6656A3}" destId="{7A4DA1EE-E1A4-49F3-AB6A-84D831616907}" srcOrd="0" destOrd="0" presId="urn:microsoft.com/office/officeart/2009/3/layout/RandomtoResultProcess"/>
    <dgm:cxn modelId="{918010BE-9037-44A6-8E84-62E743A08C19}" type="presParOf" srcId="{7A4DA1EE-E1A4-49F3-AB6A-84D831616907}" destId="{9179B925-6132-4ED6-B7AF-C0457B9FB92E}" srcOrd="0" destOrd="0" presId="urn:microsoft.com/office/officeart/2009/3/layout/RandomtoResultProcess"/>
    <dgm:cxn modelId="{C2D58CE0-AC83-4337-9929-0EBD230A1461}" type="presParOf" srcId="{9179B925-6132-4ED6-B7AF-C0457B9FB92E}" destId="{6641E25E-DB12-478A-95D9-50AF9D059739}" srcOrd="0" destOrd="0" presId="urn:microsoft.com/office/officeart/2009/3/layout/RandomtoResultProcess"/>
    <dgm:cxn modelId="{B89E7BEB-52E1-4804-AB51-2C4AF88CDD2A}" type="presParOf" srcId="{9179B925-6132-4ED6-B7AF-C0457B9FB92E}" destId="{5E1B0E45-8B30-41BB-BBF3-41CA9C4053C7}" srcOrd="1" destOrd="0" presId="urn:microsoft.com/office/officeart/2009/3/layout/RandomtoResultProcess"/>
    <dgm:cxn modelId="{57E18130-F206-40FD-BEB1-05288D07F373}" type="presParOf" srcId="{9179B925-6132-4ED6-B7AF-C0457B9FB92E}" destId="{03710DBD-DF28-4815-868F-5F24F0EFD0F1}" srcOrd="2" destOrd="0" presId="urn:microsoft.com/office/officeart/2009/3/layout/RandomtoResultProcess"/>
    <dgm:cxn modelId="{0E8D8022-0C39-42E7-B14D-4888E505F6B1}" type="presParOf" srcId="{9179B925-6132-4ED6-B7AF-C0457B9FB92E}" destId="{36A58A9B-19CD-4B28-827E-0BC1C10D766F}" srcOrd="3" destOrd="0" presId="urn:microsoft.com/office/officeart/2009/3/layout/RandomtoResultProcess"/>
    <dgm:cxn modelId="{BD4972BC-40EF-4BBB-99DD-58C6497BE65C}" type="presParOf" srcId="{9179B925-6132-4ED6-B7AF-C0457B9FB92E}" destId="{23689536-504A-4DBA-9F18-354D3CCC3B27}" srcOrd="4" destOrd="0" presId="urn:microsoft.com/office/officeart/2009/3/layout/RandomtoResultProcess"/>
    <dgm:cxn modelId="{A6776BF7-4320-4DBC-943E-BDFE1779CBB6}" type="presParOf" srcId="{9179B925-6132-4ED6-B7AF-C0457B9FB92E}" destId="{B9541ECA-15BE-403C-B887-39AE31F3CA2F}" srcOrd="5" destOrd="0" presId="urn:microsoft.com/office/officeart/2009/3/layout/RandomtoResultProcess"/>
    <dgm:cxn modelId="{4C3CE8EB-2092-4659-8578-DFC6531AFE66}" type="presParOf" srcId="{9179B925-6132-4ED6-B7AF-C0457B9FB92E}" destId="{A03C5063-B257-40E4-93AB-9E06A1580169}" srcOrd="6" destOrd="0" presId="urn:microsoft.com/office/officeart/2009/3/layout/RandomtoResultProcess"/>
    <dgm:cxn modelId="{4F24E286-6330-4737-B958-ADACE13A9EA0}" type="presParOf" srcId="{9179B925-6132-4ED6-B7AF-C0457B9FB92E}" destId="{966304D5-F40A-4567-85DC-D733D66177BA}" srcOrd="7" destOrd="0" presId="urn:microsoft.com/office/officeart/2009/3/layout/RandomtoResultProcess"/>
    <dgm:cxn modelId="{14670ADE-EC77-4191-A48F-9201EB293F19}" type="presParOf" srcId="{9179B925-6132-4ED6-B7AF-C0457B9FB92E}" destId="{34525661-C51D-4FC3-B602-A2E36B4AEF8B}" srcOrd="8" destOrd="0" presId="urn:microsoft.com/office/officeart/2009/3/layout/RandomtoResultProcess"/>
    <dgm:cxn modelId="{8D77A360-A988-4C32-8BCE-A84FDCA14AEA}" type="presParOf" srcId="{9179B925-6132-4ED6-B7AF-C0457B9FB92E}" destId="{4416C3B2-4084-4332-B5A0-DB0856C23901}" srcOrd="9" destOrd="0" presId="urn:microsoft.com/office/officeart/2009/3/layout/RandomtoResultProcess"/>
    <dgm:cxn modelId="{4A2A7008-2E70-4B85-95C4-CACA999A6681}" type="presParOf" srcId="{9179B925-6132-4ED6-B7AF-C0457B9FB92E}" destId="{D39E4920-9296-4E45-B1F7-1A8EB5738790}" srcOrd="10" destOrd="0" presId="urn:microsoft.com/office/officeart/2009/3/layout/RandomtoResultProcess"/>
    <dgm:cxn modelId="{D9BC5138-21DC-491B-AFEC-02E7ACD1BB38}" type="presParOf" srcId="{9179B925-6132-4ED6-B7AF-C0457B9FB92E}" destId="{E39222E0-A3C7-455E-8341-FC1788C56CE0}" srcOrd="11" destOrd="0" presId="urn:microsoft.com/office/officeart/2009/3/layout/RandomtoResultProcess"/>
    <dgm:cxn modelId="{972A81B2-96A4-4B95-8DFF-EBC5050ACDAD}" type="presParOf" srcId="{9179B925-6132-4ED6-B7AF-C0457B9FB92E}" destId="{418D18BB-717C-4490-AEAB-83CBEA60DEAF}" srcOrd="12" destOrd="0" presId="urn:microsoft.com/office/officeart/2009/3/layout/RandomtoResultProcess"/>
    <dgm:cxn modelId="{EAAAE297-84CB-4191-8578-CA115512AB36}" type="presParOf" srcId="{9179B925-6132-4ED6-B7AF-C0457B9FB92E}" destId="{589F1FB1-AA29-4196-82FA-1E69F5980B5B}" srcOrd="13" destOrd="0" presId="urn:microsoft.com/office/officeart/2009/3/layout/RandomtoResultProcess"/>
    <dgm:cxn modelId="{DBEB1F18-E471-4209-9AFB-BAB5F6370620}" type="presParOf" srcId="{9179B925-6132-4ED6-B7AF-C0457B9FB92E}" destId="{D02B579D-6596-46F9-8CEC-BFD582A52796}" srcOrd="14" destOrd="0" presId="urn:microsoft.com/office/officeart/2009/3/layout/RandomtoResultProcess"/>
    <dgm:cxn modelId="{390005BA-FFF6-477E-B863-8F1F43805109}" type="presParOf" srcId="{9179B925-6132-4ED6-B7AF-C0457B9FB92E}" destId="{29DA3155-F3A7-41B1-BEFD-0555559F5A7C}" srcOrd="15" destOrd="0" presId="urn:microsoft.com/office/officeart/2009/3/layout/RandomtoResultProcess"/>
    <dgm:cxn modelId="{B121ED33-D7A3-4CF9-8216-A53DFFE99513}" type="presParOf" srcId="{9179B925-6132-4ED6-B7AF-C0457B9FB92E}" destId="{1F0F0209-3014-4E86-BE1A-73E22FEAFEC3}" srcOrd="16" destOrd="0" presId="urn:microsoft.com/office/officeart/2009/3/layout/RandomtoResultProcess"/>
    <dgm:cxn modelId="{39091D15-9CFB-428B-9D81-3036591B67FE}" type="presParOf" srcId="{9179B925-6132-4ED6-B7AF-C0457B9FB92E}" destId="{0E45B264-EEE8-4A2C-AF8D-73B71BAE82EC}" srcOrd="17" destOrd="0" presId="urn:microsoft.com/office/officeart/2009/3/layout/RandomtoResultProcess"/>
    <dgm:cxn modelId="{5C51363C-54FB-4F38-B8AD-30E201B8E7B3}" type="presParOf" srcId="{9179B925-6132-4ED6-B7AF-C0457B9FB92E}" destId="{A9058AF5-6CE5-40B3-80C4-A57343312228}" srcOrd="18" destOrd="0" presId="urn:microsoft.com/office/officeart/2009/3/layout/RandomtoResultProcess"/>
    <dgm:cxn modelId="{9F4C09C5-4D2E-4BA8-AB2B-2B46518625DA}" type="presParOf" srcId="{9179B925-6132-4ED6-B7AF-C0457B9FB92E}" destId="{9415559D-6613-4BD0-B4AB-C04A9C19AE71}" srcOrd="19" destOrd="0" presId="urn:microsoft.com/office/officeart/2009/3/layout/RandomtoResultProcess"/>
    <dgm:cxn modelId="{C151725A-031D-4DB4-AF54-0FE3B4EB829F}" type="presParOf" srcId="{7A4DA1EE-E1A4-49F3-AB6A-84D831616907}" destId="{C03DA004-DF90-4B29-92C2-8ABB95FCA6A9}" srcOrd="1" destOrd="0" presId="urn:microsoft.com/office/officeart/2009/3/layout/RandomtoResultProcess"/>
    <dgm:cxn modelId="{12DA627D-7709-46B2-8835-450A9634281E}" type="presParOf" srcId="{C03DA004-DF90-4B29-92C2-8ABB95FCA6A9}" destId="{5A0122BD-1512-4B0B-A36C-7561C29913B2}" srcOrd="0" destOrd="0" presId="urn:microsoft.com/office/officeart/2009/3/layout/RandomtoResultProcess"/>
    <dgm:cxn modelId="{AFCB3BAB-97E6-4735-AC70-96F32BD8B48F}" type="presParOf" srcId="{C03DA004-DF90-4B29-92C2-8ABB95FCA6A9}" destId="{11391795-A81F-4A1B-9C42-F31D08C19FD6}" srcOrd="1" destOrd="0" presId="urn:microsoft.com/office/officeart/2009/3/layout/RandomtoResultProcess"/>
    <dgm:cxn modelId="{8F6ACCD9-D967-40BF-BDC2-20C30BC05F16}" type="presParOf" srcId="{7A4DA1EE-E1A4-49F3-AB6A-84D831616907}" destId="{8C3F558E-3C4A-4456-A998-9152949C1FA4}" srcOrd="2" destOrd="0" presId="urn:microsoft.com/office/officeart/2009/3/layout/RandomtoResultProcess"/>
    <dgm:cxn modelId="{E4060D3A-E02B-4C2C-80DC-8B412A42A8DD}" type="presParOf" srcId="{8C3F558E-3C4A-4456-A998-9152949C1FA4}" destId="{CF445E51-482D-4685-8434-C8F540A5423F}" srcOrd="0" destOrd="0" presId="urn:microsoft.com/office/officeart/2009/3/layout/RandomtoResultProcess"/>
    <dgm:cxn modelId="{ED34EE61-2557-4361-96FF-0E6027676D2A}" type="presParOf" srcId="{8C3F558E-3C4A-4456-A998-9152949C1FA4}" destId="{8DB4B355-3322-4763-8904-409C502EC493}" srcOrd="1" destOrd="0" presId="urn:microsoft.com/office/officeart/2009/3/layout/RandomtoResultProcess"/>
    <dgm:cxn modelId="{9F97F23D-21BE-4EF7-BA7C-21F4023FD014}" type="presParOf" srcId="{8C3F558E-3C4A-4456-A998-9152949C1FA4}" destId="{247D5B40-896E-4574-B142-4960BC51A3A6}" srcOrd="2" destOrd="0" presId="urn:microsoft.com/office/officeart/2009/3/layout/RandomtoResultProcess"/>
    <dgm:cxn modelId="{DCBBD2F6-0A74-4B6E-A401-8034F5A535CF}" type="presParOf" srcId="{7A4DA1EE-E1A4-49F3-AB6A-84D831616907}" destId="{31DB7A93-276A-4F7A-B402-A95A63EF584C}" srcOrd="3" destOrd="0" presId="urn:microsoft.com/office/officeart/2009/3/layout/RandomtoResultProcess"/>
    <dgm:cxn modelId="{5C17B1FD-3DF4-4D16-8D87-FAFD80E2DAE1}" type="presParOf" srcId="{31DB7A93-276A-4F7A-B402-A95A63EF584C}" destId="{63330DF4-1C5B-437E-B613-4B88932F7A8B}" srcOrd="0" destOrd="0" presId="urn:microsoft.com/office/officeart/2009/3/layout/RandomtoResultProcess"/>
    <dgm:cxn modelId="{F445ECFB-B888-4AF7-8093-415ACB828E43}" type="presParOf" srcId="{31DB7A93-276A-4F7A-B402-A95A63EF584C}" destId="{BEF04679-2F53-47E6-8FCA-0D67FA88C13B}" srcOrd="1" destOrd="0" presId="urn:microsoft.com/office/officeart/2009/3/layout/RandomtoResultProcess"/>
    <dgm:cxn modelId="{192E9F62-E286-4EDF-B851-A9CEAB3FA1F0}" type="presParOf" srcId="{7A4DA1EE-E1A4-49F3-AB6A-84D831616907}" destId="{88A619D7-0F8A-40A4-8EAE-D6EEA1FFF8CF}" srcOrd="4" destOrd="0" presId="urn:microsoft.com/office/officeart/2009/3/layout/RandomtoResultProcess"/>
    <dgm:cxn modelId="{1478C686-0A46-4BE8-B6E0-158EB2A9A92A}" type="presParOf" srcId="{88A619D7-0F8A-40A4-8EAE-D6EEA1FFF8CF}" destId="{D3FF5128-ECE1-4276-B88A-04E315972FA6}" srcOrd="0" destOrd="0" presId="urn:microsoft.com/office/officeart/2009/3/layout/RandomtoResultProcess"/>
    <dgm:cxn modelId="{56E32F86-E015-4D94-A267-4F549CC086FF}" type="presParOf" srcId="{88A619D7-0F8A-40A4-8EAE-D6EEA1FFF8CF}" destId="{464222F4-9FAB-4C14-8EEE-E03267E0FDE4}" srcOrd="1" destOrd="0" presId="urn:microsoft.com/office/officeart/2009/3/layout/RandomtoResultProcess"/>
    <dgm:cxn modelId="{BA7A55AB-DA43-4097-9B31-A1B555E32076}" type="presParOf" srcId="{88A619D7-0F8A-40A4-8EAE-D6EEA1FFF8CF}" destId="{B6BE2006-78C8-4051-A069-F1E69DC37E83}" srcOrd="2" destOrd="0" presId="urn:microsoft.com/office/officeart/2009/3/layout/RandomtoResul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A5E14E-163B-4A47-85C8-E4ED0D6656A3}"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en-US"/>
        </a:p>
      </dgm:t>
    </dgm:pt>
    <dgm:pt modelId="{217D32E5-2B93-4F55-849C-38ED91C5679F}">
      <dgm:prSet phldrT="[Text]"/>
      <dgm:spPr/>
      <dgm:t>
        <a:bodyPr/>
        <a:lstStyle/>
        <a:p>
          <a:r>
            <a:rPr lang="en-US"/>
            <a:t>Level One</a:t>
          </a:r>
        </a:p>
      </dgm:t>
    </dgm:pt>
    <dgm:pt modelId="{2FBD4987-D510-4DA4-8A30-FEFF6B1CFC5C}" type="parTrans" cxnId="{2ABA0F55-0597-48BF-B0B0-CEAFD5119686}">
      <dgm:prSet/>
      <dgm:spPr/>
      <dgm:t>
        <a:bodyPr/>
        <a:lstStyle/>
        <a:p>
          <a:endParaRPr lang="en-US"/>
        </a:p>
      </dgm:t>
    </dgm:pt>
    <dgm:pt modelId="{C1BB0818-E0FF-4E2E-B080-92DEED7DD0CE}" type="sibTrans" cxnId="{2ABA0F55-0597-48BF-B0B0-CEAFD5119686}">
      <dgm:prSet/>
      <dgm:spPr/>
      <dgm:t>
        <a:bodyPr/>
        <a:lstStyle/>
        <a:p>
          <a:endParaRPr lang="en-US"/>
        </a:p>
      </dgm:t>
    </dgm:pt>
    <dgm:pt modelId="{9B149862-08C9-45D3-A8AA-011665A95E72}">
      <dgm:prSet phldrT="[Text]" custT="1"/>
      <dgm:spPr/>
      <dgm:t>
        <a:bodyPr/>
        <a:lstStyle/>
        <a:p>
          <a:r>
            <a:rPr lang="en-US" sz="1800" dirty="0"/>
            <a:t>Identify major types of </a:t>
          </a:r>
          <a:r>
            <a:rPr lang="en-US" sz="1800" dirty="0" smtClean="0"/>
            <a:t>plagiarism</a:t>
          </a:r>
          <a:br>
            <a:rPr lang="en-US" sz="1800" dirty="0" smtClean="0"/>
          </a:br>
          <a:endParaRPr lang="en-US" sz="1800" dirty="0"/>
        </a:p>
      </dgm:t>
    </dgm:pt>
    <dgm:pt modelId="{EB274B17-5097-4B70-86FA-8E60BC9C5154}" type="parTrans" cxnId="{E845F7EE-95C7-4697-BAA2-9B43923AA90D}">
      <dgm:prSet/>
      <dgm:spPr/>
      <dgm:t>
        <a:bodyPr/>
        <a:lstStyle/>
        <a:p>
          <a:endParaRPr lang="en-US"/>
        </a:p>
      </dgm:t>
    </dgm:pt>
    <dgm:pt modelId="{355B9ADD-2BCE-40D1-A7AA-F88216843A1A}" type="sibTrans" cxnId="{E845F7EE-95C7-4697-BAA2-9B43923AA90D}">
      <dgm:prSet/>
      <dgm:spPr/>
      <dgm:t>
        <a:bodyPr/>
        <a:lstStyle/>
        <a:p>
          <a:endParaRPr lang="en-US"/>
        </a:p>
      </dgm:t>
    </dgm:pt>
    <dgm:pt modelId="{3CF4BB05-4B02-4F62-8AC0-5C4F3EBB9F85}">
      <dgm:prSet phldrT="[Text]"/>
      <dgm:spPr/>
      <dgm:t>
        <a:bodyPr/>
        <a:lstStyle/>
        <a:p>
          <a:r>
            <a:rPr lang="en-US"/>
            <a:t>Level Two</a:t>
          </a:r>
        </a:p>
      </dgm:t>
    </dgm:pt>
    <dgm:pt modelId="{E11F3A2E-755B-432A-843B-85F1FF3A96B4}" type="parTrans" cxnId="{0CF528EC-7F6F-4A94-BCF0-52ECE9607F30}">
      <dgm:prSet/>
      <dgm:spPr/>
      <dgm:t>
        <a:bodyPr/>
        <a:lstStyle/>
        <a:p>
          <a:endParaRPr lang="en-US"/>
        </a:p>
      </dgm:t>
    </dgm:pt>
    <dgm:pt modelId="{F44FB147-6207-4A93-AD02-36EAA78F7E6E}" type="sibTrans" cxnId="{0CF528EC-7F6F-4A94-BCF0-52ECE9607F30}">
      <dgm:prSet/>
      <dgm:spPr/>
      <dgm:t>
        <a:bodyPr/>
        <a:lstStyle/>
        <a:p>
          <a:endParaRPr lang="en-US"/>
        </a:p>
      </dgm:t>
    </dgm:pt>
    <dgm:pt modelId="{A15B0EE7-DA74-44FB-BF46-CAD603A5D978}">
      <dgm:prSet phldrT="[Text]"/>
      <dgm:spPr/>
      <dgm:t>
        <a:bodyPr/>
        <a:lstStyle/>
        <a:p>
          <a:pPr algn="l"/>
          <a:r>
            <a:rPr lang="en-US" dirty="0"/>
            <a:t>Explain the potential consequences of plagiarism both academically &amp; professionally</a:t>
          </a:r>
        </a:p>
      </dgm:t>
    </dgm:pt>
    <dgm:pt modelId="{97E95F68-D6D7-44DF-83DD-C8C869F32875}" type="parTrans" cxnId="{0D8CFE6A-7380-49AC-83AF-030F5ECBBE9A}">
      <dgm:prSet/>
      <dgm:spPr/>
      <dgm:t>
        <a:bodyPr/>
        <a:lstStyle/>
        <a:p>
          <a:endParaRPr lang="en-US"/>
        </a:p>
      </dgm:t>
    </dgm:pt>
    <dgm:pt modelId="{8A49E4FF-8B17-4F57-AADE-E4068C044F0C}" type="sibTrans" cxnId="{0D8CFE6A-7380-49AC-83AF-030F5ECBBE9A}">
      <dgm:prSet/>
      <dgm:spPr/>
      <dgm:t>
        <a:bodyPr/>
        <a:lstStyle/>
        <a:p>
          <a:endParaRPr lang="en-US"/>
        </a:p>
      </dgm:t>
    </dgm:pt>
    <dgm:pt modelId="{3FDF1F38-4B78-4E6C-A0BF-4D9FC6221B0D}">
      <dgm:prSet phldrT="[Text]"/>
      <dgm:spPr/>
      <dgm:t>
        <a:bodyPr/>
        <a:lstStyle/>
        <a:p>
          <a:r>
            <a:rPr lang="en-US"/>
            <a:t>Level Three</a:t>
          </a:r>
        </a:p>
      </dgm:t>
    </dgm:pt>
    <dgm:pt modelId="{FEF0A3C2-0FC2-4673-8058-8EFD0EE44C84}" type="parTrans" cxnId="{5F6E3ADE-86C0-429B-AD2C-13CE2485F34B}">
      <dgm:prSet/>
      <dgm:spPr/>
      <dgm:t>
        <a:bodyPr/>
        <a:lstStyle/>
        <a:p>
          <a:endParaRPr lang="en-US"/>
        </a:p>
      </dgm:t>
    </dgm:pt>
    <dgm:pt modelId="{8BD91C84-9F49-474D-BFE4-AA7D64AB391C}" type="sibTrans" cxnId="{5F6E3ADE-86C0-429B-AD2C-13CE2485F34B}">
      <dgm:prSet/>
      <dgm:spPr/>
      <dgm:t>
        <a:bodyPr/>
        <a:lstStyle/>
        <a:p>
          <a:endParaRPr lang="en-US"/>
        </a:p>
      </dgm:t>
    </dgm:pt>
    <dgm:pt modelId="{0E092B49-4B1C-4E33-A269-522D666EA20B}">
      <dgm:prSet phldrT="[Text]" custT="1"/>
      <dgm:spPr/>
      <dgm:t>
        <a:bodyPr/>
        <a:lstStyle/>
        <a:p>
          <a:r>
            <a:rPr lang="en-US" sz="1800" dirty="0"/>
            <a:t>Apply the rules </a:t>
          </a:r>
          <a:r>
            <a:rPr lang="en-US" sz="1800" dirty="0" smtClean="0"/>
            <a:t>to </a:t>
          </a:r>
          <a:r>
            <a:rPr lang="en-US" sz="1800" dirty="0"/>
            <a:t>increasingly complex </a:t>
          </a:r>
          <a:r>
            <a:rPr lang="en-US" sz="1800" dirty="0" smtClean="0"/>
            <a:t>scenarios</a:t>
          </a:r>
          <a:br>
            <a:rPr lang="en-US" sz="1800" dirty="0" smtClean="0"/>
          </a:br>
          <a:endParaRPr lang="en-US" sz="1800" dirty="0"/>
        </a:p>
      </dgm:t>
    </dgm:pt>
    <dgm:pt modelId="{906E4D7A-9280-4AF0-8943-D5472435425E}" type="parTrans" cxnId="{91906B4F-CB47-45A6-AED7-843156F4885B}">
      <dgm:prSet/>
      <dgm:spPr/>
      <dgm:t>
        <a:bodyPr/>
        <a:lstStyle/>
        <a:p>
          <a:endParaRPr lang="en-US"/>
        </a:p>
      </dgm:t>
    </dgm:pt>
    <dgm:pt modelId="{4F2E304E-D7A3-45F0-8CE0-70AF58E06633}" type="sibTrans" cxnId="{91906B4F-CB47-45A6-AED7-843156F4885B}">
      <dgm:prSet/>
      <dgm:spPr/>
      <dgm:t>
        <a:bodyPr/>
        <a:lstStyle/>
        <a:p>
          <a:endParaRPr lang="en-US"/>
        </a:p>
      </dgm:t>
    </dgm:pt>
    <dgm:pt modelId="{5BBBAA11-D027-4889-9B74-AA7C2DD9A9FC}">
      <dgm:prSet phldrT="[Text]" custT="1"/>
      <dgm:spPr/>
      <dgm:t>
        <a:bodyPr/>
        <a:lstStyle/>
        <a:p>
          <a:r>
            <a:rPr lang="en-US" sz="1800" dirty="0"/>
            <a:t>List basic rules to avoid </a:t>
          </a:r>
          <a:r>
            <a:rPr lang="en-US" sz="1800" dirty="0" smtClean="0"/>
            <a:t>plagiarism</a:t>
          </a:r>
          <a:br>
            <a:rPr lang="en-US" sz="1800" dirty="0" smtClean="0"/>
          </a:br>
          <a:endParaRPr lang="en-US" sz="1800" dirty="0"/>
        </a:p>
      </dgm:t>
    </dgm:pt>
    <dgm:pt modelId="{68F81222-B076-45E1-8710-E0F52D07185E}" type="parTrans" cxnId="{AC7C49E3-2177-47F8-8B27-F047DAF847DA}">
      <dgm:prSet/>
      <dgm:spPr/>
      <dgm:t>
        <a:bodyPr/>
        <a:lstStyle/>
        <a:p>
          <a:endParaRPr lang="en-US"/>
        </a:p>
      </dgm:t>
    </dgm:pt>
    <dgm:pt modelId="{5DA99877-3D00-4BD7-B5C2-C4D124D5BDB6}" type="sibTrans" cxnId="{AC7C49E3-2177-47F8-8B27-F047DAF847DA}">
      <dgm:prSet/>
      <dgm:spPr/>
      <dgm:t>
        <a:bodyPr/>
        <a:lstStyle/>
        <a:p>
          <a:endParaRPr lang="en-US"/>
        </a:p>
      </dgm:t>
    </dgm:pt>
    <dgm:pt modelId="{28CAE25E-427A-47D7-8A0B-5C6889B5B32F}">
      <dgm:prSet phldrT="[Text]" custT="1"/>
      <dgm:spPr/>
      <dgm:t>
        <a:bodyPr/>
        <a:lstStyle/>
        <a:p>
          <a:r>
            <a:rPr lang="en-US" sz="1800" dirty="0"/>
            <a:t>Recognize and acknowledge differences in cultural approaches to plagiarism</a:t>
          </a:r>
        </a:p>
      </dgm:t>
    </dgm:pt>
    <dgm:pt modelId="{1D44473C-3279-4BB4-A3A8-9C9AB0AEE3EC}" type="parTrans" cxnId="{45008C9D-0063-403A-A8EE-BBC495685F3D}">
      <dgm:prSet/>
      <dgm:spPr/>
      <dgm:t>
        <a:bodyPr/>
        <a:lstStyle/>
        <a:p>
          <a:endParaRPr lang="en-US"/>
        </a:p>
      </dgm:t>
    </dgm:pt>
    <dgm:pt modelId="{62E140CF-6137-4D41-939D-C18E884FE9B7}" type="sibTrans" cxnId="{45008C9D-0063-403A-A8EE-BBC495685F3D}">
      <dgm:prSet/>
      <dgm:spPr/>
      <dgm:t>
        <a:bodyPr/>
        <a:lstStyle/>
        <a:p>
          <a:endParaRPr lang="en-US"/>
        </a:p>
      </dgm:t>
    </dgm:pt>
    <dgm:pt modelId="{568388D5-7802-4EA1-A6E0-D5BFA8DEE040}">
      <dgm:prSet phldrT="[Text]" custT="1"/>
      <dgm:spPr/>
      <dgm:t>
        <a:bodyPr/>
        <a:lstStyle/>
        <a:p>
          <a:r>
            <a:rPr lang="en-US" sz="1800" dirty="0" smtClean="0"/>
            <a:t>Identify data falsification and fabrication</a:t>
          </a:r>
          <a:endParaRPr lang="en-US" sz="1800" dirty="0"/>
        </a:p>
      </dgm:t>
    </dgm:pt>
    <dgm:pt modelId="{CC3DEDCF-871D-4B27-A32A-9891B99BF0D2}" type="parTrans" cxnId="{D12E19B3-E993-45F8-906B-AA1DFC1D6891}">
      <dgm:prSet/>
      <dgm:spPr/>
      <dgm:t>
        <a:bodyPr/>
        <a:lstStyle/>
        <a:p>
          <a:endParaRPr lang="en-US"/>
        </a:p>
      </dgm:t>
    </dgm:pt>
    <dgm:pt modelId="{84A1B324-344A-43AC-93AD-E0A9B25EDA18}" type="sibTrans" cxnId="{D12E19B3-E993-45F8-906B-AA1DFC1D6891}">
      <dgm:prSet/>
      <dgm:spPr/>
      <dgm:t>
        <a:bodyPr/>
        <a:lstStyle/>
        <a:p>
          <a:endParaRPr lang="en-US"/>
        </a:p>
      </dgm:t>
    </dgm:pt>
    <dgm:pt modelId="{7A4DA1EE-E1A4-49F3-AB6A-84D831616907}" type="pres">
      <dgm:prSet presAssocID="{26A5E14E-163B-4A47-85C8-E4ED0D6656A3}" presName="Name0" presStyleCnt="0">
        <dgm:presLayoutVars>
          <dgm:dir/>
          <dgm:animOne val="branch"/>
          <dgm:animLvl val="lvl"/>
        </dgm:presLayoutVars>
      </dgm:prSet>
      <dgm:spPr/>
      <dgm:t>
        <a:bodyPr/>
        <a:lstStyle/>
        <a:p>
          <a:endParaRPr lang="en-US"/>
        </a:p>
      </dgm:t>
    </dgm:pt>
    <dgm:pt modelId="{9179B925-6132-4ED6-B7AF-C0457B9FB92E}" type="pres">
      <dgm:prSet presAssocID="{217D32E5-2B93-4F55-849C-38ED91C5679F}" presName="chaos" presStyleCnt="0"/>
      <dgm:spPr/>
    </dgm:pt>
    <dgm:pt modelId="{6641E25E-DB12-478A-95D9-50AF9D059739}" type="pres">
      <dgm:prSet presAssocID="{217D32E5-2B93-4F55-849C-38ED91C5679F}" presName="parTx1" presStyleLbl="revTx" presStyleIdx="0" presStyleCnt="5"/>
      <dgm:spPr/>
      <dgm:t>
        <a:bodyPr/>
        <a:lstStyle/>
        <a:p>
          <a:endParaRPr lang="en-US"/>
        </a:p>
      </dgm:t>
    </dgm:pt>
    <dgm:pt modelId="{5E1B0E45-8B30-41BB-BBF3-41CA9C4053C7}" type="pres">
      <dgm:prSet presAssocID="{217D32E5-2B93-4F55-849C-38ED91C5679F}" presName="desTx1" presStyleLbl="revTx" presStyleIdx="1" presStyleCnt="5" custScaleX="94515" custLinFactNeighborY="13450">
        <dgm:presLayoutVars>
          <dgm:bulletEnabled val="1"/>
        </dgm:presLayoutVars>
      </dgm:prSet>
      <dgm:spPr/>
      <dgm:t>
        <a:bodyPr/>
        <a:lstStyle/>
        <a:p>
          <a:endParaRPr lang="en-US"/>
        </a:p>
      </dgm:t>
    </dgm:pt>
    <dgm:pt modelId="{03710DBD-DF28-4815-868F-5F24F0EFD0F1}" type="pres">
      <dgm:prSet presAssocID="{217D32E5-2B93-4F55-849C-38ED91C5679F}" presName="c1" presStyleLbl="node1" presStyleIdx="0" presStyleCnt="19"/>
      <dgm:spPr/>
    </dgm:pt>
    <dgm:pt modelId="{36A58A9B-19CD-4B28-827E-0BC1C10D766F}" type="pres">
      <dgm:prSet presAssocID="{217D32E5-2B93-4F55-849C-38ED91C5679F}" presName="c2" presStyleLbl="node1" presStyleIdx="1" presStyleCnt="19"/>
      <dgm:spPr/>
    </dgm:pt>
    <dgm:pt modelId="{23689536-504A-4DBA-9F18-354D3CCC3B27}" type="pres">
      <dgm:prSet presAssocID="{217D32E5-2B93-4F55-849C-38ED91C5679F}" presName="c3" presStyleLbl="node1" presStyleIdx="2" presStyleCnt="19"/>
      <dgm:spPr/>
    </dgm:pt>
    <dgm:pt modelId="{B9541ECA-15BE-403C-B887-39AE31F3CA2F}" type="pres">
      <dgm:prSet presAssocID="{217D32E5-2B93-4F55-849C-38ED91C5679F}" presName="c4" presStyleLbl="node1" presStyleIdx="3" presStyleCnt="19"/>
      <dgm:spPr/>
    </dgm:pt>
    <dgm:pt modelId="{A03C5063-B257-40E4-93AB-9E06A1580169}" type="pres">
      <dgm:prSet presAssocID="{217D32E5-2B93-4F55-849C-38ED91C5679F}" presName="c5" presStyleLbl="node1" presStyleIdx="4" presStyleCnt="19"/>
      <dgm:spPr/>
    </dgm:pt>
    <dgm:pt modelId="{966304D5-F40A-4567-85DC-D733D66177BA}" type="pres">
      <dgm:prSet presAssocID="{217D32E5-2B93-4F55-849C-38ED91C5679F}" presName="c6" presStyleLbl="node1" presStyleIdx="5" presStyleCnt="19"/>
      <dgm:spPr/>
    </dgm:pt>
    <dgm:pt modelId="{34525661-C51D-4FC3-B602-A2E36B4AEF8B}" type="pres">
      <dgm:prSet presAssocID="{217D32E5-2B93-4F55-849C-38ED91C5679F}" presName="c7" presStyleLbl="node1" presStyleIdx="6" presStyleCnt="19"/>
      <dgm:spPr/>
    </dgm:pt>
    <dgm:pt modelId="{4416C3B2-4084-4332-B5A0-DB0856C23901}" type="pres">
      <dgm:prSet presAssocID="{217D32E5-2B93-4F55-849C-38ED91C5679F}" presName="c8" presStyleLbl="node1" presStyleIdx="7" presStyleCnt="19"/>
      <dgm:spPr/>
    </dgm:pt>
    <dgm:pt modelId="{D39E4920-9296-4E45-B1F7-1A8EB5738790}" type="pres">
      <dgm:prSet presAssocID="{217D32E5-2B93-4F55-849C-38ED91C5679F}" presName="c9" presStyleLbl="node1" presStyleIdx="8" presStyleCnt="19"/>
      <dgm:spPr/>
    </dgm:pt>
    <dgm:pt modelId="{E39222E0-A3C7-455E-8341-FC1788C56CE0}" type="pres">
      <dgm:prSet presAssocID="{217D32E5-2B93-4F55-849C-38ED91C5679F}" presName="c10" presStyleLbl="node1" presStyleIdx="9" presStyleCnt="19"/>
      <dgm:spPr/>
    </dgm:pt>
    <dgm:pt modelId="{418D18BB-717C-4490-AEAB-83CBEA60DEAF}" type="pres">
      <dgm:prSet presAssocID="{217D32E5-2B93-4F55-849C-38ED91C5679F}" presName="c11" presStyleLbl="node1" presStyleIdx="10" presStyleCnt="19"/>
      <dgm:spPr/>
    </dgm:pt>
    <dgm:pt modelId="{589F1FB1-AA29-4196-82FA-1E69F5980B5B}" type="pres">
      <dgm:prSet presAssocID="{217D32E5-2B93-4F55-849C-38ED91C5679F}" presName="c12" presStyleLbl="node1" presStyleIdx="11" presStyleCnt="19"/>
      <dgm:spPr/>
    </dgm:pt>
    <dgm:pt modelId="{D02B579D-6596-46F9-8CEC-BFD582A52796}" type="pres">
      <dgm:prSet presAssocID="{217D32E5-2B93-4F55-849C-38ED91C5679F}" presName="c13" presStyleLbl="node1" presStyleIdx="12" presStyleCnt="19"/>
      <dgm:spPr/>
    </dgm:pt>
    <dgm:pt modelId="{29DA3155-F3A7-41B1-BEFD-0555559F5A7C}" type="pres">
      <dgm:prSet presAssocID="{217D32E5-2B93-4F55-849C-38ED91C5679F}" presName="c14" presStyleLbl="node1" presStyleIdx="13" presStyleCnt="19"/>
      <dgm:spPr/>
    </dgm:pt>
    <dgm:pt modelId="{1F0F0209-3014-4E86-BE1A-73E22FEAFEC3}" type="pres">
      <dgm:prSet presAssocID="{217D32E5-2B93-4F55-849C-38ED91C5679F}" presName="c15" presStyleLbl="node1" presStyleIdx="14" presStyleCnt="19"/>
      <dgm:spPr/>
    </dgm:pt>
    <dgm:pt modelId="{0E45B264-EEE8-4A2C-AF8D-73B71BAE82EC}" type="pres">
      <dgm:prSet presAssocID="{217D32E5-2B93-4F55-849C-38ED91C5679F}" presName="c16" presStyleLbl="node1" presStyleIdx="15" presStyleCnt="19"/>
      <dgm:spPr/>
    </dgm:pt>
    <dgm:pt modelId="{A9058AF5-6CE5-40B3-80C4-A57343312228}" type="pres">
      <dgm:prSet presAssocID="{217D32E5-2B93-4F55-849C-38ED91C5679F}" presName="c17" presStyleLbl="node1" presStyleIdx="16" presStyleCnt="19"/>
      <dgm:spPr/>
    </dgm:pt>
    <dgm:pt modelId="{9415559D-6613-4BD0-B4AB-C04A9C19AE71}" type="pres">
      <dgm:prSet presAssocID="{217D32E5-2B93-4F55-849C-38ED91C5679F}" presName="c18" presStyleLbl="node1" presStyleIdx="17" presStyleCnt="19"/>
      <dgm:spPr/>
    </dgm:pt>
    <dgm:pt modelId="{C03DA004-DF90-4B29-92C2-8ABB95FCA6A9}" type="pres">
      <dgm:prSet presAssocID="{C1BB0818-E0FF-4E2E-B080-92DEED7DD0CE}" presName="chevronComposite1" presStyleCnt="0"/>
      <dgm:spPr/>
    </dgm:pt>
    <dgm:pt modelId="{5A0122BD-1512-4B0B-A36C-7561C29913B2}" type="pres">
      <dgm:prSet presAssocID="{C1BB0818-E0FF-4E2E-B080-92DEED7DD0CE}" presName="chevron1" presStyleLbl="sibTrans2D1" presStyleIdx="0" presStyleCnt="2"/>
      <dgm:spPr/>
    </dgm:pt>
    <dgm:pt modelId="{11391795-A81F-4A1B-9C42-F31D08C19FD6}" type="pres">
      <dgm:prSet presAssocID="{C1BB0818-E0FF-4E2E-B080-92DEED7DD0CE}" presName="spChevron1" presStyleCnt="0"/>
      <dgm:spPr/>
    </dgm:pt>
    <dgm:pt modelId="{8C3F558E-3C4A-4456-A998-9152949C1FA4}" type="pres">
      <dgm:prSet presAssocID="{3CF4BB05-4B02-4F62-8AC0-5C4F3EBB9F85}" presName="middle" presStyleCnt="0"/>
      <dgm:spPr/>
    </dgm:pt>
    <dgm:pt modelId="{CF445E51-482D-4685-8434-C8F540A5423F}" type="pres">
      <dgm:prSet presAssocID="{3CF4BB05-4B02-4F62-8AC0-5C4F3EBB9F85}" presName="parTxMid" presStyleLbl="revTx" presStyleIdx="2" presStyleCnt="5"/>
      <dgm:spPr/>
      <dgm:t>
        <a:bodyPr/>
        <a:lstStyle/>
        <a:p>
          <a:endParaRPr lang="en-US"/>
        </a:p>
      </dgm:t>
    </dgm:pt>
    <dgm:pt modelId="{8DB4B355-3322-4763-8904-409C502EC493}" type="pres">
      <dgm:prSet presAssocID="{3CF4BB05-4B02-4F62-8AC0-5C4F3EBB9F85}" presName="desTxMid" presStyleLbl="revTx" presStyleIdx="3" presStyleCnt="5" custLinFactNeighborX="-8331" custLinFactNeighborY="42325">
        <dgm:presLayoutVars>
          <dgm:bulletEnabled val="1"/>
        </dgm:presLayoutVars>
      </dgm:prSet>
      <dgm:spPr/>
      <dgm:t>
        <a:bodyPr/>
        <a:lstStyle/>
        <a:p>
          <a:endParaRPr lang="en-US"/>
        </a:p>
      </dgm:t>
    </dgm:pt>
    <dgm:pt modelId="{247D5B40-896E-4574-B142-4960BC51A3A6}" type="pres">
      <dgm:prSet presAssocID="{3CF4BB05-4B02-4F62-8AC0-5C4F3EBB9F85}" presName="spMid" presStyleCnt="0"/>
      <dgm:spPr/>
    </dgm:pt>
    <dgm:pt modelId="{31DB7A93-276A-4F7A-B402-A95A63EF584C}" type="pres">
      <dgm:prSet presAssocID="{F44FB147-6207-4A93-AD02-36EAA78F7E6E}" presName="chevronComposite1" presStyleCnt="0"/>
      <dgm:spPr/>
    </dgm:pt>
    <dgm:pt modelId="{63330DF4-1C5B-437E-B613-4B88932F7A8B}" type="pres">
      <dgm:prSet presAssocID="{F44FB147-6207-4A93-AD02-36EAA78F7E6E}" presName="chevron1" presStyleLbl="sibTrans2D1" presStyleIdx="1" presStyleCnt="2"/>
      <dgm:spPr/>
    </dgm:pt>
    <dgm:pt modelId="{BEF04679-2F53-47E6-8FCA-0D67FA88C13B}" type="pres">
      <dgm:prSet presAssocID="{F44FB147-6207-4A93-AD02-36EAA78F7E6E}" presName="spChevron1" presStyleCnt="0"/>
      <dgm:spPr/>
    </dgm:pt>
    <dgm:pt modelId="{88A619D7-0F8A-40A4-8EAE-D6EEA1FFF8CF}" type="pres">
      <dgm:prSet presAssocID="{3FDF1F38-4B78-4E6C-A0BF-4D9FC6221B0D}" presName="last" presStyleCnt="0"/>
      <dgm:spPr/>
    </dgm:pt>
    <dgm:pt modelId="{D3FF5128-ECE1-4276-B88A-04E315972FA6}" type="pres">
      <dgm:prSet presAssocID="{3FDF1F38-4B78-4E6C-A0BF-4D9FC6221B0D}" presName="circleTx" presStyleLbl="node1" presStyleIdx="18" presStyleCnt="19"/>
      <dgm:spPr/>
      <dgm:t>
        <a:bodyPr/>
        <a:lstStyle/>
        <a:p>
          <a:endParaRPr lang="en-US"/>
        </a:p>
      </dgm:t>
    </dgm:pt>
    <dgm:pt modelId="{464222F4-9FAB-4C14-8EEE-E03267E0FDE4}" type="pres">
      <dgm:prSet presAssocID="{3FDF1F38-4B78-4E6C-A0BF-4D9FC6221B0D}" presName="desTxN" presStyleLbl="revTx" presStyleIdx="4" presStyleCnt="5" custLinFactNeighborY="13450">
        <dgm:presLayoutVars>
          <dgm:bulletEnabled val="1"/>
        </dgm:presLayoutVars>
      </dgm:prSet>
      <dgm:spPr/>
      <dgm:t>
        <a:bodyPr/>
        <a:lstStyle/>
        <a:p>
          <a:endParaRPr lang="en-US"/>
        </a:p>
      </dgm:t>
    </dgm:pt>
    <dgm:pt modelId="{B6BE2006-78C8-4051-A069-F1E69DC37E83}" type="pres">
      <dgm:prSet presAssocID="{3FDF1F38-4B78-4E6C-A0BF-4D9FC6221B0D}" presName="spN" presStyleCnt="0"/>
      <dgm:spPr/>
    </dgm:pt>
  </dgm:ptLst>
  <dgm:cxnLst>
    <dgm:cxn modelId="{9013EF3C-434E-4151-9696-7C804E0674F1}" type="presOf" srcId="{217D32E5-2B93-4F55-849C-38ED91C5679F}" destId="{6641E25E-DB12-478A-95D9-50AF9D059739}" srcOrd="0" destOrd="0" presId="urn:microsoft.com/office/officeart/2009/3/layout/RandomtoResultProcess"/>
    <dgm:cxn modelId="{AC7C49E3-2177-47F8-8B27-F047DAF847DA}" srcId="{217D32E5-2B93-4F55-849C-38ED91C5679F}" destId="{5BBBAA11-D027-4889-9B74-AA7C2DD9A9FC}" srcOrd="1" destOrd="0" parTransId="{68F81222-B076-45E1-8710-E0F52D07185E}" sibTransId="{5DA99877-3D00-4BD7-B5C2-C4D124D5BDB6}"/>
    <dgm:cxn modelId="{81EE4A8C-587D-4DD6-B9E6-133E71F51803}" type="presOf" srcId="{A15B0EE7-DA74-44FB-BF46-CAD603A5D978}" destId="{8DB4B355-3322-4763-8904-409C502EC493}" srcOrd="0" destOrd="0" presId="urn:microsoft.com/office/officeart/2009/3/layout/RandomtoResultProcess"/>
    <dgm:cxn modelId="{967F0250-214F-4445-809C-72351C80DA45}" type="presOf" srcId="{3FDF1F38-4B78-4E6C-A0BF-4D9FC6221B0D}" destId="{D3FF5128-ECE1-4276-B88A-04E315972FA6}" srcOrd="0" destOrd="0" presId="urn:microsoft.com/office/officeart/2009/3/layout/RandomtoResultProcess"/>
    <dgm:cxn modelId="{D12E19B3-E993-45F8-906B-AA1DFC1D6891}" srcId="{217D32E5-2B93-4F55-849C-38ED91C5679F}" destId="{568388D5-7802-4EA1-A6E0-D5BFA8DEE040}" srcOrd="2" destOrd="0" parTransId="{CC3DEDCF-871D-4B27-A32A-9891B99BF0D2}" sibTransId="{84A1B324-344A-43AC-93AD-E0A9B25EDA18}"/>
    <dgm:cxn modelId="{45008C9D-0063-403A-A8EE-BBC495685F3D}" srcId="{3FDF1F38-4B78-4E6C-A0BF-4D9FC6221B0D}" destId="{28CAE25E-427A-47D7-8A0B-5C6889B5B32F}" srcOrd="1" destOrd="0" parTransId="{1D44473C-3279-4BB4-A3A8-9C9AB0AEE3EC}" sibTransId="{62E140CF-6137-4D41-939D-C18E884FE9B7}"/>
    <dgm:cxn modelId="{E845F7EE-95C7-4697-BAA2-9B43923AA90D}" srcId="{217D32E5-2B93-4F55-849C-38ED91C5679F}" destId="{9B149862-08C9-45D3-A8AA-011665A95E72}" srcOrd="0" destOrd="0" parTransId="{EB274B17-5097-4B70-86FA-8E60BC9C5154}" sibTransId="{355B9ADD-2BCE-40D1-A7AA-F88216843A1A}"/>
    <dgm:cxn modelId="{91906B4F-CB47-45A6-AED7-843156F4885B}" srcId="{3FDF1F38-4B78-4E6C-A0BF-4D9FC6221B0D}" destId="{0E092B49-4B1C-4E33-A269-522D666EA20B}" srcOrd="0" destOrd="0" parTransId="{906E4D7A-9280-4AF0-8943-D5472435425E}" sibTransId="{4F2E304E-D7A3-45F0-8CE0-70AF58E06633}"/>
    <dgm:cxn modelId="{669FF23C-EE1D-4049-AFD5-5A936097B209}" type="presOf" srcId="{9B149862-08C9-45D3-A8AA-011665A95E72}" destId="{5E1B0E45-8B30-41BB-BBF3-41CA9C4053C7}" srcOrd="0" destOrd="0" presId="urn:microsoft.com/office/officeart/2009/3/layout/RandomtoResultProcess"/>
    <dgm:cxn modelId="{2ABA0F55-0597-48BF-B0B0-CEAFD5119686}" srcId="{26A5E14E-163B-4A47-85C8-E4ED0D6656A3}" destId="{217D32E5-2B93-4F55-849C-38ED91C5679F}" srcOrd="0" destOrd="0" parTransId="{2FBD4987-D510-4DA4-8A30-FEFF6B1CFC5C}" sibTransId="{C1BB0818-E0FF-4E2E-B080-92DEED7DD0CE}"/>
    <dgm:cxn modelId="{5F6E3ADE-86C0-429B-AD2C-13CE2485F34B}" srcId="{26A5E14E-163B-4A47-85C8-E4ED0D6656A3}" destId="{3FDF1F38-4B78-4E6C-A0BF-4D9FC6221B0D}" srcOrd="2" destOrd="0" parTransId="{FEF0A3C2-0FC2-4673-8058-8EFD0EE44C84}" sibTransId="{8BD91C84-9F49-474D-BFE4-AA7D64AB391C}"/>
    <dgm:cxn modelId="{3F149F88-BC89-4935-8385-D64601806411}" type="presOf" srcId="{28CAE25E-427A-47D7-8A0B-5C6889B5B32F}" destId="{464222F4-9FAB-4C14-8EEE-E03267E0FDE4}" srcOrd="0" destOrd="1" presId="urn:microsoft.com/office/officeart/2009/3/layout/RandomtoResultProcess"/>
    <dgm:cxn modelId="{96282117-FDB5-43A5-A04D-01C59DD0DA8C}" type="presOf" srcId="{26A5E14E-163B-4A47-85C8-E4ED0D6656A3}" destId="{7A4DA1EE-E1A4-49F3-AB6A-84D831616907}" srcOrd="0" destOrd="0" presId="urn:microsoft.com/office/officeart/2009/3/layout/RandomtoResultProcess"/>
    <dgm:cxn modelId="{0CF528EC-7F6F-4A94-BCF0-52ECE9607F30}" srcId="{26A5E14E-163B-4A47-85C8-E4ED0D6656A3}" destId="{3CF4BB05-4B02-4F62-8AC0-5C4F3EBB9F85}" srcOrd="1" destOrd="0" parTransId="{E11F3A2E-755B-432A-843B-85F1FF3A96B4}" sibTransId="{F44FB147-6207-4A93-AD02-36EAA78F7E6E}"/>
    <dgm:cxn modelId="{0E7BD7CD-5002-4963-BFF1-D7CC9B6A285A}" type="presOf" srcId="{5BBBAA11-D027-4889-9B74-AA7C2DD9A9FC}" destId="{5E1B0E45-8B30-41BB-BBF3-41CA9C4053C7}" srcOrd="0" destOrd="1" presId="urn:microsoft.com/office/officeart/2009/3/layout/RandomtoResultProcess"/>
    <dgm:cxn modelId="{B37413E3-CA39-49CC-BDA3-0B271C97D101}" type="presOf" srcId="{568388D5-7802-4EA1-A6E0-D5BFA8DEE040}" destId="{5E1B0E45-8B30-41BB-BBF3-41CA9C4053C7}" srcOrd="0" destOrd="2" presId="urn:microsoft.com/office/officeart/2009/3/layout/RandomtoResultProcess"/>
    <dgm:cxn modelId="{E6CBADFF-2932-4FEF-9DA7-54653E56DE5E}" type="presOf" srcId="{3CF4BB05-4B02-4F62-8AC0-5C4F3EBB9F85}" destId="{CF445E51-482D-4685-8434-C8F540A5423F}" srcOrd="0" destOrd="0" presId="urn:microsoft.com/office/officeart/2009/3/layout/RandomtoResultProcess"/>
    <dgm:cxn modelId="{0D8CFE6A-7380-49AC-83AF-030F5ECBBE9A}" srcId="{3CF4BB05-4B02-4F62-8AC0-5C4F3EBB9F85}" destId="{A15B0EE7-DA74-44FB-BF46-CAD603A5D978}" srcOrd="0" destOrd="0" parTransId="{97E95F68-D6D7-44DF-83DD-C8C869F32875}" sibTransId="{8A49E4FF-8B17-4F57-AADE-E4068C044F0C}"/>
    <dgm:cxn modelId="{F211E1E6-94B6-440E-AE6D-A108C2905D97}" type="presOf" srcId="{0E092B49-4B1C-4E33-A269-522D666EA20B}" destId="{464222F4-9FAB-4C14-8EEE-E03267E0FDE4}" srcOrd="0" destOrd="0" presId="urn:microsoft.com/office/officeart/2009/3/layout/RandomtoResultProcess"/>
    <dgm:cxn modelId="{45D9C35B-7E62-4A0B-BED9-FCEF0763992F}" type="presParOf" srcId="{7A4DA1EE-E1A4-49F3-AB6A-84D831616907}" destId="{9179B925-6132-4ED6-B7AF-C0457B9FB92E}" srcOrd="0" destOrd="0" presId="urn:microsoft.com/office/officeart/2009/3/layout/RandomtoResultProcess"/>
    <dgm:cxn modelId="{B424C9FF-7E4F-4C4B-BF29-1773458AAC6B}" type="presParOf" srcId="{9179B925-6132-4ED6-B7AF-C0457B9FB92E}" destId="{6641E25E-DB12-478A-95D9-50AF9D059739}" srcOrd="0" destOrd="0" presId="urn:microsoft.com/office/officeart/2009/3/layout/RandomtoResultProcess"/>
    <dgm:cxn modelId="{85D97412-8E28-4E54-8365-0738A75D086B}" type="presParOf" srcId="{9179B925-6132-4ED6-B7AF-C0457B9FB92E}" destId="{5E1B0E45-8B30-41BB-BBF3-41CA9C4053C7}" srcOrd="1" destOrd="0" presId="urn:microsoft.com/office/officeart/2009/3/layout/RandomtoResultProcess"/>
    <dgm:cxn modelId="{17364D71-A361-4D57-BF8E-95B62457456A}" type="presParOf" srcId="{9179B925-6132-4ED6-B7AF-C0457B9FB92E}" destId="{03710DBD-DF28-4815-868F-5F24F0EFD0F1}" srcOrd="2" destOrd="0" presId="urn:microsoft.com/office/officeart/2009/3/layout/RandomtoResultProcess"/>
    <dgm:cxn modelId="{BB254CB9-87C4-4236-82BF-5FA41F82D2BD}" type="presParOf" srcId="{9179B925-6132-4ED6-B7AF-C0457B9FB92E}" destId="{36A58A9B-19CD-4B28-827E-0BC1C10D766F}" srcOrd="3" destOrd="0" presId="urn:microsoft.com/office/officeart/2009/3/layout/RandomtoResultProcess"/>
    <dgm:cxn modelId="{7EF4BE92-A687-42F9-8C09-7450A32B0A1A}" type="presParOf" srcId="{9179B925-6132-4ED6-B7AF-C0457B9FB92E}" destId="{23689536-504A-4DBA-9F18-354D3CCC3B27}" srcOrd="4" destOrd="0" presId="urn:microsoft.com/office/officeart/2009/3/layout/RandomtoResultProcess"/>
    <dgm:cxn modelId="{0884EDD5-524F-4F69-867D-320937E84967}" type="presParOf" srcId="{9179B925-6132-4ED6-B7AF-C0457B9FB92E}" destId="{B9541ECA-15BE-403C-B887-39AE31F3CA2F}" srcOrd="5" destOrd="0" presId="urn:microsoft.com/office/officeart/2009/3/layout/RandomtoResultProcess"/>
    <dgm:cxn modelId="{86D379D7-65B6-4362-A242-09613F145794}" type="presParOf" srcId="{9179B925-6132-4ED6-B7AF-C0457B9FB92E}" destId="{A03C5063-B257-40E4-93AB-9E06A1580169}" srcOrd="6" destOrd="0" presId="urn:microsoft.com/office/officeart/2009/3/layout/RandomtoResultProcess"/>
    <dgm:cxn modelId="{3D995274-9408-435E-B3CB-13C89E4BEB31}" type="presParOf" srcId="{9179B925-6132-4ED6-B7AF-C0457B9FB92E}" destId="{966304D5-F40A-4567-85DC-D733D66177BA}" srcOrd="7" destOrd="0" presId="urn:microsoft.com/office/officeart/2009/3/layout/RandomtoResultProcess"/>
    <dgm:cxn modelId="{43C1FA35-AA85-4982-B027-AC115584F22C}" type="presParOf" srcId="{9179B925-6132-4ED6-B7AF-C0457B9FB92E}" destId="{34525661-C51D-4FC3-B602-A2E36B4AEF8B}" srcOrd="8" destOrd="0" presId="urn:microsoft.com/office/officeart/2009/3/layout/RandomtoResultProcess"/>
    <dgm:cxn modelId="{D73C3CA6-A008-4464-9AD1-A19E5FF03FDA}" type="presParOf" srcId="{9179B925-6132-4ED6-B7AF-C0457B9FB92E}" destId="{4416C3B2-4084-4332-B5A0-DB0856C23901}" srcOrd="9" destOrd="0" presId="urn:microsoft.com/office/officeart/2009/3/layout/RandomtoResultProcess"/>
    <dgm:cxn modelId="{B204E95E-EC78-4E96-A064-8EB26DAA68F2}" type="presParOf" srcId="{9179B925-6132-4ED6-B7AF-C0457B9FB92E}" destId="{D39E4920-9296-4E45-B1F7-1A8EB5738790}" srcOrd="10" destOrd="0" presId="urn:microsoft.com/office/officeart/2009/3/layout/RandomtoResultProcess"/>
    <dgm:cxn modelId="{2308A3AA-21CB-40A4-BA89-AD7A42314057}" type="presParOf" srcId="{9179B925-6132-4ED6-B7AF-C0457B9FB92E}" destId="{E39222E0-A3C7-455E-8341-FC1788C56CE0}" srcOrd="11" destOrd="0" presId="urn:microsoft.com/office/officeart/2009/3/layout/RandomtoResultProcess"/>
    <dgm:cxn modelId="{D23CA59A-9409-46FC-8201-2EF08B17C7CC}" type="presParOf" srcId="{9179B925-6132-4ED6-B7AF-C0457B9FB92E}" destId="{418D18BB-717C-4490-AEAB-83CBEA60DEAF}" srcOrd="12" destOrd="0" presId="urn:microsoft.com/office/officeart/2009/3/layout/RandomtoResultProcess"/>
    <dgm:cxn modelId="{87A19647-16AE-4959-81E5-63BC473FFE0F}" type="presParOf" srcId="{9179B925-6132-4ED6-B7AF-C0457B9FB92E}" destId="{589F1FB1-AA29-4196-82FA-1E69F5980B5B}" srcOrd="13" destOrd="0" presId="urn:microsoft.com/office/officeart/2009/3/layout/RandomtoResultProcess"/>
    <dgm:cxn modelId="{1989B25D-0CBC-4767-ADD3-D595425A7B61}" type="presParOf" srcId="{9179B925-6132-4ED6-B7AF-C0457B9FB92E}" destId="{D02B579D-6596-46F9-8CEC-BFD582A52796}" srcOrd="14" destOrd="0" presId="urn:microsoft.com/office/officeart/2009/3/layout/RandomtoResultProcess"/>
    <dgm:cxn modelId="{4EDABDA8-79DB-44D6-A88D-42897E856DEA}" type="presParOf" srcId="{9179B925-6132-4ED6-B7AF-C0457B9FB92E}" destId="{29DA3155-F3A7-41B1-BEFD-0555559F5A7C}" srcOrd="15" destOrd="0" presId="urn:microsoft.com/office/officeart/2009/3/layout/RandomtoResultProcess"/>
    <dgm:cxn modelId="{21A0D34F-B0AE-4B2A-B463-CA8E6D7F24D6}" type="presParOf" srcId="{9179B925-6132-4ED6-B7AF-C0457B9FB92E}" destId="{1F0F0209-3014-4E86-BE1A-73E22FEAFEC3}" srcOrd="16" destOrd="0" presId="urn:microsoft.com/office/officeart/2009/3/layout/RandomtoResultProcess"/>
    <dgm:cxn modelId="{C53D035B-5B8A-43C6-A967-4C4D5423B982}" type="presParOf" srcId="{9179B925-6132-4ED6-B7AF-C0457B9FB92E}" destId="{0E45B264-EEE8-4A2C-AF8D-73B71BAE82EC}" srcOrd="17" destOrd="0" presId="urn:microsoft.com/office/officeart/2009/3/layout/RandomtoResultProcess"/>
    <dgm:cxn modelId="{C4E990F0-DDF6-47ED-8509-05E782E7FF8C}" type="presParOf" srcId="{9179B925-6132-4ED6-B7AF-C0457B9FB92E}" destId="{A9058AF5-6CE5-40B3-80C4-A57343312228}" srcOrd="18" destOrd="0" presId="urn:microsoft.com/office/officeart/2009/3/layout/RandomtoResultProcess"/>
    <dgm:cxn modelId="{3853B54A-34BF-48F3-8310-82556E900C61}" type="presParOf" srcId="{9179B925-6132-4ED6-B7AF-C0457B9FB92E}" destId="{9415559D-6613-4BD0-B4AB-C04A9C19AE71}" srcOrd="19" destOrd="0" presId="urn:microsoft.com/office/officeart/2009/3/layout/RandomtoResultProcess"/>
    <dgm:cxn modelId="{1D25D745-A8C5-41F7-AC3F-F42CA9D6D53C}" type="presParOf" srcId="{7A4DA1EE-E1A4-49F3-AB6A-84D831616907}" destId="{C03DA004-DF90-4B29-92C2-8ABB95FCA6A9}" srcOrd="1" destOrd="0" presId="urn:microsoft.com/office/officeart/2009/3/layout/RandomtoResultProcess"/>
    <dgm:cxn modelId="{9130900D-8240-4078-BCA2-F68F8CBF3494}" type="presParOf" srcId="{C03DA004-DF90-4B29-92C2-8ABB95FCA6A9}" destId="{5A0122BD-1512-4B0B-A36C-7561C29913B2}" srcOrd="0" destOrd="0" presId="urn:microsoft.com/office/officeart/2009/3/layout/RandomtoResultProcess"/>
    <dgm:cxn modelId="{A72F348C-0AC9-4798-9F76-743ED7C0325B}" type="presParOf" srcId="{C03DA004-DF90-4B29-92C2-8ABB95FCA6A9}" destId="{11391795-A81F-4A1B-9C42-F31D08C19FD6}" srcOrd="1" destOrd="0" presId="urn:microsoft.com/office/officeart/2009/3/layout/RandomtoResultProcess"/>
    <dgm:cxn modelId="{3378BD11-71A3-4F59-B645-085673E80F30}" type="presParOf" srcId="{7A4DA1EE-E1A4-49F3-AB6A-84D831616907}" destId="{8C3F558E-3C4A-4456-A998-9152949C1FA4}" srcOrd="2" destOrd="0" presId="urn:microsoft.com/office/officeart/2009/3/layout/RandomtoResultProcess"/>
    <dgm:cxn modelId="{690B7940-2871-4FE6-8D1A-05E68046CE9B}" type="presParOf" srcId="{8C3F558E-3C4A-4456-A998-9152949C1FA4}" destId="{CF445E51-482D-4685-8434-C8F540A5423F}" srcOrd="0" destOrd="0" presId="urn:microsoft.com/office/officeart/2009/3/layout/RandomtoResultProcess"/>
    <dgm:cxn modelId="{2AB7F1D3-CF24-4801-BA7B-CCFE088FE631}" type="presParOf" srcId="{8C3F558E-3C4A-4456-A998-9152949C1FA4}" destId="{8DB4B355-3322-4763-8904-409C502EC493}" srcOrd="1" destOrd="0" presId="urn:microsoft.com/office/officeart/2009/3/layout/RandomtoResultProcess"/>
    <dgm:cxn modelId="{CAF4EF64-C415-4D4A-AC2C-1896647436A7}" type="presParOf" srcId="{8C3F558E-3C4A-4456-A998-9152949C1FA4}" destId="{247D5B40-896E-4574-B142-4960BC51A3A6}" srcOrd="2" destOrd="0" presId="urn:microsoft.com/office/officeart/2009/3/layout/RandomtoResultProcess"/>
    <dgm:cxn modelId="{E0AD7510-1103-47DD-90E2-92C4781EBCBC}" type="presParOf" srcId="{7A4DA1EE-E1A4-49F3-AB6A-84D831616907}" destId="{31DB7A93-276A-4F7A-B402-A95A63EF584C}" srcOrd="3" destOrd="0" presId="urn:microsoft.com/office/officeart/2009/3/layout/RandomtoResultProcess"/>
    <dgm:cxn modelId="{FA991C7F-4141-4490-8B30-D1DB7D4BCD0B}" type="presParOf" srcId="{31DB7A93-276A-4F7A-B402-A95A63EF584C}" destId="{63330DF4-1C5B-437E-B613-4B88932F7A8B}" srcOrd="0" destOrd="0" presId="urn:microsoft.com/office/officeart/2009/3/layout/RandomtoResultProcess"/>
    <dgm:cxn modelId="{EBF41F79-6A20-4DDA-82F2-3D24071C2463}" type="presParOf" srcId="{31DB7A93-276A-4F7A-B402-A95A63EF584C}" destId="{BEF04679-2F53-47E6-8FCA-0D67FA88C13B}" srcOrd="1" destOrd="0" presId="urn:microsoft.com/office/officeart/2009/3/layout/RandomtoResultProcess"/>
    <dgm:cxn modelId="{BD55F834-85A0-41E5-8BF3-A86295E80FEC}" type="presParOf" srcId="{7A4DA1EE-E1A4-49F3-AB6A-84D831616907}" destId="{88A619D7-0F8A-40A4-8EAE-D6EEA1FFF8CF}" srcOrd="4" destOrd="0" presId="urn:microsoft.com/office/officeart/2009/3/layout/RandomtoResultProcess"/>
    <dgm:cxn modelId="{91A08037-9AEC-4CE0-84BF-9AB48AD08C04}" type="presParOf" srcId="{88A619D7-0F8A-40A4-8EAE-D6EEA1FFF8CF}" destId="{D3FF5128-ECE1-4276-B88A-04E315972FA6}" srcOrd="0" destOrd="0" presId="urn:microsoft.com/office/officeart/2009/3/layout/RandomtoResultProcess"/>
    <dgm:cxn modelId="{5B9AEA76-E9CA-433E-9F95-2C47A4FFD61E}" type="presParOf" srcId="{88A619D7-0F8A-40A4-8EAE-D6EEA1FFF8CF}" destId="{464222F4-9FAB-4C14-8EEE-E03267E0FDE4}" srcOrd="1" destOrd="0" presId="urn:microsoft.com/office/officeart/2009/3/layout/RandomtoResultProcess"/>
    <dgm:cxn modelId="{5D224EAD-9FED-4F1A-926D-25EC3155DDD3}" type="presParOf" srcId="{88A619D7-0F8A-40A4-8EAE-D6EEA1FFF8CF}" destId="{B6BE2006-78C8-4051-A069-F1E69DC37E83}" srcOrd="2" destOrd="0" presId="urn:microsoft.com/office/officeart/2009/3/layout/RandomtoResul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0" y="0"/>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p>
        </p:txBody>
      </p:sp>
      <p:sp>
        <p:nvSpPr>
          <p:cNvPr id="122883" name="Rectangle 3"/>
          <p:cNvSpPr>
            <a:spLocks noGrp="1" noChangeArrowheads="1"/>
          </p:cNvSpPr>
          <p:nvPr>
            <p:ph type="dt" idx="1"/>
          </p:nvPr>
        </p:nvSpPr>
        <p:spPr bwMode="auto">
          <a:xfrm>
            <a:off x="3884613" y="0"/>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p>
        </p:txBody>
      </p:sp>
      <p:sp>
        <p:nvSpPr>
          <p:cNvPr id="29700" name="Rectangle 4"/>
          <p:cNvSpPr>
            <a:spLocks noGrp="1" noRot="1" noChangeAspect="1" noChangeArrowheads="1" noTextEdit="1"/>
          </p:cNvSpPr>
          <p:nvPr>
            <p:ph type="sldImg" idx="2"/>
          </p:nvPr>
        </p:nvSpPr>
        <p:spPr bwMode="auto">
          <a:xfrm>
            <a:off x="1160463" y="681038"/>
            <a:ext cx="4537075" cy="34036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885" name="Rectangle 5"/>
          <p:cNvSpPr>
            <a:spLocks noGrp="1" noChangeArrowheads="1"/>
          </p:cNvSpPr>
          <p:nvPr>
            <p:ph type="body" sz="quarter" idx="3"/>
          </p:nvPr>
        </p:nvSpPr>
        <p:spPr bwMode="auto">
          <a:xfrm>
            <a:off x="685800" y="4311650"/>
            <a:ext cx="5486400" cy="408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886" name="Rectangle 6"/>
          <p:cNvSpPr>
            <a:spLocks noGrp="1" noChangeArrowheads="1"/>
          </p:cNvSpPr>
          <p:nvPr>
            <p:ph type="ftr" sz="quarter" idx="4"/>
          </p:nvPr>
        </p:nvSpPr>
        <p:spPr bwMode="auto">
          <a:xfrm>
            <a:off x="0" y="8621713"/>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p>
        </p:txBody>
      </p:sp>
      <p:sp>
        <p:nvSpPr>
          <p:cNvPr id="122887" name="Rectangle 7"/>
          <p:cNvSpPr>
            <a:spLocks noGrp="1" noChangeArrowheads="1"/>
          </p:cNvSpPr>
          <p:nvPr>
            <p:ph type="sldNum" sz="quarter" idx="5"/>
          </p:nvPr>
        </p:nvSpPr>
        <p:spPr bwMode="auto">
          <a:xfrm>
            <a:off x="3884613" y="8621713"/>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5C47B00F-7607-4F8D-B834-6B2F7815956B}" type="slidenum">
              <a:rPr lang="en-US"/>
              <a:pPr/>
              <a:t>‹#›</a:t>
            </a:fld>
            <a:endParaRPr lang="en-US"/>
          </a:p>
        </p:txBody>
      </p:sp>
    </p:spTree>
    <p:extLst>
      <p:ext uri="{BB962C8B-B14F-4D97-AF65-F5344CB8AC3E}">
        <p14:creationId xmlns:p14="http://schemas.microsoft.com/office/powerpoint/2010/main" val="19446261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a:pPr/>
              <a:t>1</a:t>
            </a:fld>
            <a:endParaRPr lang="en-US"/>
          </a:p>
        </p:txBody>
      </p:sp>
    </p:spTree>
    <p:extLst>
      <p:ext uri="{BB962C8B-B14F-4D97-AF65-F5344CB8AC3E}">
        <p14:creationId xmlns:p14="http://schemas.microsoft.com/office/powerpoint/2010/main" val="3568304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p:spPr>
        <p:txBody>
          <a:bodyPr/>
          <a:lstStyle/>
          <a:p>
            <a:endParaRPr lang="en-US" dirty="0" smtClean="0"/>
          </a:p>
        </p:txBody>
      </p:sp>
      <p:sp>
        <p:nvSpPr>
          <p:cNvPr id="33796"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BBE0AE63-3344-4892-B8B4-4DF150C87BA2}" type="slidenum">
              <a:rPr lang="en-US"/>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t>Some responses were “normative” but do they actually reflect what the student would do in a real-life situation?</a:t>
            </a:r>
          </a:p>
          <a:p>
            <a:endParaRPr lang="en-US" dirty="0"/>
          </a:p>
        </p:txBody>
      </p:sp>
      <p:sp>
        <p:nvSpPr>
          <p:cNvPr id="4" name="Slide Number Placeholder 3"/>
          <p:cNvSpPr>
            <a:spLocks noGrp="1"/>
          </p:cNvSpPr>
          <p:nvPr>
            <p:ph type="sldNum" sz="quarter" idx="10"/>
          </p:nvPr>
        </p:nvSpPr>
        <p:spPr/>
        <p:txBody>
          <a:bodyPr/>
          <a:lstStyle/>
          <a:p>
            <a:fld id="{5C47B00F-7607-4F8D-B834-6B2F7815956B}" type="slidenum">
              <a:rPr lang="en-US" smtClean="0"/>
              <a:pPr/>
              <a:t>11</a:t>
            </a:fld>
            <a:endParaRPr lang="en-US"/>
          </a:p>
        </p:txBody>
      </p:sp>
    </p:spTree>
    <p:extLst>
      <p:ext uri="{BB962C8B-B14F-4D97-AF65-F5344CB8AC3E}">
        <p14:creationId xmlns:p14="http://schemas.microsoft.com/office/powerpoint/2010/main" val="1101627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p:spPr>
        <p:txBody>
          <a:bodyPr/>
          <a:lstStyle/>
          <a:p>
            <a:r>
              <a:rPr lang="en-US" dirty="0" smtClean="0"/>
              <a:t>Interesting comments: I'm a distance student so this doesn't really apply to me, only what professors have said in syllabi. By grading exams as a TA. Most of the items came to my attention as I worked as a TA in a large class on campus. We had frequent cases of plagiarism. I had no idea there was an honor code. </a:t>
            </a:r>
          </a:p>
        </p:txBody>
      </p:sp>
      <p:sp>
        <p:nvSpPr>
          <p:cNvPr id="34820"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813DA03-59B7-43C0-8925-F6B6F77798EC}" type="slidenum">
              <a:rPr lang="en-US"/>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p:spPr>
        <p:txBody>
          <a:bodyPr/>
          <a:lstStyle/>
          <a:p>
            <a:endParaRPr lang="en-US" dirty="0" smtClean="0"/>
          </a:p>
        </p:txBody>
      </p:sp>
      <p:sp>
        <p:nvSpPr>
          <p:cNvPr id="35844"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580C2D43-C9D4-44E4-8542-3DF23BE1ADD7}" type="slidenum">
              <a:rPr lang="en-US"/>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endParaRPr lang="en-US" smtClean="0"/>
          </a:p>
        </p:txBody>
      </p:sp>
      <p:sp>
        <p:nvSpPr>
          <p:cNvPr id="36868"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2DE10CD-83DA-4306-BA8B-0F424EAD2B5B}" type="slidenum">
              <a:rPr lang="en-US"/>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endParaRPr lang="en-US" smtClean="0"/>
          </a:p>
        </p:txBody>
      </p:sp>
      <p:sp>
        <p:nvSpPr>
          <p:cNvPr id="36868"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2DE10CD-83DA-4306-BA8B-0F424EAD2B5B}" type="slidenum">
              <a:rPr lang="en-US"/>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endParaRPr lang="en-US" smtClean="0"/>
          </a:p>
        </p:txBody>
      </p:sp>
      <p:sp>
        <p:nvSpPr>
          <p:cNvPr id="36868"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2DE10CD-83DA-4306-BA8B-0F424EAD2B5B}" type="slidenum">
              <a:rPr lang="en-US"/>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r>
              <a:rPr lang="en-US" dirty="0" smtClean="0"/>
              <a:t>N=146 total comments….</a:t>
            </a:r>
          </a:p>
        </p:txBody>
      </p:sp>
      <p:sp>
        <p:nvSpPr>
          <p:cNvPr id="36868"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2DE10CD-83DA-4306-BA8B-0F424EAD2B5B}" type="slidenum">
              <a:rPr lang="en-US"/>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r>
              <a:rPr lang="en-US" smtClean="0"/>
              <a:t>N=135 </a:t>
            </a:r>
            <a:r>
              <a:rPr lang="en-US" dirty="0" smtClean="0"/>
              <a:t>total comments….</a:t>
            </a:r>
          </a:p>
        </p:txBody>
      </p:sp>
      <p:sp>
        <p:nvSpPr>
          <p:cNvPr id="36868"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2DE10CD-83DA-4306-BA8B-0F424EAD2B5B}" type="slidenum">
              <a:rPr lang="en-US"/>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endParaRPr lang="en-US" smtClean="0"/>
          </a:p>
        </p:txBody>
      </p:sp>
      <p:sp>
        <p:nvSpPr>
          <p:cNvPr id="36868"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2DE10CD-83DA-4306-BA8B-0F424EAD2B5B}" type="slidenum">
              <a:rPr lang="en-US"/>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p:spPr>
        <p:txBody>
          <a:bodyPr/>
          <a:lstStyle/>
          <a:p>
            <a:endParaRPr lang="en-US" dirty="0" smtClean="0"/>
          </a:p>
        </p:txBody>
      </p:sp>
      <p:sp>
        <p:nvSpPr>
          <p:cNvPr id="30724"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13A1CC-0DDF-4526-AC7D-C54C49655B91}" type="slidenum">
              <a:rPr lang="en-US"/>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smtClean="0"/>
              <a:pPr/>
              <a:t>20</a:t>
            </a:fld>
            <a:endParaRPr lang="en-US"/>
          </a:p>
        </p:txBody>
      </p:sp>
    </p:spTree>
    <p:extLst>
      <p:ext uri="{BB962C8B-B14F-4D97-AF65-F5344CB8AC3E}">
        <p14:creationId xmlns:p14="http://schemas.microsoft.com/office/powerpoint/2010/main" val="3962021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r>
              <a:rPr lang="en-US" dirty="0" smtClean="0"/>
              <a:t>Just to give yo</a:t>
            </a:r>
            <a:r>
              <a:rPr lang="en-US" baseline="0" dirty="0" smtClean="0"/>
              <a:t>u a little background about the team  The team </a:t>
            </a:r>
            <a:r>
              <a:rPr lang="en-US" dirty="0" smtClean="0"/>
              <a:t>is composed of 6</a:t>
            </a:r>
            <a:r>
              <a:rPr lang="en-US" baseline="0" dirty="0" smtClean="0"/>
              <a:t> librarians from the Marston Science Library:</a:t>
            </a:r>
          </a:p>
          <a:p>
            <a:pPr marL="171450" indent="-171450">
              <a:buFont typeface="Arial" pitchFamily="34" charset="0"/>
              <a:buChar char="•"/>
            </a:pPr>
            <a:r>
              <a:rPr lang="en-US" baseline="0" dirty="0" smtClean="0"/>
              <a:t>Michelle Leonard</a:t>
            </a:r>
          </a:p>
          <a:p>
            <a:pPr marL="171450" indent="-171450">
              <a:buFont typeface="Arial" pitchFamily="34" charset="0"/>
              <a:buChar char="•"/>
            </a:pPr>
            <a:r>
              <a:rPr lang="en-US" baseline="0" dirty="0" smtClean="0"/>
              <a:t>Margeaux Johnson</a:t>
            </a:r>
          </a:p>
          <a:p>
            <a:pPr marL="171450" indent="-171450">
              <a:buFont typeface="Arial" pitchFamily="34" charset="0"/>
              <a:buChar char="•"/>
            </a:pPr>
            <a:r>
              <a:rPr lang="en-US" baseline="0" dirty="0" smtClean="0"/>
              <a:t>Melody Royster</a:t>
            </a:r>
          </a:p>
          <a:p>
            <a:pPr marL="171450" indent="-171450">
              <a:buFont typeface="Arial" pitchFamily="34" charset="0"/>
              <a:buChar char="•"/>
            </a:pPr>
            <a:r>
              <a:rPr lang="en-US" baseline="0" dirty="0" smtClean="0"/>
              <a:t>Donna Wrublewski</a:t>
            </a:r>
          </a:p>
          <a:p>
            <a:pPr marL="171450" indent="-171450">
              <a:buFont typeface="Arial" pitchFamily="34" charset="0"/>
              <a:buChar char="•"/>
            </a:pPr>
            <a:r>
              <a:rPr lang="en-US" baseline="0" dirty="0" smtClean="0"/>
              <a:t>Denise Bennett</a:t>
            </a:r>
          </a:p>
          <a:p>
            <a:pPr marL="171450" indent="-171450">
              <a:buFont typeface="Arial" pitchFamily="34" charset="0"/>
              <a:buChar char="•"/>
            </a:pPr>
            <a:r>
              <a:rPr lang="en-US" baseline="0" dirty="0" smtClean="0"/>
              <a:t>Myself</a:t>
            </a:r>
          </a:p>
          <a:p>
            <a:pPr marL="171450" indent="-171450">
              <a:buFont typeface="Arial" pitchFamily="34" charset="0"/>
              <a:buChar char="•"/>
            </a:pPr>
            <a:endParaRPr lang="en-US" baseline="0" dirty="0" smtClean="0"/>
          </a:p>
          <a:p>
            <a:pPr marL="0" indent="0">
              <a:buFont typeface="Arial" pitchFamily="34" charset="0"/>
              <a:buNone/>
            </a:pPr>
            <a:r>
              <a:rPr lang="en-US" baseline="0" dirty="0" smtClean="0"/>
              <a:t>In addition, we have an outside content expert, Dr. Don McCabe from Rutgers University.  Don is the founding president of the Center for Academic Integrity and has spent the last 15 plus years researching student integrity.</a:t>
            </a:r>
          </a:p>
        </p:txBody>
      </p:sp>
      <p:sp>
        <p:nvSpPr>
          <p:cNvPr id="36868"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2DE10CD-83DA-4306-BA8B-0F424EAD2B5B}" type="slidenum">
              <a:rPr lang="en-US"/>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r>
              <a:rPr lang="en-US" sz="1200" kern="1200" dirty="0" smtClean="0">
                <a:solidFill>
                  <a:schemeClr val="tx1"/>
                </a:solidFill>
                <a:effectLst/>
                <a:latin typeface="Arial" charset="0"/>
                <a:ea typeface="+mn-ea"/>
                <a:cs typeface="+mn-cs"/>
              </a:rPr>
              <a:t>The content was informed three main sources: </a:t>
            </a:r>
          </a:p>
          <a:p>
            <a:pPr marL="171450" indent="-171450">
              <a:buFont typeface="Arial" pitchFamily="34" charset="0"/>
              <a:buChar char="•"/>
            </a:pPr>
            <a:r>
              <a:rPr lang="en-US" sz="1200" kern="1200" dirty="0" smtClean="0">
                <a:solidFill>
                  <a:schemeClr val="tx1"/>
                </a:solidFill>
                <a:effectLst/>
                <a:latin typeface="Arial" charset="0"/>
                <a:ea typeface="+mn-ea"/>
                <a:cs typeface="+mn-cs"/>
              </a:rPr>
              <a:t>Findings from the literature -</a:t>
            </a:r>
            <a:r>
              <a:rPr lang="en-US" sz="1200" kern="1200" baseline="0" dirty="0" smtClean="0">
                <a:solidFill>
                  <a:schemeClr val="tx1"/>
                </a:solidFill>
                <a:effectLst/>
                <a:latin typeface="Arial" charset="0"/>
                <a:ea typeface="+mn-ea"/>
                <a:cs typeface="+mn-cs"/>
              </a:rPr>
              <a:t> </a:t>
            </a:r>
            <a:r>
              <a:rPr lang="en-US" sz="1200" kern="1200" dirty="0" smtClean="0">
                <a:solidFill>
                  <a:schemeClr val="tx1"/>
                </a:solidFill>
                <a:effectLst/>
                <a:latin typeface="Arial" charset="0"/>
                <a:ea typeface="+mn-ea"/>
                <a:cs typeface="+mn-cs"/>
              </a:rPr>
              <a:t>you can see where</a:t>
            </a:r>
            <a:r>
              <a:rPr lang="en-US" sz="1200" kern="1200" baseline="0" dirty="0" smtClean="0">
                <a:solidFill>
                  <a:schemeClr val="tx1"/>
                </a:solidFill>
                <a:effectLst/>
                <a:latin typeface="Arial" charset="0"/>
                <a:ea typeface="+mn-ea"/>
                <a:cs typeface="+mn-cs"/>
              </a:rPr>
              <a:t> Don’s background and writings played a key role</a:t>
            </a:r>
            <a:br>
              <a:rPr lang="en-US" sz="1200" kern="1200" baseline="0" dirty="0" smtClean="0">
                <a:solidFill>
                  <a:schemeClr val="tx1"/>
                </a:solidFill>
                <a:effectLst/>
                <a:latin typeface="Arial" charset="0"/>
                <a:ea typeface="+mn-ea"/>
                <a:cs typeface="+mn-cs"/>
              </a:rPr>
            </a:br>
            <a:endParaRPr lang="en-US" sz="1200" kern="1200" baseline="0" dirty="0" smtClean="0">
              <a:solidFill>
                <a:schemeClr val="tx1"/>
              </a:solidFill>
              <a:effectLst/>
              <a:latin typeface="Arial" charset="0"/>
              <a:ea typeface="+mn-ea"/>
              <a:cs typeface="+mn-cs"/>
            </a:endParaRPr>
          </a:p>
          <a:p>
            <a:pPr marL="171450" indent="-171450">
              <a:buFont typeface="Arial" pitchFamily="34" charset="0"/>
              <a:buChar char="•"/>
            </a:pPr>
            <a:r>
              <a:rPr lang="en-US" sz="1200" kern="1200" dirty="0" smtClean="0">
                <a:solidFill>
                  <a:schemeClr val="tx1"/>
                </a:solidFill>
                <a:effectLst/>
                <a:latin typeface="Arial" charset="0"/>
                <a:ea typeface="+mn-ea"/>
                <a:cs typeface="+mn-cs"/>
              </a:rPr>
              <a:t>Collective past experience of the team – librarians invited to give lectures and what topics</a:t>
            </a:r>
            <a:r>
              <a:rPr lang="en-US" sz="1200" kern="1200" baseline="0" dirty="0" smtClean="0">
                <a:solidFill>
                  <a:schemeClr val="tx1"/>
                </a:solidFill>
                <a:effectLst/>
                <a:latin typeface="Arial" charset="0"/>
                <a:ea typeface="+mn-ea"/>
                <a:cs typeface="+mn-cs"/>
              </a:rPr>
              <a:t> they were asked to cover, etc.</a:t>
            </a:r>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endParaRPr lang="en-US" sz="1200" kern="1200" baseline="0" dirty="0" smtClean="0">
              <a:solidFill>
                <a:schemeClr val="tx1"/>
              </a:solidFill>
              <a:effectLst/>
              <a:latin typeface="Arial" charset="0"/>
              <a:ea typeface="+mn-ea"/>
              <a:cs typeface="+mn-cs"/>
            </a:endParaRPr>
          </a:p>
          <a:p>
            <a:pPr marL="171450" indent="-171450">
              <a:buFont typeface="Arial" pitchFamily="34" charset="0"/>
              <a:buChar char="•"/>
            </a:pPr>
            <a:r>
              <a:rPr lang="en-US" sz="1200" kern="1200" dirty="0" smtClean="0">
                <a:solidFill>
                  <a:schemeClr val="tx1"/>
                </a:solidFill>
                <a:effectLst/>
                <a:latin typeface="Arial" charset="0"/>
                <a:ea typeface="+mn-ea"/>
                <a:cs typeface="+mn-cs"/>
              </a:rPr>
              <a:t>a survey regarding perceptions of plagiarism administered to all STEM graduate students on campus that Michell</a:t>
            </a:r>
            <a:r>
              <a:rPr lang="en-US" sz="1200" kern="1200" baseline="0" dirty="0" smtClean="0">
                <a:solidFill>
                  <a:schemeClr val="tx1"/>
                </a:solidFill>
                <a:effectLst/>
                <a:latin typeface="Arial" charset="0"/>
                <a:ea typeface="+mn-ea"/>
                <a:cs typeface="+mn-cs"/>
              </a:rPr>
              <a:t>e just discussed</a:t>
            </a:r>
            <a:r>
              <a:rPr lang="en-US" sz="1200" kern="1200" dirty="0" smtClean="0">
                <a:solidFill>
                  <a:schemeClr val="tx1"/>
                </a:solidFill>
                <a:effectLst/>
                <a:latin typeface="Arial" charset="0"/>
                <a:ea typeface="+mn-ea"/>
                <a:cs typeface="+mn-cs"/>
              </a:rPr>
              <a:t> </a:t>
            </a:r>
            <a:endParaRPr lang="en-US" dirty="0" smtClean="0"/>
          </a:p>
        </p:txBody>
      </p:sp>
      <p:sp>
        <p:nvSpPr>
          <p:cNvPr id="36868"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2DE10CD-83DA-4306-BA8B-0F424EAD2B5B}" type="slidenum">
              <a:rPr lang="en-US"/>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r>
              <a:rPr lang="en-US" dirty="0" smtClean="0"/>
              <a:t>After gathering</a:t>
            </a:r>
            <a:r>
              <a:rPr lang="en-US" baseline="0" dirty="0" smtClean="0"/>
              <a:t> our content w</a:t>
            </a:r>
            <a:r>
              <a:rPr lang="en-US" dirty="0" smtClean="0"/>
              <a:t>e mapped it to the original 6 major learning</a:t>
            </a:r>
            <a:r>
              <a:rPr lang="en-US" baseline="0" dirty="0" smtClean="0"/>
              <a:t> objectives that were listed in our grant proposal.  Upon further reflection we decided to modify our scope…</a:t>
            </a:r>
            <a:endParaRPr lang="en-US" dirty="0" smtClean="0"/>
          </a:p>
        </p:txBody>
      </p:sp>
      <p:sp>
        <p:nvSpPr>
          <p:cNvPr id="36868"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2DE10CD-83DA-4306-BA8B-0F424EAD2B5B}" type="slidenum">
              <a:rPr lang="en-US"/>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r>
              <a:rPr lang="en-US" dirty="0" smtClean="0"/>
              <a:t>After gathering</a:t>
            </a:r>
            <a:r>
              <a:rPr lang="en-US" baseline="0" dirty="0" smtClean="0"/>
              <a:t> our content w</a:t>
            </a:r>
            <a:r>
              <a:rPr lang="en-US" dirty="0" smtClean="0"/>
              <a:t>e mapped it to the original 6 major learning</a:t>
            </a:r>
            <a:r>
              <a:rPr lang="en-US" baseline="0" dirty="0" smtClean="0"/>
              <a:t> objectives that were listed in our grant proposal.  Upon further reflection we decided to modify our scope…</a:t>
            </a:r>
            <a:endParaRPr lang="en-US" dirty="0" smtClean="0"/>
          </a:p>
        </p:txBody>
      </p:sp>
      <p:sp>
        <p:nvSpPr>
          <p:cNvPr id="36868"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2DE10CD-83DA-4306-BA8B-0F424EAD2B5B}" type="slidenum">
              <a:rPr lang="en-US"/>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r>
              <a:rPr lang="en-US" dirty="0" smtClean="0"/>
              <a:t>After gathering</a:t>
            </a:r>
            <a:r>
              <a:rPr lang="en-US" baseline="0" dirty="0" smtClean="0"/>
              <a:t> our content w</a:t>
            </a:r>
            <a:r>
              <a:rPr lang="en-US" dirty="0" smtClean="0"/>
              <a:t>e mapped it to the original 6 major learning</a:t>
            </a:r>
            <a:r>
              <a:rPr lang="en-US" baseline="0" dirty="0" smtClean="0"/>
              <a:t> objectives that were listed in our grant proposal.  Upon further reflection we decided to modify our scope…</a:t>
            </a:r>
            <a:endParaRPr lang="en-US" dirty="0" smtClean="0"/>
          </a:p>
        </p:txBody>
      </p:sp>
      <p:sp>
        <p:nvSpPr>
          <p:cNvPr id="36868"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2DE10CD-83DA-4306-BA8B-0F424EAD2B5B}" type="slidenum">
              <a:rPr lang="en-US"/>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r>
              <a:rPr lang="en-US" dirty="0" smtClean="0"/>
              <a:t>Once we mapped the content</a:t>
            </a:r>
            <a:r>
              <a:rPr lang="en-US" baseline="0" dirty="0" smtClean="0"/>
              <a:t> concepts we devised 3 levels of knowledge</a:t>
            </a:r>
            <a:endParaRPr lang="en-US" dirty="0" smtClean="0"/>
          </a:p>
        </p:txBody>
      </p:sp>
      <p:sp>
        <p:nvSpPr>
          <p:cNvPr id="36868"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2DE10CD-83DA-4306-BA8B-0F424EAD2B5B}" type="slidenum">
              <a:rPr lang="en-US"/>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Master document that includes definitions</a:t>
            </a:r>
            <a:r>
              <a:rPr lang="en-US" baseline="0" dirty="0" smtClean="0"/>
              <a:t> and real-life examples for all three levels of understanding.</a:t>
            </a:r>
          </a:p>
          <a:p>
            <a:endParaRPr lang="en-US" baseline="0" dirty="0" smtClean="0"/>
          </a:p>
          <a:p>
            <a:r>
              <a:rPr lang="en-US" baseline="0" dirty="0" smtClean="0"/>
              <a:t>One example of the more complex scenarios can be seen here.</a:t>
            </a:r>
          </a:p>
          <a:p>
            <a:endParaRPr lang="en-US" baseline="0" dirty="0" smtClean="0"/>
          </a:p>
          <a:p>
            <a:r>
              <a:rPr lang="en-US" baseline="0" dirty="0" smtClean="0"/>
              <a:t>In addition, the content team prioritized this master document to ensure that every player will complete the game with the same level of foundational knowledge on the subject. </a:t>
            </a:r>
            <a:endParaRPr lang="en-US" dirty="0"/>
          </a:p>
        </p:txBody>
      </p:sp>
      <p:sp>
        <p:nvSpPr>
          <p:cNvPr id="4" name="Slide Number Placeholder 3"/>
          <p:cNvSpPr>
            <a:spLocks noGrp="1"/>
          </p:cNvSpPr>
          <p:nvPr>
            <p:ph type="sldNum" sz="quarter" idx="10"/>
          </p:nvPr>
        </p:nvSpPr>
        <p:spPr/>
        <p:txBody>
          <a:bodyPr/>
          <a:lstStyle/>
          <a:p>
            <a:fld id="{5C47B00F-7607-4F8D-B834-6B2F7815956B}" type="slidenum">
              <a:rPr lang="en-US"/>
              <a:pPr/>
              <a:t>27</a:t>
            </a:fld>
            <a:endParaRPr lang="en-US"/>
          </a:p>
        </p:txBody>
      </p:sp>
    </p:spTree>
    <p:extLst>
      <p:ext uri="{BB962C8B-B14F-4D97-AF65-F5344CB8AC3E}">
        <p14:creationId xmlns:p14="http://schemas.microsoft.com/office/powerpoint/2010/main" val="1791913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also designed these short 1-2 sentence sorting scenarios that will be used</a:t>
            </a:r>
            <a:r>
              <a:rPr lang="en-US" baseline="0" dirty="0" smtClean="0"/>
              <a:t> in one of the mini-games.</a:t>
            </a:r>
          </a:p>
          <a:p>
            <a:endParaRPr lang="en-US" baseline="0" dirty="0" smtClean="0"/>
          </a:p>
          <a:p>
            <a:r>
              <a:rPr lang="en-US" baseline="0" dirty="0" smtClean="0"/>
              <a:t>Some examples of the scenarios can be seen here.</a:t>
            </a:r>
            <a:endParaRPr lang="en-US" dirty="0"/>
          </a:p>
        </p:txBody>
      </p:sp>
      <p:sp>
        <p:nvSpPr>
          <p:cNvPr id="4" name="Slide Number Placeholder 3"/>
          <p:cNvSpPr>
            <a:spLocks noGrp="1"/>
          </p:cNvSpPr>
          <p:nvPr>
            <p:ph type="sldNum" sz="quarter" idx="10"/>
          </p:nvPr>
        </p:nvSpPr>
        <p:spPr/>
        <p:txBody>
          <a:bodyPr/>
          <a:lstStyle/>
          <a:p>
            <a:fld id="{5C47B00F-7607-4F8D-B834-6B2F7815956B}" type="slidenum">
              <a:rPr lang="en-US">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7919135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a:pPr/>
              <a:t>29</a:t>
            </a:fld>
            <a:endParaRPr lang="en-US"/>
          </a:p>
        </p:txBody>
      </p:sp>
    </p:spTree>
    <p:extLst>
      <p:ext uri="{BB962C8B-B14F-4D97-AF65-F5344CB8AC3E}">
        <p14:creationId xmlns:p14="http://schemas.microsoft.com/office/powerpoint/2010/main" val="415310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p:spPr>
        <p:txBody>
          <a:bodyPr/>
          <a:lstStyle/>
          <a:p>
            <a:endParaRPr lang="en-US" dirty="0" smtClean="0"/>
          </a:p>
        </p:txBody>
      </p:sp>
      <p:sp>
        <p:nvSpPr>
          <p:cNvPr id="30724"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13A1CC-0DDF-4526-AC7D-C54C49655B91}" type="slidenum">
              <a:rPr lang="en-US"/>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smtClean="0"/>
              <a:pPr/>
              <a:t>30</a:t>
            </a:fld>
            <a:endParaRPr lang="en-US"/>
          </a:p>
        </p:txBody>
      </p:sp>
    </p:spTree>
    <p:extLst>
      <p:ext uri="{BB962C8B-B14F-4D97-AF65-F5344CB8AC3E}">
        <p14:creationId xmlns:p14="http://schemas.microsoft.com/office/powerpoint/2010/main" val="34920654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a:pPr/>
              <a:t>31</a:t>
            </a:fld>
            <a:endParaRPr lang="en-US"/>
          </a:p>
        </p:txBody>
      </p:sp>
    </p:spTree>
    <p:extLst>
      <p:ext uri="{BB962C8B-B14F-4D97-AF65-F5344CB8AC3E}">
        <p14:creationId xmlns:p14="http://schemas.microsoft.com/office/powerpoint/2010/main" val="39015569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a:pPr/>
              <a:t>32</a:t>
            </a:fld>
            <a:endParaRPr lang="en-US"/>
          </a:p>
        </p:txBody>
      </p:sp>
    </p:spTree>
    <p:extLst>
      <p:ext uri="{BB962C8B-B14F-4D97-AF65-F5344CB8AC3E}">
        <p14:creationId xmlns:p14="http://schemas.microsoft.com/office/powerpoint/2010/main" val="39015569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smtClean="0"/>
              <a:pPr/>
              <a:t>33</a:t>
            </a:fld>
            <a:endParaRPr lang="en-US"/>
          </a:p>
        </p:txBody>
      </p:sp>
    </p:spTree>
    <p:extLst>
      <p:ext uri="{BB962C8B-B14F-4D97-AF65-F5344CB8AC3E}">
        <p14:creationId xmlns:p14="http://schemas.microsoft.com/office/powerpoint/2010/main" val="11927804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a:pPr/>
              <a:t>34</a:t>
            </a:fld>
            <a:endParaRPr lang="en-US"/>
          </a:p>
        </p:txBody>
      </p:sp>
    </p:spTree>
    <p:extLst>
      <p:ext uri="{BB962C8B-B14F-4D97-AF65-F5344CB8AC3E}">
        <p14:creationId xmlns:p14="http://schemas.microsoft.com/office/powerpoint/2010/main" val="39015569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a:pPr/>
              <a:t>35</a:t>
            </a:fld>
            <a:endParaRPr lang="en-US"/>
          </a:p>
        </p:txBody>
      </p:sp>
    </p:spTree>
    <p:extLst>
      <p:ext uri="{BB962C8B-B14F-4D97-AF65-F5344CB8AC3E}">
        <p14:creationId xmlns:p14="http://schemas.microsoft.com/office/powerpoint/2010/main" val="39015569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a:pPr/>
              <a:t>36</a:t>
            </a:fld>
            <a:endParaRPr lang="en-US"/>
          </a:p>
        </p:txBody>
      </p:sp>
    </p:spTree>
    <p:extLst>
      <p:ext uri="{BB962C8B-B14F-4D97-AF65-F5344CB8AC3E}">
        <p14:creationId xmlns:p14="http://schemas.microsoft.com/office/powerpoint/2010/main" val="39015569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endParaRPr lang="en-US" dirty="0" smtClean="0"/>
          </a:p>
        </p:txBody>
      </p:sp>
      <p:sp>
        <p:nvSpPr>
          <p:cNvPr id="36868"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2DE10CD-83DA-4306-BA8B-0F424EAD2B5B}" type="slidenum">
              <a:rPr lang="en-US"/>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smtClean="0"/>
              <a:pPr/>
              <a:t>38</a:t>
            </a:fld>
            <a:endParaRPr lang="en-US"/>
          </a:p>
        </p:txBody>
      </p:sp>
    </p:spTree>
    <p:extLst>
      <p:ext uri="{BB962C8B-B14F-4D97-AF65-F5344CB8AC3E}">
        <p14:creationId xmlns:p14="http://schemas.microsoft.com/office/powerpoint/2010/main" val="14608670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a:pPr/>
              <a:t>39</a:t>
            </a:fld>
            <a:endParaRPr lang="en-US"/>
          </a:p>
        </p:txBody>
      </p:sp>
    </p:spTree>
    <p:extLst>
      <p:ext uri="{BB962C8B-B14F-4D97-AF65-F5344CB8AC3E}">
        <p14:creationId xmlns:p14="http://schemas.microsoft.com/office/powerpoint/2010/main" val="4213924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p:spPr>
        <p:txBody>
          <a:bodyPr/>
          <a:lstStyle/>
          <a:p>
            <a:endParaRPr lang="en-US" dirty="0" smtClean="0"/>
          </a:p>
        </p:txBody>
      </p:sp>
      <p:sp>
        <p:nvSpPr>
          <p:cNvPr id="30724"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13A1CC-0DDF-4526-AC7D-C54C49655B91}" type="slidenum">
              <a:rPr lang="en-US"/>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a:pPr/>
              <a:t>40</a:t>
            </a:fld>
            <a:endParaRPr lang="en-US"/>
          </a:p>
        </p:txBody>
      </p:sp>
    </p:spTree>
    <p:extLst>
      <p:ext uri="{BB962C8B-B14F-4D97-AF65-F5344CB8AC3E}">
        <p14:creationId xmlns:p14="http://schemas.microsoft.com/office/powerpoint/2010/main" val="42139245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a:pPr/>
              <a:t>41</a:t>
            </a:fld>
            <a:endParaRPr lang="en-US"/>
          </a:p>
        </p:txBody>
      </p:sp>
    </p:spTree>
    <p:extLst>
      <p:ext uri="{BB962C8B-B14F-4D97-AF65-F5344CB8AC3E}">
        <p14:creationId xmlns:p14="http://schemas.microsoft.com/office/powerpoint/2010/main" val="42139245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a:pPr/>
              <a:t>42</a:t>
            </a:fld>
            <a:endParaRPr lang="en-US"/>
          </a:p>
        </p:txBody>
      </p:sp>
    </p:spTree>
    <p:extLst>
      <p:ext uri="{BB962C8B-B14F-4D97-AF65-F5344CB8AC3E}">
        <p14:creationId xmlns:p14="http://schemas.microsoft.com/office/powerpoint/2010/main" val="42139245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a:pPr/>
              <a:t>43</a:t>
            </a:fld>
            <a:endParaRPr lang="en-US"/>
          </a:p>
        </p:txBody>
      </p:sp>
    </p:spTree>
    <p:extLst>
      <p:ext uri="{BB962C8B-B14F-4D97-AF65-F5344CB8AC3E}">
        <p14:creationId xmlns:p14="http://schemas.microsoft.com/office/powerpoint/2010/main" val="42139245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a:pPr/>
              <a:t>44</a:t>
            </a:fld>
            <a:endParaRPr lang="en-US"/>
          </a:p>
        </p:txBody>
      </p:sp>
    </p:spTree>
    <p:extLst>
      <p:ext uri="{BB962C8B-B14F-4D97-AF65-F5344CB8AC3E}">
        <p14:creationId xmlns:p14="http://schemas.microsoft.com/office/powerpoint/2010/main" val="42139245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a:pPr/>
              <a:t>45</a:t>
            </a:fld>
            <a:endParaRPr lang="en-US"/>
          </a:p>
        </p:txBody>
      </p:sp>
    </p:spTree>
    <p:extLst>
      <p:ext uri="{BB962C8B-B14F-4D97-AF65-F5344CB8AC3E}">
        <p14:creationId xmlns:p14="http://schemas.microsoft.com/office/powerpoint/2010/main" val="4785906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a:pPr/>
              <a:t>46</a:t>
            </a:fld>
            <a:endParaRPr lang="en-US"/>
          </a:p>
        </p:txBody>
      </p:sp>
    </p:spTree>
    <p:extLst>
      <p:ext uri="{BB962C8B-B14F-4D97-AF65-F5344CB8AC3E}">
        <p14:creationId xmlns:p14="http://schemas.microsoft.com/office/powerpoint/2010/main" val="4785906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smtClean="0"/>
              <a:pPr/>
              <a:t>47</a:t>
            </a:fld>
            <a:endParaRPr lang="en-US"/>
          </a:p>
        </p:txBody>
      </p:sp>
    </p:spTree>
    <p:extLst>
      <p:ext uri="{BB962C8B-B14F-4D97-AF65-F5344CB8AC3E}">
        <p14:creationId xmlns:p14="http://schemas.microsoft.com/office/powerpoint/2010/main" val="3450789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smtClean="0"/>
              <a:pPr/>
              <a:t>48</a:t>
            </a:fld>
            <a:endParaRPr lang="en-US"/>
          </a:p>
        </p:txBody>
      </p:sp>
    </p:spTree>
    <p:extLst>
      <p:ext uri="{BB962C8B-B14F-4D97-AF65-F5344CB8AC3E}">
        <p14:creationId xmlns:p14="http://schemas.microsoft.com/office/powerpoint/2010/main" val="28547956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smtClean="0"/>
              <a:pPr/>
              <a:t>49</a:t>
            </a:fld>
            <a:endParaRPr lang="en-US"/>
          </a:p>
        </p:txBody>
      </p:sp>
    </p:spTree>
    <p:extLst>
      <p:ext uri="{BB962C8B-B14F-4D97-AF65-F5344CB8AC3E}">
        <p14:creationId xmlns:p14="http://schemas.microsoft.com/office/powerpoint/2010/main" val="1038823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p:spPr>
        <p:txBody>
          <a:bodyPr/>
          <a:lstStyle/>
          <a:p>
            <a:r>
              <a:rPr lang="en-US" dirty="0" smtClean="0"/>
              <a:t>Plagiarism is not just a UF problem or even an isolated problem, it’s a systemic problem in academia. It not only affects undergrads, but graduates, postdocs, and professors. According to Don McCabe, “plagiarism is the most critical and widespread misconduct issue facing beginning researchers. (2005)</a:t>
            </a:r>
          </a:p>
          <a:p>
            <a:endParaRPr lang="en-US" dirty="0" smtClean="0"/>
          </a:p>
        </p:txBody>
      </p:sp>
      <p:sp>
        <p:nvSpPr>
          <p:cNvPr id="31748"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91AA9E71-A5D4-4B76-A977-6E88A3C60CD7}" type="slidenum">
              <a:rPr lang="en-US"/>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smtClean="0"/>
              <a:pPr/>
              <a:t>50</a:t>
            </a:fld>
            <a:endParaRPr lang="en-US"/>
          </a:p>
        </p:txBody>
      </p:sp>
    </p:spTree>
    <p:extLst>
      <p:ext uri="{BB962C8B-B14F-4D97-AF65-F5344CB8AC3E}">
        <p14:creationId xmlns:p14="http://schemas.microsoft.com/office/powerpoint/2010/main" val="36141381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smtClean="0"/>
              <a:pPr/>
              <a:t>51</a:t>
            </a:fld>
            <a:endParaRPr lang="en-US"/>
          </a:p>
        </p:txBody>
      </p:sp>
    </p:spTree>
    <p:extLst>
      <p:ext uri="{BB962C8B-B14F-4D97-AF65-F5344CB8AC3E}">
        <p14:creationId xmlns:p14="http://schemas.microsoft.com/office/powerpoint/2010/main" val="2485433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smtClean="0"/>
              <a:pPr/>
              <a:t>52</a:t>
            </a:fld>
            <a:endParaRPr lang="en-US"/>
          </a:p>
        </p:txBody>
      </p:sp>
    </p:spTree>
    <p:extLst>
      <p:ext uri="{BB962C8B-B14F-4D97-AF65-F5344CB8AC3E}">
        <p14:creationId xmlns:p14="http://schemas.microsoft.com/office/powerpoint/2010/main" val="13988910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smtClean="0"/>
              <a:pPr/>
              <a:t>53</a:t>
            </a:fld>
            <a:endParaRPr lang="en-US"/>
          </a:p>
        </p:txBody>
      </p:sp>
    </p:spTree>
    <p:extLst>
      <p:ext uri="{BB962C8B-B14F-4D97-AF65-F5344CB8AC3E}">
        <p14:creationId xmlns:p14="http://schemas.microsoft.com/office/powerpoint/2010/main" val="16135427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a:pPr/>
              <a:t>54</a:t>
            </a:fld>
            <a:endParaRPr lang="en-US"/>
          </a:p>
        </p:txBody>
      </p:sp>
    </p:spTree>
    <p:extLst>
      <p:ext uri="{BB962C8B-B14F-4D97-AF65-F5344CB8AC3E}">
        <p14:creationId xmlns:p14="http://schemas.microsoft.com/office/powerpoint/2010/main" val="42801225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a:pPr/>
              <a:t>55</a:t>
            </a:fld>
            <a:endParaRPr lang="en-US"/>
          </a:p>
        </p:txBody>
      </p:sp>
    </p:spTree>
    <p:extLst>
      <p:ext uri="{BB962C8B-B14F-4D97-AF65-F5344CB8AC3E}">
        <p14:creationId xmlns:p14="http://schemas.microsoft.com/office/powerpoint/2010/main" val="42801225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a:pPr/>
              <a:t>56</a:t>
            </a:fld>
            <a:endParaRPr lang="en-US"/>
          </a:p>
        </p:txBody>
      </p:sp>
    </p:spTree>
    <p:extLst>
      <p:ext uri="{BB962C8B-B14F-4D97-AF65-F5344CB8AC3E}">
        <p14:creationId xmlns:p14="http://schemas.microsoft.com/office/powerpoint/2010/main" val="42801225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a:pPr/>
              <a:t>57</a:t>
            </a:fld>
            <a:endParaRPr lang="en-US"/>
          </a:p>
        </p:txBody>
      </p:sp>
    </p:spTree>
    <p:extLst>
      <p:ext uri="{BB962C8B-B14F-4D97-AF65-F5344CB8AC3E}">
        <p14:creationId xmlns:p14="http://schemas.microsoft.com/office/powerpoint/2010/main" val="42801225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a:pPr/>
              <a:t>58</a:t>
            </a:fld>
            <a:endParaRPr lang="en-US"/>
          </a:p>
        </p:txBody>
      </p:sp>
    </p:spTree>
    <p:extLst>
      <p:ext uri="{BB962C8B-B14F-4D97-AF65-F5344CB8AC3E}">
        <p14:creationId xmlns:p14="http://schemas.microsoft.com/office/powerpoint/2010/main" val="42801225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a:pPr/>
              <a:t>59</a:t>
            </a:fld>
            <a:endParaRPr lang="en-US"/>
          </a:p>
        </p:txBody>
      </p:sp>
    </p:spTree>
    <p:extLst>
      <p:ext uri="{BB962C8B-B14F-4D97-AF65-F5344CB8AC3E}">
        <p14:creationId xmlns:p14="http://schemas.microsoft.com/office/powerpoint/2010/main" val="4280122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a:t>
            </a:r>
            <a:r>
              <a:rPr lang="en-US" baseline="0" dirty="0" smtClean="0"/>
              <a:t> to the DSO, in 2008 there were a total of 170 cases. In 2009, there were a total of 312 cases, and in 2010, there were 335 cases.</a:t>
            </a:r>
            <a:endParaRPr lang="en-US" dirty="0"/>
          </a:p>
        </p:txBody>
      </p:sp>
      <p:sp>
        <p:nvSpPr>
          <p:cNvPr id="4" name="Slide Number Placeholder 3"/>
          <p:cNvSpPr>
            <a:spLocks noGrp="1"/>
          </p:cNvSpPr>
          <p:nvPr>
            <p:ph type="sldNum" sz="quarter" idx="10"/>
          </p:nvPr>
        </p:nvSpPr>
        <p:spPr/>
        <p:txBody>
          <a:bodyPr/>
          <a:lstStyle/>
          <a:p>
            <a:fld id="{5C47B00F-7607-4F8D-B834-6B2F7815956B}" type="slidenum">
              <a:rPr lang="en-US" smtClean="0"/>
              <a:pPr/>
              <a:t>6</a:t>
            </a:fld>
            <a:endParaRPr lang="en-US"/>
          </a:p>
        </p:txBody>
      </p:sp>
    </p:spTree>
    <p:extLst>
      <p:ext uri="{BB962C8B-B14F-4D97-AF65-F5344CB8AC3E}">
        <p14:creationId xmlns:p14="http://schemas.microsoft.com/office/powerpoint/2010/main" val="7542342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a:pPr/>
              <a:t>60</a:t>
            </a:fld>
            <a:endParaRPr lang="en-US"/>
          </a:p>
        </p:txBody>
      </p:sp>
    </p:spTree>
    <p:extLst>
      <p:ext uri="{BB962C8B-B14F-4D97-AF65-F5344CB8AC3E}">
        <p14:creationId xmlns:p14="http://schemas.microsoft.com/office/powerpoint/2010/main" val="42801225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a:pPr/>
              <a:t>61</a:t>
            </a:fld>
            <a:endParaRPr lang="en-US"/>
          </a:p>
        </p:txBody>
      </p:sp>
    </p:spTree>
    <p:extLst>
      <p:ext uri="{BB962C8B-B14F-4D97-AF65-F5344CB8AC3E}">
        <p14:creationId xmlns:p14="http://schemas.microsoft.com/office/powerpoint/2010/main" val="6711156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a:pPr/>
              <a:t>62</a:t>
            </a:fld>
            <a:endParaRPr lang="en-US"/>
          </a:p>
        </p:txBody>
      </p:sp>
    </p:spTree>
    <p:extLst>
      <p:ext uri="{BB962C8B-B14F-4D97-AF65-F5344CB8AC3E}">
        <p14:creationId xmlns:p14="http://schemas.microsoft.com/office/powerpoint/2010/main" val="6711156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a:pPr/>
              <a:t>63</a:t>
            </a:fld>
            <a:endParaRPr lang="en-US"/>
          </a:p>
        </p:txBody>
      </p:sp>
    </p:spTree>
    <p:extLst>
      <p:ext uri="{BB962C8B-B14F-4D97-AF65-F5344CB8AC3E}">
        <p14:creationId xmlns:p14="http://schemas.microsoft.com/office/powerpoint/2010/main" val="6711156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a:pPr/>
              <a:t>64</a:t>
            </a:fld>
            <a:endParaRPr lang="en-US"/>
          </a:p>
        </p:txBody>
      </p:sp>
    </p:spTree>
    <p:extLst>
      <p:ext uri="{BB962C8B-B14F-4D97-AF65-F5344CB8AC3E}">
        <p14:creationId xmlns:p14="http://schemas.microsoft.com/office/powerpoint/2010/main" val="6711156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a:pPr/>
              <a:t>65</a:t>
            </a:fld>
            <a:endParaRPr lang="en-US"/>
          </a:p>
        </p:txBody>
      </p:sp>
    </p:spTree>
    <p:extLst>
      <p:ext uri="{BB962C8B-B14F-4D97-AF65-F5344CB8AC3E}">
        <p14:creationId xmlns:p14="http://schemas.microsoft.com/office/powerpoint/2010/main" val="6711156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a:pPr/>
              <a:t>66</a:t>
            </a:fld>
            <a:endParaRPr lang="en-US"/>
          </a:p>
        </p:txBody>
      </p:sp>
    </p:spTree>
    <p:extLst>
      <p:ext uri="{BB962C8B-B14F-4D97-AF65-F5344CB8AC3E}">
        <p14:creationId xmlns:p14="http://schemas.microsoft.com/office/powerpoint/2010/main" val="6711156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smtClean="0"/>
              <a:pPr/>
              <a:t>67</a:t>
            </a:fld>
            <a:endParaRPr lang="en-US"/>
          </a:p>
        </p:txBody>
      </p:sp>
    </p:spTree>
    <p:extLst>
      <p:ext uri="{BB962C8B-B14F-4D97-AF65-F5344CB8AC3E}">
        <p14:creationId xmlns:p14="http://schemas.microsoft.com/office/powerpoint/2010/main" val="16028585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smtClean="0"/>
              <a:pPr/>
              <a:t>68</a:t>
            </a:fld>
            <a:endParaRPr lang="en-US"/>
          </a:p>
        </p:txBody>
      </p:sp>
    </p:spTree>
    <p:extLst>
      <p:ext uri="{BB962C8B-B14F-4D97-AF65-F5344CB8AC3E}">
        <p14:creationId xmlns:p14="http://schemas.microsoft.com/office/powerpoint/2010/main" val="1278370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smtClean="0"/>
              <a:pPr/>
              <a:t>69</a:t>
            </a:fld>
            <a:endParaRPr lang="en-US"/>
          </a:p>
        </p:txBody>
      </p:sp>
    </p:spTree>
    <p:extLst>
      <p:ext uri="{BB962C8B-B14F-4D97-AF65-F5344CB8AC3E}">
        <p14:creationId xmlns:p14="http://schemas.microsoft.com/office/powerpoint/2010/main" val="1264701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p:spPr>
        <p:txBody>
          <a:bodyPr/>
          <a:lstStyle/>
          <a:p>
            <a:r>
              <a:rPr lang="en-US" dirty="0" smtClean="0"/>
              <a:t>We argue that there are differences in cultural attitudes toward learning…what may be plagiarism in one culture is acceptable practice in another culture. How do we bridge this divide? “In my country, college students </a:t>
            </a:r>
            <a:r>
              <a:rPr lang="en-US" dirty="0" err="1" smtClean="0"/>
              <a:t>plagiarise</a:t>
            </a:r>
            <a:r>
              <a:rPr lang="en-US" dirty="0" smtClean="0"/>
              <a:t> usually because tutors do not supply them with enough materials and tools to handle their assignments alone.”</a:t>
            </a:r>
          </a:p>
        </p:txBody>
      </p:sp>
      <p:sp>
        <p:nvSpPr>
          <p:cNvPr id="33796"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BBE0AE63-3344-4892-B8B4-4DF150C87BA2}" type="slidenum">
              <a:rPr lang="en-US"/>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smtClean="0"/>
              <a:pPr/>
              <a:t>70</a:t>
            </a:fld>
            <a:endParaRPr lang="en-US"/>
          </a:p>
        </p:txBody>
      </p:sp>
    </p:spTree>
    <p:extLst>
      <p:ext uri="{BB962C8B-B14F-4D97-AF65-F5344CB8AC3E}">
        <p14:creationId xmlns:p14="http://schemas.microsoft.com/office/powerpoint/2010/main" val="5556518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smtClean="0"/>
              <a:pPr/>
              <a:t>71</a:t>
            </a:fld>
            <a:endParaRPr lang="en-US"/>
          </a:p>
        </p:txBody>
      </p:sp>
    </p:spTree>
    <p:extLst>
      <p:ext uri="{BB962C8B-B14F-4D97-AF65-F5344CB8AC3E}">
        <p14:creationId xmlns:p14="http://schemas.microsoft.com/office/powerpoint/2010/main" val="13836098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smtClean="0"/>
              <a:pPr/>
              <a:t>72</a:t>
            </a:fld>
            <a:endParaRPr lang="en-US"/>
          </a:p>
        </p:txBody>
      </p:sp>
    </p:spTree>
    <p:extLst>
      <p:ext uri="{BB962C8B-B14F-4D97-AF65-F5344CB8AC3E}">
        <p14:creationId xmlns:p14="http://schemas.microsoft.com/office/powerpoint/2010/main" val="622781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a:pPr/>
              <a:t>73</a:t>
            </a:fld>
            <a:endParaRPr lang="en-US"/>
          </a:p>
        </p:txBody>
      </p:sp>
    </p:spTree>
    <p:extLst>
      <p:ext uri="{BB962C8B-B14F-4D97-AF65-F5344CB8AC3E}">
        <p14:creationId xmlns:p14="http://schemas.microsoft.com/office/powerpoint/2010/main" val="28853159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smtClean="0"/>
              <a:pPr/>
              <a:t>74</a:t>
            </a:fld>
            <a:endParaRPr lang="en-US"/>
          </a:p>
        </p:txBody>
      </p:sp>
    </p:spTree>
    <p:extLst>
      <p:ext uri="{BB962C8B-B14F-4D97-AF65-F5344CB8AC3E}">
        <p14:creationId xmlns:p14="http://schemas.microsoft.com/office/powerpoint/2010/main" val="16028585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7B00F-7607-4F8D-B834-6B2F7815956B}" type="slidenum">
              <a:rPr lang="en-US"/>
              <a:pPr/>
              <a:t>75</a:t>
            </a:fld>
            <a:endParaRPr lang="en-US"/>
          </a:p>
        </p:txBody>
      </p:sp>
    </p:spTree>
    <p:extLst>
      <p:ext uri="{BB962C8B-B14F-4D97-AF65-F5344CB8AC3E}">
        <p14:creationId xmlns:p14="http://schemas.microsoft.com/office/powerpoint/2010/main" val="2363535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r>
              <a:rPr lang="en-US" dirty="0" smtClean="0"/>
              <a:t>This is the idea that ethics must in some way be ‘felt’.</a:t>
            </a:r>
          </a:p>
        </p:txBody>
      </p:sp>
      <p:sp>
        <p:nvSpPr>
          <p:cNvPr id="37892"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73E8644-B163-4B09-A909-6D9B7992EFCD}" type="slidenum">
              <a:rPr lang="en-US"/>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r>
              <a:rPr lang="en-US" dirty="0" smtClean="0"/>
              <a:t>GAP project objectives are:</a:t>
            </a:r>
          </a:p>
        </p:txBody>
      </p:sp>
      <p:sp>
        <p:nvSpPr>
          <p:cNvPr id="38916"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E747683-E635-448D-9CB1-979F5363C199}" type="slidenum">
              <a:rPr lang="en-US"/>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8"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0"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3"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5"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7"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0"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grpSp>
      <p:sp>
        <p:nvSpPr>
          <p:cNvPr id="100394"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smtClean="0"/>
              <a:t>Click to edit Master title style</a:t>
            </a:r>
          </a:p>
        </p:txBody>
      </p:sp>
      <p:sp>
        <p:nvSpPr>
          <p:cNvPr id="1003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pPr lvl="0"/>
            <a:r>
              <a:rPr lang="en-US" noProof="0" smtClean="0"/>
              <a:t>Click to edit Master subtitle style</a:t>
            </a:r>
          </a:p>
        </p:txBody>
      </p:sp>
      <p:sp>
        <p:nvSpPr>
          <p:cNvPr id="44" name="Rectangle 44"/>
          <p:cNvSpPr>
            <a:spLocks noGrp="1" noChangeArrowheads="1"/>
          </p:cNvSpPr>
          <p:nvPr>
            <p:ph type="dt" sz="quarter" idx="10"/>
          </p:nvPr>
        </p:nvSpPr>
        <p:spPr/>
        <p:txBody>
          <a:bodyPr/>
          <a:lstStyle>
            <a:lvl1pPr>
              <a:defRPr/>
            </a:lvl1pPr>
          </a:lstStyle>
          <a:p>
            <a:endParaRPr lang="en-US"/>
          </a:p>
        </p:txBody>
      </p:sp>
      <p:sp>
        <p:nvSpPr>
          <p:cNvPr id="45" name="Rectangle 45"/>
          <p:cNvSpPr>
            <a:spLocks noGrp="1" noChangeArrowheads="1"/>
          </p:cNvSpPr>
          <p:nvPr>
            <p:ph type="ftr" sz="quarter" idx="11"/>
          </p:nvPr>
        </p:nvSpPr>
        <p:spPr/>
        <p:txBody>
          <a:bodyPr/>
          <a:lstStyle>
            <a:lvl1pPr>
              <a:defRPr/>
            </a:lvl1pPr>
          </a:lstStyle>
          <a:p>
            <a:endParaRPr lang="en-US"/>
          </a:p>
        </p:txBody>
      </p:sp>
      <p:sp>
        <p:nvSpPr>
          <p:cNvPr id="46" name="Rectangle 46"/>
          <p:cNvSpPr>
            <a:spLocks noGrp="1" noChangeArrowheads="1"/>
          </p:cNvSpPr>
          <p:nvPr>
            <p:ph type="sldNum" sz="quarter" idx="12"/>
          </p:nvPr>
        </p:nvSpPr>
        <p:spPr/>
        <p:txBody>
          <a:bodyPr/>
          <a:lstStyle>
            <a:lvl1pPr>
              <a:defRPr/>
            </a:lvl1pPr>
          </a:lstStyle>
          <a:p>
            <a:fld id="{A0ED3193-C3CD-4A36-AAE1-A62C4143A282}" type="slidenum">
              <a:rPr lang="en-US"/>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endParaRPr lang="en-US"/>
          </a:p>
        </p:txBody>
      </p:sp>
      <p:sp>
        <p:nvSpPr>
          <p:cNvPr id="5" name="Rectangle 45"/>
          <p:cNvSpPr>
            <a:spLocks noGrp="1" noChangeArrowheads="1"/>
          </p:cNvSpPr>
          <p:nvPr>
            <p:ph type="ftr" sz="quarter" idx="11"/>
          </p:nvPr>
        </p:nvSpPr>
        <p:spPr>
          <a:ln/>
        </p:spPr>
        <p:txBody>
          <a:bodyPr/>
          <a:lstStyle>
            <a:lvl1pPr>
              <a:defRPr/>
            </a:lvl1pPr>
          </a:lstStyle>
          <a:p>
            <a:endParaRPr lang="en-US"/>
          </a:p>
        </p:txBody>
      </p:sp>
      <p:sp>
        <p:nvSpPr>
          <p:cNvPr id="6" name="Rectangle 46"/>
          <p:cNvSpPr>
            <a:spLocks noGrp="1" noChangeArrowheads="1"/>
          </p:cNvSpPr>
          <p:nvPr>
            <p:ph type="sldNum" sz="quarter" idx="12"/>
          </p:nvPr>
        </p:nvSpPr>
        <p:spPr>
          <a:ln/>
        </p:spPr>
        <p:txBody>
          <a:bodyPr/>
          <a:lstStyle>
            <a:lvl1pPr>
              <a:defRPr/>
            </a:lvl1pPr>
          </a:lstStyle>
          <a:p>
            <a:fld id="{63AD3D6C-BA23-41CD-B241-F825954D524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endParaRPr lang="en-US"/>
          </a:p>
        </p:txBody>
      </p:sp>
      <p:sp>
        <p:nvSpPr>
          <p:cNvPr id="5" name="Rectangle 45"/>
          <p:cNvSpPr>
            <a:spLocks noGrp="1" noChangeArrowheads="1"/>
          </p:cNvSpPr>
          <p:nvPr>
            <p:ph type="ftr" sz="quarter" idx="11"/>
          </p:nvPr>
        </p:nvSpPr>
        <p:spPr>
          <a:ln/>
        </p:spPr>
        <p:txBody>
          <a:bodyPr/>
          <a:lstStyle>
            <a:lvl1pPr>
              <a:defRPr/>
            </a:lvl1pPr>
          </a:lstStyle>
          <a:p>
            <a:endParaRPr lang="en-US"/>
          </a:p>
        </p:txBody>
      </p:sp>
      <p:sp>
        <p:nvSpPr>
          <p:cNvPr id="6" name="Rectangle 46"/>
          <p:cNvSpPr>
            <a:spLocks noGrp="1" noChangeArrowheads="1"/>
          </p:cNvSpPr>
          <p:nvPr>
            <p:ph type="sldNum" sz="quarter" idx="12"/>
          </p:nvPr>
        </p:nvSpPr>
        <p:spPr>
          <a:ln/>
        </p:spPr>
        <p:txBody>
          <a:bodyPr/>
          <a:lstStyle>
            <a:lvl1pPr>
              <a:defRPr/>
            </a:lvl1pPr>
          </a:lstStyle>
          <a:p>
            <a:fld id="{2BC28E9B-2598-4776-92BE-5F9950E970F3}"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endParaRPr lang="en-US"/>
          </a:p>
        </p:txBody>
      </p:sp>
      <p:sp>
        <p:nvSpPr>
          <p:cNvPr id="5" name="Rectangle 45"/>
          <p:cNvSpPr>
            <a:spLocks noGrp="1" noChangeArrowheads="1"/>
          </p:cNvSpPr>
          <p:nvPr>
            <p:ph type="ftr" sz="quarter" idx="11"/>
          </p:nvPr>
        </p:nvSpPr>
        <p:spPr>
          <a:ln/>
        </p:spPr>
        <p:txBody>
          <a:bodyPr/>
          <a:lstStyle>
            <a:lvl1pPr>
              <a:defRPr/>
            </a:lvl1pPr>
          </a:lstStyle>
          <a:p>
            <a:endParaRPr lang="en-US"/>
          </a:p>
        </p:txBody>
      </p:sp>
      <p:sp>
        <p:nvSpPr>
          <p:cNvPr id="6" name="Rectangle 46"/>
          <p:cNvSpPr>
            <a:spLocks noGrp="1" noChangeArrowheads="1"/>
          </p:cNvSpPr>
          <p:nvPr>
            <p:ph type="sldNum" sz="quarter" idx="12"/>
          </p:nvPr>
        </p:nvSpPr>
        <p:spPr>
          <a:ln/>
        </p:spPr>
        <p:txBody>
          <a:bodyPr/>
          <a:lstStyle>
            <a:lvl1pPr>
              <a:defRPr/>
            </a:lvl1pPr>
          </a:lstStyle>
          <a:p>
            <a:fld id="{F9CB5B13-B88C-4970-8D17-EDB46D8146B7}" type="slidenum">
              <a:rPr lang="en-US"/>
              <a:pPr/>
              <a:t>‹#›</a:t>
            </a:fld>
            <a:endParaRPr lang="en-US"/>
          </a:p>
        </p:txBody>
      </p:sp>
      <p:sp>
        <p:nvSpPr>
          <p:cNvPr id="7" name="Rectangle 4"/>
          <p:cNvSpPr>
            <a:spLocks noChangeArrowheads="1"/>
          </p:cNvSpPr>
          <p:nvPr userDrawn="1"/>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 name="Picture 5" descr="Monogram-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endParaRPr lang="en-US"/>
          </a:p>
        </p:txBody>
      </p:sp>
      <p:sp>
        <p:nvSpPr>
          <p:cNvPr id="5" name="Rectangle 45"/>
          <p:cNvSpPr>
            <a:spLocks noGrp="1" noChangeArrowheads="1"/>
          </p:cNvSpPr>
          <p:nvPr>
            <p:ph type="ftr" sz="quarter" idx="11"/>
          </p:nvPr>
        </p:nvSpPr>
        <p:spPr>
          <a:ln/>
        </p:spPr>
        <p:txBody>
          <a:bodyPr/>
          <a:lstStyle>
            <a:lvl1pPr>
              <a:defRPr/>
            </a:lvl1pPr>
          </a:lstStyle>
          <a:p>
            <a:endParaRPr lang="en-US"/>
          </a:p>
        </p:txBody>
      </p:sp>
      <p:sp>
        <p:nvSpPr>
          <p:cNvPr id="6" name="Rectangle 46"/>
          <p:cNvSpPr>
            <a:spLocks noGrp="1" noChangeArrowheads="1"/>
          </p:cNvSpPr>
          <p:nvPr>
            <p:ph type="sldNum" sz="quarter" idx="12"/>
          </p:nvPr>
        </p:nvSpPr>
        <p:spPr>
          <a:ln/>
        </p:spPr>
        <p:txBody>
          <a:bodyPr/>
          <a:lstStyle>
            <a:lvl1pPr>
              <a:defRPr/>
            </a:lvl1pPr>
          </a:lstStyle>
          <a:p>
            <a:fld id="{FBE4A09B-2DA6-410A-AFF3-B7D46F55534B}"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endParaRPr lang="en-US"/>
          </a:p>
        </p:txBody>
      </p:sp>
      <p:sp>
        <p:nvSpPr>
          <p:cNvPr id="6" name="Rectangle 45"/>
          <p:cNvSpPr>
            <a:spLocks noGrp="1" noChangeArrowheads="1"/>
          </p:cNvSpPr>
          <p:nvPr>
            <p:ph type="ftr" sz="quarter" idx="11"/>
          </p:nvPr>
        </p:nvSpPr>
        <p:spPr>
          <a:ln/>
        </p:spPr>
        <p:txBody>
          <a:bodyPr/>
          <a:lstStyle>
            <a:lvl1pPr>
              <a:defRPr/>
            </a:lvl1pPr>
          </a:lstStyle>
          <a:p>
            <a:endParaRPr lang="en-US"/>
          </a:p>
        </p:txBody>
      </p:sp>
      <p:sp>
        <p:nvSpPr>
          <p:cNvPr id="7" name="Rectangle 46"/>
          <p:cNvSpPr>
            <a:spLocks noGrp="1" noChangeArrowheads="1"/>
          </p:cNvSpPr>
          <p:nvPr>
            <p:ph type="sldNum" sz="quarter" idx="12"/>
          </p:nvPr>
        </p:nvSpPr>
        <p:spPr>
          <a:ln/>
        </p:spPr>
        <p:txBody>
          <a:bodyPr/>
          <a:lstStyle>
            <a:lvl1pPr>
              <a:defRPr/>
            </a:lvl1pPr>
          </a:lstStyle>
          <a:p>
            <a:fld id="{67185F25-2266-43AB-9F5A-5623A7AF79F0}"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endParaRPr lang="en-US"/>
          </a:p>
        </p:txBody>
      </p:sp>
      <p:sp>
        <p:nvSpPr>
          <p:cNvPr id="8" name="Rectangle 45"/>
          <p:cNvSpPr>
            <a:spLocks noGrp="1" noChangeArrowheads="1"/>
          </p:cNvSpPr>
          <p:nvPr>
            <p:ph type="ftr" sz="quarter" idx="11"/>
          </p:nvPr>
        </p:nvSpPr>
        <p:spPr>
          <a:ln/>
        </p:spPr>
        <p:txBody>
          <a:bodyPr/>
          <a:lstStyle>
            <a:lvl1pPr>
              <a:defRPr/>
            </a:lvl1pPr>
          </a:lstStyle>
          <a:p>
            <a:endParaRPr lang="en-US"/>
          </a:p>
        </p:txBody>
      </p:sp>
      <p:sp>
        <p:nvSpPr>
          <p:cNvPr id="9" name="Rectangle 46"/>
          <p:cNvSpPr>
            <a:spLocks noGrp="1" noChangeArrowheads="1"/>
          </p:cNvSpPr>
          <p:nvPr>
            <p:ph type="sldNum" sz="quarter" idx="12"/>
          </p:nvPr>
        </p:nvSpPr>
        <p:spPr>
          <a:ln/>
        </p:spPr>
        <p:txBody>
          <a:bodyPr/>
          <a:lstStyle>
            <a:lvl1pPr>
              <a:defRPr/>
            </a:lvl1pPr>
          </a:lstStyle>
          <a:p>
            <a:fld id="{91BB07EA-8E2E-4E10-ADA8-273B2C7A0274}"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endParaRPr lang="en-US"/>
          </a:p>
        </p:txBody>
      </p:sp>
      <p:sp>
        <p:nvSpPr>
          <p:cNvPr id="4" name="Rectangle 45"/>
          <p:cNvSpPr>
            <a:spLocks noGrp="1" noChangeArrowheads="1"/>
          </p:cNvSpPr>
          <p:nvPr>
            <p:ph type="ftr" sz="quarter" idx="11"/>
          </p:nvPr>
        </p:nvSpPr>
        <p:spPr>
          <a:ln/>
        </p:spPr>
        <p:txBody>
          <a:bodyPr/>
          <a:lstStyle>
            <a:lvl1pPr>
              <a:defRPr/>
            </a:lvl1pPr>
          </a:lstStyle>
          <a:p>
            <a:endParaRPr lang="en-US"/>
          </a:p>
        </p:txBody>
      </p:sp>
      <p:sp>
        <p:nvSpPr>
          <p:cNvPr id="5" name="Rectangle 46"/>
          <p:cNvSpPr>
            <a:spLocks noGrp="1" noChangeArrowheads="1"/>
          </p:cNvSpPr>
          <p:nvPr>
            <p:ph type="sldNum" sz="quarter" idx="12"/>
          </p:nvPr>
        </p:nvSpPr>
        <p:spPr>
          <a:ln/>
        </p:spPr>
        <p:txBody>
          <a:bodyPr/>
          <a:lstStyle>
            <a:lvl1pPr>
              <a:defRPr/>
            </a:lvl1pPr>
          </a:lstStyle>
          <a:p>
            <a:fld id="{C891FFE4-2453-418A-8D09-24413EE6DC17}"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endParaRPr lang="en-US"/>
          </a:p>
        </p:txBody>
      </p:sp>
      <p:sp>
        <p:nvSpPr>
          <p:cNvPr id="3" name="Rectangle 45"/>
          <p:cNvSpPr>
            <a:spLocks noGrp="1" noChangeArrowheads="1"/>
          </p:cNvSpPr>
          <p:nvPr>
            <p:ph type="ftr" sz="quarter" idx="11"/>
          </p:nvPr>
        </p:nvSpPr>
        <p:spPr>
          <a:ln/>
        </p:spPr>
        <p:txBody>
          <a:bodyPr/>
          <a:lstStyle>
            <a:lvl1pPr>
              <a:defRPr/>
            </a:lvl1pPr>
          </a:lstStyle>
          <a:p>
            <a:endParaRPr lang="en-US"/>
          </a:p>
        </p:txBody>
      </p:sp>
      <p:sp>
        <p:nvSpPr>
          <p:cNvPr id="4" name="Rectangle 46"/>
          <p:cNvSpPr>
            <a:spLocks noGrp="1" noChangeArrowheads="1"/>
          </p:cNvSpPr>
          <p:nvPr>
            <p:ph type="sldNum" sz="quarter" idx="12"/>
          </p:nvPr>
        </p:nvSpPr>
        <p:spPr>
          <a:ln/>
        </p:spPr>
        <p:txBody>
          <a:bodyPr/>
          <a:lstStyle>
            <a:lvl1pPr>
              <a:defRPr/>
            </a:lvl1pPr>
          </a:lstStyle>
          <a:p>
            <a:fld id="{94426747-8C27-40A6-A2BB-D2B211FE275A}" type="slidenum">
              <a:rPr lang="en-US"/>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endParaRPr lang="en-US"/>
          </a:p>
        </p:txBody>
      </p:sp>
      <p:sp>
        <p:nvSpPr>
          <p:cNvPr id="6" name="Rectangle 45"/>
          <p:cNvSpPr>
            <a:spLocks noGrp="1" noChangeArrowheads="1"/>
          </p:cNvSpPr>
          <p:nvPr>
            <p:ph type="ftr" sz="quarter" idx="11"/>
          </p:nvPr>
        </p:nvSpPr>
        <p:spPr>
          <a:ln/>
        </p:spPr>
        <p:txBody>
          <a:bodyPr/>
          <a:lstStyle>
            <a:lvl1pPr>
              <a:defRPr/>
            </a:lvl1pPr>
          </a:lstStyle>
          <a:p>
            <a:endParaRPr lang="en-US"/>
          </a:p>
        </p:txBody>
      </p:sp>
      <p:sp>
        <p:nvSpPr>
          <p:cNvPr id="7" name="Rectangle 46"/>
          <p:cNvSpPr>
            <a:spLocks noGrp="1" noChangeArrowheads="1"/>
          </p:cNvSpPr>
          <p:nvPr>
            <p:ph type="sldNum" sz="quarter" idx="12"/>
          </p:nvPr>
        </p:nvSpPr>
        <p:spPr>
          <a:ln/>
        </p:spPr>
        <p:txBody>
          <a:bodyPr/>
          <a:lstStyle>
            <a:lvl1pPr>
              <a:defRPr/>
            </a:lvl1pPr>
          </a:lstStyle>
          <a:p>
            <a:fld id="{193972C8-0AD6-409F-9D71-375E7891861D}" type="slidenum">
              <a:rPr lang="en-US"/>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endParaRPr lang="en-US"/>
          </a:p>
        </p:txBody>
      </p:sp>
      <p:sp>
        <p:nvSpPr>
          <p:cNvPr id="6" name="Rectangle 45"/>
          <p:cNvSpPr>
            <a:spLocks noGrp="1" noChangeArrowheads="1"/>
          </p:cNvSpPr>
          <p:nvPr>
            <p:ph type="ftr" sz="quarter" idx="11"/>
          </p:nvPr>
        </p:nvSpPr>
        <p:spPr>
          <a:ln/>
        </p:spPr>
        <p:txBody>
          <a:bodyPr/>
          <a:lstStyle>
            <a:lvl1pPr>
              <a:defRPr/>
            </a:lvl1pPr>
          </a:lstStyle>
          <a:p>
            <a:endParaRPr lang="en-US"/>
          </a:p>
        </p:txBody>
      </p:sp>
      <p:sp>
        <p:nvSpPr>
          <p:cNvPr id="7" name="Rectangle 46"/>
          <p:cNvSpPr>
            <a:spLocks noGrp="1" noChangeArrowheads="1"/>
          </p:cNvSpPr>
          <p:nvPr>
            <p:ph type="sldNum" sz="quarter" idx="12"/>
          </p:nvPr>
        </p:nvSpPr>
        <p:spPr>
          <a:ln/>
        </p:spPr>
        <p:txBody>
          <a:bodyPr/>
          <a:lstStyle>
            <a:lvl1pPr>
              <a:defRPr/>
            </a:lvl1pPr>
          </a:lstStyle>
          <a:p>
            <a:fld id="{E4CFE99C-0860-4E93-8BAF-AEF04A4E426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99331"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9332"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9333"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35"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35"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037"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38"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40"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40"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42"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42"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44"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44"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9345"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9346"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48"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50"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9351"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99352"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54"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9355"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57"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57"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59"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9360"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9361"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9362"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9363"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9364"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9365"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9366"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nvGrpSpPr>
            <p:cNvPr id="1068" name="Group 39"/>
            <p:cNvGrpSpPr>
              <a:grpSpLocks/>
            </p:cNvGrpSpPr>
            <p:nvPr userDrawn="1"/>
          </p:nvGrpSpPr>
          <p:grpSpPr bwMode="auto">
            <a:xfrm>
              <a:off x="0" y="1632"/>
              <a:ext cx="5758" cy="1858"/>
              <a:chOff x="0" y="1632"/>
              <a:chExt cx="5758" cy="1858"/>
            </a:xfrm>
          </p:grpSpPr>
          <p:sp>
            <p:nvSpPr>
              <p:cNvPr id="99368"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9369"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grpSp>
      <p:sp>
        <p:nvSpPr>
          <p:cNvPr id="99370"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9371"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9372"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p>
        </p:txBody>
      </p:sp>
      <p:sp>
        <p:nvSpPr>
          <p:cNvPr id="99373"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p>
        </p:txBody>
      </p:sp>
      <p:sp>
        <p:nvSpPr>
          <p:cNvPr id="99374"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B00ED5BC-F04D-43B9-A4BE-092718BD87B8}"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800"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4"/>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e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www.seibunkyo.org/"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6"/>
          <p:cNvSpPr>
            <a:spLocks noChangeArrowheads="1"/>
          </p:cNvSpPr>
          <p:nvPr/>
        </p:nvSpPr>
        <p:spPr bwMode="auto">
          <a:xfrm>
            <a:off x="0" y="6019800"/>
            <a:ext cx="9144000" cy="838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075" name="Picture 16" descr="UFsignatureTheme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6175375"/>
            <a:ext cx="19812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19"/>
          <p:cNvSpPr>
            <a:spLocks noChangeArrowheads="1"/>
          </p:cNvSpPr>
          <p:nvPr/>
        </p:nvSpPr>
        <p:spPr bwMode="auto">
          <a:xfrm>
            <a:off x="0" y="59436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itle 1"/>
          <p:cNvSpPr>
            <a:spLocks noGrp="1"/>
          </p:cNvSpPr>
          <p:nvPr>
            <p:ph type="ctrTitle" sz="quarter"/>
          </p:nvPr>
        </p:nvSpPr>
        <p:spPr/>
        <p:txBody>
          <a:bodyPr/>
          <a:lstStyle/>
          <a:p>
            <a:pPr>
              <a:defRPr/>
            </a:pPr>
            <a:r>
              <a:rPr lang="en-US" dirty="0" smtClean="0"/>
              <a:t>Game On: A playful approach to ethics education in STEM</a:t>
            </a:r>
            <a:endParaRPr lang="en-US" dirty="0"/>
          </a:p>
        </p:txBody>
      </p:sp>
      <p:sp>
        <p:nvSpPr>
          <p:cNvPr id="3" name="Subtitle 2"/>
          <p:cNvSpPr>
            <a:spLocks noGrp="1"/>
          </p:cNvSpPr>
          <p:nvPr>
            <p:ph type="subTitle" sz="quarter" idx="1"/>
          </p:nvPr>
        </p:nvSpPr>
        <p:spPr>
          <a:xfrm>
            <a:off x="685800" y="3886200"/>
            <a:ext cx="8153400" cy="1752600"/>
          </a:xfrm>
        </p:spPr>
        <p:txBody>
          <a:bodyPr/>
          <a:lstStyle/>
          <a:p>
            <a:pPr>
              <a:defRPr/>
            </a:pPr>
            <a:r>
              <a:rPr lang="en-US" sz="3200" dirty="0" smtClean="0"/>
              <a:t>Presented by: </a:t>
            </a:r>
          </a:p>
          <a:p>
            <a:pPr>
              <a:defRPr/>
            </a:pPr>
            <a:r>
              <a:rPr lang="en-US" sz="3200" dirty="0"/>
              <a:t>Ben </a:t>
            </a:r>
            <a:r>
              <a:rPr lang="en-US" sz="3200" dirty="0" err="1" smtClean="0"/>
              <a:t>DeVane</a:t>
            </a:r>
            <a:r>
              <a:rPr lang="en-US" sz="3200" dirty="0" smtClean="0"/>
              <a:t>,  Michelle Leonard, </a:t>
            </a:r>
          </a:p>
          <a:p>
            <a:pPr>
              <a:defRPr/>
            </a:pPr>
            <a:r>
              <a:rPr lang="en-US" sz="3200" dirty="0" smtClean="0"/>
              <a:t>Amy Buhler, &amp; </a:t>
            </a:r>
            <a:r>
              <a:rPr lang="en-US" sz="3200" dirty="0" err="1" smtClean="0"/>
              <a:t>Margeaux</a:t>
            </a:r>
            <a:r>
              <a:rPr lang="en-US" sz="3200" dirty="0" smtClean="0"/>
              <a:t> Johnson</a:t>
            </a:r>
            <a:endParaRPr lang="en-US" sz="3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77812"/>
            <a:ext cx="8229600" cy="1017588"/>
          </a:xfrm>
        </p:spPr>
        <p:txBody>
          <a:bodyPr/>
          <a:lstStyle/>
          <a:p>
            <a:pPr eaLnBrk="1" hangingPunct="1">
              <a:defRPr/>
            </a:pPr>
            <a:r>
              <a:rPr lang="en-US" sz="3600" b="1" dirty="0" smtClean="0">
                <a:solidFill>
                  <a:schemeClr val="tx1"/>
                </a:solidFill>
              </a:rPr>
              <a:t>where to begin?</a:t>
            </a:r>
            <a:r>
              <a:rPr lang="en-US" sz="2400" dirty="0" smtClean="0">
                <a:solidFill>
                  <a:schemeClr val="tx1"/>
                </a:solidFill>
              </a:rPr>
              <a:t/>
            </a:r>
            <a:br>
              <a:rPr lang="en-US" sz="2400" dirty="0" smtClean="0">
                <a:solidFill>
                  <a:schemeClr val="tx1"/>
                </a:solidFill>
              </a:rPr>
            </a:br>
            <a:endParaRPr lang="en-US" sz="2400" dirty="0" smtClean="0">
              <a:solidFill>
                <a:schemeClr val="tx1"/>
              </a:solidFill>
            </a:endParaRPr>
          </a:p>
        </p:txBody>
      </p:sp>
      <p:sp>
        <p:nvSpPr>
          <p:cNvPr id="107523" name="Rectangle 3"/>
          <p:cNvSpPr>
            <a:spLocks noGrp="1" noChangeArrowheads="1"/>
          </p:cNvSpPr>
          <p:nvPr>
            <p:ph type="body" idx="1"/>
          </p:nvPr>
        </p:nvSpPr>
        <p:spPr>
          <a:xfrm>
            <a:off x="76200" y="1447800"/>
            <a:ext cx="8839200" cy="5486400"/>
          </a:xfrm>
        </p:spPr>
        <p:txBody>
          <a:bodyPr/>
          <a:lstStyle/>
          <a:p>
            <a:pPr marL="0" indent="0">
              <a:buNone/>
            </a:pPr>
            <a:r>
              <a:rPr lang="en-US" sz="2800" b="1" dirty="0" smtClean="0"/>
              <a:t>Graduate students in all STEM departments were sent a survey on the perceptions of plagiarism. </a:t>
            </a:r>
          </a:p>
          <a:p>
            <a:pPr marL="0" indent="0">
              <a:buNone/>
            </a:pPr>
            <a:endParaRPr lang="en-US" sz="2800" b="1" dirty="0" smtClean="0"/>
          </a:p>
          <a:p>
            <a:pPr marL="0" indent="0">
              <a:buNone/>
            </a:pPr>
            <a:r>
              <a:rPr lang="en-US" sz="2800" b="1" dirty="0" smtClean="0"/>
              <a:t>~</a:t>
            </a:r>
            <a:r>
              <a:rPr lang="en-US" sz="2800" b="1" dirty="0"/>
              <a:t>4500 STEM </a:t>
            </a:r>
            <a:r>
              <a:rPr lang="en-US" sz="2800" b="1" dirty="0" smtClean="0"/>
              <a:t>graduates were sent the survey</a:t>
            </a:r>
            <a:endParaRPr lang="en-US" sz="2800" b="1" dirty="0"/>
          </a:p>
          <a:p>
            <a:pPr marL="0" indent="0">
              <a:buNone/>
            </a:pPr>
            <a:r>
              <a:rPr lang="en-US" sz="2800" b="1" dirty="0" smtClean="0"/>
              <a:t>	~</a:t>
            </a:r>
            <a:r>
              <a:rPr lang="en-US" sz="2800" b="1" dirty="0"/>
              <a:t>855 grads reviewed the survey</a:t>
            </a:r>
          </a:p>
          <a:p>
            <a:pPr marL="0" indent="0">
              <a:buNone/>
            </a:pPr>
            <a:r>
              <a:rPr lang="en-US" sz="2800" b="1" dirty="0" smtClean="0"/>
              <a:t>	~</a:t>
            </a:r>
            <a:r>
              <a:rPr lang="en-US" sz="2800" b="1" dirty="0"/>
              <a:t>650 grads answered each question</a:t>
            </a:r>
          </a:p>
          <a:p>
            <a:pPr marL="0" indent="0">
              <a:buNone/>
            </a:pPr>
            <a:r>
              <a:rPr lang="en-US" sz="2800" b="1" dirty="0" smtClean="0"/>
              <a:t>	~</a:t>
            </a:r>
            <a:r>
              <a:rPr lang="en-US" sz="2800" b="1" dirty="0"/>
              <a:t>146 responses to each open ended question</a:t>
            </a:r>
          </a:p>
          <a:p>
            <a:pPr marL="0" indent="0">
              <a:buNone/>
            </a:pPr>
            <a:endParaRPr lang="en-US" sz="2400" dirty="0" smtClean="0"/>
          </a:p>
          <a:p>
            <a:pPr marL="0" indent="0">
              <a:buNone/>
            </a:pPr>
            <a:endParaRPr lang="en-US" sz="2400" dirty="0" smtClean="0"/>
          </a:p>
          <a:p>
            <a:pPr marL="0" indent="0">
              <a:buNone/>
            </a:pPr>
            <a:endParaRPr lang="en-US" sz="2400" dirty="0" smtClean="0"/>
          </a:p>
        </p:txBody>
      </p:sp>
      <p:sp>
        <p:nvSpPr>
          <p:cNvPr id="7172"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173"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655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5187"/>
          </a:xfrm>
        </p:spPr>
        <p:txBody>
          <a:bodyPr/>
          <a:lstStyle/>
          <a:p>
            <a:r>
              <a:rPr lang="en-US" dirty="0" smtClean="0"/>
              <a:t>participants</a:t>
            </a:r>
            <a:endParaRPr lang="en-US"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1060" y="813826"/>
            <a:ext cx="8438140" cy="573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1184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28600"/>
            <a:ext cx="8229600" cy="914400"/>
          </a:xfrm>
        </p:spPr>
        <p:txBody>
          <a:bodyPr/>
          <a:lstStyle/>
          <a:p>
            <a:pPr eaLnBrk="1" hangingPunct="1">
              <a:defRPr/>
            </a:pPr>
            <a:r>
              <a:rPr lang="en-US" sz="2800" dirty="0" smtClean="0">
                <a:solidFill>
                  <a:schemeClr val="tx1"/>
                </a:solidFill>
              </a:rPr>
              <a:t>Survey: Perceptions in Plagiarism @ UF</a:t>
            </a:r>
          </a:p>
        </p:txBody>
      </p:sp>
      <p:sp>
        <p:nvSpPr>
          <p:cNvPr id="8196"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197"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81" y="589711"/>
            <a:ext cx="8930619" cy="5811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152400"/>
            <a:ext cx="8229600" cy="762000"/>
          </a:xfrm>
        </p:spPr>
        <p:txBody>
          <a:bodyPr/>
          <a:lstStyle/>
          <a:p>
            <a:pPr eaLnBrk="1" hangingPunct="1">
              <a:defRPr/>
            </a:pPr>
            <a:r>
              <a:rPr lang="en-US" sz="2800" dirty="0">
                <a:solidFill>
                  <a:schemeClr val="tx1"/>
                </a:solidFill>
              </a:rPr>
              <a:t>Survey: Perceptions in Plagiarism @ UF</a:t>
            </a:r>
            <a:endParaRPr lang="en-US" sz="2800" dirty="0" smtClean="0">
              <a:solidFill>
                <a:schemeClr val="tx1"/>
              </a:solidFill>
            </a:endParaRPr>
          </a:p>
        </p:txBody>
      </p:sp>
      <p:sp>
        <p:nvSpPr>
          <p:cNvPr id="9220"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221"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9" y="762000"/>
            <a:ext cx="8997322"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304800"/>
            <a:ext cx="8229600" cy="1017588"/>
          </a:xfrm>
        </p:spPr>
        <p:txBody>
          <a:bodyPr/>
          <a:lstStyle/>
          <a:p>
            <a:pPr eaLnBrk="1" hangingPunct="1">
              <a:defRPr/>
            </a:pPr>
            <a:r>
              <a:rPr lang="en-US" sz="2800" dirty="0">
                <a:solidFill>
                  <a:schemeClr val="tx1"/>
                </a:solidFill>
              </a:rPr>
              <a:t>Survey: Perceptions in Plagiarism @ UF</a:t>
            </a:r>
            <a:endParaRPr lang="en-US" sz="2800" dirty="0" smtClean="0">
              <a:solidFill>
                <a:schemeClr val="tx1"/>
              </a:solidFill>
            </a:endParaRPr>
          </a:p>
        </p:txBody>
      </p:sp>
      <p:sp>
        <p:nvSpPr>
          <p:cNvPr id="10244"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245"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16" y="762000"/>
            <a:ext cx="8878893"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304800"/>
            <a:ext cx="8229600" cy="1017588"/>
          </a:xfrm>
        </p:spPr>
        <p:txBody>
          <a:bodyPr/>
          <a:lstStyle/>
          <a:p>
            <a:pPr eaLnBrk="1" hangingPunct="1">
              <a:defRPr/>
            </a:pPr>
            <a:r>
              <a:rPr lang="en-US" sz="2800" dirty="0">
                <a:solidFill>
                  <a:schemeClr val="tx1"/>
                </a:solidFill>
              </a:rPr>
              <a:t>Survey: Perceptions in Plagiarism @ UF</a:t>
            </a:r>
            <a:endParaRPr lang="en-US" sz="2800" dirty="0" smtClean="0">
              <a:solidFill>
                <a:schemeClr val="tx1"/>
              </a:solidFill>
            </a:endParaRPr>
          </a:p>
        </p:txBody>
      </p:sp>
      <p:sp>
        <p:nvSpPr>
          <p:cNvPr id="10244"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245"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194320905"/>
              </p:ext>
            </p:extLst>
          </p:nvPr>
        </p:nvGraphicFramePr>
        <p:xfrm>
          <a:off x="152402" y="609600"/>
          <a:ext cx="8839195" cy="5954039"/>
        </p:xfrm>
        <a:graphic>
          <a:graphicData uri="http://schemas.openxmlformats.org/drawingml/2006/table">
            <a:tbl>
              <a:tblPr>
                <a:tableStyleId>{775DCB02-9BB8-47FD-8907-85C794F793BA}</a:tableStyleId>
              </a:tblPr>
              <a:tblGrid>
                <a:gridCol w="3139249"/>
                <a:gridCol w="949991"/>
                <a:gridCol w="949991"/>
                <a:gridCol w="949991"/>
                <a:gridCol w="949991"/>
                <a:gridCol w="949991"/>
                <a:gridCol w="949991"/>
              </a:tblGrid>
              <a:tr h="398497">
                <a:tc gridSpan="7">
                  <a:txBody>
                    <a:bodyPr/>
                    <a:lstStyle/>
                    <a:p>
                      <a:pPr algn="l" fontAlgn="ctr"/>
                      <a:r>
                        <a:rPr lang="en-US" sz="1100" b="1" u="none" strike="noStrike" dirty="0">
                          <a:effectLst/>
                        </a:rPr>
                        <a:t>How strongly do you agree or disagree with the following statements?</a:t>
                      </a:r>
                      <a:endParaRPr lang="en-US" sz="1100" b="1" i="0" u="none" strike="noStrike" dirty="0">
                        <a:effectLst/>
                        <a:latin typeface="Microsoft Sans Serif"/>
                      </a:endParaRPr>
                    </a:p>
                  </a:txBody>
                  <a:tcPr marL="9130" marR="9130" marT="913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57895">
                <a:tc>
                  <a:txBody>
                    <a:bodyPr/>
                    <a:lstStyle/>
                    <a:p>
                      <a:pPr algn="l" fontAlgn="ctr"/>
                      <a:r>
                        <a:rPr lang="en-US" sz="1200" b="1" u="none" strike="noStrike" dirty="0">
                          <a:effectLst/>
                        </a:rPr>
                        <a:t>Answer Options</a:t>
                      </a:r>
                      <a:endParaRPr lang="en-US" sz="1200" b="1" i="0" u="none" strike="noStrike" dirty="0">
                        <a:solidFill>
                          <a:srgbClr val="000000"/>
                        </a:solidFill>
                        <a:effectLst/>
                        <a:latin typeface="Microsoft Sans Serif"/>
                      </a:endParaRPr>
                    </a:p>
                  </a:txBody>
                  <a:tcPr marL="9130" marR="9130" marT="9130" marB="0" anchor="ctr"/>
                </a:tc>
                <a:tc>
                  <a:txBody>
                    <a:bodyPr/>
                    <a:lstStyle/>
                    <a:p>
                      <a:pPr algn="ctr" fontAlgn="ctr"/>
                      <a:r>
                        <a:rPr lang="en-US" sz="1200" b="1" u="none" strike="noStrike" dirty="0">
                          <a:effectLst/>
                        </a:rPr>
                        <a:t>Disagree Strongly</a:t>
                      </a:r>
                      <a:endParaRPr lang="en-US" sz="1200" b="1" i="0" u="none" strike="noStrike" dirty="0">
                        <a:solidFill>
                          <a:srgbClr val="000000"/>
                        </a:solidFill>
                        <a:effectLst/>
                        <a:latin typeface="Microsoft Sans Serif"/>
                      </a:endParaRPr>
                    </a:p>
                  </a:txBody>
                  <a:tcPr marL="9130" marR="9130" marT="9130" marB="0" anchor="ctr"/>
                </a:tc>
                <a:tc>
                  <a:txBody>
                    <a:bodyPr/>
                    <a:lstStyle/>
                    <a:p>
                      <a:pPr algn="ctr" fontAlgn="ctr"/>
                      <a:r>
                        <a:rPr lang="en-US" sz="1200" b="1" u="none" strike="noStrike" dirty="0">
                          <a:effectLst/>
                        </a:rPr>
                        <a:t>Disagree</a:t>
                      </a:r>
                      <a:endParaRPr lang="en-US" sz="1200" b="1" i="0" u="none" strike="noStrike" dirty="0">
                        <a:solidFill>
                          <a:srgbClr val="000000"/>
                        </a:solidFill>
                        <a:effectLst/>
                        <a:latin typeface="Microsoft Sans Serif"/>
                      </a:endParaRPr>
                    </a:p>
                  </a:txBody>
                  <a:tcPr marL="9130" marR="9130" marT="9130" marB="0" anchor="ctr"/>
                </a:tc>
                <a:tc>
                  <a:txBody>
                    <a:bodyPr/>
                    <a:lstStyle/>
                    <a:p>
                      <a:pPr algn="ctr" fontAlgn="ctr"/>
                      <a:r>
                        <a:rPr lang="en-US" sz="1200" b="1" u="none" strike="noStrike" dirty="0">
                          <a:effectLst/>
                        </a:rPr>
                        <a:t>Not Sure</a:t>
                      </a:r>
                      <a:endParaRPr lang="en-US" sz="1200" b="1" i="0" u="none" strike="noStrike" dirty="0">
                        <a:solidFill>
                          <a:srgbClr val="000000"/>
                        </a:solidFill>
                        <a:effectLst/>
                        <a:latin typeface="Microsoft Sans Serif"/>
                      </a:endParaRPr>
                    </a:p>
                  </a:txBody>
                  <a:tcPr marL="9130" marR="9130" marT="9130" marB="0" anchor="ctr"/>
                </a:tc>
                <a:tc>
                  <a:txBody>
                    <a:bodyPr/>
                    <a:lstStyle/>
                    <a:p>
                      <a:pPr algn="ctr" fontAlgn="ctr"/>
                      <a:r>
                        <a:rPr lang="en-US" sz="1200" b="1" u="none" strike="noStrike">
                          <a:effectLst/>
                        </a:rPr>
                        <a:t>Agree</a:t>
                      </a:r>
                      <a:endParaRPr lang="en-US" sz="1200" b="1" i="0" u="none" strike="noStrike">
                        <a:solidFill>
                          <a:srgbClr val="000000"/>
                        </a:solidFill>
                        <a:effectLst/>
                        <a:latin typeface="Microsoft Sans Serif"/>
                      </a:endParaRPr>
                    </a:p>
                  </a:txBody>
                  <a:tcPr marL="9130" marR="9130" marT="9130" marB="0" anchor="ctr"/>
                </a:tc>
                <a:tc>
                  <a:txBody>
                    <a:bodyPr/>
                    <a:lstStyle/>
                    <a:p>
                      <a:pPr algn="ctr" fontAlgn="ctr"/>
                      <a:r>
                        <a:rPr lang="en-US" sz="1200" b="1" u="none" strike="noStrike">
                          <a:effectLst/>
                        </a:rPr>
                        <a:t>Agree Strongly</a:t>
                      </a:r>
                      <a:endParaRPr lang="en-US" sz="1200" b="1" i="0" u="none" strike="noStrike">
                        <a:solidFill>
                          <a:srgbClr val="000000"/>
                        </a:solidFill>
                        <a:effectLst/>
                        <a:latin typeface="Microsoft Sans Serif"/>
                      </a:endParaRPr>
                    </a:p>
                  </a:txBody>
                  <a:tcPr marL="9130" marR="9130" marT="9130" marB="0" anchor="ctr"/>
                </a:tc>
                <a:tc>
                  <a:txBody>
                    <a:bodyPr/>
                    <a:lstStyle/>
                    <a:p>
                      <a:pPr algn="ctr" fontAlgn="ctr"/>
                      <a:r>
                        <a:rPr lang="en-US" sz="1200" b="1" u="none" strike="noStrike" dirty="0">
                          <a:effectLst/>
                        </a:rPr>
                        <a:t>Response Count</a:t>
                      </a:r>
                      <a:endParaRPr lang="en-US" sz="1200" b="1" i="0" u="none" strike="noStrike" dirty="0">
                        <a:solidFill>
                          <a:srgbClr val="000000"/>
                        </a:solidFill>
                        <a:effectLst/>
                        <a:latin typeface="Microsoft Sans Serif"/>
                      </a:endParaRPr>
                    </a:p>
                  </a:txBody>
                  <a:tcPr marL="9130" marR="9130" marT="9130" marB="0" anchor="ctr"/>
                </a:tc>
              </a:tr>
              <a:tr h="315239">
                <a:tc>
                  <a:txBody>
                    <a:bodyPr/>
                    <a:lstStyle/>
                    <a:p>
                      <a:pPr algn="l" fontAlgn="b"/>
                      <a:r>
                        <a:rPr lang="en-US" sz="1200" b="1" u="none" strike="noStrike" dirty="0">
                          <a:solidFill>
                            <a:srgbClr val="000000"/>
                          </a:solidFill>
                          <a:effectLst/>
                        </a:rPr>
                        <a:t>Plagiarism is a serious problem at UF.</a:t>
                      </a:r>
                      <a:endParaRPr lang="en-US" sz="1200" b="1" i="0" u="none" strike="noStrike" dirty="0">
                        <a:solidFill>
                          <a:srgbClr val="000000"/>
                        </a:solidFill>
                        <a:effectLst/>
                        <a:latin typeface="Microsoft Sans Serif"/>
                      </a:endParaRPr>
                    </a:p>
                  </a:txBody>
                  <a:tcPr marL="9130" marR="9130" marT="9130" marB="0" anchor="b">
                    <a:solidFill>
                      <a:srgbClr val="FFC000"/>
                    </a:solidFill>
                  </a:tcPr>
                </a:tc>
                <a:tc>
                  <a:txBody>
                    <a:bodyPr/>
                    <a:lstStyle/>
                    <a:p>
                      <a:pPr algn="ctr" fontAlgn="ctr"/>
                      <a:r>
                        <a:rPr lang="en-US" sz="1200" b="1" u="none" strike="noStrike">
                          <a:solidFill>
                            <a:srgbClr val="000000"/>
                          </a:solidFill>
                          <a:effectLst/>
                        </a:rPr>
                        <a:t>8</a:t>
                      </a:r>
                      <a:endParaRPr lang="en-US" sz="1200" b="1" i="0" u="none" strike="noStrike">
                        <a:solidFill>
                          <a:srgbClr val="000000"/>
                        </a:solidFill>
                        <a:effectLst/>
                        <a:latin typeface="Microsoft Sans Serif"/>
                      </a:endParaRPr>
                    </a:p>
                  </a:txBody>
                  <a:tcPr marL="9130" marR="9130" marT="9130" marB="0" anchor="ctr">
                    <a:solidFill>
                      <a:srgbClr val="FFC000"/>
                    </a:solidFill>
                  </a:tcPr>
                </a:tc>
                <a:tc>
                  <a:txBody>
                    <a:bodyPr/>
                    <a:lstStyle/>
                    <a:p>
                      <a:pPr algn="ctr" fontAlgn="ctr"/>
                      <a:r>
                        <a:rPr lang="en-US" sz="1200" b="1" u="none" strike="noStrike">
                          <a:solidFill>
                            <a:srgbClr val="000000"/>
                          </a:solidFill>
                          <a:effectLst/>
                        </a:rPr>
                        <a:t>43</a:t>
                      </a:r>
                      <a:endParaRPr lang="en-US" sz="1200" b="1" i="0" u="none" strike="noStrike">
                        <a:solidFill>
                          <a:srgbClr val="000000"/>
                        </a:solidFill>
                        <a:effectLst/>
                        <a:latin typeface="Microsoft Sans Serif"/>
                      </a:endParaRPr>
                    </a:p>
                  </a:txBody>
                  <a:tcPr marL="9130" marR="9130" marT="9130" marB="0" anchor="ctr">
                    <a:solidFill>
                      <a:srgbClr val="FFC000"/>
                    </a:solidFill>
                  </a:tcPr>
                </a:tc>
                <a:tc>
                  <a:txBody>
                    <a:bodyPr/>
                    <a:lstStyle/>
                    <a:p>
                      <a:pPr algn="ctr" fontAlgn="ctr"/>
                      <a:r>
                        <a:rPr lang="en-US" sz="1200" b="1" u="none" strike="noStrike">
                          <a:solidFill>
                            <a:srgbClr val="000000"/>
                          </a:solidFill>
                          <a:effectLst/>
                        </a:rPr>
                        <a:t>349</a:t>
                      </a:r>
                      <a:endParaRPr lang="en-US" sz="1200" b="1" i="0" u="none" strike="noStrike">
                        <a:solidFill>
                          <a:srgbClr val="000000"/>
                        </a:solidFill>
                        <a:effectLst/>
                        <a:latin typeface="Microsoft Sans Serif"/>
                      </a:endParaRPr>
                    </a:p>
                  </a:txBody>
                  <a:tcPr marL="9130" marR="9130" marT="9130" marB="0" anchor="ctr">
                    <a:solidFill>
                      <a:srgbClr val="FFC000"/>
                    </a:solidFill>
                  </a:tcPr>
                </a:tc>
                <a:tc>
                  <a:txBody>
                    <a:bodyPr/>
                    <a:lstStyle/>
                    <a:p>
                      <a:pPr algn="ctr" fontAlgn="ctr"/>
                      <a:r>
                        <a:rPr lang="en-US" sz="1200" b="1" u="none" strike="noStrike">
                          <a:solidFill>
                            <a:srgbClr val="000000"/>
                          </a:solidFill>
                          <a:effectLst/>
                        </a:rPr>
                        <a:t>156</a:t>
                      </a:r>
                      <a:endParaRPr lang="en-US" sz="1200" b="1" i="0" u="none" strike="noStrike">
                        <a:solidFill>
                          <a:srgbClr val="000000"/>
                        </a:solidFill>
                        <a:effectLst/>
                        <a:latin typeface="Microsoft Sans Serif"/>
                      </a:endParaRPr>
                    </a:p>
                  </a:txBody>
                  <a:tcPr marL="9130" marR="9130" marT="9130" marB="0" anchor="ctr">
                    <a:solidFill>
                      <a:srgbClr val="FFC000"/>
                    </a:solidFill>
                  </a:tcPr>
                </a:tc>
                <a:tc>
                  <a:txBody>
                    <a:bodyPr/>
                    <a:lstStyle/>
                    <a:p>
                      <a:pPr algn="ctr" fontAlgn="ctr"/>
                      <a:r>
                        <a:rPr lang="en-US" sz="1200" b="1" u="none" strike="noStrike">
                          <a:solidFill>
                            <a:srgbClr val="000000"/>
                          </a:solidFill>
                          <a:effectLst/>
                        </a:rPr>
                        <a:t>81</a:t>
                      </a:r>
                      <a:endParaRPr lang="en-US" sz="1200" b="1" i="0" u="none" strike="noStrike">
                        <a:solidFill>
                          <a:srgbClr val="000000"/>
                        </a:solidFill>
                        <a:effectLst/>
                        <a:latin typeface="Microsoft Sans Serif"/>
                      </a:endParaRPr>
                    </a:p>
                  </a:txBody>
                  <a:tcPr marL="9130" marR="9130" marT="9130" marB="0" anchor="ctr">
                    <a:solidFill>
                      <a:srgbClr val="FFC000"/>
                    </a:solidFill>
                  </a:tcPr>
                </a:tc>
                <a:tc>
                  <a:txBody>
                    <a:bodyPr/>
                    <a:lstStyle/>
                    <a:p>
                      <a:pPr algn="ctr" fontAlgn="ctr"/>
                      <a:r>
                        <a:rPr lang="en-US" sz="1200" b="1" u="none" strike="noStrike" dirty="0">
                          <a:solidFill>
                            <a:srgbClr val="000000"/>
                          </a:solidFill>
                          <a:effectLst/>
                        </a:rPr>
                        <a:t>637</a:t>
                      </a:r>
                      <a:endParaRPr lang="en-US" sz="1200" b="1" i="0" u="none" strike="noStrike" dirty="0">
                        <a:solidFill>
                          <a:srgbClr val="000000"/>
                        </a:solidFill>
                        <a:effectLst/>
                        <a:latin typeface="Microsoft Sans Serif"/>
                      </a:endParaRPr>
                    </a:p>
                  </a:txBody>
                  <a:tcPr marL="9130" marR="9130" marT="9130" marB="0" anchor="ctr">
                    <a:solidFill>
                      <a:srgbClr val="FFC000"/>
                    </a:solidFill>
                  </a:tcPr>
                </a:tc>
              </a:tr>
              <a:tr h="612663">
                <a:tc>
                  <a:txBody>
                    <a:bodyPr/>
                    <a:lstStyle/>
                    <a:p>
                      <a:pPr algn="l" fontAlgn="b"/>
                      <a:r>
                        <a:rPr lang="en-US" sz="1200" b="1" u="none" strike="noStrike" dirty="0">
                          <a:effectLst/>
                        </a:rPr>
                        <a:t>Investigation of suspected incidents of plagiarism is fair and impartial at UF.</a:t>
                      </a:r>
                      <a:endParaRPr lang="en-US" sz="1200" b="1" i="0" u="none" strike="noStrike" dirty="0">
                        <a:effectLst/>
                        <a:latin typeface="Microsoft Sans Serif"/>
                      </a:endParaRPr>
                    </a:p>
                  </a:txBody>
                  <a:tcPr marL="9130" marR="9130" marT="9130" marB="0" anchor="b"/>
                </a:tc>
                <a:tc>
                  <a:txBody>
                    <a:bodyPr/>
                    <a:lstStyle/>
                    <a:p>
                      <a:pPr algn="ctr" fontAlgn="ctr"/>
                      <a:r>
                        <a:rPr lang="en-US" sz="1200" b="1" u="none" strike="noStrike">
                          <a:effectLst/>
                        </a:rPr>
                        <a:t>12</a:t>
                      </a:r>
                      <a:endParaRPr lang="en-US" sz="1200" b="1" i="0" u="none" strike="noStrike">
                        <a:effectLst/>
                        <a:latin typeface="Microsoft Sans Serif"/>
                      </a:endParaRPr>
                    </a:p>
                  </a:txBody>
                  <a:tcPr marL="9130" marR="9130" marT="9130" marB="0" anchor="ctr"/>
                </a:tc>
                <a:tc>
                  <a:txBody>
                    <a:bodyPr/>
                    <a:lstStyle/>
                    <a:p>
                      <a:pPr algn="ctr" fontAlgn="ctr"/>
                      <a:r>
                        <a:rPr lang="en-US" sz="1200" b="1" u="none" strike="noStrike">
                          <a:effectLst/>
                        </a:rPr>
                        <a:t>23</a:t>
                      </a:r>
                      <a:endParaRPr lang="en-US" sz="1200" b="1" i="0" u="none" strike="noStrike">
                        <a:effectLst/>
                        <a:latin typeface="Microsoft Sans Serif"/>
                      </a:endParaRPr>
                    </a:p>
                  </a:txBody>
                  <a:tcPr marL="9130" marR="9130" marT="9130" marB="0" anchor="ctr"/>
                </a:tc>
                <a:tc>
                  <a:txBody>
                    <a:bodyPr/>
                    <a:lstStyle/>
                    <a:p>
                      <a:pPr algn="ctr" fontAlgn="ctr"/>
                      <a:r>
                        <a:rPr lang="en-US" sz="1200" b="1" u="none" strike="noStrike" dirty="0">
                          <a:effectLst/>
                        </a:rPr>
                        <a:t>407</a:t>
                      </a:r>
                      <a:endParaRPr lang="en-US" sz="1200" b="1" i="0" u="none" strike="noStrike" dirty="0">
                        <a:effectLst/>
                        <a:latin typeface="Microsoft Sans Serif"/>
                      </a:endParaRPr>
                    </a:p>
                  </a:txBody>
                  <a:tcPr marL="9130" marR="9130" marT="9130" marB="0" anchor="ctr"/>
                </a:tc>
                <a:tc>
                  <a:txBody>
                    <a:bodyPr/>
                    <a:lstStyle/>
                    <a:p>
                      <a:pPr algn="ctr" fontAlgn="ctr"/>
                      <a:r>
                        <a:rPr lang="en-US" sz="1200" b="1" u="none" strike="noStrike">
                          <a:effectLst/>
                        </a:rPr>
                        <a:t>146</a:t>
                      </a:r>
                      <a:endParaRPr lang="en-US" sz="1200" b="1" i="0" u="none" strike="noStrike">
                        <a:effectLst/>
                        <a:latin typeface="Microsoft Sans Serif"/>
                      </a:endParaRPr>
                    </a:p>
                  </a:txBody>
                  <a:tcPr marL="9130" marR="9130" marT="9130" marB="0" anchor="ctr"/>
                </a:tc>
                <a:tc>
                  <a:txBody>
                    <a:bodyPr/>
                    <a:lstStyle/>
                    <a:p>
                      <a:pPr algn="ctr" fontAlgn="ctr"/>
                      <a:r>
                        <a:rPr lang="en-US" sz="1200" b="1" u="none" strike="noStrike">
                          <a:effectLst/>
                        </a:rPr>
                        <a:t>44</a:t>
                      </a:r>
                      <a:endParaRPr lang="en-US" sz="1200" b="1" i="0" u="none" strike="noStrike">
                        <a:effectLst/>
                        <a:latin typeface="Microsoft Sans Serif"/>
                      </a:endParaRPr>
                    </a:p>
                  </a:txBody>
                  <a:tcPr marL="9130" marR="9130" marT="9130" marB="0" anchor="ctr"/>
                </a:tc>
                <a:tc>
                  <a:txBody>
                    <a:bodyPr/>
                    <a:lstStyle/>
                    <a:p>
                      <a:pPr algn="ctr" fontAlgn="ctr"/>
                      <a:r>
                        <a:rPr lang="en-US" sz="1200" b="1" u="none" strike="noStrike" dirty="0">
                          <a:effectLst/>
                        </a:rPr>
                        <a:t>632</a:t>
                      </a:r>
                      <a:endParaRPr lang="en-US" sz="1200" b="1" i="0" u="none" strike="noStrike" dirty="0">
                        <a:effectLst/>
                        <a:latin typeface="Microsoft Sans Serif"/>
                      </a:endParaRPr>
                    </a:p>
                  </a:txBody>
                  <a:tcPr marL="9130" marR="9130" marT="9130" marB="0" anchor="ctr"/>
                </a:tc>
              </a:tr>
              <a:tr h="910087">
                <a:tc>
                  <a:txBody>
                    <a:bodyPr/>
                    <a:lstStyle/>
                    <a:p>
                      <a:pPr algn="l" fontAlgn="b"/>
                      <a:r>
                        <a:rPr lang="en-US" sz="1200" b="1" u="none" strike="noStrike" dirty="0">
                          <a:effectLst/>
                        </a:rPr>
                        <a:t>Faculty members are vigilant in discovering and reporting suspected cases of academic dishonesty, specifically plagiarism.</a:t>
                      </a:r>
                      <a:endParaRPr lang="en-US" sz="1200" b="1" i="0" u="none" strike="noStrike" dirty="0">
                        <a:effectLst/>
                        <a:latin typeface="Microsoft Sans Serif"/>
                      </a:endParaRPr>
                    </a:p>
                  </a:txBody>
                  <a:tcPr marL="9130" marR="9130" marT="9130" marB="0" anchor="b"/>
                </a:tc>
                <a:tc>
                  <a:txBody>
                    <a:bodyPr/>
                    <a:lstStyle/>
                    <a:p>
                      <a:pPr algn="ctr" fontAlgn="ctr"/>
                      <a:r>
                        <a:rPr lang="en-US" sz="1200" b="1" u="none" strike="noStrike" dirty="0">
                          <a:effectLst/>
                        </a:rPr>
                        <a:t>18</a:t>
                      </a:r>
                      <a:endParaRPr lang="en-US" sz="1200" b="1" i="0" u="none" strike="noStrike" dirty="0">
                        <a:effectLst/>
                        <a:latin typeface="Microsoft Sans Serif"/>
                      </a:endParaRPr>
                    </a:p>
                  </a:txBody>
                  <a:tcPr marL="9130" marR="9130" marT="9130" marB="0" anchor="ctr"/>
                </a:tc>
                <a:tc>
                  <a:txBody>
                    <a:bodyPr/>
                    <a:lstStyle/>
                    <a:p>
                      <a:pPr algn="ctr" fontAlgn="ctr"/>
                      <a:r>
                        <a:rPr lang="en-US" sz="1200" b="1" u="none" strike="noStrike">
                          <a:effectLst/>
                        </a:rPr>
                        <a:t>105</a:t>
                      </a:r>
                      <a:endParaRPr lang="en-US" sz="1200" b="1" i="0" u="none" strike="noStrike">
                        <a:effectLst/>
                        <a:latin typeface="Microsoft Sans Serif"/>
                      </a:endParaRPr>
                    </a:p>
                  </a:txBody>
                  <a:tcPr marL="9130" marR="9130" marT="9130" marB="0" anchor="ctr"/>
                </a:tc>
                <a:tc>
                  <a:txBody>
                    <a:bodyPr/>
                    <a:lstStyle/>
                    <a:p>
                      <a:pPr algn="ctr" fontAlgn="ctr"/>
                      <a:r>
                        <a:rPr lang="en-US" sz="1200" b="1" u="none" strike="noStrike">
                          <a:effectLst/>
                        </a:rPr>
                        <a:t>242</a:t>
                      </a:r>
                      <a:endParaRPr lang="en-US" sz="1200" b="1" i="0" u="none" strike="noStrike">
                        <a:effectLst/>
                        <a:latin typeface="Microsoft Sans Serif"/>
                      </a:endParaRPr>
                    </a:p>
                  </a:txBody>
                  <a:tcPr marL="9130" marR="9130" marT="9130" marB="0" anchor="ctr"/>
                </a:tc>
                <a:tc>
                  <a:txBody>
                    <a:bodyPr/>
                    <a:lstStyle/>
                    <a:p>
                      <a:pPr algn="ctr" fontAlgn="ctr"/>
                      <a:r>
                        <a:rPr lang="en-US" sz="1200" b="1" u="none" strike="noStrike" dirty="0">
                          <a:effectLst/>
                        </a:rPr>
                        <a:t>229</a:t>
                      </a:r>
                      <a:endParaRPr lang="en-US" sz="1200" b="1" i="0" u="none" strike="noStrike" dirty="0">
                        <a:effectLst/>
                        <a:latin typeface="Microsoft Sans Serif"/>
                      </a:endParaRPr>
                    </a:p>
                  </a:txBody>
                  <a:tcPr marL="9130" marR="9130" marT="9130" marB="0" anchor="ctr"/>
                </a:tc>
                <a:tc>
                  <a:txBody>
                    <a:bodyPr/>
                    <a:lstStyle/>
                    <a:p>
                      <a:pPr algn="ctr" fontAlgn="ctr"/>
                      <a:r>
                        <a:rPr lang="en-US" sz="1200" b="1" u="none" strike="noStrike">
                          <a:effectLst/>
                        </a:rPr>
                        <a:t>39</a:t>
                      </a:r>
                      <a:endParaRPr lang="en-US" sz="1200" b="1" i="0" u="none" strike="noStrike">
                        <a:effectLst/>
                        <a:latin typeface="Microsoft Sans Serif"/>
                      </a:endParaRPr>
                    </a:p>
                  </a:txBody>
                  <a:tcPr marL="9130" marR="9130" marT="9130" marB="0" anchor="ctr"/>
                </a:tc>
                <a:tc>
                  <a:txBody>
                    <a:bodyPr/>
                    <a:lstStyle/>
                    <a:p>
                      <a:pPr algn="ctr" fontAlgn="ctr"/>
                      <a:r>
                        <a:rPr lang="en-US" sz="1200" b="1" u="none" strike="noStrike" dirty="0">
                          <a:effectLst/>
                        </a:rPr>
                        <a:t>633</a:t>
                      </a:r>
                      <a:endParaRPr lang="en-US" sz="1200" b="1" i="0" u="none" strike="noStrike" dirty="0">
                        <a:effectLst/>
                        <a:latin typeface="Microsoft Sans Serif"/>
                      </a:endParaRPr>
                    </a:p>
                  </a:txBody>
                  <a:tcPr marL="9130" marR="9130" marT="9130" marB="0" anchor="ctr"/>
                </a:tc>
              </a:tr>
              <a:tr h="612663">
                <a:tc>
                  <a:txBody>
                    <a:bodyPr/>
                    <a:lstStyle/>
                    <a:p>
                      <a:pPr algn="l" fontAlgn="b"/>
                      <a:r>
                        <a:rPr lang="en-US" sz="1200" b="1" u="none" strike="noStrike" dirty="0">
                          <a:effectLst/>
                        </a:rPr>
                        <a:t>Faculty members change assignments on a regular basis.</a:t>
                      </a:r>
                      <a:endParaRPr lang="en-US" sz="1200" b="1" i="0" u="none" strike="noStrike" dirty="0">
                        <a:effectLst/>
                        <a:latin typeface="Microsoft Sans Serif"/>
                      </a:endParaRPr>
                    </a:p>
                  </a:txBody>
                  <a:tcPr marL="9130" marR="9130" marT="9130" marB="0" anchor="b">
                    <a:solidFill>
                      <a:srgbClr val="FFC000"/>
                    </a:solidFill>
                  </a:tcPr>
                </a:tc>
                <a:tc>
                  <a:txBody>
                    <a:bodyPr/>
                    <a:lstStyle/>
                    <a:p>
                      <a:pPr algn="ctr" fontAlgn="ctr"/>
                      <a:r>
                        <a:rPr lang="en-US" sz="1200" b="1" u="none" strike="noStrike">
                          <a:effectLst/>
                        </a:rPr>
                        <a:t>24</a:t>
                      </a:r>
                      <a:endParaRPr lang="en-US" sz="1200" b="1" i="0" u="none" strike="noStrike">
                        <a:effectLst/>
                        <a:latin typeface="Microsoft Sans Serif"/>
                      </a:endParaRPr>
                    </a:p>
                  </a:txBody>
                  <a:tcPr marL="9130" marR="9130" marT="9130" marB="0" anchor="ctr">
                    <a:solidFill>
                      <a:srgbClr val="FFC000"/>
                    </a:solidFill>
                  </a:tcPr>
                </a:tc>
                <a:tc>
                  <a:txBody>
                    <a:bodyPr/>
                    <a:lstStyle/>
                    <a:p>
                      <a:pPr algn="ctr" fontAlgn="ctr"/>
                      <a:r>
                        <a:rPr lang="en-US" sz="1200" b="1" u="none" strike="noStrike">
                          <a:effectLst/>
                        </a:rPr>
                        <a:t>154</a:t>
                      </a:r>
                      <a:endParaRPr lang="en-US" sz="1200" b="1" i="0" u="none" strike="noStrike">
                        <a:effectLst/>
                        <a:latin typeface="Microsoft Sans Serif"/>
                      </a:endParaRPr>
                    </a:p>
                  </a:txBody>
                  <a:tcPr marL="9130" marR="9130" marT="9130" marB="0" anchor="ctr">
                    <a:solidFill>
                      <a:srgbClr val="FFC000"/>
                    </a:solidFill>
                  </a:tcPr>
                </a:tc>
                <a:tc>
                  <a:txBody>
                    <a:bodyPr/>
                    <a:lstStyle/>
                    <a:p>
                      <a:pPr algn="ctr" fontAlgn="ctr"/>
                      <a:r>
                        <a:rPr lang="en-US" sz="1200" b="1" u="none" strike="noStrike">
                          <a:effectLst/>
                        </a:rPr>
                        <a:t>243</a:t>
                      </a:r>
                      <a:endParaRPr lang="en-US" sz="1200" b="1" i="0" u="none" strike="noStrike">
                        <a:effectLst/>
                        <a:latin typeface="Microsoft Sans Serif"/>
                      </a:endParaRPr>
                    </a:p>
                  </a:txBody>
                  <a:tcPr marL="9130" marR="9130" marT="9130" marB="0" anchor="ctr">
                    <a:solidFill>
                      <a:srgbClr val="FFC000"/>
                    </a:solidFill>
                  </a:tcPr>
                </a:tc>
                <a:tc>
                  <a:txBody>
                    <a:bodyPr/>
                    <a:lstStyle/>
                    <a:p>
                      <a:pPr algn="ctr" fontAlgn="ctr"/>
                      <a:r>
                        <a:rPr lang="en-US" sz="1200" b="1" u="none" strike="noStrike">
                          <a:effectLst/>
                        </a:rPr>
                        <a:t>178</a:t>
                      </a:r>
                      <a:endParaRPr lang="en-US" sz="1200" b="1" i="0" u="none" strike="noStrike">
                        <a:effectLst/>
                        <a:latin typeface="Microsoft Sans Serif"/>
                      </a:endParaRPr>
                    </a:p>
                  </a:txBody>
                  <a:tcPr marL="9130" marR="9130" marT="9130" marB="0" anchor="ctr">
                    <a:solidFill>
                      <a:srgbClr val="FFC000"/>
                    </a:solidFill>
                  </a:tcPr>
                </a:tc>
                <a:tc>
                  <a:txBody>
                    <a:bodyPr/>
                    <a:lstStyle/>
                    <a:p>
                      <a:pPr algn="ctr" fontAlgn="ctr"/>
                      <a:r>
                        <a:rPr lang="en-US" sz="1200" b="1" u="none" strike="noStrike" dirty="0">
                          <a:effectLst/>
                        </a:rPr>
                        <a:t>34</a:t>
                      </a:r>
                      <a:endParaRPr lang="en-US" sz="1200" b="1" i="0" u="none" strike="noStrike" dirty="0">
                        <a:effectLst/>
                        <a:latin typeface="Microsoft Sans Serif"/>
                      </a:endParaRPr>
                    </a:p>
                  </a:txBody>
                  <a:tcPr marL="9130" marR="9130" marT="9130" marB="0" anchor="ctr">
                    <a:solidFill>
                      <a:srgbClr val="FFC000"/>
                    </a:solidFill>
                  </a:tcPr>
                </a:tc>
                <a:tc>
                  <a:txBody>
                    <a:bodyPr/>
                    <a:lstStyle/>
                    <a:p>
                      <a:pPr algn="ctr" fontAlgn="ctr"/>
                      <a:r>
                        <a:rPr lang="en-US" sz="1200" b="1" u="none" strike="noStrike" dirty="0">
                          <a:effectLst/>
                        </a:rPr>
                        <a:t>633</a:t>
                      </a:r>
                      <a:endParaRPr lang="en-US" sz="1200" b="1" i="0" u="none" strike="noStrike" dirty="0">
                        <a:effectLst/>
                        <a:latin typeface="Microsoft Sans Serif"/>
                      </a:endParaRPr>
                    </a:p>
                  </a:txBody>
                  <a:tcPr marL="9130" marR="9130" marT="9130" marB="0" anchor="ctr">
                    <a:solidFill>
                      <a:srgbClr val="FFC000"/>
                    </a:solidFill>
                  </a:tcPr>
                </a:tc>
              </a:tr>
              <a:tr h="910087">
                <a:tc>
                  <a:txBody>
                    <a:bodyPr/>
                    <a:lstStyle/>
                    <a:p>
                      <a:pPr algn="l" fontAlgn="b"/>
                      <a:r>
                        <a:rPr lang="en-US" sz="1200" b="1" u="none" strike="noStrike" dirty="0">
                          <a:effectLst/>
                        </a:rPr>
                        <a:t>The amount of course work I'm expected to complete is reasonable for my year level and program.</a:t>
                      </a:r>
                      <a:endParaRPr lang="en-US" sz="1200" b="1" i="0" u="none" strike="noStrike" dirty="0">
                        <a:effectLst/>
                        <a:latin typeface="Microsoft Sans Serif"/>
                      </a:endParaRPr>
                    </a:p>
                  </a:txBody>
                  <a:tcPr marL="9130" marR="9130" marT="9130" marB="0" anchor="b"/>
                </a:tc>
                <a:tc>
                  <a:txBody>
                    <a:bodyPr/>
                    <a:lstStyle/>
                    <a:p>
                      <a:pPr algn="ctr" fontAlgn="ctr"/>
                      <a:r>
                        <a:rPr lang="en-US" sz="1200" b="1" u="none" strike="noStrike" dirty="0">
                          <a:effectLst/>
                        </a:rPr>
                        <a:t>6</a:t>
                      </a:r>
                      <a:endParaRPr lang="en-US" sz="1200" b="1" i="0" u="none" strike="noStrike" dirty="0">
                        <a:effectLst/>
                        <a:latin typeface="Microsoft Sans Serif"/>
                      </a:endParaRPr>
                    </a:p>
                  </a:txBody>
                  <a:tcPr marL="9130" marR="9130" marT="9130" marB="0" anchor="ctr"/>
                </a:tc>
                <a:tc>
                  <a:txBody>
                    <a:bodyPr/>
                    <a:lstStyle/>
                    <a:p>
                      <a:pPr algn="ctr" fontAlgn="ctr"/>
                      <a:r>
                        <a:rPr lang="en-US" sz="1200" b="1" u="none" strike="noStrike">
                          <a:effectLst/>
                        </a:rPr>
                        <a:t>39</a:t>
                      </a:r>
                      <a:endParaRPr lang="en-US" sz="1200" b="1" i="0" u="none" strike="noStrike">
                        <a:effectLst/>
                        <a:latin typeface="Microsoft Sans Serif"/>
                      </a:endParaRPr>
                    </a:p>
                  </a:txBody>
                  <a:tcPr marL="9130" marR="9130" marT="9130" marB="0" anchor="ctr"/>
                </a:tc>
                <a:tc>
                  <a:txBody>
                    <a:bodyPr/>
                    <a:lstStyle/>
                    <a:p>
                      <a:pPr algn="ctr" fontAlgn="ctr"/>
                      <a:r>
                        <a:rPr lang="en-US" sz="1200" b="1" u="none" strike="noStrike">
                          <a:effectLst/>
                        </a:rPr>
                        <a:t>49</a:t>
                      </a:r>
                      <a:endParaRPr lang="en-US" sz="1200" b="1" i="0" u="none" strike="noStrike">
                        <a:effectLst/>
                        <a:latin typeface="Microsoft Sans Serif"/>
                      </a:endParaRPr>
                    </a:p>
                  </a:txBody>
                  <a:tcPr marL="9130" marR="9130" marT="9130" marB="0" anchor="ctr"/>
                </a:tc>
                <a:tc>
                  <a:txBody>
                    <a:bodyPr/>
                    <a:lstStyle/>
                    <a:p>
                      <a:pPr algn="ctr" fontAlgn="ctr"/>
                      <a:r>
                        <a:rPr lang="en-US" sz="1200" b="1" u="none" strike="noStrike">
                          <a:effectLst/>
                        </a:rPr>
                        <a:t>416</a:t>
                      </a:r>
                      <a:endParaRPr lang="en-US" sz="1200" b="1" i="0" u="none" strike="noStrike">
                        <a:effectLst/>
                        <a:latin typeface="Microsoft Sans Serif"/>
                      </a:endParaRPr>
                    </a:p>
                  </a:txBody>
                  <a:tcPr marL="9130" marR="9130" marT="9130" marB="0" anchor="ctr"/>
                </a:tc>
                <a:tc>
                  <a:txBody>
                    <a:bodyPr/>
                    <a:lstStyle/>
                    <a:p>
                      <a:pPr algn="ctr" fontAlgn="ctr"/>
                      <a:r>
                        <a:rPr lang="en-US" sz="1200" b="1" u="none" strike="noStrike" dirty="0">
                          <a:effectLst/>
                        </a:rPr>
                        <a:t>122</a:t>
                      </a:r>
                      <a:endParaRPr lang="en-US" sz="1200" b="1" i="0" u="none" strike="noStrike" dirty="0">
                        <a:effectLst/>
                        <a:latin typeface="Microsoft Sans Serif"/>
                      </a:endParaRPr>
                    </a:p>
                  </a:txBody>
                  <a:tcPr marL="9130" marR="9130" marT="9130" marB="0" anchor="ctr"/>
                </a:tc>
                <a:tc>
                  <a:txBody>
                    <a:bodyPr/>
                    <a:lstStyle/>
                    <a:p>
                      <a:pPr algn="ctr" fontAlgn="ctr"/>
                      <a:r>
                        <a:rPr lang="en-US" sz="1200" b="1" u="none" strike="noStrike" dirty="0">
                          <a:effectLst/>
                        </a:rPr>
                        <a:t>632</a:t>
                      </a:r>
                      <a:endParaRPr lang="en-US" sz="1200" b="1" i="0" u="none" strike="noStrike" dirty="0">
                        <a:effectLst/>
                        <a:latin typeface="Microsoft Sans Serif"/>
                      </a:endParaRPr>
                    </a:p>
                  </a:txBody>
                  <a:tcPr marL="9130" marR="9130" marT="9130" marB="0" anchor="ctr"/>
                </a:tc>
              </a:tr>
              <a:tr h="612663">
                <a:tc>
                  <a:txBody>
                    <a:bodyPr/>
                    <a:lstStyle/>
                    <a:p>
                      <a:pPr algn="l" fontAlgn="b"/>
                      <a:r>
                        <a:rPr lang="en-US" sz="1200" b="1" u="none" strike="noStrike" dirty="0">
                          <a:effectLst/>
                        </a:rPr>
                        <a:t>The degree of difficulty in my assignments is appropriate for my year level and program.</a:t>
                      </a:r>
                      <a:endParaRPr lang="en-US" sz="1200" b="1" i="0" u="none" strike="noStrike" dirty="0">
                        <a:effectLst/>
                        <a:latin typeface="Microsoft Sans Serif"/>
                      </a:endParaRPr>
                    </a:p>
                  </a:txBody>
                  <a:tcPr marL="9130" marR="9130" marT="9130" marB="0" anchor="b"/>
                </a:tc>
                <a:tc>
                  <a:txBody>
                    <a:bodyPr/>
                    <a:lstStyle/>
                    <a:p>
                      <a:pPr algn="ctr" fontAlgn="ctr"/>
                      <a:r>
                        <a:rPr lang="en-US" sz="1200" b="1" u="none" strike="noStrike">
                          <a:effectLst/>
                        </a:rPr>
                        <a:t>6</a:t>
                      </a:r>
                      <a:endParaRPr lang="en-US" sz="1200" b="1" i="0" u="none" strike="noStrike">
                        <a:effectLst/>
                        <a:latin typeface="Microsoft Sans Serif"/>
                      </a:endParaRPr>
                    </a:p>
                  </a:txBody>
                  <a:tcPr marL="9130" marR="9130" marT="9130" marB="0" anchor="ctr"/>
                </a:tc>
                <a:tc>
                  <a:txBody>
                    <a:bodyPr/>
                    <a:lstStyle/>
                    <a:p>
                      <a:pPr algn="ctr" fontAlgn="ctr"/>
                      <a:r>
                        <a:rPr lang="en-US" sz="1200" b="1" u="none" strike="noStrike">
                          <a:effectLst/>
                        </a:rPr>
                        <a:t>19</a:t>
                      </a:r>
                      <a:endParaRPr lang="en-US" sz="1200" b="1" i="0" u="none" strike="noStrike">
                        <a:effectLst/>
                        <a:latin typeface="Microsoft Sans Serif"/>
                      </a:endParaRPr>
                    </a:p>
                  </a:txBody>
                  <a:tcPr marL="9130" marR="9130" marT="9130" marB="0" anchor="ctr"/>
                </a:tc>
                <a:tc>
                  <a:txBody>
                    <a:bodyPr/>
                    <a:lstStyle/>
                    <a:p>
                      <a:pPr algn="ctr" fontAlgn="ctr"/>
                      <a:r>
                        <a:rPr lang="en-US" sz="1200" b="1" u="none" strike="noStrike">
                          <a:effectLst/>
                        </a:rPr>
                        <a:t>53</a:t>
                      </a:r>
                      <a:endParaRPr lang="en-US" sz="1200" b="1" i="0" u="none" strike="noStrike">
                        <a:effectLst/>
                        <a:latin typeface="Microsoft Sans Serif"/>
                      </a:endParaRPr>
                    </a:p>
                  </a:txBody>
                  <a:tcPr marL="9130" marR="9130" marT="9130" marB="0" anchor="ctr"/>
                </a:tc>
                <a:tc>
                  <a:txBody>
                    <a:bodyPr/>
                    <a:lstStyle/>
                    <a:p>
                      <a:pPr algn="ctr" fontAlgn="ctr"/>
                      <a:r>
                        <a:rPr lang="en-US" sz="1200" b="1" u="none" strike="noStrike">
                          <a:effectLst/>
                        </a:rPr>
                        <a:t>422</a:t>
                      </a:r>
                      <a:endParaRPr lang="en-US" sz="1200" b="1" i="0" u="none" strike="noStrike">
                        <a:effectLst/>
                        <a:latin typeface="Microsoft Sans Serif"/>
                      </a:endParaRPr>
                    </a:p>
                  </a:txBody>
                  <a:tcPr marL="9130" marR="9130" marT="9130" marB="0" anchor="ctr"/>
                </a:tc>
                <a:tc>
                  <a:txBody>
                    <a:bodyPr/>
                    <a:lstStyle/>
                    <a:p>
                      <a:pPr algn="ctr" fontAlgn="ctr"/>
                      <a:r>
                        <a:rPr lang="en-US" sz="1200" b="1" u="none" strike="noStrike">
                          <a:effectLst/>
                        </a:rPr>
                        <a:t>131</a:t>
                      </a:r>
                      <a:endParaRPr lang="en-US" sz="1200" b="1" i="0" u="none" strike="noStrike">
                        <a:effectLst/>
                        <a:latin typeface="Microsoft Sans Serif"/>
                      </a:endParaRPr>
                    </a:p>
                  </a:txBody>
                  <a:tcPr marL="9130" marR="9130" marT="9130" marB="0" anchor="ctr"/>
                </a:tc>
                <a:tc>
                  <a:txBody>
                    <a:bodyPr/>
                    <a:lstStyle/>
                    <a:p>
                      <a:pPr algn="ctr" fontAlgn="ctr"/>
                      <a:r>
                        <a:rPr lang="en-US" sz="1200" b="1" u="none" strike="noStrike" dirty="0">
                          <a:effectLst/>
                        </a:rPr>
                        <a:t>631</a:t>
                      </a:r>
                      <a:endParaRPr lang="en-US" sz="1200" b="1" i="0" u="none" strike="noStrike" dirty="0">
                        <a:effectLst/>
                        <a:latin typeface="Microsoft Sans Serif"/>
                      </a:endParaRPr>
                    </a:p>
                  </a:txBody>
                  <a:tcPr marL="9130" marR="9130" marT="9130" marB="0" anchor="ctr"/>
                </a:tc>
              </a:tr>
              <a:tr h="709006">
                <a:tc>
                  <a:txBody>
                    <a:bodyPr/>
                    <a:lstStyle/>
                    <a:p>
                      <a:pPr algn="l" fontAlgn="b"/>
                      <a:r>
                        <a:rPr lang="en-US" sz="1200" b="1" u="none" strike="noStrike" dirty="0">
                          <a:effectLst/>
                        </a:rPr>
                        <a:t>The types of assessment used in my courses are effective at helping me learn course concepts.</a:t>
                      </a:r>
                      <a:endParaRPr lang="en-US" sz="1200" b="1" i="0" u="none" strike="noStrike" dirty="0">
                        <a:effectLst/>
                        <a:latin typeface="Microsoft Sans Serif"/>
                      </a:endParaRPr>
                    </a:p>
                  </a:txBody>
                  <a:tcPr marL="9130" marR="9130" marT="9130" marB="0" anchor="b"/>
                </a:tc>
                <a:tc>
                  <a:txBody>
                    <a:bodyPr/>
                    <a:lstStyle/>
                    <a:p>
                      <a:pPr algn="ctr" fontAlgn="ctr"/>
                      <a:r>
                        <a:rPr lang="en-US" sz="1200" b="1" u="none" strike="noStrike">
                          <a:effectLst/>
                        </a:rPr>
                        <a:t>4</a:t>
                      </a:r>
                      <a:endParaRPr lang="en-US" sz="1200" b="1" i="0" u="none" strike="noStrike">
                        <a:effectLst/>
                        <a:latin typeface="Microsoft Sans Serif"/>
                      </a:endParaRPr>
                    </a:p>
                  </a:txBody>
                  <a:tcPr marL="9130" marR="9130" marT="9130" marB="0" anchor="ctr"/>
                </a:tc>
                <a:tc>
                  <a:txBody>
                    <a:bodyPr/>
                    <a:lstStyle/>
                    <a:p>
                      <a:pPr algn="ctr" fontAlgn="ctr"/>
                      <a:r>
                        <a:rPr lang="en-US" sz="1200" b="1" u="none" strike="noStrike">
                          <a:effectLst/>
                        </a:rPr>
                        <a:t>40</a:t>
                      </a:r>
                      <a:endParaRPr lang="en-US" sz="1200" b="1" i="0" u="none" strike="noStrike">
                        <a:effectLst/>
                        <a:latin typeface="Microsoft Sans Serif"/>
                      </a:endParaRPr>
                    </a:p>
                  </a:txBody>
                  <a:tcPr marL="9130" marR="9130" marT="9130" marB="0" anchor="ctr"/>
                </a:tc>
                <a:tc>
                  <a:txBody>
                    <a:bodyPr/>
                    <a:lstStyle/>
                    <a:p>
                      <a:pPr algn="ctr" fontAlgn="ctr"/>
                      <a:r>
                        <a:rPr lang="en-US" sz="1200" b="1" u="none" strike="noStrike">
                          <a:effectLst/>
                        </a:rPr>
                        <a:t>64</a:t>
                      </a:r>
                      <a:endParaRPr lang="en-US" sz="1200" b="1" i="0" u="none" strike="noStrike">
                        <a:effectLst/>
                        <a:latin typeface="Microsoft Sans Serif"/>
                      </a:endParaRPr>
                    </a:p>
                  </a:txBody>
                  <a:tcPr marL="9130" marR="9130" marT="9130" marB="0" anchor="ctr"/>
                </a:tc>
                <a:tc>
                  <a:txBody>
                    <a:bodyPr/>
                    <a:lstStyle/>
                    <a:p>
                      <a:pPr algn="ctr" fontAlgn="ctr"/>
                      <a:r>
                        <a:rPr lang="en-US" sz="1200" b="1" u="none" strike="noStrike">
                          <a:effectLst/>
                        </a:rPr>
                        <a:t>409</a:t>
                      </a:r>
                      <a:endParaRPr lang="en-US" sz="1200" b="1" i="0" u="none" strike="noStrike">
                        <a:effectLst/>
                        <a:latin typeface="Microsoft Sans Serif"/>
                      </a:endParaRPr>
                    </a:p>
                  </a:txBody>
                  <a:tcPr marL="9130" marR="9130" marT="9130" marB="0" anchor="ctr"/>
                </a:tc>
                <a:tc>
                  <a:txBody>
                    <a:bodyPr/>
                    <a:lstStyle/>
                    <a:p>
                      <a:pPr algn="ctr" fontAlgn="ctr"/>
                      <a:r>
                        <a:rPr lang="en-US" sz="1200" b="1" u="none" strike="noStrike">
                          <a:effectLst/>
                        </a:rPr>
                        <a:t>114</a:t>
                      </a:r>
                      <a:endParaRPr lang="en-US" sz="1200" b="1" i="0" u="none" strike="noStrike">
                        <a:effectLst/>
                        <a:latin typeface="Microsoft Sans Serif"/>
                      </a:endParaRPr>
                    </a:p>
                  </a:txBody>
                  <a:tcPr marL="9130" marR="9130" marT="9130" marB="0" anchor="ctr"/>
                </a:tc>
                <a:tc>
                  <a:txBody>
                    <a:bodyPr/>
                    <a:lstStyle/>
                    <a:p>
                      <a:pPr algn="ctr" fontAlgn="ctr"/>
                      <a:r>
                        <a:rPr lang="en-US" sz="1200" b="1" u="none" strike="noStrike" dirty="0">
                          <a:effectLst/>
                        </a:rPr>
                        <a:t>631</a:t>
                      </a:r>
                      <a:endParaRPr lang="en-US" sz="1200" b="1" i="0" u="none" strike="noStrike" dirty="0">
                        <a:effectLst/>
                        <a:latin typeface="Microsoft Sans Serif"/>
                      </a:endParaRPr>
                    </a:p>
                  </a:txBody>
                  <a:tcPr marL="9130" marR="9130" marT="9130" marB="0" anchor="ctr"/>
                </a:tc>
              </a:tr>
              <a:tr h="315239">
                <a:tc gridSpan="6">
                  <a:txBody>
                    <a:bodyPr/>
                    <a:lstStyle/>
                    <a:p>
                      <a:pPr algn="r" fontAlgn="b"/>
                      <a:r>
                        <a:rPr lang="en-US" sz="1000" u="none" strike="noStrike" dirty="0">
                          <a:effectLst/>
                        </a:rPr>
                        <a:t>answered question</a:t>
                      </a:r>
                      <a:endParaRPr lang="en-US" sz="1000" b="1" i="1" u="none" strike="noStrike" dirty="0">
                        <a:solidFill>
                          <a:srgbClr val="000000"/>
                        </a:solidFill>
                        <a:effectLst/>
                        <a:latin typeface="Microsoft Sans Serif"/>
                      </a:endParaRPr>
                    </a:p>
                  </a:txBody>
                  <a:tcPr marL="9130" marR="9130" marT="913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1000" u="none" strike="noStrike" dirty="0">
                          <a:effectLst/>
                        </a:rPr>
                        <a:t>637</a:t>
                      </a:r>
                      <a:endParaRPr lang="en-US" sz="1000" b="1" i="0" u="none" strike="noStrike" dirty="0">
                        <a:solidFill>
                          <a:srgbClr val="000000"/>
                        </a:solidFill>
                        <a:effectLst/>
                        <a:latin typeface="Microsoft Sans Serif"/>
                      </a:endParaRPr>
                    </a:p>
                  </a:txBody>
                  <a:tcPr marL="9130" marR="9130" marT="9130" marB="0" anchor="b"/>
                </a:tc>
              </a:tr>
            </a:tbl>
          </a:graphicData>
        </a:graphic>
      </p:graphicFrame>
    </p:spTree>
    <p:extLst>
      <p:ext uri="{BB962C8B-B14F-4D97-AF65-F5344CB8AC3E}">
        <p14:creationId xmlns:p14="http://schemas.microsoft.com/office/powerpoint/2010/main" val="24864340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152400"/>
            <a:ext cx="8229600" cy="685800"/>
          </a:xfrm>
        </p:spPr>
        <p:txBody>
          <a:bodyPr/>
          <a:lstStyle/>
          <a:p>
            <a:pPr eaLnBrk="1" hangingPunct="1">
              <a:defRPr/>
            </a:pPr>
            <a:r>
              <a:rPr lang="en-US" sz="3200" b="1" dirty="0">
                <a:solidFill>
                  <a:schemeClr val="tx1"/>
                </a:solidFill>
              </a:rPr>
              <a:t>Survey: Perceptions in Plagiarism @ UF</a:t>
            </a:r>
            <a:endParaRPr lang="en-US" sz="3200" b="1" dirty="0" smtClean="0">
              <a:solidFill>
                <a:schemeClr val="tx1"/>
              </a:solidFill>
            </a:endParaRPr>
          </a:p>
        </p:txBody>
      </p:sp>
      <p:sp>
        <p:nvSpPr>
          <p:cNvPr id="10244"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245"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84322" y="1676400"/>
            <a:ext cx="3873378" cy="3212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bwMode="auto">
          <a:xfrm>
            <a:off x="4457700" y="1676400"/>
            <a:ext cx="4299641" cy="32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51959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28600"/>
            <a:ext cx="8229600" cy="1017588"/>
          </a:xfrm>
        </p:spPr>
        <p:txBody>
          <a:bodyPr/>
          <a:lstStyle/>
          <a:p>
            <a:pPr eaLnBrk="1" hangingPunct="1">
              <a:defRPr/>
            </a:pPr>
            <a:r>
              <a:rPr lang="en-US" sz="2800" b="1" dirty="0" smtClean="0">
                <a:solidFill>
                  <a:schemeClr val="tx1"/>
                </a:solidFill>
              </a:rPr>
              <a:t>Open ended comments: personal experiences</a:t>
            </a:r>
          </a:p>
        </p:txBody>
      </p:sp>
      <p:sp>
        <p:nvSpPr>
          <p:cNvPr id="107523" name="Rectangle 3"/>
          <p:cNvSpPr>
            <a:spLocks noGrp="1" noChangeArrowheads="1"/>
          </p:cNvSpPr>
          <p:nvPr>
            <p:ph type="body" idx="1"/>
          </p:nvPr>
        </p:nvSpPr>
        <p:spPr>
          <a:xfrm>
            <a:off x="0" y="914400"/>
            <a:ext cx="9067800" cy="5486400"/>
          </a:xfrm>
        </p:spPr>
        <p:txBody>
          <a:bodyPr/>
          <a:lstStyle/>
          <a:p>
            <a:pPr eaLnBrk="1" hangingPunct="1">
              <a:buFont typeface="Arial" pitchFamily="34" charset="0"/>
              <a:buChar char="•"/>
            </a:pPr>
            <a:r>
              <a:rPr lang="en-US" sz="1800" b="1" dirty="0">
                <a:effectLst>
                  <a:outerShdw blurRad="38100" dist="38100" dir="2700000" algn="tl">
                    <a:srgbClr val="000000">
                      <a:alpha val="43137"/>
                    </a:srgbClr>
                  </a:outerShdw>
                </a:effectLst>
              </a:rPr>
              <a:t>“In my country, college students </a:t>
            </a:r>
            <a:r>
              <a:rPr lang="en-US" sz="1800" b="1" dirty="0" err="1">
                <a:effectLst>
                  <a:outerShdw blurRad="38100" dist="38100" dir="2700000" algn="tl">
                    <a:srgbClr val="000000">
                      <a:alpha val="43137"/>
                    </a:srgbClr>
                  </a:outerShdw>
                </a:effectLst>
              </a:rPr>
              <a:t>plagiarise</a:t>
            </a:r>
            <a:r>
              <a:rPr lang="en-US" sz="1800" b="1" dirty="0">
                <a:effectLst>
                  <a:outerShdw blurRad="38100" dist="38100" dir="2700000" algn="tl">
                    <a:srgbClr val="000000">
                      <a:alpha val="43137"/>
                    </a:srgbClr>
                  </a:outerShdw>
                </a:effectLst>
              </a:rPr>
              <a:t> usually because tutors do not supply them with enough materials and tools to handle their assignments alone. No one want to steal someone else' property if he has a better </a:t>
            </a:r>
            <a:r>
              <a:rPr lang="en-US" sz="1800" b="1" dirty="0" smtClean="0">
                <a:effectLst>
                  <a:outerShdw blurRad="38100" dist="38100" dir="2700000" algn="tl">
                    <a:srgbClr val="000000">
                      <a:alpha val="43137"/>
                    </a:srgbClr>
                  </a:outerShdw>
                </a:effectLst>
              </a:rPr>
              <a:t>choice</a:t>
            </a:r>
            <a:r>
              <a:rPr lang="en-US" sz="1800" b="1" dirty="0">
                <a:effectLst>
                  <a:outerShdw blurRad="38100" dist="38100" dir="2700000" algn="tl">
                    <a:srgbClr val="000000">
                      <a:alpha val="43137"/>
                    </a:srgbClr>
                  </a:outerShdw>
                </a:effectLst>
              </a:rPr>
              <a:t>, though  I disagree strongly against it myself</a:t>
            </a:r>
            <a:r>
              <a:rPr lang="en-US" sz="1800" b="1" dirty="0" smtClean="0">
                <a:effectLst>
                  <a:outerShdw blurRad="38100" dist="38100" dir="2700000" algn="tl">
                    <a:srgbClr val="000000">
                      <a:alpha val="43137"/>
                    </a:srgbClr>
                  </a:outerShdw>
                </a:effectLst>
              </a:rPr>
              <a:t>.”</a:t>
            </a:r>
          </a:p>
          <a:p>
            <a:pPr eaLnBrk="1" hangingPunct="1">
              <a:buFont typeface="Arial" pitchFamily="34" charset="0"/>
              <a:buChar char="•"/>
            </a:pPr>
            <a:endParaRPr lang="en-US" sz="1800" b="1" dirty="0">
              <a:effectLst>
                <a:outerShdw blurRad="38100" dist="38100" dir="2700000" algn="tl">
                  <a:srgbClr val="000000">
                    <a:alpha val="43137"/>
                  </a:srgbClr>
                </a:outerShdw>
              </a:effectLst>
            </a:endParaRPr>
          </a:p>
          <a:p>
            <a:pPr eaLnBrk="1" hangingPunct="1">
              <a:buFont typeface="Arial" pitchFamily="34" charset="0"/>
              <a:buChar char="•"/>
            </a:pPr>
            <a:r>
              <a:rPr lang="en-US" sz="1800" b="1" dirty="0">
                <a:effectLst>
                  <a:outerShdw blurRad="38100" dist="38100" dir="2700000" algn="tl">
                    <a:srgbClr val="000000">
                      <a:alpha val="43137"/>
                    </a:srgbClr>
                  </a:outerShdw>
                </a:effectLst>
              </a:rPr>
              <a:t>“In my PhD program, I took a stats class. A foreign student asked me to help her with an assignment that was due the next day. She asked me to look at my finished assignment. I thought that she would just look it over to get a general idea of what needed to be done or compare the answers that she got in order to improve her own assignment (I've done this before). Afterwards, when I saw her assignment, I saw that she had pretty much copied my assignment. I didn't complain because I didn't want to create a conflict with a colleague, but I disagreed with what she had done and I kept my distance from this student afterwards</a:t>
            </a:r>
            <a:r>
              <a:rPr lang="en-US" sz="1800" b="1" dirty="0" smtClean="0">
                <a:effectLst>
                  <a:outerShdw blurRad="38100" dist="38100" dir="2700000" algn="tl">
                    <a:srgbClr val="000000">
                      <a:alpha val="43137"/>
                    </a:srgbClr>
                  </a:outerShdw>
                </a:effectLst>
              </a:rPr>
              <a:t>.”</a:t>
            </a:r>
          </a:p>
          <a:p>
            <a:pPr eaLnBrk="1" hangingPunct="1">
              <a:buFont typeface="Arial" pitchFamily="34" charset="0"/>
              <a:buChar char="•"/>
            </a:pPr>
            <a:endParaRPr lang="en-US" sz="1800" b="1" dirty="0" smtClean="0">
              <a:effectLst>
                <a:outerShdw blurRad="38100" dist="38100" dir="2700000" algn="tl">
                  <a:srgbClr val="000000">
                    <a:alpha val="43137"/>
                  </a:srgbClr>
                </a:outerShdw>
              </a:effectLst>
            </a:endParaRPr>
          </a:p>
          <a:p>
            <a:pPr eaLnBrk="1" hangingPunct="1">
              <a:buFont typeface="Arial" pitchFamily="34" charset="0"/>
              <a:buChar char="•"/>
            </a:pPr>
            <a:r>
              <a:rPr lang="en-US" sz="1800" b="1" dirty="0" smtClean="0">
                <a:effectLst>
                  <a:outerShdw blurRad="38100" dist="38100" dir="2700000" algn="tl">
                    <a:srgbClr val="000000">
                      <a:alpha val="43137"/>
                    </a:srgbClr>
                  </a:outerShdw>
                </a:effectLst>
              </a:rPr>
              <a:t>“</a:t>
            </a:r>
            <a:r>
              <a:rPr lang="en-US" sz="1800" b="1" dirty="0">
                <a:effectLst>
                  <a:outerShdw blurRad="38100" dist="38100" dir="2700000" algn="tl">
                    <a:srgbClr val="000000">
                      <a:alpha val="43137"/>
                    </a:srgbClr>
                  </a:outerShdw>
                </a:effectLst>
              </a:rPr>
              <a:t>Take home exams and projects often turn into group efforts in graduate school.  It is appalling.  Particularly at the graduate level when your work should truly be for your own development</a:t>
            </a:r>
            <a:r>
              <a:rPr lang="en-US" sz="1800" b="1" dirty="0" smtClean="0">
                <a:effectLst>
                  <a:outerShdw blurRad="38100" dist="38100" dir="2700000" algn="tl">
                    <a:srgbClr val="000000">
                      <a:alpha val="43137"/>
                    </a:srgbClr>
                  </a:outerShdw>
                </a:effectLst>
              </a:rPr>
              <a:t>.”</a:t>
            </a:r>
          </a:p>
        </p:txBody>
      </p:sp>
      <p:sp>
        <p:nvSpPr>
          <p:cNvPr id="10244"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245"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91326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28600"/>
            <a:ext cx="8229600" cy="1017588"/>
          </a:xfrm>
        </p:spPr>
        <p:txBody>
          <a:bodyPr/>
          <a:lstStyle/>
          <a:p>
            <a:pPr eaLnBrk="1" hangingPunct="1">
              <a:defRPr/>
            </a:pPr>
            <a:r>
              <a:rPr lang="en-US" sz="2800" b="1" dirty="0" smtClean="0">
                <a:solidFill>
                  <a:schemeClr val="tx1"/>
                </a:solidFill>
              </a:rPr>
              <a:t>Open ended comments: other comments</a:t>
            </a:r>
          </a:p>
        </p:txBody>
      </p:sp>
      <p:sp>
        <p:nvSpPr>
          <p:cNvPr id="107523" name="Rectangle 3"/>
          <p:cNvSpPr>
            <a:spLocks noGrp="1" noChangeArrowheads="1"/>
          </p:cNvSpPr>
          <p:nvPr>
            <p:ph type="body" idx="1"/>
          </p:nvPr>
        </p:nvSpPr>
        <p:spPr>
          <a:xfrm>
            <a:off x="0" y="762000"/>
            <a:ext cx="9067800" cy="5867400"/>
          </a:xfrm>
        </p:spPr>
        <p:txBody>
          <a:bodyPr/>
          <a:lstStyle/>
          <a:p>
            <a:pPr eaLnBrk="1" hangingPunct="1">
              <a:buFont typeface="Arial" pitchFamily="34" charset="0"/>
              <a:buChar char="•"/>
            </a:pPr>
            <a:r>
              <a:rPr lang="en-US" sz="1800" b="1" dirty="0">
                <a:effectLst/>
              </a:rPr>
              <a:t>“It is not punished seriously enough at this level and students do not take it seriously. It seems as though instructors are burdened by it and can not protect themselves from it. Students do not seem to have problems using other students' work</a:t>
            </a:r>
            <a:r>
              <a:rPr lang="en-US" sz="1800" b="1" dirty="0" smtClean="0">
                <a:effectLst/>
              </a:rPr>
              <a:t>.”</a:t>
            </a:r>
          </a:p>
          <a:p>
            <a:pPr eaLnBrk="1" hangingPunct="1">
              <a:buFont typeface="Arial" pitchFamily="34" charset="0"/>
              <a:buChar char="•"/>
            </a:pPr>
            <a:endParaRPr lang="en-US" sz="1800" b="1" dirty="0">
              <a:effectLst/>
            </a:endParaRPr>
          </a:p>
          <a:p>
            <a:pPr eaLnBrk="1" hangingPunct="1">
              <a:buFont typeface="Arial" pitchFamily="34" charset="0"/>
              <a:buChar char="•"/>
            </a:pPr>
            <a:r>
              <a:rPr lang="en-US" sz="1800" b="1" dirty="0">
                <a:effectLst/>
              </a:rPr>
              <a:t>“In research, students should have a choice to raise their concern against supervisors officially on which investigation can be carried out. This happens a lot in research wherein the Professor uses data from investigation carried out by student to write proposals without giving full credit to the student. This is a clear example of Plagiarism</a:t>
            </a:r>
            <a:r>
              <a:rPr lang="en-US" sz="1800" b="1" dirty="0" smtClean="0">
                <a:effectLst/>
              </a:rPr>
              <a:t>.”</a:t>
            </a:r>
          </a:p>
          <a:p>
            <a:pPr eaLnBrk="1" hangingPunct="1">
              <a:buFont typeface="Arial" pitchFamily="34" charset="0"/>
              <a:buChar char="•"/>
            </a:pPr>
            <a:endParaRPr lang="en-US" sz="1800" b="1" dirty="0" smtClean="0">
              <a:effectLst/>
            </a:endParaRPr>
          </a:p>
          <a:p>
            <a:pPr eaLnBrk="1" hangingPunct="1">
              <a:buFont typeface="Arial" pitchFamily="34" charset="0"/>
              <a:buChar char="•"/>
            </a:pPr>
            <a:r>
              <a:rPr lang="en-US" sz="1800" b="1" dirty="0">
                <a:effectLst/>
              </a:rPr>
              <a:t>“Most teachers discuss </a:t>
            </a:r>
            <a:r>
              <a:rPr lang="en-US" sz="1800" b="1" dirty="0" smtClean="0">
                <a:effectLst/>
              </a:rPr>
              <a:t>plagiarism, </a:t>
            </a:r>
            <a:r>
              <a:rPr lang="en-US" sz="1800" b="1" dirty="0">
                <a:effectLst/>
              </a:rPr>
              <a:t>but I don't think that most of them check to make sure its not going on</a:t>
            </a:r>
            <a:r>
              <a:rPr lang="en-US" sz="1800" b="1" dirty="0" smtClean="0">
                <a:effectLst/>
              </a:rPr>
              <a:t>.”</a:t>
            </a:r>
          </a:p>
          <a:p>
            <a:pPr eaLnBrk="1" hangingPunct="1">
              <a:buFont typeface="Arial" pitchFamily="34" charset="0"/>
              <a:buChar char="•"/>
            </a:pPr>
            <a:endParaRPr lang="en-US" sz="1800" b="1" dirty="0">
              <a:effectLst/>
            </a:endParaRPr>
          </a:p>
          <a:p>
            <a:pPr eaLnBrk="1" hangingPunct="1">
              <a:buFont typeface="Arial" pitchFamily="34" charset="0"/>
              <a:buChar char="•"/>
            </a:pPr>
            <a:r>
              <a:rPr lang="en-US" sz="1800" b="1" dirty="0">
                <a:effectLst/>
              </a:rPr>
              <a:t>“The process for prosecuting plagiarism at UF is quite cumbersome and weighted in favor of the student.  In fact, many faculty would rather ignore or deal with plagiarism at the course-level rather than refer the plagiarism to UF's student conduct court</a:t>
            </a:r>
            <a:r>
              <a:rPr lang="en-US" sz="1800" b="1" dirty="0" smtClean="0">
                <a:effectLst/>
              </a:rPr>
              <a:t>.”</a:t>
            </a:r>
          </a:p>
        </p:txBody>
      </p:sp>
      <p:sp>
        <p:nvSpPr>
          <p:cNvPr id="10244"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245"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83124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76200"/>
            <a:ext cx="8229600" cy="1017588"/>
          </a:xfrm>
        </p:spPr>
        <p:txBody>
          <a:bodyPr/>
          <a:lstStyle/>
          <a:p>
            <a:pPr eaLnBrk="1" hangingPunct="1">
              <a:defRPr/>
            </a:pPr>
            <a:r>
              <a:rPr lang="en-US" sz="4000" b="1" dirty="0" smtClean="0">
                <a:solidFill>
                  <a:schemeClr val="tx1"/>
                </a:solidFill>
              </a:rPr>
              <a:t>5 phases of GAP</a:t>
            </a:r>
          </a:p>
        </p:txBody>
      </p:sp>
      <p:sp>
        <p:nvSpPr>
          <p:cNvPr id="107523" name="Rectangle 3"/>
          <p:cNvSpPr>
            <a:spLocks noGrp="1" noChangeArrowheads="1"/>
          </p:cNvSpPr>
          <p:nvPr>
            <p:ph type="body" idx="1"/>
          </p:nvPr>
        </p:nvSpPr>
        <p:spPr>
          <a:xfrm>
            <a:off x="457200" y="1600200"/>
            <a:ext cx="8229600" cy="5486400"/>
          </a:xfrm>
        </p:spPr>
        <p:txBody>
          <a:bodyPr/>
          <a:lstStyle/>
          <a:p>
            <a:pPr marL="0" indent="0" algn="ctr" eaLnBrk="1" hangingPunct="1">
              <a:buNone/>
            </a:pPr>
            <a:r>
              <a:rPr lang="en-US" sz="2800" b="1" dirty="0" smtClean="0"/>
              <a:t>Phase 1: Content</a:t>
            </a:r>
          </a:p>
          <a:p>
            <a:pPr marL="0" indent="0" algn="ctr" eaLnBrk="1" hangingPunct="1">
              <a:buNone/>
            </a:pPr>
            <a:endParaRPr lang="en-US" sz="2800" b="1" dirty="0" smtClean="0"/>
          </a:p>
          <a:p>
            <a:pPr marL="0" indent="0" algn="ctr" eaLnBrk="1" hangingPunct="1">
              <a:buNone/>
            </a:pPr>
            <a:r>
              <a:rPr lang="en-US" sz="2800" b="1" dirty="0" smtClean="0"/>
              <a:t>Phase 2: Design</a:t>
            </a:r>
          </a:p>
          <a:p>
            <a:pPr marL="0" indent="0" algn="ctr" eaLnBrk="1" hangingPunct="1">
              <a:buNone/>
            </a:pPr>
            <a:endParaRPr lang="en-US" sz="2800" b="1" dirty="0" smtClean="0"/>
          </a:p>
          <a:p>
            <a:pPr marL="0" indent="0" algn="ctr" eaLnBrk="1" hangingPunct="1">
              <a:buNone/>
            </a:pPr>
            <a:r>
              <a:rPr lang="en-US" sz="2800" b="1" dirty="0" smtClean="0"/>
              <a:t>Phase 3: Usability</a:t>
            </a:r>
          </a:p>
          <a:p>
            <a:pPr marL="0" indent="0" algn="ctr" eaLnBrk="1" hangingPunct="1">
              <a:buNone/>
            </a:pPr>
            <a:endParaRPr lang="en-US" sz="2800" b="1" dirty="0" smtClean="0"/>
          </a:p>
          <a:p>
            <a:pPr marL="0" indent="0" algn="ctr" eaLnBrk="1" hangingPunct="1">
              <a:buNone/>
            </a:pPr>
            <a:r>
              <a:rPr lang="en-US" sz="2800" b="1" dirty="0" smtClean="0"/>
              <a:t>Phase 4: Implementation</a:t>
            </a:r>
          </a:p>
          <a:p>
            <a:pPr marL="0" indent="0" algn="ctr" eaLnBrk="1" hangingPunct="1">
              <a:buNone/>
            </a:pPr>
            <a:endParaRPr lang="en-US" sz="2800" b="1" dirty="0" smtClean="0"/>
          </a:p>
          <a:p>
            <a:pPr marL="0" indent="0" algn="ctr" eaLnBrk="1" hangingPunct="1">
              <a:buNone/>
            </a:pPr>
            <a:r>
              <a:rPr lang="en-US" sz="2800" b="1" dirty="0" smtClean="0"/>
              <a:t>Phase 5: Evaluation</a:t>
            </a:r>
          </a:p>
          <a:p>
            <a:pPr marL="457200" indent="-457200" eaLnBrk="1" hangingPunct="1">
              <a:buFont typeface="+mj-lt"/>
              <a:buAutoNum type="arabicPeriod"/>
            </a:pPr>
            <a:endParaRPr lang="en-US" sz="2400" dirty="0" smtClean="0"/>
          </a:p>
        </p:txBody>
      </p:sp>
      <p:sp>
        <p:nvSpPr>
          <p:cNvPr id="10244"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245"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96382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defRPr/>
            </a:pPr>
            <a:r>
              <a:rPr lang="en-US" sz="4000" b="1" dirty="0" smtClean="0">
                <a:solidFill>
                  <a:schemeClr val="tx1"/>
                </a:solidFill>
              </a:rPr>
              <a:t>GAP: Gaming Against Plagiarism</a:t>
            </a:r>
            <a:r>
              <a:rPr lang="en-US" sz="4000" dirty="0" smtClean="0">
                <a:solidFill>
                  <a:schemeClr val="tx1"/>
                </a:solidFill>
              </a:rPr>
              <a:t/>
            </a:r>
            <a:br>
              <a:rPr lang="en-US" sz="4000" dirty="0" smtClean="0">
                <a:solidFill>
                  <a:schemeClr val="tx1"/>
                </a:solidFill>
              </a:rPr>
            </a:br>
            <a:endParaRPr lang="en-US" sz="4000" dirty="0" smtClean="0">
              <a:solidFill>
                <a:schemeClr val="tx1"/>
              </a:solidFill>
            </a:endParaRPr>
          </a:p>
        </p:txBody>
      </p:sp>
      <p:sp>
        <p:nvSpPr>
          <p:cNvPr id="107523" name="Rectangle 3"/>
          <p:cNvSpPr>
            <a:spLocks noGrp="1" noChangeArrowheads="1"/>
          </p:cNvSpPr>
          <p:nvPr>
            <p:ph type="body" idx="1"/>
          </p:nvPr>
        </p:nvSpPr>
        <p:spPr>
          <a:xfrm>
            <a:off x="76200" y="2362200"/>
            <a:ext cx="8991600" cy="4953000"/>
          </a:xfrm>
        </p:spPr>
        <p:txBody>
          <a:bodyPr/>
          <a:lstStyle/>
          <a:p>
            <a:pPr marL="0" indent="0">
              <a:buNone/>
            </a:pPr>
            <a:r>
              <a:rPr lang="en-US" sz="2800" b="1" dirty="0" smtClean="0">
                <a:effectLst/>
              </a:rPr>
              <a:t>The game will be an online, self-directed, interactive game that will provide a role-adapting environment in which Science, Technology, Engineering, and Mathematics (STEM) graduate students will learn to recognize and avoid plagiarism.</a:t>
            </a:r>
          </a:p>
          <a:p>
            <a:pPr marL="0" indent="0">
              <a:buNone/>
            </a:pPr>
            <a:endParaRPr lang="en-US" sz="2800" b="1" dirty="0" smtClean="0">
              <a:effectLst/>
            </a:endParaRPr>
          </a:p>
          <a:p>
            <a:pPr marL="0" indent="0">
              <a:buNone/>
            </a:pPr>
            <a:endParaRPr lang="en-US" sz="2800" b="1" dirty="0" smtClean="0">
              <a:effectLst/>
            </a:endParaRPr>
          </a:p>
          <a:p>
            <a:pPr marL="0" indent="0">
              <a:buNone/>
            </a:pPr>
            <a:endParaRPr lang="en-US" sz="2800" b="1" dirty="0">
              <a:effectLst/>
            </a:endParaRPr>
          </a:p>
          <a:p>
            <a:pPr algn="ctr" eaLnBrk="1" hangingPunct="1">
              <a:buFont typeface="Wingdings" pitchFamily="2" charset="2"/>
              <a:buNone/>
            </a:pPr>
            <a:endParaRPr lang="en-US" sz="2800" b="1" dirty="0" smtClean="0"/>
          </a:p>
        </p:txBody>
      </p:sp>
      <p:sp>
        <p:nvSpPr>
          <p:cNvPr id="4100"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101"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40682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76200"/>
            <a:ext cx="8229600" cy="1017588"/>
          </a:xfrm>
        </p:spPr>
        <p:txBody>
          <a:bodyPr/>
          <a:lstStyle/>
          <a:p>
            <a:pPr eaLnBrk="1" hangingPunct="1">
              <a:defRPr/>
            </a:pPr>
            <a:r>
              <a:rPr lang="en-US" sz="4000" b="1" dirty="0" smtClean="0">
                <a:solidFill>
                  <a:schemeClr val="tx1"/>
                </a:solidFill>
              </a:rPr>
              <a:t>Phase 1: Content</a:t>
            </a:r>
          </a:p>
        </p:txBody>
      </p:sp>
      <p:sp>
        <p:nvSpPr>
          <p:cNvPr id="10244"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245"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7967" y="1478756"/>
            <a:ext cx="6308067" cy="390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13516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76200"/>
            <a:ext cx="8229600" cy="1017588"/>
          </a:xfrm>
        </p:spPr>
        <p:txBody>
          <a:bodyPr/>
          <a:lstStyle/>
          <a:p>
            <a:pPr eaLnBrk="1" hangingPunct="1">
              <a:defRPr/>
            </a:pPr>
            <a:r>
              <a:rPr lang="en-US" sz="4000" b="1" dirty="0" smtClean="0">
                <a:solidFill>
                  <a:schemeClr val="tx1"/>
                </a:solidFill>
              </a:rPr>
              <a:t>Content Sources</a:t>
            </a:r>
          </a:p>
        </p:txBody>
      </p:sp>
      <p:sp>
        <p:nvSpPr>
          <p:cNvPr id="107523" name="Rectangle 3"/>
          <p:cNvSpPr>
            <a:spLocks noGrp="1" noChangeArrowheads="1"/>
          </p:cNvSpPr>
          <p:nvPr>
            <p:ph type="body" idx="1"/>
          </p:nvPr>
        </p:nvSpPr>
        <p:spPr>
          <a:xfrm>
            <a:off x="76200" y="1676400"/>
            <a:ext cx="8839200" cy="5105400"/>
          </a:xfrm>
        </p:spPr>
        <p:txBody>
          <a:bodyPr/>
          <a:lstStyle/>
          <a:p>
            <a:pPr>
              <a:buFont typeface="Arial" pitchFamily="34" charset="0"/>
              <a:buChar char="•"/>
            </a:pPr>
            <a:r>
              <a:rPr lang="en-US" b="1" dirty="0" smtClean="0"/>
              <a:t>Published literature</a:t>
            </a:r>
            <a:br>
              <a:rPr lang="en-US" b="1" dirty="0" smtClean="0"/>
            </a:br>
            <a:endParaRPr lang="en-US" b="1" dirty="0" smtClean="0"/>
          </a:p>
          <a:p>
            <a:pPr>
              <a:buFont typeface="Arial" pitchFamily="34" charset="0"/>
              <a:buChar char="•"/>
            </a:pPr>
            <a:r>
              <a:rPr lang="en-US" b="1" dirty="0" smtClean="0"/>
              <a:t>Collective  </a:t>
            </a:r>
            <a:r>
              <a:rPr lang="en-US" b="1" dirty="0"/>
              <a:t>past </a:t>
            </a:r>
            <a:r>
              <a:rPr lang="en-US" b="1" dirty="0" smtClean="0"/>
              <a:t>experience</a:t>
            </a:r>
            <a:br>
              <a:rPr lang="en-US" b="1" dirty="0" smtClean="0"/>
            </a:br>
            <a:endParaRPr lang="en-US" b="1" dirty="0" smtClean="0"/>
          </a:p>
          <a:p>
            <a:pPr>
              <a:buFont typeface="Arial" pitchFamily="34" charset="0"/>
              <a:buChar char="•"/>
            </a:pPr>
            <a:r>
              <a:rPr lang="en-US" b="1" dirty="0" smtClean="0"/>
              <a:t>Baseline </a:t>
            </a:r>
            <a:r>
              <a:rPr lang="en-US" b="1" dirty="0"/>
              <a:t>survey of graduate </a:t>
            </a:r>
            <a:r>
              <a:rPr lang="en-US" b="1" dirty="0" smtClean="0"/>
              <a:t>students </a:t>
            </a:r>
            <a:r>
              <a:rPr lang="en-US" b="1" dirty="0"/>
              <a:t>regarding perceptions of plagiarism</a:t>
            </a:r>
            <a:endParaRPr lang="en-US" sz="2400" b="1" dirty="0" smtClean="0"/>
          </a:p>
        </p:txBody>
      </p:sp>
      <p:sp>
        <p:nvSpPr>
          <p:cNvPr id="10244"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245"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21683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76200"/>
            <a:ext cx="8229600" cy="838200"/>
          </a:xfrm>
        </p:spPr>
        <p:txBody>
          <a:bodyPr/>
          <a:lstStyle/>
          <a:p>
            <a:pPr eaLnBrk="1" hangingPunct="1">
              <a:defRPr/>
            </a:pPr>
            <a:r>
              <a:rPr lang="en-US" sz="4000" b="1" dirty="0" smtClean="0">
                <a:solidFill>
                  <a:schemeClr val="tx1"/>
                </a:solidFill>
              </a:rPr>
              <a:t>Phase 1: Content</a:t>
            </a:r>
          </a:p>
        </p:txBody>
      </p:sp>
      <p:sp>
        <p:nvSpPr>
          <p:cNvPr id="10244"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245"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4"/>
          <p:cNvSpPr>
            <a:spLocks noGrp="1"/>
          </p:cNvSpPr>
          <p:nvPr>
            <p:ph idx="1"/>
          </p:nvPr>
        </p:nvSpPr>
        <p:spPr>
          <a:xfrm>
            <a:off x="76200" y="838200"/>
            <a:ext cx="8915400" cy="5638801"/>
          </a:xfrm>
        </p:spPr>
        <p:txBody>
          <a:bodyPr>
            <a:noAutofit/>
          </a:bodyPr>
          <a:lstStyle/>
          <a:p>
            <a:pPr marL="0" indent="0">
              <a:buNone/>
            </a:pPr>
            <a:r>
              <a:rPr lang="en-US" sz="2000" b="1" dirty="0">
                <a:effectLst/>
              </a:rPr>
              <a:t>6</a:t>
            </a:r>
            <a:r>
              <a:rPr lang="en-US" sz="2000" b="1" dirty="0" smtClean="0">
                <a:effectLst/>
              </a:rPr>
              <a:t> Major Learning Objectives</a:t>
            </a:r>
            <a:br>
              <a:rPr lang="en-US" sz="2000" b="1" dirty="0" smtClean="0">
                <a:effectLst/>
              </a:rPr>
            </a:br>
            <a:endParaRPr lang="en-US" sz="2000" b="1" dirty="0" smtClean="0">
              <a:effectLst/>
            </a:endParaRPr>
          </a:p>
          <a:p>
            <a:pPr marL="914400" lvl="1" indent="-514350">
              <a:buFont typeface="+mj-lt"/>
              <a:buAutoNum type="arabicPeriod"/>
            </a:pPr>
            <a:r>
              <a:rPr lang="en-US" sz="2000" b="1" dirty="0">
                <a:effectLst/>
              </a:rPr>
              <a:t>Identify major types of contemporary </a:t>
            </a:r>
            <a:r>
              <a:rPr lang="en-US" sz="2000" b="1" dirty="0" smtClean="0">
                <a:effectLst/>
              </a:rPr>
              <a:t>plagiarism</a:t>
            </a:r>
            <a:br>
              <a:rPr lang="en-US" sz="2000" b="1" dirty="0" smtClean="0">
                <a:effectLst/>
              </a:rPr>
            </a:br>
            <a:r>
              <a:rPr lang="en-US" sz="2000" b="1" dirty="0" smtClean="0">
                <a:effectLst/>
              </a:rPr>
              <a:t> </a:t>
            </a:r>
            <a:endParaRPr lang="en-US" sz="2000" b="1" dirty="0">
              <a:effectLst/>
            </a:endParaRPr>
          </a:p>
          <a:p>
            <a:pPr marL="914400" lvl="1" indent="-514350">
              <a:buFont typeface="+mj-lt"/>
              <a:buAutoNum type="arabicPeriod"/>
            </a:pPr>
            <a:r>
              <a:rPr lang="en-US" sz="2000" b="1" dirty="0">
                <a:effectLst/>
              </a:rPr>
              <a:t>List the basic rules to avoid </a:t>
            </a:r>
            <a:r>
              <a:rPr lang="en-US" sz="2000" b="1" dirty="0" smtClean="0">
                <a:effectLst/>
              </a:rPr>
              <a:t>plagiarism</a:t>
            </a:r>
            <a:br>
              <a:rPr lang="en-US" sz="2000" b="1" dirty="0" smtClean="0">
                <a:effectLst/>
              </a:rPr>
            </a:br>
            <a:endParaRPr lang="en-US" sz="2000" b="1" dirty="0">
              <a:effectLst/>
            </a:endParaRPr>
          </a:p>
          <a:p>
            <a:pPr marL="914400" lvl="1" indent="-514350">
              <a:buFont typeface="+mj-lt"/>
              <a:buAutoNum type="arabicPeriod"/>
            </a:pPr>
            <a:r>
              <a:rPr lang="en-US" sz="2000" b="1" dirty="0">
                <a:effectLst/>
              </a:rPr>
              <a:t>Demonstrate ability to apply the rules in increasingly complex scenarios</a:t>
            </a:r>
            <a:r>
              <a:rPr lang="en-US" sz="2000" b="1" dirty="0" smtClean="0">
                <a:effectLst/>
              </a:rPr>
              <a:t>.</a:t>
            </a:r>
            <a:br>
              <a:rPr lang="en-US" sz="2000" b="1" dirty="0" smtClean="0">
                <a:effectLst/>
              </a:rPr>
            </a:br>
            <a:endParaRPr lang="en-US" sz="2000" b="1" dirty="0" smtClean="0">
              <a:effectLst/>
            </a:endParaRPr>
          </a:p>
          <a:p>
            <a:pPr marL="914400" lvl="1" indent="-514350">
              <a:buFont typeface="+mj-lt"/>
              <a:buAutoNum type="arabicPeriod"/>
            </a:pPr>
            <a:r>
              <a:rPr lang="en-US" sz="2000" b="1" dirty="0">
                <a:effectLst/>
              </a:rPr>
              <a:t>Explain </a:t>
            </a:r>
            <a:r>
              <a:rPr lang="en-US" sz="2000" b="1" dirty="0" smtClean="0">
                <a:effectLst/>
              </a:rPr>
              <a:t>copyright, fair use and author’s rights (i.e. intellectual property rights).</a:t>
            </a:r>
            <a:br>
              <a:rPr lang="en-US" sz="2000" b="1" dirty="0" smtClean="0">
                <a:effectLst/>
              </a:rPr>
            </a:br>
            <a:endParaRPr lang="en-US" sz="2000" b="1" dirty="0">
              <a:effectLst/>
            </a:endParaRPr>
          </a:p>
          <a:p>
            <a:pPr marL="914400" lvl="1" indent="-514350">
              <a:buFont typeface="+mj-lt"/>
              <a:buAutoNum type="arabicPeriod"/>
            </a:pPr>
            <a:r>
              <a:rPr lang="en-US" sz="2000" b="1" dirty="0" smtClean="0">
                <a:effectLst/>
              </a:rPr>
              <a:t>Explain </a:t>
            </a:r>
            <a:r>
              <a:rPr lang="en-US" sz="2000" b="1" dirty="0">
                <a:effectLst/>
              </a:rPr>
              <a:t>the potential consequences of plagiarism academically and professionally</a:t>
            </a:r>
            <a:r>
              <a:rPr lang="en-US" sz="2000" b="1" dirty="0" smtClean="0">
                <a:effectLst/>
              </a:rPr>
              <a:t>.</a:t>
            </a:r>
            <a:br>
              <a:rPr lang="en-US" sz="2000" b="1" dirty="0" smtClean="0">
                <a:effectLst/>
              </a:rPr>
            </a:br>
            <a:endParaRPr lang="en-US" sz="2000" b="1" dirty="0">
              <a:effectLst/>
            </a:endParaRPr>
          </a:p>
          <a:p>
            <a:pPr marL="914400" lvl="1" indent="-514350">
              <a:buFont typeface="+mj-lt"/>
              <a:buAutoNum type="arabicPeriod"/>
            </a:pPr>
            <a:r>
              <a:rPr lang="en-US" sz="2000" b="1" dirty="0">
                <a:effectLst/>
              </a:rPr>
              <a:t>Recognize and acknowledge differences in cultural approaches to plagiarism.</a:t>
            </a:r>
          </a:p>
        </p:txBody>
      </p:sp>
    </p:spTree>
    <p:extLst>
      <p:ext uri="{BB962C8B-B14F-4D97-AF65-F5344CB8AC3E}">
        <p14:creationId xmlns:p14="http://schemas.microsoft.com/office/powerpoint/2010/main" val="15577606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76200"/>
            <a:ext cx="8229600" cy="838200"/>
          </a:xfrm>
        </p:spPr>
        <p:txBody>
          <a:bodyPr/>
          <a:lstStyle/>
          <a:p>
            <a:pPr eaLnBrk="1" hangingPunct="1">
              <a:defRPr/>
            </a:pPr>
            <a:r>
              <a:rPr lang="en-US" sz="4000" b="1" dirty="0" smtClean="0">
                <a:solidFill>
                  <a:schemeClr val="tx1"/>
                </a:solidFill>
              </a:rPr>
              <a:t>Phase 1: Content</a:t>
            </a:r>
          </a:p>
        </p:txBody>
      </p:sp>
      <p:sp>
        <p:nvSpPr>
          <p:cNvPr id="10244"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245"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4"/>
          <p:cNvSpPr>
            <a:spLocks noGrp="1"/>
          </p:cNvSpPr>
          <p:nvPr>
            <p:ph idx="1"/>
          </p:nvPr>
        </p:nvSpPr>
        <p:spPr>
          <a:xfrm>
            <a:off x="76200" y="838200"/>
            <a:ext cx="8915400" cy="5638801"/>
          </a:xfrm>
        </p:spPr>
        <p:txBody>
          <a:bodyPr>
            <a:noAutofit/>
          </a:bodyPr>
          <a:lstStyle/>
          <a:p>
            <a:pPr marL="0" indent="0">
              <a:buNone/>
            </a:pPr>
            <a:r>
              <a:rPr lang="en-US" sz="2000" b="1" dirty="0">
                <a:effectLst/>
              </a:rPr>
              <a:t>6</a:t>
            </a:r>
            <a:r>
              <a:rPr lang="en-US" sz="2000" b="1" dirty="0" smtClean="0">
                <a:effectLst/>
              </a:rPr>
              <a:t> Major Learning Objectives</a:t>
            </a:r>
            <a:br>
              <a:rPr lang="en-US" sz="2000" b="1" dirty="0" smtClean="0">
                <a:effectLst/>
              </a:rPr>
            </a:br>
            <a:endParaRPr lang="en-US" sz="2000" b="1" dirty="0" smtClean="0">
              <a:effectLst/>
            </a:endParaRPr>
          </a:p>
          <a:p>
            <a:pPr marL="914400" lvl="1" indent="-514350">
              <a:buFont typeface="+mj-lt"/>
              <a:buAutoNum type="arabicPeriod"/>
            </a:pPr>
            <a:r>
              <a:rPr lang="en-US" sz="2000" b="1" dirty="0">
                <a:effectLst/>
              </a:rPr>
              <a:t>Identify major types of contemporary </a:t>
            </a:r>
            <a:r>
              <a:rPr lang="en-US" sz="2000" b="1" dirty="0" smtClean="0">
                <a:effectLst/>
              </a:rPr>
              <a:t>plagiarism</a:t>
            </a:r>
            <a:br>
              <a:rPr lang="en-US" sz="2000" b="1" dirty="0" smtClean="0">
                <a:effectLst/>
              </a:rPr>
            </a:br>
            <a:r>
              <a:rPr lang="en-US" sz="2000" b="1" dirty="0" smtClean="0">
                <a:effectLst/>
              </a:rPr>
              <a:t> </a:t>
            </a:r>
            <a:endParaRPr lang="en-US" sz="2000" b="1" dirty="0">
              <a:effectLst/>
            </a:endParaRPr>
          </a:p>
          <a:p>
            <a:pPr marL="914400" lvl="1" indent="-514350">
              <a:buFont typeface="+mj-lt"/>
              <a:buAutoNum type="arabicPeriod"/>
            </a:pPr>
            <a:r>
              <a:rPr lang="en-US" sz="2000" b="1" dirty="0">
                <a:effectLst/>
              </a:rPr>
              <a:t>List the basic rules to avoid </a:t>
            </a:r>
            <a:r>
              <a:rPr lang="en-US" sz="2000" b="1" dirty="0" smtClean="0">
                <a:effectLst/>
              </a:rPr>
              <a:t>plagiarism</a:t>
            </a:r>
            <a:br>
              <a:rPr lang="en-US" sz="2000" b="1" dirty="0" smtClean="0">
                <a:effectLst/>
              </a:rPr>
            </a:br>
            <a:endParaRPr lang="en-US" sz="2000" b="1" dirty="0">
              <a:effectLst/>
            </a:endParaRPr>
          </a:p>
          <a:p>
            <a:pPr marL="914400" lvl="1" indent="-514350">
              <a:buFont typeface="+mj-lt"/>
              <a:buAutoNum type="arabicPeriod"/>
            </a:pPr>
            <a:r>
              <a:rPr lang="en-US" sz="2000" b="1" dirty="0">
                <a:effectLst/>
              </a:rPr>
              <a:t>Demonstrate ability to apply the rules in increasingly complex scenarios</a:t>
            </a:r>
            <a:r>
              <a:rPr lang="en-US" sz="2000" b="1" dirty="0" smtClean="0">
                <a:effectLst/>
              </a:rPr>
              <a:t>.</a:t>
            </a:r>
            <a:br>
              <a:rPr lang="en-US" sz="2000" b="1" dirty="0" smtClean="0">
                <a:effectLst/>
              </a:rPr>
            </a:br>
            <a:endParaRPr lang="en-US" sz="2000" b="1" dirty="0" smtClean="0">
              <a:effectLst/>
            </a:endParaRPr>
          </a:p>
          <a:p>
            <a:pPr marL="914400" lvl="1" indent="-514350">
              <a:buFont typeface="+mj-lt"/>
              <a:buAutoNum type="arabicPeriod"/>
            </a:pPr>
            <a:r>
              <a:rPr lang="en-US" sz="2000" b="1" strike="sngStrike" dirty="0">
                <a:effectLst/>
              </a:rPr>
              <a:t>Explain </a:t>
            </a:r>
            <a:r>
              <a:rPr lang="en-US" sz="2000" b="1" strike="sngStrike" dirty="0" smtClean="0">
                <a:effectLst/>
              </a:rPr>
              <a:t>copyright, fair use and author’s rights (i.e. intellectual property rights).</a:t>
            </a:r>
            <a:r>
              <a:rPr lang="en-US" sz="2000" b="1" dirty="0" smtClean="0">
                <a:effectLst/>
              </a:rPr>
              <a:t/>
            </a:r>
            <a:br>
              <a:rPr lang="en-US" sz="2000" b="1" dirty="0" smtClean="0">
                <a:effectLst/>
              </a:rPr>
            </a:br>
            <a:endParaRPr lang="en-US" sz="2000" b="1" dirty="0">
              <a:effectLst/>
            </a:endParaRPr>
          </a:p>
          <a:p>
            <a:pPr marL="914400" lvl="1" indent="-514350">
              <a:buFont typeface="+mj-lt"/>
              <a:buAutoNum type="arabicPeriod"/>
            </a:pPr>
            <a:r>
              <a:rPr lang="en-US" sz="2000" b="1" dirty="0" smtClean="0">
                <a:effectLst/>
              </a:rPr>
              <a:t>Explain </a:t>
            </a:r>
            <a:r>
              <a:rPr lang="en-US" sz="2000" b="1" dirty="0">
                <a:effectLst/>
              </a:rPr>
              <a:t>the potential consequences of plagiarism academically and professionally</a:t>
            </a:r>
            <a:r>
              <a:rPr lang="en-US" sz="2000" b="1" dirty="0" smtClean="0">
                <a:effectLst/>
              </a:rPr>
              <a:t>.</a:t>
            </a:r>
            <a:br>
              <a:rPr lang="en-US" sz="2000" b="1" dirty="0" smtClean="0">
                <a:effectLst/>
              </a:rPr>
            </a:br>
            <a:endParaRPr lang="en-US" sz="2000" b="1" dirty="0">
              <a:effectLst/>
            </a:endParaRPr>
          </a:p>
          <a:p>
            <a:pPr marL="914400" lvl="1" indent="-514350">
              <a:buFont typeface="+mj-lt"/>
              <a:buAutoNum type="arabicPeriod"/>
            </a:pPr>
            <a:r>
              <a:rPr lang="en-US" sz="2000" b="1" dirty="0">
                <a:effectLst/>
              </a:rPr>
              <a:t>Recognize and acknowledge differences in cultural approaches to plagiarism.</a:t>
            </a:r>
          </a:p>
        </p:txBody>
      </p:sp>
    </p:spTree>
    <p:extLst>
      <p:ext uri="{BB962C8B-B14F-4D97-AF65-F5344CB8AC3E}">
        <p14:creationId xmlns:p14="http://schemas.microsoft.com/office/powerpoint/2010/main" val="22919590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76200"/>
            <a:ext cx="8229600" cy="1017588"/>
          </a:xfrm>
        </p:spPr>
        <p:txBody>
          <a:bodyPr/>
          <a:lstStyle/>
          <a:p>
            <a:pPr eaLnBrk="1" hangingPunct="1">
              <a:defRPr/>
            </a:pPr>
            <a:r>
              <a:rPr lang="en-US" sz="4000" b="1" dirty="0" smtClean="0">
                <a:solidFill>
                  <a:schemeClr val="tx1"/>
                </a:solidFill>
              </a:rPr>
              <a:t>Phase 1: Content</a:t>
            </a:r>
          </a:p>
        </p:txBody>
      </p:sp>
      <p:sp>
        <p:nvSpPr>
          <p:cNvPr id="10244"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245"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4"/>
          <p:cNvSpPr>
            <a:spLocks noGrp="1"/>
          </p:cNvSpPr>
          <p:nvPr>
            <p:ph idx="1"/>
          </p:nvPr>
        </p:nvSpPr>
        <p:spPr>
          <a:xfrm>
            <a:off x="76200" y="1143001"/>
            <a:ext cx="8915400" cy="5334000"/>
          </a:xfrm>
        </p:spPr>
        <p:txBody>
          <a:bodyPr>
            <a:noAutofit/>
          </a:bodyPr>
          <a:lstStyle/>
          <a:p>
            <a:pPr marL="0" indent="0">
              <a:buNone/>
            </a:pPr>
            <a:r>
              <a:rPr lang="en-US" sz="2000" b="1" dirty="0">
                <a:effectLst/>
              </a:rPr>
              <a:t>6</a:t>
            </a:r>
            <a:r>
              <a:rPr lang="en-US" sz="2000" b="1" dirty="0" smtClean="0">
                <a:effectLst/>
              </a:rPr>
              <a:t> Major Learning Objectives</a:t>
            </a:r>
            <a:br>
              <a:rPr lang="en-US" sz="2000" b="1" dirty="0" smtClean="0">
                <a:effectLst/>
              </a:rPr>
            </a:br>
            <a:endParaRPr lang="en-US" sz="2000" b="1" dirty="0" smtClean="0">
              <a:effectLst/>
            </a:endParaRPr>
          </a:p>
          <a:p>
            <a:pPr marL="914400" lvl="1" indent="-514350">
              <a:buFont typeface="+mj-lt"/>
              <a:buAutoNum type="arabicPeriod"/>
            </a:pPr>
            <a:r>
              <a:rPr lang="en-US" sz="2000" b="1" dirty="0">
                <a:effectLst/>
              </a:rPr>
              <a:t>Identify major types of contemporary </a:t>
            </a:r>
            <a:r>
              <a:rPr lang="en-US" sz="2000" b="1" dirty="0" smtClean="0">
                <a:effectLst/>
              </a:rPr>
              <a:t>plagiarism</a:t>
            </a:r>
            <a:br>
              <a:rPr lang="en-US" sz="2000" b="1" dirty="0" smtClean="0">
                <a:effectLst/>
              </a:rPr>
            </a:br>
            <a:r>
              <a:rPr lang="en-US" sz="2000" b="1" dirty="0" smtClean="0">
                <a:effectLst/>
              </a:rPr>
              <a:t> </a:t>
            </a:r>
            <a:endParaRPr lang="en-US" sz="2000" b="1" dirty="0">
              <a:effectLst/>
            </a:endParaRPr>
          </a:p>
          <a:p>
            <a:pPr marL="914400" lvl="1" indent="-514350">
              <a:buFont typeface="+mj-lt"/>
              <a:buAutoNum type="arabicPeriod"/>
            </a:pPr>
            <a:r>
              <a:rPr lang="en-US" sz="2000" b="1" dirty="0">
                <a:effectLst/>
              </a:rPr>
              <a:t>List the basic rules to avoid </a:t>
            </a:r>
            <a:r>
              <a:rPr lang="en-US" sz="2000" b="1" dirty="0" smtClean="0">
                <a:effectLst/>
              </a:rPr>
              <a:t>plagiarism</a:t>
            </a:r>
            <a:br>
              <a:rPr lang="en-US" sz="2000" b="1" dirty="0" smtClean="0">
                <a:effectLst/>
              </a:rPr>
            </a:br>
            <a:endParaRPr lang="en-US" sz="2000" b="1" dirty="0">
              <a:effectLst/>
            </a:endParaRPr>
          </a:p>
          <a:p>
            <a:pPr marL="914400" lvl="1" indent="-514350">
              <a:buFont typeface="+mj-lt"/>
              <a:buAutoNum type="arabicPeriod"/>
            </a:pPr>
            <a:r>
              <a:rPr lang="en-US" sz="2000" b="1" dirty="0">
                <a:effectLst/>
              </a:rPr>
              <a:t>Demonstrate ability to apply the rules in increasingly complex scenarios</a:t>
            </a:r>
            <a:r>
              <a:rPr lang="en-US" sz="2000" b="1" dirty="0" smtClean="0">
                <a:effectLst/>
              </a:rPr>
              <a:t>.</a:t>
            </a:r>
            <a:br>
              <a:rPr lang="en-US" sz="2000" b="1" dirty="0" smtClean="0">
                <a:effectLst/>
              </a:rPr>
            </a:br>
            <a:endParaRPr lang="en-US" sz="2000" b="1" dirty="0" smtClean="0">
              <a:effectLst/>
            </a:endParaRPr>
          </a:p>
          <a:p>
            <a:pPr marL="914400" lvl="1" indent="-514350">
              <a:buFont typeface="+mj-lt"/>
              <a:buAutoNum type="arabicPeriod"/>
            </a:pPr>
            <a:r>
              <a:rPr lang="en-US" sz="2000" b="1" dirty="0">
                <a:effectLst/>
              </a:rPr>
              <a:t>Explain </a:t>
            </a:r>
            <a:r>
              <a:rPr lang="en-US" sz="2000" b="1" dirty="0" smtClean="0">
                <a:effectLst/>
              </a:rPr>
              <a:t>falsification &amp; fabrication of data.</a:t>
            </a:r>
            <a:br>
              <a:rPr lang="en-US" sz="2000" b="1" dirty="0" smtClean="0">
                <a:effectLst/>
              </a:rPr>
            </a:br>
            <a:endParaRPr lang="en-US" sz="2000" b="1" dirty="0">
              <a:effectLst/>
            </a:endParaRPr>
          </a:p>
          <a:p>
            <a:pPr marL="914400" lvl="1" indent="-514350">
              <a:buFont typeface="+mj-lt"/>
              <a:buAutoNum type="arabicPeriod"/>
            </a:pPr>
            <a:r>
              <a:rPr lang="en-US" sz="2000" b="1" dirty="0" smtClean="0">
                <a:effectLst/>
              </a:rPr>
              <a:t>Explain </a:t>
            </a:r>
            <a:r>
              <a:rPr lang="en-US" sz="2000" b="1" dirty="0">
                <a:effectLst/>
              </a:rPr>
              <a:t>the potential consequences of plagiarism academically and professionally</a:t>
            </a:r>
            <a:r>
              <a:rPr lang="en-US" sz="2000" b="1" dirty="0" smtClean="0">
                <a:effectLst/>
              </a:rPr>
              <a:t>.</a:t>
            </a:r>
            <a:br>
              <a:rPr lang="en-US" sz="2000" b="1" dirty="0" smtClean="0">
                <a:effectLst/>
              </a:rPr>
            </a:br>
            <a:endParaRPr lang="en-US" sz="2000" b="1" dirty="0">
              <a:effectLst/>
            </a:endParaRPr>
          </a:p>
          <a:p>
            <a:pPr marL="914400" lvl="1" indent="-514350">
              <a:buFont typeface="+mj-lt"/>
              <a:buAutoNum type="arabicPeriod"/>
            </a:pPr>
            <a:r>
              <a:rPr lang="en-US" sz="2000" b="1" dirty="0">
                <a:effectLst/>
              </a:rPr>
              <a:t>Recognize and acknowledge differences in cultural approaches to plagiarism.</a:t>
            </a:r>
          </a:p>
        </p:txBody>
      </p:sp>
    </p:spTree>
    <p:extLst>
      <p:ext uri="{BB962C8B-B14F-4D97-AF65-F5344CB8AC3E}">
        <p14:creationId xmlns:p14="http://schemas.microsoft.com/office/powerpoint/2010/main" val="37356235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defRPr/>
            </a:pPr>
            <a:r>
              <a:rPr lang="en-US" sz="4000" b="1" dirty="0">
                <a:solidFill>
                  <a:schemeClr val="tx1"/>
                </a:solidFill>
              </a:rPr>
              <a:t>Phase 1: Content</a:t>
            </a:r>
            <a:endParaRPr lang="en-US" sz="4000" b="1" dirty="0" smtClean="0">
              <a:solidFill>
                <a:schemeClr val="tx1"/>
              </a:solidFill>
            </a:endParaRPr>
          </a:p>
        </p:txBody>
      </p:sp>
      <p:sp>
        <p:nvSpPr>
          <p:cNvPr id="10244"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245"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Content Placeholder 8"/>
          <p:cNvGraphicFramePr>
            <a:graphicFrameLocks noGrp="1"/>
          </p:cNvGraphicFramePr>
          <p:nvPr>
            <p:ph idx="1"/>
            <p:extLst>
              <p:ext uri="{D42A27DB-BD31-4B8C-83A1-F6EECF244321}">
                <p14:modId xmlns:p14="http://schemas.microsoft.com/office/powerpoint/2010/main" val="4035503242"/>
              </p:ext>
            </p:extLst>
          </p:nvPr>
        </p:nvGraphicFramePr>
        <p:xfrm>
          <a:off x="457200" y="1260475"/>
          <a:ext cx="8229600" cy="4530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583386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defRPr/>
            </a:pPr>
            <a:r>
              <a:rPr lang="en-US" sz="4000" b="1" dirty="0" smtClean="0">
                <a:solidFill>
                  <a:schemeClr val="tx1"/>
                </a:solidFill>
                <a:cs typeface="Arial"/>
              </a:rPr>
              <a:t>Phase 1: Content</a:t>
            </a:r>
            <a:endParaRPr lang="en-US" sz="4000" b="1" dirty="0">
              <a:solidFill>
                <a:schemeClr val="tx1"/>
              </a:solidFill>
            </a:endParaRPr>
          </a:p>
        </p:txBody>
      </p:sp>
      <p:sp>
        <p:nvSpPr>
          <p:cNvPr id="107523" name="Rectangle 3"/>
          <p:cNvSpPr>
            <a:spLocks noGrp="1" noChangeArrowheads="1"/>
          </p:cNvSpPr>
          <p:nvPr>
            <p:ph type="body" idx="1"/>
          </p:nvPr>
        </p:nvSpPr>
        <p:spPr>
          <a:xfrm>
            <a:off x="76200" y="1600200"/>
            <a:ext cx="8915400" cy="4530725"/>
          </a:xfrm>
        </p:spPr>
        <p:txBody>
          <a:bodyPr/>
          <a:lstStyle/>
          <a:p>
            <a:pPr marL="0" indent="0" eaLnBrk="1" hangingPunct="1">
              <a:buFont typeface="Wingdings" pitchFamily="2" charset="2"/>
              <a:buNone/>
            </a:pPr>
            <a:r>
              <a:rPr lang="en-US" sz="2400" dirty="0" smtClean="0">
                <a:effectLst/>
              </a:rPr>
              <a:t>Master content document that includes definitions and real-life examples</a:t>
            </a:r>
          </a:p>
          <a:p>
            <a:pPr eaLnBrk="1" hangingPunct="1">
              <a:buFont typeface="Wingdings" pitchFamily="2" charset="2"/>
              <a:buNone/>
            </a:pPr>
            <a:endParaRPr lang="en-US" sz="2400" dirty="0">
              <a:effectLst/>
            </a:endParaRPr>
          </a:p>
          <a:p>
            <a:pPr indent="0" eaLnBrk="1" hangingPunct="1">
              <a:buNone/>
            </a:pPr>
            <a:r>
              <a:rPr lang="en-US" sz="2400" i="1" dirty="0"/>
              <a:t>Dr. </a:t>
            </a:r>
            <a:r>
              <a:rPr lang="en-US" sz="2400" i="1" dirty="0" smtClean="0"/>
              <a:t>Roger’s </a:t>
            </a:r>
            <a:r>
              <a:rPr lang="en-US" sz="2400" i="1" dirty="0"/>
              <a:t>research group is studying the effect of adding colloidal silica to epoxy materials to create new </a:t>
            </a:r>
            <a:r>
              <a:rPr lang="en-US" sz="2400" i="1" dirty="0" err="1"/>
              <a:t>nanocomposite</a:t>
            </a:r>
            <a:r>
              <a:rPr lang="en-US" sz="2400" i="1" dirty="0"/>
              <a:t> materials. </a:t>
            </a:r>
            <a:r>
              <a:rPr lang="en-US" sz="2400" i="1" dirty="0" smtClean="0"/>
              <a:t>She </a:t>
            </a:r>
            <a:r>
              <a:rPr lang="en-US" sz="2400" i="1" dirty="0"/>
              <a:t>sees a paper that has already been published detailing the addition of fumed silica to epoxy. Most of the background of the experiment and methods are identical to </a:t>
            </a:r>
            <a:r>
              <a:rPr lang="en-US" sz="2400" i="1" dirty="0" smtClean="0"/>
              <a:t>her </a:t>
            </a:r>
            <a:r>
              <a:rPr lang="en-US" sz="2400" i="1" dirty="0"/>
              <a:t>work, so </a:t>
            </a:r>
            <a:r>
              <a:rPr lang="en-US" sz="2400" i="1" dirty="0" smtClean="0"/>
              <a:t>she incorporates </a:t>
            </a:r>
            <a:r>
              <a:rPr lang="en-US" sz="2400" i="1" dirty="0"/>
              <a:t>those sections from the previous paper </a:t>
            </a:r>
            <a:r>
              <a:rPr lang="en-US" sz="2400" i="1" dirty="0" smtClean="0"/>
              <a:t>into her </a:t>
            </a:r>
            <a:r>
              <a:rPr lang="en-US" sz="2400" i="1" dirty="0"/>
              <a:t>own </a:t>
            </a:r>
            <a:r>
              <a:rPr lang="en-US" sz="2400" i="1" dirty="0" smtClean="0"/>
              <a:t>publication without attribution. She </a:t>
            </a:r>
            <a:r>
              <a:rPr lang="en-US" sz="2400" i="1" dirty="0"/>
              <a:t>uses data from </a:t>
            </a:r>
            <a:r>
              <a:rPr lang="en-US" sz="2400" i="1" dirty="0" smtClean="0"/>
              <a:t>her </a:t>
            </a:r>
            <a:r>
              <a:rPr lang="en-US" sz="2400" i="1" dirty="0"/>
              <a:t>own experiments. </a:t>
            </a:r>
          </a:p>
          <a:p>
            <a:pPr eaLnBrk="1" hangingPunct="1">
              <a:buFont typeface="Wingdings" pitchFamily="2" charset="2"/>
              <a:buNone/>
            </a:pPr>
            <a:endParaRPr lang="en-US" sz="2400" dirty="0" smtClean="0">
              <a:effectLst/>
            </a:endParaRPr>
          </a:p>
        </p:txBody>
      </p:sp>
      <p:sp>
        <p:nvSpPr>
          <p:cNvPr id="12292"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293"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defRPr/>
            </a:pPr>
            <a:r>
              <a:rPr lang="en-US" sz="4000" b="1" dirty="0" smtClean="0">
                <a:solidFill>
                  <a:schemeClr val="tx1"/>
                </a:solidFill>
                <a:cs typeface="Arial"/>
              </a:rPr>
              <a:t>Phase 1: Content</a:t>
            </a:r>
            <a:endParaRPr lang="en-US" sz="4000" b="1" dirty="0">
              <a:solidFill>
                <a:schemeClr val="tx1"/>
              </a:solidFill>
            </a:endParaRPr>
          </a:p>
        </p:txBody>
      </p:sp>
      <p:sp>
        <p:nvSpPr>
          <p:cNvPr id="107523" name="Rectangle 3"/>
          <p:cNvSpPr>
            <a:spLocks noGrp="1" noChangeArrowheads="1"/>
          </p:cNvSpPr>
          <p:nvPr>
            <p:ph type="body" idx="1"/>
          </p:nvPr>
        </p:nvSpPr>
        <p:spPr>
          <a:xfrm>
            <a:off x="0" y="1371600"/>
            <a:ext cx="8991600" cy="5029200"/>
          </a:xfrm>
        </p:spPr>
        <p:txBody>
          <a:bodyPr/>
          <a:lstStyle/>
          <a:p>
            <a:pPr eaLnBrk="1" hangingPunct="1">
              <a:buFont typeface="Wingdings" pitchFamily="2" charset="2"/>
              <a:buNone/>
            </a:pPr>
            <a:r>
              <a:rPr lang="en-US" sz="2400" b="1" dirty="0" smtClean="0">
                <a:effectLst>
                  <a:outerShdw blurRad="38100" dist="38100" dir="2700000" algn="tl">
                    <a:srgbClr val="000000">
                      <a:alpha val="43137"/>
                    </a:srgbClr>
                  </a:outerShdw>
                </a:effectLst>
              </a:rPr>
              <a:t>Short sorting scenarios:</a:t>
            </a:r>
          </a:p>
          <a:p>
            <a:pPr marL="0" indent="0">
              <a:buNone/>
            </a:pPr>
            <a:endParaRPr lang="en-US" sz="2400" b="1" dirty="0">
              <a:effectLst>
                <a:outerShdw blurRad="38100" dist="38100" dir="2700000" algn="tl">
                  <a:srgbClr val="000000">
                    <a:alpha val="43137"/>
                  </a:srgbClr>
                </a:outerShdw>
              </a:effectLst>
            </a:endParaRPr>
          </a:p>
          <a:p>
            <a:pPr>
              <a:buFont typeface="Arial" pitchFamily="34" charset="0"/>
              <a:buChar char="•"/>
            </a:pPr>
            <a:r>
              <a:rPr lang="en-US" sz="2400" b="1" dirty="0" smtClean="0">
                <a:effectLst>
                  <a:outerShdw blurRad="38100" dist="38100" dir="2700000" algn="tl">
                    <a:srgbClr val="000000">
                      <a:alpha val="43137"/>
                    </a:srgbClr>
                  </a:outerShdw>
                </a:effectLst>
              </a:rPr>
              <a:t>I </a:t>
            </a:r>
            <a:r>
              <a:rPr lang="en-US" sz="2400" b="1" dirty="0">
                <a:effectLst>
                  <a:outerShdw blurRad="38100" dist="38100" dir="2700000" algn="tl">
                    <a:srgbClr val="000000">
                      <a:alpha val="43137"/>
                    </a:srgbClr>
                  </a:outerShdw>
                </a:effectLst>
              </a:rPr>
              <a:t>combined the findings of these 8 sources into one paragraph. I don’t have to cite them, because I created the compilation. </a:t>
            </a:r>
            <a:r>
              <a:rPr lang="en-US" sz="2400" b="1" i="1" dirty="0">
                <a:effectLst>
                  <a:outerShdw blurRad="38100" dist="38100" dir="2700000" algn="tl">
                    <a:srgbClr val="000000">
                      <a:alpha val="43137"/>
                    </a:srgbClr>
                  </a:outerShdw>
                </a:effectLst>
              </a:rPr>
              <a:t>(</a:t>
            </a:r>
            <a:r>
              <a:rPr lang="en-US" sz="2400" b="1" i="1" dirty="0" err="1">
                <a:effectLst>
                  <a:outerShdw blurRad="38100" dist="38100" dir="2700000" algn="tl">
                    <a:srgbClr val="000000">
                      <a:alpha val="43137"/>
                    </a:srgbClr>
                  </a:outerShdw>
                </a:effectLst>
              </a:rPr>
              <a:t>patchwriting</a:t>
            </a:r>
            <a:r>
              <a:rPr lang="en-US" sz="2400" b="1" i="1" dirty="0" smtClean="0">
                <a:effectLst>
                  <a:outerShdw blurRad="38100" dist="38100" dir="2700000" algn="tl">
                    <a:srgbClr val="000000">
                      <a:alpha val="43137"/>
                    </a:srgbClr>
                  </a:outerShdw>
                </a:effectLst>
              </a:rPr>
              <a:t>)</a:t>
            </a:r>
            <a:br>
              <a:rPr lang="en-US" sz="2400" b="1" i="1" dirty="0" smtClean="0">
                <a:effectLst>
                  <a:outerShdw blurRad="38100" dist="38100" dir="2700000" algn="tl">
                    <a:srgbClr val="000000">
                      <a:alpha val="43137"/>
                    </a:srgbClr>
                  </a:outerShdw>
                </a:effectLst>
              </a:rPr>
            </a:br>
            <a:r>
              <a:rPr lang="en-US" sz="2400" b="1" dirty="0" smtClean="0">
                <a:effectLst>
                  <a:outerShdw blurRad="38100" dist="38100" dir="2700000" algn="tl">
                    <a:srgbClr val="000000">
                      <a:alpha val="43137"/>
                    </a:srgbClr>
                  </a:outerShdw>
                </a:effectLst>
              </a:rPr>
              <a:t> </a:t>
            </a:r>
            <a:endParaRPr lang="en-US" sz="2400" b="1" dirty="0">
              <a:effectLst>
                <a:outerShdw blurRad="38100" dist="38100" dir="2700000" algn="tl">
                  <a:srgbClr val="000000">
                    <a:alpha val="43137"/>
                  </a:srgbClr>
                </a:outerShdw>
              </a:effectLst>
            </a:endParaRPr>
          </a:p>
          <a:p>
            <a:pPr>
              <a:buFont typeface="Arial" pitchFamily="34" charset="0"/>
              <a:buChar char="•"/>
            </a:pPr>
            <a:r>
              <a:rPr lang="en-US" sz="2400" b="1" dirty="0" smtClean="0">
                <a:effectLst>
                  <a:outerShdw blurRad="38100" dist="38100" dir="2700000" algn="tl">
                    <a:srgbClr val="000000">
                      <a:alpha val="43137"/>
                    </a:srgbClr>
                  </a:outerShdw>
                </a:effectLst>
              </a:rPr>
              <a:t>I </a:t>
            </a:r>
            <a:r>
              <a:rPr lang="en-US" sz="2400" b="1" dirty="0">
                <a:effectLst>
                  <a:outerShdw blurRad="38100" dist="38100" dir="2700000" algn="tl">
                    <a:srgbClr val="000000">
                      <a:alpha val="43137"/>
                    </a:srgbClr>
                  </a:outerShdw>
                </a:effectLst>
              </a:rPr>
              <a:t>submitted the same paper to more than one class. It’s OK that I copied my own work without citing it because it’s still my idea. </a:t>
            </a:r>
            <a:r>
              <a:rPr lang="en-US" sz="2400" b="1" i="1" dirty="0">
                <a:effectLst>
                  <a:outerShdw blurRad="38100" dist="38100" dir="2700000" algn="tl">
                    <a:srgbClr val="000000">
                      <a:alpha val="43137"/>
                    </a:srgbClr>
                  </a:outerShdw>
                </a:effectLst>
              </a:rPr>
              <a:t>(self plagiarism) </a:t>
            </a:r>
            <a:r>
              <a:rPr lang="en-US" sz="2400" b="1" dirty="0" smtClean="0">
                <a:effectLst>
                  <a:outerShdw blurRad="38100" dist="38100" dir="2700000" algn="tl">
                    <a:srgbClr val="000000">
                      <a:alpha val="43137"/>
                    </a:srgbClr>
                  </a:outerShdw>
                </a:effectLst>
              </a:rPr>
              <a:t/>
            </a:r>
            <a:br>
              <a:rPr lang="en-US" sz="2400" b="1" dirty="0" smtClean="0">
                <a:effectLst>
                  <a:outerShdw blurRad="38100" dist="38100" dir="2700000" algn="tl">
                    <a:srgbClr val="000000">
                      <a:alpha val="43137"/>
                    </a:srgbClr>
                  </a:outerShdw>
                </a:effectLst>
              </a:rPr>
            </a:br>
            <a:endParaRPr lang="en-US" sz="2400" b="1" dirty="0">
              <a:effectLst>
                <a:outerShdw blurRad="38100" dist="38100" dir="2700000" algn="tl">
                  <a:srgbClr val="000000">
                    <a:alpha val="43137"/>
                  </a:srgbClr>
                </a:outerShdw>
              </a:effectLst>
            </a:endParaRPr>
          </a:p>
          <a:p>
            <a:pPr>
              <a:buFont typeface="Arial" pitchFamily="34" charset="0"/>
              <a:buChar char="•"/>
            </a:pPr>
            <a:r>
              <a:rPr lang="en-US" sz="2400" b="1" dirty="0" smtClean="0">
                <a:effectLst>
                  <a:outerShdw blurRad="38100" dist="38100" dir="2700000" algn="tl">
                    <a:srgbClr val="000000">
                      <a:alpha val="43137"/>
                    </a:srgbClr>
                  </a:outerShdw>
                </a:effectLst>
              </a:rPr>
              <a:t>I </a:t>
            </a:r>
            <a:r>
              <a:rPr lang="en-US" sz="2400" b="1" dirty="0">
                <a:effectLst>
                  <a:outerShdw blurRad="38100" dist="38100" dir="2700000" algn="tl">
                    <a:srgbClr val="000000">
                      <a:alpha val="43137"/>
                    </a:srgbClr>
                  </a:outerShdw>
                </a:effectLst>
              </a:rPr>
              <a:t>quoted something but changed one word to strengthen its support of my argument. </a:t>
            </a:r>
            <a:r>
              <a:rPr lang="en-US" sz="2400" b="1" i="1" dirty="0">
                <a:effectLst>
                  <a:outerShdw blurRad="38100" dist="38100" dir="2700000" algn="tl">
                    <a:srgbClr val="000000">
                      <a:alpha val="43137"/>
                    </a:srgbClr>
                  </a:outerShdw>
                </a:effectLst>
              </a:rPr>
              <a:t>(misquoting)</a:t>
            </a:r>
            <a:r>
              <a:rPr lang="en-US" sz="2400" b="1" dirty="0">
                <a:effectLst>
                  <a:outerShdw blurRad="38100" dist="38100" dir="2700000" algn="tl">
                    <a:srgbClr val="000000">
                      <a:alpha val="43137"/>
                    </a:srgbClr>
                  </a:outerShdw>
                </a:effectLst>
              </a:rPr>
              <a:t> </a:t>
            </a:r>
          </a:p>
          <a:p>
            <a:pPr eaLnBrk="1" hangingPunct="1">
              <a:buFont typeface="Wingdings" pitchFamily="2" charset="2"/>
              <a:buNone/>
            </a:pPr>
            <a:endParaRPr lang="en-US" sz="1800" dirty="0" smtClean="0">
              <a:effectLst/>
            </a:endParaRPr>
          </a:p>
        </p:txBody>
      </p:sp>
      <p:sp>
        <p:nvSpPr>
          <p:cNvPr id="12292"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pic>
        <p:nvPicPr>
          <p:cNvPr id="12293"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7678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z="4000" b="1" dirty="0" smtClean="0">
                <a:solidFill>
                  <a:schemeClr val="tx1"/>
                </a:solidFill>
                <a:cs typeface="Arial"/>
              </a:rPr>
              <a:t>Phase 2: Design</a:t>
            </a:r>
            <a:endParaRPr lang="en-US" sz="4000" b="1" dirty="0">
              <a:solidFill>
                <a:schemeClr val="tx1"/>
              </a:solidFill>
              <a:cs typeface="Arial"/>
            </a:endParaRPr>
          </a:p>
        </p:txBody>
      </p:sp>
      <p:sp>
        <p:nvSpPr>
          <p:cNvPr id="107523" name="Rectangle 3"/>
          <p:cNvSpPr>
            <a:spLocks noGrp="1" noChangeArrowheads="1"/>
          </p:cNvSpPr>
          <p:nvPr>
            <p:ph type="body" idx="1"/>
          </p:nvPr>
        </p:nvSpPr>
        <p:spPr>
          <a:xfrm>
            <a:off x="457200" y="1371600"/>
            <a:ext cx="8229600" cy="4759325"/>
          </a:xfrm>
        </p:spPr>
        <p:txBody>
          <a:bodyPr/>
          <a:lstStyle/>
          <a:p>
            <a:pPr algn="ctr" eaLnBrk="1" hangingPunct="1">
              <a:buFont typeface="Wingdings" pitchFamily="2" charset="2"/>
              <a:buNone/>
            </a:pPr>
            <a:endParaRPr lang="en-US" sz="2400" dirty="0" smtClean="0"/>
          </a:p>
          <a:p>
            <a:pPr algn="ctr" eaLnBrk="1" hangingPunct="1">
              <a:buFont typeface="Wingdings" pitchFamily="2" charset="2"/>
              <a:buNone/>
            </a:pPr>
            <a:endParaRPr lang="en-US" sz="2400" dirty="0"/>
          </a:p>
          <a:p>
            <a:pPr algn="ctr" eaLnBrk="1" hangingPunct="1">
              <a:buFont typeface="Wingdings" pitchFamily="2" charset="2"/>
              <a:buNone/>
            </a:pPr>
            <a:endParaRPr lang="en-US" sz="2400" dirty="0" smtClean="0"/>
          </a:p>
          <a:p>
            <a:pPr algn="ctr" eaLnBrk="1" hangingPunct="1">
              <a:buFont typeface="Wingdings" pitchFamily="2" charset="2"/>
              <a:buNone/>
            </a:pPr>
            <a:endParaRPr lang="en-US" sz="2400" dirty="0"/>
          </a:p>
          <a:p>
            <a:pPr algn="ctr" eaLnBrk="1" hangingPunct="1">
              <a:buFont typeface="Wingdings" pitchFamily="2" charset="2"/>
              <a:buNone/>
            </a:pPr>
            <a:endParaRPr lang="en-US" sz="2400" dirty="0" smtClean="0"/>
          </a:p>
          <a:p>
            <a:pPr algn="ctr" eaLnBrk="1" hangingPunct="1">
              <a:buFont typeface="Wingdings" pitchFamily="2" charset="2"/>
              <a:buNone/>
            </a:pPr>
            <a:endParaRPr lang="en-US" sz="2400" dirty="0"/>
          </a:p>
          <a:p>
            <a:pPr algn="ctr" eaLnBrk="1" hangingPunct="1">
              <a:buFont typeface="Wingdings" pitchFamily="2" charset="2"/>
              <a:buNone/>
            </a:pPr>
            <a:endParaRPr lang="en-US" sz="2400" dirty="0" smtClean="0"/>
          </a:p>
          <a:p>
            <a:pPr algn="ctr" eaLnBrk="1" hangingPunct="1">
              <a:buFont typeface="Wingdings" pitchFamily="2" charset="2"/>
              <a:buNone/>
            </a:pPr>
            <a:endParaRPr lang="en-US" sz="2400" dirty="0"/>
          </a:p>
          <a:p>
            <a:pPr algn="ctr" eaLnBrk="1" hangingPunct="1">
              <a:buFont typeface="Wingdings" pitchFamily="2" charset="2"/>
              <a:buNone/>
            </a:pPr>
            <a:endParaRPr lang="en-US" sz="2400" dirty="0" smtClean="0"/>
          </a:p>
          <a:p>
            <a:pPr algn="ctr" eaLnBrk="1" hangingPunct="1">
              <a:buFont typeface="Wingdings" pitchFamily="2" charset="2"/>
              <a:buNone/>
            </a:pPr>
            <a:endParaRPr lang="en-US" sz="2400" dirty="0"/>
          </a:p>
          <a:p>
            <a:pPr algn="ctr" eaLnBrk="1" hangingPunct="1">
              <a:buFont typeface="Wingdings" pitchFamily="2" charset="2"/>
              <a:buNone/>
            </a:pPr>
            <a:endParaRPr lang="en-US" sz="2400" dirty="0" smtClean="0"/>
          </a:p>
          <a:p>
            <a:pPr algn="ctr" eaLnBrk="1" hangingPunct="1">
              <a:buFont typeface="Wingdings" pitchFamily="2" charset="2"/>
              <a:buNone/>
            </a:pPr>
            <a:r>
              <a:rPr lang="en-US" sz="2400" b="1" dirty="0" smtClean="0"/>
              <a:t>Why Games?</a:t>
            </a:r>
          </a:p>
        </p:txBody>
      </p:sp>
      <p:sp>
        <p:nvSpPr>
          <p:cNvPr id="17412"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413"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5900" y="1371600"/>
            <a:ext cx="5943600" cy="475488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defRPr/>
            </a:pPr>
            <a:r>
              <a:rPr lang="en-US" sz="4000" b="1" dirty="0" smtClean="0">
                <a:solidFill>
                  <a:schemeClr val="tx1"/>
                </a:solidFill>
              </a:rPr>
              <a:t>…furthermore, the game will</a:t>
            </a:r>
          </a:p>
        </p:txBody>
      </p:sp>
      <p:sp>
        <p:nvSpPr>
          <p:cNvPr id="107523" name="Rectangle 3"/>
          <p:cNvSpPr>
            <a:spLocks noGrp="1" noChangeArrowheads="1"/>
          </p:cNvSpPr>
          <p:nvPr>
            <p:ph type="body" idx="1"/>
          </p:nvPr>
        </p:nvSpPr>
        <p:spPr>
          <a:xfrm>
            <a:off x="76200" y="1447800"/>
            <a:ext cx="8991600" cy="4953000"/>
          </a:xfrm>
        </p:spPr>
        <p:txBody>
          <a:bodyPr/>
          <a:lstStyle/>
          <a:p>
            <a:pPr>
              <a:buFont typeface="Arial" pitchFamily="34" charset="0"/>
              <a:buChar char="•"/>
            </a:pPr>
            <a:r>
              <a:rPr lang="en-US" sz="2400" b="1" dirty="0" smtClean="0">
                <a:effectLst>
                  <a:outerShdw blurRad="38100" dist="38100" dir="2700000" algn="tl">
                    <a:srgbClr val="000000">
                      <a:alpha val="43137"/>
                    </a:srgbClr>
                  </a:outerShdw>
                </a:effectLst>
              </a:rPr>
              <a:t>Employ </a:t>
            </a:r>
            <a:r>
              <a:rPr lang="en-US" sz="2400" b="1" dirty="0">
                <a:effectLst>
                  <a:outerShdw blurRad="38100" dist="38100" dir="2700000" algn="tl">
                    <a:srgbClr val="000000">
                      <a:alpha val="43137"/>
                    </a:srgbClr>
                  </a:outerShdw>
                </a:effectLst>
              </a:rPr>
              <a:t>strategies intended to influence students’ ethical </a:t>
            </a:r>
            <a:r>
              <a:rPr lang="en-US" sz="2400" b="1" dirty="0" smtClean="0">
                <a:effectLst>
                  <a:outerShdw blurRad="38100" dist="38100" dir="2700000" algn="tl">
                    <a:srgbClr val="000000">
                      <a:alpha val="43137"/>
                    </a:srgbClr>
                  </a:outerShdw>
                </a:effectLst>
              </a:rPr>
              <a:t>behavior;</a:t>
            </a:r>
          </a:p>
          <a:p>
            <a:pPr marL="0" indent="0">
              <a:buNone/>
            </a:pPr>
            <a:endParaRPr lang="en-US" sz="2400" b="1" dirty="0" smtClean="0">
              <a:effectLst>
                <a:outerShdw blurRad="38100" dist="38100" dir="2700000" algn="tl">
                  <a:srgbClr val="000000">
                    <a:alpha val="43137"/>
                  </a:srgbClr>
                </a:outerShdw>
              </a:effectLst>
            </a:endParaRPr>
          </a:p>
          <a:p>
            <a:pPr>
              <a:buFont typeface="Arial" pitchFamily="34" charset="0"/>
              <a:buChar char="•"/>
            </a:pPr>
            <a:r>
              <a:rPr lang="en-US" sz="2400" b="1" dirty="0" smtClean="0">
                <a:effectLst>
                  <a:outerShdw blurRad="38100" dist="38100" dir="2700000" algn="tl">
                    <a:srgbClr val="000000">
                      <a:alpha val="43137"/>
                    </a:srgbClr>
                  </a:outerShdw>
                </a:effectLst>
              </a:rPr>
              <a:t>Explore </a:t>
            </a:r>
            <a:r>
              <a:rPr lang="en-US" sz="2400" b="1" dirty="0">
                <a:effectLst>
                  <a:outerShdw blurRad="38100" dist="38100" dir="2700000" algn="tl">
                    <a:srgbClr val="000000">
                      <a:alpha val="43137"/>
                    </a:srgbClr>
                  </a:outerShdw>
                </a:effectLst>
              </a:rPr>
              <a:t>the impact of peer behavior, institutional norms, and differing cultural practices on </a:t>
            </a:r>
            <a:r>
              <a:rPr lang="en-US" sz="2400" b="1" dirty="0" smtClean="0">
                <a:effectLst>
                  <a:outerShdw blurRad="38100" dist="38100" dir="2700000" algn="tl">
                    <a:srgbClr val="000000">
                      <a:alpha val="43137"/>
                    </a:srgbClr>
                  </a:outerShdw>
                </a:effectLst>
              </a:rPr>
              <a:t>plagiarism; </a:t>
            </a:r>
          </a:p>
          <a:p>
            <a:pPr>
              <a:buFont typeface="Arial" pitchFamily="34" charset="0"/>
              <a:buChar char="•"/>
            </a:pPr>
            <a:endParaRPr lang="en-US" sz="2400" b="1" dirty="0" smtClean="0">
              <a:effectLst>
                <a:outerShdw blurRad="38100" dist="38100" dir="2700000" algn="tl">
                  <a:srgbClr val="000000">
                    <a:alpha val="43137"/>
                  </a:srgbClr>
                </a:outerShdw>
              </a:effectLst>
            </a:endParaRPr>
          </a:p>
          <a:p>
            <a:pPr>
              <a:buFont typeface="Arial" pitchFamily="34" charset="0"/>
              <a:buChar char="•"/>
            </a:pPr>
            <a:r>
              <a:rPr lang="en-US" sz="2400" b="1" dirty="0" smtClean="0">
                <a:effectLst>
                  <a:outerShdw blurRad="38100" dist="38100" dir="2700000" algn="tl">
                    <a:srgbClr val="000000">
                      <a:alpha val="43137"/>
                    </a:srgbClr>
                  </a:outerShdw>
                </a:effectLst>
              </a:rPr>
              <a:t>Heighten awareness on the falsification &amp; fabrication of data;</a:t>
            </a:r>
          </a:p>
          <a:p>
            <a:pPr>
              <a:buFont typeface="Arial" pitchFamily="34" charset="0"/>
              <a:buChar char="•"/>
            </a:pPr>
            <a:endParaRPr lang="en-US" sz="2400" b="1" dirty="0" smtClean="0">
              <a:effectLst>
                <a:outerShdw blurRad="38100" dist="38100" dir="2700000" algn="tl">
                  <a:srgbClr val="000000">
                    <a:alpha val="43137"/>
                  </a:srgbClr>
                </a:outerShdw>
              </a:effectLst>
            </a:endParaRPr>
          </a:p>
          <a:p>
            <a:pPr>
              <a:buFont typeface="Arial" pitchFamily="34" charset="0"/>
              <a:buChar char="•"/>
            </a:pPr>
            <a:r>
              <a:rPr lang="en-US" sz="2400" b="1" dirty="0" smtClean="0">
                <a:effectLst>
                  <a:outerShdw blurRad="38100" dist="38100" dir="2700000" algn="tl">
                    <a:srgbClr val="000000">
                      <a:alpha val="43137"/>
                    </a:srgbClr>
                  </a:outerShdw>
                </a:effectLst>
              </a:rPr>
              <a:t>Meet </a:t>
            </a:r>
            <a:r>
              <a:rPr lang="en-US" sz="2400" b="1" dirty="0">
                <a:effectLst>
                  <a:outerShdw blurRad="38100" dist="38100" dir="2700000" algn="tl">
                    <a:srgbClr val="000000">
                      <a:alpha val="43137"/>
                    </a:srgbClr>
                  </a:outerShdw>
                </a:effectLst>
              </a:rPr>
              <a:t>the requirements of the America COMPETES Act, Section 7009. </a:t>
            </a:r>
          </a:p>
          <a:p>
            <a:pPr marL="0" indent="0">
              <a:buNone/>
            </a:pPr>
            <a:endParaRPr lang="en-US" sz="2400" dirty="0" smtClean="0">
              <a:effectLst/>
            </a:endParaRPr>
          </a:p>
          <a:p>
            <a:endParaRPr lang="en-US" sz="2400" dirty="0">
              <a:effectLst/>
            </a:endParaRPr>
          </a:p>
          <a:p>
            <a:pPr algn="ctr" eaLnBrk="1" hangingPunct="1">
              <a:buFont typeface="Wingdings" pitchFamily="2" charset="2"/>
              <a:buNone/>
            </a:pPr>
            <a:endParaRPr lang="en-US" sz="2400" dirty="0" smtClean="0"/>
          </a:p>
        </p:txBody>
      </p:sp>
      <p:sp>
        <p:nvSpPr>
          <p:cNvPr id="4100"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101"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86217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cs typeface="Arial"/>
              </a:rPr>
              <a:t>Design</a:t>
            </a:r>
            <a:endParaRPr lang="en-US" b="1" dirty="0"/>
          </a:p>
        </p:txBody>
      </p:sp>
      <p:sp>
        <p:nvSpPr>
          <p:cNvPr id="3" name="Content Placeholder 2"/>
          <p:cNvSpPr>
            <a:spLocks noGrp="1"/>
          </p:cNvSpPr>
          <p:nvPr>
            <p:ph idx="1"/>
          </p:nvPr>
        </p:nvSpPr>
        <p:spPr/>
        <p:txBody>
          <a:bodyPr/>
          <a:lstStyle/>
          <a:p>
            <a:pPr marL="0" indent="0">
              <a:buNone/>
            </a:pPr>
            <a:endParaRPr lang="en-US" dirty="0"/>
          </a:p>
        </p:txBody>
      </p:sp>
      <p:pic>
        <p:nvPicPr>
          <p:cNvPr id="4" name="Content Placeholder 3" descr="mario_kart_wii_2.jpg"/>
          <p:cNvPicPr>
            <a:picLocks noChangeAspect="1"/>
          </p:cNvPicPr>
          <p:nvPr/>
        </p:nvPicPr>
        <p:blipFill>
          <a:blip r:embed="rId3" cstate="print"/>
          <a:stretch>
            <a:fillRect/>
          </a:stretch>
        </p:blipFill>
        <p:spPr bwMode="auto">
          <a:xfrm>
            <a:off x="3085730" y="1539875"/>
            <a:ext cx="2971800" cy="2224088"/>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wii-sports-resort.jpg"/>
          <p:cNvPicPr>
            <a:picLocks noChangeAspect="1"/>
          </p:cNvPicPr>
          <p:nvPr/>
        </p:nvPicPr>
        <p:blipFill>
          <a:blip r:embed="rId4" cstate="print"/>
          <a:stretch>
            <a:fillRect/>
          </a:stretch>
        </p:blipFill>
        <p:spPr>
          <a:xfrm>
            <a:off x="571130" y="4054475"/>
            <a:ext cx="3657600" cy="2101850"/>
          </a:xfrm>
          <a:prstGeom prst="rect">
            <a:avLst/>
          </a:prstGeom>
          <a:ln>
            <a:noFill/>
          </a:ln>
          <a:effectLst>
            <a:outerShdw blurRad="292100" dist="139700" dir="2700000" algn="tl" rotWithShape="0">
              <a:srgbClr val="333333">
                <a:alpha val="65000"/>
              </a:srgbClr>
            </a:outerShdw>
          </a:effectLst>
        </p:spPr>
      </p:pic>
      <p:pic>
        <p:nvPicPr>
          <p:cNvPr id="6" name="Picture 5" descr="new-super-mario-bros-wii-walkthrough.jpg"/>
          <p:cNvPicPr>
            <a:picLocks noChangeAspect="1"/>
          </p:cNvPicPr>
          <p:nvPr/>
        </p:nvPicPr>
        <p:blipFill>
          <a:blip r:embed="rId5" cstate="print"/>
          <a:stretch>
            <a:fillRect/>
          </a:stretch>
        </p:blipFill>
        <p:spPr>
          <a:xfrm>
            <a:off x="190130" y="1539875"/>
            <a:ext cx="2743200" cy="2193925"/>
          </a:xfrm>
          <a:prstGeom prst="rect">
            <a:avLst/>
          </a:prstGeom>
          <a:ln>
            <a:noFill/>
          </a:ln>
          <a:effectLst>
            <a:outerShdw blurRad="292100" dist="139700" dir="2700000" algn="tl" rotWithShape="0">
              <a:srgbClr val="333333">
                <a:alpha val="65000"/>
              </a:srgbClr>
            </a:outerShdw>
          </a:effectLst>
        </p:spPr>
      </p:pic>
      <p:pic>
        <p:nvPicPr>
          <p:cNvPr id="7" name="Picture 6" descr="wii-fit-plus-screenshot.jpg"/>
          <p:cNvPicPr>
            <a:picLocks noChangeAspect="1"/>
          </p:cNvPicPr>
          <p:nvPr/>
        </p:nvPicPr>
        <p:blipFill>
          <a:blip r:embed="rId6" cstate="print"/>
          <a:stretch>
            <a:fillRect/>
          </a:stretch>
        </p:blipFill>
        <p:spPr>
          <a:xfrm>
            <a:off x="6209930" y="1616075"/>
            <a:ext cx="2743200" cy="1985963"/>
          </a:xfrm>
          <a:prstGeom prst="rect">
            <a:avLst/>
          </a:prstGeom>
          <a:ln>
            <a:noFill/>
          </a:ln>
          <a:effectLst>
            <a:outerShdw blurRad="292100" dist="139700" dir="2700000" algn="tl" rotWithShape="0">
              <a:srgbClr val="333333">
                <a:alpha val="65000"/>
              </a:srgbClr>
            </a:outerShdw>
          </a:effectLst>
        </p:spPr>
      </p:pic>
      <p:pic>
        <p:nvPicPr>
          <p:cNvPr id="8" name="Picture 7" descr="call-of-duty-modern-warfare-2-screenshot.jpg"/>
          <p:cNvPicPr>
            <a:picLocks noChangeAspect="1"/>
          </p:cNvPicPr>
          <p:nvPr/>
        </p:nvPicPr>
        <p:blipFill>
          <a:blip r:embed="rId7" cstate="print"/>
          <a:stretch>
            <a:fillRect/>
          </a:stretch>
        </p:blipFill>
        <p:spPr>
          <a:xfrm>
            <a:off x="4914530" y="3978275"/>
            <a:ext cx="3810000" cy="21447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48203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z="4000" b="1" dirty="0">
                <a:solidFill>
                  <a:schemeClr val="tx1"/>
                </a:solidFill>
                <a:cs typeface="Arial"/>
              </a:rPr>
              <a:t>Design</a:t>
            </a:r>
          </a:p>
        </p:txBody>
      </p:sp>
      <p:sp>
        <p:nvSpPr>
          <p:cNvPr id="107523" name="Rectangle 3"/>
          <p:cNvSpPr>
            <a:spLocks noGrp="1" noChangeArrowheads="1"/>
          </p:cNvSpPr>
          <p:nvPr>
            <p:ph type="body" idx="1"/>
          </p:nvPr>
        </p:nvSpPr>
        <p:spPr>
          <a:xfrm>
            <a:off x="457200" y="1905000"/>
            <a:ext cx="8229600" cy="4225925"/>
          </a:xfrm>
        </p:spPr>
        <p:txBody>
          <a:bodyPr/>
          <a:lstStyle/>
          <a:p>
            <a:pPr algn="ctr" eaLnBrk="1" hangingPunct="1">
              <a:buNone/>
            </a:pPr>
            <a:endParaRPr lang="en-US" sz="2400" dirty="0"/>
          </a:p>
          <a:p>
            <a:pPr algn="ctr" eaLnBrk="1" hangingPunct="1">
              <a:buNone/>
            </a:pPr>
            <a:endParaRPr lang="en-US" sz="2400" dirty="0" smtClean="0"/>
          </a:p>
          <a:p>
            <a:pPr algn="ctr" eaLnBrk="1" hangingPunct="1">
              <a:buNone/>
            </a:pPr>
            <a:r>
              <a:rPr lang="en-US" sz="2800" b="1" dirty="0" smtClean="0"/>
              <a:t>Video games are powerful tools for learning.</a:t>
            </a:r>
            <a:endParaRPr lang="en-US" sz="2800" b="1" dirty="0"/>
          </a:p>
        </p:txBody>
      </p:sp>
      <p:sp>
        <p:nvSpPr>
          <p:cNvPr id="18436"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8437"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72601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z="4000" dirty="0">
                <a:solidFill>
                  <a:schemeClr val="tx1"/>
                </a:solidFill>
                <a:cs typeface="Arial"/>
              </a:rPr>
              <a:t>Design</a:t>
            </a:r>
          </a:p>
        </p:txBody>
      </p:sp>
      <p:sp>
        <p:nvSpPr>
          <p:cNvPr id="107523" name="Rectangle 3"/>
          <p:cNvSpPr>
            <a:spLocks noGrp="1" noChangeArrowheads="1"/>
          </p:cNvSpPr>
          <p:nvPr>
            <p:ph type="body" idx="1"/>
          </p:nvPr>
        </p:nvSpPr>
        <p:spPr>
          <a:xfrm>
            <a:off x="457200" y="1524000"/>
            <a:ext cx="8229600" cy="4225925"/>
          </a:xfrm>
        </p:spPr>
        <p:txBody>
          <a:bodyPr numCol="3"/>
          <a:lstStyle/>
          <a:p>
            <a:pPr>
              <a:buNone/>
            </a:pPr>
            <a:r>
              <a:rPr lang="en-US" sz="1200" dirty="0" smtClean="0"/>
              <a:t>1</a:t>
            </a:r>
            <a:r>
              <a:rPr lang="en-US" sz="1400" dirty="0"/>
              <a:t>. Active, Critical Learning Principle</a:t>
            </a:r>
          </a:p>
          <a:p>
            <a:pPr>
              <a:buNone/>
            </a:pPr>
            <a:r>
              <a:rPr lang="en-US" sz="1400" dirty="0"/>
              <a:t>2. Design Principle</a:t>
            </a:r>
          </a:p>
          <a:p>
            <a:pPr>
              <a:buNone/>
            </a:pPr>
            <a:r>
              <a:rPr lang="en-US" sz="1400" dirty="0"/>
              <a:t>3. Semiotic Principle</a:t>
            </a:r>
          </a:p>
          <a:p>
            <a:pPr>
              <a:buNone/>
            </a:pPr>
            <a:r>
              <a:rPr lang="en-US" sz="1400" dirty="0"/>
              <a:t>4. Semiotic Domains Principle</a:t>
            </a:r>
          </a:p>
          <a:p>
            <a:pPr>
              <a:buNone/>
            </a:pPr>
            <a:r>
              <a:rPr lang="en-US" sz="1400" dirty="0"/>
              <a:t>5. </a:t>
            </a:r>
            <a:r>
              <a:rPr lang="en-US" sz="1400" dirty="0" err="1"/>
              <a:t>Metalevel</a:t>
            </a:r>
            <a:r>
              <a:rPr lang="en-US" sz="1400" dirty="0"/>
              <a:t> Thinking about Semiotic Domains Principle</a:t>
            </a:r>
          </a:p>
          <a:p>
            <a:pPr>
              <a:buNone/>
            </a:pPr>
            <a:r>
              <a:rPr lang="en-US" sz="1400" dirty="0"/>
              <a:t>6. Psychosocial Moratorium Principle</a:t>
            </a:r>
          </a:p>
          <a:p>
            <a:pPr>
              <a:buNone/>
            </a:pPr>
            <a:r>
              <a:rPr lang="en-US" sz="1400" dirty="0"/>
              <a:t>7. Committed Learning Principle</a:t>
            </a:r>
          </a:p>
          <a:p>
            <a:pPr>
              <a:buNone/>
            </a:pPr>
            <a:r>
              <a:rPr lang="en-US" sz="1400" dirty="0"/>
              <a:t>8. Identity Principle</a:t>
            </a:r>
          </a:p>
          <a:p>
            <a:pPr>
              <a:buNone/>
            </a:pPr>
            <a:r>
              <a:rPr lang="en-US" sz="1400" dirty="0"/>
              <a:t>9. Self-Knowledge Principle</a:t>
            </a:r>
          </a:p>
          <a:p>
            <a:pPr>
              <a:buNone/>
            </a:pPr>
            <a:r>
              <a:rPr lang="en-US" sz="1400" dirty="0"/>
              <a:t>19. Amplification of Input Principle</a:t>
            </a:r>
          </a:p>
          <a:p>
            <a:pPr>
              <a:buNone/>
            </a:pPr>
            <a:r>
              <a:rPr lang="en-US" sz="1400" dirty="0"/>
              <a:t>11. Achievement Principle</a:t>
            </a:r>
          </a:p>
          <a:p>
            <a:pPr>
              <a:buNone/>
            </a:pPr>
            <a:r>
              <a:rPr lang="en-US" sz="1400" dirty="0"/>
              <a:t>12. Practice Principle</a:t>
            </a:r>
          </a:p>
          <a:p>
            <a:pPr>
              <a:buNone/>
            </a:pPr>
            <a:r>
              <a:rPr lang="en-US" sz="1400" dirty="0"/>
              <a:t>13. Ongoing Principle</a:t>
            </a:r>
          </a:p>
          <a:p>
            <a:pPr>
              <a:buNone/>
            </a:pPr>
            <a:r>
              <a:rPr lang="en-US" sz="1400" dirty="0"/>
              <a:t>14. "Regime of Competence" principle</a:t>
            </a:r>
          </a:p>
          <a:p>
            <a:pPr>
              <a:buNone/>
            </a:pPr>
            <a:r>
              <a:rPr lang="en-US" sz="1400" dirty="0"/>
              <a:t>15. Probing Principle</a:t>
            </a:r>
          </a:p>
          <a:p>
            <a:pPr>
              <a:buNone/>
            </a:pPr>
            <a:r>
              <a:rPr lang="en-US" sz="1400" dirty="0"/>
              <a:t>16. Multiple Routes principle</a:t>
            </a:r>
          </a:p>
          <a:p>
            <a:pPr>
              <a:buNone/>
            </a:pPr>
            <a:r>
              <a:rPr lang="en-US" sz="1400" dirty="0"/>
              <a:t>17. Situated Meaning Principle</a:t>
            </a:r>
          </a:p>
          <a:p>
            <a:pPr>
              <a:buNone/>
            </a:pPr>
            <a:r>
              <a:rPr lang="en-US" sz="1400" dirty="0"/>
              <a:t>18. Text Principle</a:t>
            </a:r>
          </a:p>
          <a:p>
            <a:pPr>
              <a:buNone/>
            </a:pPr>
            <a:r>
              <a:rPr lang="en-US" sz="1400" dirty="0"/>
              <a:t>19. </a:t>
            </a:r>
            <a:r>
              <a:rPr lang="en-US" sz="1400" dirty="0" err="1"/>
              <a:t>Intertextual</a:t>
            </a:r>
            <a:r>
              <a:rPr lang="en-US" sz="1400" dirty="0"/>
              <a:t> Principle</a:t>
            </a:r>
          </a:p>
          <a:p>
            <a:pPr>
              <a:buNone/>
            </a:pPr>
            <a:r>
              <a:rPr lang="en-US" sz="1400" dirty="0"/>
              <a:t>20. Multimodal Principle</a:t>
            </a:r>
          </a:p>
          <a:p>
            <a:pPr>
              <a:buNone/>
            </a:pPr>
            <a:r>
              <a:rPr lang="en-US" sz="1400" dirty="0"/>
              <a:t>21. Material Intelligence Principle</a:t>
            </a:r>
          </a:p>
          <a:p>
            <a:pPr>
              <a:buNone/>
            </a:pPr>
            <a:r>
              <a:rPr lang="en-US" sz="1400" dirty="0"/>
              <a:t>22. Intuitive Knowledge Principle</a:t>
            </a:r>
          </a:p>
          <a:p>
            <a:pPr>
              <a:buNone/>
            </a:pPr>
            <a:r>
              <a:rPr lang="en-US" sz="1400" dirty="0"/>
              <a:t>23. Subset Principle</a:t>
            </a:r>
          </a:p>
          <a:p>
            <a:pPr>
              <a:buNone/>
            </a:pPr>
            <a:r>
              <a:rPr lang="en-US" sz="1400" dirty="0"/>
              <a:t>24. Incremental Principle</a:t>
            </a:r>
          </a:p>
          <a:p>
            <a:pPr>
              <a:buNone/>
            </a:pPr>
            <a:r>
              <a:rPr lang="en-US" sz="1400" dirty="0"/>
              <a:t>25. Concentrated Sample Principle</a:t>
            </a:r>
          </a:p>
          <a:p>
            <a:pPr>
              <a:buNone/>
            </a:pPr>
            <a:r>
              <a:rPr lang="en-US" sz="1400" dirty="0"/>
              <a:t>26. Bottom-up Basic Skills Principle</a:t>
            </a:r>
          </a:p>
          <a:p>
            <a:pPr>
              <a:buNone/>
            </a:pPr>
            <a:r>
              <a:rPr lang="en-US" sz="1400" dirty="0"/>
              <a:t>27. Explicit Information On-Demand and Just In-Time Principle</a:t>
            </a:r>
          </a:p>
          <a:p>
            <a:pPr>
              <a:buNone/>
            </a:pPr>
            <a:r>
              <a:rPr lang="en-US" sz="1400" dirty="0"/>
              <a:t>28. Discovery Principle</a:t>
            </a:r>
          </a:p>
          <a:p>
            <a:pPr>
              <a:buNone/>
            </a:pPr>
            <a:r>
              <a:rPr lang="en-US" sz="1400" dirty="0"/>
              <a:t>29. Transfer Principle</a:t>
            </a:r>
          </a:p>
          <a:p>
            <a:pPr>
              <a:buNone/>
            </a:pPr>
            <a:r>
              <a:rPr lang="en-US" sz="1400" dirty="0"/>
              <a:t>30. Cultural Models about the World Principle</a:t>
            </a:r>
          </a:p>
          <a:p>
            <a:pPr>
              <a:buNone/>
            </a:pPr>
            <a:r>
              <a:rPr lang="en-US" sz="1400" dirty="0"/>
              <a:t>31. Cultural Models about Learning Principle</a:t>
            </a:r>
          </a:p>
          <a:p>
            <a:pPr>
              <a:buNone/>
            </a:pPr>
            <a:r>
              <a:rPr lang="en-US" sz="1400" dirty="0"/>
              <a:t>32. Cultural Models about Semiotic Domains Principle</a:t>
            </a:r>
          </a:p>
          <a:p>
            <a:pPr>
              <a:buNone/>
            </a:pPr>
            <a:r>
              <a:rPr lang="en-US" sz="1400" dirty="0"/>
              <a:t>33. Distributed Principle</a:t>
            </a:r>
          </a:p>
          <a:p>
            <a:pPr>
              <a:buNone/>
            </a:pPr>
            <a:r>
              <a:rPr lang="en-US" sz="1400" dirty="0"/>
              <a:t>34. Dispersed Principle</a:t>
            </a:r>
          </a:p>
          <a:p>
            <a:pPr>
              <a:buNone/>
            </a:pPr>
            <a:r>
              <a:rPr lang="en-US" sz="1400" dirty="0"/>
              <a:t>35. Affinity Group Principle</a:t>
            </a:r>
          </a:p>
          <a:p>
            <a:pPr>
              <a:buNone/>
            </a:pPr>
            <a:r>
              <a:rPr lang="en-US" sz="1400" dirty="0"/>
              <a:t>36. Insider </a:t>
            </a:r>
            <a:r>
              <a:rPr lang="en-US" sz="1400" dirty="0" smtClean="0"/>
              <a:t>Principle</a:t>
            </a:r>
          </a:p>
          <a:p>
            <a:pPr>
              <a:buNone/>
            </a:pPr>
            <a:endParaRPr lang="en-US" sz="1400" dirty="0"/>
          </a:p>
          <a:p>
            <a:pPr>
              <a:buNone/>
            </a:pPr>
            <a:r>
              <a:rPr lang="en-US" sz="1400" dirty="0" smtClean="0"/>
              <a:t>(Gee, 2003)</a:t>
            </a:r>
            <a:endParaRPr lang="en-US" sz="1400" dirty="0"/>
          </a:p>
        </p:txBody>
      </p:sp>
      <p:sp>
        <p:nvSpPr>
          <p:cNvPr id="18436"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8437"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33157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1667841" y="1646238"/>
            <a:ext cx="5808318" cy="4525962"/>
          </a:xfrm>
          <a:prstGeom prst="rect">
            <a:avLst/>
          </a:prstGeom>
          <a:noFill/>
          <a:ln w="9525">
            <a:noFill/>
            <a:miter lim="800000"/>
            <a:headEnd/>
            <a:tailEnd/>
          </a:ln>
        </p:spPr>
      </p:pic>
    </p:spTree>
    <p:extLst>
      <p:ext uri="{BB962C8B-B14F-4D97-AF65-F5344CB8AC3E}">
        <p14:creationId xmlns:p14="http://schemas.microsoft.com/office/powerpoint/2010/main" val="15183060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z="4000" dirty="0">
                <a:solidFill>
                  <a:schemeClr val="tx1"/>
                </a:solidFill>
                <a:cs typeface="Arial"/>
              </a:rPr>
              <a:t>Design</a:t>
            </a:r>
          </a:p>
        </p:txBody>
      </p:sp>
      <p:sp>
        <p:nvSpPr>
          <p:cNvPr id="107523" name="Rectangle 3"/>
          <p:cNvSpPr>
            <a:spLocks noGrp="1" noChangeArrowheads="1"/>
          </p:cNvSpPr>
          <p:nvPr>
            <p:ph type="body" idx="1"/>
          </p:nvPr>
        </p:nvSpPr>
        <p:spPr>
          <a:xfrm>
            <a:off x="457200" y="2362200"/>
            <a:ext cx="8229600" cy="3768725"/>
          </a:xfrm>
        </p:spPr>
        <p:txBody>
          <a:bodyPr/>
          <a:lstStyle/>
          <a:p>
            <a:pPr algn="ctr" eaLnBrk="1" hangingPunct="1">
              <a:buNone/>
            </a:pPr>
            <a:r>
              <a:rPr lang="en-US" sz="2400" dirty="0" smtClean="0"/>
              <a:t>Major paradigms in Serious Game Design</a:t>
            </a:r>
          </a:p>
          <a:p>
            <a:pPr algn="ctr" eaLnBrk="1" hangingPunct="1">
              <a:buNone/>
            </a:pPr>
            <a:endParaRPr lang="en-US" sz="2400" dirty="0"/>
          </a:p>
          <a:p>
            <a:pPr algn="ctr" eaLnBrk="1" hangingPunct="1">
              <a:buNone/>
            </a:pPr>
            <a:r>
              <a:rPr lang="en-US" sz="2400" dirty="0" err="1" smtClean="0"/>
              <a:t>Gamification</a:t>
            </a:r>
            <a:endParaRPr lang="en-US" sz="2400" dirty="0" smtClean="0"/>
          </a:p>
          <a:p>
            <a:pPr algn="ctr" eaLnBrk="1" hangingPunct="1">
              <a:buNone/>
            </a:pPr>
            <a:endParaRPr lang="en-US" sz="2400" dirty="0"/>
          </a:p>
          <a:p>
            <a:pPr algn="ctr" eaLnBrk="1" hangingPunct="1">
              <a:buNone/>
            </a:pPr>
            <a:r>
              <a:rPr lang="en-US" sz="2400" dirty="0" smtClean="0"/>
              <a:t>Holistic – Systemic Learning</a:t>
            </a:r>
            <a:endParaRPr lang="en-US" sz="2400" dirty="0"/>
          </a:p>
        </p:txBody>
      </p:sp>
      <p:sp>
        <p:nvSpPr>
          <p:cNvPr id="18436"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8437"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05390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z="4000" b="1" dirty="0">
                <a:solidFill>
                  <a:schemeClr val="tx1"/>
                </a:solidFill>
                <a:cs typeface="Arial"/>
              </a:rPr>
              <a:t>Design</a:t>
            </a:r>
          </a:p>
        </p:txBody>
      </p:sp>
      <p:sp>
        <p:nvSpPr>
          <p:cNvPr id="107523" name="Rectangle 3"/>
          <p:cNvSpPr>
            <a:spLocks noGrp="1" noChangeArrowheads="1"/>
          </p:cNvSpPr>
          <p:nvPr>
            <p:ph type="body" idx="1"/>
          </p:nvPr>
        </p:nvSpPr>
        <p:spPr>
          <a:xfrm>
            <a:off x="457200" y="2362200"/>
            <a:ext cx="8229600" cy="3768725"/>
          </a:xfrm>
        </p:spPr>
        <p:txBody>
          <a:bodyPr/>
          <a:lstStyle/>
          <a:p>
            <a:pPr algn="ctr" eaLnBrk="1" hangingPunct="1">
              <a:buNone/>
            </a:pPr>
            <a:endParaRPr lang="en-US" sz="2400" dirty="0"/>
          </a:p>
        </p:txBody>
      </p:sp>
      <p:sp>
        <p:nvSpPr>
          <p:cNvPr id="18436"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8437"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5281" y="1371600"/>
            <a:ext cx="5041037" cy="5041037"/>
          </a:xfrm>
          <a:prstGeom prst="rect">
            <a:avLst/>
          </a:prstGeom>
        </p:spPr>
      </p:pic>
    </p:spTree>
    <p:extLst>
      <p:ext uri="{BB962C8B-B14F-4D97-AF65-F5344CB8AC3E}">
        <p14:creationId xmlns:p14="http://schemas.microsoft.com/office/powerpoint/2010/main" val="42190507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z="4000" b="1" dirty="0">
                <a:solidFill>
                  <a:schemeClr val="tx1"/>
                </a:solidFill>
                <a:cs typeface="Arial"/>
              </a:rPr>
              <a:t>Design</a:t>
            </a:r>
          </a:p>
        </p:txBody>
      </p:sp>
      <p:sp>
        <p:nvSpPr>
          <p:cNvPr id="107523" name="Rectangle 3"/>
          <p:cNvSpPr>
            <a:spLocks noGrp="1" noChangeArrowheads="1"/>
          </p:cNvSpPr>
          <p:nvPr>
            <p:ph type="body" idx="1"/>
          </p:nvPr>
        </p:nvSpPr>
        <p:spPr>
          <a:xfrm>
            <a:off x="457200" y="2362200"/>
            <a:ext cx="8229600" cy="3768725"/>
          </a:xfrm>
        </p:spPr>
        <p:txBody>
          <a:bodyPr/>
          <a:lstStyle/>
          <a:p>
            <a:pPr algn="ctr" eaLnBrk="1" hangingPunct="1">
              <a:buNone/>
            </a:pPr>
            <a:endParaRPr lang="en-US" sz="2400" dirty="0"/>
          </a:p>
        </p:txBody>
      </p:sp>
      <p:sp>
        <p:nvSpPr>
          <p:cNvPr id="18436"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8437"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523" y="1444101"/>
            <a:ext cx="7369354" cy="4943899"/>
          </a:xfrm>
          <a:prstGeom prst="rect">
            <a:avLst/>
          </a:prstGeom>
        </p:spPr>
      </p:pic>
    </p:spTree>
    <p:extLst>
      <p:ext uri="{BB962C8B-B14F-4D97-AF65-F5344CB8AC3E}">
        <p14:creationId xmlns:p14="http://schemas.microsoft.com/office/powerpoint/2010/main" val="23866378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defRPr/>
            </a:pPr>
            <a:r>
              <a:rPr lang="en-US" sz="4000" b="1" dirty="0" smtClean="0">
                <a:solidFill>
                  <a:schemeClr val="tx1"/>
                </a:solidFill>
              </a:rPr>
              <a:t>Content meets Design</a:t>
            </a:r>
          </a:p>
        </p:txBody>
      </p:sp>
      <p:sp>
        <p:nvSpPr>
          <p:cNvPr id="10244"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245"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Content Placeholder 8"/>
          <p:cNvGraphicFramePr>
            <a:graphicFrameLocks noGrp="1"/>
          </p:cNvGraphicFramePr>
          <p:nvPr>
            <p:ph idx="1"/>
            <p:extLst>
              <p:ext uri="{D42A27DB-BD31-4B8C-83A1-F6EECF244321}">
                <p14:modId xmlns:p14="http://schemas.microsoft.com/office/powerpoint/2010/main" val="2222785670"/>
              </p:ext>
            </p:extLst>
          </p:nvPr>
        </p:nvGraphicFramePr>
        <p:xfrm>
          <a:off x="457200" y="1295400"/>
          <a:ext cx="8229600" cy="4530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370471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Content Meets Design</a:t>
            </a:r>
            <a:endParaRPr lang="en-US" sz="40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1850254"/>
            <a:ext cx="4762500" cy="3876675"/>
          </a:xfrm>
          <a:prstGeom prst="rect">
            <a:avLst/>
          </a:prstGeom>
        </p:spPr>
      </p:pic>
      <p:sp>
        <p:nvSpPr>
          <p:cNvPr id="7" name="TextBox 6"/>
          <p:cNvSpPr txBox="1"/>
          <p:nvPr/>
        </p:nvSpPr>
        <p:spPr>
          <a:xfrm>
            <a:off x="901083" y="4572000"/>
            <a:ext cx="2569934" cy="369332"/>
          </a:xfrm>
          <a:prstGeom prst="rect">
            <a:avLst/>
          </a:prstGeom>
          <a:noFill/>
        </p:spPr>
        <p:txBody>
          <a:bodyPr wrap="none" rtlCol="0">
            <a:spAutoFit/>
          </a:bodyPr>
          <a:lstStyle/>
          <a:p>
            <a:r>
              <a:rPr lang="en-US" dirty="0" smtClean="0"/>
              <a:t>Level 1 – Identify &amp; List</a:t>
            </a:r>
            <a:endParaRPr lang="en-US" dirty="0"/>
          </a:p>
        </p:txBody>
      </p:sp>
      <p:sp>
        <p:nvSpPr>
          <p:cNvPr id="9" name="TextBox 8"/>
          <p:cNvSpPr txBox="1"/>
          <p:nvPr/>
        </p:nvSpPr>
        <p:spPr>
          <a:xfrm>
            <a:off x="901083" y="3695700"/>
            <a:ext cx="3493264" cy="369332"/>
          </a:xfrm>
          <a:prstGeom prst="rect">
            <a:avLst/>
          </a:prstGeom>
          <a:noFill/>
        </p:spPr>
        <p:txBody>
          <a:bodyPr wrap="none" rtlCol="0">
            <a:spAutoFit/>
          </a:bodyPr>
          <a:lstStyle/>
          <a:p>
            <a:r>
              <a:rPr lang="en-US" dirty="0" smtClean="0"/>
              <a:t>Level 2 – Explain consequences</a:t>
            </a:r>
            <a:endParaRPr lang="en-US" dirty="0"/>
          </a:p>
        </p:txBody>
      </p:sp>
      <p:sp>
        <p:nvSpPr>
          <p:cNvPr id="10" name="Rectangle 9"/>
          <p:cNvSpPr/>
          <p:nvPr/>
        </p:nvSpPr>
        <p:spPr>
          <a:xfrm>
            <a:off x="901083" y="2819400"/>
            <a:ext cx="3121432" cy="369332"/>
          </a:xfrm>
          <a:prstGeom prst="rect">
            <a:avLst/>
          </a:prstGeom>
        </p:spPr>
        <p:txBody>
          <a:bodyPr wrap="none">
            <a:spAutoFit/>
          </a:bodyPr>
          <a:lstStyle/>
          <a:p>
            <a:r>
              <a:rPr lang="en-US" dirty="0"/>
              <a:t>Level </a:t>
            </a:r>
            <a:r>
              <a:rPr lang="en-US" dirty="0" smtClean="0"/>
              <a:t>3 </a:t>
            </a:r>
            <a:r>
              <a:rPr lang="en-US" dirty="0"/>
              <a:t>– </a:t>
            </a:r>
            <a:r>
              <a:rPr lang="en-US" dirty="0" smtClean="0"/>
              <a:t>Apply &amp; Recognize</a:t>
            </a:r>
            <a:endParaRPr lang="en-US" dirty="0"/>
          </a:p>
        </p:txBody>
      </p:sp>
      <p:sp>
        <p:nvSpPr>
          <p:cNvPr id="11" name="TextBox 10"/>
          <p:cNvSpPr txBox="1"/>
          <p:nvPr/>
        </p:nvSpPr>
        <p:spPr>
          <a:xfrm>
            <a:off x="5106144" y="5696634"/>
            <a:ext cx="2932213" cy="615553"/>
          </a:xfrm>
          <a:prstGeom prst="rect">
            <a:avLst/>
          </a:prstGeom>
          <a:noFill/>
        </p:spPr>
        <p:txBody>
          <a:bodyPr wrap="none" rtlCol="0">
            <a:spAutoFit/>
          </a:bodyPr>
          <a:lstStyle/>
          <a:p>
            <a:r>
              <a:rPr lang="en-US" sz="1600" dirty="0"/>
              <a:t>(Anderson &amp; </a:t>
            </a:r>
            <a:r>
              <a:rPr lang="en-US" sz="1600" dirty="0" err="1"/>
              <a:t>Krathwohl</a:t>
            </a:r>
            <a:r>
              <a:rPr lang="en-US" sz="1600" dirty="0"/>
              <a:t>, 2001)</a:t>
            </a:r>
          </a:p>
          <a:p>
            <a:endParaRPr lang="en-US" dirty="0"/>
          </a:p>
        </p:txBody>
      </p:sp>
    </p:spTree>
    <p:extLst>
      <p:ext uri="{BB962C8B-B14F-4D97-AF65-F5344CB8AC3E}">
        <p14:creationId xmlns:p14="http://schemas.microsoft.com/office/powerpoint/2010/main" val="41237876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z="4000" b="1" dirty="0">
                <a:solidFill>
                  <a:schemeClr val="tx1"/>
                </a:solidFill>
                <a:cs typeface="Arial"/>
              </a:rPr>
              <a:t>Design</a:t>
            </a:r>
          </a:p>
        </p:txBody>
      </p:sp>
      <p:sp>
        <p:nvSpPr>
          <p:cNvPr id="107523" name="Rectangle 3"/>
          <p:cNvSpPr>
            <a:spLocks noGrp="1" noChangeArrowheads="1"/>
          </p:cNvSpPr>
          <p:nvPr>
            <p:ph type="body" idx="1"/>
          </p:nvPr>
        </p:nvSpPr>
        <p:spPr>
          <a:xfrm>
            <a:off x="76200" y="2362200"/>
            <a:ext cx="8991600" cy="3768725"/>
          </a:xfrm>
        </p:spPr>
        <p:txBody>
          <a:bodyPr/>
          <a:lstStyle/>
          <a:p>
            <a:pPr algn="ctr" eaLnBrk="1" hangingPunct="1">
              <a:buNone/>
            </a:pPr>
            <a:endParaRPr lang="en-US" sz="2400" dirty="0" smtClean="0"/>
          </a:p>
          <a:p>
            <a:pPr algn="ctr" eaLnBrk="1" hangingPunct="1">
              <a:buNone/>
            </a:pPr>
            <a:r>
              <a:rPr lang="en-US" b="1" dirty="0" smtClean="0"/>
              <a:t>Content learning </a:t>
            </a:r>
            <a:r>
              <a:rPr lang="en-US" b="1" dirty="0"/>
              <a:t>o</a:t>
            </a:r>
            <a:r>
              <a:rPr lang="en-US" b="1" dirty="0" smtClean="0"/>
              <a:t>bjectives are one major component of our overall design task.</a:t>
            </a:r>
            <a:endParaRPr lang="en-US" b="1" dirty="0"/>
          </a:p>
          <a:p>
            <a:pPr algn="ctr" eaLnBrk="1" hangingPunct="1">
              <a:buFont typeface="Wingdings" pitchFamily="2" charset="2"/>
              <a:buNone/>
            </a:pPr>
            <a:endParaRPr lang="en-US" sz="2400" dirty="0" smtClean="0"/>
          </a:p>
        </p:txBody>
      </p:sp>
      <p:sp>
        <p:nvSpPr>
          <p:cNvPr id="19460"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9461"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69523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defRPr/>
            </a:pPr>
            <a:r>
              <a:rPr lang="en-US" sz="4000" b="1" dirty="0" smtClean="0">
                <a:solidFill>
                  <a:schemeClr val="tx1"/>
                </a:solidFill>
              </a:rPr>
              <a:t>…and</a:t>
            </a:r>
          </a:p>
        </p:txBody>
      </p:sp>
      <p:sp>
        <p:nvSpPr>
          <p:cNvPr id="107523" name="Rectangle 3"/>
          <p:cNvSpPr>
            <a:spLocks noGrp="1" noChangeArrowheads="1"/>
          </p:cNvSpPr>
          <p:nvPr>
            <p:ph type="body" idx="1"/>
          </p:nvPr>
        </p:nvSpPr>
        <p:spPr>
          <a:xfrm>
            <a:off x="0" y="1447800"/>
            <a:ext cx="8915400" cy="4953000"/>
          </a:xfrm>
        </p:spPr>
        <p:txBody>
          <a:bodyPr/>
          <a:lstStyle/>
          <a:p>
            <a:endParaRPr lang="en-US" sz="2400" dirty="0" smtClean="0">
              <a:effectLst/>
            </a:endParaRPr>
          </a:p>
          <a:p>
            <a:pPr>
              <a:buFont typeface="Arial" pitchFamily="34" charset="0"/>
              <a:buChar char="•"/>
            </a:pPr>
            <a:r>
              <a:rPr lang="en-US" sz="2400" b="1" dirty="0" smtClean="0">
                <a:effectLst>
                  <a:outerShdw blurRad="38100" dist="38100" dir="2700000" algn="tl">
                    <a:srgbClr val="000000">
                      <a:alpha val="43137"/>
                    </a:srgbClr>
                  </a:outerShdw>
                </a:effectLst>
              </a:rPr>
              <a:t>Be collaboratively </a:t>
            </a:r>
            <a:r>
              <a:rPr lang="en-US" sz="2400" b="1" dirty="0">
                <a:effectLst>
                  <a:outerShdw blurRad="38100" dist="38100" dir="2700000" algn="tl">
                    <a:srgbClr val="000000">
                      <a:alpha val="43137"/>
                    </a:srgbClr>
                  </a:outerShdw>
                </a:effectLst>
              </a:rPr>
              <a:t>designed, tested, and evaluated through a multi-disciplinary iterative development process by recognized experts in graduate science education, gaming, academic integrity, and educational digital media production</a:t>
            </a:r>
            <a:r>
              <a:rPr lang="en-US" sz="2400" b="1" dirty="0" smtClean="0">
                <a:effectLst>
                  <a:outerShdw blurRad="38100" dist="38100" dir="2700000" algn="tl">
                    <a:srgbClr val="000000">
                      <a:alpha val="43137"/>
                    </a:srgbClr>
                  </a:outerShdw>
                </a:effectLst>
              </a:rPr>
              <a:t>.</a:t>
            </a:r>
          </a:p>
          <a:p>
            <a:pPr>
              <a:buFont typeface="Arial" pitchFamily="34" charset="0"/>
              <a:buChar char="•"/>
            </a:pPr>
            <a:endParaRPr lang="en-US" sz="2400" b="1" dirty="0">
              <a:effectLst>
                <a:outerShdw blurRad="38100" dist="38100" dir="2700000" algn="tl">
                  <a:srgbClr val="000000">
                    <a:alpha val="43137"/>
                  </a:srgbClr>
                </a:outerShdw>
              </a:effectLst>
            </a:endParaRPr>
          </a:p>
          <a:p>
            <a:pPr>
              <a:buFont typeface="Arial" pitchFamily="34" charset="0"/>
              <a:buChar char="•"/>
            </a:pPr>
            <a:r>
              <a:rPr lang="en-US" sz="2400" b="1" dirty="0">
                <a:effectLst>
                  <a:outerShdw blurRad="38100" dist="38100" dir="2700000" algn="tl">
                    <a:srgbClr val="000000">
                      <a:alpha val="43137"/>
                    </a:srgbClr>
                  </a:outerShdw>
                </a:effectLst>
              </a:rPr>
              <a:t>Have an open source approach that will allow each institution to integrate its own code of conduct, relevant policies, and branding while maintaining a common focus on what constitutes responsible conduct of research. </a:t>
            </a:r>
          </a:p>
          <a:p>
            <a:endParaRPr lang="en-US" sz="2400" b="1" dirty="0">
              <a:effectLst>
                <a:outerShdw blurRad="38100" dist="38100" dir="2700000" algn="tl">
                  <a:srgbClr val="000000">
                    <a:alpha val="43137"/>
                  </a:srgbClr>
                </a:outerShdw>
              </a:effectLst>
            </a:endParaRPr>
          </a:p>
          <a:p>
            <a:pPr marL="0" indent="0">
              <a:buNone/>
            </a:pPr>
            <a:endParaRPr lang="en-US" sz="2400" dirty="0">
              <a:effectLst/>
            </a:endParaRPr>
          </a:p>
          <a:p>
            <a:endParaRPr lang="en-US" sz="2400" dirty="0">
              <a:effectLst/>
            </a:endParaRPr>
          </a:p>
          <a:p>
            <a:pPr algn="ctr" eaLnBrk="1" hangingPunct="1">
              <a:buFont typeface="Wingdings" pitchFamily="2" charset="2"/>
              <a:buNone/>
            </a:pPr>
            <a:endParaRPr lang="en-US" sz="2400" dirty="0" smtClean="0"/>
          </a:p>
        </p:txBody>
      </p:sp>
      <p:sp>
        <p:nvSpPr>
          <p:cNvPr id="4100"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101"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4253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z="4000">
                <a:solidFill>
                  <a:schemeClr val="tx1"/>
                </a:solidFill>
                <a:cs typeface="Arial"/>
              </a:rPr>
              <a:t>Design</a:t>
            </a:r>
          </a:p>
        </p:txBody>
      </p:sp>
      <p:sp>
        <p:nvSpPr>
          <p:cNvPr id="107523" name="Rectangle 3"/>
          <p:cNvSpPr>
            <a:spLocks noGrp="1" noChangeArrowheads="1"/>
          </p:cNvSpPr>
          <p:nvPr>
            <p:ph type="body" idx="1"/>
          </p:nvPr>
        </p:nvSpPr>
        <p:spPr>
          <a:xfrm>
            <a:off x="457200" y="2362200"/>
            <a:ext cx="8229600" cy="3768725"/>
          </a:xfrm>
        </p:spPr>
        <p:txBody>
          <a:bodyPr/>
          <a:lstStyle/>
          <a:p>
            <a:pPr algn="ctr" eaLnBrk="1" hangingPunct="1">
              <a:buNone/>
            </a:pPr>
            <a:endParaRPr lang="en-US" sz="2400" dirty="0" smtClean="0"/>
          </a:p>
          <a:p>
            <a:pPr algn="ctr" eaLnBrk="1" hangingPunct="1">
              <a:buNone/>
            </a:pPr>
            <a:r>
              <a:rPr lang="en-US" sz="2400" dirty="0" smtClean="0"/>
              <a:t>Another major component of the overall design task is to make games that our audience wants to play.</a:t>
            </a:r>
            <a:endParaRPr lang="en-US" sz="2400" dirty="0"/>
          </a:p>
          <a:p>
            <a:pPr algn="ctr" eaLnBrk="1" hangingPunct="1">
              <a:buFont typeface="Wingdings" pitchFamily="2" charset="2"/>
              <a:buNone/>
            </a:pPr>
            <a:endParaRPr lang="en-US" sz="2400" dirty="0" smtClean="0"/>
          </a:p>
        </p:txBody>
      </p:sp>
      <p:sp>
        <p:nvSpPr>
          <p:cNvPr id="19460"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9461"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8343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z="4000" b="1" dirty="0">
                <a:solidFill>
                  <a:schemeClr val="tx1"/>
                </a:solidFill>
                <a:cs typeface="Arial"/>
              </a:rPr>
              <a:t>Design</a:t>
            </a:r>
          </a:p>
        </p:txBody>
      </p:sp>
      <p:sp>
        <p:nvSpPr>
          <p:cNvPr id="107523" name="Rectangle 3"/>
          <p:cNvSpPr>
            <a:spLocks noGrp="1" noChangeArrowheads="1"/>
          </p:cNvSpPr>
          <p:nvPr>
            <p:ph type="body" idx="1"/>
          </p:nvPr>
        </p:nvSpPr>
        <p:spPr>
          <a:xfrm>
            <a:off x="457200" y="2362200"/>
            <a:ext cx="8229600" cy="3768725"/>
          </a:xfrm>
        </p:spPr>
        <p:txBody>
          <a:bodyPr/>
          <a:lstStyle/>
          <a:p>
            <a:pPr algn="ctr" eaLnBrk="1" hangingPunct="1">
              <a:buNone/>
            </a:pPr>
            <a:endParaRPr lang="en-US" sz="2400" dirty="0" smtClean="0"/>
          </a:p>
          <a:p>
            <a:pPr algn="ctr" eaLnBrk="1" hangingPunct="1">
              <a:buNone/>
            </a:pPr>
            <a:r>
              <a:rPr lang="en-US" sz="3600" b="1" dirty="0" smtClean="0"/>
              <a:t>Focus Groups for Design Research</a:t>
            </a:r>
            <a:endParaRPr lang="en-US" sz="3600" b="1" dirty="0"/>
          </a:p>
          <a:p>
            <a:pPr algn="ctr" eaLnBrk="1" hangingPunct="1">
              <a:buFont typeface="Wingdings" pitchFamily="2" charset="2"/>
              <a:buNone/>
            </a:pPr>
            <a:endParaRPr lang="en-US" sz="2400" dirty="0" smtClean="0"/>
          </a:p>
        </p:txBody>
      </p:sp>
      <p:sp>
        <p:nvSpPr>
          <p:cNvPr id="19460"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9461"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62124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z="4000" b="1" dirty="0">
                <a:solidFill>
                  <a:schemeClr val="tx1"/>
                </a:solidFill>
                <a:cs typeface="Arial"/>
              </a:rPr>
              <a:t>Design</a:t>
            </a:r>
          </a:p>
        </p:txBody>
      </p:sp>
      <p:sp>
        <p:nvSpPr>
          <p:cNvPr id="107523" name="Rectangle 3"/>
          <p:cNvSpPr>
            <a:spLocks noGrp="1" noChangeArrowheads="1"/>
          </p:cNvSpPr>
          <p:nvPr>
            <p:ph type="body" idx="1"/>
          </p:nvPr>
        </p:nvSpPr>
        <p:spPr>
          <a:xfrm>
            <a:off x="457200" y="2362200"/>
            <a:ext cx="8229600" cy="3768725"/>
          </a:xfrm>
        </p:spPr>
        <p:txBody>
          <a:bodyPr/>
          <a:lstStyle/>
          <a:p>
            <a:pPr algn="ctr" eaLnBrk="1" hangingPunct="1">
              <a:buNone/>
            </a:pPr>
            <a:endParaRPr lang="en-US" sz="2400" dirty="0" smtClean="0"/>
          </a:p>
          <a:p>
            <a:pPr algn="ctr" eaLnBrk="1" hangingPunct="1">
              <a:buNone/>
            </a:pPr>
            <a:r>
              <a:rPr lang="en-US" sz="3600" b="1" dirty="0" smtClean="0"/>
              <a:t>Focus Groups partnered with the </a:t>
            </a:r>
            <a:r>
              <a:rPr lang="en-US" sz="3600" b="1" dirty="0" smtClean="0">
                <a:effectLst>
                  <a:outerShdw blurRad="38100" dist="38100" dir="2700000" algn="tl">
                    <a:srgbClr val="000000">
                      <a:alpha val="43137"/>
                    </a:srgbClr>
                  </a:outerShdw>
                </a:effectLst>
              </a:rPr>
              <a:t>I³ graduate student groups</a:t>
            </a:r>
            <a:endParaRPr lang="en-US" sz="3600" b="1" dirty="0">
              <a:effectLst>
                <a:outerShdw blurRad="38100" dist="38100" dir="2700000" algn="tl">
                  <a:srgbClr val="000000">
                    <a:alpha val="43137"/>
                  </a:srgbClr>
                </a:outerShdw>
              </a:effectLst>
            </a:endParaRPr>
          </a:p>
          <a:p>
            <a:pPr algn="ctr" eaLnBrk="1" hangingPunct="1">
              <a:buFont typeface="Wingdings" pitchFamily="2" charset="2"/>
              <a:buNone/>
            </a:pPr>
            <a:endParaRPr lang="en-US" sz="2400" b="1" dirty="0" smtClean="0"/>
          </a:p>
        </p:txBody>
      </p:sp>
      <p:sp>
        <p:nvSpPr>
          <p:cNvPr id="19460"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9461"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53239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76200"/>
            <a:ext cx="8229600" cy="1143000"/>
          </a:xfrm>
        </p:spPr>
        <p:txBody>
          <a:bodyPr/>
          <a:lstStyle/>
          <a:p>
            <a:pPr eaLnBrk="1" hangingPunct="1"/>
            <a:r>
              <a:rPr lang="en-US" sz="4000" b="1" dirty="0">
                <a:solidFill>
                  <a:schemeClr val="tx1"/>
                </a:solidFill>
                <a:cs typeface="Arial"/>
              </a:rPr>
              <a:t>Design</a:t>
            </a:r>
          </a:p>
        </p:txBody>
      </p:sp>
      <p:sp>
        <p:nvSpPr>
          <p:cNvPr id="107523" name="Rectangle 3"/>
          <p:cNvSpPr>
            <a:spLocks noGrp="1" noChangeArrowheads="1"/>
          </p:cNvSpPr>
          <p:nvPr>
            <p:ph type="body" idx="1"/>
          </p:nvPr>
        </p:nvSpPr>
        <p:spPr>
          <a:xfrm>
            <a:off x="76200" y="1524000"/>
            <a:ext cx="8610600" cy="4606925"/>
          </a:xfrm>
        </p:spPr>
        <p:txBody>
          <a:bodyPr/>
          <a:lstStyle/>
          <a:p>
            <a:pPr eaLnBrk="1" hangingPunct="1">
              <a:buNone/>
            </a:pPr>
            <a:r>
              <a:rPr lang="en-US" b="1" dirty="0" smtClean="0">
                <a:effectLst/>
              </a:rPr>
              <a:t>Focus Group Method</a:t>
            </a:r>
            <a:endParaRPr lang="en-US" b="1" dirty="0">
              <a:effectLst/>
            </a:endParaRPr>
          </a:p>
          <a:p>
            <a:pPr marL="457200" indent="-457200" eaLnBrk="1" hangingPunct="1">
              <a:buFont typeface="+mj-lt"/>
              <a:buAutoNum type="arabicPeriod"/>
            </a:pPr>
            <a:endParaRPr lang="en-US" b="1" dirty="0" smtClean="0">
              <a:effectLst/>
            </a:endParaRPr>
          </a:p>
          <a:p>
            <a:pPr marL="457200" indent="-457200" eaLnBrk="1" hangingPunct="1">
              <a:buFont typeface="+mj-lt"/>
              <a:buAutoNum type="arabicPeriod"/>
            </a:pPr>
            <a:r>
              <a:rPr lang="en-US" b="1" dirty="0" smtClean="0">
                <a:effectLst/>
              </a:rPr>
              <a:t>diverse </a:t>
            </a:r>
            <a:r>
              <a:rPr lang="en-US" b="1" dirty="0">
                <a:effectLst/>
              </a:rPr>
              <a:t>attitudes toward video games </a:t>
            </a:r>
            <a:endParaRPr lang="en-US" b="1" dirty="0" smtClean="0">
              <a:effectLst/>
            </a:endParaRPr>
          </a:p>
          <a:p>
            <a:pPr marL="457200" indent="-457200" eaLnBrk="1" hangingPunct="1">
              <a:buFont typeface="+mj-lt"/>
              <a:buAutoNum type="arabicPeriod"/>
            </a:pPr>
            <a:endParaRPr lang="en-US" b="1" dirty="0">
              <a:effectLst/>
            </a:endParaRPr>
          </a:p>
          <a:p>
            <a:pPr marL="457200" indent="-457200" eaLnBrk="1" hangingPunct="1">
              <a:buFont typeface="+mj-lt"/>
              <a:buAutoNum type="arabicPeriod"/>
            </a:pPr>
            <a:r>
              <a:rPr lang="en-US" b="1" dirty="0">
                <a:effectLst/>
              </a:rPr>
              <a:t>very diverse preferences for game </a:t>
            </a:r>
            <a:r>
              <a:rPr lang="en-US" b="1" dirty="0" smtClean="0">
                <a:effectLst/>
              </a:rPr>
              <a:t>genres</a:t>
            </a:r>
          </a:p>
          <a:p>
            <a:pPr marL="457200" indent="-457200" eaLnBrk="1" hangingPunct="1">
              <a:buFont typeface="+mj-lt"/>
              <a:buAutoNum type="arabicPeriod"/>
            </a:pPr>
            <a:endParaRPr lang="en-US" b="1" dirty="0">
              <a:effectLst/>
            </a:endParaRPr>
          </a:p>
          <a:p>
            <a:pPr marL="457200" indent="-457200" eaLnBrk="1" hangingPunct="1">
              <a:buFont typeface="+mj-lt"/>
              <a:buAutoNum type="arabicPeriod"/>
            </a:pPr>
            <a:r>
              <a:rPr lang="en-US" b="1" dirty="0" smtClean="0">
                <a:effectLst/>
              </a:rPr>
              <a:t>Preference for a </a:t>
            </a:r>
            <a:r>
              <a:rPr lang="en-US" b="1" dirty="0">
                <a:effectLst/>
              </a:rPr>
              <a:t>“meta-game” </a:t>
            </a:r>
            <a:r>
              <a:rPr lang="en-US" b="1" dirty="0" smtClean="0">
                <a:effectLst/>
              </a:rPr>
              <a:t>environment</a:t>
            </a:r>
          </a:p>
        </p:txBody>
      </p:sp>
      <p:sp>
        <p:nvSpPr>
          <p:cNvPr id="19460"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9461"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63096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z="4000" b="1" dirty="0">
                <a:solidFill>
                  <a:schemeClr val="tx1"/>
                </a:solidFill>
                <a:cs typeface="Arial"/>
              </a:rPr>
              <a:t>Design</a:t>
            </a:r>
          </a:p>
        </p:txBody>
      </p:sp>
      <p:sp>
        <p:nvSpPr>
          <p:cNvPr id="107523" name="Rectangle 3"/>
          <p:cNvSpPr>
            <a:spLocks noGrp="1" noChangeArrowheads="1"/>
          </p:cNvSpPr>
          <p:nvPr>
            <p:ph type="body" idx="1"/>
          </p:nvPr>
        </p:nvSpPr>
        <p:spPr>
          <a:xfrm>
            <a:off x="419100" y="1828800"/>
            <a:ext cx="8458200" cy="4302125"/>
          </a:xfrm>
        </p:spPr>
        <p:txBody>
          <a:bodyPr/>
          <a:lstStyle/>
          <a:p>
            <a:pPr eaLnBrk="1" hangingPunct="1">
              <a:buNone/>
            </a:pPr>
            <a:r>
              <a:rPr lang="en-US" b="1" dirty="0" smtClean="0"/>
              <a:t>Major Design Task Components</a:t>
            </a:r>
          </a:p>
          <a:p>
            <a:pPr eaLnBrk="1" hangingPunct="1">
              <a:buNone/>
            </a:pPr>
            <a:endParaRPr lang="en-US" b="1" dirty="0"/>
          </a:p>
          <a:p>
            <a:pPr marL="857250" lvl="1" indent="-457200" eaLnBrk="1" hangingPunct="1">
              <a:buFont typeface="+mj-lt"/>
              <a:buAutoNum type="arabicPeriod"/>
            </a:pPr>
            <a:r>
              <a:rPr lang="en-US" sz="3200" b="1" dirty="0" smtClean="0"/>
              <a:t>Meet content learning objectives</a:t>
            </a:r>
          </a:p>
          <a:p>
            <a:pPr marL="857250" lvl="1" indent="-457200" eaLnBrk="1" hangingPunct="1">
              <a:buFont typeface="+mj-lt"/>
              <a:buAutoNum type="arabicPeriod"/>
            </a:pPr>
            <a:endParaRPr lang="en-US" sz="3200" b="1" dirty="0"/>
          </a:p>
          <a:p>
            <a:pPr marL="857250" lvl="1" indent="-457200" eaLnBrk="1" hangingPunct="1">
              <a:buFont typeface="+mj-lt"/>
              <a:buAutoNum type="arabicPeriod"/>
            </a:pPr>
            <a:r>
              <a:rPr lang="en-US" sz="3200" b="1" dirty="0" smtClean="0"/>
              <a:t>Make learning games that reach a wide audience</a:t>
            </a:r>
          </a:p>
        </p:txBody>
      </p:sp>
      <p:sp>
        <p:nvSpPr>
          <p:cNvPr id="19460"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9461"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1803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z="4000" b="1" dirty="0">
                <a:solidFill>
                  <a:schemeClr val="tx1"/>
                </a:solidFill>
                <a:cs typeface="Arial"/>
              </a:rPr>
              <a:t>Design</a:t>
            </a:r>
          </a:p>
        </p:txBody>
      </p:sp>
      <p:sp>
        <p:nvSpPr>
          <p:cNvPr id="107523" name="Rectangle 3"/>
          <p:cNvSpPr>
            <a:spLocks noGrp="1" noChangeArrowheads="1"/>
          </p:cNvSpPr>
          <p:nvPr>
            <p:ph type="body" idx="1"/>
          </p:nvPr>
        </p:nvSpPr>
        <p:spPr>
          <a:xfrm>
            <a:off x="152400" y="2362200"/>
            <a:ext cx="8839200" cy="3768725"/>
          </a:xfrm>
        </p:spPr>
        <p:txBody>
          <a:bodyPr/>
          <a:lstStyle/>
          <a:p>
            <a:pPr algn="ctr" eaLnBrk="1" hangingPunct="1">
              <a:buFont typeface="Wingdings" pitchFamily="2" charset="2"/>
              <a:buNone/>
            </a:pPr>
            <a:r>
              <a:rPr lang="en-US" b="1" dirty="0" smtClean="0"/>
              <a:t>Overall Design Structure</a:t>
            </a:r>
          </a:p>
          <a:p>
            <a:pPr algn="ctr" eaLnBrk="1" hangingPunct="1">
              <a:buFont typeface="Wingdings" pitchFamily="2" charset="2"/>
              <a:buNone/>
            </a:pPr>
            <a:endParaRPr lang="en-US" b="1" dirty="0"/>
          </a:p>
          <a:p>
            <a:pPr algn="ctr" eaLnBrk="1" hangingPunct="1">
              <a:buFont typeface="Wingdings" pitchFamily="2" charset="2"/>
              <a:buNone/>
            </a:pPr>
            <a:endParaRPr lang="en-US" b="1" dirty="0" smtClean="0"/>
          </a:p>
          <a:p>
            <a:pPr algn="ctr" eaLnBrk="1" hangingPunct="1">
              <a:buFont typeface="Wingdings" pitchFamily="2" charset="2"/>
              <a:buNone/>
            </a:pPr>
            <a:r>
              <a:rPr lang="en-US" b="1" dirty="0" smtClean="0"/>
              <a:t>A series of short, modular mini-games linked together with an interactive fiction narrative.</a:t>
            </a:r>
          </a:p>
          <a:p>
            <a:pPr algn="ctr" eaLnBrk="1" hangingPunct="1">
              <a:buFont typeface="Wingdings" pitchFamily="2" charset="2"/>
              <a:buNone/>
            </a:pPr>
            <a:endParaRPr lang="en-US" b="1" dirty="0"/>
          </a:p>
          <a:p>
            <a:pPr algn="ctr" eaLnBrk="1" hangingPunct="1">
              <a:buFont typeface="Wingdings" pitchFamily="2" charset="2"/>
              <a:buNone/>
            </a:pPr>
            <a:endParaRPr lang="en-US" b="1" dirty="0" smtClean="0"/>
          </a:p>
          <a:p>
            <a:pPr algn="ctr" eaLnBrk="1" hangingPunct="1">
              <a:buFont typeface="Wingdings" pitchFamily="2" charset="2"/>
              <a:buNone/>
            </a:pPr>
            <a:endParaRPr lang="en-US" b="1" dirty="0" smtClean="0"/>
          </a:p>
        </p:txBody>
      </p:sp>
      <p:sp>
        <p:nvSpPr>
          <p:cNvPr id="20484"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485"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62602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z="4000" b="1" dirty="0">
                <a:solidFill>
                  <a:schemeClr val="tx1"/>
                </a:solidFill>
                <a:cs typeface="Arial"/>
              </a:rPr>
              <a:t>Design</a:t>
            </a:r>
          </a:p>
        </p:txBody>
      </p:sp>
      <p:sp>
        <p:nvSpPr>
          <p:cNvPr id="107523" name="Rectangle 3"/>
          <p:cNvSpPr>
            <a:spLocks noGrp="1" noChangeArrowheads="1"/>
          </p:cNvSpPr>
          <p:nvPr>
            <p:ph type="body" idx="1"/>
          </p:nvPr>
        </p:nvSpPr>
        <p:spPr>
          <a:xfrm>
            <a:off x="457200" y="2362200"/>
            <a:ext cx="8229600" cy="3768725"/>
          </a:xfrm>
        </p:spPr>
        <p:txBody>
          <a:bodyPr/>
          <a:lstStyle/>
          <a:p>
            <a:pPr algn="ctr" eaLnBrk="1" hangingPunct="1">
              <a:buFont typeface="Wingdings" pitchFamily="2" charset="2"/>
              <a:buNone/>
            </a:pPr>
            <a:r>
              <a:rPr lang="en-US" sz="4000" b="1" dirty="0" smtClean="0"/>
              <a:t>Overall Design Metaphor</a:t>
            </a:r>
          </a:p>
          <a:p>
            <a:pPr algn="ctr" eaLnBrk="1" hangingPunct="1">
              <a:buFont typeface="Wingdings" pitchFamily="2" charset="2"/>
              <a:buNone/>
            </a:pPr>
            <a:endParaRPr lang="en-US" sz="2400" dirty="0"/>
          </a:p>
          <a:p>
            <a:pPr algn="ctr" eaLnBrk="1" hangingPunct="1">
              <a:buFont typeface="Wingdings" pitchFamily="2" charset="2"/>
              <a:buNone/>
            </a:pPr>
            <a:endParaRPr lang="en-US" sz="2400" dirty="0" smtClean="0"/>
          </a:p>
          <a:p>
            <a:pPr algn="ctr" eaLnBrk="1" hangingPunct="1">
              <a:buFont typeface="Wingdings" pitchFamily="2" charset="2"/>
              <a:buNone/>
            </a:pPr>
            <a:endParaRPr lang="en-US" sz="2400" dirty="0" smtClean="0"/>
          </a:p>
        </p:txBody>
      </p:sp>
      <p:sp>
        <p:nvSpPr>
          <p:cNvPr id="20484"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485"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178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solidFill>
                  <a:schemeClr val="tx1"/>
                </a:solidFill>
              </a:rPr>
              <a:t>Meta-Game Story</a:t>
            </a:r>
            <a:endParaRPr lang="en-US" sz="4000" b="1" dirty="0">
              <a:solidFill>
                <a:schemeClr val="tx1"/>
              </a:solidFill>
            </a:endParaRPr>
          </a:p>
        </p:txBody>
      </p:sp>
      <p:pic>
        <p:nvPicPr>
          <p:cNvPr id="8194" name="Picture 2"/>
          <p:cNvPicPr>
            <a:picLocks noGrp="1" noChangeAspect="1" noChangeArrowheads="1"/>
          </p:cNvPicPr>
          <p:nvPr>
            <p:ph sz="quarter" idx="1"/>
          </p:nvPr>
        </p:nvPicPr>
        <p:blipFill>
          <a:blip r:embed="rId3" cstate="print"/>
          <a:srcRect/>
          <a:stretch>
            <a:fillRect/>
          </a:stretch>
        </p:blipFill>
        <p:spPr bwMode="auto">
          <a:xfrm>
            <a:off x="1828800" y="1600200"/>
            <a:ext cx="5339405" cy="4842176"/>
          </a:xfrm>
          <a:prstGeom prst="rect">
            <a:avLst/>
          </a:prstGeom>
          <a:noFill/>
          <a:ln w="9525">
            <a:noFill/>
            <a:miter lim="800000"/>
            <a:headEnd/>
            <a:tailEnd/>
          </a:ln>
        </p:spPr>
      </p:pic>
      <p:sp>
        <p:nvSpPr>
          <p:cNvPr id="6" name="Rectangle 5"/>
          <p:cNvSpPr/>
          <p:nvPr/>
        </p:nvSpPr>
        <p:spPr>
          <a:xfrm>
            <a:off x="5943600" y="2468880"/>
            <a:ext cx="1143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638800" y="2895600"/>
            <a:ext cx="12192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29648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Meta-Game Story</a:t>
            </a:r>
            <a:endParaRPr lang="en-US" dirty="0">
              <a:solidFill>
                <a:schemeClr val="tx1"/>
              </a:solidFill>
            </a:endParaRPr>
          </a:p>
        </p:txBody>
      </p:sp>
      <p:pic>
        <p:nvPicPr>
          <p:cNvPr id="1026" name="Picture 2"/>
          <p:cNvPicPr>
            <a:picLocks noGrp="1" noChangeAspect="1" noChangeArrowheads="1"/>
          </p:cNvPicPr>
          <p:nvPr>
            <p:ph sz="quarter" idx="1"/>
          </p:nvPr>
        </p:nvPicPr>
        <p:blipFill>
          <a:blip r:embed="rId3" cstate="print"/>
          <a:srcRect/>
          <a:stretch>
            <a:fillRect/>
          </a:stretch>
        </p:blipFill>
        <p:spPr bwMode="auto">
          <a:xfrm>
            <a:off x="1219200" y="1676400"/>
            <a:ext cx="6613525" cy="4960144"/>
          </a:xfrm>
          <a:prstGeom prst="rect">
            <a:avLst/>
          </a:prstGeom>
          <a:noFill/>
          <a:ln w="9525">
            <a:noFill/>
            <a:miter lim="800000"/>
            <a:headEnd/>
            <a:tailEnd/>
          </a:ln>
        </p:spPr>
      </p:pic>
    </p:spTree>
    <p:extLst>
      <p:ext uri="{BB962C8B-B14F-4D97-AF65-F5344CB8AC3E}">
        <p14:creationId xmlns:p14="http://schemas.microsoft.com/office/powerpoint/2010/main" val="13751459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solidFill>
                  <a:schemeClr val="tx1"/>
                </a:solidFill>
              </a:rPr>
              <a:t>Meta-Game Story</a:t>
            </a:r>
            <a:endParaRPr lang="en-US" sz="4000" b="1" dirty="0">
              <a:solidFill>
                <a:schemeClr val="tx1"/>
              </a:solidFill>
            </a:endParaRPr>
          </a:p>
        </p:txBody>
      </p:sp>
      <p:pic>
        <p:nvPicPr>
          <p:cNvPr id="1027" name="Picture 3"/>
          <p:cNvPicPr>
            <a:picLocks noGrp="1" noChangeAspect="1" noChangeArrowheads="1"/>
          </p:cNvPicPr>
          <p:nvPr>
            <p:ph sz="quarter" idx="1"/>
          </p:nvPr>
        </p:nvPicPr>
        <p:blipFill>
          <a:blip r:embed="rId3" cstate="print"/>
          <a:srcRect/>
          <a:stretch>
            <a:fillRect/>
          </a:stretch>
        </p:blipFill>
        <p:spPr bwMode="auto">
          <a:xfrm>
            <a:off x="1600200" y="1828800"/>
            <a:ext cx="6480324" cy="4323970"/>
          </a:xfrm>
          <a:prstGeom prst="rect">
            <a:avLst/>
          </a:prstGeom>
          <a:noFill/>
          <a:ln w="9525">
            <a:noFill/>
            <a:miter lim="800000"/>
            <a:headEnd/>
            <a:tailEnd/>
          </a:ln>
        </p:spPr>
      </p:pic>
    </p:spTree>
    <p:extLst>
      <p:ext uri="{BB962C8B-B14F-4D97-AF65-F5344CB8AC3E}">
        <p14:creationId xmlns:p14="http://schemas.microsoft.com/office/powerpoint/2010/main" val="12520912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77813"/>
            <a:ext cx="8229600" cy="1017587"/>
          </a:xfrm>
        </p:spPr>
        <p:txBody>
          <a:bodyPr/>
          <a:lstStyle/>
          <a:p>
            <a:pPr eaLnBrk="1" hangingPunct="1"/>
            <a:r>
              <a:rPr lang="en-US" sz="4000" b="1" dirty="0" smtClean="0">
                <a:solidFill>
                  <a:schemeClr val="tx1"/>
                </a:solidFill>
              </a:rPr>
              <a:t>Why plagiarism?</a:t>
            </a:r>
          </a:p>
        </p:txBody>
      </p:sp>
      <p:sp>
        <p:nvSpPr>
          <p:cNvPr id="107523" name="Rectangle 3"/>
          <p:cNvSpPr>
            <a:spLocks noGrp="1" noChangeArrowheads="1"/>
          </p:cNvSpPr>
          <p:nvPr>
            <p:ph type="body" idx="1"/>
          </p:nvPr>
        </p:nvSpPr>
        <p:spPr>
          <a:xfrm>
            <a:off x="76200" y="1295400"/>
            <a:ext cx="8915400" cy="6019800"/>
          </a:xfrm>
        </p:spPr>
        <p:txBody>
          <a:bodyPr/>
          <a:lstStyle/>
          <a:p>
            <a:pPr marL="0" indent="0">
              <a:lnSpc>
                <a:spcPct val="90000"/>
              </a:lnSpc>
              <a:buFont typeface="Wingdings" pitchFamily="2" charset="2"/>
              <a:buNone/>
            </a:pPr>
            <a:endParaRPr lang="en-US" sz="2400" b="1" dirty="0" smtClean="0"/>
          </a:p>
          <a:p>
            <a:pPr marL="0" indent="0">
              <a:lnSpc>
                <a:spcPct val="90000"/>
              </a:lnSpc>
              <a:buFont typeface="Wingdings" pitchFamily="2" charset="2"/>
              <a:buNone/>
            </a:pPr>
            <a:endParaRPr lang="en-US" sz="2400" b="1" dirty="0"/>
          </a:p>
          <a:p>
            <a:pPr marL="0" indent="0">
              <a:lnSpc>
                <a:spcPct val="90000"/>
              </a:lnSpc>
              <a:buFont typeface="Wingdings" pitchFamily="2" charset="2"/>
              <a:buNone/>
            </a:pPr>
            <a:r>
              <a:rPr lang="en-US" sz="2800" b="1" dirty="0" smtClean="0"/>
              <a:t>In 2005, a broader survey of 63,700 undergraduate students and 9,250 graduate students revealed that 	</a:t>
            </a:r>
          </a:p>
          <a:p>
            <a:pPr marL="0" indent="0">
              <a:lnSpc>
                <a:spcPct val="90000"/>
              </a:lnSpc>
              <a:buNone/>
            </a:pPr>
            <a:r>
              <a:rPr lang="en-US" sz="2800" b="1" dirty="0" smtClean="0"/>
              <a:t>		</a:t>
            </a:r>
          </a:p>
          <a:p>
            <a:pPr marL="0" indent="0">
              <a:lnSpc>
                <a:spcPct val="90000"/>
              </a:lnSpc>
              <a:buNone/>
            </a:pPr>
            <a:r>
              <a:rPr lang="en-US" sz="2800" b="1" dirty="0" smtClean="0">
                <a:solidFill>
                  <a:srgbClr val="FF0000"/>
                </a:solidFill>
              </a:rPr>
              <a:t>		62% of undergraduates</a:t>
            </a:r>
          </a:p>
          <a:p>
            <a:pPr marL="0" indent="0">
              <a:lnSpc>
                <a:spcPct val="90000"/>
              </a:lnSpc>
              <a:buNone/>
            </a:pPr>
            <a:r>
              <a:rPr lang="en-US" sz="2800" b="1" dirty="0" smtClean="0">
                <a:solidFill>
                  <a:srgbClr val="FF0000"/>
                </a:solidFill>
              </a:rPr>
              <a:t>	 	59% of graduate students </a:t>
            </a:r>
          </a:p>
          <a:p>
            <a:pPr marL="0" indent="0">
              <a:lnSpc>
                <a:spcPct val="90000"/>
              </a:lnSpc>
            </a:pPr>
            <a:endParaRPr lang="en-US" sz="2800" b="1" dirty="0" smtClean="0"/>
          </a:p>
          <a:p>
            <a:pPr marL="0" indent="0">
              <a:lnSpc>
                <a:spcPct val="90000"/>
              </a:lnSpc>
              <a:buFont typeface="Wingdings" pitchFamily="2" charset="2"/>
              <a:buNone/>
            </a:pPr>
            <a:r>
              <a:rPr lang="en-US" sz="2800" b="1" dirty="0" smtClean="0"/>
              <a:t>had engaged in “cut and paste” plagiarism from either print or electronic sources at least once in the last three years. </a:t>
            </a:r>
            <a:r>
              <a:rPr lang="en-US" sz="1000" b="1" dirty="0" smtClean="0"/>
              <a:t>(McCabe 2005)</a:t>
            </a:r>
          </a:p>
          <a:p>
            <a:pPr marL="0" indent="0" algn="ctr" eaLnBrk="1" hangingPunct="1">
              <a:buFont typeface="Wingdings" pitchFamily="2" charset="2"/>
              <a:buNone/>
            </a:pPr>
            <a:endParaRPr lang="en-US" sz="2400" dirty="0" smtClean="0"/>
          </a:p>
          <a:p>
            <a:pPr marL="0" indent="0" algn="ctr" eaLnBrk="1" hangingPunct="1">
              <a:buFont typeface="Wingdings" pitchFamily="2" charset="2"/>
              <a:buNone/>
            </a:pPr>
            <a:endParaRPr lang="en-US" sz="2400" dirty="0"/>
          </a:p>
          <a:p>
            <a:pPr marL="0" indent="0" algn="ctr" eaLnBrk="1" hangingPunct="1">
              <a:buFont typeface="Wingdings" pitchFamily="2" charset="2"/>
              <a:buNone/>
            </a:pPr>
            <a:endParaRPr lang="en-US" sz="2400" dirty="0" smtClean="0"/>
          </a:p>
        </p:txBody>
      </p:sp>
      <p:sp>
        <p:nvSpPr>
          <p:cNvPr id="5124"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125"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solidFill>
                  <a:schemeClr val="tx1"/>
                </a:solidFill>
              </a:rPr>
              <a:t>Meta-Game Story</a:t>
            </a:r>
            <a:endParaRPr lang="en-US" sz="4000" b="1" dirty="0">
              <a:solidFill>
                <a:schemeClr val="tx1"/>
              </a:solidFill>
            </a:endParaRPr>
          </a:p>
        </p:txBody>
      </p:sp>
      <p:pic>
        <p:nvPicPr>
          <p:cNvPr id="7170" name="Picture 2"/>
          <p:cNvPicPr>
            <a:picLocks noGrp="1" noChangeAspect="1" noChangeArrowheads="1"/>
          </p:cNvPicPr>
          <p:nvPr>
            <p:ph sz="quarter" idx="1"/>
          </p:nvPr>
        </p:nvPicPr>
        <p:blipFill>
          <a:blip r:embed="rId3" cstate="print"/>
          <a:srcRect/>
          <a:stretch>
            <a:fillRect/>
          </a:stretch>
        </p:blipFill>
        <p:spPr bwMode="auto">
          <a:xfrm>
            <a:off x="1447800" y="1600200"/>
            <a:ext cx="6238875" cy="4679156"/>
          </a:xfrm>
          <a:prstGeom prst="rect">
            <a:avLst/>
          </a:prstGeom>
          <a:noFill/>
          <a:ln w="9525">
            <a:noFill/>
            <a:miter lim="800000"/>
            <a:headEnd/>
            <a:tailEnd/>
          </a:ln>
        </p:spPr>
      </p:pic>
    </p:spTree>
    <p:extLst>
      <p:ext uri="{BB962C8B-B14F-4D97-AF65-F5344CB8AC3E}">
        <p14:creationId xmlns:p14="http://schemas.microsoft.com/office/powerpoint/2010/main" val="25496694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solidFill>
                  <a:schemeClr val="tx1"/>
                </a:solidFill>
              </a:rPr>
              <a:t>Meta-Game Story</a:t>
            </a:r>
            <a:endParaRPr lang="en-US" sz="4000" b="1" dirty="0">
              <a:solidFill>
                <a:schemeClr val="tx1"/>
              </a:solidFill>
            </a:endParaRPr>
          </a:p>
        </p:txBody>
      </p:sp>
      <p:sp>
        <p:nvSpPr>
          <p:cNvPr id="7" name="Content Placeholder 6"/>
          <p:cNvSpPr>
            <a:spLocks noGrp="1"/>
          </p:cNvSpPr>
          <p:nvPr>
            <p:ph sz="quarter" idx="1"/>
          </p:nvPr>
        </p:nvSpPr>
        <p:spPr>
          <a:xfrm>
            <a:off x="152400" y="1600200"/>
            <a:ext cx="8763000" cy="4530725"/>
          </a:xfrm>
        </p:spPr>
        <p:txBody>
          <a:bodyPr/>
          <a:lstStyle/>
          <a:p>
            <a:pPr>
              <a:buNone/>
            </a:pPr>
            <a:endParaRPr lang="en-US" dirty="0" smtClean="0"/>
          </a:p>
          <a:p>
            <a:pPr marL="0" indent="0">
              <a:buNone/>
            </a:pPr>
            <a:endParaRPr lang="en-US" dirty="0" smtClean="0"/>
          </a:p>
          <a:p>
            <a:endParaRPr lang="en-US" dirty="0" smtClean="0"/>
          </a:p>
          <a:p>
            <a:pPr algn="ctr">
              <a:buNone/>
            </a:pPr>
            <a:r>
              <a:rPr lang="en-US" b="1" dirty="0" smtClean="0"/>
              <a:t>Who stands between the university and utter chaos?</a:t>
            </a:r>
            <a:endParaRPr lang="en-US" b="1" dirty="0"/>
          </a:p>
        </p:txBody>
      </p:sp>
    </p:spTree>
    <p:extLst>
      <p:ext uri="{BB962C8B-B14F-4D97-AF65-F5344CB8AC3E}">
        <p14:creationId xmlns:p14="http://schemas.microsoft.com/office/powerpoint/2010/main" val="30993290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solidFill>
                  <a:schemeClr val="tx1"/>
                </a:solidFill>
              </a:rPr>
              <a:t>Meta-Game Story</a:t>
            </a:r>
            <a:endParaRPr lang="en-US" sz="4000" b="1" dirty="0">
              <a:solidFill>
                <a:schemeClr val="tx1"/>
              </a:solidFill>
            </a:endParaRPr>
          </a:p>
        </p:txBody>
      </p:sp>
      <p:pic>
        <p:nvPicPr>
          <p:cNvPr id="9218" name="Picture 2"/>
          <p:cNvPicPr>
            <a:picLocks noGrp="1" noChangeAspect="1" noChangeArrowheads="1"/>
          </p:cNvPicPr>
          <p:nvPr>
            <p:ph sz="quarter" idx="1"/>
          </p:nvPr>
        </p:nvPicPr>
        <p:blipFill>
          <a:blip r:embed="rId3" cstate="print"/>
          <a:srcRect/>
          <a:stretch>
            <a:fillRect/>
          </a:stretch>
        </p:blipFill>
        <p:spPr bwMode="auto">
          <a:xfrm>
            <a:off x="2286000" y="2514600"/>
            <a:ext cx="4828734" cy="2919413"/>
          </a:xfrm>
          <a:prstGeom prst="rect">
            <a:avLst/>
          </a:prstGeom>
          <a:noFill/>
          <a:ln w="9525">
            <a:noFill/>
            <a:miter lim="800000"/>
            <a:headEnd/>
            <a:tailEnd/>
          </a:ln>
        </p:spPr>
      </p:pic>
    </p:spTree>
    <p:extLst>
      <p:ext uri="{BB962C8B-B14F-4D97-AF65-F5344CB8AC3E}">
        <p14:creationId xmlns:p14="http://schemas.microsoft.com/office/powerpoint/2010/main" val="2761558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solidFill>
                  <a:schemeClr val="tx1"/>
                </a:solidFill>
              </a:rPr>
              <a:t>Meta-Game Story</a:t>
            </a:r>
            <a:endParaRPr lang="en-US" sz="4000" b="1" dirty="0">
              <a:solidFill>
                <a:schemeClr val="tx1"/>
              </a:solidFill>
            </a:endParaRPr>
          </a:p>
        </p:txBody>
      </p:sp>
      <p:pic>
        <p:nvPicPr>
          <p:cNvPr id="3075" name="Picture 3"/>
          <p:cNvPicPr>
            <a:picLocks noGrp="1" noChangeAspect="1" noChangeArrowheads="1"/>
          </p:cNvPicPr>
          <p:nvPr>
            <p:ph sz="quarter" idx="1"/>
          </p:nvPr>
        </p:nvPicPr>
        <p:blipFill>
          <a:blip r:embed="rId3" cstate="print"/>
          <a:srcRect/>
          <a:stretch>
            <a:fillRect/>
          </a:stretch>
        </p:blipFill>
        <p:spPr bwMode="auto">
          <a:xfrm>
            <a:off x="1143000" y="1524000"/>
            <a:ext cx="6722427" cy="4997877"/>
          </a:xfrm>
          <a:prstGeom prst="rect">
            <a:avLst/>
          </a:prstGeom>
          <a:noFill/>
          <a:ln w="9525">
            <a:noFill/>
            <a:miter lim="800000"/>
            <a:headEnd/>
            <a:tailEnd/>
          </a:ln>
        </p:spPr>
      </p:pic>
    </p:spTree>
    <p:extLst>
      <p:ext uri="{BB962C8B-B14F-4D97-AF65-F5344CB8AC3E}">
        <p14:creationId xmlns:p14="http://schemas.microsoft.com/office/powerpoint/2010/main" val="36126756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z="4000" dirty="0">
                <a:solidFill>
                  <a:schemeClr val="tx1"/>
                </a:solidFill>
                <a:cs typeface="Arial"/>
              </a:rPr>
              <a:t>Design </a:t>
            </a:r>
          </a:p>
        </p:txBody>
      </p:sp>
      <p:sp>
        <p:nvSpPr>
          <p:cNvPr id="107523" name="Rectangle 3"/>
          <p:cNvSpPr>
            <a:spLocks noGrp="1" noChangeArrowheads="1"/>
          </p:cNvSpPr>
          <p:nvPr>
            <p:ph type="body" idx="1"/>
          </p:nvPr>
        </p:nvSpPr>
        <p:spPr>
          <a:xfrm>
            <a:off x="457200" y="1600200"/>
            <a:ext cx="8229600" cy="4530725"/>
          </a:xfrm>
        </p:spPr>
        <p:txBody>
          <a:bodyPr/>
          <a:lstStyle/>
          <a:p>
            <a:pPr algn="ctr" eaLnBrk="1" hangingPunct="1">
              <a:buFont typeface="Wingdings" pitchFamily="2" charset="2"/>
              <a:buNone/>
            </a:pPr>
            <a:r>
              <a:rPr lang="en-US" sz="2400" dirty="0" smtClean="0"/>
              <a:t>Game 1 Design Metaphor</a:t>
            </a:r>
          </a:p>
          <a:p>
            <a:pPr algn="ctr" eaLnBrk="1" hangingPunct="1">
              <a:buFont typeface="Wingdings" pitchFamily="2" charset="2"/>
              <a:buNone/>
            </a:pPr>
            <a:endParaRPr lang="en-US" sz="2400" dirty="0"/>
          </a:p>
          <a:p>
            <a:pPr algn="ctr" eaLnBrk="1" hangingPunct="1">
              <a:buFont typeface="Wingdings" pitchFamily="2" charset="2"/>
              <a:buNone/>
            </a:pPr>
            <a:endParaRPr lang="en-US" sz="2400" dirty="0" smtClean="0"/>
          </a:p>
        </p:txBody>
      </p:sp>
      <p:sp>
        <p:nvSpPr>
          <p:cNvPr id="21508"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509"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2286000"/>
            <a:ext cx="4168806" cy="312660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7089" y="2294878"/>
            <a:ext cx="3009900" cy="3009900"/>
          </a:xfrm>
          <a:prstGeom prst="rect">
            <a:avLst/>
          </a:prstGeom>
        </p:spPr>
      </p:pic>
    </p:spTree>
    <p:extLst>
      <p:ext uri="{BB962C8B-B14F-4D97-AF65-F5344CB8AC3E}">
        <p14:creationId xmlns:p14="http://schemas.microsoft.com/office/powerpoint/2010/main" val="814756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z="4000" dirty="0">
                <a:solidFill>
                  <a:schemeClr val="tx1"/>
                </a:solidFill>
                <a:cs typeface="Arial"/>
              </a:rPr>
              <a:t>Design </a:t>
            </a:r>
          </a:p>
        </p:txBody>
      </p:sp>
      <p:sp>
        <p:nvSpPr>
          <p:cNvPr id="107523" name="Rectangle 3"/>
          <p:cNvSpPr>
            <a:spLocks noGrp="1" noChangeArrowheads="1"/>
          </p:cNvSpPr>
          <p:nvPr>
            <p:ph type="body" idx="1"/>
          </p:nvPr>
        </p:nvSpPr>
        <p:spPr>
          <a:xfrm>
            <a:off x="457200" y="1600200"/>
            <a:ext cx="8229600" cy="4530725"/>
          </a:xfrm>
        </p:spPr>
        <p:txBody>
          <a:bodyPr/>
          <a:lstStyle/>
          <a:p>
            <a:pPr algn="ctr" eaLnBrk="1" hangingPunct="1">
              <a:buFont typeface="Wingdings" pitchFamily="2" charset="2"/>
              <a:buNone/>
            </a:pPr>
            <a:r>
              <a:rPr lang="en-US" sz="2400" dirty="0" smtClean="0"/>
              <a:t>Game 1 Design Metaphor</a:t>
            </a:r>
          </a:p>
          <a:p>
            <a:pPr algn="ctr" eaLnBrk="1" hangingPunct="1">
              <a:buFont typeface="Wingdings" pitchFamily="2" charset="2"/>
              <a:buNone/>
            </a:pPr>
            <a:endParaRPr lang="en-US" sz="2400" dirty="0"/>
          </a:p>
          <a:p>
            <a:pPr algn="ctr" eaLnBrk="1" hangingPunct="1">
              <a:buFont typeface="Wingdings" pitchFamily="2" charset="2"/>
              <a:buNone/>
            </a:pPr>
            <a:endParaRPr lang="en-US" sz="2400" dirty="0" smtClean="0"/>
          </a:p>
        </p:txBody>
      </p:sp>
      <p:sp>
        <p:nvSpPr>
          <p:cNvPr id="21508"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509"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900" y="2154920"/>
            <a:ext cx="5410200" cy="4183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0007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76200"/>
            <a:ext cx="8229600" cy="1143000"/>
          </a:xfrm>
        </p:spPr>
        <p:txBody>
          <a:bodyPr/>
          <a:lstStyle/>
          <a:p>
            <a:pPr eaLnBrk="1" hangingPunct="1"/>
            <a:r>
              <a:rPr lang="en-US" sz="4000" b="1" dirty="0">
                <a:solidFill>
                  <a:schemeClr val="tx1"/>
                </a:solidFill>
                <a:cs typeface="Arial"/>
              </a:rPr>
              <a:t>Design</a:t>
            </a:r>
            <a:r>
              <a:rPr lang="en-US" sz="4000" dirty="0">
                <a:solidFill>
                  <a:schemeClr val="tx1"/>
                </a:solidFill>
                <a:cs typeface="Arial"/>
              </a:rPr>
              <a:t> </a:t>
            </a:r>
          </a:p>
        </p:txBody>
      </p:sp>
      <p:sp>
        <p:nvSpPr>
          <p:cNvPr id="107523" name="Rectangle 3"/>
          <p:cNvSpPr>
            <a:spLocks noGrp="1" noChangeArrowheads="1"/>
          </p:cNvSpPr>
          <p:nvPr>
            <p:ph type="body" idx="1"/>
          </p:nvPr>
        </p:nvSpPr>
        <p:spPr>
          <a:xfrm>
            <a:off x="0" y="1143000"/>
            <a:ext cx="8915400" cy="5410200"/>
          </a:xfrm>
        </p:spPr>
        <p:txBody>
          <a:bodyPr/>
          <a:lstStyle/>
          <a:p>
            <a:pPr algn="ctr" eaLnBrk="1" hangingPunct="1">
              <a:buFont typeface="Wingdings" pitchFamily="2" charset="2"/>
              <a:buNone/>
            </a:pPr>
            <a:r>
              <a:rPr lang="en-US" sz="2400" b="1" dirty="0" smtClean="0"/>
              <a:t>Game 1 - Plagiarism Problems</a:t>
            </a:r>
          </a:p>
          <a:p>
            <a:pPr eaLnBrk="1" hangingPunct="1">
              <a:buFont typeface="Arial" pitchFamily="34" charset="0"/>
              <a:buChar char="•"/>
            </a:pPr>
            <a:r>
              <a:rPr lang="en-US" sz="2400" b="1" dirty="0" smtClean="0"/>
              <a:t>Board game race against NPC opponent</a:t>
            </a:r>
          </a:p>
          <a:p>
            <a:pPr marL="0" indent="0" eaLnBrk="1" hangingPunct="1">
              <a:buNone/>
            </a:pPr>
            <a:endParaRPr lang="en-US" sz="2400" b="1" dirty="0"/>
          </a:p>
          <a:p>
            <a:pPr eaLnBrk="1" hangingPunct="1">
              <a:buFont typeface="Arial" pitchFamily="34" charset="0"/>
              <a:buChar char="•"/>
            </a:pPr>
            <a:r>
              <a:rPr lang="en-US" sz="2400" b="1" dirty="0" smtClean="0"/>
              <a:t>Plagiarism “quiz” scenarios hidden throughout the board</a:t>
            </a:r>
            <a:endParaRPr lang="en-US" sz="2400" b="1" dirty="0"/>
          </a:p>
          <a:p>
            <a:pPr algn="ctr" eaLnBrk="1" hangingPunct="1">
              <a:buFont typeface="Wingdings" pitchFamily="2" charset="2"/>
              <a:buNone/>
            </a:pPr>
            <a:endParaRPr lang="en-US" sz="2400" b="1" dirty="0"/>
          </a:p>
          <a:p>
            <a:pPr eaLnBrk="1" hangingPunct="1">
              <a:buFont typeface="Arial" pitchFamily="34" charset="0"/>
              <a:buChar char="•"/>
            </a:pPr>
            <a:r>
              <a:rPr lang="en-US" sz="2400" b="1" dirty="0" smtClean="0"/>
              <a:t>Player is allowed to plagiarize, falsify or fabricate their positions on the game board.</a:t>
            </a:r>
          </a:p>
          <a:p>
            <a:pPr eaLnBrk="1" hangingPunct="1">
              <a:buFont typeface="Arial" pitchFamily="34" charset="0"/>
              <a:buChar char="•"/>
            </a:pPr>
            <a:endParaRPr lang="en-US" sz="2400" b="1" dirty="0"/>
          </a:p>
          <a:p>
            <a:pPr eaLnBrk="1" hangingPunct="1">
              <a:buFont typeface="Arial" pitchFamily="34" charset="0"/>
              <a:buChar char="•"/>
            </a:pPr>
            <a:r>
              <a:rPr lang="en-US" sz="2400" b="1" dirty="0" smtClean="0"/>
              <a:t>The amount a player engages in research misconduct increases their chance of getting caught.</a:t>
            </a:r>
          </a:p>
        </p:txBody>
      </p:sp>
      <p:sp>
        <p:nvSpPr>
          <p:cNvPr id="21508"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509"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28199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z="4000" dirty="0">
                <a:solidFill>
                  <a:schemeClr val="tx1"/>
                </a:solidFill>
                <a:cs typeface="Arial"/>
              </a:rPr>
              <a:t>Design </a:t>
            </a:r>
          </a:p>
        </p:txBody>
      </p:sp>
      <p:sp>
        <p:nvSpPr>
          <p:cNvPr id="107523" name="Rectangle 3"/>
          <p:cNvSpPr>
            <a:spLocks noGrp="1" noChangeArrowheads="1"/>
          </p:cNvSpPr>
          <p:nvPr>
            <p:ph type="body" idx="1"/>
          </p:nvPr>
        </p:nvSpPr>
        <p:spPr>
          <a:xfrm>
            <a:off x="457200" y="1600200"/>
            <a:ext cx="8229600" cy="4530725"/>
          </a:xfrm>
        </p:spPr>
        <p:txBody>
          <a:bodyPr/>
          <a:lstStyle/>
          <a:p>
            <a:pPr algn="ctr" eaLnBrk="1" hangingPunct="1">
              <a:buFont typeface="Wingdings" pitchFamily="2" charset="2"/>
              <a:buNone/>
            </a:pPr>
            <a:r>
              <a:rPr lang="en-US" sz="2400" dirty="0" smtClean="0"/>
              <a:t>Game 1 – Post-game Narrative</a:t>
            </a:r>
          </a:p>
          <a:p>
            <a:pPr algn="ctr" eaLnBrk="1" hangingPunct="1">
              <a:buFont typeface="Wingdings" pitchFamily="2" charset="2"/>
              <a:buNone/>
            </a:pPr>
            <a:endParaRPr lang="en-US" sz="2400" dirty="0" smtClean="0"/>
          </a:p>
          <a:p>
            <a:pPr eaLnBrk="1" hangingPunct="1">
              <a:buFont typeface="Wingdings" pitchFamily="2" charset="2"/>
              <a:buNone/>
            </a:pPr>
            <a:r>
              <a:rPr lang="en-US" sz="2400" dirty="0" smtClean="0"/>
              <a:t>If the player cheats during the game, they will be “expelled” from school after the game in a narrative </a:t>
            </a:r>
            <a:r>
              <a:rPr lang="en-US" sz="2400" dirty="0" err="1" smtClean="0"/>
              <a:t>cutscene</a:t>
            </a:r>
            <a:r>
              <a:rPr lang="en-US" sz="2400" dirty="0"/>
              <a:t> </a:t>
            </a:r>
            <a:r>
              <a:rPr lang="en-US" sz="2400" dirty="0" smtClean="0"/>
              <a:t>set in a mock tribunal room.</a:t>
            </a:r>
          </a:p>
          <a:p>
            <a:pPr eaLnBrk="1" hangingPunct="1">
              <a:buFont typeface="Wingdings" pitchFamily="2" charset="2"/>
              <a:buNone/>
            </a:pPr>
            <a:endParaRPr lang="en-US" sz="2400" dirty="0"/>
          </a:p>
          <a:p>
            <a:pPr eaLnBrk="1" hangingPunct="1">
              <a:buFont typeface="Wingdings" pitchFamily="2" charset="2"/>
              <a:buNone/>
            </a:pPr>
            <a:r>
              <a:rPr lang="en-US" sz="2400" dirty="0" smtClean="0"/>
              <a:t>At the last minute however, the University Library’s Anti-Plagiarism Corps intervenes and asks the tribunal to stay the player’s expulsion if they help in the fight against plagiarism.</a:t>
            </a:r>
          </a:p>
          <a:p>
            <a:pPr algn="ctr" eaLnBrk="1" hangingPunct="1">
              <a:buFont typeface="Wingdings" pitchFamily="2" charset="2"/>
              <a:buNone/>
            </a:pPr>
            <a:endParaRPr lang="en-US" sz="2400" dirty="0"/>
          </a:p>
          <a:p>
            <a:pPr algn="ctr" eaLnBrk="1" hangingPunct="1">
              <a:buFont typeface="Wingdings" pitchFamily="2" charset="2"/>
              <a:buNone/>
            </a:pPr>
            <a:endParaRPr lang="en-US" sz="2400" dirty="0" smtClean="0"/>
          </a:p>
        </p:txBody>
      </p:sp>
      <p:sp>
        <p:nvSpPr>
          <p:cNvPr id="21508"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509"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70322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z="4000" b="1" dirty="0">
                <a:solidFill>
                  <a:schemeClr val="tx1"/>
                </a:solidFill>
                <a:cs typeface="Arial"/>
              </a:rPr>
              <a:t>Design </a:t>
            </a:r>
          </a:p>
        </p:txBody>
      </p:sp>
      <p:sp>
        <p:nvSpPr>
          <p:cNvPr id="107523" name="Rectangle 3"/>
          <p:cNvSpPr>
            <a:spLocks noGrp="1" noChangeArrowheads="1"/>
          </p:cNvSpPr>
          <p:nvPr>
            <p:ph type="body" idx="1"/>
          </p:nvPr>
        </p:nvSpPr>
        <p:spPr>
          <a:xfrm>
            <a:off x="457200" y="1524000"/>
            <a:ext cx="8229600" cy="4606925"/>
          </a:xfrm>
        </p:spPr>
        <p:txBody>
          <a:bodyPr/>
          <a:lstStyle/>
          <a:p>
            <a:pPr algn="ctr" eaLnBrk="1" hangingPunct="1">
              <a:buFont typeface="Wingdings" pitchFamily="2" charset="2"/>
              <a:buNone/>
            </a:pPr>
            <a:r>
              <a:rPr lang="en-US" sz="2400" b="1" dirty="0" smtClean="0"/>
              <a:t>Game 2 Design Metaphor</a:t>
            </a:r>
          </a:p>
        </p:txBody>
      </p:sp>
      <p:sp>
        <p:nvSpPr>
          <p:cNvPr id="21508"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509"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www.atributosurbanos.es/images/fotos/sim-city1_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396" y="2362201"/>
            <a:ext cx="4262827"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macgamesflow.com/game/screenshots/diner-dash_screen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362201"/>
            <a:ext cx="4257648" cy="3193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4320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z="4000" dirty="0">
                <a:solidFill>
                  <a:schemeClr val="tx1"/>
                </a:solidFill>
                <a:cs typeface="Arial"/>
              </a:rPr>
              <a:t>Design </a:t>
            </a:r>
          </a:p>
        </p:txBody>
      </p:sp>
      <p:sp>
        <p:nvSpPr>
          <p:cNvPr id="107523" name="Rectangle 3"/>
          <p:cNvSpPr>
            <a:spLocks noGrp="1" noChangeArrowheads="1"/>
          </p:cNvSpPr>
          <p:nvPr>
            <p:ph type="body" idx="1"/>
          </p:nvPr>
        </p:nvSpPr>
        <p:spPr>
          <a:xfrm>
            <a:off x="457200" y="1524000"/>
            <a:ext cx="8229600" cy="4606925"/>
          </a:xfrm>
        </p:spPr>
        <p:txBody>
          <a:bodyPr/>
          <a:lstStyle/>
          <a:p>
            <a:pPr algn="ctr" eaLnBrk="1" hangingPunct="1">
              <a:buFont typeface="Wingdings" pitchFamily="2" charset="2"/>
              <a:buNone/>
            </a:pPr>
            <a:r>
              <a:rPr lang="en-US" sz="2400" dirty="0" smtClean="0"/>
              <a:t>Game 2 Design Metaphor</a:t>
            </a:r>
          </a:p>
        </p:txBody>
      </p:sp>
      <p:sp>
        <p:nvSpPr>
          <p:cNvPr id="21508"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509"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294878"/>
            <a:ext cx="4569638" cy="35337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800" y="2686807"/>
            <a:ext cx="3563375" cy="2749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6008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5187"/>
          </a:xfrm>
        </p:spPr>
        <p:txBody>
          <a:bodyPr/>
          <a:lstStyle/>
          <a:p>
            <a:r>
              <a:rPr lang="en-US" dirty="0" smtClean="0"/>
              <a:t>Case in point @ UF</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4833" y="762000"/>
            <a:ext cx="8371967" cy="5694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82676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z="4000" b="1" dirty="0">
                <a:solidFill>
                  <a:schemeClr val="tx1"/>
                </a:solidFill>
                <a:cs typeface="Arial"/>
              </a:rPr>
              <a:t>Design </a:t>
            </a:r>
          </a:p>
        </p:txBody>
      </p:sp>
      <p:sp>
        <p:nvSpPr>
          <p:cNvPr id="107523" name="Rectangle 3"/>
          <p:cNvSpPr>
            <a:spLocks noGrp="1" noChangeArrowheads="1"/>
          </p:cNvSpPr>
          <p:nvPr>
            <p:ph type="body" idx="1"/>
          </p:nvPr>
        </p:nvSpPr>
        <p:spPr>
          <a:xfrm>
            <a:off x="457200" y="1371600"/>
            <a:ext cx="8229600" cy="4759325"/>
          </a:xfrm>
        </p:spPr>
        <p:txBody>
          <a:bodyPr/>
          <a:lstStyle/>
          <a:p>
            <a:pPr algn="ctr" eaLnBrk="1" hangingPunct="1">
              <a:buFont typeface="Wingdings" pitchFamily="2" charset="2"/>
              <a:buNone/>
            </a:pPr>
            <a:r>
              <a:rPr lang="en-US" sz="2400" b="1" dirty="0" smtClean="0"/>
              <a:t>Game 3 Design Metaphor</a:t>
            </a:r>
          </a:p>
        </p:txBody>
      </p:sp>
      <p:sp>
        <p:nvSpPr>
          <p:cNvPr id="21508"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509"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ttp://dsmedia.ign.com/ds/image/article/756/756317/phoenix-wright-ace-attorney-2-20060510021251963%5B1%5D_11690872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2057400"/>
            <a:ext cx="4572000" cy="34099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fusedfilm.com/wp-content/uploads/2009/02/clue-gam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286000"/>
            <a:ext cx="4192141" cy="280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919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z="4000" b="1" dirty="0" smtClean="0">
                <a:solidFill>
                  <a:schemeClr val="tx1"/>
                </a:solidFill>
                <a:cs typeface="Arial"/>
              </a:rPr>
              <a:t>Development</a:t>
            </a:r>
            <a:endParaRPr lang="en-US" sz="4000" b="1" dirty="0">
              <a:solidFill>
                <a:schemeClr val="tx1"/>
              </a:solidFill>
              <a:cs typeface="Arial"/>
            </a:endParaRPr>
          </a:p>
        </p:txBody>
      </p:sp>
      <p:sp>
        <p:nvSpPr>
          <p:cNvPr id="107523" name="Rectangle 3"/>
          <p:cNvSpPr>
            <a:spLocks noGrp="1" noChangeArrowheads="1"/>
          </p:cNvSpPr>
          <p:nvPr>
            <p:ph type="body" idx="1"/>
          </p:nvPr>
        </p:nvSpPr>
        <p:spPr>
          <a:xfrm>
            <a:off x="457200" y="2362200"/>
            <a:ext cx="8229600" cy="3768725"/>
          </a:xfrm>
        </p:spPr>
        <p:txBody>
          <a:bodyPr/>
          <a:lstStyle/>
          <a:p>
            <a:pPr algn="ctr" eaLnBrk="1" hangingPunct="1">
              <a:buFont typeface="Wingdings" pitchFamily="2" charset="2"/>
              <a:buNone/>
            </a:pPr>
            <a:endParaRPr lang="en-US" sz="2400" dirty="0" smtClean="0"/>
          </a:p>
        </p:txBody>
      </p:sp>
      <p:sp>
        <p:nvSpPr>
          <p:cNvPr id="22532"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2533"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400" y="1676400"/>
            <a:ext cx="6612600" cy="4633912"/>
          </a:xfrm>
          <a:prstGeom prst="rect">
            <a:avLst/>
          </a:prstGeom>
        </p:spPr>
      </p:pic>
    </p:spTree>
    <p:extLst>
      <p:ext uri="{BB962C8B-B14F-4D97-AF65-F5344CB8AC3E}">
        <p14:creationId xmlns:p14="http://schemas.microsoft.com/office/powerpoint/2010/main" val="308606555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z="4000" b="1" dirty="0" smtClean="0">
                <a:solidFill>
                  <a:schemeClr val="tx1"/>
                </a:solidFill>
                <a:cs typeface="Arial"/>
              </a:rPr>
              <a:t>Development</a:t>
            </a:r>
            <a:endParaRPr lang="en-US" sz="4000" b="1" dirty="0">
              <a:solidFill>
                <a:schemeClr val="tx1"/>
              </a:solidFill>
              <a:cs typeface="Arial"/>
            </a:endParaRPr>
          </a:p>
        </p:txBody>
      </p:sp>
      <p:sp>
        <p:nvSpPr>
          <p:cNvPr id="107523" name="Rectangle 3"/>
          <p:cNvSpPr>
            <a:spLocks noGrp="1" noChangeArrowheads="1"/>
          </p:cNvSpPr>
          <p:nvPr>
            <p:ph type="body" idx="1"/>
          </p:nvPr>
        </p:nvSpPr>
        <p:spPr>
          <a:xfrm>
            <a:off x="457200" y="2362200"/>
            <a:ext cx="8229600" cy="3768725"/>
          </a:xfrm>
        </p:spPr>
        <p:txBody>
          <a:bodyPr/>
          <a:lstStyle/>
          <a:p>
            <a:pPr algn="ctr" eaLnBrk="1" hangingPunct="1">
              <a:buFont typeface="Wingdings" pitchFamily="2" charset="2"/>
              <a:buNone/>
            </a:pPr>
            <a:endParaRPr lang="en-US" sz="2400" dirty="0" smtClean="0"/>
          </a:p>
        </p:txBody>
      </p:sp>
      <p:sp>
        <p:nvSpPr>
          <p:cNvPr id="22532"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2533"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2050" y="1512903"/>
            <a:ext cx="6819900" cy="4295775"/>
          </a:xfrm>
          <a:prstGeom prst="rect">
            <a:avLst/>
          </a:prstGeom>
        </p:spPr>
      </p:pic>
    </p:spTree>
    <p:extLst>
      <p:ext uri="{BB962C8B-B14F-4D97-AF65-F5344CB8AC3E}">
        <p14:creationId xmlns:p14="http://schemas.microsoft.com/office/powerpoint/2010/main" val="11486116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z="4000" b="1" dirty="0" smtClean="0">
                <a:solidFill>
                  <a:schemeClr val="tx1"/>
                </a:solidFill>
                <a:cs typeface="Arial"/>
              </a:rPr>
              <a:t>Development</a:t>
            </a:r>
            <a:endParaRPr lang="en-US" sz="4000" b="1" dirty="0">
              <a:solidFill>
                <a:schemeClr val="tx1"/>
              </a:solidFill>
              <a:cs typeface="Arial"/>
            </a:endParaRPr>
          </a:p>
        </p:txBody>
      </p:sp>
      <p:sp>
        <p:nvSpPr>
          <p:cNvPr id="107523" name="Rectangle 3"/>
          <p:cNvSpPr>
            <a:spLocks noGrp="1" noChangeArrowheads="1"/>
          </p:cNvSpPr>
          <p:nvPr>
            <p:ph type="body" idx="1"/>
          </p:nvPr>
        </p:nvSpPr>
        <p:spPr>
          <a:xfrm>
            <a:off x="457200" y="2362200"/>
            <a:ext cx="8229600" cy="3768725"/>
          </a:xfrm>
        </p:spPr>
        <p:txBody>
          <a:bodyPr/>
          <a:lstStyle/>
          <a:p>
            <a:pPr algn="ctr" eaLnBrk="1" hangingPunct="1">
              <a:buFont typeface="Wingdings" pitchFamily="2" charset="2"/>
              <a:buNone/>
            </a:pPr>
            <a:endParaRPr lang="en-US" sz="2400" dirty="0" smtClean="0"/>
          </a:p>
        </p:txBody>
      </p:sp>
      <p:sp>
        <p:nvSpPr>
          <p:cNvPr id="22532"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2533"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612" y="1447800"/>
            <a:ext cx="6734175" cy="4362450"/>
          </a:xfrm>
          <a:prstGeom prst="rect">
            <a:avLst/>
          </a:prstGeom>
        </p:spPr>
      </p:pic>
    </p:spTree>
    <p:extLst>
      <p:ext uri="{BB962C8B-B14F-4D97-AF65-F5344CB8AC3E}">
        <p14:creationId xmlns:p14="http://schemas.microsoft.com/office/powerpoint/2010/main" val="7522431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z="4000" dirty="0" smtClean="0">
                <a:solidFill>
                  <a:schemeClr val="tx1"/>
                </a:solidFill>
                <a:cs typeface="Arial"/>
              </a:rPr>
              <a:t>Development</a:t>
            </a:r>
            <a:endParaRPr lang="en-US" sz="4000" dirty="0">
              <a:solidFill>
                <a:schemeClr val="tx1"/>
              </a:solidFill>
              <a:cs typeface="Arial"/>
            </a:endParaRPr>
          </a:p>
        </p:txBody>
      </p:sp>
      <p:sp>
        <p:nvSpPr>
          <p:cNvPr id="107523" name="Rectangle 3"/>
          <p:cNvSpPr>
            <a:spLocks noGrp="1" noChangeArrowheads="1"/>
          </p:cNvSpPr>
          <p:nvPr>
            <p:ph type="body" idx="1"/>
          </p:nvPr>
        </p:nvSpPr>
        <p:spPr>
          <a:xfrm>
            <a:off x="457200" y="2362200"/>
            <a:ext cx="8229600" cy="3768725"/>
          </a:xfrm>
        </p:spPr>
        <p:txBody>
          <a:bodyPr/>
          <a:lstStyle/>
          <a:p>
            <a:pPr algn="ctr" eaLnBrk="1" hangingPunct="1">
              <a:buFont typeface="Wingdings" pitchFamily="2" charset="2"/>
              <a:buNone/>
            </a:pPr>
            <a:endParaRPr lang="en-US" sz="2400" dirty="0" smtClean="0"/>
          </a:p>
        </p:txBody>
      </p:sp>
      <p:sp>
        <p:nvSpPr>
          <p:cNvPr id="22532"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2533"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8237" y="1447800"/>
            <a:ext cx="6867525" cy="4438650"/>
          </a:xfrm>
          <a:prstGeom prst="rect">
            <a:avLst/>
          </a:prstGeom>
        </p:spPr>
      </p:pic>
    </p:spTree>
    <p:extLst>
      <p:ext uri="{BB962C8B-B14F-4D97-AF65-F5344CB8AC3E}">
        <p14:creationId xmlns:p14="http://schemas.microsoft.com/office/powerpoint/2010/main" val="37539236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z="4000" b="1" dirty="0" smtClean="0">
                <a:solidFill>
                  <a:schemeClr val="tx1"/>
                </a:solidFill>
                <a:cs typeface="Arial"/>
              </a:rPr>
              <a:t>Development</a:t>
            </a:r>
            <a:endParaRPr lang="en-US" sz="4000" b="1" dirty="0">
              <a:solidFill>
                <a:schemeClr val="tx1"/>
              </a:solidFill>
              <a:cs typeface="Arial"/>
            </a:endParaRPr>
          </a:p>
        </p:txBody>
      </p:sp>
      <p:sp>
        <p:nvSpPr>
          <p:cNvPr id="107523" name="Rectangle 3"/>
          <p:cNvSpPr>
            <a:spLocks noGrp="1" noChangeArrowheads="1"/>
          </p:cNvSpPr>
          <p:nvPr>
            <p:ph type="body" idx="1"/>
          </p:nvPr>
        </p:nvSpPr>
        <p:spPr>
          <a:xfrm>
            <a:off x="457200" y="2362200"/>
            <a:ext cx="8229600" cy="3768725"/>
          </a:xfrm>
        </p:spPr>
        <p:txBody>
          <a:bodyPr/>
          <a:lstStyle/>
          <a:p>
            <a:pPr algn="ctr" eaLnBrk="1" hangingPunct="1">
              <a:buFont typeface="Wingdings" pitchFamily="2" charset="2"/>
              <a:buNone/>
            </a:pPr>
            <a:endParaRPr lang="en-US" sz="2400" dirty="0" smtClean="0"/>
          </a:p>
        </p:txBody>
      </p:sp>
      <p:sp>
        <p:nvSpPr>
          <p:cNvPr id="22532"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2533"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212" y="2286000"/>
            <a:ext cx="8029575" cy="3200400"/>
          </a:xfrm>
          <a:prstGeom prst="rect">
            <a:avLst/>
          </a:prstGeom>
        </p:spPr>
      </p:pic>
    </p:spTree>
    <p:extLst>
      <p:ext uri="{BB962C8B-B14F-4D97-AF65-F5344CB8AC3E}">
        <p14:creationId xmlns:p14="http://schemas.microsoft.com/office/powerpoint/2010/main" val="31762101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z="4000" b="1" dirty="0" smtClean="0">
                <a:solidFill>
                  <a:schemeClr val="tx1"/>
                </a:solidFill>
                <a:cs typeface="Arial"/>
              </a:rPr>
              <a:t>Development</a:t>
            </a:r>
            <a:endParaRPr lang="en-US" sz="4000" b="1" dirty="0">
              <a:solidFill>
                <a:schemeClr val="tx1"/>
              </a:solidFill>
              <a:cs typeface="Arial"/>
            </a:endParaRPr>
          </a:p>
        </p:txBody>
      </p:sp>
      <p:sp>
        <p:nvSpPr>
          <p:cNvPr id="107523" name="Rectangle 3"/>
          <p:cNvSpPr>
            <a:spLocks noGrp="1" noChangeArrowheads="1"/>
          </p:cNvSpPr>
          <p:nvPr>
            <p:ph type="body" idx="1"/>
          </p:nvPr>
        </p:nvSpPr>
        <p:spPr>
          <a:xfrm>
            <a:off x="457200" y="2362200"/>
            <a:ext cx="8229600" cy="3768725"/>
          </a:xfrm>
        </p:spPr>
        <p:txBody>
          <a:bodyPr/>
          <a:lstStyle/>
          <a:p>
            <a:pPr algn="ctr" eaLnBrk="1" hangingPunct="1">
              <a:buFont typeface="Wingdings" pitchFamily="2" charset="2"/>
              <a:buNone/>
            </a:pPr>
            <a:endParaRPr lang="en-US" sz="2400" dirty="0" smtClean="0"/>
          </a:p>
        </p:txBody>
      </p:sp>
      <p:sp>
        <p:nvSpPr>
          <p:cNvPr id="22532"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2533"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1464564"/>
            <a:ext cx="6553200" cy="4783836"/>
          </a:xfrm>
          <a:prstGeom prst="rect">
            <a:avLst/>
          </a:prstGeom>
        </p:spPr>
      </p:pic>
    </p:spTree>
    <p:extLst>
      <p:ext uri="{BB962C8B-B14F-4D97-AF65-F5344CB8AC3E}">
        <p14:creationId xmlns:p14="http://schemas.microsoft.com/office/powerpoint/2010/main" val="1255995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lstStyle/>
          <a:p>
            <a:r>
              <a:rPr lang="en-US" sz="4000" b="1" dirty="0" smtClean="0"/>
              <a:t>Phase 3&amp;5: Evaluation</a:t>
            </a:r>
            <a:endParaRPr lang="en-US" sz="4000" b="1" dirty="0"/>
          </a:p>
        </p:txBody>
      </p:sp>
      <p:sp>
        <p:nvSpPr>
          <p:cNvPr id="3" name="Content Placeholder 2"/>
          <p:cNvSpPr>
            <a:spLocks noGrp="1"/>
          </p:cNvSpPr>
          <p:nvPr>
            <p:ph idx="1"/>
          </p:nvPr>
        </p:nvSpPr>
        <p:spPr>
          <a:xfrm>
            <a:off x="0" y="1219200"/>
            <a:ext cx="8991600" cy="5181600"/>
          </a:xfrm>
        </p:spPr>
        <p:txBody>
          <a:bodyPr/>
          <a:lstStyle/>
          <a:p>
            <a:pPr>
              <a:buFont typeface="Arial" pitchFamily="34" charset="0"/>
              <a:buChar char="•"/>
            </a:pPr>
            <a:r>
              <a:rPr lang="en-US" b="1" dirty="0" smtClean="0"/>
              <a:t>Formative Evaluation:</a:t>
            </a:r>
          </a:p>
          <a:p>
            <a:pPr lvl="1"/>
            <a:r>
              <a:rPr lang="en-US" sz="3200" b="1" dirty="0" smtClean="0"/>
              <a:t>Usability Testing</a:t>
            </a:r>
          </a:p>
          <a:p>
            <a:pPr lvl="1"/>
            <a:r>
              <a:rPr lang="en-US" sz="3200" b="1" dirty="0" smtClean="0"/>
              <a:t>Learner assessments of modules</a:t>
            </a:r>
          </a:p>
          <a:p>
            <a:pPr lvl="1"/>
            <a:r>
              <a:rPr lang="en-US" sz="3200" b="1" dirty="0" smtClean="0"/>
              <a:t>Design assessments</a:t>
            </a:r>
          </a:p>
          <a:p>
            <a:pPr marL="457200" lvl="1" indent="0">
              <a:buNone/>
            </a:pPr>
            <a:endParaRPr lang="en-US" b="1" dirty="0" smtClean="0"/>
          </a:p>
          <a:p>
            <a:pPr>
              <a:buFont typeface="Arial" pitchFamily="34" charset="0"/>
              <a:buChar char="•"/>
            </a:pPr>
            <a:r>
              <a:rPr lang="en-US" b="1" dirty="0" smtClean="0"/>
              <a:t>Summative Evaluation:</a:t>
            </a:r>
          </a:p>
          <a:p>
            <a:pPr lvl="1"/>
            <a:r>
              <a:rPr lang="en-US" b="1" dirty="0" smtClean="0"/>
              <a:t>Overall project evaluation</a:t>
            </a:r>
          </a:p>
          <a:p>
            <a:pPr lvl="1"/>
            <a:r>
              <a:rPr lang="en-US" b="1" dirty="0" smtClean="0"/>
              <a:t>Assessment of learning in game</a:t>
            </a:r>
          </a:p>
          <a:p>
            <a:pPr lvl="1"/>
            <a:r>
              <a:rPr lang="en-US" b="1" dirty="0" smtClean="0"/>
              <a:t>Evaluation of objectives</a:t>
            </a:r>
            <a:endParaRPr lang="en-US" b="1" dirty="0"/>
          </a:p>
        </p:txBody>
      </p:sp>
    </p:spTree>
    <p:extLst>
      <p:ext uri="{BB962C8B-B14F-4D97-AF65-F5344CB8AC3E}">
        <p14:creationId xmlns:p14="http://schemas.microsoft.com/office/powerpoint/2010/main" val="33083246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Usability Testing</a:t>
            </a:r>
            <a:endParaRPr lang="en-US" sz="4000" b="1" dirty="0"/>
          </a:p>
        </p:txBody>
      </p:sp>
      <p:sp>
        <p:nvSpPr>
          <p:cNvPr id="3" name="Content Placeholder 2"/>
          <p:cNvSpPr>
            <a:spLocks noGrp="1"/>
          </p:cNvSpPr>
          <p:nvPr>
            <p:ph idx="1"/>
          </p:nvPr>
        </p:nvSpPr>
        <p:spPr/>
        <p:txBody>
          <a:bodyPr/>
          <a:lstStyle/>
          <a:p>
            <a:pPr marL="0" indent="0">
              <a:buNone/>
            </a:pPr>
            <a:r>
              <a:rPr lang="en-US" b="1" dirty="0" smtClean="0"/>
              <a:t>15 Day Cycle</a:t>
            </a:r>
            <a:endParaRPr lang="en-US" b="1" dirty="0"/>
          </a:p>
        </p:txBody>
      </p:sp>
      <p:pic>
        <p:nvPicPr>
          <p:cNvPr id="1026" name="Picture 2" descr="UserTestCy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279" y="1539625"/>
            <a:ext cx="5334000" cy="46705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4" name="TextBox 3"/>
          <p:cNvSpPr txBox="1"/>
          <p:nvPr/>
        </p:nvSpPr>
        <p:spPr>
          <a:xfrm>
            <a:off x="924394" y="3505572"/>
            <a:ext cx="2438400" cy="369332"/>
          </a:xfrm>
          <a:prstGeom prst="rect">
            <a:avLst/>
          </a:prstGeom>
          <a:noFill/>
        </p:spPr>
        <p:txBody>
          <a:bodyPr wrap="square" rtlCol="0">
            <a:spAutoFit/>
          </a:bodyPr>
          <a:lstStyle/>
          <a:p>
            <a:pPr algn="r"/>
            <a:r>
              <a:rPr lang="en-US" b="1" dirty="0" smtClean="0"/>
              <a:t>WEEK 1</a:t>
            </a:r>
            <a:endParaRPr lang="en-US" b="1" dirty="0"/>
          </a:p>
        </p:txBody>
      </p:sp>
      <p:sp>
        <p:nvSpPr>
          <p:cNvPr id="6" name="TextBox 5"/>
          <p:cNvSpPr txBox="1"/>
          <p:nvPr/>
        </p:nvSpPr>
        <p:spPr>
          <a:xfrm>
            <a:off x="946879" y="4419600"/>
            <a:ext cx="2438400" cy="369332"/>
          </a:xfrm>
          <a:prstGeom prst="rect">
            <a:avLst/>
          </a:prstGeom>
          <a:noFill/>
        </p:spPr>
        <p:txBody>
          <a:bodyPr wrap="square" rtlCol="0">
            <a:spAutoFit/>
          </a:bodyPr>
          <a:lstStyle/>
          <a:p>
            <a:pPr algn="r"/>
            <a:r>
              <a:rPr lang="en-US" b="1" dirty="0" smtClean="0"/>
              <a:t>WEEK 2</a:t>
            </a:r>
            <a:endParaRPr lang="en-US" b="1" dirty="0"/>
          </a:p>
        </p:txBody>
      </p:sp>
      <p:sp>
        <p:nvSpPr>
          <p:cNvPr id="7" name="TextBox 6"/>
          <p:cNvSpPr txBox="1"/>
          <p:nvPr/>
        </p:nvSpPr>
        <p:spPr>
          <a:xfrm>
            <a:off x="960620" y="5334000"/>
            <a:ext cx="2438400" cy="369332"/>
          </a:xfrm>
          <a:prstGeom prst="rect">
            <a:avLst/>
          </a:prstGeom>
          <a:noFill/>
        </p:spPr>
        <p:txBody>
          <a:bodyPr wrap="square" rtlCol="0">
            <a:spAutoFit/>
          </a:bodyPr>
          <a:lstStyle/>
          <a:p>
            <a:pPr algn="r"/>
            <a:r>
              <a:rPr lang="en-US" b="1" dirty="0" smtClean="0"/>
              <a:t>WEEK 3</a:t>
            </a:r>
            <a:endParaRPr lang="en-US" b="1" dirty="0"/>
          </a:p>
        </p:txBody>
      </p:sp>
    </p:spTree>
    <p:extLst>
      <p:ext uri="{BB962C8B-B14F-4D97-AF65-F5344CB8AC3E}">
        <p14:creationId xmlns:p14="http://schemas.microsoft.com/office/powerpoint/2010/main" val="409662514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Usability: Week 1</a:t>
            </a:r>
            <a:endParaRPr lang="en-US" sz="4000" b="1" dirty="0"/>
          </a:p>
        </p:txBody>
      </p:sp>
      <p:sp>
        <p:nvSpPr>
          <p:cNvPr id="3" name="Content Placeholder 2"/>
          <p:cNvSpPr>
            <a:spLocks noGrp="1"/>
          </p:cNvSpPr>
          <p:nvPr>
            <p:ph idx="1"/>
          </p:nvPr>
        </p:nvSpPr>
        <p:spPr>
          <a:xfrm>
            <a:off x="0" y="1600200"/>
            <a:ext cx="9067800" cy="4800600"/>
          </a:xfrm>
        </p:spPr>
        <p:txBody>
          <a:bodyPr/>
          <a:lstStyle/>
          <a:p>
            <a:pPr>
              <a:buFont typeface="Arial" pitchFamily="34" charset="0"/>
              <a:buChar char="•"/>
            </a:pPr>
            <a:r>
              <a:rPr lang="en-US" b="1" dirty="0" smtClean="0"/>
              <a:t>Schedule Participants</a:t>
            </a:r>
          </a:p>
          <a:p>
            <a:pPr marL="0" indent="0">
              <a:buNone/>
            </a:pPr>
            <a:endParaRPr lang="en-US" b="1" dirty="0" smtClean="0"/>
          </a:p>
          <a:p>
            <a:pPr>
              <a:buFont typeface="Arial" pitchFamily="34" charset="0"/>
              <a:buChar char="•"/>
            </a:pPr>
            <a:r>
              <a:rPr lang="en-US" b="1" dirty="0" smtClean="0"/>
              <a:t>Develop Testing Protocols</a:t>
            </a:r>
          </a:p>
          <a:p>
            <a:pPr>
              <a:buFont typeface="Arial" pitchFamily="34" charset="0"/>
              <a:buChar char="•"/>
            </a:pPr>
            <a:endParaRPr lang="en-US" b="1" dirty="0"/>
          </a:p>
          <a:p>
            <a:pPr>
              <a:buFont typeface="Arial" pitchFamily="34" charset="0"/>
              <a:buChar char="•"/>
            </a:pPr>
            <a:r>
              <a:rPr lang="en-US" b="1" dirty="0" smtClean="0"/>
              <a:t>Review prototype design</a:t>
            </a:r>
          </a:p>
          <a:p>
            <a:pPr>
              <a:buFont typeface="Arial" pitchFamily="34" charset="0"/>
              <a:buChar char="•"/>
            </a:pPr>
            <a:endParaRPr lang="en-US" b="1" dirty="0" smtClean="0"/>
          </a:p>
          <a:p>
            <a:pPr>
              <a:buFont typeface="Arial" pitchFamily="34" charset="0"/>
              <a:buChar char="•"/>
            </a:pPr>
            <a:r>
              <a:rPr lang="en-US" b="1" dirty="0" smtClean="0"/>
              <a:t>Develop learning assessments, if applicable</a:t>
            </a:r>
          </a:p>
          <a:p>
            <a:pPr marL="0" indent="0">
              <a:buNone/>
            </a:pPr>
            <a:endParaRPr lang="en-US" dirty="0"/>
          </a:p>
        </p:txBody>
      </p:sp>
    </p:spTree>
    <p:extLst>
      <p:ext uri="{BB962C8B-B14F-4D97-AF65-F5344CB8AC3E}">
        <p14:creationId xmlns:p14="http://schemas.microsoft.com/office/powerpoint/2010/main" val="4546742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76200"/>
            <a:ext cx="8229600" cy="914400"/>
          </a:xfrm>
        </p:spPr>
        <p:txBody>
          <a:bodyPr/>
          <a:lstStyle/>
          <a:p>
            <a:pPr eaLnBrk="1" hangingPunct="1">
              <a:defRPr/>
            </a:pPr>
            <a:r>
              <a:rPr lang="en-US" sz="4000" b="1" dirty="0" smtClean="0">
                <a:solidFill>
                  <a:schemeClr val="tx1"/>
                </a:solidFill>
              </a:rPr>
              <a:t>Is it really plagiarism?</a:t>
            </a:r>
          </a:p>
        </p:txBody>
      </p:sp>
      <p:sp>
        <p:nvSpPr>
          <p:cNvPr id="107523" name="Rectangle 3"/>
          <p:cNvSpPr>
            <a:spLocks noGrp="1" noChangeArrowheads="1"/>
          </p:cNvSpPr>
          <p:nvPr>
            <p:ph type="body" idx="1"/>
          </p:nvPr>
        </p:nvSpPr>
        <p:spPr>
          <a:xfrm>
            <a:off x="76200" y="1143000"/>
            <a:ext cx="8991600" cy="5715000"/>
          </a:xfrm>
        </p:spPr>
        <p:txBody>
          <a:bodyPr/>
          <a:lstStyle/>
          <a:p>
            <a:pPr>
              <a:buFont typeface="Arial" pitchFamily="34" charset="0"/>
              <a:buChar char="•"/>
            </a:pPr>
            <a:r>
              <a:rPr lang="en-US" sz="2400" b="1" dirty="0" smtClean="0"/>
              <a:t>“In some Asian cultures, students are taught to memorize and copy well-respected authors and leaders in their societies to show intelligence and good judgment in writing”  </a:t>
            </a:r>
            <a:r>
              <a:rPr lang="en-US" sz="1000" b="1" dirty="0" smtClean="0"/>
              <a:t>(Thompson &amp; Williams 1995).</a:t>
            </a:r>
          </a:p>
          <a:p>
            <a:pPr>
              <a:buFont typeface="Arial" pitchFamily="34" charset="0"/>
              <a:buChar char="•"/>
            </a:pPr>
            <a:endParaRPr lang="en-US" sz="1000" b="1" dirty="0" smtClean="0"/>
          </a:p>
          <a:p>
            <a:pPr>
              <a:buFont typeface="Arial" pitchFamily="34" charset="0"/>
              <a:buChar char="•"/>
            </a:pPr>
            <a:r>
              <a:rPr lang="en-US" sz="2400" b="1" dirty="0" smtClean="0"/>
              <a:t>“What is defined as plagiarism by American standards is not defined as such by many Asian or European standards, in which “…taking ideas and words from different books and writers to build an answer seems to be an accepted academic practice” </a:t>
            </a:r>
            <a:r>
              <a:rPr lang="en-US" sz="1000" b="1" dirty="0" smtClean="0"/>
              <a:t>(</a:t>
            </a:r>
            <a:r>
              <a:rPr lang="en-US" sz="1000" b="1" dirty="0" err="1" smtClean="0"/>
              <a:t>Pennycook</a:t>
            </a:r>
            <a:r>
              <a:rPr lang="en-US" sz="1000" b="1" dirty="0" smtClean="0"/>
              <a:t> 1996).</a:t>
            </a:r>
          </a:p>
          <a:p>
            <a:pPr>
              <a:buFont typeface="Arial" pitchFamily="34" charset="0"/>
              <a:buChar char="•"/>
            </a:pPr>
            <a:endParaRPr lang="en-US" sz="2400" b="1" dirty="0" smtClean="0"/>
          </a:p>
          <a:p>
            <a:pPr>
              <a:buFont typeface="Arial" pitchFamily="34" charset="0"/>
              <a:buChar char="•"/>
            </a:pPr>
            <a:r>
              <a:rPr lang="en-US" sz="2400" b="1" dirty="0" smtClean="0"/>
              <a:t>“In India, for example, undergraduates are not expected to cite sources and it is only at the graduate level where such activity is expected, but not necessary”</a:t>
            </a:r>
            <a:r>
              <a:rPr lang="en-US" sz="1000" b="1" dirty="0" smtClean="0"/>
              <a:t> (</a:t>
            </a:r>
            <a:r>
              <a:rPr lang="en-US" sz="1000" b="1" dirty="0" err="1" smtClean="0"/>
              <a:t>Handa</a:t>
            </a:r>
            <a:r>
              <a:rPr lang="en-US" sz="1000" b="1" dirty="0" smtClean="0"/>
              <a:t> and Power 2005). </a:t>
            </a:r>
          </a:p>
          <a:p>
            <a:pPr marL="457200" indent="-457200" algn="ctr" eaLnBrk="1" hangingPunct="1">
              <a:buFont typeface="Wingdings" pitchFamily="2" charset="2"/>
              <a:buNone/>
            </a:pPr>
            <a:endParaRPr lang="en-US" sz="2400" dirty="0" smtClean="0"/>
          </a:p>
        </p:txBody>
      </p:sp>
      <p:sp>
        <p:nvSpPr>
          <p:cNvPr id="7172"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173"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Usability: Week 2</a:t>
            </a:r>
            <a:endParaRPr lang="en-US" sz="4000" b="1" dirty="0"/>
          </a:p>
        </p:txBody>
      </p:sp>
      <p:sp>
        <p:nvSpPr>
          <p:cNvPr id="3" name="Content Placeholder 2"/>
          <p:cNvSpPr>
            <a:spLocks noGrp="1"/>
          </p:cNvSpPr>
          <p:nvPr>
            <p:ph idx="1"/>
          </p:nvPr>
        </p:nvSpPr>
        <p:spPr>
          <a:xfrm>
            <a:off x="76200" y="1600200"/>
            <a:ext cx="8610600" cy="4530725"/>
          </a:xfrm>
        </p:spPr>
        <p:txBody>
          <a:bodyPr/>
          <a:lstStyle/>
          <a:p>
            <a:pPr marL="0" indent="0">
              <a:buNone/>
            </a:pPr>
            <a:r>
              <a:rPr lang="en-US" dirty="0" smtClean="0"/>
              <a:t>Conduct user tests with 3-5 STEM students</a:t>
            </a:r>
          </a:p>
          <a:p>
            <a:pPr marL="0" indent="0">
              <a:buNone/>
            </a:pPr>
            <a:endParaRPr lang="en-US" dirty="0"/>
          </a:p>
        </p:txBody>
      </p:sp>
      <p:pic>
        <p:nvPicPr>
          <p:cNvPr id="20" name="Picture 9" descr="C:\Documents and Settings\margeaux\Local Settings\Temporary Internet Files\Content.IE5\L8E0J3LG\MP90044859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048000"/>
            <a:ext cx="2246223" cy="3369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9" descr="C:\Documents and Settings\margeaux\Local Settings\Temporary Internet Files\Content.IE5\L8E0J3LG\MP90044859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048000"/>
            <a:ext cx="2246223" cy="336933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descr="C:\Documents and Settings\margeaux\Local Settings\Temporary Internet Files\Content.IE5\L8E0J3LG\MP90044859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3048000"/>
            <a:ext cx="2246223" cy="336933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9" descr="C:\Documents and Settings\margeaux\Local Settings\Temporary Internet Files\Content.IE5\L8E0J3LG\MP90044859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049438"/>
            <a:ext cx="2246223" cy="336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071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C:\Documents and Settings\margeaux\Local Settings\Temporary Internet Files\Content.IE5\A46PE0EW\MP900433180[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0" y="1295400"/>
            <a:ext cx="6400800" cy="4279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745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1"/>
            <a:ext cx="8229600" cy="990600"/>
          </a:xfrm>
        </p:spPr>
        <p:txBody>
          <a:bodyPr/>
          <a:lstStyle/>
          <a:p>
            <a:r>
              <a:rPr lang="en-US" sz="4000" b="1" dirty="0" smtClean="0"/>
              <a:t>Usability: Week 3</a:t>
            </a:r>
            <a:endParaRPr lang="en-US" sz="4000" b="1" dirty="0"/>
          </a:p>
        </p:txBody>
      </p:sp>
      <p:sp>
        <p:nvSpPr>
          <p:cNvPr id="3" name="Content Placeholder 2"/>
          <p:cNvSpPr>
            <a:spLocks noGrp="1"/>
          </p:cNvSpPr>
          <p:nvPr>
            <p:ph idx="1"/>
          </p:nvPr>
        </p:nvSpPr>
        <p:spPr>
          <a:xfrm>
            <a:off x="76200" y="1295400"/>
            <a:ext cx="8915400" cy="4835525"/>
          </a:xfrm>
        </p:spPr>
        <p:txBody>
          <a:bodyPr/>
          <a:lstStyle/>
          <a:p>
            <a:pPr>
              <a:buFont typeface="Arial" pitchFamily="34" charset="0"/>
              <a:buChar char="•"/>
            </a:pPr>
            <a:r>
              <a:rPr lang="en-US" sz="2800" b="1" dirty="0" smtClean="0"/>
              <a:t>Prepare usability report</a:t>
            </a:r>
          </a:p>
          <a:p>
            <a:pPr>
              <a:buFont typeface="Arial" pitchFamily="34" charset="0"/>
              <a:buChar char="•"/>
            </a:pPr>
            <a:endParaRPr lang="en-US" sz="2800" b="1" dirty="0" smtClean="0"/>
          </a:p>
          <a:p>
            <a:pPr>
              <a:buFont typeface="Arial" pitchFamily="34" charset="0"/>
              <a:buChar char="•"/>
            </a:pPr>
            <a:r>
              <a:rPr lang="en-US" sz="2800" b="1" dirty="0" smtClean="0"/>
              <a:t>Communicate successes/ shortfalls to GAP team</a:t>
            </a:r>
          </a:p>
          <a:p>
            <a:pPr>
              <a:buFont typeface="Arial" pitchFamily="34" charset="0"/>
              <a:buChar char="•"/>
            </a:pPr>
            <a:endParaRPr lang="en-US" sz="2800" b="1" dirty="0" smtClean="0"/>
          </a:p>
          <a:p>
            <a:pPr>
              <a:buFont typeface="Arial" pitchFamily="34" charset="0"/>
              <a:buChar char="•"/>
            </a:pPr>
            <a:r>
              <a:rPr lang="en-US" sz="2800" b="1" dirty="0" smtClean="0"/>
              <a:t>Usability report informs further development</a:t>
            </a:r>
          </a:p>
          <a:p>
            <a:pPr>
              <a:buFont typeface="Arial" pitchFamily="34" charset="0"/>
              <a:buChar char="•"/>
            </a:pPr>
            <a:endParaRPr lang="en-US" sz="2800" b="1" dirty="0" smtClean="0"/>
          </a:p>
          <a:p>
            <a:pPr>
              <a:buFont typeface="Arial" pitchFamily="34" charset="0"/>
              <a:buChar char="•"/>
            </a:pPr>
            <a:r>
              <a:rPr lang="en-US" sz="2800" b="1" dirty="0" smtClean="0"/>
              <a:t>Design team documents changes in future iterations of the game</a:t>
            </a:r>
            <a:endParaRPr lang="en-US" sz="2800" b="1" dirty="0"/>
          </a:p>
        </p:txBody>
      </p:sp>
    </p:spTree>
    <p:extLst>
      <p:ext uri="{BB962C8B-B14F-4D97-AF65-F5344CB8AC3E}">
        <p14:creationId xmlns:p14="http://schemas.microsoft.com/office/powerpoint/2010/main" val="281394345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77813"/>
            <a:ext cx="8229600" cy="712787"/>
          </a:xfrm>
        </p:spPr>
        <p:txBody>
          <a:bodyPr/>
          <a:lstStyle/>
          <a:p>
            <a:pPr eaLnBrk="1" hangingPunct="1"/>
            <a:r>
              <a:rPr lang="en-US" sz="4000" b="1" dirty="0" smtClean="0">
                <a:solidFill>
                  <a:schemeClr val="tx1"/>
                </a:solidFill>
                <a:cs typeface="Arial"/>
              </a:rPr>
              <a:t>Phase 4: Implementation</a:t>
            </a:r>
            <a:r>
              <a:rPr lang="en-US" sz="4000" dirty="0" smtClean="0">
                <a:solidFill>
                  <a:schemeClr val="tx1"/>
                </a:solidFill>
                <a:cs typeface="Arial"/>
              </a:rPr>
              <a:t/>
            </a:r>
            <a:br>
              <a:rPr lang="en-US" sz="4000" dirty="0" smtClean="0">
                <a:solidFill>
                  <a:schemeClr val="tx1"/>
                </a:solidFill>
                <a:cs typeface="Arial"/>
              </a:rPr>
            </a:br>
            <a:endParaRPr lang="en-US" sz="3200" dirty="0">
              <a:solidFill>
                <a:schemeClr val="tx1"/>
              </a:solidFill>
              <a:cs typeface="Arial"/>
            </a:endParaRPr>
          </a:p>
        </p:txBody>
      </p:sp>
      <p:sp>
        <p:nvSpPr>
          <p:cNvPr id="107523" name="Rectangle 3"/>
          <p:cNvSpPr>
            <a:spLocks noGrp="1" noChangeArrowheads="1"/>
          </p:cNvSpPr>
          <p:nvPr>
            <p:ph type="body" idx="1"/>
          </p:nvPr>
        </p:nvSpPr>
        <p:spPr>
          <a:xfrm>
            <a:off x="152400" y="914400"/>
            <a:ext cx="8839200" cy="5715000"/>
          </a:xfrm>
        </p:spPr>
        <p:txBody>
          <a:bodyPr/>
          <a:lstStyle/>
          <a:p>
            <a:pPr eaLnBrk="1" hangingPunct="1">
              <a:buFont typeface="Arial" pitchFamily="34" charset="0"/>
              <a:buChar char="•"/>
            </a:pPr>
            <a:r>
              <a:rPr lang="en-US" sz="2400" dirty="0" smtClean="0">
                <a:effectLst/>
              </a:rPr>
              <a:t>Six </a:t>
            </a:r>
            <a:r>
              <a:rPr lang="en-US" sz="2400" dirty="0">
                <a:effectLst/>
              </a:rPr>
              <a:t>NSF-funded universities and one large state university have agreed to participate in beta testing of the GAP game. </a:t>
            </a:r>
            <a:endParaRPr lang="en-US" sz="2400" dirty="0" smtClean="0">
              <a:effectLst/>
            </a:endParaRPr>
          </a:p>
          <a:p>
            <a:pPr eaLnBrk="1" hangingPunct="1">
              <a:buFont typeface="Arial" pitchFamily="34" charset="0"/>
              <a:buChar char="•"/>
            </a:pPr>
            <a:r>
              <a:rPr lang="en-US" sz="2400" dirty="0" smtClean="0">
                <a:effectLst/>
              </a:rPr>
              <a:t>The </a:t>
            </a:r>
            <a:r>
              <a:rPr lang="en-US" sz="2400" dirty="0">
                <a:effectLst/>
              </a:rPr>
              <a:t>game and learning assessments will be delivered to these institutions for testing during Spring 2012</a:t>
            </a:r>
            <a:r>
              <a:rPr lang="en-US" sz="2400" dirty="0" smtClean="0">
                <a:effectLst/>
              </a:rPr>
              <a:t>.</a:t>
            </a:r>
          </a:p>
          <a:p>
            <a:pPr algn="ctr" eaLnBrk="1" hangingPunct="1">
              <a:buFont typeface="Arial" pitchFamily="34" charset="0"/>
              <a:buChar char="•"/>
            </a:pPr>
            <a:endParaRPr lang="en-US" sz="2400" dirty="0" smtClean="0">
              <a:effectLst/>
            </a:endParaRPr>
          </a:p>
          <a:p>
            <a:pPr algn="ctr" eaLnBrk="1" hangingPunct="1">
              <a:buFont typeface="Arial" pitchFamily="34" charset="0"/>
              <a:buChar char="•"/>
            </a:pPr>
            <a:endParaRPr lang="en-US" sz="2400" dirty="0">
              <a:effectLst/>
            </a:endParaRPr>
          </a:p>
        </p:txBody>
      </p:sp>
      <p:sp>
        <p:nvSpPr>
          <p:cNvPr id="28676"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8677"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hevron 3"/>
          <p:cNvSpPr/>
          <p:nvPr/>
        </p:nvSpPr>
        <p:spPr bwMode="auto">
          <a:xfrm>
            <a:off x="2438400" y="4191000"/>
            <a:ext cx="4495800" cy="332232"/>
          </a:xfrm>
          <a:prstGeom prst="chevron">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University of Houston</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5" name="Chevron 4"/>
          <p:cNvSpPr/>
          <p:nvPr/>
        </p:nvSpPr>
        <p:spPr bwMode="auto">
          <a:xfrm>
            <a:off x="2438400" y="4572000"/>
            <a:ext cx="4495800" cy="381000"/>
          </a:xfrm>
          <a:prstGeom prst="chevron">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t>Loyola Marymount</a:t>
            </a:r>
            <a:endParaRPr kumimoji="0" lang="en-US" sz="1800" b="0" i="0" u="none" strike="noStrike" cap="none" normalizeH="0" baseline="0" dirty="0" smtClean="0">
              <a:ln>
                <a:noFill/>
              </a:ln>
              <a:solidFill>
                <a:schemeClr val="tx1"/>
              </a:solidFill>
              <a:effectLst/>
              <a:latin typeface="Arial" charset="0"/>
            </a:endParaRPr>
          </a:p>
        </p:txBody>
      </p:sp>
      <p:sp>
        <p:nvSpPr>
          <p:cNvPr id="6" name="Chevron 5"/>
          <p:cNvSpPr/>
          <p:nvPr/>
        </p:nvSpPr>
        <p:spPr bwMode="auto">
          <a:xfrm>
            <a:off x="2438400" y="5029200"/>
            <a:ext cx="4495800" cy="381000"/>
          </a:xfrm>
          <a:prstGeom prst="chevron">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t>Oakland University</a:t>
            </a:r>
            <a:endParaRPr kumimoji="0" lang="en-US" sz="1800" b="0" i="0" u="none" strike="noStrike" cap="none" normalizeH="0" baseline="0" dirty="0" smtClean="0">
              <a:ln>
                <a:noFill/>
              </a:ln>
              <a:solidFill>
                <a:schemeClr val="tx1"/>
              </a:solidFill>
              <a:effectLst/>
              <a:latin typeface="Arial" charset="0"/>
            </a:endParaRPr>
          </a:p>
        </p:txBody>
      </p:sp>
      <p:sp>
        <p:nvSpPr>
          <p:cNvPr id="7" name="Chevron 6"/>
          <p:cNvSpPr/>
          <p:nvPr/>
        </p:nvSpPr>
        <p:spPr bwMode="auto">
          <a:xfrm>
            <a:off x="2438400" y="5486400"/>
            <a:ext cx="4495800" cy="381000"/>
          </a:xfrm>
          <a:prstGeom prst="chevron">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Rowan</a:t>
            </a:r>
            <a:r>
              <a:rPr kumimoji="0" lang="en-US" sz="1800" b="0" i="0" u="none" strike="noStrike" cap="none" normalizeH="0" dirty="0" smtClean="0">
                <a:ln>
                  <a:noFill/>
                </a:ln>
                <a:solidFill>
                  <a:schemeClr val="tx1"/>
                </a:solidFill>
                <a:effectLst/>
                <a:latin typeface="Arial" charset="0"/>
              </a:rPr>
              <a:t> University</a:t>
            </a:r>
            <a:endParaRPr kumimoji="0" lang="en-US" sz="1800" b="0" i="0" u="none" strike="noStrike" cap="none" normalizeH="0" baseline="0" dirty="0" smtClean="0">
              <a:ln>
                <a:noFill/>
              </a:ln>
              <a:solidFill>
                <a:schemeClr val="tx1"/>
              </a:solidFill>
              <a:effectLst/>
              <a:latin typeface="Arial" charset="0"/>
            </a:endParaRPr>
          </a:p>
        </p:txBody>
      </p:sp>
      <p:sp>
        <p:nvSpPr>
          <p:cNvPr id="8" name="Chevron 7"/>
          <p:cNvSpPr/>
          <p:nvPr/>
        </p:nvSpPr>
        <p:spPr bwMode="auto">
          <a:xfrm>
            <a:off x="2438400" y="2819400"/>
            <a:ext cx="4495800" cy="381000"/>
          </a:xfrm>
          <a:prstGeom prst="chevron">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t>Purdue University</a:t>
            </a:r>
            <a:endParaRPr kumimoji="0" lang="en-US" sz="1800" b="0" i="0" u="none" strike="noStrike" cap="none" normalizeH="0" baseline="0" dirty="0" smtClean="0">
              <a:ln>
                <a:noFill/>
              </a:ln>
              <a:solidFill>
                <a:schemeClr val="tx1"/>
              </a:solidFill>
              <a:effectLst/>
              <a:latin typeface="Arial" charset="0"/>
            </a:endParaRPr>
          </a:p>
        </p:txBody>
      </p:sp>
      <p:sp>
        <p:nvSpPr>
          <p:cNvPr id="10" name="Chevron 9"/>
          <p:cNvSpPr/>
          <p:nvPr/>
        </p:nvSpPr>
        <p:spPr bwMode="auto">
          <a:xfrm>
            <a:off x="2438400" y="3276600"/>
            <a:ext cx="4495800" cy="373380"/>
          </a:xfrm>
          <a:prstGeom prst="chevron">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Virginia Commonwealth</a:t>
            </a:r>
            <a:r>
              <a:rPr kumimoji="0" lang="en-US" sz="1800" b="0" i="0" u="none" strike="noStrike" cap="none" normalizeH="0" dirty="0" smtClean="0">
                <a:ln>
                  <a:noFill/>
                </a:ln>
                <a:solidFill>
                  <a:schemeClr val="tx1"/>
                </a:solidFill>
                <a:effectLst/>
                <a:latin typeface="Arial" charset="0"/>
              </a:rPr>
              <a:t> University</a:t>
            </a:r>
            <a:endParaRPr kumimoji="0" lang="en-US" sz="1800" b="0" i="0" u="none" strike="noStrike" cap="none" normalizeH="0" baseline="0" dirty="0" smtClean="0">
              <a:ln>
                <a:noFill/>
              </a:ln>
              <a:solidFill>
                <a:schemeClr val="tx1"/>
              </a:solidFill>
              <a:effectLst/>
              <a:latin typeface="Arial" charset="0"/>
            </a:endParaRPr>
          </a:p>
        </p:txBody>
      </p:sp>
      <p:sp>
        <p:nvSpPr>
          <p:cNvPr id="12" name="Chevron 11"/>
          <p:cNvSpPr/>
          <p:nvPr/>
        </p:nvSpPr>
        <p:spPr bwMode="auto">
          <a:xfrm>
            <a:off x="2438400" y="3733800"/>
            <a:ext cx="4495800" cy="381000"/>
          </a:xfrm>
          <a:prstGeom prst="chevron">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University of Central Florida</a:t>
            </a:r>
          </a:p>
        </p:txBody>
      </p:sp>
    </p:spTree>
    <p:extLst>
      <p:ext uri="{BB962C8B-B14F-4D97-AF65-F5344CB8AC3E}">
        <p14:creationId xmlns:p14="http://schemas.microsoft.com/office/powerpoint/2010/main" val="251050268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lstStyle/>
          <a:p>
            <a:r>
              <a:rPr lang="en-US" sz="4000" b="1" dirty="0" smtClean="0"/>
              <a:t>Phase 5: Evaluation</a:t>
            </a:r>
            <a:endParaRPr lang="en-US" sz="4000" b="1" dirty="0"/>
          </a:p>
        </p:txBody>
      </p:sp>
      <p:sp>
        <p:nvSpPr>
          <p:cNvPr id="3" name="Content Placeholder 2"/>
          <p:cNvSpPr>
            <a:spLocks noGrp="1"/>
          </p:cNvSpPr>
          <p:nvPr>
            <p:ph idx="1"/>
          </p:nvPr>
        </p:nvSpPr>
        <p:spPr>
          <a:xfrm>
            <a:off x="0" y="1219200"/>
            <a:ext cx="8991600" cy="5181600"/>
          </a:xfrm>
        </p:spPr>
        <p:txBody>
          <a:bodyPr/>
          <a:lstStyle/>
          <a:p>
            <a:pPr>
              <a:buFont typeface="Arial" pitchFamily="34" charset="0"/>
              <a:buChar char="•"/>
            </a:pPr>
            <a:r>
              <a:rPr lang="en-US" b="1" dirty="0" smtClean="0"/>
              <a:t>Formative Evaluation:</a:t>
            </a:r>
          </a:p>
          <a:p>
            <a:pPr lvl="1"/>
            <a:r>
              <a:rPr lang="en-US" sz="3200" b="1" dirty="0" smtClean="0"/>
              <a:t>Usability Testing</a:t>
            </a:r>
          </a:p>
          <a:p>
            <a:pPr lvl="1"/>
            <a:r>
              <a:rPr lang="en-US" sz="3200" b="1" dirty="0" smtClean="0"/>
              <a:t>Learner assessments of modules</a:t>
            </a:r>
          </a:p>
          <a:p>
            <a:pPr lvl="1"/>
            <a:r>
              <a:rPr lang="en-US" sz="3200" b="1" dirty="0" smtClean="0"/>
              <a:t>Design assessments</a:t>
            </a:r>
          </a:p>
          <a:p>
            <a:pPr marL="457200" lvl="1" indent="0">
              <a:buNone/>
            </a:pPr>
            <a:endParaRPr lang="en-US" b="1" dirty="0" smtClean="0"/>
          </a:p>
          <a:p>
            <a:pPr>
              <a:buFont typeface="Arial" pitchFamily="34" charset="0"/>
              <a:buChar char="•"/>
            </a:pPr>
            <a:r>
              <a:rPr lang="en-US" b="1" dirty="0" smtClean="0"/>
              <a:t>Summative Evaluation:</a:t>
            </a:r>
          </a:p>
          <a:p>
            <a:pPr lvl="1"/>
            <a:r>
              <a:rPr lang="en-US" b="1" dirty="0" smtClean="0"/>
              <a:t>Overall project evaluation</a:t>
            </a:r>
          </a:p>
          <a:p>
            <a:pPr lvl="1"/>
            <a:r>
              <a:rPr lang="en-US" b="1" dirty="0" smtClean="0"/>
              <a:t>Assessment of learning in game</a:t>
            </a:r>
          </a:p>
          <a:p>
            <a:pPr lvl="1"/>
            <a:r>
              <a:rPr lang="en-US" b="1" dirty="0" smtClean="0"/>
              <a:t>Evaluation of objectives</a:t>
            </a:r>
            <a:endParaRPr lang="en-US" b="1" dirty="0"/>
          </a:p>
        </p:txBody>
      </p:sp>
    </p:spTree>
    <p:extLst>
      <p:ext uri="{BB962C8B-B14F-4D97-AF65-F5344CB8AC3E}">
        <p14:creationId xmlns:p14="http://schemas.microsoft.com/office/powerpoint/2010/main" val="141218828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z="4000" b="1" dirty="0" smtClean="0">
                <a:solidFill>
                  <a:schemeClr val="tx1"/>
                </a:solidFill>
                <a:cs typeface="Arial"/>
              </a:rPr>
              <a:t>References</a:t>
            </a:r>
            <a:endParaRPr lang="en-US" sz="4000" b="1" dirty="0">
              <a:solidFill>
                <a:schemeClr val="tx1"/>
              </a:solidFill>
              <a:cs typeface="Arial"/>
            </a:endParaRPr>
          </a:p>
        </p:txBody>
      </p:sp>
      <p:sp>
        <p:nvSpPr>
          <p:cNvPr id="107523" name="Rectangle 3"/>
          <p:cNvSpPr>
            <a:spLocks noGrp="1" noChangeArrowheads="1"/>
          </p:cNvSpPr>
          <p:nvPr>
            <p:ph type="body" idx="1"/>
          </p:nvPr>
        </p:nvSpPr>
        <p:spPr>
          <a:xfrm>
            <a:off x="457200" y="1447800"/>
            <a:ext cx="8229600" cy="4683125"/>
          </a:xfrm>
        </p:spPr>
        <p:txBody>
          <a:bodyPr/>
          <a:lstStyle/>
          <a:p>
            <a:pPr eaLnBrk="1" hangingPunct="1">
              <a:buFont typeface="Arial" pitchFamily="34" charset="0"/>
              <a:buChar char="•"/>
            </a:pPr>
            <a:r>
              <a:rPr lang="en-US" sz="2400" dirty="0" smtClean="0">
                <a:solidFill>
                  <a:srgbClr val="FFFFFF"/>
                </a:solidFill>
                <a:latin typeface="Arial"/>
                <a:cs typeface="Arial"/>
              </a:rPr>
              <a:t>“Great Content” graphic</a:t>
            </a:r>
            <a:r>
              <a:rPr lang="en-US" sz="2400" dirty="0">
                <a:solidFill>
                  <a:srgbClr val="FFFFFF"/>
                </a:solidFill>
                <a:cs typeface="Arial"/>
              </a:rPr>
              <a:t>: </a:t>
            </a:r>
            <a:r>
              <a:rPr lang="en-US" sz="2400" dirty="0">
                <a:solidFill>
                  <a:srgbClr val="FFFFFF"/>
                </a:solidFill>
                <a:cs typeface="Arial"/>
                <a:hlinkClick r:id="rId3"/>
              </a:rPr>
              <a:t>http://www.seibunkyo.org</a:t>
            </a:r>
            <a:r>
              <a:rPr lang="en-US" sz="2400" dirty="0" smtClean="0">
                <a:solidFill>
                  <a:srgbClr val="FFFFFF"/>
                </a:solidFill>
                <a:cs typeface="Arial"/>
                <a:hlinkClick r:id="rId3"/>
              </a:rPr>
              <a:t>/</a:t>
            </a:r>
            <a:r>
              <a:rPr lang="en-US" sz="2400" dirty="0" smtClean="0">
                <a:solidFill>
                  <a:srgbClr val="FFFFFF"/>
                </a:solidFill>
                <a:cs typeface="Arial"/>
              </a:rPr>
              <a:t> </a:t>
            </a:r>
          </a:p>
          <a:p>
            <a:pPr eaLnBrk="1" hangingPunct="1">
              <a:buFont typeface="Arial" pitchFamily="34" charset="0"/>
              <a:buChar char="•"/>
            </a:pPr>
            <a:endParaRPr lang="en-US" sz="1800" dirty="0" smtClean="0">
              <a:effectLst/>
            </a:endParaRPr>
          </a:p>
          <a:p>
            <a:pPr eaLnBrk="1" hangingPunct="1">
              <a:buFont typeface="Arial" pitchFamily="34" charset="0"/>
              <a:buChar char="•"/>
            </a:pPr>
            <a:endParaRPr lang="en-US" sz="1800" dirty="0">
              <a:effectLst/>
            </a:endParaRPr>
          </a:p>
          <a:p>
            <a:pPr eaLnBrk="1" hangingPunct="1">
              <a:buFont typeface="Arial" pitchFamily="34" charset="0"/>
              <a:buChar char="•"/>
            </a:pPr>
            <a:endParaRPr lang="en-US" sz="1800" dirty="0" smtClean="0">
              <a:effectLst/>
            </a:endParaRPr>
          </a:p>
          <a:p>
            <a:pPr eaLnBrk="1" hangingPunct="1">
              <a:buFont typeface="Arial" pitchFamily="34" charset="0"/>
              <a:buChar char="•"/>
            </a:pPr>
            <a:endParaRPr lang="en-US" sz="1800" dirty="0">
              <a:effectLst/>
            </a:endParaRPr>
          </a:p>
          <a:p>
            <a:pPr marL="0" indent="0" eaLnBrk="1" hangingPunct="1">
              <a:buNone/>
            </a:pPr>
            <a:endParaRPr lang="en-US" sz="1800" dirty="0" smtClean="0">
              <a:effectLst/>
            </a:endParaRPr>
          </a:p>
          <a:p>
            <a:pPr eaLnBrk="1" hangingPunct="1">
              <a:buFont typeface="Arial" pitchFamily="34" charset="0"/>
              <a:buChar char="•"/>
            </a:pPr>
            <a:endParaRPr lang="en-US" sz="1800" dirty="0">
              <a:effectLst/>
            </a:endParaRPr>
          </a:p>
          <a:p>
            <a:pPr eaLnBrk="1" hangingPunct="1">
              <a:buFont typeface="Arial" pitchFamily="34" charset="0"/>
              <a:buChar char="•"/>
            </a:pPr>
            <a:endParaRPr lang="en-US" sz="1800" dirty="0" smtClean="0">
              <a:effectLst/>
            </a:endParaRPr>
          </a:p>
          <a:p>
            <a:pPr eaLnBrk="1" hangingPunct="1">
              <a:buFont typeface="Arial" pitchFamily="34" charset="0"/>
              <a:buChar char="•"/>
            </a:pPr>
            <a:endParaRPr lang="en-US" sz="1800" dirty="0">
              <a:effectLst/>
            </a:endParaRPr>
          </a:p>
          <a:p>
            <a:pPr eaLnBrk="1" hangingPunct="1">
              <a:buFont typeface="Arial" pitchFamily="34" charset="0"/>
              <a:buChar char="•"/>
            </a:pPr>
            <a:endParaRPr lang="en-US" sz="1800" dirty="0" smtClean="0">
              <a:effectLst/>
            </a:endParaRPr>
          </a:p>
          <a:p>
            <a:pPr eaLnBrk="1" hangingPunct="1">
              <a:buFont typeface="Arial" pitchFamily="34" charset="0"/>
              <a:buChar char="•"/>
            </a:pPr>
            <a:endParaRPr lang="en-US" sz="1800" dirty="0">
              <a:effectLst/>
            </a:endParaRPr>
          </a:p>
          <a:p>
            <a:pPr eaLnBrk="1" hangingPunct="1">
              <a:buFont typeface="Arial" pitchFamily="34" charset="0"/>
              <a:buChar char="•"/>
            </a:pPr>
            <a:endParaRPr lang="en-US" sz="1800" dirty="0" smtClean="0">
              <a:effectLst/>
            </a:endParaRPr>
          </a:p>
          <a:p>
            <a:pPr marL="0" indent="0" eaLnBrk="1" hangingPunct="1">
              <a:buNone/>
            </a:pPr>
            <a:r>
              <a:rPr lang="en-US" sz="1800" i="1" dirty="0" smtClean="0">
                <a:effectLst/>
              </a:rPr>
              <a:t>This presentation </a:t>
            </a:r>
            <a:r>
              <a:rPr lang="en-US" sz="1800" i="1" dirty="0">
                <a:effectLst/>
              </a:rPr>
              <a:t>is based on the recently award National Science Foundation IIS EESE Grant 1033002</a:t>
            </a:r>
            <a:endParaRPr lang="en-US" sz="1800" i="1" dirty="0">
              <a:solidFill>
                <a:srgbClr val="FFFFFF"/>
              </a:solidFill>
              <a:latin typeface="Arial"/>
              <a:cs typeface="Arial"/>
            </a:endParaRPr>
          </a:p>
        </p:txBody>
      </p:sp>
      <p:sp>
        <p:nvSpPr>
          <p:cNvPr id="24580"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4581" name="Picture 5" descr="Monogram-wh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930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28601"/>
            <a:ext cx="8229600" cy="914400"/>
          </a:xfrm>
        </p:spPr>
        <p:txBody>
          <a:bodyPr/>
          <a:lstStyle/>
          <a:p>
            <a:pPr eaLnBrk="1" hangingPunct="1">
              <a:defRPr/>
            </a:pPr>
            <a:r>
              <a:rPr lang="en-US" sz="4000" b="1" dirty="0" smtClean="0">
                <a:solidFill>
                  <a:schemeClr val="tx1"/>
                </a:solidFill>
              </a:rPr>
              <a:t>Why gaming?</a:t>
            </a:r>
          </a:p>
        </p:txBody>
      </p:sp>
      <p:sp>
        <p:nvSpPr>
          <p:cNvPr id="107523" name="Rectangle 3"/>
          <p:cNvSpPr>
            <a:spLocks noGrp="1" noChangeArrowheads="1"/>
          </p:cNvSpPr>
          <p:nvPr>
            <p:ph type="body" idx="1"/>
          </p:nvPr>
        </p:nvSpPr>
        <p:spPr>
          <a:xfrm>
            <a:off x="0" y="1524000"/>
            <a:ext cx="9067800" cy="4953000"/>
          </a:xfrm>
        </p:spPr>
        <p:txBody>
          <a:bodyPr/>
          <a:lstStyle/>
          <a:p>
            <a:pPr>
              <a:buFont typeface="Arial" pitchFamily="34" charset="0"/>
              <a:buChar char="•"/>
            </a:pPr>
            <a:r>
              <a:rPr lang="en-US" sz="2400" b="1" dirty="0" smtClean="0"/>
              <a:t>Gaming is universal among college-aged students.</a:t>
            </a:r>
          </a:p>
          <a:p>
            <a:pPr marL="0" indent="0">
              <a:buNone/>
            </a:pPr>
            <a:endParaRPr lang="en-US" sz="2400" b="1" dirty="0" smtClean="0"/>
          </a:p>
          <a:p>
            <a:pPr>
              <a:buFont typeface="Arial" pitchFamily="34" charset="0"/>
              <a:buChar char="•"/>
            </a:pPr>
            <a:r>
              <a:rPr lang="en-US" sz="2400" b="1" dirty="0" smtClean="0"/>
              <a:t>Recent research on teenagers (future college students) shows that not only is game playing universal, but that game playing facilitates social discussions and “can incorporate many aspects of civic and political life” (</a:t>
            </a:r>
            <a:r>
              <a:rPr lang="en-US" sz="2400" b="1" dirty="0" err="1" smtClean="0"/>
              <a:t>Lenhart</a:t>
            </a:r>
            <a:r>
              <a:rPr lang="en-US" sz="2400" b="1" dirty="0" smtClean="0"/>
              <a:t> et al., 2008). </a:t>
            </a:r>
          </a:p>
          <a:p>
            <a:pPr>
              <a:buFont typeface="Arial" pitchFamily="34" charset="0"/>
              <a:buChar char="•"/>
            </a:pPr>
            <a:endParaRPr lang="en-US" sz="2400" b="1" dirty="0" smtClean="0"/>
          </a:p>
          <a:p>
            <a:pPr>
              <a:buFont typeface="Arial" pitchFamily="34" charset="0"/>
              <a:buChar char="•"/>
            </a:pPr>
            <a:r>
              <a:rPr lang="en-US" sz="2400" b="1" dirty="0" smtClean="0"/>
              <a:t>Similar real life scenarios were used by Lloyd and van de </a:t>
            </a:r>
            <a:r>
              <a:rPr lang="en-US" sz="2400" b="1" dirty="0" err="1" smtClean="0"/>
              <a:t>Poel</a:t>
            </a:r>
            <a:r>
              <a:rPr lang="en-US" sz="2400" b="1" dirty="0" smtClean="0"/>
              <a:t> (2008) to create a collaborative design game with engineering students “to give students ‘practical’ experience of ethical decision-making in the process of design.</a:t>
            </a:r>
          </a:p>
        </p:txBody>
      </p:sp>
      <p:sp>
        <p:nvSpPr>
          <p:cNvPr id="15364"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5365"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16941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76200"/>
            <a:ext cx="8229600" cy="838199"/>
          </a:xfrm>
        </p:spPr>
        <p:txBody>
          <a:bodyPr/>
          <a:lstStyle/>
          <a:p>
            <a:pPr eaLnBrk="1" hangingPunct="1">
              <a:defRPr/>
            </a:pPr>
            <a:r>
              <a:rPr lang="en-US" sz="4000" b="1" dirty="0" smtClean="0">
                <a:solidFill>
                  <a:schemeClr val="tx1"/>
                </a:solidFill>
              </a:rPr>
              <a:t>….game on</a:t>
            </a:r>
          </a:p>
        </p:txBody>
      </p:sp>
      <p:sp>
        <p:nvSpPr>
          <p:cNvPr id="107523" name="Rectangle 3"/>
          <p:cNvSpPr>
            <a:spLocks noGrp="1" noChangeArrowheads="1"/>
          </p:cNvSpPr>
          <p:nvPr>
            <p:ph type="body" idx="1"/>
          </p:nvPr>
        </p:nvSpPr>
        <p:spPr>
          <a:xfrm>
            <a:off x="0" y="914401"/>
            <a:ext cx="9067800" cy="5486400"/>
          </a:xfrm>
        </p:spPr>
        <p:txBody>
          <a:bodyPr/>
          <a:lstStyle/>
          <a:p>
            <a:pPr>
              <a:buFont typeface="Arial" pitchFamily="34" charset="0"/>
              <a:buChar char="•"/>
              <a:defRPr/>
            </a:pPr>
            <a:r>
              <a:rPr lang="en-US" sz="2400" b="1" dirty="0" smtClean="0"/>
              <a:t>Develop </a:t>
            </a:r>
            <a:r>
              <a:rPr lang="en-US" sz="2400" b="1" dirty="0"/>
              <a:t>a culturally-sensitive tool reflective of the future ethical considerations faced by U.S</a:t>
            </a:r>
            <a:r>
              <a:rPr lang="en-US" sz="2400" b="1" dirty="0" smtClean="0"/>
              <a:t>. global </a:t>
            </a:r>
            <a:r>
              <a:rPr lang="en-US" sz="2400" b="1" dirty="0"/>
              <a:t>researchers publishing in a multi-cultural research environment</a:t>
            </a:r>
            <a:r>
              <a:rPr lang="en-US" sz="2400" b="1" dirty="0" smtClean="0"/>
              <a:t>;</a:t>
            </a:r>
          </a:p>
          <a:p>
            <a:pPr>
              <a:buFont typeface="Arial" pitchFamily="34" charset="0"/>
              <a:buChar char="•"/>
              <a:defRPr/>
            </a:pPr>
            <a:endParaRPr lang="en-US" sz="2400" b="1" dirty="0"/>
          </a:p>
          <a:p>
            <a:pPr>
              <a:buFont typeface="Arial" pitchFamily="34" charset="0"/>
              <a:buChar char="•"/>
              <a:defRPr/>
            </a:pPr>
            <a:r>
              <a:rPr lang="en-US" sz="2400" b="1" dirty="0" smtClean="0"/>
              <a:t>Incorporate </a:t>
            </a:r>
            <a:r>
              <a:rPr lang="en-US" sz="2400" b="1" dirty="0"/>
              <a:t>game design strengths identified at the NSF co-sponsored National Summit </a:t>
            </a:r>
            <a:r>
              <a:rPr lang="en-US" sz="2400" b="1" dirty="0" smtClean="0"/>
              <a:t>on Educational </a:t>
            </a:r>
            <a:r>
              <a:rPr lang="en-US" sz="2400" b="1" dirty="0"/>
              <a:t>Games: higher order skills, practical skills, practice for high </a:t>
            </a:r>
            <a:r>
              <a:rPr lang="en-US" sz="2400" b="1" dirty="0" smtClean="0"/>
              <a:t>performance situations</a:t>
            </a:r>
            <a:r>
              <a:rPr lang="en-US" sz="2400" b="1" dirty="0"/>
              <a:t>, and developing expertise;</a:t>
            </a:r>
          </a:p>
          <a:p>
            <a:pPr>
              <a:buFont typeface="Arial" pitchFamily="34" charset="0"/>
              <a:buChar char="•"/>
              <a:defRPr/>
            </a:pPr>
            <a:endParaRPr lang="en-US" sz="2400" b="1" dirty="0" smtClean="0"/>
          </a:p>
          <a:p>
            <a:pPr>
              <a:buFont typeface="Arial" pitchFamily="34" charset="0"/>
              <a:buChar char="•"/>
              <a:defRPr/>
            </a:pPr>
            <a:r>
              <a:rPr lang="en-US" sz="2400" b="1" dirty="0" smtClean="0"/>
              <a:t>Assure </a:t>
            </a:r>
            <a:r>
              <a:rPr lang="en-US" sz="2400" b="1" dirty="0"/>
              <a:t>scalability and robustness of design to permit future content enhancements to </a:t>
            </a:r>
            <a:r>
              <a:rPr lang="en-US" sz="2400" b="1" dirty="0" smtClean="0"/>
              <a:t>cover additional </a:t>
            </a:r>
            <a:r>
              <a:rPr lang="en-US" sz="2400" b="1" dirty="0"/>
              <a:t>aspects of responsible research conduct, such as the falsification and </a:t>
            </a:r>
            <a:r>
              <a:rPr lang="en-US" sz="2400" b="1" dirty="0" smtClean="0"/>
              <a:t>fabrication of data.</a:t>
            </a:r>
          </a:p>
        </p:txBody>
      </p:sp>
      <p:sp>
        <p:nvSpPr>
          <p:cNvPr id="16388" name="Rectangle 4"/>
          <p:cNvSpPr>
            <a:spLocks noChangeArrowheads="1"/>
          </p:cNvSpPr>
          <p:nvPr/>
        </p:nvSpPr>
        <p:spPr bwMode="auto">
          <a:xfrm>
            <a:off x="0" y="6781800"/>
            <a:ext cx="9144000" cy="76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6389" name="Picture 5" descr="Monogram-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629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0547693"/>
      </p:ext>
    </p:extLst>
  </p:cSld>
  <p:clrMapOvr>
    <a:masterClrMapping/>
  </p:clrMapOvr>
  <p:timing>
    <p:tnLst>
      <p:par>
        <p:cTn id="1" dur="indefinite" restart="never" nodeType="tmRoot"/>
      </p:par>
    </p:tnLst>
  </p:timing>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LongProperties xmlns="http://schemas.microsoft.com/office/2006/metadata/longProperties"/>
</file>

<file path=customXml/item3.xml><?xml version="1.0" encoding="utf-8"?>
<p:properties xmlns:p="http://schemas.microsoft.com/office/2006/metadata/properties" xmlns:xsi="http://www.w3.org/2001/XMLSchema-instance" xmlns:pc="http://schemas.microsoft.com/office/infopath/2007/PartnerControls">
  <documentManagement>
    <_dlc_DocId xmlns="2e9a6b74-1f84-4764-9516-0974d94a254a">434YN75MEURT-35-54</_dlc_DocId>
    <_dlc_DocIdUrl xmlns="2e9a6b74-1f84-4764-9516-0974d94a254a">
      <Url>https://connect.ufl.edu/uflib/NSF/_layouts/DocIdRedir.aspx?ID=434YN75MEURT-35-54</Url>
      <Description>434YN75MEURT-35-54</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77428D1814F0FF4291D8013E29218CDF" ma:contentTypeVersion="0" ma:contentTypeDescription="Create a new document." ma:contentTypeScope="" ma:versionID="a67620e82aa6dddd0b5dacd5db8cc4f9">
  <xsd:schema xmlns:xsd="http://www.w3.org/2001/XMLSchema" xmlns:xs="http://www.w3.org/2001/XMLSchema" xmlns:p="http://schemas.microsoft.com/office/2006/metadata/properties" xmlns:ns2="2e9a6b74-1f84-4764-9516-0974d94a254a" targetNamespace="http://schemas.microsoft.com/office/2006/metadata/properties" ma:root="true" ma:fieldsID="efbfb4182b2a7c9d50ea847faa38803c" ns2:_="">
    <xsd:import namespace="2e9a6b74-1f84-4764-9516-0974d94a254a"/>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9a6b74-1f84-4764-9516-0974d94a254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C8EE09-02D7-44AE-92C3-B42E733F65CD}">
  <ds:schemaRefs>
    <ds:schemaRef ds:uri="http://schemas.microsoft.com/sharepoint/events"/>
  </ds:schemaRefs>
</ds:datastoreItem>
</file>

<file path=customXml/itemProps2.xml><?xml version="1.0" encoding="utf-8"?>
<ds:datastoreItem xmlns:ds="http://schemas.openxmlformats.org/officeDocument/2006/customXml" ds:itemID="{4FD00DAA-50F8-4D3B-AC6F-DCEA736FF0D1}">
  <ds:schemaRefs>
    <ds:schemaRef ds:uri="http://schemas.microsoft.com/office/2006/metadata/longProperties"/>
  </ds:schemaRefs>
</ds:datastoreItem>
</file>

<file path=customXml/itemProps3.xml><?xml version="1.0" encoding="utf-8"?>
<ds:datastoreItem xmlns:ds="http://schemas.openxmlformats.org/officeDocument/2006/customXml" ds:itemID="{D2C23E2C-9FD4-40D2-AC88-03FC8258AED9}">
  <ds:schemaRefs>
    <ds:schemaRef ds:uri="http://purl.org/dc/terms/"/>
    <ds:schemaRef ds:uri="http://purl.org/dc/dcmitype/"/>
    <ds:schemaRef ds:uri="http://www.w3.org/XML/1998/namespace"/>
    <ds:schemaRef ds:uri="http://schemas.openxmlformats.org/package/2006/metadata/core-properties"/>
    <ds:schemaRef ds:uri="http://schemas.microsoft.com/office/2006/metadata/properties"/>
    <ds:schemaRef ds:uri="http://purl.org/dc/elements/1.1/"/>
    <ds:schemaRef ds:uri="http://schemas.microsoft.com/office/2006/documentManagement/types"/>
    <ds:schemaRef ds:uri="http://schemas.microsoft.com/office/infopath/2007/PartnerControls"/>
    <ds:schemaRef ds:uri="2e9a6b74-1f84-4764-9516-0974d94a254a"/>
  </ds:schemaRefs>
</ds:datastoreItem>
</file>

<file path=customXml/itemProps4.xml><?xml version="1.0" encoding="utf-8"?>
<ds:datastoreItem xmlns:ds="http://schemas.openxmlformats.org/officeDocument/2006/customXml" ds:itemID="{90EAE1C2-259C-46C1-A769-016E5B84A35B}">
  <ds:schemaRefs>
    <ds:schemaRef ds:uri="http://schemas.microsoft.com/sharepoint/v3/contenttype/forms"/>
  </ds:schemaRefs>
</ds:datastoreItem>
</file>

<file path=customXml/itemProps5.xml><?xml version="1.0" encoding="utf-8"?>
<ds:datastoreItem xmlns:ds="http://schemas.openxmlformats.org/officeDocument/2006/customXml" ds:itemID="{CB694D9E-70D2-407D-8CEA-410D6E6F72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9a6b74-1f84-4764-9516-0974d94a25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Beam</Template>
  <TotalTime>2266</TotalTime>
  <Words>2830</Words>
  <Application>Microsoft Office PowerPoint</Application>
  <PresentationFormat>On-screen Show (4:3)</PresentationFormat>
  <Paragraphs>532</Paragraphs>
  <Slides>75</Slides>
  <Notes>75</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Beam</vt:lpstr>
      <vt:lpstr>Game On: A playful approach to ethics education in STEM</vt:lpstr>
      <vt:lpstr>GAP: Gaming Against Plagiarism </vt:lpstr>
      <vt:lpstr>…furthermore, the game will</vt:lpstr>
      <vt:lpstr>…and</vt:lpstr>
      <vt:lpstr>Why plagiarism?</vt:lpstr>
      <vt:lpstr>Case in point @ UF</vt:lpstr>
      <vt:lpstr>Is it really plagiarism?</vt:lpstr>
      <vt:lpstr>Why gaming?</vt:lpstr>
      <vt:lpstr>….game on</vt:lpstr>
      <vt:lpstr>where to begin? </vt:lpstr>
      <vt:lpstr>participants</vt:lpstr>
      <vt:lpstr>Survey: Perceptions in Plagiarism @ UF</vt:lpstr>
      <vt:lpstr>Survey: Perceptions in Plagiarism @ UF</vt:lpstr>
      <vt:lpstr>Survey: Perceptions in Plagiarism @ UF</vt:lpstr>
      <vt:lpstr>Survey: Perceptions in Plagiarism @ UF</vt:lpstr>
      <vt:lpstr>Survey: Perceptions in Plagiarism @ UF</vt:lpstr>
      <vt:lpstr>Open ended comments: personal experiences</vt:lpstr>
      <vt:lpstr>Open ended comments: other comments</vt:lpstr>
      <vt:lpstr>5 phases of GAP</vt:lpstr>
      <vt:lpstr>PowerPoint Presentation</vt:lpstr>
      <vt:lpstr>Phase 1: Content</vt:lpstr>
      <vt:lpstr>Content Sources</vt:lpstr>
      <vt:lpstr>Phase 1: Content</vt:lpstr>
      <vt:lpstr>Phase 1: Content</vt:lpstr>
      <vt:lpstr>Phase 1: Content</vt:lpstr>
      <vt:lpstr>Phase 1: Content</vt:lpstr>
      <vt:lpstr>Phase 1: Content</vt:lpstr>
      <vt:lpstr>Phase 1: Content</vt:lpstr>
      <vt:lpstr>Phase 2: Design</vt:lpstr>
      <vt:lpstr>Design</vt:lpstr>
      <vt:lpstr>Design</vt:lpstr>
      <vt:lpstr>Design</vt:lpstr>
      <vt:lpstr>PowerPoint Presentation</vt:lpstr>
      <vt:lpstr>Design</vt:lpstr>
      <vt:lpstr>Design</vt:lpstr>
      <vt:lpstr>Design</vt:lpstr>
      <vt:lpstr>Content meets Design</vt:lpstr>
      <vt:lpstr>Content Meets Design</vt:lpstr>
      <vt:lpstr>Design</vt:lpstr>
      <vt:lpstr>Design</vt:lpstr>
      <vt:lpstr>Design</vt:lpstr>
      <vt:lpstr>Design</vt:lpstr>
      <vt:lpstr>Design</vt:lpstr>
      <vt:lpstr>Design</vt:lpstr>
      <vt:lpstr>Design</vt:lpstr>
      <vt:lpstr>Design</vt:lpstr>
      <vt:lpstr>Meta-Game Story</vt:lpstr>
      <vt:lpstr>Meta-Game Story</vt:lpstr>
      <vt:lpstr>Meta-Game Story</vt:lpstr>
      <vt:lpstr>Meta-Game Story</vt:lpstr>
      <vt:lpstr>Meta-Game Story</vt:lpstr>
      <vt:lpstr>Meta-Game Story</vt:lpstr>
      <vt:lpstr>Meta-Game Story</vt:lpstr>
      <vt:lpstr>Design </vt:lpstr>
      <vt:lpstr>Design </vt:lpstr>
      <vt:lpstr>Design </vt:lpstr>
      <vt:lpstr>Design </vt:lpstr>
      <vt:lpstr>Design </vt:lpstr>
      <vt:lpstr>Design </vt:lpstr>
      <vt:lpstr>Design </vt:lpstr>
      <vt:lpstr>Development</vt:lpstr>
      <vt:lpstr>Development</vt:lpstr>
      <vt:lpstr>Development</vt:lpstr>
      <vt:lpstr>Development</vt:lpstr>
      <vt:lpstr>Development</vt:lpstr>
      <vt:lpstr>Development</vt:lpstr>
      <vt:lpstr>Phase 3&amp;5: Evaluation</vt:lpstr>
      <vt:lpstr>Usability Testing</vt:lpstr>
      <vt:lpstr>Usability: Week 1</vt:lpstr>
      <vt:lpstr>Usability: Week 2</vt:lpstr>
      <vt:lpstr>PowerPoint Presentation</vt:lpstr>
      <vt:lpstr>Usability: Week 3</vt:lpstr>
      <vt:lpstr>Phase 4: Implementation </vt:lpstr>
      <vt:lpstr>Phase 5: Evaluation</vt:lpstr>
      <vt:lpstr>References</vt:lpstr>
    </vt:vector>
  </TitlesOfParts>
  <Company>Finance and Administration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Fluency Conference Presentation</dc:title>
  <dc:creator>danwill</dc:creator>
  <cp:lastModifiedBy>Michelle M Leonard</cp:lastModifiedBy>
  <cp:revision>187</cp:revision>
  <dcterms:created xsi:type="dcterms:W3CDTF">2007-03-21T12:12:53Z</dcterms:created>
  <dcterms:modified xsi:type="dcterms:W3CDTF">2011-05-06T21:19:08Z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434YN75MEURT-35-45</vt:lpwstr>
  </property>
  <property fmtid="{D5CDD505-2E9C-101B-9397-08002B2CF9AE}" pid="3" name="_dlc_DocIdItemGuid">
    <vt:lpwstr>27034975-7043-4fa2-bb59-f1651063904e</vt:lpwstr>
  </property>
  <property fmtid="{D5CDD505-2E9C-101B-9397-08002B2CF9AE}" pid="4" name="_dlc_DocIdUrl">
    <vt:lpwstr>https://connect.ufl.edu/uflib/NSF/_layouts/DocIdRedir.aspx?ID=434YN75MEURT-35-45, 434YN75MEURT-35-45</vt:lpwstr>
  </property>
  <property fmtid="{D5CDD505-2E9C-101B-9397-08002B2CF9AE}" pid="5" name="ContentTypeId">
    <vt:lpwstr>0x01010077428D1814F0FF4291D8013E29218CDF</vt:lpwstr>
  </property>
</Properties>
</file>