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01" r:id="rId2"/>
    <p:sldId id="402" r:id="rId3"/>
    <p:sldId id="405" r:id="rId4"/>
    <p:sldId id="412" r:id="rId5"/>
    <p:sldId id="404" r:id="rId6"/>
    <p:sldId id="407" r:id="rId7"/>
    <p:sldId id="408" r:id="rId8"/>
    <p:sldId id="409" r:id="rId9"/>
    <p:sldId id="406" r:id="rId10"/>
    <p:sldId id="410" r:id="rId11"/>
    <p:sldId id="411" r:id="rId12"/>
    <p:sldId id="413" r:id="rId13"/>
    <p:sldId id="414" r:id="rId14"/>
    <p:sldId id="257" r:id="rId15"/>
    <p:sldId id="415" r:id="rId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BB59"/>
    <a:srgbClr val="E70033"/>
    <a:srgbClr val="5C2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81" autoAdjust="0"/>
    <p:restoredTop sz="94607"/>
  </p:normalViewPr>
  <p:slideViewPr>
    <p:cSldViewPr>
      <p:cViewPr varScale="1">
        <p:scale>
          <a:sx n="106" d="100"/>
          <a:sy n="106" d="100"/>
        </p:scale>
        <p:origin x="188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6B4EECA-569B-48F3-95A6-D6D902CAD87C}" type="datetimeFigureOut">
              <a:rPr lang="en-US" smtClean="0"/>
              <a:t>5/23/19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494CE00-3979-4220-86D2-F7A3FF65FE5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89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E00-3979-4220-86D2-F7A3FF65FE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90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E00-3979-4220-86D2-F7A3FF65FE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31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E00-3979-4220-86D2-F7A3FF65FE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86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E00-3979-4220-86D2-F7A3FF65FE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75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E00-3979-4220-86D2-F7A3FF65FE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54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E00-3979-4220-86D2-F7A3FF65FE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20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9B94-6BBF-4A8F-A52D-D48DDDCA3BF5}" type="datetime1">
              <a:rPr lang="en-US" smtClean="0"/>
              <a:t>5/23/19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17FD-C9FA-464E-AC43-ACEA45984F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5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55870-80A8-4A15-AACF-E12D0DA27C2A}" type="datetime1">
              <a:rPr lang="en-US" smtClean="0"/>
              <a:t>5/23/19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17FD-C9FA-464E-AC43-ACEA45984F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22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9B5B-9E0B-48DF-894B-1EB8EB7CF4BF}" type="datetime1">
              <a:rPr lang="en-US" smtClean="0"/>
              <a:t>5/23/19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17FD-C9FA-464E-AC43-ACEA45984F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65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848600" cy="3657600"/>
          </a:xfrm>
        </p:spPr>
        <p:txBody>
          <a:bodyPr/>
          <a:lstStyle>
            <a:lvl1pPr>
              <a:buClr>
                <a:schemeClr val="tx1">
                  <a:lumMod val="65000"/>
                  <a:lumOff val="35000"/>
                </a:schemeClr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7693-402E-4E0D-A2F6-F58BB40BA5F0}" type="datetime1">
              <a:rPr lang="en-US" smtClean="0"/>
              <a:t>5/23/19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4A6617FD-C9FA-464E-AC43-ACEA45984F4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60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867F-7902-4E4D-8449-E7B14585334E}" type="datetime1">
              <a:rPr lang="en-US" smtClean="0"/>
              <a:t>5/23/19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17FD-C9FA-464E-AC43-ACEA45984F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71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A6FB2-571A-4C19-8744-AA01FC98F2E6}" type="datetime1">
              <a:rPr lang="en-US" smtClean="0"/>
              <a:t>5/23/19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17FD-C9FA-464E-AC43-ACEA45984F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5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735B-8C2C-404B-B047-AFE4731A03AA}" type="datetime1">
              <a:rPr lang="en-US" smtClean="0"/>
              <a:t>5/23/19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17FD-C9FA-464E-AC43-ACEA45984F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0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8138-6BD3-424C-920C-8DDD50AF03DB}" type="datetime1">
              <a:rPr lang="en-US" smtClean="0"/>
              <a:t>5/23/19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17FD-C9FA-464E-AC43-ACEA45984F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B1AC-1207-4063-8931-8E19693546E3}" type="datetime1">
              <a:rPr lang="en-US" smtClean="0"/>
              <a:t>5/23/19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17FD-C9FA-464E-AC43-ACEA45984F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73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34A2-F6DE-414E-95E3-999A68DCD54A}" type="datetime1">
              <a:rPr lang="en-US" smtClean="0"/>
              <a:t>5/23/19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17FD-C9FA-464E-AC43-ACEA45984F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04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91AB0-6156-4932-85CA-D1EC9125FD00}" type="datetime1">
              <a:rPr lang="en-US" smtClean="0"/>
              <a:t>5/23/19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17FD-C9FA-464E-AC43-ACEA45984F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54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77928" r="48587" b="12533"/>
          <a:stretch/>
        </p:blipFill>
        <p:spPr bwMode="auto">
          <a:xfrm>
            <a:off x="0" y="5991225"/>
            <a:ext cx="91440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94D3A-C8DC-42DE-8C63-F24289F8C3F6}" type="datetime1">
              <a:rPr lang="en-US" smtClean="0"/>
              <a:t>5/23/19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770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617FD-C9FA-464E-AC43-ACEA45984F4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nadjah.rios@upr.edu" TargetMode="External"/><Relationship Id="rId2" Type="http://schemas.openxmlformats.org/officeDocument/2006/relationships/hyperlink" Target="http://www.caribbeandiasporaproject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irerza.gonzalez1@upr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ribbeandiasporaproject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609600"/>
            <a:ext cx="6352839" cy="320040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  <a:latin typeface="+mj-lt"/>
              </a:rPr>
              <a:t>Caribbean Diaspora: Panorama of Carnival Practices aims to explore migration and the Caribbean diaspora through the lens of cultural practices related to Carnival</a:t>
            </a:r>
            <a:r>
              <a:rPr lang="en-US" dirty="0">
                <a:latin typeface="+mj-lt"/>
              </a:rPr>
              <a:t>. </a:t>
            </a:r>
          </a:p>
          <a:p>
            <a:pPr algn="r"/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17FD-C9FA-464E-AC43-ACEA45984F43}" type="slidenum">
              <a:rPr lang="en-US" smtClean="0"/>
              <a:t>1</a:t>
            </a:fld>
            <a:endParaRPr lang="en-US"/>
          </a:p>
        </p:txBody>
      </p:sp>
      <p:pic>
        <p:nvPicPr>
          <p:cNvPr id="1026" name="Picture 2" descr="C:\Users\e109402\Desktop\neh_at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139" y="5339491"/>
            <a:ext cx="2667000" cy="638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109402\Desktop\banner-proyecto_diaspora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68477"/>
            <a:ext cx="2780322" cy="727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762000"/>
            <a:ext cx="1752600" cy="31296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3878580"/>
            <a:ext cx="2210294" cy="16853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648029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PI: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Nadjah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Ríos-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Villarini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Co PI: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Mirerza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González</a:t>
            </a: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University of PR –Rio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Piedras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9" r="-959"/>
          <a:stretch/>
        </p:blipFill>
        <p:spPr bwMode="auto">
          <a:xfrm>
            <a:off x="6019800" y="4389058"/>
            <a:ext cx="2889005" cy="9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77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Session #4: MOVING FORWARD- March  2019</a:t>
            </a:r>
          </a:p>
        </p:txBody>
      </p:sp>
      <p:pic>
        <p:nvPicPr>
          <p:cNvPr id="10" name="Picture 9" descr="IMG_156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419600"/>
            <a:ext cx="1828800" cy="1371600"/>
          </a:xfrm>
          <a:prstGeom prst="rect">
            <a:avLst/>
          </a:prstGeom>
        </p:spPr>
      </p:pic>
      <p:pic>
        <p:nvPicPr>
          <p:cNvPr id="13" name="Picture 12" descr="jenn2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3962400" cy="2971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76800" y="1371600"/>
            <a:ext cx="403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Working session with mentor and consultant Dr. Jennifer </a:t>
            </a:r>
            <a:r>
              <a:rPr lang="en-US" sz="2400" dirty="0" err="1"/>
              <a:t>Guiliano</a:t>
            </a:r>
            <a:r>
              <a:rPr lang="en-US" sz="2400" dirty="0"/>
              <a:t> .</a:t>
            </a:r>
          </a:p>
          <a:p>
            <a:r>
              <a:rPr lang="en-US" sz="2400" dirty="0"/>
              <a:t>Development of a two year work plan that includes:</a:t>
            </a:r>
          </a:p>
          <a:p>
            <a:r>
              <a:rPr lang="en-US" sz="2400" dirty="0"/>
              <a:t>-curricular development</a:t>
            </a:r>
          </a:p>
          <a:p>
            <a:r>
              <a:rPr lang="en-US" sz="2400" dirty="0"/>
              <a:t>-training / capacity building</a:t>
            </a:r>
          </a:p>
          <a:p>
            <a:r>
              <a:rPr lang="en-US" sz="2400" dirty="0"/>
              <a:t>-dissemination</a:t>
            </a:r>
          </a:p>
          <a:p>
            <a:r>
              <a:rPr lang="en-US" sz="2400" dirty="0"/>
              <a:t>-sustainability</a:t>
            </a:r>
          </a:p>
        </p:txBody>
      </p:sp>
      <p:pic>
        <p:nvPicPr>
          <p:cNvPr id="17" name="Picture 16" descr="IMG_157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5275" y="4606925"/>
            <a:ext cx="21082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93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Deliverables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17FD-C9FA-464E-AC43-ACEA45984F4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304800" y="1219200"/>
            <a:ext cx="8610600" cy="191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/>
              <a:t>Collections added to DLOC :</a:t>
            </a:r>
          </a:p>
          <a:p>
            <a:pPr marL="342900" indent="-342900">
              <a:buAutoNum type="arabicPeriod"/>
            </a:pPr>
            <a:r>
              <a:rPr lang="en-US" sz="2400" dirty="0"/>
              <a:t>Catanzaro Photo Collection-Vieques/US NAVY relationship</a:t>
            </a:r>
          </a:p>
          <a:p>
            <a:pPr marL="342900" indent="-342900">
              <a:buAutoNum type="arabicPeriod"/>
            </a:pPr>
            <a:r>
              <a:rPr lang="en-US" sz="2400" dirty="0"/>
              <a:t>Lowell </a:t>
            </a:r>
            <a:r>
              <a:rPr lang="en-US" sz="2400" dirty="0" err="1"/>
              <a:t>Fiet</a:t>
            </a:r>
            <a:r>
              <a:rPr lang="en-US" sz="2400" dirty="0"/>
              <a:t>  Photo Collection of Caribbean Masks</a:t>
            </a:r>
          </a:p>
          <a:p>
            <a:pPr marL="342900" indent="-342900">
              <a:buAutoNum type="arabicPeriod"/>
            </a:pPr>
            <a:r>
              <a:rPr lang="en-US" sz="2400" dirty="0"/>
              <a:t>Fiestas </a:t>
            </a:r>
            <a:r>
              <a:rPr lang="en-US" sz="2400" dirty="0" err="1"/>
              <a:t>Patronales</a:t>
            </a:r>
            <a:r>
              <a:rPr lang="en-US" sz="2400" dirty="0"/>
              <a:t> PR (78 </a:t>
            </a:r>
            <a:r>
              <a:rPr lang="en-US" sz="2400" dirty="0" err="1"/>
              <a:t>munipalities</a:t>
            </a:r>
            <a:r>
              <a:rPr lang="en-US" sz="2400" dirty="0"/>
              <a:t>)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35A725D-5CAD-F349-8779-1B18E9941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2971800"/>
            <a:ext cx="2565400" cy="29019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C015732-C61D-E64D-AE81-FFEA20DB9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77211"/>
            <a:ext cx="4470400" cy="191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90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D3073-4C90-2347-B38C-7AEFB8EAC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53" y="107187"/>
            <a:ext cx="8229600" cy="1416813"/>
          </a:xfrm>
        </p:spPr>
        <p:txBody>
          <a:bodyPr>
            <a:normAutofit/>
          </a:bodyPr>
          <a:lstStyle/>
          <a:p>
            <a:r>
              <a:rPr lang="en-US" dirty="0"/>
              <a:t>Commitment to keep collaborating with:</a:t>
            </a:r>
            <a:br>
              <a:rPr lang="en-US" b="1" dirty="0">
                <a:solidFill>
                  <a:srgbClr val="FF0000"/>
                </a:solidFill>
              </a:rPr>
            </a:br>
            <a:endParaRPr lang="es-P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390D59-A0B5-664E-B24E-D96E9C0F0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458200" cy="121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R" dirty="0"/>
              <a:t>1. Fundación Culebra</a:t>
            </a:r>
          </a:p>
          <a:p>
            <a:pPr marL="0" indent="0">
              <a:buNone/>
            </a:pPr>
            <a:r>
              <a:rPr lang="es-PR" dirty="0"/>
              <a:t>2. Archivo Histórico de Vieques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0CD244F-D295-464B-97BF-EE1A0100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17FD-C9FA-464E-AC43-ACEA45984F4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FFFACF-BAD6-7742-ADBB-B64CA9071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49155"/>
            <a:ext cx="4064000" cy="264741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ECB8078-8B41-C841-B2FE-DB011409B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115" y="3220013"/>
            <a:ext cx="3462243" cy="264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68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2AB6BB-B407-F448-9042-EC5819F8D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Oral Histories Project – Fundación Culebra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7C9CB2-1006-1041-A0A3-D676D584A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R" dirty="0"/>
              <a:t>Memory and community histories</a:t>
            </a:r>
          </a:p>
          <a:p>
            <a:r>
              <a:rPr lang="es-PR" dirty="0"/>
              <a:t>Three (3) workshops on digitization of materials using minimal technologies</a:t>
            </a:r>
          </a:p>
          <a:p>
            <a:r>
              <a:rPr lang="es-PR" dirty="0"/>
              <a:t> Writing of oral histories based on family trees exercise.</a:t>
            </a:r>
          </a:p>
          <a:p>
            <a:endParaRPr lang="es-PR" dirty="0"/>
          </a:p>
          <a:p>
            <a:endParaRPr lang="es-P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01D76BA-F823-C64A-BE72-A578FA7DD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17FD-C9FA-464E-AC43-ACEA45984F4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41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14400"/>
          </a:xfrm>
        </p:spPr>
        <p:txBody>
          <a:bodyPr>
            <a:noAutofit/>
          </a:bodyPr>
          <a:lstStyle/>
          <a:p>
            <a:r>
              <a:rPr lang="en-US" sz="3200" dirty="0"/>
              <a:t>Linking Community Memory with Family Histories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17FD-C9FA-464E-AC43-ACEA45984F4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abftP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76400"/>
            <a:ext cx="2514600" cy="4158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foto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057400"/>
            <a:ext cx="2866850" cy="2819400"/>
          </a:xfrm>
          <a:prstGeom prst="rect">
            <a:avLst/>
          </a:prstGeom>
        </p:spPr>
      </p:pic>
      <p:pic>
        <p:nvPicPr>
          <p:cNvPr id="7" name="Picture 6" descr="foto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9" y="1295400"/>
            <a:ext cx="2775987" cy="2743200"/>
          </a:xfrm>
          <a:prstGeom prst="rect">
            <a:avLst/>
          </a:prstGeom>
        </p:spPr>
      </p:pic>
      <p:pic>
        <p:nvPicPr>
          <p:cNvPr id="8" name="Picture 7" descr="ind02(A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685" y="2438400"/>
            <a:ext cx="2743200" cy="1946603"/>
          </a:xfrm>
          <a:prstGeom prst="rect">
            <a:avLst/>
          </a:prstGeom>
        </p:spPr>
      </p:pic>
      <p:pic>
        <p:nvPicPr>
          <p:cNvPr id="9" name="Picture 8" descr="index02(B)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492" y="3514332"/>
            <a:ext cx="2988094" cy="20281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4270" y="1163487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Abigail – </a:t>
            </a:r>
            <a:r>
              <a:rPr lang="en-US" dirty="0" err="1"/>
              <a:t>Abuela</a:t>
            </a:r>
            <a:r>
              <a:rPr lang="en-US" dirty="0"/>
              <a:t> </a:t>
            </a:r>
            <a:r>
              <a:rPr lang="en-US" dirty="0" err="1"/>
              <a:t>Nere</a:t>
            </a:r>
            <a:r>
              <a:rPr lang="en-US" dirty="0"/>
              <a:t>, Culebra PR</a:t>
            </a:r>
          </a:p>
        </p:txBody>
      </p:sp>
    </p:spTree>
    <p:extLst>
      <p:ext uri="{BB962C8B-B14F-4D97-AF65-F5344CB8AC3E}">
        <p14:creationId xmlns:p14="http://schemas.microsoft.com/office/powerpoint/2010/main" val="3259126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7DCE64-630C-2945-9604-CB79248B4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To learn more about these projects visit: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10CA14-C813-D54F-AC30-A0D6636C8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37621" cy="3657600"/>
          </a:xfrm>
        </p:spPr>
        <p:txBody>
          <a:bodyPr>
            <a:normAutofit/>
          </a:bodyPr>
          <a:lstStyle/>
          <a:p>
            <a:r>
              <a:rPr lang="es-PR" dirty="0"/>
              <a:t>Facebook – The Diaspora Project</a:t>
            </a:r>
          </a:p>
          <a:p>
            <a:r>
              <a:rPr lang="es-PR" dirty="0">
                <a:hlinkClick r:id="rId2"/>
              </a:rPr>
              <a:t>www.caribbeandiasporaproject.org</a:t>
            </a:r>
            <a:endParaRPr lang="es-PR" dirty="0"/>
          </a:p>
          <a:p>
            <a:endParaRPr lang="es-PR" dirty="0"/>
          </a:p>
          <a:p>
            <a:r>
              <a:rPr lang="es-PR" dirty="0"/>
              <a:t>Contact us at  </a:t>
            </a:r>
          </a:p>
          <a:p>
            <a:pPr marL="0" indent="0">
              <a:buNone/>
            </a:pPr>
            <a:r>
              <a:rPr lang="es-PR" dirty="0"/>
              <a:t>Nadjah </a:t>
            </a:r>
            <a:r>
              <a:rPr lang="es-PR"/>
              <a:t>Rios Villarini, </a:t>
            </a:r>
            <a:r>
              <a:rPr lang="es-PR" dirty="0">
                <a:hlinkClick r:id="rId3"/>
              </a:rPr>
              <a:t>nadjah.rios@upr.edu</a:t>
            </a:r>
            <a:endParaRPr lang="es-PR" dirty="0"/>
          </a:p>
          <a:p>
            <a:pPr marL="0" indent="0">
              <a:buNone/>
            </a:pPr>
            <a:r>
              <a:rPr lang="es-PR" dirty="0"/>
              <a:t>Mirerza González, </a:t>
            </a:r>
            <a:r>
              <a:rPr lang="es-PR" dirty="0">
                <a:hlinkClick r:id="rId4"/>
              </a:rPr>
              <a:t>mirerza.gonzalez1@upr.edu</a:t>
            </a:r>
            <a:endParaRPr lang="es-PR" dirty="0"/>
          </a:p>
          <a:p>
            <a:pPr marL="0" indent="0">
              <a:buNone/>
            </a:pPr>
            <a:endParaRPr lang="es-PR" dirty="0"/>
          </a:p>
          <a:p>
            <a:endParaRPr lang="es-P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4BEBB54-4562-F64D-BC86-7FFECB719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17FD-C9FA-464E-AC43-ACEA45984F4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56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2209800" cy="1143000"/>
          </a:xfrm>
        </p:spPr>
        <p:txBody>
          <a:bodyPr/>
          <a:lstStyle/>
          <a:p>
            <a:pPr algn="ctr"/>
            <a:r>
              <a:rPr lang="en-US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810000" cy="18021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To design and develop an interactive webpage with curated content about mobility (of people, culture, ideas etc.) in Caribbean carnival.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17FD-C9FA-464E-AC43-ACEA45984F4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2"/>
          <a:srcRect l="-2726" t="2755" r="3513" b="4331"/>
          <a:stretch/>
        </p:blipFill>
        <p:spPr>
          <a:xfrm>
            <a:off x="4495800" y="1295400"/>
            <a:ext cx="1157853" cy="16867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865322"/>
            <a:ext cx="2362200" cy="17653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304800"/>
            <a:ext cx="1752600" cy="27165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1990" y="2971800"/>
            <a:ext cx="38602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To engage scholars from Linguistics, Performance, Music, History, Communication, Library Studies and Digital Humanities in the planning of reliable and affordable archiving, preserving and disseminating practices.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55487">
            <a:off x="4439593" y="3560226"/>
            <a:ext cx="1059048" cy="7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61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Humanities Thinking Sessions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workshops effectively promoted critical thinking and participatory experiences in the planning of the website contents and DH tools. </a:t>
            </a:r>
          </a:p>
          <a:p>
            <a:r>
              <a:rPr lang="en-US" dirty="0"/>
              <a:t>Moreover, the team achieved effective networking among Caribbean scholars, DH experts, Library Science practitioners, graduate and undergraduate research assistants.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17FD-C9FA-464E-AC43-ACEA45984F4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34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3F2B8F-8B69-2E4F-9148-E89F74AB0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Our Team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18A6FD-2F94-5542-A1B2-A27B981FB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7848600" cy="4800600"/>
          </a:xfrm>
        </p:spPr>
        <p:txBody>
          <a:bodyPr>
            <a:normAutofit fontScale="77500" lnSpcReduction="20000"/>
          </a:bodyPr>
          <a:lstStyle/>
          <a:p>
            <a:r>
              <a:rPr lang="es-PR" dirty="0"/>
              <a:t>Sally Everson University of Bahamas</a:t>
            </a:r>
          </a:p>
          <a:p>
            <a:r>
              <a:rPr lang="es-PR" dirty="0"/>
              <a:t>Laurie Taylor University of Florida</a:t>
            </a:r>
          </a:p>
          <a:p>
            <a:r>
              <a:rPr lang="es-PR" dirty="0"/>
              <a:t>Lowell Fiet University of Puerto Rico</a:t>
            </a:r>
          </a:p>
          <a:p>
            <a:r>
              <a:rPr lang="es-PR" dirty="0"/>
              <a:t>Jennifer Guiliano Indiana University Purdue University Indiana</a:t>
            </a:r>
          </a:p>
          <a:p>
            <a:r>
              <a:rPr lang="es-PR" dirty="0"/>
              <a:t>Nora Ponte University of Puerto Rico</a:t>
            </a:r>
          </a:p>
          <a:p>
            <a:r>
              <a:rPr lang="es-PR" dirty="0"/>
              <a:t>Mila Aponte, University of Puerto Rico</a:t>
            </a:r>
          </a:p>
          <a:p>
            <a:r>
              <a:rPr lang="es-PR" dirty="0"/>
              <a:t>Carlos Corrada, University of Puerto Rico</a:t>
            </a:r>
          </a:p>
          <a:p>
            <a:r>
              <a:rPr lang="es-PR" dirty="0"/>
              <a:t>Joel Blanco, Universidad Autónoma de México</a:t>
            </a:r>
          </a:p>
          <a:p>
            <a:r>
              <a:rPr lang="es-PR" dirty="0"/>
              <a:t>Pablo Defendini, Web Designer</a:t>
            </a:r>
          </a:p>
          <a:p>
            <a:r>
              <a:rPr lang="es-PR" dirty="0"/>
              <a:t>Gabriela Rivera, Universidad de Puerto Rico</a:t>
            </a:r>
          </a:p>
          <a:p>
            <a:r>
              <a:rPr lang="es-PR" dirty="0"/>
              <a:t>Faviola Martínez, Universidad de Puerto Rico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F3F17D-F88A-8043-865C-90728BC69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17FD-C9FA-464E-AC43-ACEA45984F4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76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Humanities Thinking Labs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1828800"/>
            <a:ext cx="3886200" cy="3962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Since January 2018 we have engaged in four (4) working sessions using the structure of what we conceptualize as a digital humanities thinking labs.</a:t>
            </a:r>
          </a:p>
          <a:p>
            <a:pPr marL="0" indent="0">
              <a:buNone/>
            </a:pPr>
            <a:r>
              <a:rPr lang="en-US" dirty="0"/>
              <a:t>March, August, October 2018 and March 2019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17FD-C9FA-464E-AC43-ACEA45984F4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 descr="ses.1.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52600"/>
            <a:ext cx="3733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58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15400" cy="944562"/>
          </a:xfrm>
        </p:spPr>
        <p:txBody>
          <a:bodyPr>
            <a:normAutofit fontScale="90000"/>
          </a:bodyPr>
          <a:lstStyle/>
          <a:p>
            <a:r>
              <a:rPr lang="en-US" dirty="0"/>
              <a:t> Session  #1 : From data to knowledge -March 2018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4724400" cy="4038599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AutoNum type="alphaLcPeriod"/>
            </a:pPr>
            <a:r>
              <a:rPr lang="en-US" dirty="0"/>
              <a:t>What is digital humanities?</a:t>
            </a:r>
          </a:p>
          <a:p>
            <a:pPr marL="514350" indent="-514350">
              <a:buAutoNum type="alphaLcPeriod"/>
            </a:pPr>
            <a:r>
              <a:rPr lang="en-US" dirty="0"/>
              <a:t>Identify  DH projects similar to ours</a:t>
            </a:r>
          </a:p>
          <a:p>
            <a:pPr marL="514350" indent="-514350">
              <a:buAutoNum type="alphaLcPeriod"/>
            </a:pPr>
            <a:r>
              <a:rPr lang="en-US" dirty="0" err="1"/>
              <a:t>dLOC</a:t>
            </a:r>
            <a:r>
              <a:rPr lang="en-US" dirty="0"/>
              <a:t> technological support</a:t>
            </a:r>
          </a:p>
          <a:p>
            <a:pPr marL="514350" indent="-514350">
              <a:buAutoNum type="alphaLcPeriod"/>
            </a:pPr>
            <a:r>
              <a:rPr lang="en-US" dirty="0"/>
              <a:t>Assessment of our materials  What do we have available?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OUTCOME: MICROPROJECTS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17FD-C9FA-464E-AC43-ACEA45984F4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sess.1.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0" y="1524000"/>
            <a:ext cx="37084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71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991600" cy="7159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Session #2 : SHAPING THE PROJECT - August 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638800" cy="45720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6000" dirty="0"/>
              <a:t>Assessment of technical aspects such as:</a:t>
            </a:r>
          </a:p>
          <a:p>
            <a:pPr marL="0" indent="0">
              <a:buNone/>
            </a:pPr>
            <a:r>
              <a:rPr lang="en-US" sz="6000" dirty="0"/>
              <a:t>	1.Information architecture</a:t>
            </a:r>
          </a:p>
          <a:p>
            <a:pPr marL="0" indent="0">
              <a:buNone/>
            </a:pPr>
            <a:r>
              <a:rPr lang="en-US" sz="6000" dirty="0"/>
              <a:t>	2. Users</a:t>
            </a:r>
          </a:p>
          <a:p>
            <a:pPr marL="0" indent="0">
              <a:buNone/>
            </a:pPr>
            <a:r>
              <a:rPr lang="en-US" sz="6000" dirty="0"/>
              <a:t>	3.Interactivity level</a:t>
            </a:r>
          </a:p>
          <a:p>
            <a:pPr marL="0" indent="0">
              <a:buNone/>
            </a:pPr>
            <a:r>
              <a:rPr lang="en-US" sz="6000" dirty="0"/>
              <a:t>	4.Open source platforms</a:t>
            </a:r>
          </a:p>
          <a:p>
            <a:pPr marL="0" indent="0">
              <a:buNone/>
            </a:pPr>
            <a:r>
              <a:rPr lang="en-US" sz="6000" dirty="0"/>
              <a:t>	5.Website narrative</a:t>
            </a:r>
          </a:p>
          <a:p>
            <a:pPr marL="0" indent="0">
              <a:buNone/>
            </a:pPr>
            <a:endParaRPr lang="en-US" sz="4200" dirty="0"/>
          </a:p>
          <a:p>
            <a:pPr marL="0" indent="0">
              <a:buNone/>
            </a:pPr>
            <a:r>
              <a:rPr lang="en-US" sz="4200" dirty="0"/>
              <a:t>OUTCOMES: </a:t>
            </a:r>
          </a:p>
          <a:p>
            <a:pPr marL="0" indent="0">
              <a:buNone/>
            </a:pPr>
            <a:r>
              <a:rPr lang="en-US" sz="4200" dirty="0"/>
              <a:t>-OUTLINE MICROPROJECTS</a:t>
            </a:r>
          </a:p>
          <a:p>
            <a:pPr marL="0" indent="0">
              <a:buNone/>
            </a:pPr>
            <a:r>
              <a:rPr lang="en-US" sz="4200" dirty="0"/>
              <a:t>-DLOC Caribbean Diaspora Digital Humanities Center Collection</a:t>
            </a:r>
          </a:p>
          <a:p>
            <a:pPr marL="0" indent="0">
              <a:buNone/>
            </a:pPr>
            <a:r>
              <a:rPr lang="en-US" sz="4200" dirty="0"/>
              <a:t>-VISUAL IDENTITY OF THE PROJECT</a:t>
            </a:r>
          </a:p>
          <a:p>
            <a:pPr marL="0" indent="0">
              <a:buNone/>
            </a:pPr>
            <a:r>
              <a:rPr lang="en-US" sz="4200" dirty="0"/>
              <a:t>-PROTOTYPE with 5 GALLERIES :  mapping, timeline, photo, video and sound</a:t>
            </a:r>
          </a:p>
          <a:p>
            <a:pPr marL="0" indent="0" algn="r">
              <a:buNone/>
            </a:pPr>
            <a:r>
              <a:rPr lang="en-US" b="1" dirty="0">
                <a:solidFill>
                  <a:srgbClr val="31859C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17FD-C9FA-464E-AC43-ACEA45984F4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8" descr="dlo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371600"/>
            <a:ext cx="2540000" cy="430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33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Designing ideas – documenting visual concepts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17FD-C9FA-464E-AC43-ACEA45984F4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Content Placeholder 6" descr="Carnival Events 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8" b="17668"/>
          <a:stretch>
            <a:fillRect/>
          </a:stretch>
        </p:blipFill>
        <p:spPr>
          <a:xfrm>
            <a:off x="5638800" y="1371600"/>
            <a:ext cx="2943225" cy="1371600"/>
          </a:xfrm>
        </p:spPr>
      </p:pic>
      <p:pic>
        <p:nvPicPr>
          <p:cNvPr id="8" name="Picture 7" descr="A Timeline of Migrations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2656764" cy="1914013"/>
          </a:xfrm>
          <a:prstGeom prst="rect">
            <a:avLst/>
          </a:prstGeom>
        </p:spPr>
      </p:pic>
      <p:pic>
        <p:nvPicPr>
          <p:cNvPr id="9" name="Picture 8" descr="A Timeline of Migrations 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752600"/>
            <a:ext cx="2239876" cy="1615121"/>
          </a:xfrm>
          <a:prstGeom prst="rect">
            <a:avLst/>
          </a:prstGeom>
        </p:spPr>
      </p:pic>
      <p:pic>
        <p:nvPicPr>
          <p:cNvPr id="10" name="Picture 9" descr="Carnaval on the Move 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21" y="3048000"/>
            <a:ext cx="2959509" cy="2133599"/>
          </a:xfrm>
          <a:prstGeom prst="rect">
            <a:avLst/>
          </a:prstGeom>
        </p:spPr>
      </p:pic>
      <p:pic>
        <p:nvPicPr>
          <p:cNvPr id="11" name="Picture 10" descr="Carnaval on the Move 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3276"/>
            <a:ext cx="3428999" cy="2470355"/>
          </a:xfrm>
          <a:prstGeom prst="rect">
            <a:avLst/>
          </a:prstGeom>
        </p:spPr>
      </p:pic>
      <p:pic>
        <p:nvPicPr>
          <p:cNvPr id="12" name="Picture 11" descr="Caribbean Diaspora 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733800"/>
            <a:ext cx="2264304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81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Session #3:  SUSTAINABILITY-FUNDING October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4800600" cy="426719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Meeting to assess funding options to move forward with the project: FIPI-FPH</a:t>
            </a:r>
          </a:p>
          <a:p>
            <a:r>
              <a:rPr lang="en-US" dirty="0"/>
              <a:t>Brainstorming session for NEH proposal</a:t>
            </a:r>
          </a:p>
          <a:p>
            <a:r>
              <a:rPr lang="en-US" dirty="0"/>
              <a:t>Identifying workshops on sustainability and data preservation – NEH Workshop at Georgia Tech </a:t>
            </a:r>
          </a:p>
          <a:p>
            <a:r>
              <a:rPr lang="en-US" dirty="0"/>
              <a:t>OUTCOMES: T</a:t>
            </a:r>
            <a:r>
              <a:rPr lang="pl-PL" dirty="0"/>
              <a:t>w</a:t>
            </a:r>
            <a:r>
              <a:rPr lang="en-US" dirty="0"/>
              <a:t>o (2) funding proposals developed and submitted and website prototype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17FD-C9FA-464E-AC43-ACEA45984F4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miami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95400"/>
            <a:ext cx="2971800" cy="24698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3968185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hlinkClick r:id="rId4"/>
              </a:rPr>
              <a:t>http://www.caribbeandiasporaproject.org/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61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5260</TotalTime>
  <Words>574</Words>
  <Application>Microsoft Macintosh PowerPoint</Application>
  <PresentationFormat>Presentación en pantalla (4:3)</PresentationFormat>
  <Paragraphs>101</Paragraphs>
  <Slides>15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Presentación de PowerPoint</vt:lpstr>
      <vt:lpstr>Goals</vt:lpstr>
      <vt:lpstr>Digital Humanities Thinking Sessions</vt:lpstr>
      <vt:lpstr>Our Team</vt:lpstr>
      <vt:lpstr>Digital Humanities Thinking Labs</vt:lpstr>
      <vt:lpstr> Session  #1 : From data to knowledge -March 2018 </vt:lpstr>
      <vt:lpstr>Session #2 : SHAPING THE PROJECT - August 2018</vt:lpstr>
      <vt:lpstr>Designing ideas – documenting visual concepts </vt:lpstr>
      <vt:lpstr>Session #3:  SUSTAINABILITY-FUNDING October 2018</vt:lpstr>
      <vt:lpstr>Session #4: MOVING FORWARD- March  2019</vt:lpstr>
      <vt:lpstr>Deliverables</vt:lpstr>
      <vt:lpstr>Commitment to keep collaborating with: </vt:lpstr>
      <vt:lpstr>Oral Histories Project – Fundación Culebra</vt:lpstr>
      <vt:lpstr>Linking Community Memory with Family Histories</vt:lpstr>
      <vt:lpstr>To learn more about these projects visit: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Annette</dc:creator>
  <cp:lastModifiedBy>NADJAH RIOS VILLARINI</cp:lastModifiedBy>
  <cp:revision>268</cp:revision>
  <cp:lastPrinted>2017-06-13T16:06:08Z</cp:lastPrinted>
  <dcterms:created xsi:type="dcterms:W3CDTF">2017-06-12T14:07:46Z</dcterms:created>
  <dcterms:modified xsi:type="dcterms:W3CDTF">2019-05-23T13:03:05Z</dcterms:modified>
</cp:coreProperties>
</file>