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768" r:id="rId2"/>
  </p:sldMasterIdLst>
  <p:notesMasterIdLst>
    <p:notesMasterId r:id="rId66"/>
  </p:notesMasterIdLst>
  <p:sldIdLst>
    <p:sldId id="262" r:id="rId3"/>
    <p:sldId id="292" r:id="rId4"/>
    <p:sldId id="295" r:id="rId5"/>
    <p:sldId id="296" r:id="rId6"/>
    <p:sldId id="297" r:id="rId7"/>
    <p:sldId id="298" r:id="rId8"/>
    <p:sldId id="299" r:id="rId9"/>
    <p:sldId id="300" r:id="rId10"/>
    <p:sldId id="301" r:id="rId11"/>
    <p:sldId id="302" r:id="rId12"/>
    <p:sldId id="303" r:id="rId13"/>
    <p:sldId id="304" r:id="rId14"/>
    <p:sldId id="309" r:id="rId15"/>
    <p:sldId id="306" r:id="rId16"/>
    <p:sldId id="307" r:id="rId17"/>
    <p:sldId id="308" r:id="rId18"/>
    <p:sldId id="310" r:id="rId19"/>
    <p:sldId id="312" r:id="rId20"/>
    <p:sldId id="313" r:id="rId21"/>
    <p:sldId id="324" r:id="rId22"/>
    <p:sldId id="325" r:id="rId23"/>
    <p:sldId id="330" r:id="rId24"/>
    <p:sldId id="329" r:id="rId25"/>
    <p:sldId id="332" r:id="rId26"/>
    <p:sldId id="331" r:id="rId27"/>
    <p:sldId id="311" r:id="rId28"/>
    <p:sldId id="294" r:id="rId29"/>
    <p:sldId id="267" r:id="rId30"/>
    <p:sldId id="270" r:id="rId31"/>
    <p:sldId id="258" r:id="rId32"/>
    <p:sldId id="268" r:id="rId33"/>
    <p:sldId id="269" r:id="rId34"/>
    <p:sldId id="288"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49" r:id="rId52"/>
    <p:sldId id="350" r:id="rId53"/>
    <p:sldId id="351" r:id="rId54"/>
    <p:sldId id="352" r:id="rId55"/>
    <p:sldId id="353" r:id="rId56"/>
    <p:sldId id="354" r:id="rId57"/>
    <p:sldId id="355" r:id="rId58"/>
    <p:sldId id="356" r:id="rId59"/>
    <p:sldId id="314" r:id="rId60"/>
    <p:sldId id="315" r:id="rId61"/>
    <p:sldId id="316" r:id="rId62"/>
    <p:sldId id="318" r:id="rId63"/>
    <p:sldId id="319" r:id="rId64"/>
    <p:sldId id="323"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CCFF"/>
    <a:srgbClr val="33CCFF"/>
    <a:srgbClr val="62A6BE"/>
    <a:srgbClr val="64B8BC"/>
    <a:srgbClr val="64BC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50" autoAdjust="0"/>
    <p:restoredTop sz="60549" autoAdjust="0"/>
  </p:normalViewPr>
  <p:slideViewPr>
    <p:cSldViewPr>
      <p:cViewPr varScale="1">
        <p:scale>
          <a:sx n="72" d="100"/>
          <a:sy n="72" d="100"/>
        </p:scale>
        <p:origin x="58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1C459A-99ED-4235-80B0-4520DDF80ADF}"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7898B7B5-D08B-4B35-B061-A5F67F4C06F8}">
      <dgm:prSet phldrT="[Text]"/>
      <dgm:spPr/>
      <dgm:t>
        <a:bodyPr/>
        <a:lstStyle/>
        <a:p>
          <a:r>
            <a:rPr lang="en-US" dirty="0" smtClean="0">
              <a:solidFill>
                <a:schemeClr val="bg1"/>
              </a:solidFill>
              <a:latin typeface="Franklin Gothic Book" panose="020B0503020102020204" pitchFamily="34" charset="0"/>
            </a:rPr>
            <a:t>Partner Training</a:t>
          </a:r>
          <a:endParaRPr lang="es-US" noProof="0" dirty="0">
            <a:solidFill>
              <a:schemeClr val="bg1"/>
            </a:solidFill>
            <a:latin typeface="Franklin Gothic Book" panose="020B0503020102020204" pitchFamily="34" charset="0"/>
          </a:endParaRPr>
        </a:p>
      </dgm:t>
    </dgm:pt>
    <dgm:pt modelId="{76E7F53B-41E6-4201-8892-616357A633BE}" type="parTrans" cxnId="{41C2AA7F-8BF1-4E90-B669-62D4CAA0D151}">
      <dgm:prSet/>
      <dgm:spPr/>
      <dgm:t>
        <a:bodyPr/>
        <a:lstStyle/>
        <a:p>
          <a:endParaRPr lang="en-US"/>
        </a:p>
      </dgm:t>
    </dgm:pt>
    <dgm:pt modelId="{8E9E304E-3EAF-4BD1-9A75-2793A7FF6B04}" type="sibTrans" cxnId="{41C2AA7F-8BF1-4E90-B669-62D4CAA0D151}">
      <dgm:prSet/>
      <dgm:spPr/>
      <dgm:t>
        <a:bodyPr/>
        <a:lstStyle/>
        <a:p>
          <a:endParaRPr lang="en-US"/>
        </a:p>
      </dgm:t>
    </dgm:pt>
    <dgm:pt modelId="{F23A1956-1C15-434C-8CCE-EF6DB6F9825E}">
      <dgm:prSet phldrT="[Text]"/>
      <dgm:spPr/>
      <dgm:t>
        <a:bodyPr/>
        <a:lstStyle/>
        <a:p>
          <a:r>
            <a:rPr lang="en-US" dirty="0" smtClean="0">
              <a:solidFill>
                <a:schemeClr val="bg1"/>
              </a:solidFill>
              <a:latin typeface="Franklin Gothic Book" panose="020B0503020102020204" pitchFamily="34" charset="0"/>
            </a:rPr>
            <a:t>Shared Infrastructures</a:t>
          </a:r>
          <a:endParaRPr lang="es-US" noProof="0" dirty="0">
            <a:solidFill>
              <a:schemeClr val="bg1"/>
            </a:solidFill>
            <a:latin typeface="Franklin Gothic Book" panose="020B0503020102020204" pitchFamily="34" charset="0"/>
          </a:endParaRPr>
        </a:p>
      </dgm:t>
    </dgm:pt>
    <dgm:pt modelId="{BDF24B85-7859-45D7-9190-D77802A40418}" type="parTrans" cxnId="{464A7F0C-FBC4-4D1E-B945-1D747BCC28CC}">
      <dgm:prSet/>
      <dgm:spPr/>
      <dgm:t>
        <a:bodyPr/>
        <a:lstStyle/>
        <a:p>
          <a:endParaRPr lang="en-US"/>
        </a:p>
      </dgm:t>
    </dgm:pt>
    <dgm:pt modelId="{9C0B9950-10BA-440D-8E75-D2414F78A6CF}" type="sibTrans" cxnId="{464A7F0C-FBC4-4D1E-B945-1D747BCC28CC}">
      <dgm:prSet/>
      <dgm:spPr/>
      <dgm:t>
        <a:bodyPr/>
        <a:lstStyle/>
        <a:p>
          <a:endParaRPr lang="en-US"/>
        </a:p>
      </dgm:t>
    </dgm:pt>
    <dgm:pt modelId="{1CFCCB04-854B-4039-ACF6-014584E8E7A8}">
      <dgm:prSet phldrT="[Text]"/>
      <dgm:spPr/>
      <dgm:t>
        <a:bodyPr/>
        <a:lstStyle/>
        <a:p>
          <a:r>
            <a:rPr lang="en-US" dirty="0" smtClean="0">
              <a:solidFill>
                <a:schemeClr val="bg1"/>
              </a:solidFill>
              <a:latin typeface="Franklin Gothic Book" panose="020B0503020102020204" pitchFamily="34" charset="0"/>
            </a:rPr>
            <a:t>Institutional Support</a:t>
          </a:r>
          <a:endParaRPr lang="es-US" noProof="0" dirty="0">
            <a:solidFill>
              <a:schemeClr val="bg1"/>
            </a:solidFill>
            <a:latin typeface="Franklin Gothic Book" panose="020B0503020102020204" pitchFamily="34" charset="0"/>
          </a:endParaRPr>
        </a:p>
      </dgm:t>
    </dgm:pt>
    <dgm:pt modelId="{D54AAC03-B798-4F54-B1A5-7DC23BDFFE99}" type="parTrans" cxnId="{EF895908-6BFE-4D34-9F2A-E562485D8E8A}">
      <dgm:prSet/>
      <dgm:spPr/>
      <dgm:t>
        <a:bodyPr/>
        <a:lstStyle/>
        <a:p>
          <a:endParaRPr lang="en-US"/>
        </a:p>
      </dgm:t>
    </dgm:pt>
    <dgm:pt modelId="{D878FB87-3DE2-4BE3-ACBE-519513710C71}" type="sibTrans" cxnId="{EF895908-6BFE-4D34-9F2A-E562485D8E8A}">
      <dgm:prSet/>
      <dgm:spPr/>
      <dgm:t>
        <a:bodyPr/>
        <a:lstStyle/>
        <a:p>
          <a:endParaRPr lang="en-US"/>
        </a:p>
      </dgm:t>
    </dgm:pt>
    <dgm:pt modelId="{DB1F0EB7-9D0F-43D8-AE2E-78BD7DE141BD}" type="pres">
      <dgm:prSet presAssocID="{A01C459A-99ED-4235-80B0-4520DDF80ADF}" presName="Name0" presStyleCnt="0">
        <dgm:presLayoutVars>
          <dgm:chMax val="7"/>
          <dgm:chPref val="7"/>
          <dgm:dir/>
          <dgm:animLvl val="lvl"/>
        </dgm:presLayoutVars>
      </dgm:prSet>
      <dgm:spPr/>
      <dgm:t>
        <a:bodyPr/>
        <a:lstStyle/>
        <a:p>
          <a:endParaRPr lang="en-US"/>
        </a:p>
      </dgm:t>
    </dgm:pt>
    <dgm:pt modelId="{6A7F820B-3B40-463A-92B3-90AC8F4A8014}" type="pres">
      <dgm:prSet presAssocID="{7898B7B5-D08B-4B35-B061-A5F67F4C06F8}" presName="Accent1" presStyleCnt="0"/>
      <dgm:spPr/>
    </dgm:pt>
    <dgm:pt modelId="{69E9EDAB-C94E-4DF4-A7BD-2284782D99F7}" type="pres">
      <dgm:prSet presAssocID="{7898B7B5-D08B-4B35-B061-A5F67F4C06F8}" presName="Accent" presStyleLbl="node1" presStyleIdx="0" presStyleCnt="3"/>
      <dgm:spPr/>
    </dgm:pt>
    <dgm:pt modelId="{8EB2E01D-E197-4E67-AA55-C9B69BEA3A5D}" type="pres">
      <dgm:prSet presAssocID="{7898B7B5-D08B-4B35-B061-A5F67F4C06F8}" presName="Parent1" presStyleLbl="revTx" presStyleIdx="0" presStyleCnt="3">
        <dgm:presLayoutVars>
          <dgm:chMax val="1"/>
          <dgm:chPref val="1"/>
          <dgm:bulletEnabled val="1"/>
        </dgm:presLayoutVars>
      </dgm:prSet>
      <dgm:spPr/>
      <dgm:t>
        <a:bodyPr/>
        <a:lstStyle/>
        <a:p>
          <a:endParaRPr lang="en-US"/>
        </a:p>
      </dgm:t>
    </dgm:pt>
    <dgm:pt modelId="{C092787D-41C7-4D2E-9E75-338B0822F291}" type="pres">
      <dgm:prSet presAssocID="{F23A1956-1C15-434C-8CCE-EF6DB6F9825E}" presName="Accent2" presStyleCnt="0"/>
      <dgm:spPr/>
    </dgm:pt>
    <dgm:pt modelId="{DB2DCA27-E7FC-469A-B07C-ECB374A88CB9}" type="pres">
      <dgm:prSet presAssocID="{F23A1956-1C15-434C-8CCE-EF6DB6F9825E}" presName="Accent" presStyleLbl="node1" presStyleIdx="1" presStyleCnt="3"/>
      <dgm:spPr/>
    </dgm:pt>
    <dgm:pt modelId="{430D292B-FC11-4203-8B9C-14717E32D9FF}" type="pres">
      <dgm:prSet presAssocID="{F23A1956-1C15-434C-8CCE-EF6DB6F9825E}" presName="Parent2" presStyleLbl="revTx" presStyleIdx="1" presStyleCnt="3">
        <dgm:presLayoutVars>
          <dgm:chMax val="1"/>
          <dgm:chPref val="1"/>
          <dgm:bulletEnabled val="1"/>
        </dgm:presLayoutVars>
      </dgm:prSet>
      <dgm:spPr/>
      <dgm:t>
        <a:bodyPr/>
        <a:lstStyle/>
        <a:p>
          <a:endParaRPr lang="en-US"/>
        </a:p>
      </dgm:t>
    </dgm:pt>
    <dgm:pt modelId="{737121A8-EB48-4CDF-86F0-7912F93DDE1C}" type="pres">
      <dgm:prSet presAssocID="{1CFCCB04-854B-4039-ACF6-014584E8E7A8}" presName="Accent3" presStyleCnt="0"/>
      <dgm:spPr/>
    </dgm:pt>
    <dgm:pt modelId="{8800852E-C8E7-46D8-BF05-BB6CF2646FAC}" type="pres">
      <dgm:prSet presAssocID="{1CFCCB04-854B-4039-ACF6-014584E8E7A8}" presName="Accent" presStyleLbl="node1" presStyleIdx="2" presStyleCnt="3"/>
      <dgm:spPr/>
    </dgm:pt>
    <dgm:pt modelId="{CDB055C0-619A-428A-83E6-2C64F39D14B9}" type="pres">
      <dgm:prSet presAssocID="{1CFCCB04-854B-4039-ACF6-014584E8E7A8}" presName="Parent3" presStyleLbl="revTx" presStyleIdx="2" presStyleCnt="3">
        <dgm:presLayoutVars>
          <dgm:chMax val="1"/>
          <dgm:chPref val="1"/>
          <dgm:bulletEnabled val="1"/>
        </dgm:presLayoutVars>
      </dgm:prSet>
      <dgm:spPr/>
      <dgm:t>
        <a:bodyPr/>
        <a:lstStyle/>
        <a:p>
          <a:endParaRPr lang="en-US"/>
        </a:p>
      </dgm:t>
    </dgm:pt>
  </dgm:ptLst>
  <dgm:cxnLst>
    <dgm:cxn modelId="{41C2AA7F-8BF1-4E90-B669-62D4CAA0D151}" srcId="{A01C459A-99ED-4235-80B0-4520DDF80ADF}" destId="{7898B7B5-D08B-4B35-B061-A5F67F4C06F8}" srcOrd="0" destOrd="0" parTransId="{76E7F53B-41E6-4201-8892-616357A633BE}" sibTransId="{8E9E304E-3EAF-4BD1-9A75-2793A7FF6B04}"/>
    <dgm:cxn modelId="{2F248FF2-4B81-449D-A4B4-81D3EE7A8A3E}" type="presOf" srcId="{A01C459A-99ED-4235-80B0-4520DDF80ADF}" destId="{DB1F0EB7-9D0F-43D8-AE2E-78BD7DE141BD}" srcOrd="0" destOrd="0" presId="urn:microsoft.com/office/officeart/2009/layout/CircleArrowProcess"/>
    <dgm:cxn modelId="{0823B0C8-1049-44F5-BF58-1868EE18A731}" type="presOf" srcId="{7898B7B5-D08B-4B35-B061-A5F67F4C06F8}" destId="{8EB2E01D-E197-4E67-AA55-C9B69BEA3A5D}" srcOrd="0" destOrd="0" presId="urn:microsoft.com/office/officeart/2009/layout/CircleArrowProcess"/>
    <dgm:cxn modelId="{9AC85647-C064-4A90-B24C-DF32461A4AF2}" type="presOf" srcId="{F23A1956-1C15-434C-8CCE-EF6DB6F9825E}" destId="{430D292B-FC11-4203-8B9C-14717E32D9FF}" srcOrd="0" destOrd="0" presId="urn:microsoft.com/office/officeart/2009/layout/CircleArrowProcess"/>
    <dgm:cxn modelId="{464A7F0C-FBC4-4D1E-B945-1D747BCC28CC}" srcId="{A01C459A-99ED-4235-80B0-4520DDF80ADF}" destId="{F23A1956-1C15-434C-8CCE-EF6DB6F9825E}" srcOrd="1" destOrd="0" parTransId="{BDF24B85-7859-45D7-9190-D77802A40418}" sibTransId="{9C0B9950-10BA-440D-8E75-D2414F78A6CF}"/>
    <dgm:cxn modelId="{EF895908-6BFE-4D34-9F2A-E562485D8E8A}" srcId="{A01C459A-99ED-4235-80B0-4520DDF80ADF}" destId="{1CFCCB04-854B-4039-ACF6-014584E8E7A8}" srcOrd="2" destOrd="0" parTransId="{D54AAC03-B798-4F54-B1A5-7DC23BDFFE99}" sibTransId="{D878FB87-3DE2-4BE3-ACBE-519513710C71}"/>
    <dgm:cxn modelId="{C4ECEEB9-1293-4AC5-A23E-71B1A4659698}" type="presOf" srcId="{1CFCCB04-854B-4039-ACF6-014584E8E7A8}" destId="{CDB055C0-619A-428A-83E6-2C64F39D14B9}" srcOrd="0" destOrd="0" presId="urn:microsoft.com/office/officeart/2009/layout/CircleArrowProcess"/>
    <dgm:cxn modelId="{14BC5BA1-2F69-4CA1-858C-CDCE26B96634}" type="presParOf" srcId="{DB1F0EB7-9D0F-43D8-AE2E-78BD7DE141BD}" destId="{6A7F820B-3B40-463A-92B3-90AC8F4A8014}" srcOrd="0" destOrd="0" presId="urn:microsoft.com/office/officeart/2009/layout/CircleArrowProcess"/>
    <dgm:cxn modelId="{4FDD2E5E-4479-4390-B918-7F65FDCB62F1}" type="presParOf" srcId="{6A7F820B-3B40-463A-92B3-90AC8F4A8014}" destId="{69E9EDAB-C94E-4DF4-A7BD-2284782D99F7}" srcOrd="0" destOrd="0" presId="urn:microsoft.com/office/officeart/2009/layout/CircleArrowProcess"/>
    <dgm:cxn modelId="{5B0B302B-8CEE-44D0-86D4-5170BE900353}" type="presParOf" srcId="{DB1F0EB7-9D0F-43D8-AE2E-78BD7DE141BD}" destId="{8EB2E01D-E197-4E67-AA55-C9B69BEA3A5D}" srcOrd="1" destOrd="0" presId="urn:microsoft.com/office/officeart/2009/layout/CircleArrowProcess"/>
    <dgm:cxn modelId="{665D9461-AED5-4B7A-A4FD-DE7FDAC681D0}" type="presParOf" srcId="{DB1F0EB7-9D0F-43D8-AE2E-78BD7DE141BD}" destId="{C092787D-41C7-4D2E-9E75-338B0822F291}" srcOrd="2" destOrd="0" presId="urn:microsoft.com/office/officeart/2009/layout/CircleArrowProcess"/>
    <dgm:cxn modelId="{7DB77D04-B6CE-44A1-B5A8-74DC7A450E1C}" type="presParOf" srcId="{C092787D-41C7-4D2E-9E75-338B0822F291}" destId="{DB2DCA27-E7FC-469A-B07C-ECB374A88CB9}" srcOrd="0" destOrd="0" presId="urn:microsoft.com/office/officeart/2009/layout/CircleArrowProcess"/>
    <dgm:cxn modelId="{FDFB2FA3-4BDF-48AD-8541-C138C43C2AA4}" type="presParOf" srcId="{DB1F0EB7-9D0F-43D8-AE2E-78BD7DE141BD}" destId="{430D292B-FC11-4203-8B9C-14717E32D9FF}" srcOrd="3" destOrd="0" presId="urn:microsoft.com/office/officeart/2009/layout/CircleArrowProcess"/>
    <dgm:cxn modelId="{863FE3A7-99C8-4BEC-B6F4-7C1447333A01}" type="presParOf" srcId="{DB1F0EB7-9D0F-43D8-AE2E-78BD7DE141BD}" destId="{737121A8-EB48-4CDF-86F0-7912F93DDE1C}" srcOrd="4" destOrd="0" presId="urn:microsoft.com/office/officeart/2009/layout/CircleArrowProcess"/>
    <dgm:cxn modelId="{6F9E5DEA-75C9-4A31-A914-62B49B83CAFE}" type="presParOf" srcId="{737121A8-EB48-4CDF-86F0-7912F93DDE1C}" destId="{8800852E-C8E7-46D8-BF05-BB6CF2646FAC}" srcOrd="0" destOrd="0" presId="urn:microsoft.com/office/officeart/2009/layout/CircleArrowProcess"/>
    <dgm:cxn modelId="{436FC97F-4135-40AB-A6C1-090BA595C2ED}" type="presParOf" srcId="{DB1F0EB7-9D0F-43D8-AE2E-78BD7DE141BD}" destId="{CDB055C0-619A-428A-83E6-2C64F39D14B9}"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B3DFA1-C16E-4898-AFF2-EEC0457FF4C6}" type="doc">
      <dgm:prSet loTypeId="urn:microsoft.com/office/officeart/2005/8/layout/pyramid4" loCatId="pyramid" qsTypeId="urn:microsoft.com/office/officeart/2005/8/quickstyle/simple1" qsCatId="simple" csTypeId="urn:microsoft.com/office/officeart/2005/8/colors/accent1_4" csCatId="accent1"/>
      <dgm:spPr/>
      <dgm:t>
        <a:bodyPr/>
        <a:lstStyle/>
        <a:p>
          <a:endParaRPr lang="en-US"/>
        </a:p>
      </dgm:t>
    </dgm:pt>
    <dgm:pt modelId="{748D3A9A-FDCE-4CC4-B155-F91E2FEF7938}">
      <dgm:prSet/>
      <dgm:spPr/>
      <dgm:t>
        <a:bodyPr/>
        <a:lstStyle/>
        <a:p>
          <a:pPr rtl="0"/>
          <a:r>
            <a:rPr lang="en-US" smtClean="0"/>
            <a:t>eResearch </a:t>
          </a:r>
          <a:endParaRPr lang="en-US"/>
        </a:p>
      </dgm:t>
    </dgm:pt>
    <dgm:pt modelId="{9B31A624-6A4F-44EE-9C85-3E0718126D77}" type="parTrans" cxnId="{33D86E99-0459-43F0-9D3B-C21CEBD70C42}">
      <dgm:prSet/>
      <dgm:spPr/>
      <dgm:t>
        <a:bodyPr/>
        <a:lstStyle/>
        <a:p>
          <a:endParaRPr lang="en-US"/>
        </a:p>
      </dgm:t>
    </dgm:pt>
    <dgm:pt modelId="{7BEF0614-29D8-4940-A846-B0EE313031C7}" type="sibTrans" cxnId="{33D86E99-0459-43F0-9D3B-C21CEBD70C42}">
      <dgm:prSet/>
      <dgm:spPr/>
      <dgm:t>
        <a:bodyPr/>
        <a:lstStyle/>
        <a:p>
          <a:endParaRPr lang="en-US"/>
        </a:p>
      </dgm:t>
    </dgm:pt>
    <dgm:pt modelId="{2F8686BE-D00F-4A14-AC6C-0B268B9819D0}">
      <dgm:prSet/>
      <dgm:spPr/>
      <dgm:t>
        <a:bodyPr/>
        <a:lstStyle/>
        <a:p>
          <a:pPr rtl="0"/>
          <a:r>
            <a:rPr lang="en-US" smtClean="0"/>
            <a:t>e-Science </a:t>
          </a:r>
          <a:endParaRPr lang="en-US"/>
        </a:p>
      </dgm:t>
    </dgm:pt>
    <dgm:pt modelId="{B21EB2D0-3205-4898-89D1-FBFC7112A40D}" type="parTrans" cxnId="{8DD9883C-50A5-471C-9954-E92AD03F185C}">
      <dgm:prSet/>
      <dgm:spPr/>
      <dgm:t>
        <a:bodyPr/>
        <a:lstStyle/>
        <a:p>
          <a:endParaRPr lang="en-US"/>
        </a:p>
      </dgm:t>
    </dgm:pt>
    <dgm:pt modelId="{7CC9A3BE-13D4-4861-970C-65769151EEDA}" type="sibTrans" cxnId="{8DD9883C-50A5-471C-9954-E92AD03F185C}">
      <dgm:prSet/>
      <dgm:spPr/>
      <dgm:t>
        <a:bodyPr/>
        <a:lstStyle/>
        <a:p>
          <a:endParaRPr lang="en-US"/>
        </a:p>
      </dgm:t>
    </dgm:pt>
    <dgm:pt modelId="{97C067F4-4F94-4EF6-A713-80B2BC2E78E0}">
      <dgm:prSet/>
      <dgm:spPr/>
      <dgm:t>
        <a:bodyPr/>
        <a:lstStyle/>
        <a:p>
          <a:pPr rtl="0"/>
          <a:r>
            <a:rPr lang="en-US" smtClean="0"/>
            <a:t>Big Humanities </a:t>
          </a:r>
          <a:endParaRPr lang="en-US"/>
        </a:p>
      </dgm:t>
    </dgm:pt>
    <dgm:pt modelId="{BD81DFCC-9936-4843-8D62-1D820C99A7D8}" type="parTrans" cxnId="{E2292B35-C529-40D5-8272-63FD8B86BC35}">
      <dgm:prSet/>
      <dgm:spPr/>
      <dgm:t>
        <a:bodyPr/>
        <a:lstStyle/>
        <a:p>
          <a:endParaRPr lang="en-US"/>
        </a:p>
      </dgm:t>
    </dgm:pt>
    <dgm:pt modelId="{EF7B22E7-34F3-440E-BED4-7443BA1D6C78}" type="sibTrans" cxnId="{E2292B35-C529-40D5-8272-63FD8B86BC35}">
      <dgm:prSet/>
      <dgm:spPr/>
      <dgm:t>
        <a:bodyPr/>
        <a:lstStyle/>
        <a:p>
          <a:endParaRPr lang="en-US"/>
        </a:p>
      </dgm:t>
    </dgm:pt>
    <dgm:pt modelId="{68560713-7BFC-4736-9E6A-72A0589307C9}">
      <dgm:prSet/>
      <dgm:spPr/>
      <dgm:t>
        <a:bodyPr/>
        <a:lstStyle/>
        <a:p>
          <a:pPr rtl="0"/>
          <a:r>
            <a:rPr lang="en-US" smtClean="0"/>
            <a:t>Digital Humanities (DH)</a:t>
          </a:r>
          <a:endParaRPr lang="en-US"/>
        </a:p>
      </dgm:t>
    </dgm:pt>
    <dgm:pt modelId="{8A798205-2ACA-4A46-9C01-097296891DA1}" type="parTrans" cxnId="{D539B717-0329-4C91-9A13-E6720A183A82}">
      <dgm:prSet/>
      <dgm:spPr/>
      <dgm:t>
        <a:bodyPr/>
        <a:lstStyle/>
        <a:p>
          <a:endParaRPr lang="en-US"/>
        </a:p>
      </dgm:t>
    </dgm:pt>
    <dgm:pt modelId="{E5E6F38D-1BEA-4088-A815-2AB1218087F4}" type="sibTrans" cxnId="{D539B717-0329-4C91-9A13-E6720A183A82}">
      <dgm:prSet/>
      <dgm:spPr/>
      <dgm:t>
        <a:bodyPr/>
        <a:lstStyle/>
        <a:p>
          <a:endParaRPr lang="en-US"/>
        </a:p>
      </dgm:t>
    </dgm:pt>
    <dgm:pt modelId="{5824A861-EC6E-4A5C-8A5A-265A60AF0D38}">
      <dgm:prSet/>
      <dgm:spPr/>
      <dgm:t>
        <a:bodyPr/>
        <a:lstStyle/>
        <a:p>
          <a:pPr rtl="0"/>
          <a:r>
            <a:rPr lang="en-US" smtClean="0"/>
            <a:t>Digital Scholarship</a:t>
          </a:r>
          <a:endParaRPr lang="en-US"/>
        </a:p>
      </dgm:t>
    </dgm:pt>
    <dgm:pt modelId="{75474247-9821-4AEF-8A09-B171D48E11B1}" type="parTrans" cxnId="{2E6236F1-20C8-4732-AB7D-ABE9AFDF6226}">
      <dgm:prSet/>
      <dgm:spPr/>
      <dgm:t>
        <a:bodyPr/>
        <a:lstStyle/>
        <a:p>
          <a:endParaRPr lang="en-US"/>
        </a:p>
      </dgm:t>
    </dgm:pt>
    <dgm:pt modelId="{91E4B8A6-2DA5-40EC-9C13-AE616C27170F}" type="sibTrans" cxnId="{2E6236F1-20C8-4732-AB7D-ABE9AFDF6226}">
      <dgm:prSet/>
      <dgm:spPr/>
      <dgm:t>
        <a:bodyPr/>
        <a:lstStyle/>
        <a:p>
          <a:endParaRPr lang="en-US"/>
        </a:p>
      </dgm:t>
    </dgm:pt>
    <dgm:pt modelId="{3D91BBC7-8E86-44AB-A013-53A9426FBF4E}">
      <dgm:prSet/>
      <dgm:spPr/>
      <dgm:t>
        <a:bodyPr/>
        <a:lstStyle/>
        <a:p>
          <a:pPr rtl="0"/>
          <a:r>
            <a:rPr lang="en-US" smtClean="0"/>
            <a:t>Digital History </a:t>
          </a:r>
          <a:endParaRPr lang="en-US"/>
        </a:p>
      </dgm:t>
    </dgm:pt>
    <dgm:pt modelId="{F29309C2-7B34-4A06-B583-D012CC314820}" type="parTrans" cxnId="{E65DB6E8-DF38-4994-B9DA-C2E911E5F065}">
      <dgm:prSet/>
      <dgm:spPr/>
      <dgm:t>
        <a:bodyPr/>
        <a:lstStyle/>
        <a:p>
          <a:endParaRPr lang="en-US"/>
        </a:p>
      </dgm:t>
    </dgm:pt>
    <dgm:pt modelId="{6AE216FE-EC52-41F3-A78D-7FDC32B3C48F}" type="sibTrans" cxnId="{E65DB6E8-DF38-4994-B9DA-C2E911E5F065}">
      <dgm:prSet/>
      <dgm:spPr/>
      <dgm:t>
        <a:bodyPr/>
        <a:lstStyle/>
        <a:p>
          <a:endParaRPr lang="en-US"/>
        </a:p>
      </dgm:t>
    </dgm:pt>
    <dgm:pt modelId="{BE4FE9F5-14C6-41E4-94CF-BB527534FEE4}">
      <dgm:prSet/>
      <dgm:spPr/>
      <dgm:t>
        <a:bodyPr/>
        <a:lstStyle/>
        <a:p>
          <a:pPr rtl="0"/>
          <a:r>
            <a:rPr lang="en-US" smtClean="0"/>
            <a:t>Public Humanities </a:t>
          </a:r>
          <a:endParaRPr lang="en-US"/>
        </a:p>
      </dgm:t>
    </dgm:pt>
    <dgm:pt modelId="{2B808471-664B-40DE-9E7C-8542532C463E}" type="parTrans" cxnId="{6B3967AF-2D7E-4254-AF3E-7E85683727FE}">
      <dgm:prSet/>
      <dgm:spPr/>
      <dgm:t>
        <a:bodyPr/>
        <a:lstStyle/>
        <a:p>
          <a:endParaRPr lang="en-US"/>
        </a:p>
      </dgm:t>
    </dgm:pt>
    <dgm:pt modelId="{35354742-3B26-4ABB-9788-CCC7E59015B2}" type="sibTrans" cxnId="{6B3967AF-2D7E-4254-AF3E-7E85683727FE}">
      <dgm:prSet/>
      <dgm:spPr/>
      <dgm:t>
        <a:bodyPr/>
        <a:lstStyle/>
        <a:p>
          <a:endParaRPr lang="en-US"/>
        </a:p>
      </dgm:t>
    </dgm:pt>
    <dgm:pt modelId="{81E4864F-02AE-4A0E-A87C-4BF12798D276}">
      <dgm:prSet/>
      <dgm:spPr/>
      <dgm:t>
        <a:bodyPr/>
        <a:lstStyle/>
        <a:p>
          <a:pPr rtl="0"/>
          <a:r>
            <a:rPr lang="en-US" smtClean="0"/>
            <a:t>Humanities Computing </a:t>
          </a:r>
          <a:endParaRPr lang="en-US"/>
        </a:p>
      </dgm:t>
    </dgm:pt>
    <dgm:pt modelId="{E815E331-3B84-4450-A464-8777CBD9F28E}" type="parTrans" cxnId="{2DEB8494-5691-442D-B896-BDBFE54C64FF}">
      <dgm:prSet/>
      <dgm:spPr/>
      <dgm:t>
        <a:bodyPr/>
        <a:lstStyle/>
        <a:p>
          <a:endParaRPr lang="en-US"/>
        </a:p>
      </dgm:t>
    </dgm:pt>
    <dgm:pt modelId="{63363FAA-50B1-4D29-BBFF-100374EAA22A}" type="sibTrans" cxnId="{2DEB8494-5691-442D-B896-BDBFE54C64FF}">
      <dgm:prSet/>
      <dgm:spPr/>
      <dgm:t>
        <a:bodyPr/>
        <a:lstStyle/>
        <a:p>
          <a:endParaRPr lang="en-US"/>
        </a:p>
      </dgm:t>
    </dgm:pt>
    <dgm:pt modelId="{74855667-2E9D-4383-BB08-6FAA36BD0EDE}">
      <dgm:prSet/>
      <dgm:spPr/>
      <dgm:t>
        <a:bodyPr/>
        <a:lstStyle/>
        <a:p>
          <a:pPr rtl="0"/>
          <a:r>
            <a:rPr lang="en-US" smtClean="0"/>
            <a:t>Spatial Humanities </a:t>
          </a:r>
          <a:endParaRPr lang="en-US"/>
        </a:p>
      </dgm:t>
    </dgm:pt>
    <dgm:pt modelId="{E144CAA4-B0EE-43F3-8587-3EEA9B7C3AD7}" type="parTrans" cxnId="{8174C1A1-0D99-4BB0-9B67-D9B3F91A30F7}">
      <dgm:prSet/>
      <dgm:spPr/>
      <dgm:t>
        <a:bodyPr/>
        <a:lstStyle/>
        <a:p>
          <a:endParaRPr lang="en-US"/>
        </a:p>
      </dgm:t>
    </dgm:pt>
    <dgm:pt modelId="{2EFF61BE-947D-46D0-9CCA-39A71D03CF45}" type="sibTrans" cxnId="{8174C1A1-0D99-4BB0-9B67-D9B3F91A30F7}">
      <dgm:prSet/>
      <dgm:spPr/>
      <dgm:t>
        <a:bodyPr/>
        <a:lstStyle/>
        <a:p>
          <a:endParaRPr lang="en-US"/>
        </a:p>
      </dgm:t>
    </dgm:pt>
    <dgm:pt modelId="{C023777F-F9F4-4326-ADB5-56CB9D780FFB}">
      <dgm:prSet/>
      <dgm:spPr/>
      <dgm:t>
        <a:bodyPr/>
        <a:lstStyle/>
        <a:p>
          <a:endParaRPr lang="en-US"/>
        </a:p>
      </dgm:t>
    </dgm:pt>
    <dgm:pt modelId="{8D039F83-1294-4405-9EB2-F489ADCB8E70}" type="parTrans" cxnId="{368A2E12-3B48-4C7B-BC42-071EFCE69FA7}">
      <dgm:prSet/>
      <dgm:spPr/>
      <dgm:t>
        <a:bodyPr/>
        <a:lstStyle/>
        <a:p>
          <a:endParaRPr lang="en-US"/>
        </a:p>
      </dgm:t>
    </dgm:pt>
    <dgm:pt modelId="{F751FF20-8D27-45ED-8298-3F840A6DA381}" type="sibTrans" cxnId="{368A2E12-3B48-4C7B-BC42-071EFCE69FA7}">
      <dgm:prSet/>
      <dgm:spPr/>
      <dgm:t>
        <a:bodyPr/>
        <a:lstStyle/>
        <a:p>
          <a:endParaRPr lang="en-US"/>
        </a:p>
      </dgm:t>
    </dgm:pt>
    <dgm:pt modelId="{B1BEA6A0-9342-49C3-BE00-798B44AA8870}">
      <dgm:prSet/>
      <dgm:spPr/>
      <dgm:t>
        <a:bodyPr/>
        <a:lstStyle/>
        <a:p>
          <a:endParaRPr lang="en-US"/>
        </a:p>
      </dgm:t>
    </dgm:pt>
    <dgm:pt modelId="{25790292-A73C-4C0A-A7AC-A76A41CEECA0}" type="parTrans" cxnId="{9662A92E-D136-4301-AA48-2E68178E4EC9}">
      <dgm:prSet/>
      <dgm:spPr/>
      <dgm:t>
        <a:bodyPr/>
        <a:lstStyle/>
        <a:p>
          <a:endParaRPr lang="en-US"/>
        </a:p>
      </dgm:t>
    </dgm:pt>
    <dgm:pt modelId="{D9F93EC8-8CE1-4156-BD72-25798246273D}" type="sibTrans" cxnId="{9662A92E-D136-4301-AA48-2E68178E4EC9}">
      <dgm:prSet/>
      <dgm:spPr/>
      <dgm:t>
        <a:bodyPr/>
        <a:lstStyle/>
        <a:p>
          <a:endParaRPr lang="en-US"/>
        </a:p>
      </dgm:t>
    </dgm:pt>
    <dgm:pt modelId="{74BFC51C-C5D2-4148-BE0D-1C696A4538C2}" type="pres">
      <dgm:prSet presAssocID="{D4B3DFA1-C16E-4898-AFF2-EEC0457FF4C6}" presName="compositeShape" presStyleCnt="0">
        <dgm:presLayoutVars>
          <dgm:chMax val="9"/>
          <dgm:dir/>
          <dgm:resizeHandles val="exact"/>
        </dgm:presLayoutVars>
      </dgm:prSet>
      <dgm:spPr/>
      <dgm:t>
        <a:bodyPr/>
        <a:lstStyle/>
        <a:p>
          <a:endParaRPr lang="en-US"/>
        </a:p>
      </dgm:t>
    </dgm:pt>
    <dgm:pt modelId="{39B38C5C-B68C-4275-8F1A-C8F1CE4A012E}" type="pres">
      <dgm:prSet presAssocID="{D4B3DFA1-C16E-4898-AFF2-EEC0457FF4C6}" presName="triangle1" presStyleLbl="node1" presStyleIdx="0" presStyleCnt="9">
        <dgm:presLayoutVars>
          <dgm:bulletEnabled val="1"/>
        </dgm:presLayoutVars>
      </dgm:prSet>
      <dgm:spPr/>
      <dgm:t>
        <a:bodyPr/>
        <a:lstStyle/>
        <a:p>
          <a:endParaRPr lang="en-US"/>
        </a:p>
      </dgm:t>
    </dgm:pt>
    <dgm:pt modelId="{3166061C-931F-4138-A6E1-B269956F54CF}" type="pres">
      <dgm:prSet presAssocID="{D4B3DFA1-C16E-4898-AFF2-EEC0457FF4C6}" presName="triangle2" presStyleLbl="node1" presStyleIdx="1" presStyleCnt="9">
        <dgm:presLayoutVars>
          <dgm:bulletEnabled val="1"/>
        </dgm:presLayoutVars>
      </dgm:prSet>
      <dgm:spPr/>
      <dgm:t>
        <a:bodyPr/>
        <a:lstStyle/>
        <a:p>
          <a:endParaRPr lang="en-US"/>
        </a:p>
      </dgm:t>
    </dgm:pt>
    <dgm:pt modelId="{625B129C-10B6-4DE2-B0B2-ECFCD6BC78FE}" type="pres">
      <dgm:prSet presAssocID="{D4B3DFA1-C16E-4898-AFF2-EEC0457FF4C6}" presName="triangle3" presStyleLbl="node1" presStyleIdx="2" presStyleCnt="9">
        <dgm:presLayoutVars>
          <dgm:bulletEnabled val="1"/>
        </dgm:presLayoutVars>
      </dgm:prSet>
      <dgm:spPr/>
      <dgm:t>
        <a:bodyPr/>
        <a:lstStyle/>
        <a:p>
          <a:endParaRPr lang="en-US"/>
        </a:p>
      </dgm:t>
    </dgm:pt>
    <dgm:pt modelId="{00404B12-607C-45B0-9834-2514ACCF0954}" type="pres">
      <dgm:prSet presAssocID="{D4B3DFA1-C16E-4898-AFF2-EEC0457FF4C6}" presName="triangle4" presStyleLbl="node1" presStyleIdx="3" presStyleCnt="9">
        <dgm:presLayoutVars>
          <dgm:bulletEnabled val="1"/>
        </dgm:presLayoutVars>
      </dgm:prSet>
      <dgm:spPr/>
      <dgm:t>
        <a:bodyPr/>
        <a:lstStyle/>
        <a:p>
          <a:endParaRPr lang="en-US"/>
        </a:p>
      </dgm:t>
    </dgm:pt>
    <dgm:pt modelId="{E98EF57E-4221-433E-9343-A54A89AAAD8F}" type="pres">
      <dgm:prSet presAssocID="{D4B3DFA1-C16E-4898-AFF2-EEC0457FF4C6}" presName="triangle5" presStyleLbl="node1" presStyleIdx="4" presStyleCnt="9">
        <dgm:presLayoutVars>
          <dgm:bulletEnabled val="1"/>
        </dgm:presLayoutVars>
      </dgm:prSet>
      <dgm:spPr/>
      <dgm:t>
        <a:bodyPr/>
        <a:lstStyle/>
        <a:p>
          <a:endParaRPr lang="en-US"/>
        </a:p>
      </dgm:t>
    </dgm:pt>
    <dgm:pt modelId="{9D1C10D7-D864-46D5-BB00-B80DDC6AAB66}" type="pres">
      <dgm:prSet presAssocID="{D4B3DFA1-C16E-4898-AFF2-EEC0457FF4C6}" presName="triangle6" presStyleLbl="node1" presStyleIdx="5" presStyleCnt="9">
        <dgm:presLayoutVars>
          <dgm:bulletEnabled val="1"/>
        </dgm:presLayoutVars>
      </dgm:prSet>
      <dgm:spPr/>
      <dgm:t>
        <a:bodyPr/>
        <a:lstStyle/>
        <a:p>
          <a:endParaRPr lang="en-US"/>
        </a:p>
      </dgm:t>
    </dgm:pt>
    <dgm:pt modelId="{CB4BCDD0-114E-4BDA-9DD8-14707D49D642}" type="pres">
      <dgm:prSet presAssocID="{D4B3DFA1-C16E-4898-AFF2-EEC0457FF4C6}" presName="triangle7" presStyleLbl="node1" presStyleIdx="6" presStyleCnt="9">
        <dgm:presLayoutVars>
          <dgm:bulletEnabled val="1"/>
        </dgm:presLayoutVars>
      </dgm:prSet>
      <dgm:spPr/>
      <dgm:t>
        <a:bodyPr/>
        <a:lstStyle/>
        <a:p>
          <a:endParaRPr lang="en-US"/>
        </a:p>
      </dgm:t>
    </dgm:pt>
    <dgm:pt modelId="{99363CB9-A48C-4BD4-ABC8-BC70EFEEAB57}" type="pres">
      <dgm:prSet presAssocID="{D4B3DFA1-C16E-4898-AFF2-EEC0457FF4C6}" presName="triangle8" presStyleLbl="node1" presStyleIdx="7" presStyleCnt="9">
        <dgm:presLayoutVars>
          <dgm:bulletEnabled val="1"/>
        </dgm:presLayoutVars>
      </dgm:prSet>
      <dgm:spPr/>
      <dgm:t>
        <a:bodyPr/>
        <a:lstStyle/>
        <a:p>
          <a:endParaRPr lang="en-US"/>
        </a:p>
      </dgm:t>
    </dgm:pt>
    <dgm:pt modelId="{E4BC17B7-26AB-4DB3-93CD-9EEE03D445D8}" type="pres">
      <dgm:prSet presAssocID="{D4B3DFA1-C16E-4898-AFF2-EEC0457FF4C6}" presName="triangle9" presStyleLbl="node1" presStyleIdx="8" presStyleCnt="9">
        <dgm:presLayoutVars>
          <dgm:bulletEnabled val="1"/>
        </dgm:presLayoutVars>
      </dgm:prSet>
      <dgm:spPr/>
      <dgm:t>
        <a:bodyPr/>
        <a:lstStyle/>
        <a:p>
          <a:endParaRPr lang="en-US"/>
        </a:p>
      </dgm:t>
    </dgm:pt>
  </dgm:ptLst>
  <dgm:cxnLst>
    <dgm:cxn modelId="{E2292B35-C529-40D5-8272-63FD8B86BC35}" srcId="{D4B3DFA1-C16E-4898-AFF2-EEC0457FF4C6}" destId="{97C067F4-4F94-4EF6-A713-80B2BC2E78E0}" srcOrd="2" destOrd="0" parTransId="{BD81DFCC-9936-4843-8D62-1D820C99A7D8}" sibTransId="{EF7B22E7-34F3-440E-BED4-7443BA1D6C78}"/>
    <dgm:cxn modelId="{8DD9883C-50A5-471C-9954-E92AD03F185C}" srcId="{D4B3DFA1-C16E-4898-AFF2-EEC0457FF4C6}" destId="{2F8686BE-D00F-4A14-AC6C-0B268B9819D0}" srcOrd="1" destOrd="0" parTransId="{B21EB2D0-3205-4898-89D1-FBFC7112A40D}" sibTransId="{7CC9A3BE-13D4-4861-970C-65769151EEDA}"/>
    <dgm:cxn modelId="{33D86E99-0459-43F0-9D3B-C21CEBD70C42}" srcId="{D4B3DFA1-C16E-4898-AFF2-EEC0457FF4C6}" destId="{748D3A9A-FDCE-4CC4-B155-F91E2FEF7938}" srcOrd="0" destOrd="0" parTransId="{9B31A624-6A4F-44EE-9C85-3E0718126D77}" sibTransId="{7BEF0614-29D8-4940-A846-B0EE313031C7}"/>
    <dgm:cxn modelId="{368A2E12-3B48-4C7B-BC42-071EFCE69FA7}" srcId="{D4B3DFA1-C16E-4898-AFF2-EEC0457FF4C6}" destId="{C023777F-F9F4-4326-ADB5-56CB9D780FFB}" srcOrd="9" destOrd="0" parTransId="{8D039F83-1294-4405-9EB2-F489ADCB8E70}" sibTransId="{F751FF20-8D27-45ED-8298-3F840A6DA381}"/>
    <dgm:cxn modelId="{81EE4769-70EC-4870-9723-119719F8C029}" type="presOf" srcId="{81E4864F-02AE-4A0E-A87C-4BF12798D276}" destId="{99363CB9-A48C-4BD4-ABC8-BC70EFEEAB57}" srcOrd="0" destOrd="0" presId="urn:microsoft.com/office/officeart/2005/8/layout/pyramid4"/>
    <dgm:cxn modelId="{628EB4F8-EF14-4A01-8F0C-E232D790F6A1}" type="presOf" srcId="{BE4FE9F5-14C6-41E4-94CF-BB527534FEE4}" destId="{CB4BCDD0-114E-4BDA-9DD8-14707D49D642}" srcOrd="0" destOrd="0" presId="urn:microsoft.com/office/officeart/2005/8/layout/pyramid4"/>
    <dgm:cxn modelId="{9662A92E-D136-4301-AA48-2E68178E4EC9}" srcId="{D4B3DFA1-C16E-4898-AFF2-EEC0457FF4C6}" destId="{B1BEA6A0-9342-49C3-BE00-798B44AA8870}" srcOrd="10" destOrd="0" parTransId="{25790292-A73C-4C0A-A7AC-A76A41CEECA0}" sibTransId="{D9F93EC8-8CE1-4156-BD72-25798246273D}"/>
    <dgm:cxn modelId="{B7372DEF-DF5E-401C-8A20-A205E8A6EB7B}" type="presOf" srcId="{D4B3DFA1-C16E-4898-AFF2-EEC0457FF4C6}" destId="{74BFC51C-C5D2-4148-BE0D-1C696A4538C2}" srcOrd="0" destOrd="0" presId="urn:microsoft.com/office/officeart/2005/8/layout/pyramid4"/>
    <dgm:cxn modelId="{8174C1A1-0D99-4BB0-9B67-D9B3F91A30F7}" srcId="{D4B3DFA1-C16E-4898-AFF2-EEC0457FF4C6}" destId="{74855667-2E9D-4383-BB08-6FAA36BD0EDE}" srcOrd="8" destOrd="0" parTransId="{E144CAA4-B0EE-43F3-8587-3EEA9B7C3AD7}" sibTransId="{2EFF61BE-947D-46D0-9CCA-39A71D03CF45}"/>
    <dgm:cxn modelId="{2E6236F1-20C8-4732-AB7D-ABE9AFDF6226}" srcId="{D4B3DFA1-C16E-4898-AFF2-EEC0457FF4C6}" destId="{5824A861-EC6E-4A5C-8A5A-265A60AF0D38}" srcOrd="4" destOrd="0" parTransId="{75474247-9821-4AEF-8A09-B171D48E11B1}" sibTransId="{91E4B8A6-2DA5-40EC-9C13-AE616C27170F}"/>
    <dgm:cxn modelId="{6B3967AF-2D7E-4254-AF3E-7E85683727FE}" srcId="{D4B3DFA1-C16E-4898-AFF2-EEC0457FF4C6}" destId="{BE4FE9F5-14C6-41E4-94CF-BB527534FEE4}" srcOrd="6" destOrd="0" parTransId="{2B808471-664B-40DE-9E7C-8542532C463E}" sibTransId="{35354742-3B26-4ABB-9788-CCC7E59015B2}"/>
    <dgm:cxn modelId="{D539B717-0329-4C91-9A13-E6720A183A82}" srcId="{D4B3DFA1-C16E-4898-AFF2-EEC0457FF4C6}" destId="{68560713-7BFC-4736-9E6A-72A0589307C9}" srcOrd="3" destOrd="0" parTransId="{8A798205-2ACA-4A46-9C01-097296891DA1}" sibTransId="{E5E6F38D-1BEA-4088-A815-2AB1218087F4}"/>
    <dgm:cxn modelId="{E50574B8-4558-4ADB-836A-2D47DEAB20EE}" type="presOf" srcId="{97C067F4-4F94-4EF6-A713-80B2BC2E78E0}" destId="{625B129C-10B6-4DE2-B0B2-ECFCD6BC78FE}" srcOrd="0" destOrd="0" presId="urn:microsoft.com/office/officeart/2005/8/layout/pyramid4"/>
    <dgm:cxn modelId="{FCC7565B-1DC7-4282-8DE1-A2A545AA2116}" type="presOf" srcId="{2F8686BE-D00F-4A14-AC6C-0B268B9819D0}" destId="{3166061C-931F-4138-A6E1-B269956F54CF}" srcOrd="0" destOrd="0" presId="urn:microsoft.com/office/officeart/2005/8/layout/pyramid4"/>
    <dgm:cxn modelId="{BDFB3227-27D3-4FFE-8C4D-E275FF752929}" type="presOf" srcId="{74855667-2E9D-4383-BB08-6FAA36BD0EDE}" destId="{E4BC17B7-26AB-4DB3-93CD-9EEE03D445D8}" srcOrd="0" destOrd="0" presId="urn:microsoft.com/office/officeart/2005/8/layout/pyramid4"/>
    <dgm:cxn modelId="{E65DB6E8-DF38-4994-B9DA-C2E911E5F065}" srcId="{D4B3DFA1-C16E-4898-AFF2-EEC0457FF4C6}" destId="{3D91BBC7-8E86-44AB-A013-53A9426FBF4E}" srcOrd="5" destOrd="0" parTransId="{F29309C2-7B34-4A06-B583-D012CC314820}" sibTransId="{6AE216FE-EC52-41F3-A78D-7FDC32B3C48F}"/>
    <dgm:cxn modelId="{2DEB8494-5691-442D-B896-BDBFE54C64FF}" srcId="{D4B3DFA1-C16E-4898-AFF2-EEC0457FF4C6}" destId="{81E4864F-02AE-4A0E-A87C-4BF12798D276}" srcOrd="7" destOrd="0" parTransId="{E815E331-3B84-4450-A464-8777CBD9F28E}" sibTransId="{63363FAA-50B1-4D29-BBFF-100374EAA22A}"/>
    <dgm:cxn modelId="{821047FB-5674-49F5-946C-75E7B2C87F4D}" type="presOf" srcId="{68560713-7BFC-4736-9E6A-72A0589307C9}" destId="{00404B12-607C-45B0-9834-2514ACCF0954}" srcOrd="0" destOrd="0" presId="urn:microsoft.com/office/officeart/2005/8/layout/pyramid4"/>
    <dgm:cxn modelId="{B164270D-4DA5-4A73-83D2-9D7A34830BCC}" type="presOf" srcId="{748D3A9A-FDCE-4CC4-B155-F91E2FEF7938}" destId="{39B38C5C-B68C-4275-8F1A-C8F1CE4A012E}" srcOrd="0" destOrd="0" presId="urn:microsoft.com/office/officeart/2005/8/layout/pyramid4"/>
    <dgm:cxn modelId="{40CF9A21-A03B-434F-9000-D67F7B01DFC3}" type="presOf" srcId="{5824A861-EC6E-4A5C-8A5A-265A60AF0D38}" destId="{E98EF57E-4221-433E-9343-A54A89AAAD8F}" srcOrd="0" destOrd="0" presId="urn:microsoft.com/office/officeart/2005/8/layout/pyramid4"/>
    <dgm:cxn modelId="{79750EB7-CB22-4C97-86DA-E50F365B3EFB}" type="presOf" srcId="{3D91BBC7-8E86-44AB-A013-53A9426FBF4E}" destId="{9D1C10D7-D864-46D5-BB00-B80DDC6AAB66}" srcOrd="0" destOrd="0" presId="urn:microsoft.com/office/officeart/2005/8/layout/pyramid4"/>
    <dgm:cxn modelId="{44763B72-F7BC-4E90-894C-C6F7BDA42B66}" type="presParOf" srcId="{74BFC51C-C5D2-4148-BE0D-1C696A4538C2}" destId="{39B38C5C-B68C-4275-8F1A-C8F1CE4A012E}" srcOrd="0" destOrd="0" presId="urn:microsoft.com/office/officeart/2005/8/layout/pyramid4"/>
    <dgm:cxn modelId="{4665D5B4-FCC1-4CAB-9261-5A09AE5DDFFD}" type="presParOf" srcId="{74BFC51C-C5D2-4148-BE0D-1C696A4538C2}" destId="{3166061C-931F-4138-A6E1-B269956F54CF}" srcOrd="1" destOrd="0" presId="urn:microsoft.com/office/officeart/2005/8/layout/pyramid4"/>
    <dgm:cxn modelId="{F4580896-4E72-42D5-B0C0-4D6EDD017A5F}" type="presParOf" srcId="{74BFC51C-C5D2-4148-BE0D-1C696A4538C2}" destId="{625B129C-10B6-4DE2-B0B2-ECFCD6BC78FE}" srcOrd="2" destOrd="0" presId="urn:microsoft.com/office/officeart/2005/8/layout/pyramid4"/>
    <dgm:cxn modelId="{46A4A873-76E6-44FA-B2ED-EB66F8DF7E72}" type="presParOf" srcId="{74BFC51C-C5D2-4148-BE0D-1C696A4538C2}" destId="{00404B12-607C-45B0-9834-2514ACCF0954}" srcOrd="3" destOrd="0" presId="urn:microsoft.com/office/officeart/2005/8/layout/pyramid4"/>
    <dgm:cxn modelId="{B56DE521-1716-4BF1-B2BE-277FECB40EB1}" type="presParOf" srcId="{74BFC51C-C5D2-4148-BE0D-1C696A4538C2}" destId="{E98EF57E-4221-433E-9343-A54A89AAAD8F}" srcOrd="4" destOrd="0" presId="urn:microsoft.com/office/officeart/2005/8/layout/pyramid4"/>
    <dgm:cxn modelId="{221BD5CC-5D34-4DA2-9A44-55D0367D14BB}" type="presParOf" srcId="{74BFC51C-C5D2-4148-BE0D-1C696A4538C2}" destId="{9D1C10D7-D864-46D5-BB00-B80DDC6AAB66}" srcOrd="5" destOrd="0" presId="urn:microsoft.com/office/officeart/2005/8/layout/pyramid4"/>
    <dgm:cxn modelId="{CE822FF3-46A0-4E67-AA93-547C6F21427C}" type="presParOf" srcId="{74BFC51C-C5D2-4148-BE0D-1C696A4538C2}" destId="{CB4BCDD0-114E-4BDA-9DD8-14707D49D642}" srcOrd="6" destOrd="0" presId="urn:microsoft.com/office/officeart/2005/8/layout/pyramid4"/>
    <dgm:cxn modelId="{1F817474-39DA-4B4C-B058-363070405B3B}" type="presParOf" srcId="{74BFC51C-C5D2-4148-BE0D-1C696A4538C2}" destId="{99363CB9-A48C-4BD4-ABC8-BC70EFEEAB57}" srcOrd="7" destOrd="0" presId="urn:microsoft.com/office/officeart/2005/8/layout/pyramid4"/>
    <dgm:cxn modelId="{A064B6D4-9238-4AF4-BD9C-12141F73FA0E}" type="presParOf" srcId="{74BFC51C-C5D2-4148-BE0D-1C696A4538C2}" destId="{E4BC17B7-26AB-4DB3-93CD-9EEE03D445D8}" srcOrd="8"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9EDAB-C94E-4DF4-A7BD-2284782D99F7}">
      <dsp:nvSpPr>
        <dsp:cNvPr id="0" name=""/>
        <dsp:cNvSpPr/>
      </dsp:nvSpPr>
      <dsp:spPr>
        <a:xfrm>
          <a:off x="1178453" y="150471"/>
          <a:ext cx="2039410" cy="2039720"/>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B2E01D-E197-4E67-AA55-C9B69BEA3A5D}">
      <dsp:nvSpPr>
        <dsp:cNvPr id="0" name=""/>
        <dsp:cNvSpPr/>
      </dsp:nvSpPr>
      <dsp:spPr>
        <a:xfrm>
          <a:off x="1629230" y="886872"/>
          <a:ext cx="1133260" cy="566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solidFill>
              <a:latin typeface="Franklin Gothic Book" panose="020B0503020102020204" pitchFamily="34" charset="0"/>
            </a:rPr>
            <a:t>Partner Training</a:t>
          </a:r>
          <a:endParaRPr lang="es-US" sz="1400" kern="1200" noProof="0" dirty="0">
            <a:solidFill>
              <a:schemeClr val="bg1"/>
            </a:solidFill>
            <a:latin typeface="Franklin Gothic Book" panose="020B0503020102020204" pitchFamily="34" charset="0"/>
          </a:endParaRPr>
        </a:p>
      </dsp:txBody>
      <dsp:txXfrm>
        <a:off x="1629230" y="886872"/>
        <a:ext cx="1133260" cy="566494"/>
      </dsp:txXfrm>
    </dsp:sp>
    <dsp:sp modelId="{DB2DCA27-E7FC-469A-B07C-ECB374A88CB9}">
      <dsp:nvSpPr>
        <dsp:cNvPr id="0" name=""/>
        <dsp:cNvSpPr/>
      </dsp:nvSpPr>
      <dsp:spPr>
        <a:xfrm>
          <a:off x="612014" y="1322441"/>
          <a:ext cx="2039410" cy="2039720"/>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0D292B-FC11-4203-8B9C-14717E32D9FF}">
      <dsp:nvSpPr>
        <dsp:cNvPr id="0" name=""/>
        <dsp:cNvSpPr/>
      </dsp:nvSpPr>
      <dsp:spPr>
        <a:xfrm>
          <a:off x="1065089" y="2065622"/>
          <a:ext cx="1133260" cy="566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solidFill>
              <a:latin typeface="Franklin Gothic Book" panose="020B0503020102020204" pitchFamily="34" charset="0"/>
            </a:rPr>
            <a:t>Shared Infrastructures</a:t>
          </a:r>
          <a:endParaRPr lang="es-US" sz="1400" kern="1200" noProof="0" dirty="0">
            <a:solidFill>
              <a:schemeClr val="bg1"/>
            </a:solidFill>
            <a:latin typeface="Franklin Gothic Book" panose="020B0503020102020204" pitchFamily="34" charset="0"/>
          </a:endParaRPr>
        </a:p>
      </dsp:txBody>
      <dsp:txXfrm>
        <a:off x="1065089" y="2065622"/>
        <a:ext cx="1133260" cy="566494"/>
      </dsp:txXfrm>
    </dsp:sp>
    <dsp:sp modelId="{8800852E-C8E7-46D8-BF05-BB6CF2646FAC}">
      <dsp:nvSpPr>
        <dsp:cNvPr id="0" name=""/>
        <dsp:cNvSpPr/>
      </dsp:nvSpPr>
      <dsp:spPr>
        <a:xfrm>
          <a:off x="1323605" y="2634659"/>
          <a:ext cx="1752169" cy="1752871"/>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B055C0-619A-428A-83E6-2C64F39D14B9}">
      <dsp:nvSpPr>
        <dsp:cNvPr id="0" name=""/>
        <dsp:cNvSpPr/>
      </dsp:nvSpPr>
      <dsp:spPr>
        <a:xfrm>
          <a:off x="1631911" y="3246066"/>
          <a:ext cx="1133260" cy="566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solidFill>
              <a:latin typeface="Franklin Gothic Book" panose="020B0503020102020204" pitchFamily="34" charset="0"/>
            </a:rPr>
            <a:t>Institutional Support</a:t>
          </a:r>
          <a:endParaRPr lang="es-US" sz="1400" kern="1200" noProof="0" dirty="0">
            <a:solidFill>
              <a:schemeClr val="bg1"/>
            </a:solidFill>
            <a:latin typeface="Franklin Gothic Book" panose="020B0503020102020204" pitchFamily="34" charset="0"/>
          </a:endParaRPr>
        </a:p>
      </dsp:txBody>
      <dsp:txXfrm>
        <a:off x="1631911" y="3246066"/>
        <a:ext cx="1133260" cy="5664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38C5C-B68C-4275-8F1A-C8F1CE4A012E}">
      <dsp:nvSpPr>
        <dsp:cNvPr id="0" name=""/>
        <dsp:cNvSpPr/>
      </dsp:nvSpPr>
      <dsp:spPr>
        <a:xfrm>
          <a:off x="3060549" y="28672"/>
          <a:ext cx="1892370" cy="1892370"/>
        </a:xfrm>
        <a:prstGeom prst="triangle">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t>eResearch </a:t>
          </a:r>
          <a:endParaRPr lang="en-US" sz="1400" kern="1200"/>
        </a:p>
      </dsp:txBody>
      <dsp:txXfrm>
        <a:off x="3533642" y="974857"/>
        <a:ext cx="946185" cy="946185"/>
      </dsp:txXfrm>
    </dsp:sp>
    <dsp:sp modelId="{3166061C-931F-4138-A6E1-B269956F54CF}">
      <dsp:nvSpPr>
        <dsp:cNvPr id="0" name=""/>
        <dsp:cNvSpPr/>
      </dsp:nvSpPr>
      <dsp:spPr>
        <a:xfrm>
          <a:off x="2114363" y="1921043"/>
          <a:ext cx="1892370" cy="1892370"/>
        </a:xfrm>
        <a:prstGeom prst="triangle">
          <a:avLst/>
        </a:prstGeom>
        <a:solidFill>
          <a:schemeClr val="accent1">
            <a:shade val="50000"/>
            <a:hueOff val="-9214"/>
            <a:satOff val="60"/>
            <a:lumOff val="86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t>e-Science </a:t>
          </a:r>
          <a:endParaRPr lang="en-US" sz="1400" kern="1200"/>
        </a:p>
      </dsp:txBody>
      <dsp:txXfrm>
        <a:off x="2587456" y="2867228"/>
        <a:ext cx="946185" cy="946185"/>
      </dsp:txXfrm>
    </dsp:sp>
    <dsp:sp modelId="{625B129C-10B6-4DE2-B0B2-ECFCD6BC78FE}">
      <dsp:nvSpPr>
        <dsp:cNvPr id="0" name=""/>
        <dsp:cNvSpPr/>
      </dsp:nvSpPr>
      <dsp:spPr>
        <a:xfrm rot="10800000">
          <a:off x="3060549" y="1921043"/>
          <a:ext cx="1892370" cy="1892370"/>
        </a:xfrm>
        <a:prstGeom prst="triangle">
          <a:avLst/>
        </a:prstGeom>
        <a:solidFill>
          <a:schemeClr val="accent1">
            <a:shade val="50000"/>
            <a:hueOff val="-18427"/>
            <a:satOff val="119"/>
            <a:lumOff val="172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t>Big Humanities </a:t>
          </a:r>
          <a:endParaRPr lang="en-US" sz="1400" kern="1200"/>
        </a:p>
      </dsp:txBody>
      <dsp:txXfrm rot="10800000">
        <a:off x="3533641" y="1921043"/>
        <a:ext cx="946185" cy="946185"/>
      </dsp:txXfrm>
    </dsp:sp>
    <dsp:sp modelId="{00404B12-607C-45B0-9834-2514ACCF0954}">
      <dsp:nvSpPr>
        <dsp:cNvPr id="0" name=""/>
        <dsp:cNvSpPr/>
      </dsp:nvSpPr>
      <dsp:spPr>
        <a:xfrm>
          <a:off x="4006734" y="1921043"/>
          <a:ext cx="1892370" cy="1892370"/>
        </a:xfrm>
        <a:prstGeom prst="triangle">
          <a:avLst/>
        </a:prstGeom>
        <a:solidFill>
          <a:schemeClr val="accent1">
            <a:shade val="50000"/>
            <a:hueOff val="-27641"/>
            <a:satOff val="179"/>
            <a:lumOff val="259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t>Digital Humanities (DH)</a:t>
          </a:r>
          <a:endParaRPr lang="en-US" sz="1400" kern="1200"/>
        </a:p>
      </dsp:txBody>
      <dsp:txXfrm>
        <a:off x="4479827" y="2867228"/>
        <a:ext cx="946185" cy="946185"/>
      </dsp:txXfrm>
    </dsp:sp>
    <dsp:sp modelId="{E98EF57E-4221-433E-9343-A54A89AAAD8F}">
      <dsp:nvSpPr>
        <dsp:cNvPr id="0" name=""/>
        <dsp:cNvSpPr/>
      </dsp:nvSpPr>
      <dsp:spPr>
        <a:xfrm>
          <a:off x="1168178" y="3813413"/>
          <a:ext cx="1892370" cy="1892370"/>
        </a:xfrm>
        <a:prstGeom prst="triangle">
          <a:avLst/>
        </a:prstGeom>
        <a:solidFill>
          <a:schemeClr val="accent1">
            <a:shade val="50000"/>
            <a:hueOff val="-36854"/>
            <a:satOff val="238"/>
            <a:lumOff val="345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t>Digital Scholarship</a:t>
          </a:r>
          <a:endParaRPr lang="en-US" sz="1400" kern="1200"/>
        </a:p>
      </dsp:txBody>
      <dsp:txXfrm>
        <a:off x="1641271" y="4759598"/>
        <a:ext cx="946185" cy="946185"/>
      </dsp:txXfrm>
    </dsp:sp>
    <dsp:sp modelId="{9D1C10D7-D864-46D5-BB00-B80DDC6AAB66}">
      <dsp:nvSpPr>
        <dsp:cNvPr id="0" name=""/>
        <dsp:cNvSpPr/>
      </dsp:nvSpPr>
      <dsp:spPr>
        <a:xfrm rot="10800000">
          <a:off x="2114363" y="3813413"/>
          <a:ext cx="1892370" cy="1892370"/>
        </a:xfrm>
        <a:prstGeom prst="triangle">
          <a:avLst/>
        </a:prstGeom>
        <a:solidFill>
          <a:schemeClr val="accent1">
            <a:shade val="50000"/>
            <a:hueOff val="-36854"/>
            <a:satOff val="238"/>
            <a:lumOff val="345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t>Digital History </a:t>
          </a:r>
          <a:endParaRPr lang="en-US" sz="1400" kern="1200"/>
        </a:p>
      </dsp:txBody>
      <dsp:txXfrm rot="10800000">
        <a:off x="2587455" y="3813413"/>
        <a:ext cx="946185" cy="946185"/>
      </dsp:txXfrm>
    </dsp:sp>
    <dsp:sp modelId="{CB4BCDD0-114E-4BDA-9DD8-14707D49D642}">
      <dsp:nvSpPr>
        <dsp:cNvPr id="0" name=""/>
        <dsp:cNvSpPr/>
      </dsp:nvSpPr>
      <dsp:spPr>
        <a:xfrm>
          <a:off x="3060549" y="3813413"/>
          <a:ext cx="1892370" cy="1892370"/>
        </a:xfrm>
        <a:prstGeom prst="triangle">
          <a:avLst/>
        </a:prstGeom>
        <a:solidFill>
          <a:schemeClr val="accent1">
            <a:shade val="50000"/>
            <a:hueOff val="-27641"/>
            <a:satOff val="179"/>
            <a:lumOff val="259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t>Public Humanities </a:t>
          </a:r>
          <a:endParaRPr lang="en-US" sz="1400" kern="1200"/>
        </a:p>
      </dsp:txBody>
      <dsp:txXfrm>
        <a:off x="3533642" y="4759598"/>
        <a:ext cx="946185" cy="946185"/>
      </dsp:txXfrm>
    </dsp:sp>
    <dsp:sp modelId="{99363CB9-A48C-4BD4-ABC8-BC70EFEEAB57}">
      <dsp:nvSpPr>
        <dsp:cNvPr id="0" name=""/>
        <dsp:cNvSpPr/>
      </dsp:nvSpPr>
      <dsp:spPr>
        <a:xfrm rot="10800000">
          <a:off x="4006734" y="3813413"/>
          <a:ext cx="1892370" cy="1892370"/>
        </a:xfrm>
        <a:prstGeom prst="triangle">
          <a:avLst/>
        </a:prstGeom>
        <a:solidFill>
          <a:schemeClr val="accent1">
            <a:shade val="50000"/>
            <a:hueOff val="-18427"/>
            <a:satOff val="119"/>
            <a:lumOff val="172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t>Humanities Computing </a:t>
          </a:r>
          <a:endParaRPr lang="en-US" sz="1400" kern="1200"/>
        </a:p>
      </dsp:txBody>
      <dsp:txXfrm rot="10800000">
        <a:off x="4479826" y="3813413"/>
        <a:ext cx="946185" cy="946185"/>
      </dsp:txXfrm>
    </dsp:sp>
    <dsp:sp modelId="{E4BC17B7-26AB-4DB3-93CD-9EEE03D445D8}">
      <dsp:nvSpPr>
        <dsp:cNvPr id="0" name=""/>
        <dsp:cNvSpPr/>
      </dsp:nvSpPr>
      <dsp:spPr>
        <a:xfrm>
          <a:off x="4952919" y="3813413"/>
          <a:ext cx="1892370" cy="1892370"/>
        </a:xfrm>
        <a:prstGeom prst="triangle">
          <a:avLst/>
        </a:prstGeom>
        <a:solidFill>
          <a:schemeClr val="accent1">
            <a:shade val="50000"/>
            <a:hueOff val="-9214"/>
            <a:satOff val="60"/>
            <a:lumOff val="86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t>Spatial Humanities </a:t>
          </a:r>
          <a:endParaRPr lang="en-US" sz="1400" kern="1200"/>
        </a:p>
      </dsp:txBody>
      <dsp:txXfrm>
        <a:off x="5426012" y="4759598"/>
        <a:ext cx="946185" cy="946185"/>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66AA2C-EC56-48C8-8B50-2174C6BF4532}" type="datetimeFigureOut">
              <a:rPr lang="en-US" smtClean="0"/>
              <a:t>1/27/2018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E337D9-E054-460A-A4C8-E2297376F2EE}" type="slidenum">
              <a:rPr lang="en-US" smtClean="0"/>
              <a:t>‹#›</a:t>
            </a:fld>
            <a:endParaRPr lang="en-US"/>
          </a:p>
        </p:txBody>
      </p:sp>
    </p:spTree>
    <p:extLst>
      <p:ext uri="{BB962C8B-B14F-4D97-AF65-F5344CB8AC3E}">
        <p14:creationId xmlns:p14="http://schemas.microsoft.com/office/powerpoint/2010/main" val="3266050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ufdcimages.uflib.ufl.edu/IR/00/00/31/61/00001/11_Calypso.mp3"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E337D9-E054-460A-A4C8-E2297376F2EE}" type="slidenum">
              <a:rPr lang="en-US" smtClean="0"/>
              <a:t>1</a:t>
            </a:fld>
            <a:endParaRPr lang="en-US"/>
          </a:p>
        </p:txBody>
      </p:sp>
    </p:spTree>
    <p:extLst>
      <p:ext uri="{BB962C8B-B14F-4D97-AF65-F5344CB8AC3E}">
        <p14:creationId xmlns:p14="http://schemas.microsoft.com/office/powerpoint/2010/main" val="2024707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http://www.dloc.com/IR00000277/00001</a:t>
            </a:r>
          </a:p>
          <a:p>
            <a:r>
              <a:rPr lang="en-US" dirty="0" smtClean="0"/>
              <a:t>http://www.dloc.com/AA00001650/00001?search=matthew+=smith</a:t>
            </a:r>
          </a:p>
          <a:p>
            <a:r>
              <a:rPr lang="en-US" dirty="0" smtClean="0"/>
              <a:t>http://www.dloc.com/IR00000278/00001?search=matthew+=smith</a:t>
            </a:r>
          </a:p>
          <a:p>
            <a:r>
              <a:rPr lang="en-US" dirty="0" smtClean="0"/>
              <a:t>http://www.dloc.com/AA00009712/00001?search=zavitz</a:t>
            </a:r>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t>19</a:t>
            </a:fld>
            <a:endParaRPr lang="en-US"/>
          </a:p>
        </p:txBody>
      </p:sp>
    </p:spTree>
    <p:extLst>
      <p:ext uri="{BB962C8B-B14F-4D97-AF65-F5344CB8AC3E}">
        <p14:creationId xmlns:p14="http://schemas.microsoft.com/office/powerpoint/2010/main" val="2094100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Slide defining DH</a:t>
            </a:r>
          </a:p>
          <a:p>
            <a:r>
              <a:rPr lang="en-US" b="0" baseline="0" dirty="0" smtClean="0"/>
              <a:t>Term of tactical convenience</a:t>
            </a:r>
            <a:endParaRPr lang="en-US" b="0" dirty="0" smtClean="0"/>
          </a:p>
          <a:p>
            <a:r>
              <a:rPr lang="en-US" dirty="0" smtClean="0"/>
              <a:t>Other</a:t>
            </a:r>
            <a:r>
              <a:rPr lang="en-US" baseline="0" dirty="0" smtClean="0"/>
              <a:t> t</a:t>
            </a:r>
            <a:r>
              <a:rPr lang="en-US" dirty="0" smtClean="0"/>
              <a:t>erms for DH; fundamentally collaborative</a:t>
            </a:r>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t>20</a:t>
            </a:fld>
            <a:endParaRPr lang="en-US"/>
          </a:p>
        </p:txBody>
      </p:sp>
    </p:spTree>
    <p:extLst>
      <p:ext uri="{BB962C8B-B14F-4D97-AF65-F5344CB8AC3E}">
        <p14:creationId xmlns:p14="http://schemas.microsoft.com/office/powerpoint/2010/main" val="569838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Supplemental data/digital files for dissertation by Christopher </a:t>
            </a:r>
            <a:r>
              <a:rPr lang="en-US" sz="1200" kern="1200" dirty="0" err="1" smtClean="0">
                <a:solidFill>
                  <a:schemeClr val="tx1"/>
                </a:solidFill>
                <a:effectLst/>
                <a:latin typeface="+mn-lt"/>
                <a:ea typeface="+mn-ea"/>
                <a:cs typeface="+mn-cs"/>
              </a:rPr>
              <a:t>Ballengee</a:t>
            </a:r>
            <a:r>
              <a:rPr lang="en-US" sz="1200" kern="1200" dirty="0" smtClean="0">
                <a:solidFill>
                  <a:schemeClr val="tx1"/>
                </a:solidFill>
                <a:effectLst/>
                <a:latin typeface="+mn-lt"/>
                <a:ea typeface="+mn-ea"/>
                <a:cs typeface="+mn-cs"/>
              </a:rPr>
              <a:t> for </a:t>
            </a:r>
            <a:r>
              <a:rPr lang="en-US" sz="1200" i="1" kern="1200" dirty="0" err="1" smtClean="0">
                <a:solidFill>
                  <a:schemeClr val="tx1"/>
                </a:solidFill>
                <a:effectLst/>
                <a:latin typeface="+mn-lt"/>
                <a:ea typeface="+mn-ea"/>
                <a:cs typeface="+mn-cs"/>
              </a:rPr>
              <a:t>Tassa</a:t>
            </a:r>
            <a:r>
              <a:rPr lang="en-US" sz="1200" i="1" kern="1200" dirty="0" smtClean="0">
                <a:solidFill>
                  <a:schemeClr val="tx1"/>
                </a:solidFill>
                <a:effectLst/>
                <a:latin typeface="+mn-lt"/>
                <a:ea typeface="+mn-ea"/>
                <a:cs typeface="+mn-cs"/>
              </a:rPr>
              <a:t> Drumming and Indo-Caribbean Identity in Trinidad and Tobago</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3"/>
              </a:rPr>
              <a:t>http://ufdcimages.uflib.ufl.edu/IR/00/00/31/61/00001/11_Calypso.mp3</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Day of DH, way to share and communicate on</a:t>
            </a:r>
            <a:r>
              <a:rPr lang="en-US" sz="1200" kern="1200" baseline="0" dirty="0" smtClean="0">
                <a:solidFill>
                  <a:schemeClr val="tx1"/>
                </a:solidFill>
                <a:effectLst/>
                <a:latin typeface="+mn-lt"/>
                <a:ea typeface="+mn-ea"/>
                <a:cs typeface="+mn-cs"/>
              </a:rPr>
              <a:t> your work</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Work with others; DH is fundamentally collaborative</a:t>
            </a:r>
          </a:p>
          <a:p>
            <a:endParaRPr lang="en-US" sz="1200" kern="1200" baseline="0" dirty="0" smtClean="0">
              <a:solidFill>
                <a:schemeClr val="tx1"/>
              </a:solidFill>
              <a:effectLst/>
              <a:latin typeface="+mn-lt"/>
              <a:ea typeface="+mn-ea"/>
              <a:cs typeface="+mn-cs"/>
            </a:endParaRPr>
          </a:p>
          <a:p>
            <a:r>
              <a:rPr lang="en-US" sz="1200" kern="1200" baseline="0" dirty="0" err="1" smtClean="0">
                <a:solidFill>
                  <a:schemeClr val="tx1"/>
                </a:solidFill>
                <a:effectLst/>
                <a:latin typeface="+mn-lt"/>
                <a:ea typeface="+mn-ea"/>
                <a:cs typeface="+mn-cs"/>
              </a:rPr>
              <a:t>THATCamp</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E1332B-A1D8-4147-BF51-F70D440DEAAF}" type="slidenum">
              <a:rPr lang="en-US" smtClean="0"/>
              <a:t>21</a:t>
            </a:fld>
            <a:endParaRPr lang="en-US"/>
          </a:p>
        </p:txBody>
      </p:sp>
    </p:spTree>
    <p:extLst>
      <p:ext uri="{BB962C8B-B14F-4D97-AF65-F5344CB8AC3E}">
        <p14:creationId xmlns:p14="http://schemas.microsoft.com/office/powerpoint/2010/main" val="4138761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Franklin Gothic Book" panose="020B0503020102020204" pitchFamily="34" charset="0"/>
                <a:ea typeface="Times New Roman" panose="02020603050405020304" pitchFamily="18" charset="0"/>
                <a:cs typeface="Times New Roman" panose="02020603050405020304" pitchFamily="18" charset="0"/>
              </a:rPr>
              <a:t>How it draws upon and brings things together, and then grows out</a:t>
            </a:r>
            <a:endParaRPr lang="en-US" sz="1200" dirty="0" smtClean="0">
              <a:effectLst/>
              <a:latin typeface="Franklin Gothic Book" panose="020B05030201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t>22</a:t>
            </a:fld>
            <a:endParaRPr lang="en-US"/>
          </a:p>
        </p:txBody>
      </p:sp>
    </p:spTree>
    <p:extLst>
      <p:ext uri="{BB962C8B-B14F-4D97-AF65-F5344CB8AC3E}">
        <p14:creationId xmlns:p14="http://schemas.microsoft.com/office/powerpoint/2010/main" val="263868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t>23</a:t>
            </a:fld>
            <a:endParaRPr lang="en-US"/>
          </a:p>
        </p:txBody>
      </p:sp>
    </p:spTree>
    <p:extLst>
      <p:ext uri="{BB962C8B-B14F-4D97-AF65-F5344CB8AC3E}">
        <p14:creationId xmlns:p14="http://schemas.microsoft.com/office/powerpoint/2010/main" val="82254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826981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DH Grad Certificate</a:t>
            </a:r>
            <a:r>
              <a:rPr lang="en-US" sz="1200" kern="1200" baseline="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DHWG Meet-ups</a:t>
            </a:r>
          </a:p>
          <a:p>
            <a:r>
              <a:rPr lang="en-US" sz="1200" kern="1200" dirty="0" err="1" smtClean="0">
                <a:solidFill>
                  <a:schemeClr val="tx1"/>
                </a:solidFill>
                <a:effectLst/>
                <a:latin typeface="+mn-lt"/>
                <a:ea typeface="+mn-ea"/>
                <a:cs typeface="+mn-cs"/>
              </a:rPr>
              <a:t>THATCamp</a:t>
            </a:r>
            <a:r>
              <a:rPr lang="en-US" sz="1200" kern="1200" dirty="0" smtClean="0">
                <a:solidFill>
                  <a:schemeClr val="tx1"/>
                </a:solidFill>
                <a:effectLst/>
                <a:latin typeface="+mn-lt"/>
                <a:ea typeface="+mn-ea"/>
                <a:cs typeface="+mn-cs"/>
              </a:rPr>
              <a:t>-Gainesville</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Libraries, labs of the humanities: Trainings in the libraries, and space/place with the </a:t>
            </a:r>
            <a:r>
              <a:rPr lang="en-US" sz="1200" kern="1200" dirty="0" err="1" smtClean="0">
                <a:solidFill>
                  <a:schemeClr val="tx1"/>
                </a:solidFill>
                <a:effectLst/>
                <a:latin typeface="+mn-lt"/>
                <a:ea typeface="+mn-ea"/>
                <a:cs typeface="+mn-cs"/>
              </a:rPr>
              <a:t>Nygren</a:t>
            </a:r>
            <a:r>
              <a:rPr lang="en-US" sz="1200" kern="1200" dirty="0" smtClean="0">
                <a:solidFill>
                  <a:schemeClr val="tx1"/>
                </a:solidFill>
                <a:effectLst/>
                <a:latin typeface="+mn-lt"/>
                <a:ea typeface="+mn-ea"/>
                <a:cs typeface="+mn-cs"/>
              </a:rPr>
              <a:t> Studio</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DH resources statewide, building with:</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Florida Digital Humanities Consortium</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THATCamps</a:t>
            </a:r>
            <a:endParaRPr lang="en-US" sz="1200" kern="1200" dirty="0" smtClean="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Meet-Ups</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Programming</a:t>
            </a:r>
            <a:r>
              <a:rPr lang="en-US" sz="1200" kern="1200" baseline="0" dirty="0" smtClean="0">
                <a:solidFill>
                  <a:schemeClr val="tx1"/>
                </a:solidFill>
                <a:effectLst/>
                <a:latin typeface="+mn-lt"/>
                <a:ea typeface="+mn-ea"/>
                <a:cs typeface="+mn-cs"/>
              </a:rPr>
              <a:t> Historian Study Group</a:t>
            </a:r>
            <a:endParaRPr lang="en-US" sz="1200" kern="1200" dirty="0" smtClean="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Area/field specific groups:</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Zora Neale Hurston Festival, example of academic component and opportunities there</a:t>
            </a:r>
          </a:p>
          <a:p>
            <a:pPr lvl="2"/>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E1332B-A1D8-4147-BF51-F70D440DEAAF}" type="slidenum">
              <a:rPr lang="en-US" smtClean="0"/>
              <a:t>25</a:t>
            </a:fld>
            <a:endParaRPr lang="en-US"/>
          </a:p>
        </p:txBody>
      </p:sp>
    </p:spTree>
    <p:extLst>
      <p:ext uri="{BB962C8B-B14F-4D97-AF65-F5344CB8AC3E}">
        <p14:creationId xmlns:p14="http://schemas.microsoft.com/office/powerpoint/2010/main" val="808061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36B5C6A-4FC0-49D8-99DF-3FE46915153C}" type="slidenum">
              <a:rPr lang="en-US" smtClean="0"/>
              <a:pPr/>
              <a:t>26</a:t>
            </a:fld>
            <a:endParaRPr lang="en-US"/>
          </a:p>
        </p:txBody>
      </p:sp>
    </p:spTree>
    <p:extLst>
      <p:ext uri="{BB962C8B-B14F-4D97-AF65-F5344CB8AC3E}">
        <p14:creationId xmlns:p14="http://schemas.microsoft.com/office/powerpoint/2010/main" val="46728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find DJ Water’s definition of a</a:t>
            </a:r>
            <a:r>
              <a:rPr lang="en-US" baseline="0" dirty="0"/>
              <a:t> digital library elucidating because it makes clear that digital libraries have as part of their core mission, not only preservation and access– but also the responsibility of explaining the significance of the collection for the public.  Implicit in selecting, structuring, interpreting is a partnership between librarians and scholars who can help to select, explain the significance of, and present elements of the collection.</a:t>
            </a:r>
          </a:p>
          <a:p>
            <a:endParaRPr lang="en-US" baseline="0" dirty="0"/>
          </a:p>
          <a:p>
            <a:pPr marL="114300" indent="0">
              <a:buNone/>
            </a:pPr>
            <a:endParaRPr lang="en-US" sz="1600" b="1" dirty="0">
              <a:solidFill>
                <a:schemeClr val="accent6">
                  <a:lumMod val="40000"/>
                  <a:lumOff val="60000"/>
                </a:schemeClr>
              </a:solidFill>
            </a:endParaRPr>
          </a:p>
          <a:p>
            <a:pPr marL="114300" indent="0">
              <a:buNone/>
            </a:pPr>
            <a:r>
              <a:rPr lang="en-US" sz="1200" b="1" dirty="0">
                <a:solidFill>
                  <a:schemeClr val="accent6">
                    <a:lumMod val="40000"/>
                    <a:lumOff val="60000"/>
                  </a:schemeClr>
                </a:solidFill>
              </a:rPr>
              <a:t>Waters, D.J. What Are Digital Libraries  cited in  </a:t>
            </a:r>
            <a:r>
              <a:rPr lang="en-US" sz="1200" b="1" dirty="0" err="1">
                <a:solidFill>
                  <a:schemeClr val="accent6">
                    <a:lumMod val="40000"/>
                    <a:lumOff val="60000"/>
                  </a:schemeClr>
                </a:solidFill>
              </a:rPr>
              <a:t>Shamin</a:t>
            </a:r>
            <a:r>
              <a:rPr lang="en-US" sz="1200" b="1" dirty="0">
                <a:solidFill>
                  <a:schemeClr val="accent6">
                    <a:lumMod val="40000"/>
                    <a:lumOff val="60000"/>
                  </a:schemeClr>
                </a:solidFill>
              </a:rPr>
              <a:t> Renwick’s “Caribbean Digital Library initiative</a:t>
            </a:r>
          </a:p>
          <a:p>
            <a:endParaRPr lang="en-US" dirty="0"/>
          </a:p>
        </p:txBody>
      </p:sp>
      <p:sp>
        <p:nvSpPr>
          <p:cNvPr id="4" name="Slide Number Placeholder 3"/>
          <p:cNvSpPr>
            <a:spLocks noGrp="1"/>
          </p:cNvSpPr>
          <p:nvPr>
            <p:ph type="sldNum" sz="quarter" idx="10"/>
          </p:nvPr>
        </p:nvSpPr>
        <p:spPr/>
        <p:txBody>
          <a:bodyPr/>
          <a:lstStyle/>
          <a:p>
            <a:fld id="{09E337D9-E054-460A-A4C8-E2297376F2EE}" type="slidenum">
              <a:rPr lang="en-US" smtClean="0"/>
              <a:t>27</a:t>
            </a:fld>
            <a:endParaRPr lang="en-US"/>
          </a:p>
        </p:txBody>
      </p:sp>
    </p:spTree>
    <p:extLst>
      <p:ext uri="{BB962C8B-B14F-4D97-AF65-F5344CB8AC3E}">
        <p14:creationId xmlns:p14="http://schemas.microsoft.com/office/powerpoint/2010/main" val="4264794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buNone/>
            </a:pPr>
            <a:endParaRPr lang="en-US" dirty="0"/>
          </a:p>
          <a:p>
            <a:pPr marL="114300" indent="0">
              <a:buNone/>
            </a:pPr>
            <a:r>
              <a:rPr lang="en-US" dirty="0"/>
              <a:t>These</a:t>
            </a:r>
            <a:r>
              <a:rPr lang="en-US" baseline="0" dirty="0"/>
              <a:t> are the four projects that </a:t>
            </a:r>
            <a:r>
              <a:rPr lang="en-US" baseline="0" dirty="0" err="1"/>
              <a:t>dLOC</a:t>
            </a:r>
            <a:r>
              <a:rPr lang="en-US" baseline="0" dirty="0"/>
              <a:t> and scholars can collaborate to accomplish:</a:t>
            </a:r>
          </a:p>
          <a:p>
            <a:pPr marL="114300" indent="0">
              <a:buNone/>
            </a:pPr>
            <a:endParaRPr lang="en-US" dirty="0"/>
          </a:p>
          <a:p>
            <a:pPr marL="114300" indent="0">
              <a:buNone/>
            </a:pPr>
            <a:r>
              <a:rPr lang="en-US" dirty="0"/>
              <a:t>Review and balance out perspectives of the digital collection (identify materials that fill in gaps. (Example materials on Indian and Chinese migration to the Caribbean)</a:t>
            </a:r>
          </a:p>
          <a:p>
            <a:pPr marL="114300" indent="0">
              <a:buNone/>
            </a:pPr>
            <a:endParaRPr lang="en-US" dirty="0"/>
          </a:p>
          <a:p>
            <a:pPr marL="114300" indent="0">
              <a:buNone/>
            </a:pPr>
            <a:r>
              <a:rPr lang="en-US" dirty="0"/>
              <a:t>Select, digitize and curate materials—HELP MAKE SENSE OF THE MATERIALS AND CLARIFY THEIR SIGNIFICANCE</a:t>
            </a:r>
          </a:p>
          <a:p>
            <a:pPr marL="114300" indent="0">
              <a:buNone/>
            </a:pPr>
            <a:endParaRPr lang="en-US" dirty="0"/>
          </a:p>
          <a:p>
            <a:pPr marL="114300" indent="0">
              <a:buNone/>
            </a:pPr>
            <a:r>
              <a:rPr lang="en-US" dirty="0"/>
              <a:t>Help to get permissions for materials Encourage libraries to join as </a:t>
            </a:r>
            <a:r>
              <a:rPr lang="en-US" dirty="0" err="1"/>
              <a:t>dLOC</a:t>
            </a:r>
            <a:r>
              <a:rPr lang="en-US" dirty="0"/>
              <a:t> members </a:t>
            </a:r>
          </a:p>
          <a:p>
            <a:pPr marL="114300" indent="0">
              <a:buNone/>
            </a:pPr>
            <a:endParaRPr lang="en-US" dirty="0"/>
          </a:p>
          <a:p>
            <a:pPr marL="114300" indent="0">
              <a:buNone/>
            </a:pPr>
            <a:r>
              <a:rPr lang="en-US" dirty="0"/>
              <a:t>Provide pedagogical for teaching support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10"/>
          </p:nvPr>
        </p:nvSpPr>
        <p:spPr/>
        <p:txBody>
          <a:bodyPr/>
          <a:lstStyle/>
          <a:p>
            <a:fld id="{09E337D9-E054-460A-A4C8-E2297376F2EE}" type="slidenum">
              <a:rPr lang="en-US" smtClean="0"/>
              <a:t>28</a:t>
            </a:fld>
            <a:endParaRPr lang="en-US"/>
          </a:p>
        </p:txBody>
      </p:sp>
    </p:spTree>
    <p:extLst>
      <p:ext uri="{BB962C8B-B14F-4D97-AF65-F5344CB8AC3E}">
        <p14:creationId xmlns:p14="http://schemas.microsoft.com/office/powerpoint/2010/main" val="3902956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find DJ Water’s definition of a</a:t>
            </a:r>
            <a:r>
              <a:rPr lang="en-US" baseline="0" dirty="0"/>
              <a:t> digital library elucidating because it makes clear that digital libraries have as part of their core mission, not only preservation and access– but also the responsibility of explaining the significance of the collection for the public.  Implicit in selecting, structuring, interpreting is a partnership between librarians and scholars who can help to select, explain the significance of, and present elements of the collection.</a:t>
            </a:r>
          </a:p>
          <a:p>
            <a:endParaRPr lang="en-US" baseline="0" dirty="0"/>
          </a:p>
          <a:p>
            <a:pPr marL="114300" indent="0">
              <a:buNone/>
            </a:pPr>
            <a:endParaRPr lang="en-US" sz="1600" b="1" dirty="0">
              <a:solidFill>
                <a:schemeClr val="accent6">
                  <a:lumMod val="40000"/>
                  <a:lumOff val="60000"/>
                </a:schemeClr>
              </a:solidFill>
            </a:endParaRPr>
          </a:p>
          <a:p>
            <a:pPr marL="114300" indent="0">
              <a:buNone/>
            </a:pPr>
            <a:r>
              <a:rPr lang="en-US" sz="1200" b="1" dirty="0">
                <a:solidFill>
                  <a:schemeClr val="accent6">
                    <a:lumMod val="40000"/>
                    <a:lumOff val="60000"/>
                  </a:schemeClr>
                </a:solidFill>
              </a:rPr>
              <a:t>Waters, D.J. What Are Digital Libraries  cited in  </a:t>
            </a:r>
            <a:r>
              <a:rPr lang="en-US" sz="1200" b="1" dirty="0" err="1">
                <a:solidFill>
                  <a:schemeClr val="accent6">
                    <a:lumMod val="40000"/>
                    <a:lumOff val="60000"/>
                  </a:schemeClr>
                </a:solidFill>
              </a:rPr>
              <a:t>Shamin</a:t>
            </a:r>
            <a:r>
              <a:rPr lang="en-US" sz="1200" b="1" dirty="0">
                <a:solidFill>
                  <a:schemeClr val="accent6">
                    <a:lumMod val="40000"/>
                    <a:lumOff val="60000"/>
                  </a:schemeClr>
                </a:solidFill>
              </a:rPr>
              <a:t> Renwick’s “Caribbean Digital Library initiative</a:t>
            </a:r>
          </a:p>
          <a:p>
            <a:endParaRPr lang="en-US" dirty="0"/>
          </a:p>
        </p:txBody>
      </p:sp>
      <p:sp>
        <p:nvSpPr>
          <p:cNvPr id="4" name="Slide Number Placeholder 3"/>
          <p:cNvSpPr>
            <a:spLocks noGrp="1"/>
          </p:cNvSpPr>
          <p:nvPr>
            <p:ph type="sldNum" sz="quarter" idx="10"/>
          </p:nvPr>
        </p:nvSpPr>
        <p:spPr/>
        <p:txBody>
          <a:bodyPr/>
          <a:lstStyle/>
          <a:p>
            <a:fld id="{09E337D9-E054-460A-A4C8-E2297376F2EE}" type="slidenum">
              <a:rPr lang="en-US" smtClean="0"/>
              <a:t>2</a:t>
            </a:fld>
            <a:endParaRPr lang="en-US"/>
          </a:p>
        </p:txBody>
      </p:sp>
    </p:spTree>
    <p:extLst>
      <p:ext uri="{BB962C8B-B14F-4D97-AF65-F5344CB8AC3E}">
        <p14:creationId xmlns:p14="http://schemas.microsoft.com/office/powerpoint/2010/main" val="1974866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buNone/>
            </a:pPr>
            <a:endParaRPr lang="en-US" dirty="0"/>
          </a:p>
          <a:p>
            <a:pPr marL="114300" indent="0">
              <a:buNone/>
            </a:pPr>
            <a:r>
              <a:rPr lang="en-US" dirty="0"/>
              <a:t>What </a:t>
            </a:r>
            <a:r>
              <a:rPr lang="en-US" dirty="0" err="1"/>
              <a:t>dLOC</a:t>
            </a:r>
            <a:r>
              <a:rPr lang="en-US" baseline="0" dirty="0"/>
              <a:t>  does in this partnership:</a:t>
            </a:r>
          </a:p>
          <a:p>
            <a:pPr marL="114300" indent="0">
              <a:buNone/>
            </a:pPr>
            <a:endParaRPr lang="en-US" dirty="0"/>
          </a:p>
          <a:p>
            <a:pPr marL="114300" indent="0">
              <a:buNone/>
            </a:pPr>
            <a:r>
              <a:rPr lang="en-US" dirty="0"/>
              <a:t>provide</a:t>
            </a:r>
            <a:r>
              <a:rPr lang="en-US" baseline="0" dirty="0"/>
              <a:t> a location, and often various forms of assistance from funding to practical advice and technological training</a:t>
            </a:r>
          </a:p>
          <a:p>
            <a:pPr marL="114300" indent="0">
              <a:buNone/>
            </a:pPr>
            <a:endParaRPr lang="en-US" baseline="0" dirty="0"/>
          </a:p>
          <a:p>
            <a:pPr marL="114300" indent="0">
              <a:buNone/>
            </a:pPr>
            <a:r>
              <a:rPr lang="en-US" baseline="0" dirty="0"/>
              <a:t>to help faculty and students bring together their resources to produce new knowledge for the field.</a:t>
            </a:r>
            <a:endParaRPr lang="en-US" dirty="0"/>
          </a:p>
          <a:p>
            <a:pPr marL="114300" indent="0">
              <a:buNone/>
            </a:pPr>
            <a:endParaRPr lang="en-US" dirty="0"/>
          </a:p>
          <a:p>
            <a:pPr marL="114300" indent="0">
              <a:buNone/>
            </a:pPr>
            <a:endParaRPr lang="en-US" dirty="0"/>
          </a:p>
          <a:p>
            <a:pPr marL="114300" indent="0">
              <a:buNone/>
            </a:pPr>
            <a:r>
              <a:rPr lang="en-US" baseline="0" dirty="0"/>
              <a:t>It has the potential to become a vibrant and self-sustaining part of the infrastructure for Caribbean studies.</a:t>
            </a:r>
          </a:p>
          <a:p>
            <a:pPr marL="114300" indent="0">
              <a:buNone/>
            </a:pPr>
            <a:endParaRPr lang="en-US" baseline="0" dirty="0"/>
          </a:p>
          <a:p>
            <a:pPr marL="114300" indent="0">
              <a:buNone/>
            </a:pPr>
            <a:r>
              <a:rPr lang="en-US" baseline="0" dirty="0"/>
              <a:t> </a:t>
            </a:r>
            <a:endParaRPr lang="en-US" dirty="0"/>
          </a:p>
          <a:p>
            <a:pPr marL="114300" indent="0">
              <a:buNone/>
            </a:pPr>
            <a:endParaRPr lang="en-US" dirty="0"/>
          </a:p>
          <a:p>
            <a:pPr marL="114300" indent="0">
              <a:buNone/>
            </a:pPr>
            <a:r>
              <a:rPr lang="en-US" sz="1200" dirty="0" err="1"/>
              <a:t>dLOC</a:t>
            </a:r>
            <a:r>
              <a:rPr lang="en-US" sz="1200" dirty="0"/>
              <a:t>  as home for  an Academic infrastructure</a:t>
            </a:r>
          </a:p>
          <a:p>
            <a:pPr marL="114300" indent="0">
              <a:buNone/>
            </a:pPr>
            <a:endParaRPr lang="en-US" sz="1200" dirty="0"/>
          </a:p>
          <a:p>
            <a:pPr marL="114300" indent="0">
              <a:buNone/>
            </a:pPr>
            <a:r>
              <a:rPr lang="en-US" sz="1200" dirty="0"/>
              <a:t>Much</a:t>
            </a:r>
            <a:r>
              <a:rPr lang="en-US" sz="1200" baseline="0" dirty="0"/>
              <a:t> as the Caribbean is fragmented geographically, linguistically,   Caribbean studies and scholars are fragmented among </a:t>
            </a:r>
            <a:r>
              <a:rPr lang="en-US" sz="1200" baseline="0" dirty="0" err="1"/>
              <a:t>departmetns</a:t>
            </a:r>
            <a:r>
              <a:rPr lang="en-US" sz="1200" baseline="0" dirty="0"/>
              <a:t> and disciplines, many live and work with few if any colleagues in the field.  </a:t>
            </a:r>
            <a:r>
              <a:rPr lang="en-US" sz="1200" baseline="0" dirty="0" err="1"/>
              <a:t>dLOC</a:t>
            </a:r>
            <a:r>
              <a:rPr lang="en-US" sz="1200" baseline="0" dirty="0"/>
              <a:t> can provide a place for us to meet, share knowledge and resources  and to create knowledge and resources,  to make them available to others, and thus enable others to continue the process of producing knowledge and resources for the far-flung, </a:t>
            </a:r>
            <a:r>
              <a:rPr lang="en-US" sz="1200" baseline="0" dirty="0" err="1"/>
              <a:t>interdisplinary</a:t>
            </a:r>
            <a:r>
              <a:rPr lang="en-US" sz="1200" baseline="0" dirty="0"/>
              <a:t> community of Caribbean scholars –and the general public interested in the Caribbean.</a:t>
            </a:r>
            <a:endParaRPr lang="en-US" dirty="0"/>
          </a:p>
          <a:p>
            <a:pPr marL="114300" indent="0">
              <a:buNone/>
            </a:pPr>
            <a:endParaRPr lang="en-US" dirty="0"/>
          </a:p>
          <a:p>
            <a:pPr marL="114300" indent="0">
              <a:buNone/>
            </a:pPr>
            <a:r>
              <a:rPr lang="en-US" dirty="0"/>
              <a:t>Bringing faculty and students from different institutions and countries together to pool their knowledge and resources</a:t>
            </a:r>
          </a:p>
          <a:p>
            <a:pPr marL="114300" indent="0">
              <a:buNone/>
            </a:pPr>
            <a:r>
              <a:rPr lang="en-US" dirty="0"/>
              <a:t>And together to  produce knowledge that will be made available for everyone with internet access</a:t>
            </a:r>
          </a:p>
          <a:p>
            <a:endParaRPr lang="en-US" dirty="0"/>
          </a:p>
        </p:txBody>
      </p:sp>
      <p:sp>
        <p:nvSpPr>
          <p:cNvPr id="4" name="Slide Number Placeholder 3"/>
          <p:cNvSpPr>
            <a:spLocks noGrp="1"/>
          </p:cNvSpPr>
          <p:nvPr>
            <p:ph type="sldNum" sz="quarter" idx="10"/>
          </p:nvPr>
        </p:nvSpPr>
        <p:spPr/>
        <p:txBody>
          <a:bodyPr/>
          <a:lstStyle/>
          <a:p>
            <a:fld id="{09E337D9-E054-460A-A4C8-E2297376F2EE}" type="slidenum">
              <a:rPr lang="en-US" smtClean="0"/>
              <a:t>29</a:t>
            </a:fld>
            <a:endParaRPr lang="en-US"/>
          </a:p>
        </p:txBody>
      </p:sp>
    </p:spTree>
    <p:extLst>
      <p:ext uri="{BB962C8B-B14F-4D97-AF65-F5344CB8AC3E}">
        <p14:creationId xmlns:p14="http://schemas.microsoft.com/office/powerpoint/2010/main" val="1247880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66CCFF"/>
                </a:solidFill>
                <a:latin typeface="+mn-lt"/>
                <a:ea typeface="+mn-ea"/>
                <a:cs typeface="+mn-cs"/>
              </a:rPr>
              <a:t>The Digital Library of the Caribbean is an international Partnership, with over 30 partners in the Caribbean, the United States,</a:t>
            </a:r>
            <a:r>
              <a:rPr lang="en-US" sz="1200" kern="1200" baseline="0" dirty="0">
                <a:solidFill>
                  <a:srgbClr val="66CCFF"/>
                </a:solidFill>
                <a:latin typeface="+mn-lt"/>
                <a:ea typeface="+mn-ea"/>
                <a:cs typeface="+mn-cs"/>
              </a:rPr>
              <a:t> and Europe??.   Partners and members choose what materials in their collections they would like to include, so </a:t>
            </a:r>
            <a:r>
              <a:rPr lang="en-US" sz="1200" kern="1200" baseline="0" dirty="0" err="1">
                <a:solidFill>
                  <a:srgbClr val="66CCFF"/>
                </a:solidFill>
                <a:latin typeface="+mn-lt"/>
                <a:ea typeface="+mn-ea"/>
                <a:cs typeface="+mn-cs"/>
              </a:rPr>
              <a:t>dLOC</a:t>
            </a:r>
            <a:r>
              <a:rPr lang="en-US" sz="1200" kern="1200" baseline="0" dirty="0">
                <a:solidFill>
                  <a:srgbClr val="66CCFF"/>
                </a:solidFill>
                <a:latin typeface="+mn-lt"/>
                <a:ea typeface="+mn-ea"/>
                <a:cs typeface="+mn-cs"/>
              </a:rPr>
              <a:t> is eclectic and inclusive in regard to place of origin,  For example, it contains such diverse and potentially conflicting materials as  government records from the newly independent Haiti in early 19</a:t>
            </a:r>
            <a:r>
              <a:rPr lang="en-US" sz="1200" kern="1200" baseline="30000" dirty="0">
                <a:solidFill>
                  <a:srgbClr val="66CCFF"/>
                </a:solidFill>
                <a:latin typeface="+mn-lt"/>
                <a:ea typeface="+mn-ea"/>
                <a:cs typeface="+mn-cs"/>
              </a:rPr>
              <a:t>th</a:t>
            </a:r>
            <a:r>
              <a:rPr lang="en-US" sz="1200" kern="1200" baseline="0" dirty="0">
                <a:solidFill>
                  <a:srgbClr val="66CCFF"/>
                </a:solidFill>
                <a:latin typeface="+mn-lt"/>
                <a:ea typeface="+mn-ea"/>
                <a:cs typeface="+mn-cs"/>
              </a:rPr>
              <a:t> century, Yearbooks from the U.S. </a:t>
            </a:r>
            <a:r>
              <a:rPr lang="en-US" sz="1200" kern="1200" baseline="0" dirty="0" err="1">
                <a:solidFill>
                  <a:srgbClr val="66CCFF"/>
                </a:solidFill>
                <a:latin typeface="+mn-lt"/>
                <a:ea typeface="+mn-ea"/>
                <a:cs typeface="+mn-cs"/>
              </a:rPr>
              <a:t>highschool</a:t>
            </a:r>
            <a:r>
              <a:rPr lang="en-US" sz="1200" kern="1200" baseline="0" dirty="0">
                <a:solidFill>
                  <a:srgbClr val="66CCFF"/>
                </a:solidFill>
                <a:latin typeface="+mn-lt"/>
                <a:ea typeface="+mn-ea"/>
                <a:cs typeface="+mn-cs"/>
              </a:rPr>
              <a:t> in Guantanamo Bay;  and archival information about Haitian and Cuban refugees at the U.S. Base in Guantanamo Bay. It includes the Trinidadian and Jamaican political journals of critique and protest such as </a:t>
            </a:r>
            <a:r>
              <a:rPr lang="en-US" sz="1200" i="1" kern="1200" baseline="0" dirty="0">
                <a:solidFill>
                  <a:srgbClr val="66CCFF"/>
                </a:solidFill>
                <a:latin typeface="+mn-lt"/>
                <a:ea typeface="+mn-ea"/>
                <a:cs typeface="+mn-cs"/>
              </a:rPr>
              <a:t>Tapia , </a:t>
            </a:r>
            <a:r>
              <a:rPr lang="en-US" sz="1200" i="0" kern="1200" baseline="0" dirty="0">
                <a:solidFill>
                  <a:srgbClr val="66CCFF"/>
                </a:solidFill>
                <a:latin typeface="+mn-lt"/>
                <a:ea typeface="+mn-ea"/>
                <a:cs typeface="+mn-cs"/>
              </a:rPr>
              <a:t>Struggle, and </a:t>
            </a:r>
            <a:r>
              <a:rPr lang="en-US" sz="1200" i="0" kern="1200" baseline="0" dirty="0" err="1">
                <a:solidFill>
                  <a:srgbClr val="66CCFF"/>
                </a:solidFill>
                <a:latin typeface="+mn-lt"/>
                <a:ea typeface="+mn-ea"/>
                <a:cs typeface="+mn-cs"/>
              </a:rPr>
              <a:t>Abeng</a:t>
            </a:r>
            <a:r>
              <a:rPr lang="en-US" sz="1200" i="0" kern="1200" baseline="0" dirty="0">
                <a:solidFill>
                  <a:srgbClr val="66CCFF"/>
                </a:solidFill>
                <a:latin typeface="+mn-lt"/>
                <a:ea typeface="+mn-ea"/>
                <a:cs typeface="+mn-cs"/>
              </a:rPr>
              <a:t>.  But it also includes a wide variety yachting magazines part of the tourist industry</a:t>
            </a:r>
            <a:endParaRPr lang="en-US" dirty="0"/>
          </a:p>
        </p:txBody>
      </p:sp>
      <p:sp>
        <p:nvSpPr>
          <p:cNvPr id="4" name="Slide Number Placeholder 3"/>
          <p:cNvSpPr>
            <a:spLocks noGrp="1"/>
          </p:cNvSpPr>
          <p:nvPr>
            <p:ph type="sldNum" sz="quarter" idx="10"/>
          </p:nvPr>
        </p:nvSpPr>
        <p:spPr/>
        <p:txBody>
          <a:bodyPr/>
          <a:lstStyle/>
          <a:p>
            <a:fld id="{09E337D9-E054-460A-A4C8-E2297376F2EE}" type="slidenum">
              <a:rPr lang="en-US" smtClean="0"/>
              <a:t>30</a:t>
            </a:fld>
            <a:endParaRPr lang="en-US"/>
          </a:p>
        </p:txBody>
      </p:sp>
    </p:spTree>
    <p:extLst>
      <p:ext uri="{BB962C8B-B14F-4D97-AF65-F5344CB8AC3E}">
        <p14:creationId xmlns:p14="http://schemas.microsoft.com/office/powerpoint/2010/main" val="3179066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E337D9-E054-460A-A4C8-E2297376F2EE}" type="slidenum">
              <a:rPr lang="en-US" smtClean="0"/>
              <a:t>31</a:t>
            </a:fld>
            <a:endParaRPr lang="en-US"/>
          </a:p>
        </p:txBody>
      </p:sp>
    </p:spTree>
    <p:extLst>
      <p:ext uri="{BB962C8B-B14F-4D97-AF65-F5344CB8AC3E}">
        <p14:creationId xmlns:p14="http://schemas.microsoft.com/office/powerpoint/2010/main" val="726510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aseline="0" dirty="0" err="1"/>
              <a:t>dLOC’s</a:t>
            </a:r>
            <a:r>
              <a:rPr lang="en-US" baseline="0" dirty="0"/>
              <a:t>  academic advisory board and other scholars has the job of identifying gaps and working to fill them.</a:t>
            </a:r>
          </a:p>
          <a:p>
            <a:endParaRPr lang="en-US" dirty="0"/>
          </a:p>
          <a:p>
            <a:r>
              <a:rPr lang="en-US" dirty="0"/>
              <a:t>For instance, just by accident, I did</a:t>
            </a:r>
            <a:r>
              <a:rPr lang="en-US" baseline="0" dirty="0"/>
              <a:t> a search of materials on indenture, Indians and Chinese in the Caribbean and came up with very few materials, and I have been working with the administrators at </a:t>
            </a:r>
            <a:r>
              <a:rPr lang="en-US" baseline="0" dirty="0" err="1"/>
              <a:t>dLOC</a:t>
            </a:r>
            <a:r>
              <a:rPr lang="en-US" baseline="0" dirty="0"/>
              <a:t> and with my colleagues to identify materials and to raise funds to address these gaps.</a:t>
            </a:r>
          </a:p>
          <a:p>
            <a:endParaRPr lang="en-US" dirty="0"/>
          </a:p>
        </p:txBody>
      </p:sp>
      <p:sp>
        <p:nvSpPr>
          <p:cNvPr id="4" name="Slide Number Placeholder 3"/>
          <p:cNvSpPr>
            <a:spLocks noGrp="1"/>
          </p:cNvSpPr>
          <p:nvPr>
            <p:ph type="sldNum" sz="quarter" idx="10"/>
          </p:nvPr>
        </p:nvSpPr>
        <p:spPr/>
        <p:txBody>
          <a:bodyPr/>
          <a:lstStyle/>
          <a:p>
            <a:fld id="{09E337D9-E054-460A-A4C8-E2297376F2EE}" type="slidenum">
              <a:rPr lang="en-US" smtClean="0"/>
              <a:t>32</a:t>
            </a:fld>
            <a:endParaRPr lang="en-US"/>
          </a:p>
        </p:txBody>
      </p:sp>
    </p:spTree>
    <p:extLst>
      <p:ext uri="{BB962C8B-B14F-4D97-AF65-F5344CB8AC3E}">
        <p14:creationId xmlns:p14="http://schemas.microsoft.com/office/powerpoint/2010/main" val="603990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r>
              <a:rPr lang="en-US" sz="1200" kern="1200" dirty="0">
                <a:solidFill>
                  <a:schemeClr val="tx1"/>
                </a:solidFill>
                <a:effectLst/>
                <a:latin typeface="+mn-lt"/>
                <a:ea typeface="+mn-ea"/>
                <a:cs typeface="+mn-cs"/>
              </a:rPr>
              <a:t>Since 2007, I have been working with </a:t>
            </a:r>
            <a:r>
              <a:rPr lang="en-US" sz="1200" kern="1200" dirty="0" err="1">
                <a:solidFill>
                  <a:schemeClr val="tx1"/>
                </a:solidFill>
                <a:effectLst/>
                <a:latin typeface="+mn-lt"/>
                <a:ea typeface="+mn-ea"/>
                <a:cs typeface="+mn-cs"/>
              </a:rPr>
              <a:t>dLOC’s</a:t>
            </a:r>
            <a:r>
              <a:rPr lang="en-US" sz="1200" kern="1200" dirty="0">
                <a:solidFill>
                  <a:schemeClr val="tx1"/>
                </a:solidFill>
                <a:effectLst/>
                <a:latin typeface="+mn-lt"/>
                <a:ea typeface="+mn-ea"/>
                <a:cs typeface="+mn-cs"/>
              </a:rPr>
              <a:t> scholarly advisory board and librarians to build its collection of Early Anglophone Caribbean literature</a:t>
            </a:r>
          </a:p>
          <a:p>
            <a:r>
              <a:rPr lang="en-US" dirty="0"/>
              <a:t>In 2011, the National Library of Jamaica had just digitized  Planters’ Punch  (http://ufdc.ufl.edu/AA00004645/00002)  and added to the Digital Library of the Caribbean. Edited by de </a:t>
            </a:r>
            <a:r>
              <a:rPr lang="en-US" dirty="0" err="1"/>
              <a:t>Lisser</a:t>
            </a:r>
            <a:r>
              <a:rPr lang="en-US" dirty="0"/>
              <a:t> for the Christmas season, the large glossy magazine covered Jamaican society between WWI and WWII and published as well essays on Jamaican history and literature.  It is a key source of for both historians and literary scholars. De </a:t>
            </a:r>
            <a:r>
              <a:rPr lang="en-US" dirty="0" err="1"/>
              <a:t>Lisser</a:t>
            </a:r>
            <a:r>
              <a:rPr lang="en-US" dirty="0"/>
              <a:t> published roughly 24 novels and novellas and least were published only in Planters’ Punch (see, Rosenberg “List of Anglophone Caribbean Novels published before 1950,” http://ufdc.ufl.edu/AA00011396/00001. Even if people were to happen upon it while surfing the web, there were was little in the catalogue information to explain its significance, nor were there articles or other explanatory documents elsewhere online.   Prior to 2011, Planters’ Punch was housed only in the National Library of Jamaica and the Jamaica campus of the University of the West Indies.   Now anyone with internet access could read it.  </a:t>
            </a:r>
          </a:p>
          <a:p>
            <a:r>
              <a:rPr lang="en-US" dirty="0"/>
              <a:t>Yet, it was quite possible that no one knew that the journal had become available.  Even if people were to happen upon it, there was little in </a:t>
            </a:r>
            <a:r>
              <a:rPr lang="en-US" dirty="0" err="1"/>
              <a:t>dLOC</a:t>
            </a:r>
            <a:r>
              <a:rPr lang="en-US" dirty="0"/>
              <a:t> or elsewhere to explain its significance.   To address this challenge,  Professor Rhonda </a:t>
            </a:r>
            <a:r>
              <a:rPr lang="en-US" dirty="0" err="1"/>
              <a:t>Cobham</a:t>
            </a:r>
            <a:r>
              <a:rPr lang="en-US" dirty="0"/>
              <a:t>-Sander suggested that we work together and with librarians to design a course to teach students how to produce annotations, enhanced metadata, and other guides and scholarship to elucidate the significance of this work for </a:t>
            </a:r>
            <a:r>
              <a:rPr lang="en-US" dirty="0" err="1"/>
              <a:t>dLOC</a:t>
            </a:r>
            <a:r>
              <a:rPr lang="en-US" dirty="0"/>
              <a:t> users.</a:t>
            </a:r>
          </a:p>
          <a:p>
            <a:endParaRPr lang="en-US" sz="1200" kern="1200" dirty="0">
              <a:solidFill>
                <a:schemeClr val="tx1"/>
              </a:solidFill>
              <a:effectLst/>
              <a:latin typeface="+mn-lt"/>
              <a:ea typeface="+mn-ea"/>
              <a:cs typeface="+mn-cs"/>
            </a:endParaRPr>
          </a:p>
        </p:txBody>
      </p:sp>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46898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kern="1200" dirty="0">
                <a:solidFill>
                  <a:schemeClr val="tx1"/>
                </a:solidFill>
                <a:effectLst/>
                <a:latin typeface="+mn-lt"/>
                <a:ea typeface="+mn-ea"/>
                <a:cs typeface="+mn-cs"/>
              </a:rPr>
              <a:t>The course, entitled “Panama Silver, Asian Gold: Migration, Money, and the making of Modern Caribbean Literature,” introduced students to the digital humanities through an analysis of the historical archive, the historiography, and the literary representation of two often overlooked migrations that shaped the modern Caribbean, that of indentured Asians to the Caribbean and that of </a:t>
            </a:r>
            <a:r>
              <a:rPr lang="en-US" sz="1200" kern="1200" dirty="0" err="1">
                <a:solidFill>
                  <a:schemeClr val="tx1"/>
                </a:solidFill>
                <a:effectLst/>
                <a:latin typeface="+mn-lt"/>
                <a:ea typeface="+mn-ea"/>
                <a:cs typeface="+mn-cs"/>
              </a:rPr>
              <a:t>Caribbeans</a:t>
            </a:r>
            <a:r>
              <a:rPr lang="en-US" sz="1200" kern="1200" dirty="0">
                <a:solidFill>
                  <a:schemeClr val="tx1"/>
                </a:solidFill>
                <a:effectLst/>
                <a:latin typeface="+mn-lt"/>
                <a:ea typeface="+mn-ea"/>
                <a:cs typeface="+mn-cs"/>
              </a:rPr>
              <a:t>-mostly Afro-</a:t>
            </a:r>
            <a:r>
              <a:rPr lang="en-US" sz="1200" kern="1200" dirty="0" err="1">
                <a:solidFill>
                  <a:schemeClr val="tx1"/>
                </a:solidFill>
                <a:effectLst/>
                <a:latin typeface="+mn-lt"/>
                <a:ea typeface="+mn-ea"/>
                <a:cs typeface="+mn-cs"/>
              </a:rPr>
              <a:t>Caribbeans</a:t>
            </a:r>
            <a:r>
              <a:rPr lang="en-US" sz="1200" kern="1200" dirty="0">
                <a:solidFill>
                  <a:schemeClr val="tx1"/>
                </a:solidFill>
                <a:effectLst/>
                <a:latin typeface="+mn-lt"/>
                <a:ea typeface="+mn-ea"/>
                <a:cs typeface="+mn-cs"/>
              </a:rPr>
              <a:t>—to Panama </a:t>
            </a:r>
          </a:p>
        </p:txBody>
      </p:sp>
      <p:sp>
        <p:nvSpPr>
          <p:cNvPr id="122" name="Shape 12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tl val="0"/>
              </a:rPr>
              <a:t> </a:t>
            </a:r>
          </a:p>
        </p:txBody>
      </p:sp>
    </p:spTree>
    <p:extLst>
      <p:ext uri="{BB962C8B-B14F-4D97-AF65-F5344CB8AC3E}">
        <p14:creationId xmlns:p14="http://schemas.microsoft.com/office/powerpoint/2010/main" val="105476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91666"/>
              <a:buFont typeface="Arial"/>
              <a:buNone/>
              <a:tabLst/>
              <a:defRPr/>
            </a:pPr>
            <a:r>
              <a:rPr lang="en-US" sz="1200" kern="1200" dirty="0">
                <a:solidFill>
                  <a:schemeClr val="tx1"/>
                </a:solidFill>
                <a:effectLst/>
                <a:latin typeface="+mn-lt"/>
                <a:ea typeface="+mn-ea"/>
                <a:cs typeface="+mn-cs"/>
              </a:rPr>
              <a:t>This was pilot for intercollegiate digital humanities courses as such we received funding from each institution and libraries at all three institutions contributed enormously. </a:t>
            </a:r>
            <a:endParaRPr sz="1200" dirty="0">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068519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91666"/>
              <a:buFont typeface="Arial"/>
              <a:buNone/>
              <a:tabLst/>
              <a:defRPr/>
            </a:pPr>
            <a:r>
              <a:rPr lang="en-US" sz="1200" kern="1200" dirty="0">
                <a:solidFill>
                  <a:schemeClr val="tx1"/>
                </a:solidFill>
                <a:effectLst/>
                <a:latin typeface="+mn-lt"/>
                <a:ea typeface="+mn-ea"/>
                <a:cs typeface="+mn-cs"/>
              </a:rPr>
              <a:t>We pooled financial resources, knowledge, and labor.  Many other librarians &amp; students contributed, in particular Kim and </a:t>
            </a:r>
            <a:r>
              <a:rPr lang="en-US" sz="1200" kern="1200" dirty="0" err="1">
                <a:solidFill>
                  <a:schemeClr val="tx1"/>
                </a:solidFill>
                <a:effectLst/>
                <a:latin typeface="+mn-lt"/>
                <a:ea typeface="+mn-ea"/>
                <a:cs typeface="+mn-cs"/>
              </a:rPr>
              <a:t>Dhanashree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Thorat</a:t>
            </a:r>
            <a:r>
              <a:rPr lang="en-US" sz="1200" kern="1200" dirty="0">
                <a:solidFill>
                  <a:schemeClr val="tx1"/>
                </a:solidFill>
                <a:effectLst/>
                <a:latin typeface="+mn-lt"/>
                <a:ea typeface="+mn-ea"/>
                <a:cs typeface="+mn-cs"/>
              </a:rPr>
              <a:t> who was the DH expert for in my class.</a:t>
            </a:r>
          </a:p>
          <a:p>
            <a:pPr lvl="0" rtl="0">
              <a:spcBef>
                <a:spcPts val="0"/>
              </a:spcBef>
              <a:buNone/>
            </a:pPr>
            <a:endParaRPr lang="en-US" sz="1200" b="0" i="0" u="none" strike="noStrike" cap="none" baseline="0" dirty="0">
              <a:solidFill>
                <a:schemeClr val="dk1"/>
              </a:solidFill>
              <a:latin typeface="Calibri"/>
              <a:ea typeface="Calibri"/>
              <a:cs typeface="Calibri"/>
              <a:sym typeface="Calibri"/>
            </a:endParaRPr>
          </a:p>
        </p:txBody>
      </p:sp>
      <p:sp>
        <p:nvSpPr>
          <p:cNvPr id="143" name="Shape 1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tl val="0"/>
              </a:rPr>
              <a:t> </a:t>
            </a:r>
          </a:p>
        </p:txBody>
      </p:sp>
    </p:spTree>
    <p:extLst>
      <p:ext uri="{BB962C8B-B14F-4D97-AF65-F5344CB8AC3E}">
        <p14:creationId xmlns:p14="http://schemas.microsoft.com/office/powerpoint/2010/main" val="36905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13" name="Shape 2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1" indent="0" algn="l" defTabSz="914400" rtl="0" eaLnBrk="1" fontAlgn="auto" latinLnBrk="0" hangingPunct="1">
              <a:lnSpc>
                <a:spcPct val="100000"/>
              </a:lnSpc>
              <a:spcBef>
                <a:spcPts val="0"/>
              </a:spcBef>
              <a:spcAft>
                <a:spcPts val="0"/>
              </a:spcAft>
              <a:buClrTx/>
              <a:buSzPct val="25000"/>
              <a:buFontTx/>
              <a:buNone/>
              <a:tabLst/>
              <a:defRPr/>
            </a:pPr>
            <a:r>
              <a:rPr lang="en-US" sz="1200" kern="1200" dirty="0">
                <a:solidFill>
                  <a:schemeClr val="tx1"/>
                </a:solidFill>
                <a:effectLst/>
                <a:latin typeface="+mn-lt"/>
                <a:ea typeface="+mn-ea"/>
                <a:cs typeface="+mn-cs"/>
              </a:rPr>
              <a:t>The course also taught students DH tools in time lines, mapping, and WordPress—and how to critically assess DH projects.</a:t>
            </a:r>
          </a:p>
          <a:p>
            <a:pPr marL="0" marR="0" lvl="1" indent="0" algn="l" rtl="0">
              <a:spcBef>
                <a:spcPts val="0"/>
              </a:spcBef>
              <a:buSzPct val="25000"/>
              <a:buNone/>
            </a:pPr>
            <a:endParaRPr lang="en-US" sz="1200" dirty="0">
              <a:solidFill>
                <a:schemeClr val="dk1"/>
              </a:solidFill>
              <a:latin typeface="Calibri"/>
              <a:ea typeface="Calibri"/>
              <a:cs typeface="Calibri"/>
              <a:sym typeface="Calibri"/>
            </a:endParaRPr>
          </a:p>
        </p:txBody>
      </p:sp>
      <p:sp>
        <p:nvSpPr>
          <p:cNvPr id="214" name="Shape 21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345063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example, despite the relative centrality of the black man, the caption reads: “East chamber of Gatun Lock after filling, showing Gatun Lighthouse, Panama.” </a:t>
            </a:r>
            <a:r>
              <a:rPr lang="en-US" sz="1200" b="1" kern="1200" dirty="0">
                <a:solidFill>
                  <a:schemeClr val="tx1"/>
                </a:solidFill>
                <a:effectLst/>
                <a:latin typeface="+mn-lt"/>
                <a:ea typeface="+mn-ea"/>
                <a:cs typeface="+mn-cs"/>
              </a:rPr>
              <a:t>My students found this to be the most rewarding exercise because by adding key words or notes they enabled future researchers to find this important popular, hitherto invisible. Much of their work has now to the catalog records.</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9E337D9-E054-460A-A4C8-E2297376F2EE}" type="slidenum">
              <a:rPr lang="en-US" smtClean="0"/>
              <a:t>39</a:t>
            </a:fld>
            <a:endParaRPr lang="en-US"/>
          </a:p>
        </p:txBody>
      </p:sp>
    </p:spTree>
    <p:extLst>
      <p:ext uri="{BB962C8B-B14F-4D97-AF65-F5344CB8AC3E}">
        <p14:creationId xmlns:p14="http://schemas.microsoft.com/office/powerpoint/2010/main" val="102478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236B5C6A-4FC0-49D8-99DF-3FE46915153C}" type="slidenum">
              <a:rPr lang="en-US" smtClean="0"/>
              <a:pPr/>
              <a:t>3</a:t>
            </a:fld>
            <a:endParaRPr lang="en-US"/>
          </a:p>
        </p:txBody>
      </p:sp>
    </p:spTree>
    <p:extLst>
      <p:ext uri="{BB962C8B-B14F-4D97-AF65-F5344CB8AC3E}">
        <p14:creationId xmlns:p14="http://schemas.microsoft.com/office/powerpoint/2010/main" val="500993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E337D9-E054-460A-A4C8-E2297376F2EE}" type="slidenum">
              <a:rPr lang="en-US" smtClean="0"/>
              <a:t>41</a:t>
            </a:fld>
            <a:endParaRPr lang="en-US"/>
          </a:p>
        </p:txBody>
      </p:sp>
    </p:spTree>
    <p:extLst>
      <p:ext uri="{BB962C8B-B14F-4D97-AF65-F5344CB8AC3E}">
        <p14:creationId xmlns:p14="http://schemas.microsoft.com/office/powerpoint/2010/main" val="2766472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E337D9-E054-460A-A4C8-E2297376F2EE}" type="slidenum">
              <a:rPr lang="en-US" smtClean="0"/>
              <a:t>45</a:t>
            </a:fld>
            <a:endParaRPr lang="en-US"/>
          </a:p>
        </p:txBody>
      </p:sp>
    </p:spTree>
    <p:extLst>
      <p:ext uri="{BB962C8B-B14F-4D97-AF65-F5344CB8AC3E}">
        <p14:creationId xmlns:p14="http://schemas.microsoft.com/office/powerpoint/2010/main" val="1641090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t>58</a:t>
            </a:fld>
            <a:endParaRPr lang="en-US"/>
          </a:p>
        </p:txBody>
      </p:sp>
    </p:spTree>
    <p:extLst>
      <p:ext uri="{BB962C8B-B14F-4D97-AF65-F5344CB8AC3E}">
        <p14:creationId xmlns:p14="http://schemas.microsoft.com/office/powerpoint/2010/main" val="3536972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dirty="0" smtClean="0">
                <a:latin typeface="Franklin Gothic Book" panose="020B0503020102020204" pitchFamily="34" charset="0"/>
              </a:rPr>
              <a:t>Haiti: An Island Luminous</a:t>
            </a:r>
            <a:endParaRPr lang="en-US" sz="1000" kern="1200" dirty="0" smtClean="0">
              <a:solidFill>
                <a:schemeClr val="tx1"/>
              </a:solidFill>
              <a:latin typeface="Franklin Gothic Book" panose="020B0503020102020204" pitchFamily="34" charset="0"/>
              <a:ea typeface="+mn-ea"/>
              <a:cs typeface="+mn-cs"/>
            </a:endParaRPr>
          </a:p>
          <a:p>
            <a:pPr marL="0" indent="0">
              <a:buNone/>
            </a:pPr>
            <a:r>
              <a:rPr lang="en-US" sz="1200" kern="1200" dirty="0" smtClean="0">
                <a:solidFill>
                  <a:schemeClr val="tx1"/>
                </a:solidFill>
                <a:latin typeface="Franklin Gothic Book" panose="020B0503020102020204" pitchFamily="34" charset="0"/>
                <a:ea typeface="+mn-ea"/>
                <a:cs typeface="+mn-cs"/>
              </a:rPr>
              <a:t>An Island Luminous is a site to help readers learn about Haiti’s history.</a:t>
            </a:r>
          </a:p>
          <a:p>
            <a:pPr marL="0" indent="0">
              <a:buNone/>
            </a:pPr>
            <a:r>
              <a:rPr lang="en-US" sz="1200" kern="1200" dirty="0" smtClean="0">
                <a:solidFill>
                  <a:schemeClr val="tx1"/>
                </a:solidFill>
                <a:latin typeface="Franklin Gothic Book" panose="020B0503020102020204" pitchFamily="34" charset="0"/>
                <a:ea typeface="+mn-ea"/>
                <a:cs typeface="+mn-cs"/>
              </a:rPr>
              <a:t/>
            </a:r>
            <a:br>
              <a:rPr lang="en-US" sz="1200" kern="1200" dirty="0" smtClean="0">
                <a:solidFill>
                  <a:schemeClr val="tx1"/>
                </a:solidFill>
                <a:latin typeface="Franklin Gothic Book" panose="020B0503020102020204" pitchFamily="34" charset="0"/>
                <a:ea typeface="+mn-ea"/>
                <a:cs typeface="+mn-cs"/>
              </a:rPr>
            </a:br>
            <a:r>
              <a:rPr lang="en-US" sz="1200" kern="1200" dirty="0" smtClean="0">
                <a:solidFill>
                  <a:schemeClr val="tx1"/>
                </a:solidFill>
                <a:latin typeface="Franklin Gothic Book" panose="020B0503020102020204" pitchFamily="34" charset="0"/>
                <a:ea typeface="+mn-ea"/>
                <a:cs typeface="+mn-cs"/>
              </a:rPr>
              <a:t>Created by historian Adam M. Silvia and hosted online by Digital Library of the Caribbean, An Island Luminous combines rare books, manuscripts, and photos scanned by archives and libraries in Haiti and the United States with commentary by over 100 experts.</a:t>
            </a:r>
            <a:endParaRPr lang="en-US" sz="1200" kern="1200" dirty="0">
              <a:solidFill>
                <a:schemeClr val="tx1"/>
              </a:solidFill>
              <a:latin typeface="Franklin Gothic Book" panose="020B0503020102020204" pitchFamily="34" charset="0"/>
              <a:ea typeface="+mn-ea"/>
              <a:cs typeface="+mn-cs"/>
            </a:endParaRPr>
          </a:p>
        </p:txBody>
      </p:sp>
      <p:sp>
        <p:nvSpPr>
          <p:cNvPr id="4" name="Slide Number Placeholder 3"/>
          <p:cNvSpPr>
            <a:spLocks noGrp="1"/>
          </p:cNvSpPr>
          <p:nvPr>
            <p:ph type="sldNum" sz="quarter" idx="10"/>
          </p:nvPr>
        </p:nvSpPr>
        <p:spPr/>
        <p:txBody>
          <a:bodyPr/>
          <a:lstStyle/>
          <a:p>
            <a:fld id="{236B5C6A-4FC0-49D8-99DF-3FE46915153C}" type="slidenum">
              <a:rPr lang="en-US" smtClean="0"/>
              <a:pPr/>
              <a:t>59</a:t>
            </a:fld>
            <a:endParaRPr lang="en-US"/>
          </a:p>
        </p:txBody>
      </p:sp>
    </p:spTree>
    <p:extLst>
      <p:ext uri="{BB962C8B-B14F-4D97-AF65-F5344CB8AC3E}">
        <p14:creationId xmlns:p14="http://schemas.microsoft.com/office/powerpoint/2010/main" val="3224114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p>
        </p:txBody>
      </p:sp>
      <p:sp>
        <p:nvSpPr>
          <p:cNvPr id="4" name="Slide Number Placeholder 3"/>
          <p:cNvSpPr>
            <a:spLocks noGrp="1"/>
          </p:cNvSpPr>
          <p:nvPr>
            <p:ph type="sldNum" sz="quarter" idx="10"/>
          </p:nvPr>
        </p:nvSpPr>
        <p:spPr/>
        <p:txBody>
          <a:bodyPr/>
          <a:lstStyle/>
          <a:p>
            <a:fld id="{236B5C6A-4FC0-49D8-99DF-3FE46915153C}" type="slidenum">
              <a:rPr lang="en-US" smtClean="0"/>
              <a:pPr/>
              <a:t>60</a:t>
            </a:fld>
            <a:endParaRPr lang="en-US"/>
          </a:p>
        </p:txBody>
      </p:sp>
    </p:spTree>
    <p:extLst>
      <p:ext uri="{BB962C8B-B14F-4D97-AF65-F5344CB8AC3E}">
        <p14:creationId xmlns:p14="http://schemas.microsoft.com/office/powerpoint/2010/main" val="3057059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36B5C6A-4FC0-49D8-99DF-3FE46915153C}" type="slidenum">
              <a:rPr lang="en-US" smtClean="0"/>
              <a:pPr/>
              <a:t>61</a:t>
            </a:fld>
            <a:endParaRPr lang="en-US"/>
          </a:p>
        </p:txBody>
      </p:sp>
    </p:spTree>
    <p:extLst>
      <p:ext uri="{BB962C8B-B14F-4D97-AF65-F5344CB8AC3E}">
        <p14:creationId xmlns:p14="http://schemas.microsoft.com/office/powerpoint/2010/main" val="14451997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36B5C6A-4FC0-49D8-99DF-3FE46915153C}" type="slidenum">
              <a:rPr lang="en-US" smtClean="0"/>
              <a:pPr/>
              <a:t>62</a:t>
            </a:fld>
            <a:endParaRPr lang="en-US"/>
          </a:p>
        </p:txBody>
      </p:sp>
    </p:spTree>
    <p:extLst>
      <p:ext uri="{BB962C8B-B14F-4D97-AF65-F5344CB8AC3E}">
        <p14:creationId xmlns:p14="http://schemas.microsoft.com/office/powerpoint/2010/main" val="114101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E1332B-A1D8-4147-BF51-F70D440DEAAF}" type="slidenum">
              <a:rPr lang="en-US" smtClean="0"/>
              <a:t>63</a:t>
            </a:fld>
            <a:endParaRPr lang="en-US"/>
          </a:p>
        </p:txBody>
      </p:sp>
    </p:spTree>
    <p:extLst>
      <p:ext uri="{BB962C8B-B14F-4D97-AF65-F5344CB8AC3E}">
        <p14:creationId xmlns:p14="http://schemas.microsoft.com/office/powerpoint/2010/main" val="3432314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B5C6A-4FC0-49D8-99DF-3FE46915153C}" type="slidenum">
              <a:rPr lang="en-US" smtClean="0"/>
              <a:pPr/>
              <a:t>4</a:t>
            </a:fld>
            <a:endParaRPr lang="en-US"/>
          </a:p>
        </p:txBody>
      </p:sp>
    </p:spTree>
    <p:extLst>
      <p:ext uri="{BB962C8B-B14F-4D97-AF65-F5344CB8AC3E}">
        <p14:creationId xmlns:p14="http://schemas.microsoft.com/office/powerpoint/2010/main" val="3677280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36B5C6A-4FC0-49D8-99DF-3FE46915153C}" type="slidenum">
              <a:rPr lang="en-US" smtClean="0"/>
              <a:pPr/>
              <a:t>5</a:t>
            </a:fld>
            <a:endParaRPr lang="en-US"/>
          </a:p>
        </p:txBody>
      </p:sp>
    </p:spTree>
    <p:extLst>
      <p:ext uri="{BB962C8B-B14F-4D97-AF65-F5344CB8AC3E}">
        <p14:creationId xmlns:p14="http://schemas.microsoft.com/office/powerpoint/2010/main" val="2362919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materials also searchable through various library</a:t>
            </a:r>
            <a:r>
              <a:rPr lang="en-US" baseline="0" dirty="0" smtClean="0"/>
              <a:t> catalogs and through </a:t>
            </a:r>
            <a:r>
              <a:rPr lang="en-US" dirty="0" smtClean="0"/>
              <a:t>Google. All materials are structured</a:t>
            </a:r>
            <a:r>
              <a:rPr lang="en-US" baseline="0" dirty="0" smtClean="0"/>
              <a:t> for search engine optimization and for maximum interoperability to ensure materials are found.</a:t>
            </a:r>
            <a:endParaRPr lang="en-US" dirty="0"/>
          </a:p>
        </p:txBody>
      </p:sp>
      <p:sp>
        <p:nvSpPr>
          <p:cNvPr id="4" name="Slide Number Placeholder 3"/>
          <p:cNvSpPr>
            <a:spLocks noGrp="1"/>
          </p:cNvSpPr>
          <p:nvPr>
            <p:ph type="sldNum" sz="quarter" idx="10"/>
          </p:nvPr>
        </p:nvSpPr>
        <p:spPr/>
        <p:txBody>
          <a:bodyPr/>
          <a:lstStyle/>
          <a:p>
            <a:fld id="{236B5C6A-4FC0-49D8-99DF-3FE46915153C}" type="slidenum">
              <a:rPr lang="en-US" smtClean="0"/>
              <a:pPr/>
              <a:t>6</a:t>
            </a:fld>
            <a:endParaRPr lang="en-US"/>
          </a:p>
        </p:txBody>
      </p:sp>
    </p:spTree>
    <p:extLst>
      <p:ext uri="{BB962C8B-B14F-4D97-AF65-F5344CB8AC3E}">
        <p14:creationId xmlns:p14="http://schemas.microsoft.com/office/powerpoint/2010/main" val="1916335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B5C6A-4FC0-49D8-99DF-3FE46915153C}" type="slidenum">
              <a:rPr lang="en-US" smtClean="0"/>
              <a:pPr/>
              <a:t>12</a:t>
            </a:fld>
            <a:endParaRPr lang="en-US"/>
          </a:p>
        </p:txBody>
      </p:sp>
    </p:spTree>
    <p:extLst>
      <p:ext uri="{BB962C8B-B14F-4D97-AF65-F5344CB8AC3E}">
        <p14:creationId xmlns:p14="http://schemas.microsoft.com/office/powerpoint/2010/main" val="2184426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B5C6A-4FC0-49D8-99DF-3FE46915153C}" type="slidenum">
              <a:rPr lang="en-US" smtClean="0"/>
              <a:pPr/>
              <a:t>17</a:t>
            </a:fld>
            <a:endParaRPr lang="en-US"/>
          </a:p>
        </p:txBody>
      </p:sp>
    </p:spTree>
    <p:extLst>
      <p:ext uri="{BB962C8B-B14F-4D97-AF65-F5344CB8AC3E}">
        <p14:creationId xmlns:p14="http://schemas.microsoft.com/office/powerpoint/2010/main" val="1276127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p>
        </p:txBody>
      </p:sp>
      <p:sp>
        <p:nvSpPr>
          <p:cNvPr id="4" name="Slide Number Placeholder 3"/>
          <p:cNvSpPr>
            <a:spLocks noGrp="1"/>
          </p:cNvSpPr>
          <p:nvPr>
            <p:ph type="sldNum" sz="quarter" idx="10"/>
          </p:nvPr>
        </p:nvSpPr>
        <p:spPr/>
        <p:txBody>
          <a:bodyPr/>
          <a:lstStyle/>
          <a:p>
            <a:fld id="{236B5C6A-4FC0-49D8-99DF-3FE46915153C}" type="slidenum">
              <a:rPr lang="en-US" smtClean="0"/>
              <a:pPr/>
              <a:t>18</a:t>
            </a:fld>
            <a:endParaRPr lang="en-US"/>
          </a:p>
        </p:txBody>
      </p:sp>
    </p:spTree>
    <p:extLst>
      <p:ext uri="{BB962C8B-B14F-4D97-AF65-F5344CB8AC3E}">
        <p14:creationId xmlns:p14="http://schemas.microsoft.com/office/powerpoint/2010/main" val="598875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96A3F0-FF13-49DA-A2DF-A3A916F5D292}" type="datetime1">
              <a:rPr lang="en-US" smtClean="0"/>
              <a:t>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CD6A0-8D58-4864-B961-42A14BB93F7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52F51A-3FF8-486F-A4B8-8CA30FB27560}" type="datetime1">
              <a:rPr lang="en-US" smtClean="0"/>
              <a:t>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CD6A0-8D58-4864-B961-42A14BB93F7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E54C3A-5095-47AA-B97A-7745E8067E5F}" type="datetime1">
              <a:rPr lang="en-US" smtClean="0"/>
              <a:t>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CD6A0-8D58-4864-B961-42A14BB93F7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1905000"/>
            <a:ext cx="7543800" cy="2593975"/>
          </a:xfrm>
          <a:prstGeom prst="rect">
            <a:avLst/>
          </a:prstGeom>
          <a:noFill/>
          <a:ln>
            <a:noFill/>
          </a:ln>
        </p:spPr>
        <p:txBody>
          <a:bodyPr lIns="91425" tIns="91425" rIns="91425" bIns="91425" anchor="b" anchorCtr="0"/>
          <a:lstStyle>
            <a:lvl1pPr marL="0" marR="0" indent="0" algn="l" rtl="0">
              <a:spcBef>
                <a:spcPts val="0"/>
              </a:spcBef>
              <a:buClr>
                <a:schemeClr val="dk2"/>
              </a:buClr>
              <a:buFont typeface="Cambria"/>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8" name="Shape 18"/>
          <p:cNvSpPr txBox="1">
            <a:spLocks noGrp="1"/>
          </p:cNvSpPr>
          <p:nvPr>
            <p:ph type="subTitle" idx="1"/>
          </p:nvPr>
        </p:nvSpPr>
        <p:spPr>
          <a:xfrm>
            <a:off x="685800" y="4572000"/>
            <a:ext cx="6461759" cy="1066799"/>
          </a:xfrm>
          <a:prstGeom prst="rect">
            <a:avLst/>
          </a:prstGeom>
          <a:noFill/>
          <a:ln>
            <a:noFill/>
          </a:ln>
        </p:spPr>
        <p:txBody>
          <a:bodyPr lIns="91425" tIns="91425" rIns="91425" bIns="91425" anchor="t" anchorCtr="0"/>
          <a:lstStyle>
            <a:lvl1pPr marL="0" marR="0" indent="0" algn="l" rtl="0">
              <a:spcBef>
                <a:spcPts val="400"/>
              </a:spcBef>
              <a:buClr>
                <a:schemeClr val="accent1"/>
              </a:buClr>
              <a:buFont typeface="Calibri"/>
              <a:buNone/>
              <a:defRPr/>
            </a:lvl1pPr>
            <a:lvl2pPr marL="457200" marR="0" indent="0" algn="ctr" rtl="0">
              <a:spcBef>
                <a:spcPts val="400"/>
              </a:spcBef>
              <a:buClr>
                <a:schemeClr val="accent2"/>
              </a:buClr>
              <a:buFont typeface="Calibri"/>
              <a:buNone/>
              <a:defRPr/>
            </a:lvl2pPr>
            <a:lvl3pPr marL="914400" marR="0" indent="0" algn="ctr" rtl="0">
              <a:spcBef>
                <a:spcPts val="360"/>
              </a:spcBef>
              <a:buClr>
                <a:schemeClr val="accent3"/>
              </a:buClr>
              <a:buFont typeface="Calibri"/>
              <a:buNone/>
              <a:defRPr/>
            </a:lvl3pPr>
            <a:lvl4pPr marL="1371600" marR="0" indent="0" algn="ctr" rtl="0">
              <a:spcBef>
                <a:spcPts val="320"/>
              </a:spcBef>
              <a:buClr>
                <a:schemeClr val="accent4"/>
              </a:buClr>
              <a:buFont typeface="Calibri"/>
              <a:buNone/>
              <a:defRPr/>
            </a:lvl4pPr>
            <a:lvl5pPr marL="1828800" marR="0" indent="0" algn="ctr" rtl="0">
              <a:spcBef>
                <a:spcPts val="280"/>
              </a:spcBef>
              <a:buClr>
                <a:schemeClr val="accent5"/>
              </a:buClr>
              <a:buFont typeface="Calibri"/>
              <a:buNone/>
              <a:defRPr/>
            </a:lvl5pPr>
            <a:lvl6pPr marL="2286000" marR="0" indent="0" algn="ctr" rtl="0">
              <a:spcBef>
                <a:spcPts val="280"/>
              </a:spcBef>
              <a:buClr>
                <a:schemeClr val="accent1"/>
              </a:buClr>
              <a:buFont typeface="Calibri"/>
              <a:buNone/>
              <a:defRPr/>
            </a:lvl6pPr>
            <a:lvl7pPr marL="2743200" marR="0" indent="0" algn="ctr" rtl="0">
              <a:spcBef>
                <a:spcPts val="280"/>
              </a:spcBef>
              <a:buClr>
                <a:schemeClr val="accent2"/>
              </a:buClr>
              <a:buFont typeface="Calibri"/>
              <a:buNone/>
              <a:defRPr/>
            </a:lvl7pPr>
            <a:lvl8pPr marL="3200400" marR="0" indent="0" algn="ctr" rtl="0">
              <a:spcBef>
                <a:spcPts val="280"/>
              </a:spcBef>
              <a:buClr>
                <a:schemeClr val="accent3"/>
              </a:buClr>
              <a:buFont typeface="Calibri"/>
              <a:buNone/>
              <a:defRPr/>
            </a:lvl8pPr>
            <a:lvl9pPr marL="3657600" marR="0" indent="0" algn="ctr" rtl="0">
              <a:spcBef>
                <a:spcPts val="280"/>
              </a:spcBef>
              <a:buClr>
                <a:schemeClr val="accent4"/>
              </a:buClr>
              <a:buFont typeface="Calibri"/>
              <a:buNone/>
              <a:defRPr/>
            </a:lvl9pPr>
          </a:lstStyle>
          <a:p>
            <a:endParaRPr/>
          </a:p>
        </p:txBody>
      </p:sp>
      <p:sp>
        <p:nvSpPr>
          <p:cNvPr id="19" name="Shape 19"/>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fld id="{7E158FB2-746B-4B85-85A0-33ADBBFB70E2}" type="datetime1">
              <a:rPr lang="en-US" smtClean="0"/>
              <a:t>1/27/2018</a:t>
            </a:fld>
            <a:endParaRPr/>
          </a:p>
        </p:txBody>
      </p:sp>
      <p:sp>
        <p:nvSpPr>
          <p:cNvPr id="20" name="Shape 20"/>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1" name="Shape 21"/>
          <p:cNvSpPr>
            <a:spLocks noGrp="1"/>
          </p:cNvSpPr>
          <p:nvPr>
            <p:ph type="sldNum" idx="12"/>
          </p:nvPr>
        </p:nvSpPr>
        <p:spPr>
          <a:xfrm>
            <a:off x="8531788" y="5648960"/>
            <a:ext cx="548639" cy="396240"/>
          </a:xfrm>
          <a:prstGeom prst="bracketPair">
            <a:avLst/>
          </a:prstGeom>
          <a:noFill/>
          <a:ln w="19050" cap="flat">
            <a:solidFill>
              <a:srgbClr val="FFFFFF"/>
            </a:solidFill>
            <a:prstDash val="solid"/>
            <a:round/>
            <a:headEnd type="none" w="med" len="med"/>
            <a:tailEnd type="none" w="med" len="med"/>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2374594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algn="l" rtl="0">
              <a:spcBef>
                <a:spcPts val="0"/>
              </a:spcBef>
              <a:buClr>
                <a:schemeClr val="dk2"/>
              </a:buClr>
              <a:buFont typeface="Cambr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 name="Shape 24"/>
          <p:cNvSpPr txBox="1">
            <a:spLocks noGrp="1"/>
          </p:cNvSpPr>
          <p:nvPr>
            <p:ph type="body" idx="1"/>
          </p:nvPr>
        </p:nvSpPr>
        <p:spPr>
          <a:xfrm>
            <a:off x="457200" y="1600200"/>
            <a:ext cx="7619999" cy="4800600"/>
          </a:xfrm>
          <a:prstGeom prst="rect">
            <a:avLst/>
          </a:prstGeom>
          <a:noFill/>
          <a:ln>
            <a:noFill/>
          </a:ln>
        </p:spPr>
        <p:txBody>
          <a:bodyPr lIns="91425" tIns="91425" rIns="91425" bIns="91425" anchor="t" anchorCtr="0"/>
          <a:lstStyle>
            <a:lvl1pPr marL="342900" indent="-88900" algn="l" rtl="0">
              <a:spcBef>
                <a:spcPts val="440"/>
              </a:spcBef>
              <a:buClr>
                <a:schemeClr val="accent1"/>
              </a:buClr>
              <a:buFont typeface="Calibri"/>
              <a:buChar char="•"/>
              <a:defRPr/>
            </a:lvl1pPr>
            <a:lvl2pPr marL="640080" indent="-106680" algn="l" rtl="0">
              <a:spcBef>
                <a:spcPts val="400"/>
              </a:spcBef>
              <a:buClr>
                <a:schemeClr val="accent2"/>
              </a:buClr>
              <a:buFont typeface="Calibri"/>
              <a:buChar char="•"/>
              <a:defRPr/>
            </a:lvl2pPr>
            <a:lvl3pPr marL="1005839" indent="-116839" algn="l" rtl="0">
              <a:spcBef>
                <a:spcPts val="360"/>
              </a:spcBef>
              <a:buClr>
                <a:schemeClr val="accent3"/>
              </a:buClr>
              <a:buFont typeface="Calibri"/>
              <a:buChar char="•"/>
              <a:defRPr/>
            </a:lvl3pPr>
            <a:lvl4pPr marL="1280160" indent="-137160" algn="l" rtl="0">
              <a:spcBef>
                <a:spcPts val="320"/>
              </a:spcBef>
              <a:buClr>
                <a:schemeClr val="accent4"/>
              </a:buClr>
              <a:buFont typeface="Calibri"/>
              <a:buChar char="•"/>
              <a:defRPr/>
            </a:lvl4pPr>
            <a:lvl5pPr marL="1554480" indent="-144780" algn="l" rtl="0">
              <a:spcBef>
                <a:spcPts val="280"/>
              </a:spcBef>
              <a:buClr>
                <a:schemeClr val="accent5"/>
              </a:buClr>
              <a:buFont typeface="Calibri"/>
              <a:buChar char="•"/>
              <a:defRPr/>
            </a:lvl5pPr>
            <a:lvl6pPr marL="1737360" indent="-99060" algn="l" rtl="0">
              <a:spcBef>
                <a:spcPts val="280"/>
              </a:spcBef>
              <a:buClr>
                <a:schemeClr val="accent1"/>
              </a:buClr>
              <a:buFont typeface="Calibri"/>
              <a:buChar char="•"/>
              <a:defRPr/>
            </a:lvl6pPr>
            <a:lvl7pPr marL="1920240" indent="-104139" algn="l" rtl="0">
              <a:spcBef>
                <a:spcPts val="280"/>
              </a:spcBef>
              <a:buClr>
                <a:schemeClr val="accent2"/>
              </a:buClr>
              <a:buFont typeface="Calibri"/>
              <a:buChar char="•"/>
              <a:defRPr/>
            </a:lvl7pPr>
            <a:lvl8pPr marL="2103120" indent="-96520" algn="l" rtl="0">
              <a:spcBef>
                <a:spcPts val="280"/>
              </a:spcBef>
              <a:buClr>
                <a:schemeClr val="accent3"/>
              </a:buClr>
              <a:buFont typeface="Calibri"/>
              <a:buChar char="•"/>
              <a:defRPr/>
            </a:lvl8pPr>
            <a:lvl9pPr marL="2286000" indent="-101600" algn="l" rtl="0">
              <a:spcBef>
                <a:spcPts val="280"/>
              </a:spcBef>
              <a:buClr>
                <a:schemeClr val="accent4"/>
              </a:buClr>
              <a:buFont typeface="Calibri"/>
              <a:buChar char="•"/>
              <a:defRPr/>
            </a:lvl9pPr>
          </a:lstStyle>
          <a:p>
            <a:endParaRPr/>
          </a:p>
        </p:txBody>
      </p:sp>
      <p:sp>
        <p:nvSpPr>
          <p:cNvPr id="25" name="Shape 25"/>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fld id="{D7A8D9AD-DA45-4942-BB2F-F0B973074850}" type="datetime1">
              <a:rPr lang="en-US" smtClean="0"/>
              <a:t>1/27/2018</a:t>
            </a:fld>
            <a:endParaRPr/>
          </a:p>
        </p:txBody>
      </p:sp>
      <p:sp>
        <p:nvSpPr>
          <p:cNvPr id="26" name="Shape 26"/>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7" name="Shape 27"/>
          <p:cNvSpPr>
            <a:spLocks noGrp="1"/>
          </p:cNvSpPr>
          <p:nvPr>
            <p:ph type="sldNum" idx="12"/>
          </p:nvPr>
        </p:nvSpPr>
        <p:spPr>
          <a:xfrm>
            <a:off x="8531788" y="5648960"/>
            <a:ext cx="548639" cy="396240"/>
          </a:xfrm>
          <a:prstGeom prst="bracketPair">
            <a:avLst/>
          </a:prstGeom>
          <a:noFill/>
          <a:ln w="19050" cap="flat">
            <a:solidFill>
              <a:srgbClr val="FFFFFF"/>
            </a:solidFill>
            <a:prstDash val="solid"/>
            <a:round/>
            <a:headEnd type="none" w="med" len="med"/>
            <a:tailEnd type="none" w="med" len="med"/>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3515642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5486400"/>
            <a:ext cx="7659687" cy="1168400"/>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 name="Shape 30"/>
          <p:cNvSpPr txBox="1">
            <a:spLocks noGrp="1"/>
          </p:cNvSpPr>
          <p:nvPr>
            <p:ph type="body" idx="1"/>
          </p:nvPr>
        </p:nvSpPr>
        <p:spPr>
          <a:xfrm>
            <a:off x="722312" y="3852862"/>
            <a:ext cx="6135686" cy="1633538"/>
          </a:xfrm>
          <a:prstGeom prst="rect">
            <a:avLst/>
          </a:prstGeom>
          <a:noFill/>
          <a:ln>
            <a:noFill/>
          </a:ln>
        </p:spPr>
        <p:txBody>
          <a:bodyPr lIns="91425" tIns="91425" rIns="91425" bIns="91425" anchor="b" anchorCtr="0"/>
          <a:lstStyle>
            <a:lvl1pPr marL="0" indent="0" rtl="0">
              <a:spcBef>
                <a:spcPts val="0"/>
              </a:spcBef>
              <a:buClr>
                <a:srgbClr val="9E9C97"/>
              </a:buClr>
              <a:buFont typeface="Calibri"/>
              <a:buNone/>
              <a:defRPr/>
            </a:lvl1pPr>
            <a:lvl2pPr marL="457200" indent="0" rtl="0">
              <a:spcBef>
                <a:spcPts val="0"/>
              </a:spcBef>
              <a:buClr>
                <a:srgbClr val="9E9C97"/>
              </a:buClr>
              <a:buFont typeface="Calibri"/>
              <a:buNone/>
              <a:defRPr/>
            </a:lvl2pPr>
            <a:lvl3pPr marL="914400" indent="0" rtl="0">
              <a:spcBef>
                <a:spcPts val="0"/>
              </a:spcBef>
              <a:buClr>
                <a:srgbClr val="9E9C97"/>
              </a:buClr>
              <a:buFont typeface="Calibri"/>
              <a:buNone/>
              <a:defRPr/>
            </a:lvl3pPr>
            <a:lvl4pPr marL="1371600" indent="0" rtl="0">
              <a:spcBef>
                <a:spcPts val="0"/>
              </a:spcBef>
              <a:buClr>
                <a:srgbClr val="9E9C97"/>
              </a:buClr>
              <a:buFont typeface="Calibri"/>
              <a:buNone/>
              <a:defRPr/>
            </a:lvl4pPr>
            <a:lvl5pPr marL="1828800" indent="0" rtl="0">
              <a:spcBef>
                <a:spcPts val="0"/>
              </a:spcBef>
              <a:buClr>
                <a:srgbClr val="9E9C97"/>
              </a:buClr>
              <a:buFont typeface="Calibri"/>
              <a:buNone/>
              <a:defRPr/>
            </a:lvl5pPr>
            <a:lvl6pPr marL="2286000" indent="0" rtl="0">
              <a:spcBef>
                <a:spcPts val="0"/>
              </a:spcBef>
              <a:buClr>
                <a:srgbClr val="9E9C97"/>
              </a:buClr>
              <a:buFont typeface="Calibri"/>
              <a:buNone/>
              <a:defRPr/>
            </a:lvl6pPr>
            <a:lvl7pPr marL="2743200" indent="0" rtl="0">
              <a:spcBef>
                <a:spcPts val="0"/>
              </a:spcBef>
              <a:buClr>
                <a:srgbClr val="9E9C97"/>
              </a:buClr>
              <a:buFont typeface="Calibri"/>
              <a:buNone/>
              <a:defRPr/>
            </a:lvl7pPr>
            <a:lvl8pPr marL="3200400" indent="0" rtl="0">
              <a:spcBef>
                <a:spcPts val="0"/>
              </a:spcBef>
              <a:buClr>
                <a:srgbClr val="9E9C97"/>
              </a:buClr>
              <a:buFont typeface="Calibri"/>
              <a:buNone/>
              <a:defRPr/>
            </a:lvl8pPr>
            <a:lvl9pPr marL="3657600" indent="0" rtl="0">
              <a:spcBef>
                <a:spcPts val="0"/>
              </a:spcBef>
              <a:buClr>
                <a:srgbClr val="9E9C97"/>
              </a:buClr>
              <a:buFont typeface="Calibri"/>
              <a:buNone/>
              <a:defRPr/>
            </a:lvl9pPr>
          </a:lstStyle>
          <a:p>
            <a:endParaRPr/>
          </a:p>
        </p:txBody>
      </p:sp>
      <p:sp>
        <p:nvSpPr>
          <p:cNvPr id="31" name="Shape 31"/>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fld id="{3A5C065F-7A68-481E-A9CE-F03AB8D510D2}" type="datetime1">
              <a:rPr lang="en-US" smtClean="0"/>
              <a:t>1/27/2018</a:t>
            </a:fld>
            <a:endParaRPr/>
          </a:p>
        </p:txBody>
      </p:sp>
      <p:sp>
        <p:nvSpPr>
          <p:cNvPr id="32" name="Shape 32"/>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3" name="Shape 33"/>
          <p:cNvSpPr>
            <a:spLocks noGrp="1"/>
          </p:cNvSpPr>
          <p:nvPr>
            <p:ph type="sldNum" idx="12"/>
          </p:nvPr>
        </p:nvSpPr>
        <p:spPr>
          <a:xfrm>
            <a:off x="8531788" y="5648960"/>
            <a:ext cx="548639" cy="396240"/>
          </a:xfrm>
          <a:prstGeom prst="bracketPair">
            <a:avLst/>
          </a:prstGeom>
          <a:noFill/>
          <a:ln w="19050" cap="flat">
            <a:solidFill>
              <a:srgbClr val="FFFFFF"/>
            </a:solidFill>
            <a:prstDash val="solid"/>
            <a:round/>
            <a:headEnd type="none" w="med" len="med"/>
            <a:tailEnd type="none" w="med" len="med"/>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228594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algn="l" rtl="0">
              <a:spcBef>
                <a:spcPts val="0"/>
              </a:spcBef>
              <a:buClr>
                <a:schemeClr val="dk2"/>
              </a:buClr>
              <a:buFont typeface="Cambr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1"/>
          </p:nvPr>
        </p:nvSpPr>
        <p:spPr>
          <a:xfrm>
            <a:off x="457200" y="1536191"/>
            <a:ext cx="3657600" cy="4590288"/>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419600" y="1536191"/>
            <a:ext cx="3657600" cy="4590288"/>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 name="Shape 38"/>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fld id="{76D90D64-1783-4AF4-BA1D-C0F92BCA6F14}" type="datetime1">
              <a:rPr lang="en-US" smtClean="0"/>
              <a:t>1/27/2018</a:t>
            </a:fld>
            <a:endParaRPr/>
          </a:p>
        </p:txBody>
      </p:sp>
      <p:sp>
        <p:nvSpPr>
          <p:cNvPr id="39" name="Shape 39"/>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0" name="Shape 40"/>
          <p:cNvSpPr>
            <a:spLocks noGrp="1"/>
          </p:cNvSpPr>
          <p:nvPr>
            <p:ph type="sldNum" idx="12"/>
          </p:nvPr>
        </p:nvSpPr>
        <p:spPr>
          <a:xfrm>
            <a:off x="8531788" y="5648960"/>
            <a:ext cx="548639" cy="396240"/>
          </a:xfrm>
          <a:prstGeom prst="bracketPair">
            <a:avLst/>
          </a:prstGeom>
          <a:noFill/>
          <a:ln w="19050" cap="flat">
            <a:solidFill>
              <a:srgbClr val="FFFFFF"/>
            </a:solidFill>
            <a:prstDash val="solid"/>
            <a:round/>
            <a:headEnd type="none" w="med" len="med"/>
            <a:tailEnd type="none" w="med" len="med"/>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4256559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3" name="Shape 43"/>
          <p:cNvSpPr txBox="1">
            <a:spLocks noGrp="1"/>
          </p:cNvSpPr>
          <p:nvPr>
            <p:ph type="body" idx="1"/>
          </p:nvPr>
        </p:nvSpPr>
        <p:spPr>
          <a:xfrm>
            <a:off x="457200" y="1535112"/>
            <a:ext cx="3657600" cy="639762"/>
          </a:xfrm>
          <a:prstGeom prst="rect">
            <a:avLst/>
          </a:prstGeom>
          <a:noFill/>
          <a:ln>
            <a:noFill/>
          </a:ln>
        </p:spPr>
        <p:txBody>
          <a:bodyPr lIns="91425" tIns="91425" rIns="91425" bIns="91425" anchor="b" anchorCtr="0"/>
          <a:lstStyle>
            <a:lvl1pPr marL="0" indent="0" algn="ctr" rtl="0">
              <a:spcBef>
                <a:spcPts val="0"/>
              </a:spcBef>
              <a:buClr>
                <a:schemeClr val="dk2"/>
              </a:buClr>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4" name="Shape 44"/>
          <p:cNvSpPr txBox="1">
            <a:spLocks noGrp="1"/>
          </p:cNvSpPr>
          <p:nvPr>
            <p:ph type="body" idx="2"/>
          </p:nvPr>
        </p:nvSpPr>
        <p:spPr>
          <a:xfrm>
            <a:off x="457200" y="2174875"/>
            <a:ext cx="3657600"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body" idx="3"/>
          </p:nvPr>
        </p:nvSpPr>
        <p:spPr>
          <a:xfrm>
            <a:off x="4419600" y="1535112"/>
            <a:ext cx="3657600" cy="639762"/>
          </a:xfrm>
          <a:prstGeom prst="rect">
            <a:avLst/>
          </a:prstGeom>
          <a:noFill/>
          <a:ln>
            <a:noFill/>
          </a:ln>
        </p:spPr>
        <p:txBody>
          <a:bodyPr lIns="91425" tIns="91425" rIns="91425" bIns="91425" anchor="b" anchorCtr="0"/>
          <a:lstStyle>
            <a:lvl1pPr marL="0" indent="0" algn="ctr" rtl="0">
              <a:spcBef>
                <a:spcPts val="0"/>
              </a:spcBef>
              <a:buClr>
                <a:schemeClr val="dk2"/>
              </a:buClr>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6" name="Shape 46"/>
          <p:cNvSpPr txBox="1">
            <a:spLocks noGrp="1"/>
          </p:cNvSpPr>
          <p:nvPr>
            <p:ph type="body" idx="4"/>
          </p:nvPr>
        </p:nvSpPr>
        <p:spPr>
          <a:xfrm>
            <a:off x="4419600" y="2174875"/>
            <a:ext cx="3657600"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7" name="Shape 47"/>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fld id="{EE3B5830-DD6B-4C86-92BF-C7F78E10194F}" type="datetime1">
              <a:rPr lang="en-US" smtClean="0"/>
              <a:t>1/27/2018</a:t>
            </a:fld>
            <a:endParaRPr/>
          </a:p>
        </p:txBody>
      </p:sp>
      <p:sp>
        <p:nvSpPr>
          <p:cNvPr id="48" name="Shape 48"/>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9" name="Shape 49"/>
          <p:cNvSpPr>
            <a:spLocks noGrp="1"/>
          </p:cNvSpPr>
          <p:nvPr>
            <p:ph type="sldNum" idx="12"/>
          </p:nvPr>
        </p:nvSpPr>
        <p:spPr>
          <a:xfrm>
            <a:off x="8531788" y="5648960"/>
            <a:ext cx="548639" cy="396240"/>
          </a:xfrm>
          <a:prstGeom prst="bracketPair">
            <a:avLst/>
          </a:prstGeom>
          <a:noFill/>
          <a:ln w="19050" cap="flat">
            <a:solidFill>
              <a:srgbClr val="FFFFFF"/>
            </a:solidFill>
            <a:prstDash val="solid"/>
            <a:round/>
            <a:headEnd type="none" w="med" len="med"/>
            <a:tailEnd type="none" w="med" len="med"/>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2078830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algn="l" rtl="0">
              <a:spcBef>
                <a:spcPts val="0"/>
              </a:spcBef>
              <a:buClr>
                <a:schemeClr val="dk2"/>
              </a:buClr>
              <a:buFont typeface="Cambr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fld id="{A1A35C1F-96C4-427E-8F0F-702F389963B2}" type="datetime1">
              <a:rPr lang="en-US" smtClean="0"/>
              <a:t>1/27/2018</a:t>
            </a:fld>
            <a:endParaRPr/>
          </a:p>
        </p:txBody>
      </p:sp>
      <p:sp>
        <p:nvSpPr>
          <p:cNvPr id="53" name="Shape 53"/>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4" name="Shape 54"/>
          <p:cNvSpPr>
            <a:spLocks noGrp="1"/>
          </p:cNvSpPr>
          <p:nvPr>
            <p:ph type="sldNum" idx="12"/>
          </p:nvPr>
        </p:nvSpPr>
        <p:spPr>
          <a:xfrm>
            <a:off x="8531788" y="5648960"/>
            <a:ext cx="548639" cy="396240"/>
          </a:xfrm>
          <a:prstGeom prst="bracketPair">
            <a:avLst/>
          </a:prstGeom>
          <a:noFill/>
          <a:ln w="19050" cap="flat">
            <a:solidFill>
              <a:srgbClr val="FFFFFF"/>
            </a:solidFill>
            <a:prstDash val="solid"/>
            <a:round/>
            <a:headEnd type="none" w="med" len="med"/>
            <a:tailEnd type="none" w="med" len="med"/>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127283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fld id="{081F2B71-D468-4415-9074-9A6A4B6EFC2F}" type="datetime1">
              <a:rPr lang="en-US" smtClean="0"/>
              <a:t>1/27/2018</a:t>
            </a:fld>
            <a:endParaRPr/>
          </a:p>
        </p:txBody>
      </p:sp>
      <p:sp>
        <p:nvSpPr>
          <p:cNvPr id="57" name="Shape 57"/>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8" name="Shape 58"/>
          <p:cNvSpPr>
            <a:spLocks noGrp="1"/>
          </p:cNvSpPr>
          <p:nvPr>
            <p:ph type="sldNum" idx="12"/>
          </p:nvPr>
        </p:nvSpPr>
        <p:spPr>
          <a:xfrm>
            <a:off x="8531788" y="5648960"/>
            <a:ext cx="548639" cy="396240"/>
          </a:xfrm>
          <a:prstGeom prst="bracketPair">
            <a:avLst/>
          </a:prstGeom>
          <a:noFill/>
          <a:ln w="19050" cap="flat">
            <a:solidFill>
              <a:srgbClr val="FFFFFF"/>
            </a:solidFill>
            <a:prstDash val="solid"/>
            <a:round/>
            <a:headEnd type="none" w="med" len="med"/>
            <a:tailEnd type="none" w="med" len="med"/>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3109056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304801" y="5495544"/>
            <a:ext cx="7772400" cy="594359"/>
          </a:xfrm>
          <a:prstGeom prst="rect">
            <a:avLst/>
          </a:prstGeom>
          <a:noFill/>
          <a:ln>
            <a:noFill/>
          </a:ln>
        </p:spPr>
        <p:txBody>
          <a:bodyPr lIns="91425" tIns="91425" rIns="91425" bIns="91425" anchor="b" anchorCtr="0"/>
          <a:lstStyle>
            <a:lvl1pPr algn="ct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1" name="Shape 61"/>
          <p:cNvSpPr txBox="1">
            <a:spLocks noGrp="1"/>
          </p:cNvSpPr>
          <p:nvPr>
            <p:ph type="body" idx="1"/>
          </p:nvPr>
        </p:nvSpPr>
        <p:spPr>
          <a:xfrm>
            <a:off x="304798" y="6096000"/>
            <a:ext cx="7772400" cy="609599"/>
          </a:xfrm>
          <a:prstGeom prst="rect">
            <a:avLst/>
          </a:prstGeom>
          <a:noFill/>
          <a:ln>
            <a:noFill/>
          </a:ln>
        </p:spPr>
        <p:txBody>
          <a:bodyPr lIns="91425" tIns="91425" rIns="91425" bIns="91425" anchor="t" anchorCtr="0"/>
          <a:lstStyle>
            <a:lvl1pPr marL="0" indent="0" algn="ctr"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2" name="Shape 62"/>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fld id="{60651E8D-9B4B-434B-92C2-9A487752E9C5}" type="datetime1">
              <a:rPr lang="en-US" smtClean="0"/>
              <a:t>1/27/2018</a:t>
            </a:fld>
            <a:endParaRPr/>
          </a:p>
        </p:txBody>
      </p:sp>
      <p:sp>
        <p:nvSpPr>
          <p:cNvPr id="63" name="Shape 63"/>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4" name="Shape 64"/>
          <p:cNvSpPr>
            <a:spLocks noGrp="1"/>
          </p:cNvSpPr>
          <p:nvPr>
            <p:ph type="sldNum" idx="12"/>
          </p:nvPr>
        </p:nvSpPr>
        <p:spPr>
          <a:xfrm>
            <a:off x="8531788" y="5648960"/>
            <a:ext cx="548639" cy="396240"/>
          </a:xfrm>
          <a:prstGeom prst="bracketPair">
            <a:avLst/>
          </a:prstGeom>
          <a:noFill/>
          <a:ln w="19050" cap="flat">
            <a:solidFill>
              <a:srgbClr val="FFFFFF"/>
            </a:solidFill>
            <a:prstDash val="solid"/>
            <a:round/>
            <a:headEnd type="none" w="med" len="med"/>
            <a:tailEnd type="none" w="med" len="med"/>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5" name="Shape 65"/>
          <p:cNvSpPr txBox="1">
            <a:spLocks noGrp="1"/>
          </p:cNvSpPr>
          <p:nvPr>
            <p:ph type="body" idx="2"/>
          </p:nvPr>
        </p:nvSpPr>
        <p:spPr>
          <a:xfrm>
            <a:off x="304800" y="381000"/>
            <a:ext cx="7772400" cy="4942839"/>
          </a:xfrm>
          <a:prstGeom prst="rect">
            <a:avLst/>
          </a:prstGeom>
          <a:noFill/>
          <a:ln>
            <a:noFill/>
          </a:ln>
        </p:spPr>
        <p:txBody>
          <a:bodyPr lIns="91425" tIns="91425" rIns="91425" bIns="91425" anchor="t" anchorCtr="0"/>
          <a:lstStyle>
            <a:lvl1pPr marL="342900" indent="-88900" algn="l" rtl="0">
              <a:spcBef>
                <a:spcPts val="440"/>
              </a:spcBef>
              <a:buClr>
                <a:schemeClr val="accent1"/>
              </a:buClr>
              <a:buFont typeface="Calibri"/>
              <a:buChar char="•"/>
              <a:defRPr/>
            </a:lvl1pPr>
            <a:lvl2pPr marL="640080" indent="-106680" algn="l" rtl="0">
              <a:spcBef>
                <a:spcPts val="400"/>
              </a:spcBef>
              <a:buClr>
                <a:schemeClr val="accent2"/>
              </a:buClr>
              <a:buFont typeface="Calibri"/>
              <a:buChar char="•"/>
              <a:defRPr/>
            </a:lvl2pPr>
            <a:lvl3pPr marL="1005839" indent="-116839" algn="l" rtl="0">
              <a:spcBef>
                <a:spcPts val="360"/>
              </a:spcBef>
              <a:buClr>
                <a:schemeClr val="accent3"/>
              </a:buClr>
              <a:buFont typeface="Calibri"/>
              <a:buChar char="•"/>
              <a:defRPr/>
            </a:lvl3pPr>
            <a:lvl4pPr marL="1280160" indent="-137160" algn="l" rtl="0">
              <a:spcBef>
                <a:spcPts val="320"/>
              </a:spcBef>
              <a:buClr>
                <a:schemeClr val="accent4"/>
              </a:buClr>
              <a:buFont typeface="Calibri"/>
              <a:buChar char="•"/>
              <a:defRPr/>
            </a:lvl4pPr>
            <a:lvl5pPr marL="1554480" indent="-144780" algn="l" rtl="0">
              <a:spcBef>
                <a:spcPts val="280"/>
              </a:spcBef>
              <a:buClr>
                <a:schemeClr val="accent5"/>
              </a:buClr>
              <a:buFont typeface="Calibri"/>
              <a:buChar char="•"/>
              <a:defRPr/>
            </a:lvl5pPr>
            <a:lvl6pPr marL="1737360" indent="-99060" algn="l" rtl="0">
              <a:spcBef>
                <a:spcPts val="280"/>
              </a:spcBef>
              <a:buClr>
                <a:schemeClr val="accent1"/>
              </a:buClr>
              <a:buFont typeface="Calibri"/>
              <a:buChar char="•"/>
              <a:defRPr/>
            </a:lvl6pPr>
            <a:lvl7pPr marL="1920240" indent="-104139" algn="l" rtl="0">
              <a:spcBef>
                <a:spcPts val="280"/>
              </a:spcBef>
              <a:buClr>
                <a:schemeClr val="accent2"/>
              </a:buClr>
              <a:buFont typeface="Calibri"/>
              <a:buChar char="•"/>
              <a:defRPr/>
            </a:lvl7pPr>
            <a:lvl8pPr marL="2103120" indent="-96520" algn="l" rtl="0">
              <a:spcBef>
                <a:spcPts val="280"/>
              </a:spcBef>
              <a:buClr>
                <a:schemeClr val="accent3"/>
              </a:buClr>
              <a:buFont typeface="Calibri"/>
              <a:buChar char="•"/>
              <a:defRPr/>
            </a:lvl8pPr>
            <a:lvl9pPr marL="2286000" indent="-101600" algn="l" rtl="0">
              <a:spcBef>
                <a:spcPts val="280"/>
              </a:spcBef>
              <a:buClr>
                <a:schemeClr val="accent4"/>
              </a:buClr>
              <a:buFont typeface="Calibri"/>
              <a:buChar char="•"/>
              <a:defRPr/>
            </a:lvl9pPr>
          </a:lstStyle>
          <a:p>
            <a:endParaRPr/>
          </a:p>
        </p:txBody>
      </p:sp>
    </p:spTree>
    <p:extLst>
      <p:ext uri="{BB962C8B-B14F-4D97-AF65-F5344CB8AC3E}">
        <p14:creationId xmlns:p14="http://schemas.microsoft.com/office/powerpoint/2010/main" val="1758266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61FBE-5FE8-4663-9178-9AB7F91CEF7B}" type="datetime1">
              <a:rPr lang="en-US" smtClean="0"/>
              <a:t>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CD6A0-8D58-4864-B961-42A14BB93F7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301752" y="5495278"/>
            <a:ext cx="7772400" cy="594625"/>
          </a:xfrm>
          <a:prstGeom prst="rect">
            <a:avLst/>
          </a:prstGeom>
          <a:noFill/>
          <a:ln>
            <a:noFill/>
          </a:ln>
        </p:spPr>
        <p:txBody>
          <a:bodyPr lIns="91425" tIns="91425" rIns="91425" bIns="91425" anchor="b" anchorCtr="0"/>
          <a:lstStyle>
            <a:lvl1pPr algn="ct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a:spLocks noGrp="1"/>
          </p:cNvSpPr>
          <p:nvPr>
            <p:ph type="pic" idx="2"/>
          </p:nvPr>
        </p:nvSpPr>
        <p:spPr>
          <a:xfrm>
            <a:off x="0" y="0"/>
            <a:ext cx="8458200" cy="5486399"/>
          </a:xfrm>
          <a:prstGeom prst="bracketPair">
            <a:avLst/>
          </a:prstGeom>
          <a:noFill/>
          <a:ln w="19050" cap="flat">
            <a:solidFill>
              <a:srgbClr val="FFFFFF"/>
            </a:solidFill>
            <a:prstDash val="solid"/>
            <a:round/>
            <a:headEnd type="none" w="med" len="med"/>
            <a:tailEnd type="none" w="med" len="med"/>
          </a:ln>
        </p:spPr>
        <p:txBody>
          <a:bodyPr lIns="91425" tIns="91425" rIns="91425" bIns="91425" anchor="ctr" anchorCtr="0"/>
          <a:lstStyle>
            <a:lvl1pPr marL="0" marR="0" indent="0" algn="ctr" rtl="0">
              <a:spcBef>
                <a:spcPts val="0"/>
              </a:spcBef>
              <a:buClr>
                <a:srgbClr val="FFFFFF"/>
              </a:buClr>
              <a:buFont typeface="Calibri"/>
              <a:buNone/>
              <a:defRPr/>
            </a:lvl1pPr>
            <a:lvl2pPr marL="457200" marR="0" indent="0" algn="l" rtl="0">
              <a:spcBef>
                <a:spcPts val="0"/>
              </a:spcBef>
              <a:buClr>
                <a:schemeClr val="dk1"/>
              </a:buClr>
              <a:buFont typeface="Calibri"/>
              <a:buNone/>
              <a:defRPr/>
            </a:lvl2pPr>
            <a:lvl3pPr marL="914400" marR="0" indent="0" algn="l" rtl="0">
              <a:spcBef>
                <a:spcPts val="0"/>
              </a:spcBef>
              <a:buClr>
                <a:schemeClr val="dk1"/>
              </a:buClr>
              <a:buFont typeface="Calibri"/>
              <a:buNone/>
              <a:defRPr/>
            </a:lvl3pPr>
            <a:lvl4pPr marL="1371600" marR="0" indent="0" algn="l" rtl="0">
              <a:spcBef>
                <a:spcPts val="0"/>
              </a:spcBef>
              <a:buClr>
                <a:schemeClr val="dk1"/>
              </a:buClr>
              <a:buFont typeface="Calibri"/>
              <a:buNone/>
              <a:defRPr/>
            </a:lvl4pPr>
            <a:lvl5pPr marL="1828800" marR="0" indent="0" algn="l" rtl="0">
              <a:spcBef>
                <a:spcPts val="0"/>
              </a:spcBef>
              <a:buClr>
                <a:schemeClr val="dk1"/>
              </a:buClr>
              <a:buFont typeface="Calibri"/>
              <a:buNone/>
              <a:defRPr/>
            </a:lvl5pPr>
            <a:lvl6pPr marL="2286000" marR="0" indent="0" algn="l" rtl="0">
              <a:spcBef>
                <a:spcPts val="0"/>
              </a:spcBef>
              <a:buClr>
                <a:schemeClr val="dk1"/>
              </a:buClr>
              <a:buFont typeface="Calibri"/>
              <a:buNone/>
              <a:defRPr/>
            </a:lvl6pPr>
            <a:lvl7pPr marL="2743200" marR="0" indent="0" algn="l" rtl="0">
              <a:spcBef>
                <a:spcPts val="0"/>
              </a:spcBef>
              <a:buClr>
                <a:schemeClr val="dk1"/>
              </a:buClr>
              <a:buFont typeface="Calibri"/>
              <a:buNone/>
              <a:defRPr/>
            </a:lvl7pPr>
            <a:lvl8pPr marL="3200400" marR="0" indent="0" algn="l" rtl="0">
              <a:spcBef>
                <a:spcPts val="0"/>
              </a:spcBef>
              <a:buClr>
                <a:schemeClr val="dk1"/>
              </a:buClr>
              <a:buFont typeface="Calibri"/>
              <a:buNone/>
              <a:defRPr/>
            </a:lvl8pPr>
            <a:lvl9pPr marL="3657600" marR="0" indent="0" algn="l" rtl="0">
              <a:spcBef>
                <a:spcPts val="0"/>
              </a:spcBef>
              <a:buClr>
                <a:schemeClr val="dk1"/>
              </a:buClr>
              <a:buFont typeface="Calibri"/>
              <a:buNone/>
              <a:defRPr/>
            </a:lvl9pPr>
          </a:lstStyle>
          <a:p>
            <a:endParaRPr/>
          </a:p>
        </p:txBody>
      </p:sp>
      <p:sp>
        <p:nvSpPr>
          <p:cNvPr id="69" name="Shape 69"/>
          <p:cNvSpPr txBox="1">
            <a:spLocks noGrp="1"/>
          </p:cNvSpPr>
          <p:nvPr>
            <p:ph type="body" idx="1"/>
          </p:nvPr>
        </p:nvSpPr>
        <p:spPr>
          <a:xfrm>
            <a:off x="301752" y="6096000"/>
            <a:ext cx="7772400" cy="612648"/>
          </a:xfrm>
          <a:prstGeom prst="rect">
            <a:avLst/>
          </a:prstGeom>
          <a:noFill/>
          <a:ln>
            <a:noFill/>
          </a:ln>
        </p:spPr>
        <p:txBody>
          <a:bodyPr lIns="91425" tIns="91425" rIns="91425" bIns="91425" anchor="t" anchorCtr="0"/>
          <a:lstStyle>
            <a:lvl1pPr marL="0" indent="0" algn="ctr"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70" name="Shape 70"/>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fld id="{08554C7A-141D-487C-BEC2-6C8E797AB77E}" type="datetime1">
              <a:rPr lang="en-US" smtClean="0"/>
              <a:t>1/27/2018</a:t>
            </a:fld>
            <a:endParaRPr/>
          </a:p>
        </p:txBody>
      </p:sp>
      <p:sp>
        <p:nvSpPr>
          <p:cNvPr id="71" name="Shape 71"/>
          <p:cNvSpPr>
            <a:spLocks noGrp="1"/>
          </p:cNvSpPr>
          <p:nvPr>
            <p:ph type="sldNum" idx="12"/>
          </p:nvPr>
        </p:nvSpPr>
        <p:spPr>
          <a:xfrm>
            <a:off x="8531788" y="5648960"/>
            <a:ext cx="548639" cy="396240"/>
          </a:xfrm>
          <a:prstGeom prst="bracketPair">
            <a:avLst/>
          </a:prstGeom>
          <a:noFill/>
          <a:ln w="19050" cap="flat">
            <a:solidFill>
              <a:srgbClr val="FFFFFF"/>
            </a:solidFill>
            <a:prstDash val="solid"/>
            <a:round/>
            <a:headEnd type="none" w="med" len="med"/>
            <a:tailEnd type="none" w="med" len="med"/>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2" name="Shape 72"/>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2046017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algn="l" rtl="0">
              <a:spcBef>
                <a:spcPts val="0"/>
              </a:spcBef>
              <a:buClr>
                <a:schemeClr val="dk2"/>
              </a:buClr>
              <a:buFont typeface="Cambr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 name="Shape 75"/>
          <p:cNvSpPr txBox="1">
            <a:spLocks noGrp="1"/>
          </p:cNvSpPr>
          <p:nvPr>
            <p:ph type="body" idx="1"/>
          </p:nvPr>
        </p:nvSpPr>
        <p:spPr>
          <a:xfrm rot="5400000">
            <a:off x="1866899" y="190500"/>
            <a:ext cx="4800600" cy="7619999"/>
          </a:xfrm>
          <a:prstGeom prst="rect">
            <a:avLst/>
          </a:prstGeom>
          <a:noFill/>
          <a:ln>
            <a:noFill/>
          </a:ln>
        </p:spPr>
        <p:txBody>
          <a:bodyPr lIns="91425" tIns="91425" rIns="91425" bIns="91425" anchor="t" anchorCtr="0"/>
          <a:lstStyle>
            <a:lvl1pPr marL="342900" indent="-88900" algn="l" rtl="0">
              <a:spcBef>
                <a:spcPts val="440"/>
              </a:spcBef>
              <a:buClr>
                <a:schemeClr val="accent1"/>
              </a:buClr>
              <a:buFont typeface="Calibri"/>
              <a:buChar char="•"/>
              <a:defRPr/>
            </a:lvl1pPr>
            <a:lvl2pPr marL="640080" indent="-106680" algn="l" rtl="0">
              <a:spcBef>
                <a:spcPts val="400"/>
              </a:spcBef>
              <a:buClr>
                <a:schemeClr val="accent2"/>
              </a:buClr>
              <a:buFont typeface="Calibri"/>
              <a:buChar char="•"/>
              <a:defRPr/>
            </a:lvl2pPr>
            <a:lvl3pPr marL="1005839" indent="-116839" algn="l" rtl="0">
              <a:spcBef>
                <a:spcPts val="360"/>
              </a:spcBef>
              <a:buClr>
                <a:schemeClr val="accent3"/>
              </a:buClr>
              <a:buFont typeface="Calibri"/>
              <a:buChar char="•"/>
              <a:defRPr/>
            </a:lvl3pPr>
            <a:lvl4pPr marL="1280160" indent="-137160" algn="l" rtl="0">
              <a:spcBef>
                <a:spcPts val="320"/>
              </a:spcBef>
              <a:buClr>
                <a:schemeClr val="accent4"/>
              </a:buClr>
              <a:buFont typeface="Calibri"/>
              <a:buChar char="•"/>
              <a:defRPr/>
            </a:lvl4pPr>
            <a:lvl5pPr marL="1554480" indent="-144780" algn="l" rtl="0">
              <a:spcBef>
                <a:spcPts val="280"/>
              </a:spcBef>
              <a:buClr>
                <a:schemeClr val="accent5"/>
              </a:buClr>
              <a:buFont typeface="Calibri"/>
              <a:buChar char="•"/>
              <a:defRPr/>
            </a:lvl5pPr>
            <a:lvl6pPr marL="1737360" indent="-99060" algn="l" rtl="0">
              <a:spcBef>
                <a:spcPts val="280"/>
              </a:spcBef>
              <a:buClr>
                <a:schemeClr val="accent1"/>
              </a:buClr>
              <a:buFont typeface="Calibri"/>
              <a:buChar char="•"/>
              <a:defRPr/>
            </a:lvl6pPr>
            <a:lvl7pPr marL="1920240" indent="-104139" algn="l" rtl="0">
              <a:spcBef>
                <a:spcPts val="280"/>
              </a:spcBef>
              <a:buClr>
                <a:schemeClr val="accent2"/>
              </a:buClr>
              <a:buFont typeface="Calibri"/>
              <a:buChar char="•"/>
              <a:defRPr/>
            </a:lvl7pPr>
            <a:lvl8pPr marL="2103120" indent="-96520" algn="l" rtl="0">
              <a:spcBef>
                <a:spcPts val="280"/>
              </a:spcBef>
              <a:buClr>
                <a:schemeClr val="accent3"/>
              </a:buClr>
              <a:buFont typeface="Calibri"/>
              <a:buChar char="•"/>
              <a:defRPr/>
            </a:lvl8pPr>
            <a:lvl9pPr marL="2286000" indent="-101600" algn="l" rtl="0">
              <a:spcBef>
                <a:spcPts val="280"/>
              </a:spcBef>
              <a:buClr>
                <a:schemeClr val="accent4"/>
              </a:buClr>
              <a:buFont typeface="Calibri"/>
              <a:buChar char="•"/>
              <a:defRPr/>
            </a:lvl9pPr>
          </a:lstStyle>
          <a:p>
            <a:endParaRPr/>
          </a:p>
        </p:txBody>
      </p:sp>
      <p:sp>
        <p:nvSpPr>
          <p:cNvPr id="76" name="Shape 76"/>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fld id="{A761BB93-68F4-4D51-9DE2-0D30461EE746}" type="datetime1">
              <a:rPr lang="en-US" smtClean="0"/>
              <a:t>1/27/2018</a:t>
            </a:fld>
            <a:endParaRPr/>
          </a:p>
        </p:txBody>
      </p:sp>
      <p:sp>
        <p:nvSpPr>
          <p:cNvPr id="77" name="Shape 77"/>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8" name="Shape 78"/>
          <p:cNvSpPr>
            <a:spLocks noGrp="1"/>
          </p:cNvSpPr>
          <p:nvPr>
            <p:ph type="sldNum" idx="12"/>
          </p:nvPr>
        </p:nvSpPr>
        <p:spPr>
          <a:xfrm>
            <a:off x="8531788" y="5648960"/>
            <a:ext cx="548639" cy="396240"/>
          </a:xfrm>
          <a:prstGeom prst="bracketPair">
            <a:avLst/>
          </a:prstGeom>
          <a:noFill/>
          <a:ln w="19050" cap="flat">
            <a:solidFill>
              <a:srgbClr val="FFFFFF"/>
            </a:solidFill>
            <a:prstDash val="solid"/>
            <a:round/>
            <a:headEnd type="none" w="med" len="med"/>
            <a:tailEnd type="none" w="med" len="med"/>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958478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579937" y="2324100"/>
            <a:ext cx="5851525" cy="1752600"/>
          </a:xfrm>
          <a:prstGeom prst="rect">
            <a:avLst/>
          </a:prstGeom>
          <a:noFill/>
          <a:ln>
            <a:noFill/>
          </a:ln>
        </p:spPr>
        <p:txBody>
          <a:bodyPr lIns="91425" tIns="91425" rIns="91425" bIns="91425" anchor="b" anchorCtr="0"/>
          <a:lstStyle>
            <a:lvl1pPr algn="l" rtl="0">
              <a:spcBef>
                <a:spcPts val="0"/>
              </a:spcBef>
              <a:buClr>
                <a:schemeClr val="dk2"/>
              </a:buClr>
              <a:buFont typeface="Cambr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88900" algn="l" rtl="0">
              <a:spcBef>
                <a:spcPts val="440"/>
              </a:spcBef>
              <a:buClr>
                <a:schemeClr val="accent1"/>
              </a:buClr>
              <a:buFont typeface="Calibri"/>
              <a:buChar char="•"/>
              <a:defRPr/>
            </a:lvl1pPr>
            <a:lvl2pPr marL="640080" indent="-106680" algn="l" rtl="0">
              <a:spcBef>
                <a:spcPts val="400"/>
              </a:spcBef>
              <a:buClr>
                <a:schemeClr val="accent2"/>
              </a:buClr>
              <a:buFont typeface="Calibri"/>
              <a:buChar char="•"/>
              <a:defRPr/>
            </a:lvl2pPr>
            <a:lvl3pPr marL="1005839" indent="-116839" algn="l" rtl="0">
              <a:spcBef>
                <a:spcPts val="360"/>
              </a:spcBef>
              <a:buClr>
                <a:schemeClr val="accent3"/>
              </a:buClr>
              <a:buFont typeface="Calibri"/>
              <a:buChar char="•"/>
              <a:defRPr/>
            </a:lvl3pPr>
            <a:lvl4pPr marL="1280160" indent="-137160" algn="l" rtl="0">
              <a:spcBef>
                <a:spcPts val="320"/>
              </a:spcBef>
              <a:buClr>
                <a:schemeClr val="accent4"/>
              </a:buClr>
              <a:buFont typeface="Calibri"/>
              <a:buChar char="•"/>
              <a:defRPr/>
            </a:lvl4pPr>
            <a:lvl5pPr marL="1554480" indent="-144780" algn="l" rtl="0">
              <a:spcBef>
                <a:spcPts val="280"/>
              </a:spcBef>
              <a:buClr>
                <a:schemeClr val="accent5"/>
              </a:buClr>
              <a:buFont typeface="Calibri"/>
              <a:buChar char="•"/>
              <a:defRPr/>
            </a:lvl5pPr>
            <a:lvl6pPr marL="1737360" indent="-99060" algn="l" rtl="0">
              <a:spcBef>
                <a:spcPts val="280"/>
              </a:spcBef>
              <a:buClr>
                <a:schemeClr val="accent1"/>
              </a:buClr>
              <a:buFont typeface="Calibri"/>
              <a:buChar char="•"/>
              <a:defRPr/>
            </a:lvl6pPr>
            <a:lvl7pPr marL="1920240" indent="-104139" algn="l" rtl="0">
              <a:spcBef>
                <a:spcPts val="280"/>
              </a:spcBef>
              <a:buClr>
                <a:schemeClr val="accent2"/>
              </a:buClr>
              <a:buFont typeface="Calibri"/>
              <a:buChar char="•"/>
              <a:defRPr/>
            </a:lvl7pPr>
            <a:lvl8pPr marL="2103120" indent="-96520" algn="l" rtl="0">
              <a:spcBef>
                <a:spcPts val="280"/>
              </a:spcBef>
              <a:buClr>
                <a:schemeClr val="accent3"/>
              </a:buClr>
              <a:buFont typeface="Calibri"/>
              <a:buChar char="•"/>
              <a:defRPr/>
            </a:lvl8pPr>
            <a:lvl9pPr marL="2286000" indent="-101600" algn="l" rtl="0">
              <a:spcBef>
                <a:spcPts val="280"/>
              </a:spcBef>
              <a:buClr>
                <a:schemeClr val="accent4"/>
              </a:buClr>
              <a:buFont typeface="Calibri"/>
              <a:buChar char="•"/>
              <a:defRPr/>
            </a:lvl9pPr>
          </a:lstStyle>
          <a:p>
            <a:endParaRPr/>
          </a:p>
        </p:txBody>
      </p:sp>
      <p:sp>
        <p:nvSpPr>
          <p:cNvPr id="82" name="Shape 82"/>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fld id="{FD99A6F7-87D4-46CB-A99E-BD4FADC9BE33}" type="datetime1">
              <a:rPr lang="en-US" smtClean="0"/>
              <a:t>1/27/2018</a:t>
            </a:fld>
            <a:endParaRPr/>
          </a:p>
        </p:txBody>
      </p:sp>
      <p:sp>
        <p:nvSpPr>
          <p:cNvPr id="83" name="Shape 83"/>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4" name="Shape 84"/>
          <p:cNvSpPr>
            <a:spLocks noGrp="1"/>
          </p:cNvSpPr>
          <p:nvPr>
            <p:ph type="sldNum" idx="12"/>
          </p:nvPr>
        </p:nvSpPr>
        <p:spPr>
          <a:xfrm>
            <a:off x="8531788" y="5648960"/>
            <a:ext cx="548639" cy="396240"/>
          </a:xfrm>
          <a:prstGeom prst="bracketPair">
            <a:avLst/>
          </a:prstGeom>
          <a:noFill/>
          <a:ln w="19050" cap="flat">
            <a:solidFill>
              <a:srgbClr val="FFFFFF"/>
            </a:solidFill>
            <a:prstDash val="solid"/>
            <a:round/>
            <a:headEnd type="none" w="med" len="med"/>
            <a:tailEnd type="none" w="med" len="med"/>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59908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D934AE-EA52-4244-A279-7F98AFC67DE3}" type="datetime1">
              <a:rPr lang="en-US" smtClean="0"/>
              <a:t>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CD6A0-8D58-4864-B961-42A14BB93F7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4DB1CC-46AB-49F4-8EC7-96FC4CE0B7B7}" type="datetime1">
              <a:rPr lang="en-US" smtClean="0"/>
              <a:t>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6CD6A0-8D58-4864-B961-42A14BB93F7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B9DC15-66C6-4862-BC1D-693C956F4CB6}" type="datetime1">
              <a:rPr lang="en-US" smtClean="0"/>
              <a:t>1/27/2018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6CD6A0-8D58-4864-B961-42A14BB93F7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3B6FBE-36CC-4FDA-A360-2783149BF73C}" type="datetime1">
              <a:rPr lang="en-US" smtClean="0"/>
              <a:t>1/27/2018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6CD6A0-8D58-4864-B961-42A14BB93F7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836891-16AE-4526-ADFF-5684547F465C}" type="datetime1">
              <a:rPr lang="en-US" smtClean="0"/>
              <a:t>1/27/2018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6CD6A0-8D58-4864-B961-42A14BB93F7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ABA0C5-A699-4E58-B7EB-74A61DF03ABB}" type="datetime1">
              <a:rPr lang="en-US" smtClean="0"/>
              <a:t>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6CD6A0-8D58-4864-B961-42A14BB93F7D}"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BD4AA5F6-A911-4C95-9FA2-E5525BE21838}" type="datetime1">
              <a:rPr lang="en-US" smtClean="0"/>
              <a:t>1/27/2018</a:t>
            </a:fld>
            <a:endParaRPr lang="en-US"/>
          </a:p>
        </p:txBody>
      </p:sp>
      <p:sp>
        <p:nvSpPr>
          <p:cNvPr id="9" name="Slide Number Placeholder 8"/>
          <p:cNvSpPr>
            <a:spLocks noGrp="1"/>
          </p:cNvSpPr>
          <p:nvPr>
            <p:ph type="sldNum" sz="quarter" idx="11"/>
          </p:nvPr>
        </p:nvSpPr>
        <p:spPr/>
        <p:txBody>
          <a:bodyPr/>
          <a:lstStyle/>
          <a:p>
            <a:fld id="{A46CD6A0-8D58-4864-B961-42A14BB93F7D}"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A46CD6A0-8D58-4864-B961-42A14BB93F7D}"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037ED6F-DB39-45BB-BC6D-A41DA49B6642}" type="datetime1">
              <a:rPr lang="en-US" smtClean="0"/>
              <a:t>1/27/2018</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indent="0" algn="l" rtl="0">
              <a:spcBef>
                <a:spcPts val="0"/>
              </a:spcBef>
              <a:buClr>
                <a:schemeClr val="dk2"/>
              </a:buClr>
              <a:buFont typeface="Cambria"/>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457200" y="1600200"/>
            <a:ext cx="7619999" cy="4800600"/>
          </a:xfrm>
          <a:prstGeom prst="rect">
            <a:avLst/>
          </a:prstGeom>
          <a:noFill/>
          <a:ln>
            <a:noFill/>
          </a:ln>
        </p:spPr>
        <p:txBody>
          <a:bodyPr lIns="91425" tIns="91425" rIns="91425" bIns="91425" anchor="t" anchorCtr="0"/>
          <a:lstStyle>
            <a:lvl1pPr marL="342900" marR="0" indent="-88900" algn="l" rtl="0">
              <a:spcBef>
                <a:spcPts val="440"/>
              </a:spcBef>
              <a:buClr>
                <a:schemeClr val="accent1"/>
              </a:buClr>
              <a:buFont typeface="Calibri"/>
              <a:buChar char="•"/>
              <a:defRPr/>
            </a:lvl1pPr>
            <a:lvl2pPr marL="640080" marR="0" indent="-106680" algn="l" rtl="0">
              <a:spcBef>
                <a:spcPts val="400"/>
              </a:spcBef>
              <a:buClr>
                <a:schemeClr val="accent2"/>
              </a:buClr>
              <a:buFont typeface="Calibri"/>
              <a:buChar char="•"/>
              <a:defRPr/>
            </a:lvl2pPr>
            <a:lvl3pPr marL="1005839" marR="0" indent="-116839" algn="l" rtl="0">
              <a:spcBef>
                <a:spcPts val="360"/>
              </a:spcBef>
              <a:buClr>
                <a:schemeClr val="accent3"/>
              </a:buClr>
              <a:buFont typeface="Calibri"/>
              <a:buChar char="•"/>
              <a:defRPr/>
            </a:lvl3pPr>
            <a:lvl4pPr marL="1280160" marR="0" indent="-137160" algn="l" rtl="0">
              <a:spcBef>
                <a:spcPts val="320"/>
              </a:spcBef>
              <a:buClr>
                <a:schemeClr val="accent4"/>
              </a:buClr>
              <a:buFont typeface="Calibri"/>
              <a:buChar char="•"/>
              <a:defRPr/>
            </a:lvl4pPr>
            <a:lvl5pPr marL="1554480" marR="0" indent="-144780" algn="l" rtl="0">
              <a:spcBef>
                <a:spcPts val="280"/>
              </a:spcBef>
              <a:buClr>
                <a:schemeClr val="accent5"/>
              </a:buClr>
              <a:buFont typeface="Calibri"/>
              <a:buChar char="•"/>
              <a:defRPr/>
            </a:lvl5pPr>
            <a:lvl6pPr marL="1737360" marR="0" indent="-99060" algn="l" rtl="0">
              <a:spcBef>
                <a:spcPts val="280"/>
              </a:spcBef>
              <a:buClr>
                <a:schemeClr val="accent1"/>
              </a:buClr>
              <a:buFont typeface="Calibri"/>
              <a:buChar char="•"/>
              <a:defRPr/>
            </a:lvl6pPr>
            <a:lvl7pPr marL="1920240" marR="0" indent="-104139" algn="l" rtl="0">
              <a:spcBef>
                <a:spcPts val="280"/>
              </a:spcBef>
              <a:buClr>
                <a:schemeClr val="accent2"/>
              </a:buClr>
              <a:buFont typeface="Calibri"/>
              <a:buChar char="•"/>
              <a:defRPr/>
            </a:lvl7pPr>
            <a:lvl8pPr marL="2103120" marR="0" indent="-96520" algn="l" rtl="0">
              <a:spcBef>
                <a:spcPts val="280"/>
              </a:spcBef>
              <a:buClr>
                <a:schemeClr val="accent3"/>
              </a:buClr>
              <a:buFont typeface="Calibri"/>
              <a:buChar char="•"/>
              <a:defRPr/>
            </a:lvl8pPr>
            <a:lvl9pPr marL="2286000" marR="0" indent="-101600" algn="l" rtl="0">
              <a:spcBef>
                <a:spcPts val="280"/>
              </a:spcBef>
              <a:buClr>
                <a:schemeClr val="accent4"/>
              </a:buClr>
              <a:buFont typeface="Calibri"/>
              <a:buChar char="•"/>
              <a:defRPr/>
            </a:lvl9pPr>
          </a:lstStyle>
          <a:p>
            <a:endParaRPr/>
          </a:p>
        </p:txBody>
      </p:sp>
      <p:sp>
        <p:nvSpPr>
          <p:cNvPr id="11" name="Shape 11"/>
          <p:cNvSpPr/>
          <p:nvPr/>
        </p:nvSpPr>
        <p:spPr>
          <a:xfrm>
            <a:off x="8458200" y="0"/>
            <a:ext cx="685799" cy="6858000"/>
          </a:xfrm>
          <a:prstGeom prst="rect">
            <a:avLst/>
          </a:prstGeom>
          <a:solidFill>
            <a:schemeClr val="dk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12" name="Shape 12"/>
          <p:cNvSpPr/>
          <p:nvPr/>
        </p:nvSpPr>
        <p:spPr>
          <a:xfrm>
            <a:off x="8458200" y="5486400"/>
            <a:ext cx="685799" cy="6857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13" name="Shape 13"/>
          <p:cNvSpPr>
            <a:spLocks noGrp="1"/>
          </p:cNvSpPr>
          <p:nvPr>
            <p:ph type="sldNum" idx="12"/>
          </p:nvPr>
        </p:nvSpPr>
        <p:spPr>
          <a:xfrm>
            <a:off x="8531788" y="5648960"/>
            <a:ext cx="548639" cy="396240"/>
          </a:xfrm>
          <a:prstGeom prst="bracketPair">
            <a:avLst/>
          </a:prstGeom>
          <a:noFill/>
          <a:ln w="19050" cap="flat">
            <a:solidFill>
              <a:srgbClr val="FFFFFF"/>
            </a:solidFill>
            <a:prstDash val="solid"/>
            <a:round/>
            <a:headEnd type="none" w="med" len="med"/>
            <a:tailEnd type="none" w="med" len="med"/>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4" name="Shape 14"/>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5" name="Shape 15"/>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fld id="{CE8FEB3C-9102-4EB2-B946-F65471E828E3}" type="datetime1">
              <a:rPr lang="en-US" smtClean="0"/>
              <a:t>1/27/2018</a:t>
            </a:fld>
            <a:endParaRPr/>
          </a:p>
        </p:txBody>
      </p:sp>
    </p:spTree>
    <p:extLst>
      <p:ext uri="{BB962C8B-B14F-4D97-AF65-F5344CB8AC3E}">
        <p14:creationId xmlns:p14="http://schemas.microsoft.com/office/powerpoint/2010/main" val="2314646306"/>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http://dloc.com/UF00080046/00033/allvolumes2"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www.dloc.com/teach" TargetMode="Externa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hyperlink" Target="mailto:rosenber@ufl.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mailto:laurien@ufl.edu" TargetMode="External"/><Relationship Id="rId4" Type="http://schemas.openxmlformats.org/officeDocument/2006/relationships/hyperlink" Target="mailto:hhuet@ufl.edu" TargetMode="Externa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ufdcimages.uflib.ufl.edu/IR/00/00/31/61/00001/11_Calypso.mp3"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ufdc.ufl.edu/l/UFE0045853/00001" TargetMode="External"/><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cms.uflib.ufl.edu/interns/Index.aspx"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dloc.com/results/?t=morales%20%20francesc"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www.fldh.org/" TargetMode="Externa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48.jpg"/><Relationship Id="rId4" Type="http://schemas.openxmlformats.org/officeDocument/2006/relationships/image" Target="../media/image47.jp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55.jpg"/><Relationship Id="rId4" Type="http://schemas.openxmlformats.org/officeDocument/2006/relationships/image" Target="../media/image54.jp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3.xml"/><Relationship Id="rId4" Type="http://schemas.openxmlformats.org/officeDocument/2006/relationships/image" Target="../media/image66.jpg"/></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hyperlink" Target="http://dloc.com/exhibits/aboutface"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dloc.com/exhibits/islandluminou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89.jpeg"/></Relationships>
</file>

<file path=ppt/slides/_rels/slide61.xml.rels><?xml version="1.0" encoding="UTF-8" standalone="yes"?>
<Relationships xmlns="http://schemas.openxmlformats.org/package/2006/relationships"><Relationship Id="rId3" Type="http://schemas.openxmlformats.org/officeDocument/2006/relationships/hyperlink" Target="http://www.dloc.com/AA00015557/00005/allvolume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createcaribbean.org/" TargetMode="External"/><Relationship Id="rId7"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hyperlink" Target="http://www.musicalpassage.org/" TargetMode="External"/><Relationship Id="rId4" Type="http://schemas.openxmlformats.org/officeDocument/2006/relationships/hyperlink" Target="http://smallaxe.net/sxarchipelagos"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www.dloc.com/AA00061952"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75841" y="1676400"/>
            <a:ext cx="7238999" cy="1981199"/>
          </a:xfrm>
        </p:spPr>
        <p:txBody>
          <a:bodyPr/>
          <a:lstStyle/>
          <a:p>
            <a:r>
              <a:rPr lang="en-US" sz="3600" b="1" dirty="0" smtClean="0">
                <a:solidFill>
                  <a:schemeClr val="bg1"/>
                </a:solidFill>
              </a:rPr>
              <a:t>The </a:t>
            </a:r>
            <a:r>
              <a:rPr lang="en-US" sz="3600" b="1" dirty="0">
                <a:solidFill>
                  <a:schemeClr val="bg1"/>
                </a:solidFill>
              </a:rPr>
              <a:t>Digital Library of the Caribbean and Digital Humanities:</a:t>
            </a:r>
            <a:br>
              <a:rPr lang="en-US" sz="3600" b="1" dirty="0">
                <a:solidFill>
                  <a:schemeClr val="bg1"/>
                </a:solidFill>
              </a:rPr>
            </a:br>
            <a:r>
              <a:rPr lang="en-US" sz="3600" b="1" dirty="0">
                <a:solidFill>
                  <a:schemeClr val="bg1"/>
                </a:solidFill>
              </a:rPr>
              <a:t>Opportunities and Resources for Research, Teaching, </a:t>
            </a:r>
            <a:r>
              <a:rPr lang="en-US" sz="3600" b="1" dirty="0" smtClean="0">
                <a:solidFill>
                  <a:schemeClr val="bg1"/>
                </a:solidFill>
              </a:rPr>
              <a:t>and Collaboration</a:t>
            </a:r>
            <a:endParaRPr lang="en-US" sz="3600" dirty="0">
              <a:solidFill>
                <a:schemeClr val="bg1"/>
              </a:solidFill>
            </a:endParaRPr>
          </a:p>
        </p:txBody>
      </p:sp>
      <p:sp>
        <p:nvSpPr>
          <p:cNvPr id="3" name="Content Placeholder 2"/>
          <p:cNvSpPr>
            <a:spLocks noGrp="1"/>
          </p:cNvSpPr>
          <p:nvPr>
            <p:ph type="subTitle" idx="1"/>
          </p:nvPr>
        </p:nvSpPr>
        <p:spPr>
          <a:xfrm>
            <a:off x="1075841" y="3886200"/>
            <a:ext cx="6461760" cy="2286000"/>
          </a:xfrm>
        </p:spPr>
        <p:txBody>
          <a:bodyPr>
            <a:noAutofit/>
          </a:bodyPr>
          <a:lstStyle/>
          <a:p>
            <a:pPr marL="114300" indent="0">
              <a:buNone/>
            </a:pPr>
            <a:r>
              <a:rPr lang="en-US" sz="2200" b="1" dirty="0" smtClean="0">
                <a:solidFill>
                  <a:schemeClr val="bg1"/>
                </a:solidFill>
              </a:rPr>
              <a:t>12</a:t>
            </a:r>
            <a:r>
              <a:rPr lang="en-US" sz="2200" b="1" baseline="30000" dirty="0" smtClean="0">
                <a:solidFill>
                  <a:schemeClr val="bg1"/>
                </a:solidFill>
              </a:rPr>
              <a:t>th</a:t>
            </a:r>
            <a:r>
              <a:rPr lang="en-US" sz="2200" b="1" dirty="0" smtClean="0">
                <a:solidFill>
                  <a:schemeClr val="bg1"/>
                </a:solidFill>
              </a:rPr>
              <a:t> Annual Symposium, Spanish &amp; Portuguese Studies, University of Florida</a:t>
            </a:r>
            <a:endParaRPr lang="en-US" sz="2200" b="1" dirty="0">
              <a:solidFill>
                <a:schemeClr val="bg1"/>
              </a:solidFill>
            </a:endParaRPr>
          </a:p>
          <a:p>
            <a:pPr marL="114300" indent="0">
              <a:buNone/>
            </a:pPr>
            <a:endParaRPr lang="en-US" sz="2200" b="1" dirty="0">
              <a:solidFill>
                <a:schemeClr val="bg1"/>
              </a:solidFill>
            </a:endParaRPr>
          </a:p>
          <a:p>
            <a:pPr marL="114300"/>
            <a:r>
              <a:rPr lang="en-US" sz="2200" b="1">
                <a:solidFill>
                  <a:schemeClr val="bg1"/>
                </a:solidFill>
              </a:rPr>
              <a:t>Hélène Huet, hhuet@ufl.edu </a:t>
            </a:r>
            <a:r>
              <a:rPr lang="en-US" sz="2200" b="1" smtClean="0">
                <a:solidFill>
                  <a:schemeClr val="bg1"/>
                </a:solidFill>
              </a:rPr>
              <a:t/>
            </a:r>
            <a:br>
              <a:rPr lang="en-US" sz="2200" b="1" smtClean="0">
                <a:solidFill>
                  <a:schemeClr val="bg1"/>
                </a:solidFill>
              </a:rPr>
            </a:br>
            <a:r>
              <a:rPr lang="en-US" sz="2200" b="1" smtClean="0">
                <a:solidFill>
                  <a:schemeClr val="bg1"/>
                </a:solidFill>
              </a:rPr>
              <a:t>Leah </a:t>
            </a:r>
            <a:r>
              <a:rPr lang="en-US" sz="2200" b="1" dirty="0">
                <a:solidFill>
                  <a:schemeClr val="bg1"/>
                </a:solidFill>
              </a:rPr>
              <a:t>Rosenberg</a:t>
            </a:r>
            <a:r>
              <a:rPr lang="en-US" sz="2200" b="1">
                <a:solidFill>
                  <a:schemeClr val="bg1"/>
                </a:solidFill>
              </a:rPr>
              <a:t>,  </a:t>
            </a:r>
            <a:r>
              <a:rPr lang="en-US" sz="2200" b="1" smtClean="0">
                <a:solidFill>
                  <a:schemeClr val="bg1"/>
                </a:solidFill>
              </a:rPr>
              <a:t>rosenber@ufl.edu</a:t>
            </a:r>
            <a:endParaRPr lang="en-US" sz="2200" b="1" dirty="0">
              <a:solidFill>
                <a:schemeClr val="bg1"/>
              </a:solidFill>
            </a:endParaRPr>
          </a:p>
          <a:p>
            <a:pPr marL="114300" indent="0">
              <a:buNone/>
            </a:pPr>
            <a:r>
              <a:rPr lang="en-US" sz="2200" b="1" dirty="0" smtClean="0">
                <a:solidFill>
                  <a:schemeClr val="bg1"/>
                </a:solidFill>
              </a:rPr>
              <a:t>Laurie </a:t>
            </a:r>
            <a:r>
              <a:rPr lang="en-US" sz="2200" b="1" dirty="0">
                <a:solidFill>
                  <a:schemeClr val="bg1"/>
                </a:solidFill>
              </a:rPr>
              <a:t>Taylor, </a:t>
            </a:r>
            <a:r>
              <a:rPr lang="en-US" sz="2200" b="1" dirty="0" smtClean="0">
                <a:solidFill>
                  <a:schemeClr val="bg1"/>
                </a:solidFill>
              </a:rPr>
              <a:t>laurien@ufl.edu</a:t>
            </a:r>
            <a:endParaRPr lang="en-US" sz="2200" b="1" dirty="0">
              <a:solidFill>
                <a:schemeClr val="bg1"/>
              </a:solidFill>
              <a:latin typeface="+mj-lt"/>
            </a:endParaRPr>
          </a:p>
          <a:p>
            <a:pPr marL="114300" indent="0">
              <a:buNone/>
            </a:pPr>
            <a:r>
              <a:rPr lang="en-US" sz="2200" b="1" dirty="0">
                <a:solidFill>
                  <a:schemeClr val="bg1"/>
                </a:solidFill>
                <a:latin typeface="+mj-lt"/>
              </a:rPr>
              <a:t>	</a:t>
            </a:r>
            <a:endParaRPr lang="en-US" sz="2200" dirty="0">
              <a:solidFill>
                <a:schemeClr val="bg1"/>
              </a:solidFill>
            </a:endParaRPr>
          </a:p>
        </p:txBody>
      </p:sp>
      <p:sp>
        <p:nvSpPr>
          <p:cNvPr id="4" name="TextBox 3"/>
          <p:cNvSpPr txBox="1"/>
          <p:nvPr/>
        </p:nvSpPr>
        <p:spPr>
          <a:xfrm flipH="1">
            <a:off x="228601" y="6172200"/>
            <a:ext cx="762000" cy="902732"/>
          </a:xfrm>
          <a:prstGeom prst="rect">
            <a:avLst/>
          </a:prstGeom>
          <a:noFill/>
        </p:spPr>
        <p:txBody>
          <a:bodyPr wrap="square" rtlCol="0">
            <a:spAutoFit/>
          </a:bodyPr>
          <a:lstStyle/>
          <a:p>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9337" cy="157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19800" y="6172200"/>
            <a:ext cx="3124200" cy="492443"/>
          </a:xfrm>
          <a:prstGeom prst="rect">
            <a:avLst/>
          </a:prstGeom>
          <a:noFill/>
        </p:spPr>
        <p:txBody>
          <a:bodyPr wrap="square" rtlCol="0">
            <a:spAutoFit/>
          </a:bodyPr>
          <a:lstStyle/>
          <a:p>
            <a:r>
              <a:rPr lang="en-US" sz="2600" dirty="0" smtClean="0">
                <a:solidFill>
                  <a:schemeClr val="bg1"/>
                </a:solidFill>
              </a:rPr>
              <a:t>www.dLOC.com</a:t>
            </a:r>
            <a:endParaRPr lang="en-US" sz="2600" dirty="0">
              <a:solidFill>
                <a:schemeClr val="bg1"/>
              </a:solidFill>
            </a:endParaRPr>
          </a:p>
        </p:txBody>
      </p:sp>
    </p:spTree>
    <p:extLst>
      <p:ext uri="{BB962C8B-B14F-4D97-AF65-F5344CB8AC3E}">
        <p14:creationId xmlns:p14="http://schemas.microsoft.com/office/powerpoint/2010/main" val="40960247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Text Searching</a:t>
            </a:r>
            <a:endParaRPr lang="en-US" dirty="0"/>
          </a:p>
        </p:txBody>
      </p:sp>
      <p:sp>
        <p:nvSpPr>
          <p:cNvPr id="3" name="Content Placeholder 2"/>
          <p:cNvSpPr>
            <a:spLocks noGrp="1"/>
          </p:cNvSpPr>
          <p:nvPr>
            <p:ph sz="quarter" idx="1"/>
          </p:nvPr>
        </p:nvSpPr>
        <p:spPr>
          <a:xfrm>
            <a:off x="457200" y="1600200"/>
            <a:ext cx="1657350" cy="4495800"/>
          </a:xfrm>
        </p:spPr>
        <p:txBody>
          <a:bodyPr>
            <a:normAutofit/>
          </a:bodyPr>
          <a:lstStyle/>
          <a:p>
            <a:pPr marL="0" indent="0">
              <a:buNone/>
            </a:pPr>
            <a:r>
              <a:rPr lang="en-US" sz="2400" dirty="0" smtClean="0">
                <a:solidFill>
                  <a:schemeClr val="bg1"/>
                </a:solidFill>
                <a:latin typeface="Franklin Gothic Book" panose="020B0503020102020204" pitchFamily="34" charset="0"/>
              </a:rPr>
              <a:t>Searches full text, and presents snippets of the text in context.</a:t>
            </a:r>
            <a:endParaRPr lang="en-US" sz="2000" dirty="0">
              <a:solidFill>
                <a:schemeClr val="bg1"/>
              </a:solidFill>
              <a:latin typeface="Franklin Gothic Book" panose="020B05030201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653" t="29280" r="7083" b="4052"/>
          <a:stretch/>
        </p:blipFill>
        <p:spPr>
          <a:xfrm>
            <a:off x="2209801" y="1600200"/>
            <a:ext cx="6477000" cy="3513333"/>
          </a:xfrm>
          <a:prstGeom prst="rect">
            <a:avLst/>
          </a:prstGeom>
          <a:ln>
            <a:solidFill>
              <a:schemeClr val="bg1">
                <a:lumMod val="10000"/>
              </a:schemeClr>
            </a:solidFill>
          </a:ln>
        </p:spPr>
      </p:pic>
    </p:spTree>
    <p:extLst>
      <p:ext uri="{BB962C8B-B14F-4D97-AF65-F5344CB8AC3E}">
        <p14:creationId xmlns:p14="http://schemas.microsoft.com/office/powerpoint/2010/main" val="15697644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mydLOC</a:t>
            </a:r>
            <a:r>
              <a:rPr lang="en-US" dirty="0" smtClean="0"/>
              <a:t> Registered Users</a:t>
            </a:r>
            <a:endParaRPr lang="en-US" dirty="0"/>
          </a:p>
        </p:txBody>
      </p:sp>
      <p:sp>
        <p:nvSpPr>
          <p:cNvPr id="3" name="Content Placeholder 2"/>
          <p:cNvSpPr>
            <a:spLocks noGrp="1"/>
          </p:cNvSpPr>
          <p:nvPr>
            <p:ph sz="quarter" idx="1"/>
          </p:nvPr>
        </p:nvSpPr>
        <p:spPr>
          <a:xfrm>
            <a:off x="612648" y="1600200"/>
            <a:ext cx="2435352" cy="4495800"/>
          </a:xfrm>
        </p:spPr>
        <p:txBody>
          <a:bodyPr>
            <a:normAutofit/>
          </a:bodyPr>
          <a:lstStyle/>
          <a:p>
            <a:pPr marL="0" indent="0">
              <a:buNone/>
            </a:pPr>
            <a:r>
              <a:rPr lang="en-US" dirty="0" smtClean="0">
                <a:solidFill>
                  <a:schemeClr val="bg1"/>
                </a:solidFill>
                <a:latin typeface="Franklin Gothic Book" panose="020B0503020102020204" pitchFamily="34" charset="0"/>
              </a:rPr>
              <a:t>Registration is optional. Registering enables user features, including: creating public and private bookshelves and saving searches.</a:t>
            </a:r>
            <a:endParaRPr lang="en-US" dirty="0">
              <a:solidFill>
                <a:schemeClr val="bg1"/>
              </a:solidFill>
              <a:latin typeface="Franklin Gothic Book" panose="020B05030201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754" t="10460" r="14737" b="8891"/>
          <a:stretch/>
        </p:blipFill>
        <p:spPr>
          <a:xfrm>
            <a:off x="3048000" y="1417638"/>
            <a:ext cx="5868963" cy="4678362"/>
          </a:xfrm>
          <a:prstGeom prst="rect">
            <a:avLst/>
          </a:prstGeom>
          <a:ln>
            <a:solidFill>
              <a:schemeClr val="bg1">
                <a:lumMod val="10000"/>
              </a:schemeClr>
            </a:solidFill>
          </a:ln>
        </p:spPr>
      </p:pic>
    </p:spTree>
    <p:extLst>
      <p:ext uri="{BB962C8B-B14F-4D97-AF65-F5344CB8AC3E}">
        <p14:creationId xmlns:p14="http://schemas.microsoft.com/office/powerpoint/2010/main" val="20007618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728" t="8685" r="7957" b="14771"/>
          <a:stretch/>
        </p:blipFill>
        <p:spPr>
          <a:xfrm>
            <a:off x="4531422" y="3505200"/>
            <a:ext cx="4336630" cy="2794130"/>
          </a:xfrm>
          <a:prstGeom prst="rect">
            <a:avLst/>
          </a:prstGeom>
          <a:ln>
            <a:solidFill>
              <a:schemeClr val="bg1">
                <a:lumMod val="10000"/>
              </a:schemeClr>
            </a:solidFill>
          </a:ln>
        </p:spPr>
      </p:pic>
      <p:sp>
        <p:nvSpPr>
          <p:cNvPr id="3" name="Title 2"/>
          <p:cNvSpPr>
            <a:spLocks noGrp="1"/>
          </p:cNvSpPr>
          <p:nvPr>
            <p:ph type="title"/>
          </p:nvPr>
        </p:nvSpPr>
        <p:spPr/>
        <p:txBody>
          <a:bodyPr/>
          <a:lstStyle/>
          <a:p>
            <a:r>
              <a:rPr lang="en-US" dirty="0" smtClean="0"/>
              <a:t>Partner &amp; Topical Collections</a:t>
            </a:r>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439" t="9494" r="8070" b="5751"/>
          <a:stretch/>
        </p:blipFill>
        <p:spPr>
          <a:xfrm>
            <a:off x="435198" y="1366117"/>
            <a:ext cx="3908202" cy="2782513"/>
          </a:xfrm>
          <a:prstGeom prst="rect">
            <a:avLst/>
          </a:prstGeom>
          <a:ln>
            <a:solidFill>
              <a:schemeClr val="bg1">
                <a:lumMod val="10000"/>
              </a:schemeClr>
            </a:solidFill>
          </a:ln>
        </p:spPr>
      </p:pic>
    </p:spTree>
    <p:extLst>
      <p:ext uri="{BB962C8B-B14F-4D97-AF65-F5344CB8AC3E}">
        <p14:creationId xmlns:p14="http://schemas.microsoft.com/office/powerpoint/2010/main" val="16779770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12648" y="457200"/>
            <a:ext cx="8153400" cy="990600"/>
          </a:xfrm>
        </p:spPr>
        <p:txBody>
          <a:bodyPr>
            <a:normAutofit fontScale="90000"/>
          </a:bodyPr>
          <a:lstStyle/>
          <a:p>
            <a:r>
              <a:rPr lang="en-US" dirty="0">
                <a:latin typeface="Franklin Gothic Book" panose="020B0503020102020204" pitchFamily="34" charset="0"/>
              </a:rPr>
              <a:t>Flora, </a:t>
            </a:r>
            <a:r>
              <a:rPr lang="en-US" dirty="0" smtClean="0">
                <a:latin typeface="Franklin Gothic Book" panose="020B0503020102020204" pitchFamily="34" charset="0"/>
              </a:rPr>
              <a:t>Landscape and </a:t>
            </a:r>
            <a:r>
              <a:rPr lang="en-US" dirty="0">
                <a:latin typeface="Franklin Gothic Book" panose="020B0503020102020204" pitchFamily="34" charset="0"/>
              </a:rPr>
              <a:t>Architecture</a:t>
            </a:r>
            <a:br>
              <a:rPr lang="en-US" dirty="0">
                <a:latin typeface="Franklin Gothic Book" panose="020B0503020102020204" pitchFamily="34" charset="0"/>
              </a:rPr>
            </a:br>
            <a:endParaRPr lang="en-US" dirty="0">
              <a:latin typeface="Franklin Gothic Book" panose="020B0503020102020204" pitchFamily="34" charset="0"/>
            </a:endParaRPr>
          </a:p>
        </p:txBody>
      </p:sp>
      <p:sp>
        <p:nvSpPr>
          <p:cNvPr id="5" name="Content Placeholder 2"/>
          <p:cNvSpPr>
            <a:spLocks noGrp="1"/>
          </p:cNvSpPr>
          <p:nvPr>
            <p:ph sz="quarter" idx="4294967295"/>
          </p:nvPr>
        </p:nvSpPr>
        <p:spPr>
          <a:xfrm>
            <a:off x="609600" y="1753053"/>
            <a:ext cx="3314700" cy="1675947"/>
          </a:xfrm>
        </p:spPr>
        <p:txBody>
          <a:bodyPr>
            <a:noAutofit/>
          </a:bodyPr>
          <a:lstStyle/>
          <a:p>
            <a:pPr marL="0" indent="0">
              <a:buNone/>
            </a:pPr>
            <a:r>
              <a:rPr lang="en-US" sz="1800" dirty="0" smtClean="0">
                <a:latin typeface="Franklin Gothic Book" panose="020B0503020102020204" pitchFamily="34" charset="0"/>
              </a:rPr>
              <a:t>Caribbean </a:t>
            </a:r>
            <a:r>
              <a:rPr lang="en-US" sz="1800" dirty="0">
                <a:latin typeface="Franklin Gothic Book" panose="020B0503020102020204" pitchFamily="34" charset="0"/>
              </a:rPr>
              <a:t>plants vouchered and expertly identified by Dr. Scott </a:t>
            </a:r>
            <a:r>
              <a:rPr lang="en-US" sz="1800" dirty="0" err="1">
                <a:latin typeface="Franklin Gothic Book" panose="020B0503020102020204" pitchFamily="34" charset="0"/>
              </a:rPr>
              <a:t>Zona</a:t>
            </a:r>
            <a:r>
              <a:rPr lang="en-US" sz="1800" dirty="0">
                <a:latin typeface="Franklin Gothic Book" panose="020B0503020102020204" pitchFamily="34" charset="0"/>
              </a:rPr>
              <a:t> during his 25 years of botanical research in the Caribbean. </a:t>
            </a:r>
          </a:p>
        </p:txBody>
      </p:sp>
      <p:sp>
        <p:nvSpPr>
          <p:cNvPr id="12" name="Title 1"/>
          <p:cNvSpPr txBox="1">
            <a:spLocks/>
          </p:cNvSpPr>
          <p:nvPr/>
        </p:nvSpPr>
        <p:spPr>
          <a:xfrm>
            <a:off x="0" y="0"/>
            <a:ext cx="9144000" cy="6858000"/>
          </a:xfrm>
          <a:prstGeom prst="rect">
            <a:avLst/>
          </a:prstGeom>
          <a:solidFill>
            <a:schemeClr val="tx1"/>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panose="020B0503020102020204" pitchFamily="34" charset="0"/>
                <a:cs typeface="Franklin Gothic Book"/>
              </a:rPr>
              <a:t>SCIENTIFIC RESOURCES ANTHROPOLOGICAL REPORTS</a:t>
            </a:r>
          </a:p>
          <a:p>
            <a:r>
              <a:rPr lang="en-US" sz="5400" dirty="0" smtClean="0">
                <a:solidFill>
                  <a:schemeClr val="bg2">
                    <a:lumMod val="20000"/>
                    <a:lumOff val="80000"/>
                  </a:schemeClr>
                </a:solidFill>
                <a:latin typeface="Franklin Gothic Book" panose="020B0503020102020204" pitchFamily="34" charset="0"/>
                <a:cs typeface="Franklin Gothic Book"/>
              </a:rPr>
              <a:t>RELIGIOUS MATERIALS </a:t>
            </a:r>
          </a:p>
          <a:p>
            <a:r>
              <a:rPr lang="en-US" sz="5400" dirty="0">
                <a:solidFill>
                  <a:schemeClr val="bg2">
                    <a:lumMod val="20000"/>
                    <a:lumOff val="80000"/>
                  </a:schemeClr>
                </a:solidFill>
                <a:latin typeface="Franklin Gothic Book" panose="020B0503020102020204" pitchFamily="34" charset="0"/>
                <a:cs typeface="Franklin Gothic Book"/>
              </a:rPr>
              <a:t>HISTORY OF </a:t>
            </a:r>
            <a:r>
              <a:rPr lang="en-US" sz="5400" dirty="0" smtClean="0">
                <a:solidFill>
                  <a:schemeClr val="bg2">
                    <a:lumMod val="20000"/>
                    <a:lumOff val="80000"/>
                  </a:schemeClr>
                </a:solidFill>
                <a:latin typeface="Franklin Gothic Book" panose="020B0503020102020204" pitchFamily="34" charset="0"/>
                <a:cs typeface="Franklin Gothic Book"/>
              </a:rPr>
              <a:t>SLAVERY</a:t>
            </a:r>
          </a:p>
          <a:p>
            <a:r>
              <a:rPr lang="en-US" sz="5400" dirty="0" smtClean="0">
                <a:solidFill>
                  <a:schemeClr val="bg2">
                    <a:lumMod val="20000"/>
                    <a:lumOff val="80000"/>
                  </a:schemeClr>
                </a:solidFill>
                <a:latin typeface="Franklin Gothic Book" panose="020B0503020102020204" pitchFamily="34" charset="0"/>
                <a:cs typeface="Franklin Gothic Book"/>
              </a:rPr>
              <a:t>NEWSPAPERS</a:t>
            </a:r>
          </a:p>
          <a:p>
            <a:r>
              <a:rPr lang="en-US" sz="5400" dirty="0" smtClean="0">
                <a:solidFill>
                  <a:schemeClr val="bg2">
                    <a:lumMod val="20000"/>
                    <a:lumOff val="80000"/>
                  </a:schemeClr>
                </a:solidFill>
                <a:latin typeface="Franklin Gothic Book" panose="020B0503020102020204" pitchFamily="34" charset="0"/>
                <a:cs typeface="Franklin Gothic Book"/>
              </a:rPr>
              <a:t>PLANT SPECIMENS </a:t>
            </a:r>
          </a:p>
          <a:p>
            <a:r>
              <a:rPr lang="en-US" sz="5400" dirty="0" smtClean="0">
                <a:solidFill>
                  <a:schemeClr val="bg2">
                    <a:lumMod val="20000"/>
                    <a:lumOff val="80000"/>
                  </a:schemeClr>
                </a:solidFill>
                <a:latin typeface="Franklin Gothic Book" panose="020B0503020102020204" pitchFamily="34" charset="0"/>
                <a:cs typeface="Franklin Gothic Book"/>
              </a:rPr>
              <a:t>ARCHITECTURE</a:t>
            </a:r>
          </a:p>
          <a:p>
            <a:r>
              <a:rPr lang="en-US" sz="5400" dirty="0" smtClean="0">
                <a:solidFill>
                  <a:schemeClr val="bg2">
                    <a:lumMod val="20000"/>
                    <a:lumOff val="80000"/>
                  </a:schemeClr>
                </a:solidFill>
                <a:latin typeface="Franklin Gothic Book" panose="020B0503020102020204" pitchFamily="34" charset="0"/>
                <a:cs typeface="Franklin Gothic Book"/>
              </a:rPr>
              <a:t>LAW &amp; LEGAL MATERIALS DATASETS</a:t>
            </a:r>
          </a:p>
          <a:p>
            <a:r>
              <a:rPr lang="en-US" sz="5400" dirty="0" smtClean="0">
                <a:solidFill>
                  <a:schemeClr val="bg2">
                    <a:lumMod val="20000"/>
                    <a:lumOff val="80000"/>
                  </a:schemeClr>
                </a:solidFill>
                <a:latin typeface="Franklin Gothic Book" panose="020B0503020102020204" pitchFamily="34" charset="0"/>
                <a:cs typeface="Franklin Gothic Book"/>
              </a:rPr>
              <a:t>ECOLOGY </a:t>
            </a:r>
          </a:p>
          <a:p>
            <a:r>
              <a:rPr lang="en-US" sz="5400" dirty="0" smtClean="0">
                <a:solidFill>
                  <a:schemeClr val="bg2">
                    <a:lumMod val="20000"/>
                    <a:lumOff val="80000"/>
                  </a:schemeClr>
                </a:solidFill>
                <a:latin typeface="Franklin Gothic Book" panose="020B0503020102020204" pitchFamily="34" charset="0"/>
                <a:cs typeface="Franklin Gothic Book"/>
              </a:rPr>
              <a:t>SUSTAINABILITY</a:t>
            </a:r>
          </a:p>
          <a:p>
            <a:r>
              <a:rPr lang="en-US" sz="5400" dirty="0" smtClean="0">
                <a:solidFill>
                  <a:schemeClr val="bg2">
                    <a:lumMod val="20000"/>
                    <a:lumOff val="80000"/>
                  </a:schemeClr>
                </a:solidFill>
                <a:latin typeface="Franklin Gothic Book" panose="020B0503020102020204" pitchFamily="34" charset="0"/>
                <a:cs typeface="Franklin Gothic Book"/>
              </a:rPr>
              <a:t>PRISONS</a:t>
            </a:r>
          </a:p>
          <a:p>
            <a:r>
              <a:rPr lang="en-US" sz="5400" dirty="0" smtClean="0">
                <a:solidFill>
                  <a:schemeClr val="bg2">
                    <a:lumMod val="20000"/>
                    <a:lumOff val="80000"/>
                  </a:schemeClr>
                </a:solidFill>
                <a:latin typeface="Franklin Gothic Book" panose="020B0503020102020204" pitchFamily="34" charset="0"/>
                <a:cs typeface="Franklin Gothic Book"/>
              </a:rPr>
              <a:t>INDEPENDENCE</a:t>
            </a:r>
            <a:endParaRPr lang="en-US" sz="5400" dirty="0">
              <a:solidFill>
                <a:schemeClr val="bg2">
                  <a:lumMod val="20000"/>
                  <a:lumOff val="80000"/>
                </a:schemeClr>
              </a:solidFill>
              <a:latin typeface="Franklin Gothic Book" panose="020B0503020102020204" pitchFamily="34" charset="0"/>
              <a:cs typeface="Franklin Gothic Book"/>
            </a:endParaRPr>
          </a:p>
          <a:p>
            <a:r>
              <a:rPr lang="en-US" sz="5400" dirty="0" smtClean="0">
                <a:solidFill>
                  <a:schemeClr val="bg2">
                    <a:lumMod val="20000"/>
                    <a:lumOff val="80000"/>
                  </a:schemeClr>
                </a:solidFill>
                <a:latin typeface="Franklin Gothic Book" panose="020B0503020102020204" pitchFamily="34" charset="0"/>
                <a:cs typeface="Franklin Gothic Book"/>
              </a:rPr>
              <a:t>SCHOOLS &amp; EDUCATION</a:t>
            </a:r>
          </a:p>
        </p:txBody>
      </p:sp>
    </p:spTree>
    <p:extLst>
      <p:ext uri="{BB962C8B-B14F-4D97-AF65-F5344CB8AC3E}">
        <p14:creationId xmlns:p14="http://schemas.microsoft.com/office/powerpoint/2010/main" val="28720015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Sputnik - Page 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29"/>
            <a:ext cx="4871600" cy="7005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ufdcimages.uflib.ufl.edu/UF/00/09/59/23/00001/Bellegarde_Ecrivains2_Page_001.jpg"/>
          <p:cNvPicPr>
            <a:picLocks noChangeAspect="1" noChangeArrowheads="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0222346" y="753724"/>
            <a:ext cx="895288" cy="13670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54438" y="5218789"/>
            <a:ext cx="1882154" cy="1815882"/>
          </a:xfrm>
          <a:prstGeom prst="rect">
            <a:avLst/>
          </a:prstGeom>
          <a:noFill/>
        </p:spPr>
        <p:txBody>
          <a:bodyPr wrap="square" rtlCol="0">
            <a:spAutoFit/>
          </a:bodyPr>
          <a:lstStyle/>
          <a:p>
            <a:r>
              <a:rPr lang="pt-BR" sz="1400" b="1" dirty="0" smtClean="0"/>
              <a:t>Title: </a:t>
            </a:r>
            <a:r>
              <a:rPr lang="pt-BR" sz="1400" dirty="0" smtClean="0"/>
              <a:t>Ecrivains Haitiens</a:t>
            </a:r>
          </a:p>
          <a:p>
            <a:r>
              <a:rPr lang="pt-BR" sz="1400" b="1" dirty="0" smtClean="0"/>
              <a:t>Author: </a:t>
            </a:r>
            <a:r>
              <a:rPr lang="pt-BR" sz="1400" dirty="0" smtClean="0"/>
              <a:t>Dantes Bellegarde</a:t>
            </a:r>
            <a:endParaRPr lang="pt-BR" sz="1400" b="1" dirty="0" smtClean="0"/>
          </a:p>
          <a:p>
            <a:r>
              <a:rPr lang="pt-BR" sz="1400" b="1" dirty="0" smtClean="0"/>
              <a:t>Year: </a:t>
            </a:r>
            <a:r>
              <a:rPr lang="pt-BR" sz="1400" dirty="0" smtClean="0"/>
              <a:t>1950</a:t>
            </a:r>
          </a:p>
          <a:p>
            <a:r>
              <a:rPr lang="pt-BR" sz="1400" b="1" dirty="0" smtClean="0"/>
              <a:t>Contributor: </a:t>
            </a:r>
            <a:r>
              <a:rPr lang="fr-FR" sz="1400" dirty="0" err="1"/>
              <a:t>Bibliotheque</a:t>
            </a:r>
            <a:r>
              <a:rPr lang="fr-FR" sz="1400" dirty="0"/>
              <a:t> </a:t>
            </a:r>
            <a:r>
              <a:rPr lang="fr-FR" sz="1400" dirty="0" err="1"/>
              <a:t>Haitienne</a:t>
            </a:r>
            <a:r>
              <a:rPr lang="fr-FR" sz="1400" dirty="0"/>
              <a:t> des Peres du Saint Esprit </a:t>
            </a:r>
            <a:endParaRPr lang="en-US" sz="1400" dirty="0"/>
          </a:p>
        </p:txBody>
      </p:sp>
      <p:pic>
        <p:nvPicPr>
          <p:cNvPr id="7" name="Picture 6" descr="http://ufdcimages.uflib.ufl.edu/UF/00/08/00/46/00033/00001.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121" y="3466171"/>
            <a:ext cx="899026" cy="13670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01430" y="1865733"/>
            <a:ext cx="1922930" cy="1600438"/>
          </a:xfrm>
          <a:prstGeom prst="rect">
            <a:avLst/>
          </a:prstGeom>
          <a:noFill/>
        </p:spPr>
        <p:txBody>
          <a:bodyPr wrap="square" rtlCol="0">
            <a:spAutoFit/>
          </a:bodyPr>
          <a:lstStyle/>
          <a:p>
            <a:r>
              <a:rPr lang="pt-BR" sz="1400" b="1" dirty="0" smtClean="0"/>
              <a:t>Title: </a:t>
            </a:r>
            <a:r>
              <a:rPr lang="pt-BR" sz="1400" dirty="0" smtClean="0"/>
              <a:t>Kyk-Over-Al</a:t>
            </a:r>
          </a:p>
          <a:p>
            <a:r>
              <a:rPr lang="pt-BR" sz="1400" b="1" dirty="0" smtClean="0"/>
              <a:t>Author: </a:t>
            </a:r>
            <a:r>
              <a:rPr lang="pt-BR" sz="1400" dirty="0" smtClean="0"/>
              <a:t>British Guiana’s Writer’s Assn</a:t>
            </a:r>
            <a:endParaRPr lang="pt-BR" sz="1400" b="1" dirty="0" smtClean="0"/>
          </a:p>
          <a:p>
            <a:r>
              <a:rPr lang="pt-BR" sz="1400" b="1" dirty="0" smtClean="0"/>
              <a:t>Year: </a:t>
            </a:r>
            <a:r>
              <a:rPr lang="pt-BR" sz="1400" dirty="0" smtClean="0"/>
              <a:t>online from 1948 - 1995</a:t>
            </a:r>
          </a:p>
          <a:p>
            <a:r>
              <a:rPr lang="pt-BR" sz="1400" b="1" dirty="0" smtClean="0"/>
              <a:t>Contributor: </a:t>
            </a:r>
            <a:r>
              <a:rPr lang="fr-FR" sz="1400" dirty="0" err="1" smtClean="0"/>
              <a:t>University</a:t>
            </a:r>
            <a:r>
              <a:rPr lang="fr-FR" sz="1400" dirty="0" smtClean="0"/>
              <a:t> of Florida</a:t>
            </a:r>
            <a:endParaRPr lang="en-US" sz="1400" dirty="0"/>
          </a:p>
        </p:txBody>
      </p:sp>
      <p:pic>
        <p:nvPicPr>
          <p:cNvPr id="9" name="Picture 8" descr="http://ufdcimages.uflib.ufl.edu/UF/00/04/76/28/00002/00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63579" y="5302223"/>
            <a:ext cx="1209084" cy="15487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777688" y="3837882"/>
            <a:ext cx="2202477" cy="1169551"/>
          </a:xfrm>
          <a:prstGeom prst="rect">
            <a:avLst/>
          </a:prstGeom>
          <a:noFill/>
        </p:spPr>
        <p:txBody>
          <a:bodyPr wrap="square" rtlCol="0">
            <a:spAutoFit/>
          </a:bodyPr>
          <a:lstStyle/>
          <a:p>
            <a:r>
              <a:rPr lang="pt-BR" sz="1400" b="1" dirty="0" smtClean="0"/>
              <a:t>Title: </a:t>
            </a:r>
            <a:r>
              <a:rPr lang="en-US" sz="1400" dirty="0"/>
              <a:t>La </a:t>
            </a:r>
            <a:r>
              <a:rPr lang="en-US" sz="1400" dirty="0" err="1"/>
              <a:t>revista</a:t>
            </a:r>
            <a:r>
              <a:rPr lang="en-US" sz="1400" dirty="0"/>
              <a:t> del </a:t>
            </a:r>
            <a:r>
              <a:rPr lang="en-US" sz="1400" dirty="0" err="1" smtClean="0"/>
              <a:t>Vigía</a:t>
            </a:r>
            <a:endParaRPr lang="en-US" sz="1400" dirty="0" smtClean="0"/>
          </a:p>
          <a:p>
            <a:r>
              <a:rPr lang="pt-BR" sz="1400" b="1" dirty="0" smtClean="0"/>
              <a:t>Author: </a:t>
            </a:r>
            <a:r>
              <a:rPr lang="en-US" sz="1400" dirty="0" err="1" smtClean="0"/>
              <a:t>Ediciones</a:t>
            </a:r>
            <a:r>
              <a:rPr lang="en-US" sz="1400" dirty="0" smtClean="0"/>
              <a:t> </a:t>
            </a:r>
            <a:r>
              <a:rPr lang="en-US" sz="1400" dirty="0" err="1" smtClean="0"/>
              <a:t>Vigia</a:t>
            </a:r>
            <a:r>
              <a:rPr lang="en-US" sz="1400" dirty="0" smtClean="0"/>
              <a:t> </a:t>
            </a:r>
          </a:p>
          <a:p>
            <a:r>
              <a:rPr lang="pt-BR" sz="1400" b="1" dirty="0" smtClean="0"/>
              <a:t>Year: </a:t>
            </a:r>
            <a:r>
              <a:rPr lang="pt-BR" sz="1400" dirty="0" smtClean="0"/>
              <a:t>1990</a:t>
            </a:r>
          </a:p>
          <a:p>
            <a:r>
              <a:rPr lang="pt-BR" sz="1400" b="1" dirty="0" smtClean="0"/>
              <a:t>Contributor: </a:t>
            </a:r>
            <a:r>
              <a:rPr lang="fr-FR" sz="1400" dirty="0" err="1" smtClean="0"/>
              <a:t>University</a:t>
            </a:r>
            <a:r>
              <a:rPr lang="fr-FR" sz="1400" dirty="0" smtClean="0"/>
              <a:t> of Florida</a:t>
            </a:r>
            <a:endParaRPr lang="en-US" sz="1400" dirty="0"/>
          </a:p>
        </p:txBody>
      </p:sp>
      <p:sp>
        <p:nvSpPr>
          <p:cNvPr id="11" name="Title 1"/>
          <p:cNvSpPr txBox="1">
            <a:spLocks/>
          </p:cNvSpPr>
          <p:nvPr/>
        </p:nvSpPr>
        <p:spPr>
          <a:xfrm>
            <a:off x="-44944" y="4743054"/>
            <a:ext cx="2540000" cy="528757"/>
          </a:xfrm>
          <a:prstGeom prst="rect">
            <a:avLst/>
          </a:prstGeom>
          <a:solidFill>
            <a:schemeClr val="tx1"/>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MAGAZINES</a:t>
            </a:r>
            <a:endParaRPr lang="en-US" sz="5400" dirty="0">
              <a:solidFill>
                <a:schemeClr val="bg2">
                  <a:lumMod val="20000"/>
                  <a:lumOff val="80000"/>
                </a:schemeClr>
              </a:solidFill>
              <a:latin typeface="Franklin Gothic Book"/>
              <a:cs typeface="Franklin Gothic Book"/>
            </a:endParaRPr>
          </a:p>
        </p:txBody>
      </p:sp>
      <p:pic>
        <p:nvPicPr>
          <p:cNvPr id="1026" name="Picture 2" descr="Sputnik - Page 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6780" y="-69229"/>
            <a:ext cx="4705350" cy="6901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6051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Francisco Sugar Company. Section of Batey Showing Sugar Warehou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7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4171" y="6304002"/>
            <a:ext cx="8001000" cy="369332"/>
          </a:xfrm>
          <a:prstGeom prst="rect">
            <a:avLst/>
          </a:prstGeom>
          <a:noFill/>
        </p:spPr>
        <p:txBody>
          <a:bodyPr wrap="square" rtlCol="0">
            <a:spAutoFit/>
          </a:bodyPr>
          <a:lstStyle/>
          <a:p>
            <a:r>
              <a:rPr lang="en-US" dirty="0" smtClean="0">
                <a:solidFill>
                  <a:srgbClr val="FFFFFF"/>
                </a:solidFill>
                <a:latin typeface="Franklin Gothic Book" panose="020B0503020102020204" pitchFamily="34" charset="0"/>
              </a:rPr>
              <a:t>www.dloc.com/UF00016656 </a:t>
            </a:r>
            <a:endParaRPr lang="en-US" dirty="0">
              <a:solidFill>
                <a:srgbClr val="FFFFFF"/>
              </a:solidFill>
              <a:latin typeface="Franklin Gothic Book" panose="020B0503020102020204" pitchFamily="34" charset="0"/>
            </a:endParaRPr>
          </a:p>
        </p:txBody>
      </p:sp>
      <p:sp>
        <p:nvSpPr>
          <p:cNvPr id="7" name="Title 1"/>
          <p:cNvSpPr txBox="1">
            <a:spLocks/>
          </p:cNvSpPr>
          <p:nvPr/>
        </p:nvSpPr>
        <p:spPr>
          <a:xfrm>
            <a:off x="-16329" y="353333"/>
            <a:ext cx="3069772" cy="965056"/>
          </a:xfrm>
          <a:prstGeom prst="rect">
            <a:avLst/>
          </a:prstGeom>
          <a:solidFill>
            <a:schemeClr val="tx1"/>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panose="020B0503020102020204" pitchFamily="34" charset="0"/>
                <a:cs typeface="Franklin Gothic Book"/>
              </a:rPr>
              <a:t>MAPS</a:t>
            </a:r>
            <a:endParaRPr lang="en-US" sz="5400" dirty="0">
              <a:solidFill>
                <a:schemeClr val="bg2">
                  <a:lumMod val="20000"/>
                  <a:lumOff val="80000"/>
                </a:schemeClr>
              </a:solidFill>
              <a:latin typeface="Franklin Gothic Book" panose="020B0503020102020204" pitchFamily="34" charset="0"/>
              <a:cs typeface="Franklin Gothic Book"/>
            </a:endParaRPr>
          </a:p>
        </p:txBody>
      </p:sp>
    </p:spTree>
    <p:extLst>
      <p:ext uri="{BB962C8B-B14F-4D97-AF65-F5344CB8AC3E}">
        <p14:creationId xmlns:p14="http://schemas.microsoft.com/office/powerpoint/2010/main" val="32750564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Rebate - Page 1"/>
          <p:cNvPicPr>
            <a:picLocks noChangeAspect="1" noChangeArrowheads="1"/>
          </p:cNvPicPr>
          <p:nvPr/>
        </p:nvPicPr>
        <p:blipFill rotWithShape="1">
          <a:blip r:embed="rId2">
            <a:extLst>
              <a:ext uri="{28A0092B-C50C-407E-A947-70E740481C1C}">
                <a14:useLocalDpi xmlns:a14="http://schemas.microsoft.com/office/drawing/2010/main" val="0"/>
              </a:ext>
            </a:extLst>
          </a:blip>
          <a:srcRect l="6151" t="6202" r="4676" b="6324"/>
          <a:stretch/>
        </p:blipFill>
        <p:spPr bwMode="auto">
          <a:xfrm>
            <a:off x="4483474" y="1"/>
            <a:ext cx="4679576"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28750" y="1340624"/>
            <a:ext cx="2800350" cy="3785652"/>
          </a:xfrm>
          <a:prstGeom prst="rect">
            <a:avLst/>
          </a:prstGeom>
          <a:noFill/>
        </p:spPr>
        <p:txBody>
          <a:bodyPr wrap="square" rtlCol="0">
            <a:spAutoFit/>
          </a:bodyPr>
          <a:lstStyle/>
          <a:p>
            <a:r>
              <a:rPr lang="en-US" sz="2400" dirty="0" smtClean="0"/>
              <a:t>CARICOM is building a comprehensive collection of CARIFESTA materials</a:t>
            </a:r>
          </a:p>
          <a:p>
            <a:endParaRPr lang="en-US" sz="2400" dirty="0"/>
          </a:p>
          <a:p>
            <a:r>
              <a:rPr lang="en-US" sz="2400" dirty="0" smtClean="0"/>
              <a:t>Alan Lomax photographs</a:t>
            </a:r>
          </a:p>
          <a:p>
            <a:endParaRPr lang="en-US" sz="2400" dirty="0"/>
          </a:p>
          <a:p>
            <a:r>
              <a:rPr lang="en-US" sz="2400" dirty="0" smtClean="0"/>
              <a:t>Maya </a:t>
            </a:r>
            <a:r>
              <a:rPr lang="en-US" sz="2400" dirty="0" err="1" smtClean="0"/>
              <a:t>Deren</a:t>
            </a:r>
            <a:r>
              <a:rPr lang="en-US" sz="2400" dirty="0" smtClean="0"/>
              <a:t> recordings</a:t>
            </a:r>
            <a:endParaRPr lang="en-US" sz="2400" dirty="0"/>
          </a:p>
        </p:txBody>
      </p:sp>
      <p:sp>
        <p:nvSpPr>
          <p:cNvPr id="12" name="Title 1"/>
          <p:cNvSpPr txBox="1">
            <a:spLocks/>
          </p:cNvSpPr>
          <p:nvPr/>
        </p:nvSpPr>
        <p:spPr>
          <a:xfrm>
            <a:off x="0" y="0"/>
            <a:ext cx="1390650" cy="6858000"/>
          </a:xfrm>
          <a:prstGeom prst="rect">
            <a:avLst/>
          </a:prstGeom>
          <a:solidFill>
            <a:srgbClr val="000000"/>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vert270"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mj-lt"/>
                <a:cs typeface="Franklin Gothic Book"/>
              </a:rPr>
              <a:t>CULTURE &amp; ARTS</a:t>
            </a:r>
            <a:endParaRPr lang="en-US" sz="5400" dirty="0">
              <a:solidFill>
                <a:schemeClr val="bg2">
                  <a:lumMod val="20000"/>
                  <a:lumOff val="80000"/>
                </a:schemeClr>
              </a:solidFill>
              <a:latin typeface="+mj-lt"/>
              <a:cs typeface="Franklin Gothic Book"/>
            </a:endParaRPr>
          </a:p>
        </p:txBody>
      </p:sp>
      <p:sp>
        <p:nvSpPr>
          <p:cNvPr id="13" name="Rectangle 12"/>
          <p:cNvSpPr/>
          <p:nvPr/>
        </p:nvSpPr>
        <p:spPr>
          <a:xfrm>
            <a:off x="1514841" y="6450568"/>
            <a:ext cx="2968633" cy="369332"/>
          </a:xfrm>
          <a:prstGeom prst="rect">
            <a:avLst/>
          </a:prstGeom>
        </p:spPr>
        <p:txBody>
          <a:bodyPr wrap="none">
            <a:spAutoFit/>
          </a:bodyPr>
          <a:lstStyle/>
          <a:p>
            <a:r>
              <a:rPr lang="en-US" dirty="0" smtClean="0"/>
              <a:t>www.dloc.com/AA00001672  </a:t>
            </a:r>
            <a:endParaRPr lang="en-US" dirty="0"/>
          </a:p>
        </p:txBody>
      </p:sp>
    </p:spTree>
    <p:extLst>
      <p:ext uri="{BB962C8B-B14F-4D97-AF65-F5344CB8AC3E}">
        <p14:creationId xmlns:p14="http://schemas.microsoft.com/office/powerpoint/2010/main" val="16759922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2" name="Picture 8" descr="La Correspondencia de Puerto Rico - Pagina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977"/>
          <a:stretch/>
        </p:blipFill>
        <p:spPr bwMode="auto">
          <a:xfrm>
            <a:off x="3896769" y="0"/>
            <a:ext cx="5247231"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ontent Placeholder 4"/>
          <p:cNvSpPr>
            <a:spLocks noGrp="1"/>
          </p:cNvSpPr>
          <p:nvPr>
            <p:ph sz="quarter" idx="1"/>
          </p:nvPr>
        </p:nvSpPr>
        <p:spPr>
          <a:xfrm>
            <a:off x="1447800" y="987306"/>
            <a:ext cx="2478120" cy="5342488"/>
          </a:xfrm>
          <a:prstGeom prst="rect">
            <a:avLst/>
          </a:prstGeom>
        </p:spPr>
        <p:txBody>
          <a:bodyPr wrap="square">
            <a:spAutoFit/>
          </a:bodyPr>
          <a:lstStyle/>
          <a:p>
            <a:pPr marL="0" lvl="0" indent="0">
              <a:spcBef>
                <a:spcPts val="700"/>
              </a:spcBef>
              <a:buClr>
                <a:schemeClr val="accent2"/>
              </a:buClr>
              <a:buSzPct val="60000"/>
              <a:buNone/>
            </a:pPr>
            <a:r>
              <a:rPr lang="en-US" sz="2400" dirty="0" smtClean="0">
                <a:latin typeface="Franklin Gothic Book" panose="020B0503020102020204" pitchFamily="34" charset="0"/>
              </a:rPr>
              <a:t>Newspapers: </a:t>
            </a:r>
          </a:p>
          <a:p>
            <a:pPr marL="0" lvl="0" indent="0">
              <a:spcBef>
                <a:spcPts val="700"/>
              </a:spcBef>
              <a:buClr>
                <a:schemeClr val="accent2"/>
              </a:buClr>
              <a:buSzPct val="60000"/>
              <a:buNone/>
            </a:pPr>
            <a:r>
              <a:rPr lang="en-US" sz="2400" dirty="0" smtClean="0">
                <a:latin typeface="Franklin Gothic Book" panose="020B0503020102020204" pitchFamily="34" charset="0"/>
              </a:rPr>
              <a:t>University of Puerto Rico, University </a:t>
            </a:r>
            <a:r>
              <a:rPr lang="en-US" sz="2400" dirty="0">
                <a:latin typeface="Franklin Gothic Book" panose="020B0503020102020204" pitchFamily="34" charset="0"/>
              </a:rPr>
              <a:t>of </a:t>
            </a:r>
            <a:r>
              <a:rPr lang="en-US" sz="2400" dirty="0" smtClean="0">
                <a:latin typeface="Franklin Gothic Book" panose="020B0503020102020204" pitchFamily="34" charset="0"/>
              </a:rPr>
              <a:t>Curaçao, Duke University</a:t>
            </a:r>
          </a:p>
          <a:p>
            <a:pPr marL="0" indent="0">
              <a:spcBef>
                <a:spcPts val="700"/>
              </a:spcBef>
              <a:buClr>
                <a:schemeClr val="accent2"/>
              </a:buClr>
              <a:buSzPct val="60000"/>
              <a:buNone/>
            </a:pPr>
            <a:r>
              <a:rPr lang="en-US" sz="2400" dirty="0" smtClean="0">
                <a:latin typeface="Franklin Gothic Book" panose="020B0503020102020204" pitchFamily="34" charset="0"/>
              </a:rPr>
              <a:t>Postcards from Cuba from FIU</a:t>
            </a:r>
          </a:p>
          <a:p>
            <a:pPr marL="0" indent="0">
              <a:spcBef>
                <a:spcPts val="700"/>
              </a:spcBef>
              <a:buClr>
                <a:schemeClr val="accent2"/>
              </a:buClr>
              <a:buSzPct val="60000"/>
              <a:buNone/>
            </a:pPr>
            <a:r>
              <a:rPr lang="en-US" sz="2400" dirty="0" smtClean="0">
                <a:latin typeface="Franklin Gothic Book" panose="020B0503020102020204" pitchFamily="34" charset="0"/>
              </a:rPr>
              <a:t>Teaching materials</a:t>
            </a:r>
          </a:p>
          <a:p>
            <a:pPr marL="0" indent="0">
              <a:spcBef>
                <a:spcPts val="700"/>
              </a:spcBef>
              <a:buClr>
                <a:schemeClr val="accent2"/>
              </a:buClr>
              <a:buSzPct val="60000"/>
              <a:buNone/>
            </a:pPr>
            <a:r>
              <a:rPr lang="en-US" sz="2400" dirty="0" smtClean="0">
                <a:latin typeface="Franklin Gothic Book" panose="020B0503020102020204" pitchFamily="34" charset="0"/>
              </a:rPr>
              <a:t>Oral Histories</a:t>
            </a:r>
          </a:p>
          <a:p>
            <a:pPr marL="0" indent="0">
              <a:spcBef>
                <a:spcPts val="700"/>
              </a:spcBef>
              <a:buClr>
                <a:schemeClr val="accent2"/>
              </a:buClr>
              <a:buSzPct val="60000"/>
              <a:buNone/>
            </a:pPr>
            <a:r>
              <a:rPr lang="en-US" sz="2400" dirty="0" smtClean="0">
                <a:latin typeface="Franklin Gothic Book" panose="020B0503020102020204" pitchFamily="34" charset="0"/>
              </a:rPr>
              <a:t>Webinars</a:t>
            </a:r>
          </a:p>
          <a:p>
            <a:pPr marL="342900" lvl="0" indent="-342900">
              <a:buClr>
                <a:schemeClr val="bg2">
                  <a:lumMod val="50000"/>
                  <a:lumOff val="50000"/>
                </a:schemeClr>
              </a:buClr>
              <a:buFont typeface="Wingdings" pitchFamily="2" charset="2"/>
              <a:buChar char="§"/>
            </a:pPr>
            <a:endParaRPr lang="en-US" sz="2000" dirty="0">
              <a:latin typeface="Franklin Gothic Book" panose="020B0503020102020204" pitchFamily="34" charset="0"/>
            </a:endParaRPr>
          </a:p>
        </p:txBody>
      </p:sp>
      <p:sp>
        <p:nvSpPr>
          <p:cNvPr id="8" name="Title 1"/>
          <p:cNvSpPr txBox="1">
            <a:spLocks/>
          </p:cNvSpPr>
          <p:nvPr/>
        </p:nvSpPr>
        <p:spPr>
          <a:xfrm>
            <a:off x="0" y="0"/>
            <a:ext cx="1447800" cy="6858000"/>
          </a:xfrm>
          <a:prstGeom prst="rect">
            <a:avLst/>
          </a:prstGeom>
          <a:solidFill>
            <a:srgbClr val="000000"/>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vert270"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mj-lt"/>
                <a:cs typeface="Franklin Gothic Book"/>
              </a:rPr>
              <a:t>RECENT ADDITIONS</a:t>
            </a:r>
            <a:endParaRPr lang="en-US" sz="5400" dirty="0">
              <a:solidFill>
                <a:schemeClr val="bg2">
                  <a:lumMod val="20000"/>
                  <a:lumOff val="80000"/>
                </a:schemeClr>
              </a:solidFill>
              <a:latin typeface="+mj-lt"/>
              <a:cs typeface="Franklin Gothic Book"/>
            </a:endParaRPr>
          </a:p>
        </p:txBody>
      </p:sp>
    </p:spTree>
    <p:extLst>
      <p:ext uri="{BB962C8B-B14F-4D97-AF65-F5344CB8AC3E}">
        <p14:creationId xmlns:p14="http://schemas.microsoft.com/office/powerpoint/2010/main" val="1076198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988" b="5499"/>
          <a:stretch/>
        </p:blipFill>
        <p:spPr>
          <a:xfrm>
            <a:off x="1587002" y="228600"/>
            <a:ext cx="6285717" cy="3843922"/>
          </a:xfrm>
          <a:prstGeom prst="rect">
            <a:avLst/>
          </a:prstGeom>
          <a:ln>
            <a:solidFill>
              <a:schemeClr val="bg1">
                <a:lumMod val="10000"/>
              </a:schemeClr>
            </a:solidFill>
          </a:ln>
        </p:spPr>
      </p:pic>
      <p:sp>
        <p:nvSpPr>
          <p:cNvPr id="5" name="Title 1"/>
          <p:cNvSpPr txBox="1">
            <a:spLocks/>
          </p:cNvSpPr>
          <p:nvPr/>
        </p:nvSpPr>
        <p:spPr>
          <a:xfrm>
            <a:off x="0" y="0"/>
            <a:ext cx="1143000" cy="6858000"/>
          </a:xfrm>
          <a:prstGeom prst="rect">
            <a:avLst/>
          </a:prstGeom>
          <a:solidFill>
            <a:schemeClr val="tx2"/>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vert270" lIns="91440" tIns="45720" rIns="91440" bIns="45720" rtlCol="0" anchor="ct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200" dirty="0" smtClean="0">
                <a:solidFill>
                  <a:srgbClr val="FFFFFF"/>
                </a:solidFill>
                <a:latin typeface="+mj-lt"/>
              </a:rPr>
              <a:t>DIGITAL PEDAGOGY</a:t>
            </a:r>
            <a:endParaRPr lang="en-US" sz="4200" dirty="0">
              <a:solidFill>
                <a:srgbClr val="FFFFFF"/>
              </a:solidFill>
              <a:latin typeface="+mj-lt"/>
            </a:endParaRPr>
          </a:p>
        </p:txBody>
      </p:sp>
      <p:pic>
        <p:nvPicPr>
          <p:cNvPr id="6" name="Picture 5"/>
          <p:cNvPicPr>
            <a:picLocks noChangeAspect="1"/>
          </p:cNvPicPr>
          <p:nvPr/>
        </p:nvPicPr>
        <p:blipFill rotWithShape="1">
          <a:blip r:embed="rId4"/>
          <a:srcRect l="21581" t="34146" r="24394" b="788"/>
          <a:stretch/>
        </p:blipFill>
        <p:spPr>
          <a:xfrm>
            <a:off x="5199321" y="3168069"/>
            <a:ext cx="3487479" cy="3349642"/>
          </a:xfrm>
          <a:prstGeom prst="rect">
            <a:avLst/>
          </a:prstGeom>
          <a:ln>
            <a:solidFill>
              <a:schemeClr val="bg1">
                <a:lumMod val="10000"/>
              </a:schemeClr>
            </a:solidFill>
          </a:ln>
        </p:spPr>
      </p:pic>
      <p:sp>
        <p:nvSpPr>
          <p:cNvPr id="7" name="Content Placeholder 2"/>
          <p:cNvSpPr>
            <a:spLocks noGrp="1"/>
          </p:cNvSpPr>
          <p:nvPr>
            <p:ph sz="quarter" idx="1"/>
          </p:nvPr>
        </p:nvSpPr>
        <p:spPr>
          <a:xfrm>
            <a:off x="1587002" y="6321196"/>
            <a:ext cx="3473116" cy="393030"/>
          </a:xfrm>
        </p:spPr>
        <p:txBody>
          <a:bodyPr>
            <a:normAutofit fontScale="92500" lnSpcReduction="10000"/>
          </a:bodyPr>
          <a:lstStyle/>
          <a:p>
            <a:pPr marL="0" indent="0">
              <a:buNone/>
            </a:pPr>
            <a:r>
              <a:rPr lang="en-US" sz="2200" dirty="0" smtClean="0">
                <a:latin typeface="Franklin Gothic Book" panose="020B0503020102020204" pitchFamily="34" charset="0"/>
                <a:ea typeface="+mj-ea"/>
                <a:cs typeface="+mj-cs"/>
                <a:hlinkClick r:id="rId5"/>
              </a:rPr>
              <a:t>www.dLOC.com/teach</a:t>
            </a:r>
            <a:r>
              <a:rPr lang="en-US" sz="2200" dirty="0" smtClean="0">
                <a:latin typeface="Franklin Gothic Book" panose="020B0503020102020204" pitchFamily="34" charset="0"/>
                <a:ea typeface="+mj-ea"/>
                <a:cs typeface="+mj-cs"/>
              </a:rPr>
              <a:t> </a:t>
            </a:r>
            <a:endParaRPr lang="en-US" sz="2200" dirty="0" smtClean="0">
              <a:solidFill>
                <a:schemeClr val="bg2">
                  <a:lumMod val="25000"/>
                </a:schemeClr>
              </a:solidFill>
              <a:latin typeface="Franklin Gothic Book" panose="020B0503020102020204" pitchFamily="34" charset="0"/>
              <a:ea typeface="+mj-ea"/>
              <a:cs typeface="+mj-cs"/>
            </a:endParaRPr>
          </a:p>
        </p:txBody>
      </p:sp>
    </p:spTree>
    <p:extLst>
      <p:ext uri="{BB962C8B-B14F-4D97-AF65-F5344CB8AC3E}">
        <p14:creationId xmlns:p14="http://schemas.microsoft.com/office/powerpoint/2010/main" val="3987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descr="The Role of the Caribbean in Black Intellectual Movements, 1940s-1970s. - Page 1"/>
          <p:cNvPicPr>
            <a:picLocks noChangeAspect="1" noChangeArrowheads="1"/>
          </p:cNvPicPr>
          <p:nvPr/>
        </p:nvPicPr>
        <p:blipFill rotWithShape="1">
          <a:blip r:embed="rId3">
            <a:extLst>
              <a:ext uri="{28A0092B-C50C-407E-A947-70E740481C1C}">
                <a14:useLocalDpi xmlns:a14="http://schemas.microsoft.com/office/drawing/2010/main" val="0"/>
              </a:ext>
            </a:extLst>
          </a:blip>
          <a:srcRect l="10890" t="6026" r="10442" b="6455"/>
          <a:stretch/>
        </p:blipFill>
        <p:spPr bwMode="auto">
          <a:xfrm>
            <a:off x="3051309" y="4365555"/>
            <a:ext cx="2720841" cy="23399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Role of the Caribbean in Black Intellectual Movements, 1940s-1970s. From Garvey to Marley: A Look at Caribbean Leadership - Page 1"/>
          <p:cNvPicPr>
            <a:picLocks noChangeAspect="1" noChangeArrowheads="1"/>
          </p:cNvPicPr>
          <p:nvPr/>
        </p:nvPicPr>
        <p:blipFill rotWithShape="1">
          <a:blip r:embed="rId4">
            <a:extLst>
              <a:ext uri="{28A0092B-C50C-407E-A947-70E740481C1C}">
                <a14:useLocalDpi xmlns:a14="http://schemas.microsoft.com/office/drawing/2010/main" val="0"/>
              </a:ext>
            </a:extLst>
          </a:blip>
          <a:srcRect l="5206" r="4345" b="831"/>
          <a:stretch/>
        </p:blipFill>
        <p:spPr bwMode="auto">
          <a:xfrm>
            <a:off x="6039137" y="4365555"/>
            <a:ext cx="2848557" cy="23399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srcRect l="12505" t="12212" r="24291" b="46486"/>
          <a:stretch/>
        </p:blipFill>
        <p:spPr>
          <a:xfrm>
            <a:off x="1377526" y="159020"/>
            <a:ext cx="7766474" cy="4047516"/>
          </a:xfrm>
          <a:prstGeom prst="rect">
            <a:avLst/>
          </a:prstGeom>
        </p:spPr>
      </p:pic>
      <p:sp>
        <p:nvSpPr>
          <p:cNvPr id="9" name="Title 1"/>
          <p:cNvSpPr txBox="1">
            <a:spLocks/>
          </p:cNvSpPr>
          <p:nvPr/>
        </p:nvSpPr>
        <p:spPr>
          <a:xfrm>
            <a:off x="0" y="1"/>
            <a:ext cx="990600" cy="6874040"/>
          </a:xfrm>
          <a:prstGeom prst="rect">
            <a:avLst/>
          </a:prstGeom>
          <a:solidFill>
            <a:srgbClr val="000000"/>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vert270" lIns="91440" tIns="45720" rIns="91440" bIns="45720" rtlCol="0" anchor="ct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800" dirty="0" smtClean="0">
                <a:solidFill>
                  <a:srgbClr val="FFFFFF"/>
                </a:solidFill>
                <a:latin typeface="+mj-lt"/>
              </a:rPr>
              <a:t>TEACHER TRAINING &amp; GUIDES</a:t>
            </a:r>
            <a:endParaRPr lang="en-US" sz="3800" dirty="0">
              <a:solidFill>
                <a:srgbClr val="FFFFFF"/>
              </a:solidFill>
              <a:latin typeface="+mj-lt"/>
            </a:endParaRPr>
          </a:p>
        </p:txBody>
      </p:sp>
    </p:spTree>
    <p:extLst>
      <p:ext uri="{BB962C8B-B14F-4D97-AF65-F5344CB8AC3E}">
        <p14:creationId xmlns:p14="http://schemas.microsoft.com/office/powerpoint/2010/main" val="26470252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6858000" cy="1189038"/>
          </a:xfrm>
        </p:spPr>
        <p:txBody>
          <a:bodyPr/>
          <a:lstStyle/>
          <a:p>
            <a:r>
              <a:rPr lang="en-US" dirty="0" smtClean="0"/>
              <a:t>About Us</a:t>
            </a:r>
            <a:endParaRPr lang="en-US" dirty="0"/>
          </a:p>
        </p:txBody>
      </p:sp>
      <p:sp>
        <p:nvSpPr>
          <p:cNvPr id="3" name="Content Placeholder 2"/>
          <p:cNvSpPr>
            <a:spLocks noGrp="1"/>
          </p:cNvSpPr>
          <p:nvPr>
            <p:ph idx="1"/>
          </p:nvPr>
        </p:nvSpPr>
        <p:spPr>
          <a:xfrm>
            <a:off x="1049336" y="2667000"/>
            <a:ext cx="7027863" cy="3733800"/>
          </a:xfrm>
        </p:spPr>
        <p:txBody>
          <a:bodyPr>
            <a:normAutofit/>
          </a:bodyPr>
          <a:lstStyle/>
          <a:p>
            <a:pPr marL="114300" indent="0" algn="ctr">
              <a:buNone/>
            </a:pPr>
            <a:r>
              <a:rPr lang="en-US" sz="3600" b="1" dirty="0" smtClean="0">
                <a:solidFill>
                  <a:schemeClr val="accent6">
                    <a:lumMod val="40000"/>
                    <a:lumOff val="60000"/>
                  </a:schemeClr>
                </a:solidFill>
              </a:rPr>
              <a:t>Leah </a:t>
            </a:r>
            <a:r>
              <a:rPr lang="en-US" sz="3600" b="1" dirty="0">
                <a:solidFill>
                  <a:schemeClr val="accent6">
                    <a:lumMod val="40000"/>
                    <a:lumOff val="60000"/>
                  </a:schemeClr>
                </a:solidFill>
              </a:rPr>
              <a:t>Rosenberg, </a:t>
            </a:r>
            <a:r>
              <a:rPr lang="en-US" sz="3600" b="1" dirty="0" smtClean="0">
                <a:solidFill>
                  <a:schemeClr val="accent6">
                    <a:lumMod val="40000"/>
                    <a:lumOff val="60000"/>
                  </a:schemeClr>
                </a:solidFill>
                <a:hlinkClick r:id="rId3"/>
              </a:rPr>
              <a:t>rosenber@ufl.edu</a:t>
            </a:r>
            <a:r>
              <a:rPr lang="en-US" sz="3600" b="1" dirty="0" smtClean="0">
                <a:solidFill>
                  <a:schemeClr val="accent6">
                    <a:lumMod val="40000"/>
                    <a:lumOff val="60000"/>
                  </a:schemeClr>
                </a:solidFill>
              </a:rPr>
              <a:t> </a:t>
            </a:r>
            <a:endParaRPr lang="en-US" sz="3600" b="1" dirty="0">
              <a:solidFill>
                <a:schemeClr val="accent6">
                  <a:lumMod val="40000"/>
                  <a:lumOff val="60000"/>
                </a:schemeClr>
              </a:solidFill>
            </a:endParaRPr>
          </a:p>
          <a:p>
            <a:pPr marL="0" indent="0" algn="ctr">
              <a:buNone/>
            </a:pPr>
            <a:r>
              <a:rPr lang="en-US" sz="3600" b="1" dirty="0">
                <a:solidFill>
                  <a:schemeClr val="accent6">
                    <a:lumMod val="40000"/>
                    <a:lumOff val="60000"/>
                  </a:schemeClr>
                </a:solidFill>
              </a:rPr>
              <a:t>Hélène Huet, </a:t>
            </a:r>
            <a:r>
              <a:rPr lang="en-US" sz="3600" b="1" dirty="0" smtClean="0">
                <a:solidFill>
                  <a:schemeClr val="accent6">
                    <a:lumMod val="40000"/>
                    <a:lumOff val="60000"/>
                  </a:schemeClr>
                </a:solidFill>
                <a:hlinkClick r:id="rId4"/>
              </a:rPr>
              <a:t>hhuet@ufl.edu</a:t>
            </a:r>
            <a:r>
              <a:rPr lang="en-US" sz="3600" b="1" dirty="0" smtClean="0">
                <a:solidFill>
                  <a:schemeClr val="accent6">
                    <a:lumMod val="40000"/>
                    <a:lumOff val="60000"/>
                  </a:schemeClr>
                </a:solidFill>
              </a:rPr>
              <a:t> </a:t>
            </a:r>
          </a:p>
          <a:p>
            <a:pPr marL="0" indent="0" algn="ctr">
              <a:buNone/>
            </a:pPr>
            <a:r>
              <a:rPr lang="en-US" sz="3600" b="1" dirty="0" smtClean="0">
                <a:solidFill>
                  <a:schemeClr val="accent6">
                    <a:lumMod val="40000"/>
                    <a:lumOff val="60000"/>
                  </a:schemeClr>
                </a:solidFill>
              </a:rPr>
              <a:t>Laurie </a:t>
            </a:r>
            <a:r>
              <a:rPr lang="en-US" sz="3600" b="1" dirty="0">
                <a:solidFill>
                  <a:schemeClr val="accent6">
                    <a:lumMod val="40000"/>
                    <a:lumOff val="60000"/>
                  </a:schemeClr>
                </a:solidFill>
              </a:rPr>
              <a:t>Taylor, </a:t>
            </a:r>
            <a:r>
              <a:rPr lang="en-US" sz="3600" b="1" dirty="0" smtClean="0">
                <a:solidFill>
                  <a:schemeClr val="accent6">
                    <a:lumMod val="40000"/>
                    <a:lumOff val="60000"/>
                  </a:schemeClr>
                </a:solidFill>
                <a:hlinkClick r:id="rId5"/>
              </a:rPr>
              <a:t>laurien@ufl.edu</a:t>
            </a:r>
            <a:endParaRPr lang="en-US" sz="3600" b="1" dirty="0" smtClean="0">
              <a:solidFill>
                <a:schemeClr val="accent6">
                  <a:lumMod val="40000"/>
                  <a:lumOff val="60000"/>
                </a:schemeClr>
              </a:solidFill>
            </a:endParaRPr>
          </a:p>
        </p:txBody>
      </p:sp>
      <p:sp>
        <p:nvSpPr>
          <p:cNvPr id="4" name="TextBox 3"/>
          <p:cNvSpPr txBox="1"/>
          <p:nvPr/>
        </p:nvSpPr>
        <p:spPr>
          <a:xfrm flipH="1">
            <a:off x="228601" y="6172200"/>
            <a:ext cx="762000" cy="902732"/>
          </a:xfrm>
          <a:prstGeom prst="rect">
            <a:avLst/>
          </a:prstGeom>
          <a:noFill/>
        </p:spPr>
        <p:txBody>
          <a:bodyPr wrap="square" rtlCol="0">
            <a:spAutoFit/>
          </a:bodyPr>
          <a:lstStyle/>
          <a:p>
            <a:endParaRPr lang="en-US" dirty="0"/>
          </a:p>
        </p:txBody>
      </p:sp>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49337" cy="157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7867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Subtitle 2"/>
          <p:cNvSpPr txBox="1">
            <a:spLocks/>
          </p:cNvSpPr>
          <p:nvPr/>
        </p:nvSpPr>
        <p:spPr>
          <a:xfrm>
            <a:off x="4191000" y="441065"/>
            <a:ext cx="4953000" cy="164436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r>
              <a:rPr lang="en-US" sz="3600" dirty="0" smtClean="0">
                <a:solidFill>
                  <a:schemeClr val="tx2"/>
                </a:solidFill>
                <a:latin typeface="+mj-lt"/>
                <a:cs typeface="Georgia"/>
              </a:rPr>
              <a:t>Humanities in &amp; for the </a:t>
            </a:r>
            <a:r>
              <a:rPr lang="en-US" sz="3600" dirty="0">
                <a:solidFill>
                  <a:schemeClr val="tx2"/>
                </a:solidFill>
                <a:latin typeface="+mj-lt"/>
                <a:cs typeface="Georgia"/>
              </a:rPr>
              <a:t>d</a:t>
            </a:r>
            <a:r>
              <a:rPr lang="en-US" sz="3600" dirty="0" smtClean="0">
                <a:solidFill>
                  <a:schemeClr val="tx2"/>
                </a:solidFill>
                <a:latin typeface="+mj-lt"/>
                <a:cs typeface="Georgia"/>
              </a:rPr>
              <a:t>igital age (data age)</a:t>
            </a:r>
          </a:p>
        </p:txBody>
      </p:sp>
      <p:graphicFrame>
        <p:nvGraphicFramePr>
          <p:cNvPr id="19" name="Diagram 18"/>
          <p:cNvGraphicFramePr/>
          <p:nvPr>
            <p:extLst/>
          </p:nvPr>
        </p:nvGraphicFramePr>
        <p:xfrm>
          <a:off x="-540328" y="561107"/>
          <a:ext cx="8013469" cy="5734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94154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5">
            <a:hlinkClick r:id="rId3"/>
          </p:cNvPr>
          <p:cNvPicPr>
            <a:picLocks noChangeAspect="1"/>
          </p:cNvPicPr>
          <p:nvPr/>
        </p:nvPicPr>
        <p:blipFill>
          <a:blip r:embed="rId4"/>
          <a:stretch>
            <a:fillRect/>
          </a:stretch>
        </p:blipFill>
        <p:spPr>
          <a:xfrm>
            <a:off x="457200" y="2323171"/>
            <a:ext cx="4630189" cy="3466879"/>
          </a:xfrm>
          <a:prstGeom prst="rect">
            <a:avLst/>
          </a:prstGeom>
          <a:ln>
            <a:solidFill>
              <a:schemeClr val="bg1">
                <a:lumMod val="10000"/>
              </a:schemeClr>
            </a:solidFill>
          </a:ln>
        </p:spPr>
      </p:pic>
      <p:sp>
        <p:nvSpPr>
          <p:cNvPr id="7" name="TextBox 6"/>
          <p:cNvSpPr txBox="1"/>
          <p:nvPr/>
        </p:nvSpPr>
        <p:spPr>
          <a:xfrm>
            <a:off x="457200" y="5958072"/>
            <a:ext cx="6008438" cy="400110"/>
          </a:xfrm>
          <a:prstGeom prst="rect">
            <a:avLst/>
          </a:prstGeom>
          <a:noFill/>
        </p:spPr>
        <p:txBody>
          <a:bodyPr wrap="square" rtlCol="0">
            <a:spAutoFit/>
          </a:bodyPr>
          <a:lstStyle/>
          <a:p>
            <a:r>
              <a:rPr lang="en-US" sz="1000" i="1" dirty="0" smtClean="0">
                <a:solidFill>
                  <a:schemeClr val="accent2">
                    <a:lumMod val="75000"/>
                  </a:schemeClr>
                </a:solidFill>
                <a:latin typeface="Franklin Gothic Book"/>
                <a:cs typeface="Franklin Gothic Book"/>
                <a:hlinkClick r:id="rId5"/>
              </a:rPr>
              <a:t>From Indian to Indo-Creole: </a:t>
            </a:r>
            <a:r>
              <a:rPr lang="en-US" sz="1000" i="1" dirty="0" err="1" smtClean="0">
                <a:solidFill>
                  <a:schemeClr val="accent2">
                    <a:lumMod val="75000"/>
                  </a:schemeClr>
                </a:solidFill>
                <a:latin typeface="Franklin Gothic Book"/>
                <a:cs typeface="Franklin Gothic Book"/>
                <a:hlinkClick r:id="rId5"/>
              </a:rPr>
              <a:t>Tassa</a:t>
            </a:r>
            <a:r>
              <a:rPr lang="en-US" sz="1000" i="1" dirty="0" smtClean="0">
                <a:solidFill>
                  <a:schemeClr val="accent2">
                    <a:lumMod val="75000"/>
                  </a:schemeClr>
                </a:solidFill>
                <a:latin typeface="Franklin Gothic Book"/>
                <a:cs typeface="Franklin Gothic Book"/>
                <a:hlinkClick r:id="rId5"/>
              </a:rPr>
              <a:t> Drumming, </a:t>
            </a:r>
            <a:r>
              <a:rPr lang="en-US" sz="1000" i="1" dirty="0" err="1" smtClean="0">
                <a:solidFill>
                  <a:schemeClr val="accent2">
                    <a:lumMod val="75000"/>
                  </a:schemeClr>
                </a:solidFill>
                <a:latin typeface="Franklin Gothic Book"/>
                <a:cs typeface="Franklin Gothic Book"/>
                <a:hlinkClick r:id="rId5"/>
              </a:rPr>
              <a:t>Creolization</a:t>
            </a:r>
            <a:r>
              <a:rPr lang="en-US" sz="1000" i="1" dirty="0" smtClean="0">
                <a:solidFill>
                  <a:schemeClr val="accent2">
                    <a:lumMod val="75000"/>
                  </a:schemeClr>
                </a:solidFill>
                <a:latin typeface="Franklin Gothic Book"/>
                <a:cs typeface="Franklin Gothic Book"/>
                <a:hlinkClick r:id="rId5"/>
              </a:rPr>
              <a:t>, and Indo0-Caribbean Nationalism in Trinidad and Tobago</a:t>
            </a:r>
            <a:r>
              <a:rPr lang="en-US" sz="1000" i="1" dirty="0" smtClean="0">
                <a:latin typeface="Franklin Gothic Book"/>
                <a:cs typeface="Franklin Gothic Book"/>
                <a:hlinkClick r:id="rId5"/>
              </a:rPr>
              <a:t>, </a:t>
            </a:r>
            <a:r>
              <a:rPr lang="en-US" sz="1000" dirty="0" smtClean="0">
                <a:latin typeface="Franklin Gothic Book"/>
                <a:cs typeface="Franklin Gothic Book"/>
              </a:rPr>
              <a:t>by Christopher L. </a:t>
            </a:r>
            <a:r>
              <a:rPr lang="en-US" sz="1000" dirty="0" err="1" smtClean="0">
                <a:latin typeface="Franklin Gothic Book"/>
                <a:cs typeface="Franklin Gothic Book"/>
              </a:rPr>
              <a:t>Ballangee</a:t>
            </a:r>
            <a:r>
              <a:rPr lang="en-US" sz="1000" dirty="0" smtClean="0">
                <a:latin typeface="Franklin Gothic Book"/>
                <a:cs typeface="Franklin Gothic Book"/>
              </a:rPr>
              <a:t>, 2013, all rights reserved by the author, in the UF Digital Collections.</a:t>
            </a:r>
            <a:endParaRPr lang="en-US" sz="1000" dirty="0">
              <a:latin typeface="Franklin Gothic Book"/>
              <a:cs typeface="Franklin Gothic Book"/>
            </a:endParaRPr>
          </a:p>
        </p:txBody>
      </p:sp>
      <p:pic>
        <p:nvPicPr>
          <p:cNvPr id="8" name="Picture 7"/>
          <p:cNvPicPr>
            <a:picLocks noChangeAspect="1"/>
          </p:cNvPicPr>
          <p:nvPr/>
        </p:nvPicPr>
        <p:blipFill rotWithShape="1">
          <a:blip r:embed="rId6"/>
          <a:srcRect t="2707"/>
          <a:stretch/>
        </p:blipFill>
        <p:spPr>
          <a:xfrm>
            <a:off x="5358453" y="1474063"/>
            <a:ext cx="3328347" cy="2582548"/>
          </a:xfrm>
          <a:prstGeom prst="rect">
            <a:avLst/>
          </a:prstGeom>
          <a:ln>
            <a:solidFill>
              <a:schemeClr val="bg1">
                <a:lumMod val="10000"/>
              </a:schemeClr>
            </a:solidFill>
          </a:ln>
        </p:spPr>
      </p:pic>
      <p:sp>
        <p:nvSpPr>
          <p:cNvPr id="9" name="Subtitle 2"/>
          <p:cNvSpPr txBox="1">
            <a:spLocks/>
          </p:cNvSpPr>
          <p:nvPr/>
        </p:nvSpPr>
        <p:spPr>
          <a:xfrm>
            <a:off x="457200" y="441065"/>
            <a:ext cx="8686800" cy="164436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a:r>
              <a:rPr lang="en-US" sz="3600" dirty="0" smtClean="0">
                <a:solidFill>
                  <a:schemeClr val="tx2"/>
                </a:solidFill>
                <a:latin typeface="+mj-lt"/>
                <a:cs typeface="Georgia"/>
              </a:rPr>
              <a:t>Digital Humanities</a:t>
            </a:r>
            <a:r>
              <a:rPr lang="en-US" sz="3600" dirty="0">
                <a:solidFill>
                  <a:schemeClr val="tx2"/>
                </a:solidFill>
                <a:latin typeface="+mj-lt"/>
                <a:cs typeface="Georgia"/>
              </a:rPr>
              <a:t> </a:t>
            </a:r>
            <a:r>
              <a:rPr lang="en-US" sz="3600" dirty="0" smtClean="0">
                <a:solidFill>
                  <a:schemeClr val="tx2"/>
                </a:solidFill>
                <a:latin typeface="+mj-lt"/>
                <a:cs typeface="Georgia"/>
              </a:rPr>
              <a:t>and Sharing</a:t>
            </a:r>
          </a:p>
        </p:txBody>
      </p:sp>
    </p:spTree>
    <p:extLst>
      <p:ext uri="{BB962C8B-B14F-4D97-AF65-F5344CB8AC3E}">
        <p14:creationId xmlns:p14="http://schemas.microsoft.com/office/powerpoint/2010/main" val="26140291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UF Digital Humanities Certificate</a:t>
            </a:r>
            <a:endParaRPr lang="en-US" dirty="0"/>
          </a:p>
        </p:txBody>
      </p:sp>
      <p:sp>
        <p:nvSpPr>
          <p:cNvPr id="4" name="Rectangle 3"/>
          <p:cNvSpPr/>
          <p:nvPr/>
        </p:nvSpPr>
        <p:spPr>
          <a:xfrm>
            <a:off x="457200" y="1579632"/>
            <a:ext cx="8229600" cy="4524315"/>
          </a:xfrm>
          <a:prstGeom prst="rect">
            <a:avLst/>
          </a:prstGeom>
        </p:spPr>
        <p:txBody>
          <a:bodyPr wrap="square">
            <a:spAutoFit/>
          </a:bodyPr>
          <a:lstStyle/>
          <a:p>
            <a:r>
              <a:rPr lang="en-US" sz="3600" dirty="0" smtClean="0">
                <a:solidFill>
                  <a:schemeClr val="bg1"/>
                </a:solidFill>
                <a:latin typeface="+mj-lt"/>
                <a:ea typeface="Times New Roman" panose="02020603050405020304" pitchFamily="18" charset="0"/>
                <a:cs typeface="Times New Roman" panose="02020603050405020304" pitchFamily="18" charset="0"/>
              </a:rPr>
              <a:t>What is it?</a:t>
            </a:r>
          </a:p>
          <a:p>
            <a:pPr marL="571500" indent="-571500">
              <a:buFont typeface="Arial" panose="020B0604020202020204" pitchFamily="34" charset="0"/>
              <a:buChar char="•"/>
            </a:pPr>
            <a:r>
              <a:rPr lang="en-US" sz="3600" dirty="0" smtClean="0">
                <a:solidFill>
                  <a:schemeClr val="bg1"/>
                </a:solidFill>
                <a:latin typeface="+mj-lt"/>
              </a:rPr>
              <a:t>Way </a:t>
            </a:r>
            <a:r>
              <a:rPr lang="en-US" sz="3600" dirty="0">
                <a:solidFill>
                  <a:schemeClr val="bg1"/>
                </a:solidFill>
                <a:latin typeface="+mj-lt"/>
              </a:rPr>
              <a:t>of enhancing current teaching and scholarly </a:t>
            </a:r>
            <a:r>
              <a:rPr lang="en-US" sz="3600" dirty="0" smtClean="0">
                <a:solidFill>
                  <a:schemeClr val="bg1"/>
                </a:solidFill>
                <a:latin typeface="+mj-lt"/>
              </a:rPr>
              <a:t>approaches</a:t>
            </a:r>
          </a:p>
          <a:p>
            <a:pPr marL="571500" indent="-571500">
              <a:buFont typeface="Arial" panose="020B0604020202020204" pitchFamily="34" charset="0"/>
              <a:buChar char="•"/>
            </a:pPr>
            <a:r>
              <a:rPr lang="en-US" sz="3600" dirty="0" smtClean="0">
                <a:solidFill>
                  <a:schemeClr val="bg1"/>
                </a:solidFill>
                <a:latin typeface="+mj-lt"/>
              </a:rPr>
              <a:t>Connects </a:t>
            </a:r>
            <a:r>
              <a:rPr lang="en-US" sz="3600" dirty="0">
                <a:solidFill>
                  <a:schemeClr val="bg1"/>
                </a:solidFill>
                <a:latin typeface="+mj-lt"/>
              </a:rPr>
              <a:t>the humanities to digital initiatives at UF on the theory that those digital techniques offer ways of altering our engagement with the </a:t>
            </a:r>
            <a:r>
              <a:rPr lang="en-US" sz="3600" dirty="0" smtClean="0">
                <a:solidFill>
                  <a:schemeClr val="bg1"/>
                </a:solidFill>
                <a:latin typeface="+mj-lt"/>
              </a:rPr>
              <a:t>humanities</a:t>
            </a:r>
            <a:endParaRPr lang="en-US" sz="3600" dirty="0">
              <a:solidFill>
                <a:schemeClr val="bg1"/>
              </a:solidFill>
              <a:latin typeface="+mj-lt"/>
            </a:endParaRPr>
          </a:p>
        </p:txBody>
      </p:sp>
    </p:spTree>
    <p:extLst>
      <p:ext uri="{BB962C8B-B14F-4D97-AF65-F5344CB8AC3E}">
        <p14:creationId xmlns:p14="http://schemas.microsoft.com/office/powerpoint/2010/main" val="31854090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DH Certificate</a:t>
            </a:r>
            <a:endParaRPr lang="en-US" dirty="0"/>
          </a:p>
        </p:txBody>
      </p:sp>
      <p:sp>
        <p:nvSpPr>
          <p:cNvPr id="4" name="Rectangle 3"/>
          <p:cNvSpPr/>
          <p:nvPr/>
        </p:nvSpPr>
        <p:spPr>
          <a:xfrm>
            <a:off x="457200" y="1659450"/>
            <a:ext cx="8523962" cy="4493538"/>
          </a:xfrm>
          <a:prstGeom prst="rect">
            <a:avLst/>
          </a:prstGeom>
        </p:spPr>
        <p:txBody>
          <a:bodyPr wrap="square">
            <a:spAutoFit/>
          </a:bodyPr>
          <a:lstStyle/>
          <a:p>
            <a:r>
              <a:rPr lang="en-US" sz="2600" dirty="0" smtClean="0">
                <a:solidFill>
                  <a:schemeClr val="bg1"/>
                </a:solidFill>
                <a:latin typeface="+mj-lt"/>
              </a:rPr>
              <a:t>March 7, 2014, Elizabeth Dale:</a:t>
            </a:r>
          </a:p>
          <a:p>
            <a:endParaRPr lang="en-US" sz="2600" dirty="0">
              <a:solidFill>
                <a:schemeClr val="bg1"/>
              </a:solidFill>
              <a:latin typeface="+mj-lt"/>
            </a:endParaRPr>
          </a:p>
          <a:p>
            <a:r>
              <a:rPr lang="en-US" sz="2600" dirty="0" smtClean="0">
                <a:solidFill>
                  <a:schemeClr val="bg1"/>
                </a:solidFill>
                <a:latin typeface="+mj-lt"/>
              </a:rPr>
              <a:t>This </a:t>
            </a:r>
            <a:r>
              <a:rPr lang="en-US" sz="2600" dirty="0">
                <a:solidFill>
                  <a:schemeClr val="bg1"/>
                </a:solidFill>
                <a:latin typeface="+mj-lt"/>
              </a:rPr>
              <a:t>proposal sets out two models for a digital humanities certificate. </a:t>
            </a:r>
            <a:r>
              <a:rPr lang="en-US" sz="2600" dirty="0" smtClean="0">
                <a:solidFill>
                  <a:schemeClr val="bg1"/>
                </a:solidFill>
                <a:latin typeface="+mj-lt"/>
              </a:rPr>
              <a:t>The </a:t>
            </a:r>
            <a:r>
              <a:rPr lang="en-US" sz="2600" dirty="0">
                <a:solidFill>
                  <a:schemeClr val="bg1"/>
                </a:solidFill>
                <a:latin typeface="+mj-lt"/>
              </a:rPr>
              <a:t>first builds on pre-existing courses and treats digital humanities as a way of enhancing current teaching and scholarly approaches. </a:t>
            </a:r>
            <a:r>
              <a:rPr lang="en-US" sz="2600" dirty="0" smtClean="0">
                <a:solidFill>
                  <a:schemeClr val="bg1"/>
                </a:solidFill>
                <a:latin typeface="+mj-lt"/>
              </a:rPr>
              <a:t> The </a:t>
            </a:r>
            <a:r>
              <a:rPr lang="en-US" sz="2600" dirty="0">
                <a:solidFill>
                  <a:schemeClr val="bg1"/>
                </a:solidFill>
                <a:latin typeface="+mj-lt"/>
              </a:rPr>
              <a:t>second connects the humanities to digital initiatives at UF on the theory that those digital techniques offer ways of altering our engagement with the humanities. </a:t>
            </a:r>
            <a:r>
              <a:rPr lang="en-US" sz="2600" dirty="0" smtClean="0">
                <a:solidFill>
                  <a:schemeClr val="bg1"/>
                </a:solidFill>
                <a:latin typeface="+mj-lt"/>
              </a:rPr>
              <a:t> The </a:t>
            </a:r>
            <a:r>
              <a:rPr lang="en-US" sz="2600" dirty="0">
                <a:solidFill>
                  <a:schemeClr val="bg1"/>
                </a:solidFill>
                <a:latin typeface="+mj-lt"/>
              </a:rPr>
              <a:t>two models are not mutually exclusive, there can and should be overlap, but the training and skills involved would be quite distinct. </a:t>
            </a:r>
          </a:p>
        </p:txBody>
      </p:sp>
    </p:spTree>
    <p:extLst>
      <p:ext uri="{BB962C8B-B14F-4D97-AF65-F5344CB8AC3E}">
        <p14:creationId xmlns:p14="http://schemas.microsoft.com/office/powerpoint/2010/main" val="7516278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7620000" cy="1143000"/>
          </a:xfrm>
        </p:spPr>
        <p:txBody>
          <a:bodyPr>
            <a:normAutofit fontScale="90000"/>
          </a:bodyPr>
          <a:lstStyle/>
          <a:p>
            <a:r>
              <a:rPr lang="en-US" sz="4400" b="1" dirty="0"/>
              <a:t>Smathers Graduate Student Internship </a:t>
            </a:r>
            <a:r>
              <a:rPr lang="en-US" sz="4400" b="1" dirty="0" smtClean="0"/>
              <a:t>Program</a:t>
            </a:r>
            <a:r>
              <a:rPr lang="en-US" b="1" dirty="0" smtClean="0"/>
              <a:t/>
            </a:r>
            <a:br>
              <a:rPr lang="en-US" b="1" dirty="0" smtClean="0"/>
            </a:br>
            <a:endParaRPr lang="en-US" dirty="0"/>
          </a:p>
        </p:txBody>
      </p:sp>
      <p:sp>
        <p:nvSpPr>
          <p:cNvPr id="3" name="TextBox 2"/>
          <p:cNvSpPr txBox="1"/>
          <p:nvPr/>
        </p:nvSpPr>
        <p:spPr>
          <a:xfrm>
            <a:off x="228600" y="1295400"/>
            <a:ext cx="8534400" cy="5324535"/>
          </a:xfrm>
          <a:prstGeom prst="rect">
            <a:avLst/>
          </a:prstGeom>
          <a:noFill/>
        </p:spPr>
        <p:txBody>
          <a:bodyPr wrap="square" rtlCol="0">
            <a:spAutoFit/>
          </a:bodyPr>
          <a:lstStyle/>
          <a:p>
            <a:pPr marL="285750" indent="-285750">
              <a:buFontTx/>
              <a:buChar char="-"/>
            </a:pPr>
            <a:r>
              <a:rPr lang="en-US" sz="2000" dirty="0" smtClean="0">
                <a:solidFill>
                  <a:schemeClr val="bg1"/>
                </a:solidFill>
              </a:rPr>
              <a:t>Provides </a:t>
            </a:r>
            <a:r>
              <a:rPr lang="en-US" sz="2000" dirty="0">
                <a:solidFill>
                  <a:schemeClr val="bg1"/>
                </a:solidFill>
              </a:rPr>
              <a:t>semester-based graduate student internships in the George A. Smathers Libraries in collaboration with academic </a:t>
            </a:r>
            <a:r>
              <a:rPr lang="en-US" sz="2000" dirty="0" smtClean="0">
                <a:solidFill>
                  <a:schemeClr val="bg1"/>
                </a:solidFill>
              </a:rPr>
              <a:t>units.</a:t>
            </a:r>
          </a:p>
          <a:p>
            <a:endParaRPr lang="en-US" sz="2000" dirty="0" smtClean="0">
              <a:solidFill>
                <a:schemeClr val="bg1"/>
              </a:solidFill>
            </a:endParaRPr>
          </a:p>
          <a:p>
            <a:pPr marL="285750" indent="-285750">
              <a:buFontTx/>
              <a:buChar char="-"/>
            </a:pPr>
            <a:r>
              <a:rPr lang="en-US" sz="2000" dirty="0" smtClean="0">
                <a:solidFill>
                  <a:schemeClr val="bg1"/>
                </a:solidFill>
              </a:rPr>
              <a:t>Fosters </a:t>
            </a:r>
            <a:r>
              <a:rPr lang="en-US" sz="2000" dirty="0">
                <a:solidFill>
                  <a:schemeClr val="bg1"/>
                </a:solidFill>
              </a:rPr>
              <a:t>transformative collaboration across campus</a:t>
            </a:r>
            <a:r>
              <a:rPr lang="en-US" sz="2000" dirty="0" smtClean="0">
                <a:solidFill>
                  <a:schemeClr val="bg1"/>
                </a:solidFill>
              </a:rPr>
              <a:t>.</a:t>
            </a:r>
          </a:p>
          <a:p>
            <a:endParaRPr lang="en-US" sz="2000" dirty="0" smtClean="0">
              <a:solidFill>
                <a:schemeClr val="bg1"/>
              </a:solidFill>
            </a:endParaRPr>
          </a:p>
          <a:p>
            <a:pPr marL="285750" indent="-285750">
              <a:buFontTx/>
              <a:buChar char="-"/>
            </a:pPr>
            <a:r>
              <a:rPr lang="en-US" sz="2000" dirty="0" smtClean="0">
                <a:solidFill>
                  <a:schemeClr val="bg1"/>
                </a:solidFill>
              </a:rPr>
              <a:t>Example of one </a:t>
            </a:r>
            <a:r>
              <a:rPr lang="en-US" sz="2000" dirty="0" err="1" smtClean="0">
                <a:solidFill>
                  <a:schemeClr val="bg1"/>
                </a:solidFill>
              </a:rPr>
              <a:t>dLOC</a:t>
            </a:r>
            <a:r>
              <a:rPr lang="en-US" sz="2000" dirty="0" smtClean="0">
                <a:solidFill>
                  <a:schemeClr val="bg1"/>
                </a:solidFill>
              </a:rPr>
              <a:t> Internship:</a:t>
            </a:r>
          </a:p>
          <a:p>
            <a:pPr marL="742950" lvl="1" indent="-285750">
              <a:buFontTx/>
              <a:buChar char="-"/>
            </a:pPr>
            <a:r>
              <a:rPr lang="en-US" sz="2000" dirty="0" smtClean="0">
                <a:solidFill>
                  <a:schemeClr val="bg1"/>
                </a:solidFill>
              </a:rPr>
              <a:t>No tutorials on </a:t>
            </a:r>
            <a:r>
              <a:rPr lang="en-US" sz="2000" dirty="0" err="1" smtClean="0">
                <a:solidFill>
                  <a:schemeClr val="bg1"/>
                </a:solidFill>
              </a:rPr>
              <a:t>dLOC</a:t>
            </a:r>
            <a:r>
              <a:rPr lang="en-US" sz="2000" dirty="0" smtClean="0">
                <a:solidFill>
                  <a:schemeClr val="bg1"/>
                </a:solidFill>
              </a:rPr>
              <a:t> prior to the ones created during internship</a:t>
            </a:r>
          </a:p>
          <a:p>
            <a:pPr marL="742950" lvl="1" indent="-285750">
              <a:buFontTx/>
              <a:buChar char="-"/>
            </a:pPr>
            <a:r>
              <a:rPr lang="en-US" sz="2000" dirty="0" smtClean="0">
                <a:solidFill>
                  <a:schemeClr val="bg1"/>
                </a:solidFill>
              </a:rPr>
              <a:t>Tutorials in Spanish: showcases this language as one of the many languages in its collections + </a:t>
            </a:r>
            <a:r>
              <a:rPr lang="en-US" sz="2000" dirty="0">
                <a:solidFill>
                  <a:schemeClr val="bg1"/>
                </a:solidFill>
              </a:rPr>
              <a:t>s</a:t>
            </a:r>
            <a:r>
              <a:rPr lang="en-US" sz="2000" dirty="0" smtClean="0">
                <a:solidFill>
                  <a:schemeClr val="bg1"/>
                </a:solidFill>
              </a:rPr>
              <a:t>upports </a:t>
            </a:r>
            <a:r>
              <a:rPr lang="en-US" sz="2000" dirty="0" err="1">
                <a:solidFill>
                  <a:schemeClr val="bg1"/>
                </a:solidFill>
              </a:rPr>
              <a:t>dLOC’s</a:t>
            </a:r>
            <a:r>
              <a:rPr lang="en-US" sz="2000" dirty="0">
                <a:solidFill>
                  <a:schemeClr val="bg1"/>
                </a:solidFill>
              </a:rPr>
              <a:t> ongoing efforts to enhance its website’s accessibility and ease of navigation for Spanish-language users.</a:t>
            </a:r>
            <a:endParaRPr lang="en-US" sz="2000" dirty="0" smtClean="0">
              <a:solidFill>
                <a:schemeClr val="bg1"/>
              </a:solidFill>
            </a:endParaRPr>
          </a:p>
          <a:p>
            <a:pPr marL="742950" lvl="1" indent="-285750">
              <a:buFontTx/>
              <a:buChar char="-"/>
            </a:pPr>
            <a:r>
              <a:rPr lang="en-US" sz="2000" dirty="0" smtClean="0">
                <a:solidFill>
                  <a:schemeClr val="bg1"/>
                </a:solidFill>
              </a:rPr>
              <a:t>Generate interest among Spanish-speaking scholars (webinar)</a:t>
            </a:r>
          </a:p>
          <a:p>
            <a:pPr marL="742950" lvl="1" indent="-285750">
              <a:buFontTx/>
              <a:buChar char="-"/>
            </a:pPr>
            <a:r>
              <a:rPr lang="en-US" sz="2000" dirty="0" smtClean="0">
                <a:solidFill>
                  <a:schemeClr val="bg1"/>
                </a:solidFill>
              </a:rPr>
              <a:t>Open door to new partnerships and collaborations</a:t>
            </a:r>
          </a:p>
          <a:p>
            <a:pPr marL="742950" lvl="1" indent="-285750">
              <a:buFontTx/>
              <a:buChar char="-"/>
            </a:pPr>
            <a:r>
              <a:rPr lang="en-US" sz="2000" dirty="0" smtClean="0">
                <a:solidFill>
                  <a:schemeClr val="bg1"/>
                </a:solidFill>
              </a:rPr>
              <a:t>New professional experience/skills for intern</a:t>
            </a:r>
          </a:p>
          <a:p>
            <a:pPr lvl="1"/>
            <a:endParaRPr lang="en-US" sz="2000" dirty="0" smtClean="0">
              <a:solidFill>
                <a:schemeClr val="bg1"/>
              </a:solidFill>
            </a:endParaRPr>
          </a:p>
          <a:p>
            <a:pPr marL="285750" indent="-285750">
              <a:buFontTx/>
              <a:buChar char="-"/>
            </a:pPr>
            <a:r>
              <a:rPr lang="en-US" sz="2000" dirty="0" smtClean="0">
                <a:solidFill>
                  <a:schemeClr val="bg1"/>
                </a:solidFill>
              </a:rPr>
              <a:t>For </a:t>
            </a:r>
            <a:r>
              <a:rPr lang="en-US" sz="2000" dirty="0">
                <a:solidFill>
                  <a:schemeClr val="bg1"/>
                </a:solidFill>
              </a:rPr>
              <a:t>more information: </a:t>
            </a:r>
            <a:r>
              <a:rPr lang="en-US" sz="2000" dirty="0">
                <a:hlinkClick r:id="rId3"/>
              </a:rPr>
              <a:t>http://</a:t>
            </a:r>
            <a:r>
              <a:rPr lang="en-US" sz="2000" dirty="0" smtClean="0">
                <a:hlinkClick r:id="rId3"/>
              </a:rPr>
              <a:t>cms.uflib.ufl.edu/interns/Index.aspx</a:t>
            </a:r>
            <a:r>
              <a:rPr lang="en-US" sz="2000" dirty="0" smtClean="0"/>
              <a:t> </a:t>
            </a:r>
          </a:p>
          <a:p>
            <a:pPr marL="285750" indent="-285750">
              <a:buFontTx/>
              <a:buChar char="-"/>
            </a:pPr>
            <a:r>
              <a:rPr lang="en-US" sz="2000" u="sng" dirty="0">
                <a:hlinkClick r:id="rId4"/>
              </a:rPr>
              <a:t>http://dloc.com/results/?t=morales%20%20francesc</a:t>
            </a:r>
            <a:r>
              <a:rPr lang="en-US" sz="2000" dirty="0"/>
              <a:t> </a:t>
            </a:r>
          </a:p>
        </p:txBody>
      </p:sp>
    </p:spTree>
    <p:extLst>
      <p:ext uri="{BB962C8B-B14F-4D97-AF65-F5344CB8AC3E}">
        <p14:creationId xmlns:p14="http://schemas.microsoft.com/office/powerpoint/2010/main" val="37701235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 y="1446029"/>
            <a:ext cx="4097105" cy="334925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0223" y="3710763"/>
            <a:ext cx="3976577" cy="2651051"/>
          </a:xfrm>
          <a:prstGeom prst="rect">
            <a:avLst/>
          </a:prstGeom>
        </p:spPr>
      </p:pic>
      <p:sp>
        <p:nvSpPr>
          <p:cNvPr id="7" name="TextBox 6"/>
          <p:cNvSpPr txBox="1"/>
          <p:nvPr/>
        </p:nvSpPr>
        <p:spPr>
          <a:xfrm>
            <a:off x="457200" y="6500313"/>
            <a:ext cx="7105650" cy="276999"/>
          </a:xfrm>
          <a:prstGeom prst="rect">
            <a:avLst/>
          </a:prstGeom>
          <a:noFill/>
        </p:spPr>
        <p:txBody>
          <a:bodyPr wrap="square" rtlCol="0">
            <a:spAutoFit/>
          </a:bodyPr>
          <a:lstStyle/>
          <a:p>
            <a:r>
              <a:rPr lang="en-US" sz="1200" dirty="0" err="1" smtClean="0">
                <a:solidFill>
                  <a:schemeClr val="bg1"/>
                </a:solidFill>
                <a:latin typeface="Franklin Gothic Book" panose="020B0503020102020204" pitchFamily="34" charset="0"/>
              </a:rPr>
              <a:t>THATCamp</a:t>
            </a:r>
            <a:r>
              <a:rPr lang="en-US" sz="1200" dirty="0" smtClean="0">
                <a:solidFill>
                  <a:schemeClr val="bg1"/>
                </a:solidFill>
                <a:latin typeface="Franklin Gothic Book" panose="020B0503020102020204" pitchFamily="34" charset="0"/>
              </a:rPr>
              <a:t> Gainesville 2015, presentations and discussions in the Judaica Suite &amp; </a:t>
            </a:r>
            <a:r>
              <a:rPr lang="en-US" sz="1200" dirty="0" smtClean="0">
                <a:solidFill>
                  <a:schemeClr val="bg1"/>
                </a:solidFill>
                <a:latin typeface="Franklin Gothic Book" panose="020B0503020102020204" pitchFamily="34" charset="0"/>
                <a:hlinkClick r:id="rId5"/>
              </a:rPr>
              <a:t>www.fldh.org</a:t>
            </a:r>
            <a:r>
              <a:rPr lang="en-US" sz="1200" dirty="0" smtClean="0">
                <a:solidFill>
                  <a:schemeClr val="bg1"/>
                </a:solidFill>
                <a:latin typeface="Franklin Gothic Book" panose="020B0503020102020204" pitchFamily="34" charset="0"/>
              </a:rPr>
              <a:t> </a:t>
            </a:r>
            <a:endParaRPr lang="en-US" sz="1200" dirty="0">
              <a:solidFill>
                <a:schemeClr val="bg1"/>
              </a:solidFill>
              <a:latin typeface="Franklin Gothic Book" panose="020B0503020102020204" pitchFamily="34"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5598929"/>
            <a:ext cx="3976577" cy="619625"/>
          </a:xfrm>
          <a:prstGeom prst="rect">
            <a:avLst/>
          </a:prstGeom>
        </p:spPr>
      </p:pic>
      <p:sp>
        <p:nvSpPr>
          <p:cNvPr id="2" name="Rectangle 1"/>
          <p:cNvSpPr/>
          <p:nvPr/>
        </p:nvSpPr>
        <p:spPr>
          <a:xfrm>
            <a:off x="457200" y="319219"/>
            <a:ext cx="5299849" cy="738664"/>
          </a:xfrm>
          <a:prstGeom prst="rect">
            <a:avLst/>
          </a:prstGeom>
        </p:spPr>
        <p:txBody>
          <a:bodyPr wrap="none">
            <a:spAutoFit/>
          </a:bodyPr>
          <a:lstStyle/>
          <a:p>
            <a:r>
              <a:rPr lang="en-US" sz="4200" dirty="0" smtClean="0">
                <a:solidFill>
                  <a:schemeClr val="tx2"/>
                </a:solidFill>
                <a:latin typeface="+mj-lt"/>
              </a:rPr>
              <a:t>Building Communities</a:t>
            </a:r>
            <a:endParaRPr lang="en-US" sz="4200" dirty="0">
              <a:solidFill>
                <a:schemeClr val="tx2"/>
              </a:solidFill>
              <a:latin typeface="+mj-lt"/>
            </a:endParaRPr>
          </a:p>
        </p:txBody>
      </p:sp>
    </p:spTree>
    <p:extLst>
      <p:ext uri="{BB962C8B-B14F-4D97-AF65-F5344CB8AC3E}">
        <p14:creationId xmlns:p14="http://schemas.microsoft.com/office/powerpoint/2010/main" val="33179454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9" name="Picture 8" descr="http://dloc.com/design/aggregations/dloc1/html/info/training_clip_image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943" y="2968476"/>
            <a:ext cx="2936293" cy="12677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87942" y="4331375"/>
            <a:ext cx="2936293" cy="1059926"/>
          </a:xfrm>
          <a:prstGeom prst="rect">
            <a:avLst/>
          </a:prstGeom>
        </p:spPr>
      </p:pic>
      <p:pic>
        <p:nvPicPr>
          <p:cNvPr id="8" name="Content Placeholder 5"/>
          <p:cNvPicPr>
            <a:picLocks noGrp="1" noChangeAspect="1"/>
          </p:cNvPicPr>
          <p:nvPr>
            <p:ph sz="quarter" idx="1"/>
          </p:nvPr>
        </p:nvPicPr>
        <p:blipFill rotWithShape="1">
          <a:blip r:embed="rId5">
            <a:extLst>
              <a:ext uri="{28A0092B-C50C-407E-A947-70E740481C1C}">
                <a14:useLocalDpi xmlns:a14="http://schemas.microsoft.com/office/drawing/2010/main" val="0"/>
              </a:ext>
            </a:extLst>
          </a:blip>
          <a:srcRect t="9283" r="-1" b="9256"/>
          <a:stretch/>
        </p:blipFill>
        <p:spPr>
          <a:xfrm>
            <a:off x="1687943" y="1414127"/>
            <a:ext cx="2955693" cy="1459183"/>
          </a:xfr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2232" b="16578"/>
          <a:stretch/>
        </p:blipFill>
        <p:spPr>
          <a:xfrm>
            <a:off x="1668892" y="5448300"/>
            <a:ext cx="2969356" cy="129540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7771" r="4682"/>
          <a:stretch/>
        </p:blipFill>
        <p:spPr>
          <a:xfrm>
            <a:off x="4615057" y="1318961"/>
            <a:ext cx="4229101" cy="4269294"/>
          </a:xfrm>
          <a:prstGeom prst="rect">
            <a:avLst/>
          </a:prstGeom>
        </p:spPr>
      </p:pic>
      <p:sp>
        <p:nvSpPr>
          <p:cNvPr id="13" name="Title 1"/>
          <p:cNvSpPr txBox="1">
            <a:spLocks/>
          </p:cNvSpPr>
          <p:nvPr/>
        </p:nvSpPr>
        <p:spPr>
          <a:xfrm>
            <a:off x="-40519" y="0"/>
            <a:ext cx="1031119" cy="6858000"/>
          </a:xfrm>
          <a:prstGeom prst="rect">
            <a:avLst/>
          </a:prstGeom>
          <a:solidFill>
            <a:schemeClr val="tx2"/>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vert270" lIns="91440" tIns="45720" rIns="91440" bIns="45720" rtlCol="0" anchor="ctr">
            <a:normAutofit fontScale="92500"/>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1"/>
                </a:solidFill>
                <a:latin typeface="+mj-lt"/>
                <a:cs typeface="Franklin Gothic Book"/>
              </a:rPr>
              <a:t>IMAGINING TOGETHER</a:t>
            </a:r>
            <a:endParaRPr lang="en-US" sz="5400" dirty="0">
              <a:solidFill>
                <a:schemeClr val="bg1"/>
              </a:solidFill>
              <a:latin typeface="+mj-lt"/>
              <a:cs typeface="Franklin Gothic Book"/>
            </a:endParaRPr>
          </a:p>
        </p:txBody>
      </p:sp>
      <p:pic>
        <p:nvPicPr>
          <p:cNvPr id="14" name="Picture 13" descr="http://dloc.com/design/aggregations/dloc1/html/info/training_clip_image012.jpg"/>
          <p:cNvPicPr>
            <a:picLocks noChangeAspect="1" noChangeArrowheads="1"/>
          </p:cNvPicPr>
          <p:nvPr/>
        </p:nvPicPr>
        <p:blipFill rotWithShape="1">
          <a:blip r:embed="rId8">
            <a:extLst>
              <a:ext uri="{28A0092B-C50C-407E-A947-70E740481C1C}">
                <a14:useLocalDpi xmlns:a14="http://schemas.microsoft.com/office/drawing/2010/main" val="0"/>
              </a:ext>
            </a:extLst>
          </a:blip>
          <a:srcRect t="9975" b="11747"/>
          <a:stretch/>
        </p:blipFill>
        <p:spPr bwMode="auto">
          <a:xfrm>
            <a:off x="1721005" y="133351"/>
            <a:ext cx="2936293" cy="1185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9265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162800" cy="1189038"/>
          </a:xfrm>
        </p:spPr>
        <p:txBody>
          <a:bodyPr/>
          <a:lstStyle/>
          <a:p>
            <a:r>
              <a:rPr lang="en-US" sz="4000" smtClean="0"/>
              <a:t>Digital Libraries </a:t>
            </a:r>
            <a:r>
              <a:rPr lang="en-US" sz="4000" dirty="0" smtClean="0"/>
              <a:t>Are More </a:t>
            </a:r>
            <a:r>
              <a:rPr lang="en-US" sz="4000" dirty="0"/>
              <a:t>than </a:t>
            </a:r>
            <a:r>
              <a:rPr lang="en-US" sz="4000" dirty="0" smtClean="0"/>
              <a:t>Digital Books</a:t>
            </a:r>
            <a:endParaRPr lang="en-US" sz="4000" dirty="0"/>
          </a:p>
        </p:txBody>
      </p:sp>
      <p:sp>
        <p:nvSpPr>
          <p:cNvPr id="3" name="Content Placeholder 2"/>
          <p:cNvSpPr>
            <a:spLocks noGrp="1"/>
          </p:cNvSpPr>
          <p:nvPr>
            <p:ph idx="1"/>
          </p:nvPr>
        </p:nvSpPr>
        <p:spPr>
          <a:xfrm>
            <a:off x="1049336" y="838200"/>
            <a:ext cx="7027863" cy="5562600"/>
          </a:xfrm>
        </p:spPr>
        <p:txBody>
          <a:bodyPr>
            <a:noAutofit/>
          </a:bodyPr>
          <a:lstStyle/>
          <a:p>
            <a:pPr marL="114300" indent="0">
              <a:buNone/>
            </a:pPr>
            <a:endParaRPr lang="en-US" sz="2400" dirty="0">
              <a:solidFill>
                <a:schemeClr val="bg2"/>
              </a:solidFill>
              <a:latin typeface="+mj-lt"/>
            </a:endParaRPr>
          </a:p>
          <a:p>
            <a:pPr marL="114300" indent="0">
              <a:buNone/>
            </a:pPr>
            <a:endParaRPr lang="en-US" sz="2400" dirty="0" smtClean="0">
              <a:solidFill>
                <a:schemeClr val="bg2"/>
              </a:solidFill>
              <a:latin typeface="+mj-lt"/>
            </a:endParaRPr>
          </a:p>
          <a:p>
            <a:pPr marL="114300" indent="0">
              <a:buNone/>
            </a:pPr>
            <a:r>
              <a:rPr lang="en-US" sz="2400" dirty="0" smtClean="0">
                <a:solidFill>
                  <a:schemeClr val="accent6">
                    <a:lumMod val="40000"/>
                    <a:lumOff val="60000"/>
                  </a:schemeClr>
                </a:solidFill>
                <a:latin typeface="+mj-lt"/>
              </a:rPr>
              <a:t>Digital  Libraries… provide </a:t>
            </a:r>
            <a:r>
              <a:rPr lang="en-US" sz="2400" dirty="0">
                <a:solidFill>
                  <a:schemeClr val="accent6">
                    <a:lumMod val="40000"/>
                    <a:lumOff val="60000"/>
                  </a:schemeClr>
                </a:solidFill>
                <a:latin typeface="+mj-lt"/>
              </a:rPr>
              <a:t>the resources, including specialized staff to</a:t>
            </a:r>
            <a:r>
              <a:rPr lang="en-US" sz="2400" dirty="0" smtClean="0">
                <a:solidFill>
                  <a:schemeClr val="accent6">
                    <a:lumMod val="40000"/>
                    <a:lumOff val="60000"/>
                  </a:schemeClr>
                </a:solidFill>
                <a:latin typeface="+mj-lt"/>
              </a:rPr>
              <a:t>:</a:t>
            </a:r>
          </a:p>
          <a:p>
            <a:pPr marL="114300" indent="0">
              <a:buNone/>
            </a:pPr>
            <a:endParaRPr lang="en-US" sz="2400" dirty="0">
              <a:solidFill>
                <a:schemeClr val="accent6">
                  <a:lumMod val="40000"/>
                  <a:lumOff val="60000"/>
                </a:schemeClr>
              </a:solidFill>
              <a:latin typeface="+mj-lt"/>
            </a:endParaRPr>
          </a:p>
          <a:p>
            <a:pPr marL="114300" indent="0">
              <a:buNone/>
            </a:pPr>
            <a:r>
              <a:rPr lang="en-US" sz="2400" dirty="0" smtClean="0">
                <a:solidFill>
                  <a:schemeClr val="accent6">
                    <a:lumMod val="40000"/>
                    <a:lumOff val="60000"/>
                  </a:schemeClr>
                </a:solidFill>
                <a:latin typeface="+mj-lt"/>
              </a:rPr>
              <a:t>select, </a:t>
            </a:r>
          </a:p>
          <a:p>
            <a:pPr marL="114300" indent="0">
              <a:buNone/>
            </a:pPr>
            <a:r>
              <a:rPr lang="en-US" sz="2400" dirty="0" smtClean="0">
                <a:solidFill>
                  <a:schemeClr val="accent6">
                    <a:lumMod val="40000"/>
                    <a:lumOff val="60000"/>
                  </a:schemeClr>
                </a:solidFill>
                <a:latin typeface="+mj-lt"/>
              </a:rPr>
              <a:t>structure</a:t>
            </a:r>
            <a:r>
              <a:rPr lang="en-US" sz="2400" dirty="0">
                <a:solidFill>
                  <a:schemeClr val="accent6">
                    <a:lumMod val="40000"/>
                    <a:lumOff val="60000"/>
                  </a:schemeClr>
                </a:solidFill>
                <a:latin typeface="+mj-lt"/>
              </a:rPr>
              <a:t>, </a:t>
            </a:r>
          </a:p>
          <a:p>
            <a:pPr marL="114300" indent="0">
              <a:buNone/>
            </a:pPr>
            <a:r>
              <a:rPr lang="en-US" sz="2400" dirty="0" smtClean="0">
                <a:solidFill>
                  <a:schemeClr val="accent6">
                    <a:lumMod val="40000"/>
                    <a:lumOff val="60000"/>
                  </a:schemeClr>
                </a:solidFill>
                <a:latin typeface="+mj-lt"/>
              </a:rPr>
              <a:t>offer </a:t>
            </a:r>
            <a:r>
              <a:rPr lang="en-US" sz="2400" dirty="0">
                <a:solidFill>
                  <a:schemeClr val="accent6">
                    <a:lumMod val="40000"/>
                    <a:lumOff val="60000"/>
                  </a:schemeClr>
                </a:solidFill>
                <a:latin typeface="+mj-lt"/>
              </a:rPr>
              <a:t>intellectual access </a:t>
            </a:r>
            <a:r>
              <a:rPr lang="en-US" sz="2400" dirty="0" smtClean="0">
                <a:solidFill>
                  <a:schemeClr val="accent6">
                    <a:lumMod val="40000"/>
                    <a:lumOff val="60000"/>
                  </a:schemeClr>
                </a:solidFill>
                <a:latin typeface="+mj-lt"/>
              </a:rPr>
              <a:t>to</a:t>
            </a:r>
            <a:endParaRPr lang="en-US" sz="2400" dirty="0">
              <a:solidFill>
                <a:schemeClr val="accent6">
                  <a:lumMod val="40000"/>
                  <a:lumOff val="60000"/>
                </a:schemeClr>
              </a:solidFill>
              <a:latin typeface="+mj-lt"/>
            </a:endParaRPr>
          </a:p>
          <a:p>
            <a:pPr marL="114300" indent="0">
              <a:buNone/>
            </a:pPr>
            <a:r>
              <a:rPr lang="en-US" sz="2400" dirty="0" smtClean="0">
                <a:solidFill>
                  <a:schemeClr val="accent6">
                    <a:lumMod val="40000"/>
                    <a:lumOff val="60000"/>
                  </a:schemeClr>
                </a:solidFill>
                <a:latin typeface="+mj-lt"/>
              </a:rPr>
              <a:t>interpret</a:t>
            </a:r>
            <a:r>
              <a:rPr lang="en-US" sz="2400" dirty="0">
                <a:solidFill>
                  <a:schemeClr val="accent6">
                    <a:lumMod val="40000"/>
                    <a:lumOff val="60000"/>
                  </a:schemeClr>
                </a:solidFill>
                <a:latin typeface="+mj-lt"/>
              </a:rPr>
              <a:t>,  </a:t>
            </a:r>
            <a:endParaRPr lang="en-US" sz="2400" dirty="0" smtClean="0">
              <a:solidFill>
                <a:schemeClr val="accent6">
                  <a:lumMod val="40000"/>
                  <a:lumOff val="60000"/>
                </a:schemeClr>
              </a:solidFill>
              <a:latin typeface="+mj-lt"/>
            </a:endParaRPr>
          </a:p>
          <a:p>
            <a:pPr marL="114300" indent="0">
              <a:buNone/>
            </a:pPr>
            <a:r>
              <a:rPr lang="en-US" sz="2400" dirty="0" smtClean="0">
                <a:solidFill>
                  <a:schemeClr val="accent6">
                    <a:lumMod val="40000"/>
                    <a:lumOff val="60000"/>
                  </a:schemeClr>
                </a:solidFill>
                <a:latin typeface="+mj-lt"/>
              </a:rPr>
              <a:t>distribute</a:t>
            </a:r>
            <a:r>
              <a:rPr lang="en-US" sz="2400" dirty="0">
                <a:solidFill>
                  <a:schemeClr val="accent6">
                    <a:lumMod val="40000"/>
                    <a:lumOff val="60000"/>
                  </a:schemeClr>
                </a:solidFill>
                <a:latin typeface="+mj-lt"/>
              </a:rPr>
              <a:t>, </a:t>
            </a:r>
          </a:p>
          <a:p>
            <a:pPr marL="114300" indent="0">
              <a:buNone/>
            </a:pPr>
            <a:r>
              <a:rPr lang="en-US" sz="2400" dirty="0" smtClean="0">
                <a:solidFill>
                  <a:schemeClr val="accent6">
                    <a:lumMod val="40000"/>
                    <a:lumOff val="60000"/>
                  </a:schemeClr>
                </a:solidFill>
                <a:latin typeface="+mj-lt"/>
              </a:rPr>
              <a:t>preserve </a:t>
            </a:r>
            <a:r>
              <a:rPr lang="en-US" sz="2400" dirty="0">
                <a:solidFill>
                  <a:schemeClr val="accent6">
                    <a:lumMod val="40000"/>
                    <a:lumOff val="60000"/>
                  </a:schemeClr>
                </a:solidFill>
                <a:latin typeface="+mj-lt"/>
              </a:rPr>
              <a:t>the integrity of, and </a:t>
            </a:r>
            <a:endParaRPr lang="en-US" sz="2400" dirty="0" smtClean="0">
              <a:solidFill>
                <a:schemeClr val="accent6">
                  <a:lumMod val="40000"/>
                  <a:lumOff val="60000"/>
                </a:schemeClr>
              </a:solidFill>
              <a:latin typeface="+mj-lt"/>
            </a:endParaRPr>
          </a:p>
          <a:p>
            <a:pPr marL="114300" indent="0">
              <a:buNone/>
            </a:pPr>
            <a:r>
              <a:rPr lang="en-US" sz="2400" dirty="0" smtClean="0">
                <a:solidFill>
                  <a:schemeClr val="accent6">
                    <a:lumMod val="40000"/>
                    <a:lumOff val="60000"/>
                  </a:schemeClr>
                </a:solidFill>
                <a:latin typeface="+mj-lt"/>
              </a:rPr>
              <a:t>ensure </a:t>
            </a:r>
            <a:r>
              <a:rPr lang="en-US" sz="2400" dirty="0">
                <a:solidFill>
                  <a:schemeClr val="accent6">
                    <a:lumMod val="40000"/>
                    <a:lumOff val="60000"/>
                  </a:schemeClr>
                </a:solidFill>
                <a:latin typeface="+mj-lt"/>
              </a:rPr>
              <a:t>the </a:t>
            </a:r>
            <a:r>
              <a:rPr lang="en-US" sz="2400" dirty="0" smtClean="0">
                <a:solidFill>
                  <a:schemeClr val="accent6">
                    <a:lumMod val="40000"/>
                    <a:lumOff val="60000"/>
                  </a:schemeClr>
                </a:solidFill>
                <a:latin typeface="+mj-lt"/>
              </a:rPr>
              <a:t>persistence </a:t>
            </a:r>
            <a:r>
              <a:rPr lang="en-US" sz="2400" dirty="0">
                <a:solidFill>
                  <a:schemeClr val="accent6">
                    <a:lumMod val="40000"/>
                    <a:lumOff val="60000"/>
                  </a:schemeClr>
                </a:solidFill>
                <a:latin typeface="+mj-lt"/>
              </a:rPr>
              <a:t>over time of collections    </a:t>
            </a:r>
          </a:p>
          <a:p>
            <a:pPr marL="114300" indent="0">
              <a:buNone/>
            </a:pPr>
            <a:r>
              <a:rPr lang="en-US" sz="2000" dirty="0" smtClean="0">
                <a:solidFill>
                  <a:schemeClr val="accent6">
                    <a:lumMod val="40000"/>
                    <a:lumOff val="60000"/>
                  </a:schemeClr>
                </a:solidFill>
                <a:latin typeface="+mj-lt"/>
              </a:rPr>
              <a:t> </a:t>
            </a:r>
          </a:p>
          <a:p>
            <a:pPr marL="114300" indent="0">
              <a:buNone/>
            </a:pPr>
            <a:r>
              <a:rPr lang="en-US" sz="2000" dirty="0" smtClean="0">
                <a:solidFill>
                  <a:schemeClr val="accent6">
                    <a:lumMod val="40000"/>
                    <a:lumOff val="60000"/>
                  </a:schemeClr>
                </a:solidFill>
                <a:latin typeface="+mj-lt"/>
              </a:rPr>
              <a:t>		From </a:t>
            </a:r>
            <a:r>
              <a:rPr lang="en-US" sz="2000" dirty="0">
                <a:solidFill>
                  <a:schemeClr val="accent6">
                    <a:lumMod val="40000"/>
                    <a:lumOff val="60000"/>
                  </a:schemeClr>
                </a:solidFill>
                <a:latin typeface="+mj-lt"/>
              </a:rPr>
              <a:t>D.J. Waters, “What Are Digital Libraries.”</a:t>
            </a:r>
          </a:p>
          <a:p>
            <a:pPr marL="114300" indent="0">
              <a:buNone/>
            </a:pPr>
            <a:endParaRPr lang="en-US" sz="2400" dirty="0">
              <a:solidFill>
                <a:schemeClr val="accent6">
                  <a:lumMod val="40000"/>
                  <a:lumOff val="60000"/>
                </a:schemeClr>
              </a:solidFill>
              <a:latin typeface="+mj-lt"/>
            </a:endParaRPr>
          </a:p>
          <a:p>
            <a:pPr marL="114300" indent="0">
              <a:buNone/>
            </a:pPr>
            <a:endParaRPr lang="en-US" sz="2400" dirty="0">
              <a:solidFill>
                <a:schemeClr val="accent6">
                  <a:lumMod val="40000"/>
                  <a:lumOff val="60000"/>
                </a:schemeClr>
              </a:solidFill>
              <a:latin typeface="+mj-lt"/>
            </a:endParaRPr>
          </a:p>
          <a:p>
            <a:pPr marL="114300" indent="0">
              <a:buNone/>
            </a:pPr>
            <a:endParaRPr lang="en-US" sz="2400" dirty="0">
              <a:latin typeface="+mj-lt"/>
            </a:endParaRPr>
          </a:p>
        </p:txBody>
      </p:sp>
      <p:sp>
        <p:nvSpPr>
          <p:cNvPr id="4" name="TextBox 3"/>
          <p:cNvSpPr txBox="1"/>
          <p:nvPr/>
        </p:nvSpPr>
        <p:spPr>
          <a:xfrm flipH="1">
            <a:off x="228601" y="6172200"/>
            <a:ext cx="762000" cy="902732"/>
          </a:xfrm>
          <a:prstGeom prst="rect">
            <a:avLst/>
          </a:prstGeom>
          <a:noFill/>
        </p:spPr>
        <p:txBody>
          <a:bodyPr wrap="square" rtlCol="0">
            <a:spAutoFit/>
          </a:bodyPr>
          <a:lstStyle/>
          <a:p>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9337" cy="157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4031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6705600" cy="1036638"/>
          </a:xfrm>
        </p:spPr>
        <p:txBody>
          <a:bodyPr/>
          <a:lstStyle/>
          <a:p>
            <a:r>
              <a:rPr lang="en-US" sz="4000" dirty="0" smtClean="0"/>
              <a:t>Scholars </a:t>
            </a:r>
            <a:r>
              <a:rPr lang="en-US" sz="4000" dirty="0"/>
              <a:t>Partner with dLOC </a:t>
            </a:r>
            <a:r>
              <a:rPr lang="en-US" sz="4000" dirty="0" smtClean="0"/>
              <a:t>to:</a:t>
            </a:r>
            <a:endParaRPr lang="en-US" sz="4000" dirty="0"/>
          </a:p>
        </p:txBody>
      </p:sp>
      <p:sp>
        <p:nvSpPr>
          <p:cNvPr id="3" name="Content Placeholder 2"/>
          <p:cNvSpPr>
            <a:spLocks noGrp="1"/>
          </p:cNvSpPr>
          <p:nvPr>
            <p:ph idx="1"/>
          </p:nvPr>
        </p:nvSpPr>
        <p:spPr/>
        <p:txBody>
          <a:bodyPr>
            <a:normAutofit/>
          </a:bodyPr>
          <a:lstStyle/>
          <a:p>
            <a:pPr marL="114300" indent="0">
              <a:buNone/>
            </a:pPr>
            <a:endParaRPr lang="en-US" sz="2800" dirty="0">
              <a:latin typeface="+mj-lt"/>
            </a:endParaRPr>
          </a:p>
          <a:p>
            <a:pPr marL="114300" indent="0">
              <a:buNone/>
            </a:pPr>
            <a:r>
              <a:rPr lang="en-US" sz="2800" dirty="0">
                <a:solidFill>
                  <a:schemeClr val="accent6">
                    <a:lumMod val="40000"/>
                    <a:lumOff val="60000"/>
                  </a:schemeClr>
                </a:solidFill>
                <a:latin typeface="+mj-lt"/>
              </a:rPr>
              <a:t>Review and balance out perspectives</a:t>
            </a:r>
          </a:p>
          <a:p>
            <a:pPr marL="114300" indent="0">
              <a:buNone/>
            </a:pPr>
            <a:endParaRPr lang="en-US" sz="2800" dirty="0">
              <a:solidFill>
                <a:schemeClr val="accent6">
                  <a:lumMod val="40000"/>
                  <a:lumOff val="60000"/>
                </a:schemeClr>
              </a:solidFill>
              <a:latin typeface="+mj-lt"/>
            </a:endParaRPr>
          </a:p>
          <a:p>
            <a:pPr marL="114300" indent="0">
              <a:buNone/>
            </a:pPr>
            <a:r>
              <a:rPr lang="en-US" sz="2800" dirty="0">
                <a:solidFill>
                  <a:schemeClr val="accent6">
                    <a:lumMod val="40000"/>
                    <a:lumOff val="60000"/>
                  </a:schemeClr>
                </a:solidFill>
                <a:latin typeface="+mj-lt"/>
              </a:rPr>
              <a:t>Select, digitize and curate materials </a:t>
            </a:r>
          </a:p>
          <a:p>
            <a:pPr marL="114300" indent="0">
              <a:buNone/>
            </a:pPr>
            <a:endParaRPr lang="en-US" sz="2800" dirty="0">
              <a:solidFill>
                <a:schemeClr val="accent6">
                  <a:lumMod val="40000"/>
                  <a:lumOff val="60000"/>
                </a:schemeClr>
              </a:solidFill>
              <a:latin typeface="+mj-lt"/>
            </a:endParaRPr>
          </a:p>
          <a:p>
            <a:pPr marL="114300" indent="0">
              <a:buNone/>
            </a:pPr>
            <a:r>
              <a:rPr lang="en-US" sz="2800" dirty="0">
                <a:solidFill>
                  <a:schemeClr val="accent6">
                    <a:lumMod val="40000"/>
                    <a:lumOff val="60000"/>
                  </a:schemeClr>
                </a:solidFill>
                <a:latin typeface="+mj-lt"/>
              </a:rPr>
              <a:t>Help to get permissions for materials</a:t>
            </a:r>
          </a:p>
          <a:p>
            <a:pPr marL="114300" indent="0">
              <a:buNone/>
            </a:pPr>
            <a:endParaRPr lang="en-US" sz="2800" dirty="0">
              <a:solidFill>
                <a:schemeClr val="accent6">
                  <a:lumMod val="40000"/>
                  <a:lumOff val="60000"/>
                </a:schemeClr>
              </a:solidFill>
              <a:latin typeface="+mj-lt"/>
            </a:endParaRPr>
          </a:p>
          <a:p>
            <a:pPr marL="114300" indent="0">
              <a:buNone/>
            </a:pPr>
            <a:r>
              <a:rPr lang="en-US" sz="2800" dirty="0">
                <a:solidFill>
                  <a:schemeClr val="accent6">
                    <a:lumMod val="40000"/>
                    <a:lumOff val="60000"/>
                  </a:schemeClr>
                </a:solidFill>
                <a:latin typeface="+mj-lt"/>
              </a:rPr>
              <a:t>Provide support to instructors teaching Caribbean </a:t>
            </a:r>
            <a:r>
              <a:rPr lang="en-US" sz="2800" dirty="0" smtClean="0">
                <a:solidFill>
                  <a:schemeClr val="accent6">
                    <a:lumMod val="40000"/>
                    <a:lumOff val="60000"/>
                  </a:schemeClr>
                </a:solidFill>
                <a:latin typeface="+mj-lt"/>
              </a:rPr>
              <a:t>subject </a:t>
            </a:r>
            <a:r>
              <a:rPr lang="en-US" sz="2800" dirty="0">
                <a:solidFill>
                  <a:schemeClr val="accent6">
                    <a:lumMod val="40000"/>
                    <a:lumOff val="60000"/>
                  </a:schemeClr>
                </a:solidFill>
                <a:latin typeface="+mj-lt"/>
              </a:rPr>
              <a:t>matter</a:t>
            </a:r>
            <a:endParaRPr lang="en-US" sz="2800" dirty="0">
              <a:latin typeface="+mj-lt"/>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11"/>
            <a:ext cx="1049337" cy="157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659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381000"/>
            <a:ext cx="6477000" cy="1036638"/>
          </a:xfrm>
        </p:spPr>
        <p:txBody>
          <a:bodyPr/>
          <a:lstStyle/>
          <a:p>
            <a:r>
              <a:rPr lang="en-US" sz="3600" dirty="0" smtClean="0"/>
              <a:t>dLOC, Home for Academic Infrastructure</a:t>
            </a:r>
            <a:endParaRPr lang="en-US" sz="3600" dirty="0"/>
          </a:p>
        </p:txBody>
      </p:sp>
      <p:sp>
        <p:nvSpPr>
          <p:cNvPr id="3" name="Content Placeholder 2"/>
          <p:cNvSpPr>
            <a:spLocks noGrp="1"/>
          </p:cNvSpPr>
          <p:nvPr>
            <p:ph idx="1"/>
          </p:nvPr>
        </p:nvSpPr>
        <p:spPr/>
        <p:txBody>
          <a:bodyPr>
            <a:normAutofit/>
          </a:bodyPr>
          <a:lstStyle/>
          <a:p>
            <a:pPr marL="114300" indent="0">
              <a:buNone/>
            </a:pPr>
            <a:endParaRPr lang="en-US" sz="2400" dirty="0">
              <a:solidFill>
                <a:schemeClr val="accent6">
                  <a:lumMod val="40000"/>
                  <a:lumOff val="60000"/>
                </a:schemeClr>
              </a:solidFill>
              <a:latin typeface="+mj-lt"/>
            </a:endParaRPr>
          </a:p>
          <a:p>
            <a:pPr marL="114300" indent="0">
              <a:buNone/>
            </a:pPr>
            <a:r>
              <a:rPr lang="en-US" sz="2400" dirty="0" smtClean="0">
                <a:solidFill>
                  <a:schemeClr val="accent6">
                    <a:lumMod val="40000"/>
                    <a:lumOff val="60000"/>
                  </a:schemeClr>
                </a:solidFill>
                <a:latin typeface="+mj-lt"/>
              </a:rPr>
              <a:t>dLOC can:</a:t>
            </a:r>
            <a:endParaRPr lang="en-US" sz="2400" dirty="0">
              <a:solidFill>
                <a:schemeClr val="accent6">
                  <a:lumMod val="40000"/>
                  <a:lumOff val="60000"/>
                </a:schemeClr>
              </a:solidFill>
              <a:latin typeface="+mj-lt"/>
            </a:endParaRPr>
          </a:p>
          <a:p>
            <a:pPr marL="114300" indent="0">
              <a:buNone/>
            </a:pPr>
            <a:endParaRPr lang="en-US" sz="2400" dirty="0">
              <a:solidFill>
                <a:schemeClr val="accent6">
                  <a:lumMod val="40000"/>
                  <a:lumOff val="60000"/>
                </a:schemeClr>
              </a:solidFill>
              <a:latin typeface="+mj-lt"/>
            </a:endParaRPr>
          </a:p>
          <a:p>
            <a:pPr marL="114300" indent="0">
              <a:buNone/>
            </a:pPr>
            <a:r>
              <a:rPr lang="en-US" sz="2400" dirty="0">
                <a:solidFill>
                  <a:schemeClr val="accent6">
                    <a:lumMod val="40000"/>
                    <a:lumOff val="60000"/>
                  </a:schemeClr>
                </a:solidFill>
                <a:latin typeface="+mj-lt"/>
              </a:rPr>
              <a:t>Facilitate collaborative teaching and research across geographic  and institutional </a:t>
            </a:r>
            <a:r>
              <a:rPr lang="en-US" sz="2400" dirty="0" smtClean="0">
                <a:solidFill>
                  <a:schemeClr val="accent6">
                    <a:lumMod val="40000"/>
                    <a:lumOff val="60000"/>
                  </a:schemeClr>
                </a:solidFill>
                <a:latin typeface="+mj-lt"/>
              </a:rPr>
              <a:t>boundaries </a:t>
            </a:r>
            <a:endParaRPr lang="en-US" sz="2400" dirty="0">
              <a:solidFill>
                <a:schemeClr val="accent6">
                  <a:lumMod val="40000"/>
                  <a:lumOff val="60000"/>
                </a:schemeClr>
              </a:solidFill>
              <a:latin typeface="+mj-lt"/>
            </a:endParaRPr>
          </a:p>
          <a:p>
            <a:pPr marL="114300" indent="0">
              <a:buNone/>
            </a:pPr>
            <a:endParaRPr lang="en-US" sz="2400" dirty="0">
              <a:solidFill>
                <a:schemeClr val="accent6">
                  <a:lumMod val="40000"/>
                  <a:lumOff val="60000"/>
                </a:schemeClr>
              </a:solidFill>
              <a:latin typeface="+mj-lt"/>
            </a:endParaRPr>
          </a:p>
          <a:p>
            <a:pPr marL="114300" indent="0">
              <a:buNone/>
            </a:pPr>
            <a:r>
              <a:rPr lang="en-US" sz="2400" dirty="0">
                <a:solidFill>
                  <a:schemeClr val="accent6">
                    <a:lumMod val="40000"/>
                    <a:lumOff val="60000"/>
                  </a:schemeClr>
                </a:solidFill>
                <a:latin typeface="+mj-lt"/>
              </a:rPr>
              <a:t>Digitize needed materials for teaching and research</a:t>
            </a:r>
          </a:p>
          <a:p>
            <a:pPr marL="114300" indent="0">
              <a:buNone/>
            </a:pPr>
            <a:endParaRPr lang="en-US" sz="2400" dirty="0">
              <a:solidFill>
                <a:schemeClr val="accent6">
                  <a:lumMod val="40000"/>
                  <a:lumOff val="60000"/>
                </a:schemeClr>
              </a:solidFill>
              <a:latin typeface="+mj-lt"/>
            </a:endParaRPr>
          </a:p>
          <a:p>
            <a:pPr marL="114300" indent="0">
              <a:buNone/>
            </a:pPr>
            <a:r>
              <a:rPr lang="en-US" sz="2400" dirty="0">
                <a:solidFill>
                  <a:schemeClr val="accent6">
                    <a:lumMod val="40000"/>
                    <a:lumOff val="60000"/>
                  </a:schemeClr>
                </a:solidFill>
                <a:latin typeface="+mj-lt"/>
              </a:rPr>
              <a:t>Build the foundation for an ongoing process of collaborative knowledge </a:t>
            </a:r>
            <a:r>
              <a:rPr lang="en-US" sz="2400" dirty="0" smtClean="0">
                <a:solidFill>
                  <a:schemeClr val="accent6">
                    <a:lumMod val="40000"/>
                    <a:lumOff val="60000"/>
                  </a:schemeClr>
                </a:solidFill>
                <a:latin typeface="+mj-lt"/>
              </a:rPr>
              <a:t>production</a:t>
            </a:r>
            <a:endParaRPr lang="en-US" sz="2400" dirty="0">
              <a:solidFill>
                <a:schemeClr val="accent6">
                  <a:lumMod val="40000"/>
                  <a:lumOff val="60000"/>
                </a:schemeClr>
              </a:solidFill>
              <a:latin typeface="+mj-lt"/>
            </a:endParaRPr>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08" y="0"/>
            <a:ext cx="1049337" cy="157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8840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7" name="TextBox 26"/>
          <p:cNvSpPr txBox="1"/>
          <p:nvPr/>
        </p:nvSpPr>
        <p:spPr>
          <a:xfrm>
            <a:off x="2819400" y="1476276"/>
            <a:ext cx="5638800" cy="3416320"/>
          </a:xfrm>
          <a:prstGeom prst="rect">
            <a:avLst/>
          </a:prstGeom>
          <a:noFill/>
        </p:spPr>
        <p:txBody>
          <a:bodyPr wrap="square" rtlCol="0">
            <a:spAutoFit/>
          </a:bodyPr>
          <a:lstStyle/>
          <a:p>
            <a:r>
              <a:rPr lang="en-US" sz="2400" dirty="0">
                <a:solidFill>
                  <a:schemeClr val="bg1"/>
                </a:solidFill>
                <a:latin typeface="Franklin Gothic Book" panose="020B0503020102020204" pitchFamily="34" charset="0"/>
                <a:ea typeface="+mj-ea"/>
                <a:cs typeface="+mj-cs"/>
              </a:rPr>
              <a:t>dLOC's diverse partners serve an international </a:t>
            </a:r>
            <a:r>
              <a:rPr lang="en-US" sz="2400" dirty="0" smtClean="0">
                <a:solidFill>
                  <a:schemeClr val="bg1"/>
                </a:solidFill>
                <a:latin typeface="Franklin Gothic Book" panose="020B0503020102020204" pitchFamily="34" charset="0"/>
                <a:ea typeface="+mj-ea"/>
                <a:cs typeface="+mj-cs"/>
              </a:rPr>
              <a:t>community </a:t>
            </a:r>
            <a:r>
              <a:rPr lang="en-US" sz="2400" dirty="0">
                <a:solidFill>
                  <a:schemeClr val="bg1"/>
                </a:solidFill>
                <a:latin typeface="Franklin Gothic Book" panose="020B0503020102020204" pitchFamily="34" charset="0"/>
                <a:ea typeface="+mj-ea"/>
                <a:cs typeface="+mj-cs"/>
              </a:rPr>
              <a:t>by working together to preserve and </a:t>
            </a:r>
            <a:r>
              <a:rPr lang="en-US" sz="2400" dirty="0" smtClean="0">
                <a:solidFill>
                  <a:schemeClr val="bg1"/>
                </a:solidFill>
                <a:latin typeface="Franklin Gothic Book" panose="020B0503020102020204" pitchFamily="34" charset="0"/>
                <a:ea typeface="+mj-ea"/>
                <a:cs typeface="+mj-cs"/>
              </a:rPr>
              <a:t>provide enhanced </a:t>
            </a:r>
            <a:r>
              <a:rPr lang="en-US" sz="2400" dirty="0">
                <a:solidFill>
                  <a:schemeClr val="bg1"/>
                </a:solidFill>
                <a:latin typeface="Franklin Gothic Book" panose="020B0503020102020204" pitchFamily="34" charset="0"/>
                <a:ea typeface="+mj-ea"/>
                <a:cs typeface="+mj-cs"/>
              </a:rPr>
              <a:t>access to </a:t>
            </a:r>
            <a:r>
              <a:rPr lang="en-US" sz="2400" dirty="0" smtClean="0">
                <a:solidFill>
                  <a:schemeClr val="bg1"/>
                </a:solidFill>
                <a:latin typeface="Franklin Gothic Book" panose="020B0503020102020204" pitchFamily="34" charset="0"/>
                <a:ea typeface="+mj-ea"/>
                <a:cs typeface="+mj-cs"/>
              </a:rPr>
              <a:t>materials</a:t>
            </a:r>
            <a:r>
              <a:rPr lang="en-US" sz="2400" dirty="0">
                <a:solidFill>
                  <a:schemeClr val="bg1"/>
                </a:solidFill>
                <a:latin typeface="Franklin Gothic Book" panose="020B0503020102020204" pitchFamily="34" charset="0"/>
                <a:ea typeface="+mj-ea"/>
                <a:cs typeface="+mj-cs"/>
              </a:rPr>
              <a:t>.  </a:t>
            </a:r>
            <a:r>
              <a:rPr lang="en-US" sz="2400" dirty="0" smtClean="0">
                <a:solidFill>
                  <a:schemeClr val="bg1"/>
                </a:solidFill>
                <a:latin typeface="Franklin Gothic Book" panose="020B0503020102020204" pitchFamily="34" charset="0"/>
                <a:ea typeface="+mj-ea"/>
                <a:cs typeface="+mj-cs"/>
              </a:rPr>
              <a:t>dLOC's </a:t>
            </a:r>
            <a:r>
              <a:rPr lang="en-US" sz="2400" dirty="0">
                <a:solidFill>
                  <a:schemeClr val="bg1"/>
                </a:solidFill>
                <a:latin typeface="Franklin Gothic Book" panose="020B0503020102020204" pitchFamily="34" charset="0"/>
                <a:ea typeface="+mj-ea"/>
                <a:cs typeface="+mj-cs"/>
              </a:rPr>
              <a:t>partners collaborate with scholars and teachers </a:t>
            </a:r>
            <a:r>
              <a:rPr lang="en-US" sz="2400" dirty="0" smtClean="0">
                <a:solidFill>
                  <a:schemeClr val="bg1"/>
                </a:solidFill>
                <a:latin typeface="Franklin Gothic Book" panose="020B0503020102020204" pitchFamily="34" charset="0"/>
                <a:ea typeface="+mj-ea"/>
                <a:cs typeface="+mj-cs"/>
              </a:rPr>
              <a:t>to perform educational outreach, create new </a:t>
            </a:r>
            <a:r>
              <a:rPr lang="en-US" sz="2400" dirty="0">
                <a:solidFill>
                  <a:schemeClr val="bg1"/>
                </a:solidFill>
                <a:latin typeface="Franklin Gothic Book" panose="020B0503020102020204" pitchFamily="34" charset="0"/>
                <a:ea typeface="+mj-ea"/>
                <a:cs typeface="+mj-cs"/>
              </a:rPr>
              <a:t>works of digital scholarship, and </a:t>
            </a:r>
            <a:r>
              <a:rPr lang="en-US" sz="2400" dirty="0" smtClean="0">
                <a:solidFill>
                  <a:schemeClr val="bg1"/>
                </a:solidFill>
                <a:latin typeface="Franklin Gothic Book" panose="020B0503020102020204" pitchFamily="34" charset="0"/>
                <a:ea typeface="+mj-ea"/>
                <a:cs typeface="+mj-cs"/>
              </a:rPr>
              <a:t>develop </a:t>
            </a:r>
            <a:r>
              <a:rPr lang="en-US" sz="2400" dirty="0">
                <a:solidFill>
                  <a:schemeClr val="bg1"/>
                </a:solidFill>
                <a:latin typeface="Franklin Gothic Book" panose="020B0503020102020204" pitchFamily="34" charset="0"/>
                <a:ea typeface="+mj-ea"/>
                <a:cs typeface="+mj-cs"/>
              </a:rPr>
              <a:t>other research and teaching initiatives.</a:t>
            </a:r>
          </a:p>
        </p:txBody>
      </p:sp>
      <p:graphicFrame>
        <p:nvGraphicFramePr>
          <p:cNvPr id="25" name="Diagram 24"/>
          <p:cNvGraphicFramePr/>
          <p:nvPr>
            <p:extLst>
              <p:ext uri="{D42A27DB-BD31-4B8C-83A1-F6EECF244321}">
                <p14:modId xmlns:p14="http://schemas.microsoft.com/office/powerpoint/2010/main" val="2951351784"/>
              </p:ext>
            </p:extLst>
          </p:nvPr>
        </p:nvGraphicFramePr>
        <p:xfrm>
          <a:off x="-477078" y="1730276"/>
          <a:ext cx="3829878" cy="4538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9400" y="4825683"/>
            <a:ext cx="5943600" cy="1983404"/>
          </a:xfrm>
          <a:prstGeom prst="rect">
            <a:avLst/>
          </a:prstGeom>
        </p:spPr>
      </p:pic>
      <p:sp>
        <p:nvSpPr>
          <p:cNvPr id="7" name="Title 3"/>
          <p:cNvSpPr>
            <a:spLocks noGrp="1"/>
          </p:cNvSpPr>
          <p:nvPr>
            <p:ph type="title"/>
          </p:nvPr>
        </p:nvSpPr>
        <p:spPr>
          <a:xfrm>
            <a:off x="457200" y="274638"/>
            <a:ext cx="7620000" cy="1143000"/>
          </a:xfrm>
        </p:spPr>
        <p:txBody>
          <a:bodyPr/>
          <a:lstStyle/>
          <a:p>
            <a:r>
              <a:rPr lang="en-US" dirty="0" smtClean="0"/>
              <a:t>Digital Library of the Caribbean</a:t>
            </a:r>
            <a:endParaRPr lang="en-US" dirty="0"/>
          </a:p>
        </p:txBody>
      </p:sp>
    </p:spTree>
    <p:extLst>
      <p:ext uri="{BB962C8B-B14F-4D97-AF65-F5344CB8AC3E}">
        <p14:creationId xmlns:p14="http://schemas.microsoft.com/office/powerpoint/2010/main" val="1520948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304800" y="4038600"/>
            <a:ext cx="3048000" cy="2743200"/>
          </a:xfrm>
        </p:spPr>
        <p:txBody>
          <a:bodyPr>
            <a:noAutofit/>
          </a:bodyPr>
          <a:lstStyle/>
          <a:p>
            <a:r>
              <a:rPr lang="en-US" dirty="0">
                <a:solidFill>
                  <a:schemeClr val="tx2"/>
                </a:solidFill>
                <a:latin typeface="+mj-lt"/>
              </a:rPr>
              <a:t>As a result a letter from  General Emmanuel Leclerc to Brigade General Henri Christophe,  from 19 April 1802</a:t>
            </a:r>
          </a:p>
          <a:p>
            <a:r>
              <a:rPr lang="en-US" dirty="0">
                <a:solidFill>
                  <a:schemeClr val="tx2"/>
                </a:solidFill>
                <a:latin typeface="+mj-lt"/>
              </a:rPr>
              <a:t>And many other documents from Haiti’s history</a:t>
            </a:r>
          </a:p>
        </p:txBody>
      </p:sp>
      <p:sp>
        <p:nvSpPr>
          <p:cNvPr id="5" name="Title 4"/>
          <p:cNvSpPr>
            <a:spLocks noGrp="1"/>
          </p:cNvSpPr>
          <p:nvPr>
            <p:ph type="ctrTitle"/>
          </p:nvPr>
        </p:nvSpPr>
        <p:spPr>
          <a:xfrm>
            <a:off x="6019800" y="6019800"/>
            <a:ext cx="2438400" cy="838200"/>
          </a:xfrm>
        </p:spPr>
        <p:txBody>
          <a:bodyPr/>
          <a:lstStyle/>
          <a:p>
            <a:r>
              <a:rPr lang="en-US" sz="1600" dirty="0"/>
              <a:t/>
            </a:r>
            <a:br>
              <a:rPr lang="en-US" sz="1600" dirty="0"/>
            </a:br>
            <a:endParaRPr lang="en-US" sz="1600" dirty="0"/>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856551"/>
            <a:ext cx="3350286" cy="539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676400" y="0"/>
            <a:ext cx="6324600" cy="800219"/>
          </a:xfrm>
          <a:prstGeom prst="rect">
            <a:avLst/>
          </a:prstGeom>
          <a:noFill/>
        </p:spPr>
        <p:txBody>
          <a:bodyPr wrap="square" rtlCol="0">
            <a:spAutoFit/>
          </a:bodyPr>
          <a:lstStyle/>
          <a:p>
            <a:r>
              <a:rPr lang="en-US" sz="2800" b="1" dirty="0" err="1">
                <a:solidFill>
                  <a:srgbClr val="66CCFF"/>
                </a:solidFill>
                <a:latin typeface="+mj-lt"/>
              </a:rPr>
              <a:t>dLOC</a:t>
            </a:r>
            <a:r>
              <a:rPr lang="en-US" sz="2800" b="1" dirty="0">
                <a:solidFill>
                  <a:srgbClr val="66CCFF"/>
                </a:solidFill>
                <a:latin typeface="+mj-lt"/>
              </a:rPr>
              <a:t> is Inclusive and Eclectic</a:t>
            </a:r>
          </a:p>
          <a:p>
            <a:pPr algn="ctr"/>
            <a:endParaRPr lang="en-US" b="1" dirty="0">
              <a:solidFill>
                <a:srgbClr val="66CCFF"/>
              </a:solidFill>
            </a:endParaRPr>
          </a:p>
        </p:txBody>
      </p:sp>
      <p:sp>
        <p:nvSpPr>
          <p:cNvPr id="10" name="TextBox 9"/>
          <p:cNvSpPr txBox="1"/>
          <p:nvPr/>
        </p:nvSpPr>
        <p:spPr>
          <a:xfrm>
            <a:off x="557919" y="1828800"/>
            <a:ext cx="2819400" cy="1938992"/>
          </a:xfrm>
          <a:prstGeom prst="rect">
            <a:avLst/>
          </a:prstGeom>
          <a:noFill/>
        </p:spPr>
        <p:txBody>
          <a:bodyPr wrap="square" rtlCol="0">
            <a:spAutoFit/>
          </a:bodyPr>
          <a:lstStyle/>
          <a:p>
            <a:r>
              <a:rPr lang="en-US" sz="2400" dirty="0">
                <a:solidFill>
                  <a:srgbClr val="66CCFF"/>
                </a:solidFill>
                <a:latin typeface="+mj-lt"/>
              </a:rPr>
              <a:t>All partners determine what they will contribute from their collections</a:t>
            </a:r>
            <a:endParaRPr lang="en-US" sz="2400" dirty="0">
              <a:latin typeface="+mj-lt"/>
            </a:endParaRPr>
          </a:p>
        </p:txBody>
      </p:sp>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51" y="0"/>
            <a:ext cx="1049337" cy="157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4190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9841" y="152400"/>
            <a:ext cx="3938587" cy="2286000"/>
          </a:xfrm>
        </p:spPr>
        <p:txBody>
          <a:bodyPr/>
          <a:lstStyle/>
          <a:p>
            <a:r>
              <a:rPr lang="en-US" sz="2400" dirty="0">
                <a:solidFill>
                  <a:srgbClr val="66CCFF"/>
                </a:solidFill>
              </a:rPr>
              <a:t>Are just a click away from:</a:t>
            </a:r>
            <a:br>
              <a:rPr lang="en-US" sz="2400" dirty="0">
                <a:solidFill>
                  <a:srgbClr val="66CCFF"/>
                </a:solidFill>
              </a:rPr>
            </a:br>
            <a:r>
              <a:rPr lang="en-US" sz="2400" dirty="0">
                <a:solidFill>
                  <a:srgbClr val="66CCFF"/>
                </a:solidFill>
              </a:rPr>
              <a:t/>
            </a:r>
            <a:br>
              <a:rPr lang="en-US" sz="2400" dirty="0">
                <a:solidFill>
                  <a:srgbClr val="66CCFF"/>
                </a:solidFill>
              </a:rPr>
            </a:br>
            <a:r>
              <a:rPr lang="en-US" sz="2400" dirty="0">
                <a:solidFill>
                  <a:srgbClr val="66CCFF"/>
                </a:solidFill>
              </a:rPr>
              <a:t>photographs of Haitian Refugees at the U.S. Base at Guantanamo Bay</a:t>
            </a:r>
            <a:br>
              <a:rPr lang="en-US" sz="2400" dirty="0">
                <a:solidFill>
                  <a:srgbClr val="66CCFF"/>
                </a:solidFill>
              </a:rPr>
            </a:br>
            <a:endParaRPr lang="en-US" sz="2400" dirty="0">
              <a:solidFill>
                <a:srgbClr val="66CCFF"/>
              </a:solidFill>
            </a:endParaRPr>
          </a:p>
        </p:txBody>
      </p:sp>
      <p:sp>
        <p:nvSpPr>
          <p:cNvPr id="3" name="Content Placeholder 2"/>
          <p:cNvSpPr>
            <a:spLocks noGrp="1"/>
          </p:cNvSpPr>
          <p:nvPr>
            <p:ph idx="1"/>
          </p:nvPr>
        </p:nvSpPr>
        <p:spPr>
          <a:xfrm>
            <a:off x="304800" y="5638800"/>
            <a:ext cx="8001000" cy="914400"/>
          </a:xfrm>
        </p:spPr>
        <p:txBody>
          <a:bodyPr>
            <a:noAutofit/>
          </a:bodyPr>
          <a:lstStyle/>
          <a:p>
            <a:pPr marL="114300" indent="0">
              <a:buNone/>
            </a:pPr>
            <a:r>
              <a:rPr lang="en-US" sz="1800" dirty="0">
                <a:solidFill>
                  <a:srgbClr val="66CCFF"/>
                </a:solidFill>
                <a:latin typeface="+mj-lt"/>
              </a:rPr>
              <a:t>And </a:t>
            </a:r>
            <a:r>
              <a:rPr lang="en-US" sz="2000" dirty="0">
                <a:solidFill>
                  <a:srgbClr val="66CCFF"/>
                </a:solidFill>
                <a:latin typeface="+mj-lt"/>
              </a:rPr>
              <a:t>Yearbooks from  the  Sampson High School,  at the U.S. military base at GTMO, 1949 – 1965 </a:t>
            </a:r>
            <a:endParaRPr lang="en-US" sz="1800" dirty="0">
              <a:solidFill>
                <a:srgbClr val="66CCFF"/>
              </a:solidFill>
              <a:latin typeface="+mj-lt"/>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0"/>
            <a:ext cx="4243387"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5177" y="-76200"/>
            <a:ext cx="3530600" cy="475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8125"/>
            <a:ext cx="1054100" cy="157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972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6019800" cy="1189038"/>
          </a:xfrm>
        </p:spPr>
        <p:txBody>
          <a:bodyPr/>
          <a:lstStyle/>
          <a:p>
            <a:r>
              <a:rPr lang="en-US" sz="3200" dirty="0"/>
              <a:t>What Scholars </a:t>
            </a:r>
            <a:r>
              <a:rPr lang="en-US" sz="3200" dirty="0" smtClean="0"/>
              <a:t>Can Do</a:t>
            </a:r>
            <a:endParaRPr lang="en-US" sz="3200" dirty="0"/>
          </a:p>
        </p:txBody>
      </p:sp>
      <p:sp>
        <p:nvSpPr>
          <p:cNvPr id="3" name="Content Placeholder 2"/>
          <p:cNvSpPr>
            <a:spLocks noGrp="1"/>
          </p:cNvSpPr>
          <p:nvPr>
            <p:ph idx="1"/>
          </p:nvPr>
        </p:nvSpPr>
        <p:spPr/>
        <p:txBody>
          <a:bodyPr>
            <a:noAutofit/>
          </a:bodyPr>
          <a:lstStyle/>
          <a:p>
            <a:pPr marL="114300" indent="0">
              <a:buNone/>
            </a:pPr>
            <a:r>
              <a:rPr lang="en-US" sz="2600" dirty="0">
                <a:solidFill>
                  <a:schemeClr val="accent6">
                    <a:lumMod val="40000"/>
                    <a:lumOff val="60000"/>
                  </a:schemeClr>
                </a:solidFill>
                <a:latin typeface="+mj-lt"/>
              </a:rPr>
              <a:t>Provide invaluable  context to make sense of these diverse materials </a:t>
            </a:r>
          </a:p>
          <a:p>
            <a:pPr marL="114300" indent="0">
              <a:buNone/>
            </a:pPr>
            <a:endParaRPr lang="en-US" sz="2600" dirty="0">
              <a:solidFill>
                <a:schemeClr val="accent6">
                  <a:lumMod val="40000"/>
                  <a:lumOff val="60000"/>
                </a:schemeClr>
              </a:solidFill>
              <a:latin typeface="+mj-lt"/>
            </a:endParaRPr>
          </a:p>
          <a:p>
            <a:pPr marL="114300" indent="0">
              <a:buNone/>
            </a:pPr>
            <a:r>
              <a:rPr lang="en-US" sz="2600" dirty="0">
                <a:solidFill>
                  <a:schemeClr val="accent6">
                    <a:lumMod val="40000"/>
                    <a:lumOff val="60000"/>
                  </a:schemeClr>
                </a:solidFill>
                <a:latin typeface="+mj-lt"/>
              </a:rPr>
              <a:t>Identify and help to ameliorate  critical gaps in the collection.</a:t>
            </a:r>
          </a:p>
          <a:p>
            <a:pPr marL="114300" indent="0">
              <a:buNone/>
            </a:pPr>
            <a:endParaRPr lang="en-US" sz="2600" dirty="0">
              <a:solidFill>
                <a:schemeClr val="accent6">
                  <a:lumMod val="40000"/>
                  <a:lumOff val="60000"/>
                </a:schemeClr>
              </a:solidFill>
              <a:latin typeface="+mj-lt"/>
            </a:endParaRPr>
          </a:p>
          <a:p>
            <a:pPr marL="114300" indent="0">
              <a:buNone/>
            </a:pPr>
            <a:r>
              <a:rPr lang="en-US" sz="2600" dirty="0">
                <a:solidFill>
                  <a:schemeClr val="accent6">
                    <a:lumMod val="40000"/>
                    <a:lumOff val="60000"/>
                  </a:schemeClr>
                </a:solidFill>
                <a:latin typeface="+mj-lt"/>
              </a:rPr>
              <a:t>Why this </a:t>
            </a:r>
            <a:r>
              <a:rPr lang="en-US" sz="2600" dirty="0" smtClean="0">
                <a:solidFill>
                  <a:schemeClr val="accent6">
                    <a:lumMod val="40000"/>
                    <a:lumOff val="60000"/>
                  </a:schemeClr>
                </a:solidFill>
                <a:latin typeface="+mj-lt"/>
              </a:rPr>
              <a:t>matters: This </a:t>
            </a:r>
            <a:r>
              <a:rPr lang="en-US" sz="2600" dirty="0">
                <a:solidFill>
                  <a:schemeClr val="accent6">
                    <a:lumMod val="40000"/>
                    <a:lumOff val="60000"/>
                  </a:schemeClr>
                </a:solidFill>
                <a:latin typeface="+mj-lt"/>
              </a:rPr>
              <a:t>material is available to anyone with internet access and will be available in perpetuity, so what goes into the archive and how it is presented will shape the understanding of Caribbean culture and history now and long into the future.</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9337" cy="157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3791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Shape 105"/>
        <p:cNvGrpSpPr/>
        <p:nvPr/>
      </p:nvGrpSpPr>
      <p:grpSpPr>
        <a:xfrm>
          <a:off x="0" y="0"/>
          <a:ext cx="0" cy="0"/>
          <a:chOff x="0" y="0"/>
          <a:chExt cx="0" cy="0"/>
        </a:xfrm>
      </p:grpSpPr>
      <p:sp>
        <p:nvSpPr>
          <p:cNvPr id="106" name="Shape 106"/>
          <p:cNvSpPr txBox="1"/>
          <p:nvPr/>
        </p:nvSpPr>
        <p:spPr>
          <a:xfrm>
            <a:off x="148787" y="0"/>
            <a:ext cx="6835500" cy="6186299"/>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3600" b="0" i="0" u="none" strike="noStrike" kern="0" cap="none" spc="0" normalizeH="0" baseline="0" noProof="0" dirty="0" smtClean="0">
                <a:ln>
                  <a:noFill/>
                </a:ln>
                <a:solidFill>
                  <a:schemeClr val="bg2"/>
                </a:solidFill>
                <a:effectLst/>
                <a:uLnTx/>
                <a:uFillTx/>
                <a:latin typeface="Cambria" panose="02040503050406030204" pitchFamily="18" charset="0"/>
                <a:ea typeface="Cambria"/>
                <a:cs typeface="Times New Roman" panose="02020603050405020304" pitchFamily="18" charset="0"/>
                <a:sym typeface="Cambria"/>
                <a:rtl val="0"/>
              </a:rPr>
              <a:t>DOCC: Original </a:t>
            </a:r>
            <a:r>
              <a:rPr kumimoji="0" lang="en-US" sz="3600" b="0" i="0" u="none" strike="noStrike" kern="0" cap="none" spc="0" normalizeH="0" baseline="0" noProof="0" dirty="0">
                <a:ln>
                  <a:noFill/>
                </a:ln>
                <a:solidFill>
                  <a:schemeClr val="bg2"/>
                </a:solidFill>
                <a:effectLst/>
                <a:uLnTx/>
                <a:uFillTx/>
                <a:latin typeface="Cambria" panose="02040503050406030204" pitchFamily="18" charset="0"/>
                <a:ea typeface="Cambria"/>
                <a:cs typeface="Times New Roman" panose="02020603050405020304" pitchFamily="18" charset="0"/>
                <a:sym typeface="Cambria"/>
                <a:rtl val="0"/>
              </a:rPr>
              <a:t>Inspiration and Objectives:</a:t>
            </a:r>
            <a:r>
              <a:rPr kumimoji="0" lang="en-US" sz="2800" b="0" i="0" u="none" strike="noStrike" kern="0" cap="none" spc="0" normalizeH="0" baseline="0" noProof="0" dirty="0">
                <a:ln>
                  <a:noFill/>
                </a:ln>
                <a:solidFill>
                  <a:schemeClr val="tx2"/>
                </a:solidFill>
                <a:effectLst/>
                <a:uLnTx/>
                <a:uFillTx/>
                <a:latin typeface="Cambria" panose="02040503050406030204" pitchFamily="18" charset="0"/>
                <a:ea typeface="Cambria"/>
                <a:cs typeface="Times New Roman" panose="02020603050405020304" pitchFamily="18" charset="0"/>
                <a:sym typeface="Cambria"/>
                <a:rtl val="0"/>
              </a:rPr>
              <a:t>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lang="en-US" sz="2800" b="0" i="0" u="none" strike="noStrike" kern="0" cap="none" spc="0" normalizeH="0" baseline="0" noProof="0" dirty="0">
              <a:ln>
                <a:noFill/>
              </a:ln>
              <a:solidFill>
                <a:srgbClr val="66CCFF"/>
              </a:solidFill>
              <a:effectLst/>
              <a:uLnTx/>
              <a:uFillTx/>
              <a:latin typeface="Cambria" panose="02040503050406030204" pitchFamily="18" charset="0"/>
              <a:ea typeface="Cambria"/>
              <a:cs typeface="Times New Roman" panose="02020603050405020304" pitchFamily="18" charset="0"/>
              <a:sym typeface="Cambria"/>
              <a:rtl val="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400" b="0" i="0" u="none" strike="noStrike" kern="0" cap="none" spc="0" normalizeH="0" baseline="0" noProof="0" dirty="0">
                <a:ln>
                  <a:noFill/>
                </a:ln>
                <a:solidFill>
                  <a:srgbClr val="A79C7E">
                    <a:lumMod val="40000"/>
                    <a:lumOff val="60000"/>
                  </a:srgbClr>
                </a:solidFill>
                <a:effectLst/>
                <a:uLnTx/>
                <a:uFillTx/>
                <a:latin typeface="Cambria" panose="02040503050406030204" pitchFamily="18" charset="0"/>
                <a:ea typeface="Cambria"/>
                <a:cs typeface="Times New Roman" panose="02020603050405020304" pitchFamily="18" charset="0"/>
                <a:sym typeface="Cambria"/>
                <a:rtl val="0"/>
              </a:rPr>
              <a:t>To </a:t>
            </a:r>
            <a:r>
              <a:rPr kumimoji="0" lang="en-US" sz="2400" b="0" i="0" u="none" strike="noStrike" kern="0" cap="none" spc="0" normalizeH="0" baseline="0" noProof="0" dirty="0" smtClean="0">
                <a:ln>
                  <a:noFill/>
                </a:ln>
                <a:solidFill>
                  <a:srgbClr val="A79C7E">
                    <a:lumMod val="40000"/>
                    <a:lumOff val="60000"/>
                  </a:srgbClr>
                </a:solidFill>
                <a:effectLst/>
                <a:uLnTx/>
                <a:uFillTx/>
                <a:latin typeface="Cambria" panose="02040503050406030204" pitchFamily="18" charset="0"/>
                <a:ea typeface="Cambria"/>
                <a:cs typeface="Times New Roman" panose="02020603050405020304" pitchFamily="18" charset="0"/>
                <a:sym typeface="Cambria"/>
                <a:rtl val="0"/>
              </a:rPr>
              <a:t>teach </a:t>
            </a:r>
            <a:r>
              <a:rPr kumimoji="0" lang="en-US" sz="2400" b="0" i="0" u="none" strike="noStrike" kern="0" cap="none" spc="0" normalizeH="0" baseline="0" noProof="0" dirty="0">
                <a:ln>
                  <a:noFill/>
                </a:ln>
                <a:solidFill>
                  <a:srgbClr val="A79C7E">
                    <a:lumMod val="40000"/>
                    <a:lumOff val="60000"/>
                  </a:srgbClr>
                </a:solidFill>
                <a:effectLst/>
                <a:uLnTx/>
                <a:uFillTx/>
                <a:latin typeface="Cambria" panose="02040503050406030204" pitchFamily="18" charset="0"/>
                <a:ea typeface="Cambria"/>
                <a:cs typeface="Times New Roman" panose="02020603050405020304" pitchFamily="18" charset="0"/>
                <a:sym typeface="Cambria"/>
                <a:rtl val="0"/>
              </a:rPr>
              <a:t>dLOC’s growing collection of Early Anglophone Caribbean </a:t>
            </a:r>
            <a:r>
              <a:rPr kumimoji="0" lang="en-US" sz="2400" b="0" i="0" u="none" strike="noStrike" kern="0" cap="none" spc="0" normalizeH="0" baseline="0" noProof="0" dirty="0">
                <a:ln>
                  <a:noFill/>
                </a:ln>
                <a:solidFill>
                  <a:srgbClr val="A79C7E">
                    <a:lumMod val="40000"/>
                    <a:lumOff val="60000"/>
                  </a:srgbClr>
                </a:solidFill>
                <a:effectLst/>
                <a:uLnTx/>
                <a:uFillTx/>
                <a:latin typeface="Cambria" panose="02040503050406030204" pitchFamily="18" charset="0"/>
                <a:ea typeface="Calibri"/>
                <a:cs typeface="Times New Roman" panose="02020603050405020304" pitchFamily="18" charset="0"/>
                <a:sym typeface="Calibri"/>
                <a:rtl val="0"/>
              </a:rPr>
              <a:t>literature and provide explanatory materials for scholars, students, and the public.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dirty="0">
              <a:ln>
                <a:noFill/>
              </a:ln>
              <a:solidFill>
                <a:srgbClr val="66CCFF"/>
              </a:solidFill>
              <a:effectLst/>
              <a:uLnTx/>
              <a:uFillTx/>
              <a:latin typeface="Cambria" panose="02040503050406030204" pitchFamily="18" charset="0"/>
              <a:ea typeface="Calibri"/>
              <a:cs typeface="Times New Roman" panose="02020603050405020304" pitchFamily="18" charset="0"/>
              <a:sym typeface="Calibri"/>
              <a:rtl val="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400" i="0" u="none" strike="noStrike" kern="0" cap="none" spc="0" normalizeH="0" baseline="0" noProof="0" dirty="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J.J. Thomas </a:t>
            </a:r>
            <a:r>
              <a:rPr kumimoji="0" lang="en-US" sz="2400" i="1" u="none" strike="noStrike" kern="0" cap="none" spc="0" normalizeH="0" baseline="0" noProof="0" dirty="0" err="1" smtClean="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Froudacity</a:t>
            </a:r>
            <a:endParaRPr kumimoji="0" sz="2400" i="1" u="none" strike="noStrike" kern="0" cap="none" spc="0" normalizeH="0" baseline="0" noProof="0" dirty="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400" i="0" u="none" strike="noStrike" kern="0" cap="none" spc="0" normalizeH="0" baseline="0" noProof="0" dirty="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Claude McKay  </a:t>
            </a:r>
            <a:r>
              <a:rPr kumimoji="0" lang="en-US" sz="2400" i="1" u="none" strike="noStrike" kern="0" cap="none" spc="0" normalizeH="0" baseline="0" noProof="0" dirty="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Songs of Jamaica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400" i="1" u="none" strike="noStrike" kern="0" cap="none" spc="0" normalizeH="0" baseline="0" noProof="0" dirty="0" smtClean="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	</a:t>
            </a:r>
            <a:r>
              <a:rPr kumimoji="0" lang="en-US" sz="2400" u="none" strike="noStrike" kern="0" cap="none" spc="0" normalizeH="0" baseline="0" noProof="0" dirty="0" smtClean="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and </a:t>
            </a:r>
            <a:r>
              <a:rPr kumimoji="0" lang="en-US" sz="2400" i="1" u="none" strike="noStrike" kern="0" cap="none" spc="0" normalizeH="0" baseline="0" noProof="0" dirty="0" err="1">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Constab</a:t>
            </a:r>
            <a:r>
              <a:rPr kumimoji="0" lang="en-US" sz="2400" i="1" u="none" strike="noStrike" kern="0" cap="none" spc="0" normalizeH="0" baseline="0" noProof="0" dirty="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 </a:t>
            </a:r>
            <a:r>
              <a:rPr kumimoji="0" lang="en-US" sz="2400" i="1" u="none" strike="noStrike" kern="0" cap="none" spc="0" normalizeH="0" baseline="0" noProof="0" dirty="0" smtClean="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Ballads</a:t>
            </a:r>
            <a:endParaRPr kumimoji="0" sz="2400" i="1" u="none" strike="noStrike" kern="0" cap="none" spc="0" normalizeH="0" baseline="0" noProof="0" dirty="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400" i="0" u="none" strike="noStrike" kern="0" cap="none" spc="0" normalizeH="0" baseline="0" noProof="0" dirty="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The Poetry of Una </a:t>
            </a:r>
            <a:r>
              <a:rPr kumimoji="0" lang="en-US" sz="2400" i="0" u="none" strike="noStrike" kern="0" cap="none" spc="0" normalizeH="0" baseline="0" noProof="0" dirty="0" err="1" smtClean="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Marson</a:t>
            </a:r>
            <a:endParaRPr kumimoji="0" sz="2400" i="0" u="none" strike="noStrike" kern="0" cap="none" spc="0" normalizeH="0" baseline="0" noProof="0" dirty="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400" i="0" u="none" strike="noStrike" kern="0" cap="none" spc="0" normalizeH="0" baseline="0" noProof="0" dirty="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The All Jamaica </a:t>
            </a:r>
            <a:r>
              <a:rPr kumimoji="0" lang="en-US" sz="2400" i="0" u="none" strike="noStrike" kern="0" cap="none" spc="0" normalizeH="0" baseline="0" noProof="0" dirty="0" smtClean="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Library</a:t>
            </a:r>
            <a:endParaRPr kumimoji="0" sz="2400" i="0" u="none" strike="noStrike" kern="0" cap="none" spc="0" normalizeH="0" baseline="0" noProof="0" dirty="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400" i="0" u="none" strike="noStrike" kern="0" cap="none" spc="0" normalizeH="0" baseline="0" noProof="0" dirty="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The Independence anthology of </a:t>
            </a:r>
            <a:endParaRPr kumimoji="0" lang="en-US" sz="2400" i="0" u="none" strike="noStrike" kern="0" cap="none" spc="0" normalizeH="0" baseline="0" noProof="0" dirty="0" smtClean="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2400" kern="0" dirty="0">
                <a:solidFill>
                  <a:srgbClr val="F3EBDD"/>
                </a:solidFill>
                <a:latin typeface="Cambria" panose="02040503050406030204" pitchFamily="18" charset="0"/>
                <a:ea typeface="Calibri"/>
                <a:cs typeface="Times New Roman" panose="02020603050405020304" pitchFamily="18" charset="0"/>
                <a:sym typeface="Calibri"/>
                <a:rtl val="0"/>
              </a:rPr>
              <a:t>	</a:t>
            </a:r>
            <a:r>
              <a:rPr kumimoji="0" lang="en-US" sz="2400" i="0" u="none" strike="noStrike" kern="0" cap="none" spc="0" normalizeH="0" baseline="0" noProof="0" dirty="0" smtClean="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Jamaican </a:t>
            </a:r>
            <a:r>
              <a:rPr kumimoji="0" lang="en-US" sz="2400" i="0" u="none" strike="noStrike" kern="0" cap="none" spc="0" normalizeH="0" baseline="0" noProof="0" dirty="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literature </a:t>
            </a:r>
            <a:endParaRPr kumimoji="0" sz="2400" i="0" u="none" strike="noStrike" kern="0" cap="none" spc="0" normalizeH="0" baseline="0" noProof="0" dirty="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400" i="0" u="none" strike="noStrike" kern="0" cap="none" spc="0" normalizeH="0" baseline="0" noProof="0" dirty="0" smtClean="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And, </a:t>
            </a:r>
            <a:r>
              <a:rPr kumimoji="0" lang="en-US" sz="2400" i="0" u="none" strike="noStrike" kern="0" cap="none" spc="0" normalizeH="0" baseline="0" noProof="0" dirty="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nearly all books written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400" i="0" u="none" strike="noStrike" kern="0" cap="none" spc="0" normalizeH="0" baseline="0" noProof="0" dirty="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by Herbert de </a:t>
            </a:r>
            <a:r>
              <a:rPr kumimoji="0" lang="en-US" sz="2400" i="0" u="none" strike="noStrike" kern="0" cap="none" spc="0" normalizeH="0" baseline="0" noProof="0" dirty="0" err="1">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rPr>
              <a:t>Lisser</a:t>
            </a:r>
            <a:endParaRPr kumimoji="0" lang="en-US" sz="2400" i="0" u="none" strike="noStrike" kern="0" cap="none" spc="0" normalizeH="0" baseline="0" noProof="0" dirty="0">
              <a:ln>
                <a:noFill/>
              </a:ln>
              <a:solidFill>
                <a:srgbClr val="F3EBDD"/>
              </a:solidFill>
              <a:effectLst/>
              <a:uLnTx/>
              <a:uFillTx/>
              <a:latin typeface="Cambria" panose="02040503050406030204" pitchFamily="18" charset="0"/>
              <a:ea typeface="Calibri"/>
              <a:cs typeface="Times New Roman" panose="02020603050405020304" pitchFamily="18" charset="0"/>
              <a:sym typeface="Calibri"/>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i="0" u="none" strike="noStrike" kern="0" cap="none" spc="0" normalizeH="0" baseline="0" noProof="0" dirty="0">
              <a:ln>
                <a:noFill/>
              </a:ln>
              <a:solidFill>
                <a:srgbClr val="5E503E"/>
              </a:solidFill>
              <a:effectLst/>
              <a:uLnTx/>
              <a:uFillTx/>
              <a:latin typeface="Cambria" panose="02040503050406030204" pitchFamily="18" charset="0"/>
              <a:ea typeface="Calibri"/>
              <a:cs typeface="Calibri"/>
              <a:sym typeface="Calibri"/>
              <a:rtl val="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800" b="1" i="0" u="none" strike="noStrike" kern="0" cap="none" spc="0" normalizeH="0" baseline="0" noProof="0" dirty="0">
                <a:ln>
                  <a:noFill/>
                </a:ln>
                <a:solidFill>
                  <a:srgbClr val="5E503E"/>
                </a:solidFill>
                <a:effectLst/>
                <a:uLnTx/>
                <a:uFillTx/>
                <a:latin typeface="Cambria" panose="02040503050406030204" pitchFamily="18" charset="0"/>
                <a:ea typeface="Calibri"/>
                <a:cs typeface="Calibri"/>
                <a:sym typeface="Calibri"/>
                <a:rtl val="0"/>
              </a:rPr>
              <a:t> </a:t>
            </a:r>
          </a:p>
        </p:txBody>
      </p:sp>
      <p:pic>
        <p:nvPicPr>
          <p:cNvPr id="107" name="Shape 107"/>
          <p:cNvPicPr preferRelativeResize="0"/>
          <p:nvPr/>
        </p:nvPicPr>
        <p:blipFill rotWithShape="1">
          <a:blip r:embed="rId3">
            <a:alphaModFix/>
          </a:blip>
          <a:srcRect/>
          <a:stretch/>
        </p:blipFill>
        <p:spPr>
          <a:xfrm>
            <a:off x="5410200" y="2971800"/>
            <a:ext cx="1926299" cy="2926199"/>
          </a:xfrm>
          <a:prstGeom prst="rect">
            <a:avLst/>
          </a:prstGeom>
          <a:noFill/>
          <a:ln>
            <a:noFill/>
          </a:ln>
        </p:spPr>
      </p:pic>
      <p:pic>
        <p:nvPicPr>
          <p:cNvPr id="108" name="Shape 108"/>
          <p:cNvPicPr preferRelativeResize="0"/>
          <p:nvPr/>
        </p:nvPicPr>
        <p:blipFill rotWithShape="1">
          <a:blip r:embed="rId4">
            <a:alphaModFix/>
          </a:blip>
          <a:srcRect/>
          <a:stretch/>
        </p:blipFill>
        <p:spPr>
          <a:xfrm>
            <a:off x="7226962" y="3657599"/>
            <a:ext cx="1917038" cy="3200399"/>
          </a:xfrm>
          <a:prstGeom prst="rect">
            <a:avLst/>
          </a:prstGeom>
          <a:noFill/>
          <a:ln>
            <a:noFill/>
          </a:ln>
        </p:spPr>
      </p:pic>
      <p:pic>
        <p:nvPicPr>
          <p:cNvPr id="110" name="Shape 110"/>
          <p:cNvPicPr preferRelativeResize="0"/>
          <p:nvPr/>
        </p:nvPicPr>
        <p:blipFill rotWithShape="1">
          <a:blip r:embed="rId5">
            <a:alphaModFix/>
          </a:blip>
          <a:srcRect/>
          <a:stretch/>
        </p:blipFill>
        <p:spPr>
          <a:xfrm>
            <a:off x="7190800" y="164507"/>
            <a:ext cx="1989362" cy="3383280"/>
          </a:xfrm>
          <a:prstGeom prst="rect">
            <a:avLst/>
          </a:prstGeom>
          <a:noFill/>
          <a:ln>
            <a:noFill/>
          </a:ln>
        </p:spPr>
      </p:pic>
    </p:spTree>
    <p:extLst>
      <p:ext uri="{BB962C8B-B14F-4D97-AF65-F5344CB8AC3E}">
        <p14:creationId xmlns:p14="http://schemas.microsoft.com/office/powerpoint/2010/main" val="3971833373"/>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61950" y="272850"/>
            <a:ext cx="6038850" cy="1174950"/>
          </a:xfrm>
          <a:prstGeom prst="rect">
            <a:avLst/>
          </a:prstGeom>
          <a:noFill/>
          <a:ln>
            <a:noFill/>
          </a:ln>
        </p:spPr>
        <p:txBody>
          <a:bodyPr lIns="91425" tIns="45700" rIns="91425" bIns="45700" anchor="ctr" anchorCtr="0">
            <a:noAutofit/>
          </a:bodyPr>
          <a:lstStyle/>
          <a:p>
            <a:pPr lvl="0">
              <a:buClr>
                <a:srgbClr val="66CCFF"/>
              </a:buClr>
              <a:buSzPct val="25000"/>
            </a:pPr>
            <a:r>
              <a:rPr lang="en-US" sz="2800" b="1" dirty="0">
                <a:solidFill>
                  <a:srgbClr val="39C9EB"/>
                </a:solidFill>
                <a:latin typeface="Cambria" panose="02040503050406030204" pitchFamily="18" charset="0"/>
                <a:cs typeface="Times New Roman" panose="02020603050405020304" pitchFamily="18" charset="0"/>
              </a:rPr>
              <a:t>Panama Silver, Asian Gold: Migration, Money, &amp; the Making of Modern Caribbean Literature</a:t>
            </a:r>
            <a:r>
              <a:rPr lang="en-US" sz="2800" b="1" dirty="0">
                <a:solidFill>
                  <a:srgbClr val="39C9EB"/>
                </a:solidFill>
                <a:latin typeface="Cambria" panose="02040503050406030204" pitchFamily="18" charset="0"/>
                <a:cs typeface="Times New Roman" panose="02020603050405020304" pitchFamily="18" charset="0"/>
                <a:sym typeface="Cambria"/>
              </a:rPr>
              <a:t>: Course Description</a:t>
            </a:r>
            <a:endParaRPr lang="en-US" sz="2800" b="1" i="0" u="none" strike="noStrike" cap="none" baseline="0" dirty="0">
              <a:solidFill>
                <a:srgbClr val="66CCFF"/>
              </a:solidFill>
              <a:latin typeface="Cambria" panose="02040503050406030204" pitchFamily="18" charset="0"/>
              <a:ea typeface="Cambria"/>
              <a:cs typeface="Cambria"/>
              <a:sym typeface="Cambria"/>
            </a:endParaRPr>
          </a:p>
        </p:txBody>
      </p:sp>
      <p:sp>
        <p:nvSpPr>
          <p:cNvPr id="117" name="Shape 117"/>
          <p:cNvSpPr txBox="1">
            <a:spLocks noGrp="1"/>
          </p:cNvSpPr>
          <p:nvPr>
            <p:ph type="body" idx="1"/>
          </p:nvPr>
        </p:nvSpPr>
        <p:spPr>
          <a:xfrm>
            <a:off x="285750" y="1828800"/>
            <a:ext cx="8084999" cy="5315100"/>
          </a:xfrm>
          <a:prstGeom prst="rect">
            <a:avLst/>
          </a:prstGeom>
          <a:noFill/>
          <a:ln>
            <a:noFill/>
          </a:ln>
        </p:spPr>
        <p:txBody>
          <a:bodyPr lIns="91425" tIns="45700" rIns="91425" bIns="45700" anchor="t" anchorCtr="0">
            <a:noAutofit/>
          </a:bodyPr>
          <a:lstStyle/>
          <a:p>
            <a:pPr marL="114300" marR="0" lvl="0" indent="0" algn="l" rtl="0">
              <a:lnSpc>
                <a:spcPct val="80000"/>
              </a:lnSpc>
              <a:spcBef>
                <a:spcPts val="410"/>
              </a:spcBef>
              <a:buClr>
                <a:schemeClr val="accent1"/>
              </a:buClr>
              <a:buSzPct val="25000"/>
              <a:buFont typeface="Calibri"/>
              <a:buNone/>
            </a:pPr>
            <a:endParaRPr lang="en-US" sz="2000" dirty="0">
              <a:solidFill>
                <a:srgbClr val="D4CEBC"/>
              </a:solidFill>
              <a:latin typeface="Cambria" panose="02040503050406030204" pitchFamily="18" charset="0"/>
              <a:ea typeface="Calibri"/>
              <a:cs typeface="Times New Roman" panose="02020603050405020304" pitchFamily="18" charset="0"/>
              <a:sym typeface="Calibri"/>
            </a:endParaRPr>
          </a:p>
          <a:p>
            <a:pPr marL="114300" marR="0" lvl="0" indent="0" algn="l" rtl="0">
              <a:lnSpc>
                <a:spcPct val="80000"/>
              </a:lnSpc>
              <a:spcBef>
                <a:spcPts val="410"/>
              </a:spcBef>
              <a:buClr>
                <a:schemeClr val="accent1"/>
              </a:buClr>
              <a:buSzPct val="25000"/>
              <a:buFont typeface="Calibri"/>
              <a:buNone/>
            </a:pPr>
            <a:r>
              <a:rPr lang="en-US" sz="2000" dirty="0">
                <a:solidFill>
                  <a:srgbClr val="D4CEBC"/>
                </a:solidFill>
                <a:latin typeface="Cambria" panose="02040503050406030204" pitchFamily="18" charset="0"/>
                <a:ea typeface="Calibri"/>
                <a:cs typeface="Times New Roman" panose="02020603050405020304" pitchFamily="18" charset="0"/>
                <a:sym typeface="Calibri"/>
              </a:rPr>
              <a:t>Concurrent migrations of Chinese and Indian indentured laborers to the Caribbean and Afro-Caribbean workers to and from the Panama Canal, at the turn of the twentieth century, profoundly influenced the style and scope of modern Caribbean literature. Both migrant groups worked under difficult conditions for exploitative wages, yet members of each managed to save enough to enter the educated middle class.  Their cultural forms and political aspirations shaped Caribbean literary production as well as anti-colonial political movements. In this course, students </a:t>
            </a:r>
            <a:r>
              <a:rPr lang="en-US" sz="2000" dirty="0">
                <a:solidFill>
                  <a:srgbClr val="66CCFF"/>
                </a:solidFill>
                <a:latin typeface="Cambria" panose="02040503050406030204" pitchFamily="18" charset="0"/>
                <a:ea typeface="Calibri"/>
                <a:cs typeface="Times New Roman" panose="02020603050405020304" pitchFamily="18" charset="0"/>
                <a:sym typeface="Calibri"/>
              </a:rPr>
              <a:t>learn how to use digital, print, and audiovisual archival material</a:t>
            </a:r>
            <a:r>
              <a:rPr lang="en-US" sz="2000" dirty="0">
                <a:solidFill>
                  <a:srgbClr val="D4CEBC"/>
                </a:solidFill>
                <a:latin typeface="Cambria" panose="02040503050406030204" pitchFamily="18" charset="0"/>
                <a:ea typeface="Calibri"/>
                <a:cs typeface="Times New Roman" panose="02020603050405020304" pitchFamily="18" charset="0"/>
                <a:sym typeface="Calibri"/>
              </a:rPr>
              <a:t> related to these migrations to enrich their reading of Caribbean literature. </a:t>
            </a:r>
            <a:r>
              <a:rPr lang="en-US" sz="2000" dirty="0">
                <a:solidFill>
                  <a:srgbClr val="39C9EB"/>
                </a:solidFill>
                <a:latin typeface="Cambria" panose="02040503050406030204" pitchFamily="18" charset="0"/>
                <a:ea typeface="Calibri"/>
                <a:cs typeface="Times New Roman" panose="02020603050405020304" pitchFamily="18" charset="0"/>
                <a:sym typeface="Calibri"/>
              </a:rPr>
              <a:t>S</a:t>
            </a:r>
            <a:r>
              <a:rPr lang="en-US" sz="2000" dirty="0">
                <a:solidFill>
                  <a:srgbClr val="66CCFF"/>
                </a:solidFill>
                <a:latin typeface="Cambria" panose="02040503050406030204" pitchFamily="18" charset="0"/>
                <a:ea typeface="Calibri"/>
                <a:cs typeface="Times New Roman" panose="02020603050405020304" pitchFamily="18" charset="0"/>
                <a:sym typeface="Calibri"/>
              </a:rPr>
              <a:t>cholars, librarians, and students   at the three institutions will collaborate</a:t>
            </a:r>
            <a:r>
              <a:rPr lang="en-US" sz="2000" dirty="0">
                <a:solidFill>
                  <a:srgbClr val="D4CEBC"/>
                </a:solidFill>
                <a:latin typeface="Cambria" panose="02040503050406030204" pitchFamily="18" charset="0"/>
                <a:ea typeface="Calibri"/>
                <a:cs typeface="Times New Roman" panose="02020603050405020304" pitchFamily="18" charset="0"/>
                <a:sym typeface="Calibri"/>
              </a:rPr>
              <a:t>. We will hold some class discussions online and students at all three campuses will learn how to  use create finding aids, revise metadata, and produce Digital Humanities projects such as curated exhibits  to enhance the digital archives we use. We will read works by Claude McKay, H.G. de </a:t>
            </a:r>
            <a:r>
              <a:rPr lang="en-US" sz="2000" dirty="0" err="1">
                <a:solidFill>
                  <a:srgbClr val="D4CEBC"/>
                </a:solidFill>
                <a:latin typeface="Cambria" panose="02040503050406030204" pitchFamily="18" charset="0"/>
                <a:ea typeface="Calibri"/>
                <a:cs typeface="Times New Roman" panose="02020603050405020304" pitchFamily="18" charset="0"/>
                <a:sym typeface="Calibri"/>
              </a:rPr>
              <a:t>Lisser</a:t>
            </a:r>
            <a:r>
              <a:rPr lang="en-US" sz="2000" dirty="0">
                <a:solidFill>
                  <a:srgbClr val="D4CEBC"/>
                </a:solidFill>
                <a:latin typeface="Cambria" panose="02040503050406030204" pitchFamily="18" charset="0"/>
                <a:ea typeface="Calibri"/>
                <a:cs typeface="Times New Roman" panose="02020603050405020304" pitchFamily="18" charset="0"/>
                <a:sym typeface="Calibri"/>
              </a:rPr>
              <a:t>, Marcus Garvey, George Lamming, V.S. Naipaul, </a:t>
            </a:r>
            <a:r>
              <a:rPr lang="en-US" sz="2000" dirty="0" err="1">
                <a:solidFill>
                  <a:srgbClr val="D4CEBC"/>
                </a:solidFill>
                <a:latin typeface="Cambria" panose="02040503050406030204" pitchFamily="18" charset="0"/>
                <a:ea typeface="Calibri"/>
                <a:cs typeface="Times New Roman" panose="02020603050405020304" pitchFamily="18" charset="0"/>
                <a:sym typeface="Calibri"/>
              </a:rPr>
              <a:t>Ismith</a:t>
            </a:r>
            <a:r>
              <a:rPr lang="en-US" sz="2000" dirty="0">
                <a:solidFill>
                  <a:srgbClr val="D4CEBC"/>
                </a:solidFill>
                <a:latin typeface="Cambria" panose="02040503050406030204" pitchFamily="18" charset="0"/>
                <a:ea typeface="Calibri"/>
                <a:cs typeface="Times New Roman" panose="02020603050405020304" pitchFamily="18" charset="0"/>
                <a:sym typeface="Calibri"/>
              </a:rPr>
              <a:t> Khan, </a:t>
            </a:r>
            <a:r>
              <a:rPr lang="en-US" sz="2000" dirty="0" err="1">
                <a:solidFill>
                  <a:srgbClr val="D4CEBC"/>
                </a:solidFill>
                <a:latin typeface="Cambria" panose="02040503050406030204" pitchFamily="18" charset="0"/>
                <a:ea typeface="Calibri"/>
                <a:cs typeface="Times New Roman" panose="02020603050405020304" pitchFamily="18" charset="0"/>
                <a:sym typeface="Calibri"/>
              </a:rPr>
              <a:t>Ramabai</a:t>
            </a:r>
            <a:r>
              <a:rPr lang="en-US" sz="2000" dirty="0">
                <a:solidFill>
                  <a:srgbClr val="D4CEBC"/>
                </a:solidFill>
                <a:latin typeface="Cambria" panose="02040503050406030204" pitchFamily="18" charset="0"/>
                <a:ea typeface="Calibri"/>
                <a:cs typeface="Times New Roman" panose="02020603050405020304" pitchFamily="18" charset="0"/>
                <a:sym typeface="Calibri"/>
              </a:rPr>
              <a:t> </a:t>
            </a:r>
            <a:r>
              <a:rPr lang="en-US" sz="2000" dirty="0" err="1">
                <a:solidFill>
                  <a:srgbClr val="D4CEBC"/>
                </a:solidFill>
                <a:latin typeface="Cambria" panose="02040503050406030204" pitchFamily="18" charset="0"/>
                <a:ea typeface="Calibri"/>
                <a:cs typeface="Times New Roman" panose="02020603050405020304" pitchFamily="18" charset="0"/>
                <a:sym typeface="Calibri"/>
              </a:rPr>
              <a:t>Espinet</a:t>
            </a:r>
            <a:r>
              <a:rPr lang="en-US" sz="2000" dirty="0">
                <a:solidFill>
                  <a:srgbClr val="D4CEBC"/>
                </a:solidFill>
                <a:latin typeface="Cambria" panose="02040503050406030204" pitchFamily="18" charset="0"/>
                <a:ea typeface="Calibri"/>
                <a:cs typeface="Times New Roman" panose="02020603050405020304" pitchFamily="18" charset="0"/>
                <a:sym typeface="Calibri"/>
              </a:rPr>
              <a:t>, </a:t>
            </a:r>
            <a:r>
              <a:rPr lang="en-US" sz="2000" dirty="0" err="1">
                <a:solidFill>
                  <a:srgbClr val="D4CEBC"/>
                </a:solidFill>
                <a:latin typeface="Cambria" panose="02040503050406030204" pitchFamily="18" charset="0"/>
                <a:ea typeface="Calibri"/>
                <a:cs typeface="Times New Roman" panose="02020603050405020304" pitchFamily="18" charset="0"/>
                <a:sym typeface="Calibri"/>
              </a:rPr>
              <a:t>Meiling</a:t>
            </a:r>
            <a:r>
              <a:rPr lang="en-US" sz="2000" dirty="0">
                <a:solidFill>
                  <a:srgbClr val="D4CEBC"/>
                </a:solidFill>
                <a:latin typeface="Cambria" panose="02040503050406030204" pitchFamily="18" charset="0"/>
                <a:ea typeface="Calibri"/>
                <a:cs typeface="Times New Roman" panose="02020603050405020304" pitchFamily="18" charset="0"/>
                <a:sym typeface="Calibri"/>
              </a:rPr>
              <a:t> </a:t>
            </a:r>
            <a:r>
              <a:rPr lang="en-US" sz="2000" dirty="0" err="1">
                <a:solidFill>
                  <a:srgbClr val="D4CEBC"/>
                </a:solidFill>
                <a:latin typeface="Cambria" panose="02040503050406030204" pitchFamily="18" charset="0"/>
                <a:ea typeface="Calibri"/>
                <a:cs typeface="Times New Roman" panose="02020603050405020304" pitchFamily="18" charset="0"/>
                <a:sym typeface="Calibri"/>
              </a:rPr>
              <a:t>Jin</a:t>
            </a:r>
            <a:r>
              <a:rPr lang="en-US" sz="2000" dirty="0">
                <a:solidFill>
                  <a:srgbClr val="D4CEBC"/>
                </a:solidFill>
                <a:latin typeface="Cambria" panose="02040503050406030204" pitchFamily="18" charset="0"/>
                <a:ea typeface="Calibri"/>
                <a:cs typeface="Times New Roman" panose="02020603050405020304" pitchFamily="18" charset="0"/>
                <a:sym typeface="Calibri"/>
              </a:rPr>
              <a:t>, and Patricia Powell. </a:t>
            </a:r>
          </a:p>
        </p:txBody>
      </p:sp>
      <p:pic>
        <p:nvPicPr>
          <p:cNvPr id="118" name="Shape 118"/>
          <p:cNvPicPr preferRelativeResize="0"/>
          <p:nvPr/>
        </p:nvPicPr>
        <p:blipFill rotWithShape="1">
          <a:blip r:embed="rId3">
            <a:alphaModFix/>
          </a:blip>
          <a:srcRect/>
          <a:stretch/>
        </p:blipFill>
        <p:spPr>
          <a:xfrm>
            <a:off x="7559025" y="0"/>
            <a:ext cx="887100" cy="1323900"/>
          </a:xfrm>
          <a:prstGeom prst="rect">
            <a:avLst/>
          </a:prstGeom>
          <a:noFill/>
          <a:ln>
            <a:noFill/>
          </a:ln>
        </p:spPr>
      </p:pic>
    </p:spTree>
    <p:extLst>
      <p:ext uri="{BB962C8B-B14F-4D97-AF65-F5344CB8AC3E}">
        <p14:creationId xmlns:p14="http://schemas.microsoft.com/office/powerpoint/2010/main" val="48655084"/>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457200" y="274637"/>
            <a:ext cx="7619999"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66CCFF"/>
              </a:buClr>
              <a:buSzPct val="25000"/>
              <a:buFont typeface="Cambria"/>
              <a:buNone/>
            </a:pPr>
            <a:r>
              <a:rPr lang="en-US" sz="3600" b="0" i="0" u="none" strike="noStrike" cap="none" baseline="0" dirty="0">
                <a:solidFill>
                  <a:schemeClr val="bg2"/>
                </a:solidFill>
                <a:latin typeface="Cambria"/>
                <a:ea typeface="Cambria"/>
                <a:cs typeface="Cambria"/>
                <a:sym typeface="Cambria"/>
              </a:rPr>
              <a:t>The Collaboration</a:t>
            </a:r>
          </a:p>
        </p:txBody>
      </p:sp>
      <p:sp>
        <p:nvSpPr>
          <p:cNvPr id="99" name="Shape 99"/>
          <p:cNvSpPr txBox="1">
            <a:spLocks noGrp="1"/>
          </p:cNvSpPr>
          <p:nvPr>
            <p:ph type="body" idx="1"/>
          </p:nvPr>
        </p:nvSpPr>
        <p:spPr>
          <a:xfrm>
            <a:off x="5016500" y="1587500"/>
            <a:ext cx="3060600" cy="4800600"/>
          </a:xfrm>
          <a:prstGeom prst="rect">
            <a:avLst/>
          </a:prstGeom>
          <a:noFill/>
          <a:ln>
            <a:noFill/>
          </a:ln>
        </p:spPr>
        <p:txBody>
          <a:bodyPr lIns="91425" tIns="45700" rIns="91425" bIns="45700" anchor="t" anchorCtr="0">
            <a:noAutofit/>
          </a:bodyPr>
          <a:lstStyle/>
          <a:p>
            <a:pPr marL="457200" marR="0" lvl="0" indent="-381000" algn="l" rtl="0">
              <a:spcBef>
                <a:spcPts val="0"/>
              </a:spcBef>
              <a:buClr>
                <a:schemeClr val="accent1"/>
              </a:buClr>
              <a:buSzPct val="100000"/>
              <a:buFont typeface="Calibri"/>
              <a:buChar char="●"/>
            </a:pPr>
            <a:r>
              <a:rPr lang="en-US" sz="2400" b="0" i="0" u="none" strike="noStrike" cap="none" baseline="0" dirty="0">
                <a:solidFill>
                  <a:schemeClr val="bg1"/>
                </a:solidFill>
                <a:latin typeface="+mj-lt"/>
                <a:ea typeface="Calibri"/>
                <a:cs typeface="Times New Roman" panose="02020603050405020304" pitchFamily="18" charset="0"/>
                <a:sym typeface="Calibri"/>
              </a:rPr>
              <a:t>pilot for intercollegiate digital humanities courses</a:t>
            </a:r>
          </a:p>
          <a:p>
            <a:pPr marL="0" marR="0" lvl="0" indent="0" algn="l" rtl="0">
              <a:spcBef>
                <a:spcPts val="0"/>
              </a:spcBef>
              <a:buNone/>
            </a:pPr>
            <a:endParaRPr sz="2400" dirty="0">
              <a:solidFill>
                <a:schemeClr val="bg1"/>
              </a:solidFill>
              <a:latin typeface="+mj-lt"/>
              <a:ea typeface="Calibri"/>
              <a:cs typeface="Times New Roman" panose="02020603050405020304" pitchFamily="18" charset="0"/>
              <a:sym typeface="Calibri"/>
            </a:endParaRPr>
          </a:p>
          <a:p>
            <a:pPr marL="457200" marR="0" lvl="0" indent="-381000" algn="l" rtl="0">
              <a:spcBef>
                <a:spcPts val="0"/>
              </a:spcBef>
              <a:buClr>
                <a:schemeClr val="accent1"/>
              </a:buClr>
              <a:buSzPct val="100000"/>
              <a:buFont typeface="Calibri"/>
              <a:buChar char="●"/>
            </a:pPr>
            <a:r>
              <a:rPr lang="en-US" sz="2400" b="0" i="0" u="none" strike="noStrike" cap="none" baseline="0" dirty="0">
                <a:solidFill>
                  <a:schemeClr val="bg1"/>
                </a:solidFill>
                <a:latin typeface="+mj-lt"/>
                <a:ea typeface="Calibri"/>
                <a:cs typeface="Times New Roman" panose="02020603050405020304" pitchFamily="18" charset="0"/>
                <a:sym typeface="Calibri"/>
              </a:rPr>
              <a:t>supported by libraries of all three institutions</a:t>
            </a:r>
          </a:p>
          <a:p>
            <a:pPr marL="0" marR="0" lvl="0" indent="0" algn="l" rtl="0">
              <a:spcBef>
                <a:spcPts val="0"/>
              </a:spcBef>
              <a:buNone/>
            </a:pPr>
            <a:endParaRPr sz="2400" dirty="0">
              <a:solidFill>
                <a:schemeClr val="bg1"/>
              </a:solidFill>
              <a:latin typeface="+mj-lt"/>
              <a:ea typeface="Calibri"/>
              <a:cs typeface="Times New Roman" panose="02020603050405020304" pitchFamily="18" charset="0"/>
              <a:sym typeface="Calibri"/>
            </a:endParaRPr>
          </a:p>
          <a:p>
            <a:pPr marL="457200" marR="0" lvl="0" indent="-381000" algn="l" rtl="0">
              <a:spcBef>
                <a:spcPts val="0"/>
              </a:spcBef>
              <a:buClr>
                <a:schemeClr val="accent1"/>
              </a:buClr>
              <a:buSzPct val="100000"/>
              <a:buFont typeface="Calibri"/>
              <a:buChar char="●"/>
            </a:pPr>
            <a:r>
              <a:rPr lang="en-US" sz="2400" b="0" i="0" u="none" strike="noStrike" cap="none" baseline="0" dirty="0">
                <a:solidFill>
                  <a:schemeClr val="bg1"/>
                </a:solidFill>
                <a:latin typeface="+mj-lt"/>
                <a:ea typeface="Calibri"/>
                <a:cs typeface="Times New Roman" panose="02020603050405020304" pitchFamily="18" charset="0"/>
                <a:sym typeface="Calibri"/>
              </a:rPr>
              <a:t>taught in fall 2013 and spring 2016 as a hybrid course  with collaboration among campuses</a:t>
            </a:r>
          </a:p>
        </p:txBody>
      </p:sp>
      <p:pic>
        <p:nvPicPr>
          <p:cNvPr id="100" name="Shape 100"/>
          <p:cNvPicPr preferRelativeResize="0"/>
          <p:nvPr/>
        </p:nvPicPr>
        <p:blipFill rotWithShape="1">
          <a:blip r:embed="rId3">
            <a:alphaModFix/>
          </a:blip>
          <a:srcRect l="6342" t="21067" r="6298"/>
          <a:stretch/>
        </p:blipFill>
        <p:spPr>
          <a:xfrm>
            <a:off x="457199" y="1647201"/>
            <a:ext cx="4384775" cy="5029349"/>
          </a:xfrm>
          <a:prstGeom prst="rect">
            <a:avLst/>
          </a:prstGeom>
          <a:noFill/>
          <a:ln>
            <a:noFill/>
          </a:ln>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3731" y="3572216"/>
            <a:ext cx="9144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43252" y="4722167"/>
            <a:ext cx="8969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2F2B20"/>
                </a:solidFill>
                <a:effectLst/>
                <a:uLnTx/>
                <a:uFillTx/>
                <a:latin typeface="Calibri"/>
                <a:ea typeface="+mn-ea"/>
                <a:cs typeface="+mn-cs"/>
              </a:rPr>
              <a:t>Dhanashree</a:t>
            </a:r>
            <a:r>
              <a:rPr kumimoji="0" lang="en-US" sz="800" b="0" i="0" u="none" strike="noStrike" kern="1200" cap="none" spc="0" normalizeH="0" baseline="0" noProof="0" dirty="0">
                <a:ln>
                  <a:noFill/>
                </a:ln>
                <a:solidFill>
                  <a:srgbClr val="2F2B20"/>
                </a:solidFill>
                <a:effectLst/>
                <a:uLnTx/>
                <a:uFillTx/>
                <a:latin typeface="Calibri"/>
                <a:ea typeface="+mn-ea"/>
                <a:cs typeface="+mn-cs"/>
              </a:rPr>
              <a:t> </a:t>
            </a:r>
            <a:r>
              <a:rPr kumimoji="0" lang="en-US" sz="800" b="0" i="0" u="none" strike="noStrike" kern="1200" cap="none" spc="0" normalizeH="0" baseline="0" noProof="0" dirty="0" err="1">
                <a:ln>
                  <a:noFill/>
                </a:ln>
                <a:solidFill>
                  <a:srgbClr val="2F2B20"/>
                </a:solidFill>
                <a:effectLst/>
                <a:uLnTx/>
                <a:uFillTx/>
                <a:latin typeface="Calibri"/>
                <a:ea typeface="+mn-ea"/>
                <a:cs typeface="+mn-cs"/>
              </a:rPr>
              <a:t>Thorat</a:t>
            </a:r>
            <a:r>
              <a:rPr kumimoji="0" lang="en-US" sz="800" b="0" i="0" u="none" strike="noStrike" kern="1200" cap="none" spc="0" normalizeH="0" baseline="0" noProof="0" dirty="0">
                <a:ln>
                  <a:noFill/>
                </a:ln>
                <a:solidFill>
                  <a:srgbClr val="2F2B20"/>
                </a:solidFill>
                <a:effectLst/>
                <a:uLnTx/>
                <a:uFillTx/>
                <a:latin typeface="Calibri"/>
                <a:ea typeface="+mn-ea"/>
                <a:cs typeface="+mn-cs"/>
              </a:rPr>
              <a:t>, DH expert, PhD candidate</a:t>
            </a:r>
          </a:p>
        </p:txBody>
      </p:sp>
      <p:sp>
        <p:nvSpPr>
          <p:cNvPr id="3" name="TextBox 2"/>
          <p:cNvSpPr txBox="1"/>
          <p:nvPr/>
        </p:nvSpPr>
        <p:spPr>
          <a:xfrm>
            <a:off x="3505200" y="2895600"/>
            <a:ext cx="11429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F2B20"/>
                </a:solidFill>
                <a:effectLst/>
                <a:uLnTx/>
                <a:uFillTx/>
                <a:latin typeface="Calibri"/>
                <a:ea typeface="+mn-ea"/>
                <a:cs typeface="+mn-cs"/>
              </a:rPr>
              <a:t>Kim Bain, Research Assistant</a:t>
            </a:r>
          </a:p>
        </p:txBody>
      </p:sp>
      <p:pic>
        <p:nvPicPr>
          <p:cNvPr id="1028" name="Picture 4" descr="kimberly-bain"/>
          <p:cNvPicPr>
            <a:picLocks noChangeAspect="1" noChangeArrowheads="1"/>
          </p:cNvPicPr>
          <p:nvPr/>
        </p:nvPicPr>
        <p:blipFill rotWithShape="1">
          <a:blip r:embed="rId5">
            <a:extLst>
              <a:ext uri="{28A0092B-C50C-407E-A947-70E740481C1C}">
                <a14:useLocalDpi xmlns:a14="http://schemas.microsoft.com/office/drawing/2010/main" val="0"/>
              </a:ext>
            </a:extLst>
          </a:blip>
          <a:srcRect l="19549" t="12717" r="47788" b="59646"/>
          <a:stretch/>
        </p:blipFill>
        <p:spPr bwMode="auto">
          <a:xfrm>
            <a:off x="3581400" y="1905000"/>
            <a:ext cx="974034"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395639"/>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bg2"/>
                </a:solidFill>
              </a:rPr>
              <a:t>What is a DOCC?  Distributed Online Collaborative Course</a:t>
            </a:r>
            <a:br>
              <a:rPr lang="en-US" sz="3200" dirty="0">
                <a:solidFill>
                  <a:schemeClr val="bg2"/>
                </a:solidFill>
              </a:rPr>
            </a:br>
            <a:endParaRPr lang="en-US" sz="3200" dirty="0">
              <a:solidFill>
                <a:schemeClr val="bg2"/>
              </a:solidFill>
            </a:endParaRPr>
          </a:p>
        </p:txBody>
      </p:sp>
      <p:sp>
        <p:nvSpPr>
          <p:cNvPr id="3" name="Content Placeholder 2"/>
          <p:cNvSpPr>
            <a:spLocks noGrp="1"/>
          </p:cNvSpPr>
          <p:nvPr>
            <p:ph idx="1"/>
          </p:nvPr>
        </p:nvSpPr>
        <p:spPr>
          <a:xfrm>
            <a:off x="457200" y="1219200"/>
            <a:ext cx="8305800" cy="5181600"/>
          </a:xfrm>
        </p:spPr>
        <p:txBody>
          <a:bodyPr>
            <a:noAutofit/>
          </a:bodyPr>
          <a:lstStyle/>
          <a:p>
            <a:pPr marL="114300" indent="0">
              <a:buNone/>
            </a:pPr>
            <a:r>
              <a:rPr lang="en-US" sz="2200" dirty="0">
                <a:solidFill>
                  <a:schemeClr val="bg2">
                    <a:lumMod val="40000"/>
                    <a:lumOff val="60000"/>
                  </a:schemeClr>
                </a:solidFill>
              </a:rPr>
              <a:t>A DOCC is a Distributed Online Collaborative Course.  It is a feminist rethinking of the MOOC (Massive Open Online Course) that has been widely used in distance learning education. A MOOC is pedagogically centralized and branded by a single institution. </a:t>
            </a:r>
            <a:r>
              <a:rPr lang="en-US" sz="2200" dirty="0" err="1">
                <a:solidFill>
                  <a:schemeClr val="bg2">
                    <a:lumMod val="40000"/>
                    <a:lumOff val="60000"/>
                  </a:schemeClr>
                </a:solidFill>
              </a:rPr>
              <a:t>FemTechNet</a:t>
            </a:r>
            <a:r>
              <a:rPr lang="en-US" sz="2200" dirty="0">
                <a:solidFill>
                  <a:schemeClr val="bg2">
                    <a:lumMod val="40000"/>
                    <a:lumOff val="60000"/>
                  </a:schemeClr>
                </a:solidFill>
              </a:rPr>
              <a:t> seeks to enhance the system using feminist principles and methods that support a decentralized, collaborative form of learning. The fundamental difference is that the DOCC recognizes and is built on the understanding that expertise is distributed throughout a network, among participants situated in diverse institutional contexts, within diverse material, geographic, and national settings, and who embody and perform diverse identities (as teachers, as students, as media-makers, as activists, as trainers, as members of various publics, for example). </a:t>
            </a:r>
          </a:p>
          <a:p>
            <a:pPr marL="114300" indent="0">
              <a:buNone/>
            </a:pPr>
            <a:endParaRPr lang="en-US" dirty="0">
              <a:solidFill>
                <a:schemeClr val="bg2">
                  <a:lumMod val="40000"/>
                  <a:lumOff val="60000"/>
                </a:schemeClr>
              </a:solidFill>
            </a:endParaRPr>
          </a:p>
          <a:p>
            <a:pPr marL="114300" indent="0">
              <a:buNone/>
            </a:pPr>
            <a:r>
              <a:rPr lang="en-US" dirty="0">
                <a:solidFill>
                  <a:schemeClr val="bg2">
                    <a:lumMod val="40000"/>
                    <a:lumOff val="60000"/>
                  </a:schemeClr>
                </a:solidFill>
              </a:rPr>
              <a:t>Excerpted from </a:t>
            </a:r>
            <a:r>
              <a:rPr lang="en-US" dirty="0" err="1">
                <a:solidFill>
                  <a:schemeClr val="bg2">
                    <a:lumMod val="40000"/>
                    <a:lumOff val="60000"/>
                  </a:schemeClr>
                </a:solidFill>
              </a:rPr>
              <a:t>FemTechNet</a:t>
            </a:r>
            <a:r>
              <a:rPr lang="en-US" dirty="0">
                <a:solidFill>
                  <a:schemeClr val="bg2">
                    <a:lumMod val="40000"/>
                    <a:lumOff val="60000"/>
                  </a:schemeClr>
                </a:solidFill>
              </a:rPr>
              <a:t>:</a:t>
            </a:r>
          </a:p>
          <a:p>
            <a:pPr marL="114300" indent="0">
              <a:buNone/>
            </a:pPr>
            <a:r>
              <a:rPr lang="en-US" dirty="0">
                <a:solidFill>
                  <a:schemeClr val="bg2">
                    <a:lumMod val="40000"/>
                    <a:lumOff val="60000"/>
                  </a:schemeClr>
                </a:solidFill>
              </a:rPr>
              <a:t>http://fembotcollective.org/femtechnet/faq-for-femtechnet/</a:t>
            </a:r>
          </a:p>
          <a:p>
            <a:pPr marL="114300" indent="0">
              <a:buNone/>
            </a:pPr>
            <a:endParaRPr lang="en-US" dirty="0"/>
          </a:p>
          <a:p>
            <a:endParaRPr lang="en-US" sz="2200" dirty="0"/>
          </a:p>
        </p:txBody>
      </p:sp>
    </p:spTree>
    <p:extLst>
      <p:ext uri="{BB962C8B-B14F-4D97-AF65-F5344CB8AC3E}">
        <p14:creationId xmlns:p14="http://schemas.microsoft.com/office/powerpoint/2010/main" val="4069164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1054100" y="228600"/>
            <a:ext cx="7403999" cy="1280400"/>
          </a:xfrm>
          <a:prstGeom prst="rect">
            <a:avLst/>
          </a:prstGeom>
          <a:noFill/>
          <a:ln>
            <a:noFill/>
          </a:ln>
        </p:spPr>
        <p:txBody>
          <a:bodyPr lIns="91425" tIns="45700" rIns="91425" bIns="45700" anchor="ctr" anchorCtr="0">
            <a:noAutofit/>
          </a:bodyPr>
          <a:lstStyle/>
          <a:p>
            <a:pPr marL="0" marR="0" lvl="0" indent="0" algn="ctr" rtl="0">
              <a:spcBef>
                <a:spcPts val="0"/>
              </a:spcBef>
              <a:buClr>
                <a:srgbClr val="66CCFF"/>
              </a:buClr>
              <a:buSzPct val="25000"/>
              <a:buFont typeface="Cambria"/>
              <a:buNone/>
            </a:pPr>
            <a:r>
              <a:rPr lang="en-US" sz="3600" b="0" i="0" u="none" strike="noStrike" cap="none" baseline="0" dirty="0">
                <a:solidFill>
                  <a:schemeClr val="bg2"/>
                </a:solidFill>
                <a:latin typeface="Cambria"/>
                <a:ea typeface="Cambria"/>
                <a:cs typeface="Cambria"/>
                <a:sym typeface="Cambria"/>
              </a:rPr>
              <a:t>Faculty &amp; Librarian </a:t>
            </a:r>
            <a:r>
              <a:rPr lang="en-US" sz="3600" dirty="0">
                <a:solidFill>
                  <a:schemeClr val="bg2"/>
                </a:solidFill>
                <a:latin typeface="Cambria"/>
                <a:ea typeface="Cambria"/>
                <a:cs typeface="Cambria"/>
                <a:sym typeface="Cambria"/>
              </a:rPr>
              <a:t>C</a:t>
            </a:r>
            <a:r>
              <a:rPr lang="en-US" sz="3600" b="0" i="0" u="none" strike="noStrike" cap="none" baseline="0" dirty="0">
                <a:solidFill>
                  <a:schemeClr val="bg2"/>
                </a:solidFill>
                <a:latin typeface="Cambria"/>
                <a:ea typeface="Cambria"/>
                <a:cs typeface="Cambria"/>
                <a:sym typeface="Cambria"/>
              </a:rPr>
              <a:t>ollaboration</a:t>
            </a:r>
          </a:p>
        </p:txBody>
      </p:sp>
      <p:sp>
        <p:nvSpPr>
          <p:cNvPr id="138" name="Shape 138"/>
          <p:cNvSpPr txBox="1">
            <a:spLocks noGrp="1"/>
          </p:cNvSpPr>
          <p:nvPr>
            <p:ph type="body" idx="1"/>
          </p:nvPr>
        </p:nvSpPr>
        <p:spPr>
          <a:xfrm>
            <a:off x="457200" y="1828800"/>
            <a:ext cx="7619999" cy="4800600"/>
          </a:xfrm>
          <a:prstGeom prst="rect">
            <a:avLst/>
          </a:prstGeom>
          <a:noFill/>
          <a:ln>
            <a:noFill/>
          </a:ln>
        </p:spPr>
        <p:txBody>
          <a:bodyPr lIns="91425" tIns="45700" rIns="91425" bIns="45700" anchor="t" anchorCtr="0">
            <a:noAutofit/>
          </a:bodyPr>
          <a:lstStyle/>
          <a:p>
            <a:pPr marL="457200" marR="0" lvl="0" indent="-381000" algn="l" rtl="0">
              <a:lnSpc>
                <a:spcPct val="90000"/>
              </a:lnSpc>
              <a:spcBef>
                <a:spcPts val="440"/>
              </a:spcBef>
              <a:buClr>
                <a:schemeClr val="accent1"/>
              </a:buClr>
              <a:buSzPct val="100000"/>
              <a:buFont typeface="Cambria"/>
              <a:buChar char="●"/>
            </a:pPr>
            <a:r>
              <a:rPr lang="en-US" sz="2400" b="0" i="0" u="none" strike="noStrike" cap="none" baseline="0" dirty="0">
                <a:solidFill>
                  <a:schemeClr val="bg1"/>
                </a:solidFill>
                <a:latin typeface="Cambria"/>
                <a:ea typeface="Cambria"/>
                <a:cs typeface="Cambria"/>
                <a:sym typeface="Cambria"/>
              </a:rPr>
              <a:t>Collaborative design of syllabus including assignments, incorporating archival</a:t>
            </a:r>
            <a:r>
              <a:rPr lang="en-US" sz="2400" dirty="0">
                <a:solidFill>
                  <a:schemeClr val="bg1"/>
                </a:solidFill>
                <a:latin typeface="Cambria"/>
                <a:ea typeface="Cambria"/>
                <a:cs typeface="Cambria"/>
                <a:sym typeface="Cambria"/>
              </a:rPr>
              <a:t>-</a:t>
            </a:r>
            <a:r>
              <a:rPr lang="en-US" sz="2400" b="0" i="0" u="none" strike="noStrike" cap="none" baseline="0" dirty="0">
                <a:solidFill>
                  <a:schemeClr val="bg1"/>
                </a:solidFill>
                <a:latin typeface="Cambria"/>
                <a:ea typeface="Cambria"/>
                <a:cs typeface="Cambria"/>
                <a:sym typeface="Cambria"/>
              </a:rPr>
              <a:t>research techniques and introducing digital humanities aims and tools</a:t>
            </a:r>
          </a:p>
          <a:p>
            <a:pPr marL="0" marR="0" lvl="0" indent="0" algn="l" rtl="0">
              <a:lnSpc>
                <a:spcPct val="90000"/>
              </a:lnSpc>
              <a:spcBef>
                <a:spcPts val="440"/>
              </a:spcBef>
              <a:buNone/>
            </a:pPr>
            <a:endParaRPr sz="2400" b="0" i="0" u="none" strike="noStrike" cap="none" baseline="0" dirty="0">
              <a:solidFill>
                <a:schemeClr val="bg1"/>
              </a:solidFill>
              <a:latin typeface="Cambria"/>
              <a:ea typeface="Cambria"/>
              <a:cs typeface="Cambria"/>
              <a:sym typeface="Cambria"/>
            </a:endParaRPr>
          </a:p>
          <a:p>
            <a:pPr marL="342900" marR="0" lvl="0" indent="-241300" algn="l" rtl="0">
              <a:lnSpc>
                <a:spcPct val="90000"/>
              </a:lnSpc>
              <a:spcBef>
                <a:spcPts val="440"/>
              </a:spcBef>
              <a:buClr>
                <a:schemeClr val="accent1"/>
              </a:buClr>
              <a:buSzPct val="100000"/>
              <a:buFont typeface="Cambria"/>
              <a:buChar char="●"/>
            </a:pPr>
            <a:r>
              <a:rPr lang="en-US" sz="2400" b="0" i="0" u="none" strike="noStrike" cap="none" baseline="0" dirty="0">
                <a:solidFill>
                  <a:schemeClr val="bg1"/>
                </a:solidFill>
                <a:latin typeface="Cambria"/>
                <a:ea typeface="Cambria"/>
                <a:cs typeface="Cambria"/>
                <a:sym typeface="Cambria"/>
              </a:rPr>
              <a:t>Pooling resources for guest lectures &amp; for digitizing materials (5 guest speakers online, streamed to three campuses, </a:t>
            </a:r>
            <a:r>
              <a:rPr lang="en-US" sz="2400" dirty="0">
                <a:solidFill>
                  <a:schemeClr val="bg1"/>
                </a:solidFill>
                <a:latin typeface="Cambria"/>
                <a:ea typeface="Cambria"/>
                <a:cs typeface="Cambria"/>
                <a:sym typeface="Cambria"/>
              </a:rPr>
              <a:t>supported by</a:t>
            </a:r>
            <a:r>
              <a:rPr lang="en-US" sz="2400" b="0" i="0" u="none" strike="noStrike" cap="none" baseline="0" dirty="0">
                <a:solidFill>
                  <a:schemeClr val="bg1"/>
                </a:solidFill>
                <a:latin typeface="Cambria"/>
                <a:ea typeface="Cambria"/>
                <a:cs typeface="Cambria"/>
                <a:sym typeface="Cambria"/>
              </a:rPr>
              <a:t> </a:t>
            </a:r>
            <a:r>
              <a:rPr lang="en-US" sz="2400" dirty="0">
                <a:solidFill>
                  <a:schemeClr val="bg1"/>
                </a:solidFill>
                <a:latin typeface="Cambria"/>
                <a:ea typeface="Cambria"/>
                <a:cs typeface="Cambria"/>
                <a:sym typeface="Cambria"/>
              </a:rPr>
              <a:t>Academic Technology at Amherst and included as videos in </a:t>
            </a:r>
            <a:r>
              <a:rPr lang="en-US" sz="2400" dirty="0" err="1">
                <a:solidFill>
                  <a:schemeClr val="bg1"/>
                </a:solidFill>
                <a:latin typeface="Cambria"/>
                <a:ea typeface="Cambria"/>
                <a:cs typeface="Cambria"/>
                <a:sym typeface="Cambria"/>
              </a:rPr>
              <a:t>dLOC</a:t>
            </a:r>
            <a:r>
              <a:rPr lang="en-US" sz="2400" b="0" i="0" u="none" strike="noStrike" cap="none" baseline="0" dirty="0">
                <a:solidFill>
                  <a:schemeClr val="bg1"/>
                </a:solidFill>
                <a:latin typeface="Cambria"/>
                <a:ea typeface="Cambria"/>
                <a:cs typeface="Cambria"/>
                <a:sym typeface="Cambria"/>
              </a:rPr>
              <a:t>)</a:t>
            </a:r>
          </a:p>
          <a:p>
            <a:pPr marL="0" marR="0" lvl="0" indent="0" algn="l" rtl="0">
              <a:lnSpc>
                <a:spcPct val="90000"/>
              </a:lnSpc>
              <a:spcBef>
                <a:spcPts val="440"/>
              </a:spcBef>
              <a:buNone/>
            </a:pPr>
            <a:endParaRPr sz="2400" b="0" i="0" u="none" strike="noStrike" cap="none" baseline="0" dirty="0">
              <a:solidFill>
                <a:schemeClr val="bg1"/>
              </a:solidFill>
              <a:latin typeface="Cambria"/>
              <a:ea typeface="Cambria"/>
              <a:cs typeface="Cambria"/>
              <a:sym typeface="Cambria"/>
            </a:endParaRPr>
          </a:p>
          <a:p>
            <a:pPr marL="342900" marR="0" lvl="0" indent="-241300" algn="l" rtl="0">
              <a:lnSpc>
                <a:spcPct val="90000"/>
              </a:lnSpc>
              <a:spcBef>
                <a:spcPts val="440"/>
              </a:spcBef>
              <a:buClr>
                <a:schemeClr val="accent1"/>
              </a:buClr>
              <a:buSzPct val="100000"/>
              <a:buFont typeface="Cambria"/>
              <a:buChar char="●"/>
            </a:pPr>
            <a:r>
              <a:rPr lang="en-US" sz="2400" b="0" i="0" u="none" strike="noStrike" cap="none" baseline="0" dirty="0">
                <a:solidFill>
                  <a:schemeClr val="bg1"/>
                </a:solidFill>
                <a:latin typeface="Cambria"/>
                <a:ea typeface="Cambria"/>
                <a:cs typeface="Cambria"/>
                <a:sym typeface="Cambria"/>
              </a:rPr>
              <a:t>Working with librarians from each campus to choose appropriate technology and design technology-based assignments—and then to teach these to students</a:t>
            </a:r>
          </a:p>
          <a:p>
            <a:pPr marL="342900" marR="0" lvl="0" indent="-88900" algn="l" rtl="0">
              <a:lnSpc>
                <a:spcPct val="90000"/>
              </a:lnSpc>
              <a:spcBef>
                <a:spcPts val="440"/>
              </a:spcBef>
              <a:buClr>
                <a:schemeClr val="accent1"/>
              </a:buClr>
              <a:buFont typeface="Calibri"/>
              <a:buNone/>
            </a:pPr>
            <a:endParaRPr sz="2400" b="0" i="0" u="none" strike="noStrike" cap="none" baseline="0" dirty="0">
              <a:solidFill>
                <a:schemeClr val="bg1"/>
              </a:solidFill>
              <a:latin typeface="Cambria"/>
              <a:ea typeface="Cambria"/>
              <a:cs typeface="Cambria"/>
              <a:sym typeface="Cambria"/>
            </a:endParaRPr>
          </a:p>
        </p:txBody>
      </p:sp>
      <p:pic>
        <p:nvPicPr>
          <p:cNvPr id="139" name="Shape 139"/>
          <p:cNvPicPr preferRelativeResize="0"/>
          <p:nvPr/>
        </p:nvPicPr>
        <p:blipFill rotWithShape="1">
          <a:blip r:embed="rId3">
            <a:alphaModFix/>
          </a:blip>
          <a:srcRect/>
          <a:stretch/>
        </p:blipFill>
        <p:spPr>
          <a:xfrm>
            <a:off x="0" y="0"/>
            <a:ext cx="1054100" cy="1573211"/>
          </a:xfrm>
          <a:prstGeom prst="rect">
            <a:avLst/>
          </a:prstGeom>
          <a:noFill/>
          <a:ln>
            <a:noFill/>
          </a:ln>
        </p:spPr>
      </p:pic>
    </p:spTree>
    <p:extLst>
      <p:ext uri="{BB962C8B-B14F-4D97-AF65-F5344CB8AC3E}">
        <p14:creationId xmlns:p14="http://schemas.microsoft.com/office/powerpoint/2010/main" val="2452217955"/>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396275" y="274650"/>
            <a:ext cx="7778700" cy="927900"/>
          </a:xfrm>
          <a:prstGeom prst="rect">
            <a:avLst/>
          </a:prstGeom>
          <a:noFill/>
          <a:ln>
            <a:noFill/>
          </a:ln>
        </p:spPr>
        <p:txBody>
          <a:bodyPr lIns="91425" tIns="45700" rIns="91425" bIns="45700" anchor="ctr" anchorCtr="0">
            <a:noAutofit/>
          </a:bodyPr>
          <a:lstStyle/>
          <a:p>
            <a:pPr marL="0" marR="0" lvl="0" indent="0" algn="l" rtl="0">
              <a:spcBef>
                <a:spcPts val="0"/>
              </a:spcBef>
              <a:buClr>
                <a:srgbClr val="66CCFF"/>
              </a:buClr>
              <a:buSzPct val="25000"/>
              <a:buFont typeface="Cambria"/>
              <a:buNone/>
            </a:pPr>
            <a:r>
              <a:rPr lang="en-US" sz="3000" dirty="0">
                <a:solidFill>
                  <a:srgbClr val="66CCFF"/>
                </a:solidFill>
                <a:latin typeface="Cambria"/>
                <a:ea typeface="Cambria"/>
                <a:cs typeface="Cambria"/>
                <a:sym typeface="Cambria"/>
              </a:rPr>
              <a:t>Final projects as exploration of DH + interests</a:t>
            </a:r>
          </a:p>
        </p:txBody>
      </p:sp>
      <p:pic>
        <p:nvPicPr>
          <p:cNvPr id="208" name="Shape 208"/>
          <p:cNvPicPr preferRelativeResize="0"/>
          <p:nvPr/>
        </p:nvPicPr>
        <p:blipFill>
          <a:blip r:embed="rId3">
            <a:alphaModFix/>
          </a:blip>
          <a:stretch>
            <a:fillRect/>
          </a:stretch>
        </p:blipFill>
        <p:spPr>
          <a:xfrm>
            <a:off x="0" y="1330775"/>
            <a:ext cx="4073675" cy="2912171"/>
          </a:xfrm>
          <a:prstGeom prst="rect">
            <a:avLst/>
          </a:prstGeom>
          <a:noFill/>
          <a:ln>
            <a:noFill/>
          </a:ln>
        </p:spPr>
      </p:pic>
      <p:pic>
        <p:nvPicPr>
          <p:cNvPr id="209" name="Shape 209"/>
          <p:cNvPicPr preferRelativeResize="0"/>
          <p:nvPr/>
        </p:nvPicPr>
        <p:blipFill rotWithShape="1">
          <a:blip r:embed="rId4">
            <a:alphaModFix/>
          </a:blip>
          <a:srcRect t="13374"/>
          <a:stretch/>
        </p:blipFill>
        <p:spPr>
          <a:xfrm>
            <a:off x="914400" y="4262100"/>
            <a:ext cx="6726089" cy="2595899"/>
          </a:xfrm>
          <a:prstGeom prst="rect">
            <a:avLst/>
          </a:prstGeom>
          <a:noFill/>
          <a:ln>
            <a:noFill/>
          </a:ln>
        </p:spPr>
      </p:pic>
      <p:pic>
        <p:nvPicPr>
          <p:cNvPr id="210" name="Shape 210"/>
          <p:cNvPicPr preferRelativeResize="0"/>
          <p:nvPr/>
        </p:nvPicPr>
        <p:blipFill>
          <a:blip r:embed="rId5">
            <a:alphaModFix/>
          </a:blip>
          <a:stretch>
            <a:fillRect/>
          </a:stretch>
        </p:blipFill>
        <p:spPr>
          <a:xfrm>
            <a:off x="4086324" y="1330775"/>
            <a:ext cx="4365361" cy="2912175"/>
          </a:xfrm>
          <a:prstGeom prst="rect">
            <a:avLst/>
          </a:prstGeom>
          <a:noFill/>
          <a:ln>
            <a:noFill/>
          </a:ln>
        </p:spPr>
      </p:pic>
    </p:spTree>
    <p:extLst>
      <p:ext uri="{BB962C8B-B14F-4D97-AF65-F5344CB8AC3E}">
        <p14:creationId xmlns:p14="http://schemas.microsoft.com/office/powerpoint/2010/main" val="392797159"/>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66CCFF"/>
                </a:solidFill>
              </a:rPr>
              <a:t>Student Metadata Assignments  Make West Indians Visible in the Archive of Canal Construction</a:t>
            </a:r>
          </a:p>
        </p:txBody>
      </p:sp>
      <p:sp>
        <p:nvSpPr>
          <p:cNvPr id="3" name="Content Placeholder 2"/>
          <p:cNvSpPr>
            <a:spLocks noGrp="1"/>
          </p:cNvSpPr>
          <p:nvPr>
            <p:ph idx="1"/>
          </p:nvPr>
        </p:nvSpPr>
        <p:spPr>
          <a:xfrm>
            <a:off x="1295399" y="1447800"/>
            <a:ext cx="5122522" cy="2667000"/>
          </a:xfrm>
        </p:spPr>
        <p:txBody>
          <a:bodyPr/>
          <a:lstStyle/>
          <a:p>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447800"/>
            <a:ext cx="4970120" cy="246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1365" y="4826675"/>
            <a:ext cx="8648700" cy="2031325"/>
          </a:xfrm>
          <a:prstGeom prst="rect">
            <a:avLst/>
          </a:prstGeom>
          <a:noFill/>
        </p:spPr>
        <p:txBody>
          <a:bodyPr wrap="square" rtlCol="0">
            <a:spAutoFit/>
          </a:bodyPr>
          <a:lstStyle/>
          <a:p>
            <a:r>
              <a:rPr lang="en-US" sz="1400" dirty="0">
                <a:solidFill>
                  <a:schemeClr val="tx1">
                    <a:lumMod val="25000"/>
                    <a:lumOff val="75000"/>
                  </a:schemeClr>
                </a:solidFill>
              </a:rPr>
              <a:t>“I selected this item because it struck me as unusual and relatively unique. After looking at the photographs in </a:t>
            </a:r>
            <a:r>
              <a:rPr lang="en-US" sz="1400" dirty="0" err="1">
                <a:solidFill>
                  <a:schemeClr val="tx1">
                    <a:lumMod val="25000"/>
                    <a:lumOff val="75000"/>
                  </a:schemeClr>
                </a:solidFill>
              </a:rPr>
              <a:t>Smathers</a:t>
            </a:r>
            <a:r>
              <a:rPr lang="en-US" sz="1400" dirty="0">
                <a:solidFill>
                  <a:schemeClr val="tx1">
                    <a:lumMod val="25000"/>
                    <a:lumOff val="75000"/>
                  </a:schemeClr>
                </a:solidFill>
              </a:rPr>
              <a:t> Room 100, I noticed that not many of    them had a West Indian central figure, especially the ones that were trying to capture the glory of the Panama Canal. For this picture to have a Canal worker  …  as a primary figure is very interesting. I thought that it worked even better to emphasize the power and strength needed to finish the construction of the Canal, and gave a “voice” to one of the workers we seldom hear from. Having him stand and look out over his, and his people’s great effort, and asses s the final product is quite powerful. I appreciate the effort that the photographer and Underwood and Underwood took with this photo to document not only the achievement of the Panama Canal in the eyes of Americans, but in the eyes of the workers as well”  Chelsi  Mullen</a:t>
            </a:r>
          </a:p>
        </p:txBody>
      </p:sp>
      <p:sp>
        <p:nvSpPr>
          <p:cNvPr id="6" name="TextBox 5"/>
          <p:cNvSpPr txBox="1"/>
          <p:nvPr/>
        </p:nvSpPr>
        <p:spPr>
          <a:xfrm>
            <a:off x="304800" y="3946842"/>
            <a:ext cx="7620000" cy="646331"/>
          </a:xfrm>
          <a:prstGeom prst="rect">
            <a:avLst/>
          </a:prstGeom>
          <a:noFill/>
        </p:spPr>
        <p:txBody>
          <a:bodyPr wrap="square" rtlCol="0">
            <a:spAutoFit/>
          </a:bodyPr>
          <a:lstStyle/>
          <a:p>
            <a:r>
              <a:rPr lang="en-US" dirty="0"/>
              <a:t>“</a:t>
            </a:r>
          </a:p>
          <a:p>
            <a:r>
              <a:rPr lang="en-US" dirty="0">
                <a:solidFill>
                  <a:schemeClr val="tx1">
                    <a:lumMod val="25000"/>
                    <a:lumOff val="75000"/>
                  </a:schemeClr>
                </a:solidFill>
              </a:rPr>
              <a:t>East chamber of Gatun Lock after filling, showing Gatun Lighthouse, Panama”</a:t>
            </a:r>
          </a:p>
        </p:txBody>
      </p:sp>
    </p:spTree>
    <p:extLst>
      <p:ext uri="{BB962C8B-B14F-4D97-AF65-F5344CB8AC3E}">
        <p14:creationId xmlns:p14="http://schemas.microsoft.com/office/powerpoint/2010/main" val="102386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dLOC Quick Facts</a:t>
            </a:r>
            <a:endParaRPr lang="en-US" sz="4000" dirty="0"/>
          </a:p>
        </p:txBody>
      </p:sp>
      <p:sp>
        <p:nvSpPr>
          <p:cNvPr id="4" name="Content Placeholder 2"/>
          <p:cNvSpPr>
            <a:spLocks noGrp="1"/>
          </p:cNvSpPr>
          <p:nvPr>
            <p:ph sz="quarter" idx="1"/>
          </p:nvPr>
        </p:nvSpPr>
        <p:spPr>
          <a:xfrm>
            <a:off x="609600" y="1414325"/>
            <a:ext cx="8153400" cy="4724400"/>
          </a:xfrm>
        </p:spPr>
        <p:txBody>
          <a:bodyPr>
            <a:noAutofit/>
          </a:bodyPr>
          <a:lstStyle/>
          <a:p>
            <a:r>
              <a:rPr lang="en-US" sz="2400" dirty="0" smtClean="0">
                <a:solidFill>
                  <a:schemeClr val="bg1"/>
                </a:solidFill>
              </a:rPr>
              <a:t>Began with a dream and the vision laid out in 2004</a:t>
            </a:r>
          </a:p>
          <a:p>
            <a:r>
              <a:rPr lang="en-US" sz="2400" dirty="0">
                <a:solidFill>
                  <a:schemeClr val="bg1"/>
                </a:solidFill>
              </a:rPr>
              <a:t>Shared </a:t>
            </a:r>
            <a:r>
              <a:rPr lang="en-US" sz="2400" dirty="0" smtClean="0">
                <a:solidFill>
                  <a:schemeClr val="bg1"/>
                </a:solidFill>
              </a:rPr>
              <a:t>Governance</a:t>
            </a:r>
          </a:p>
          <a:p>
            <a:r>
              <a:rPr lang="en-US" sz="2400" dirty="0">
                <a:solidFill>
                  <a:schemeClr val="bg1"/>
                </a:solidFill>
              </a:rPr>
              <a:t>Training Program: Digitization, Data Curation, and More </a:t>
            </a:r>
            <a:endParaRPr lang="en-US" sz="2400" dirty="0" smtClean="0">
              <a:solidFill>
                <a:schemeClr val="bg1"/>
              </a:solidFill>
            </a:endParaRPr>
          </a:p>
          <a:p>
            <a:r>
              <a:rPr lang="en-US" sz="2400" dirty="0" smtClean="0">
                <a:solidFill>
                  <a:schemeClr val="bg1"/>
                </a:solidFill>
              </a:rPr>
              <a:t>Content </a:t>
            </a:r>
            <a:r>
              <a:rPr lang="en-US" sz="2400" dirty="0">
                <a:solidFill>
                  <a:schemeClr val="bg1"/>
                </a:solidFill>
              </a:rPr>
              <a:t>Management System and Long-term Preservation</a:t>
            </a:r>
          </a:p>
          <a:p>
            <a:r>
              <a:rPr lang="en-US" sz="2400" dirty="0" smtClean="0">
                <a:solidFill>
                  <a:schemeClr val="bg1"/>
                </a:solidFill>
              </a:rPr>
              <a:t>Over 41 </a:t>
            </a:r>
            <a:r>
              <a:rPr lang="en-US" sz="2400" dirty="0">
                <a:solidFill>
                  <a:schemeClr val="bg1"/>
                </a:solidFill>
              </a:rPr>
              <a:t>Partners – Caribbean, Europe and US</a:t>
            </a:r>
          </a:p>
          <a:p>
            <a:pPr lvl="1"/>
            <a:r>
              <a:rPr lang="en-US" sz="2400" dirty="0">
                <a:solidFill>
                  <a:schemeClr val="bg1"/>
                </a:solidFill>
              </a:rPr>
              <a:t>Over 9</a:t>
            </a:r>
            <a:r>
              <a:rPr lang="en-US" sz="2400" dirty="0" smtClean="0">
                <a:solidFill>
                  <a:schemeClr val="bg1"/>
                </a:solidFill>
              </a:rPr>
              <a:t>4 </a:t>
            </a:r>
            <a:r>
              <a:rPr lang="en-US" sz="2400" dirty="0">
                <a:solidFill>
                  <a:schemeClr val="bg1"/>
                </a:solidFill>
              </a:rPr>
              <a:t>million hits since 2006 </a:t>
            </a:r>
          </a:p>
          <a:p>
            <a:pPr lvl="1"/>
            <a:r>
              <a:rPr lang="en-US" sz="2400" dirty="0">
                <a:solidFill>
                  <a:schemeClr val="bg1"/>
                </a:solidFill>
              </a:rPr>
              <a:t>Over </a:t>
            </a:r>
            <a:r>
              <a:rPr lang="en-US" sz="2400" dirty="0" smtClean="0">
                <a:solidFill>
                  <a:schemeClr val="bg1"/>
                </a:solidFill>
              </a:rPr>
              <a:t>3.1 </a:t>
            </a:r>
            <a:r>
              <a:rPr lang="en-US" sz="2400" dirty="0">
                <a:solidFill>
                  <a:schemeClr val="bg1"/>
                </a:solidFill>
              </a:rPr>
              <a:t>million pages of open access content</a:t>
            </a:r>
          </a:p>
          <a:p>
            <a:pPr lvl="1"/>
            <a:r>
              <a:rPr lang="en-US" sz="2400" dirty="0" smtClean="0">
                <a:solidFill>
                  <a:schemeClr val="bg1"/>
                </a:solidFill>
              </a:rPr>
              <a:t>Over 21,000 </a:t>
            </a:r>
            <a:r>
              <a:rPr lang="en-US" sz="2400" dirty="0">
                <a:solidFill>
                  <a:schemeClr val="bg1"/>
                </a:solidFill>
              </a:rPr>
              <a:t>titles with </a:t>
            </a:r>
            <a:r>
              <a:rPr lang="en-US" sz="2400" dirty="0" smtClean="0">
                <a:solidFill>
                  <a:schemeClr val="bg1"/>
                </a:solidFill>
              </a:rPr>
              <a:t>over 132,000 items</a:t>
            </a:r>
          </a:p>
          <a:p>
            <a:r>
              <a:rPr lang="en-US" sz="2400" dirty="0" smtClean="0">
                <a:solidFill>
                  <a:schemeClr val="bg1"/>
                </a:solidFill>
              </a:rPr>
              <a:t>Scholarly </a:t>
            </a:r>
            <a:r>
              <a:rPr lang="en-US" sz="2400" dirty="0">
                <a:solidFill>
                  <a:schemeClr val="bg1"/>
                </a:solidFill>
              </a:rPr>
              <a:t>Collaborations</a:t>
            </a:r>
          </a:p>
          <a:p>
            <a:r>
              <a:rPr lang="en-US" sz="2400" dirty="0">
                <a:solidFill>
                  <a:schemeClr val="bg1"/>
                </a:solidFill>
              </a:rPr>
              <a:t>Educational </a:t>
            </a:r>
            <a:r>
              <a:rPr lang="en-US" sz="2400" dirty="0" smtClean="0">
                <a:solidFill>
                  <a:schemeClr val="bg1"/>
                </a:solidFill>
              </a:rPr>
              <a:t>Outreach</a:t>
            </a:r>
            <a:endParaRPr lang="en-US" sz="2400" dirty="0">
              <a:solidFill>
                <a:schemeClr val="bg1"/>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979230" y="5272293"/>
            <a:ext cx="4936170" cy="14630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35768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B0F0"/>
                </a:solidFill>
              </a:rPr>
              <a:t>Gaps and false certainty in Metadata</a:t>
            </a:r>
            <a:r>
              <a:rPr lang="en-US" sz="1600" dirty="0">
                <a:solidFill>
                  <a:srgbClr val="00B0F0"/>
                </a:solidFill>
              </a:rPr>
              <a:t/>
            </a:r>
            <a:br>
              <a:rPr lang="en-US" sz="1600" dirty="0">
                <a:solidFill>
                  <a:srgbClr val="00B0F0"/>
                </a:solidFill>
              </a:rPr>
            </a:br>
            <a:r>
              <a:rPr lang="en-US" sz="1600" dirty="0">
                <a:solidFill>
                  <a:srgbClr val="00B0F0"/>
                </a:solidFill>
              </a:rPr>
              <a:t/>
            </a:r>
            <a:br>
              <a:rPr lang="en-US" sz="1600" dirty="0">
                <a:solidFill>
                  <a:srgbClr val="00B0F0"/>
                </a:solidFill>
              </a:rPr>
            </a:br>
            <a:r>
              <a:rPr lang="en-US" sz="1600" dirty="0">
                <a:solidFill>
                  <a:srgbClr val="00B0F0"/>
                </a:solidFill>
              </a:rPr>
              <a:t>Title:  "Native on Back“  </a:t>
            </a:r>
            <a:r>
              <a:rPr lang="en-US" sz="1600" dirty="0" smtClean="0">
                <a:solidFill>
                  <a:srgbClr val="00B0F0"/>
                </a:solidFill>
              </a:rPr>
              <a:t/>
            </a:r>
            <a:br>
              <a:rPr lang="en-US" sz="1600" dirty="0" smtClean="0">
                <a:solidFill>
                  <a:srgbClr val="00B0F0"/>
                </a:solidFill>
              </a:rPr>
            </a:br>
            <a:r>
              <a:rPr lang="en-US" sz="1600" dirty="0" smtClean="0">
                <a:solidFill>
                  <a:srgbClr val="00B0F0"/>
                </a:solidFill>
              </a:rPr>
              <a:t>http://dloc.com/PCMI003554/00001/citation</a:t>
            </a:r>
            <a:r>
              <a:rPr lang="en-US" sz="1600" dirty="0">
                <a:solidFill>
                  <a:srgbClr val="00B0F0"/>
                </a:solidFill>
              </a:rPr>
              <a:t/>
            </a:r>
            <a:br>
              <a:rPr lang="en-US" sz="1600" dirty="0">
                <a:solidFill>
                  <a:srgbClr val="00B0F0"/>
                </a:solidFill>
              </a:rPr>
            </a:br>
            <a:endParaRPr lang="en-US" sz="1600" dirty="0">
              <a:solidFill>
                <a:srgbClr val="00B0F0"/>
              </a:solidFill>
            </a:endParaRPr>
          </a:p>
        </p:txBody>
      </p:sp>
      <p:pic>
        <p:nvPicPr>
          <p:cNvPr id="4" name="Content Placeholder 3"/>
          <p:cNvPicPr>
            <a:picLocks noGrp="1" noChangeAspect="1"/>
          </p:cNvPicPr>
          <p:nvPr>
            <p:ph idx="1"/>
          </p:nvPr>
        </p:nvPicPr>
        <p:blipFill>
          <a:blip r:embed="rId2"/>
          <a:stretch>
            <a:fillRect/>
          </a:stretch>
        </p:blipFill>
        <p:spPr>
          <a:xfrm>
            <a:off x="650185" y="1600200"/>
            <a:ext cx="3600450" cy="4800600"/>
          </a:xfrm>
          <a:prstGeom prst="rect">
            <a:avLst/>
          </a:prstGeom>
        </p:spPr>
      </p:pic>
      <p:sp>
        <p:nvSpPr>
          <p:cNvPr id="5" name="TextBox 4"/>
          <p:cNvSpPr txBox="1"/>
          <p:nvPr/>
        </p:nvSpPr>
        <p:spPr>
          <a:xfrm>
            <a:off x="4953000" y="2286000"/>
            <a:ext cx="2895600" cy="2308324"/>
          </a:xfrm>
          <a:prstGeom prst="rect">
            <a:avLst/>
          </a:prstGeom>
          <a:noFill/>
        </p:spPr>
        <p:txBody>
          <a:bodyPr wrap="square" rtlCol="0">
            <a:spAutoFit/>
          </a:bodyPr>
          <a:lstStyle/>
          <a:p>
            <a:r>
              <a:rPr lang="en-US" dirty="0">
                <a:solidFill>
                  <a:schemeClr val="tx1">
                    <a:lumMod val="25000"/>
                    <a:lumOff val="75000"/>
                  </a:schemeClr>
                </a:solidFill>
              </a:rPr>
              <a:t>Description of a photograph of what appears to be an Amerindian or West Indian family Panama. The title is actually a note indicating that there is the word “Native” penciled on the back of the image.</a:t>
            </a:r>
          </a:p>
        </p:txBody>
      </p:sp>
    </p:spTree>
    <p:extLst>
      <p:ext uri="{BB962C8B-B14F-4D97-AF65-F5344CB8AC3E}">
        <p14:creationId xmlns:p14="http://schemas.microsoft.com/office/powerpoint/2010/main" val="3688515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6BB8E8-7102-4AF2-BA9B-764B677EDF7A}"/>
              </a:ext>
            </a:extLst>
          </p:cNvPr>
          <p:cNvSpPr>
            <a:spLocks noGrp="1"/>
          </p:cNvSpPr>
          <p:nvPr>
            <p:ph type="title"/>
          </p:nvPr>
        </p:nvSpPr>
        <p:spPr/>
        <p:txBody>
          <a:bodyPr/>
          <a:lstStyle/>
          <a:p>
            <a:r>
              <a:rPr lang="en-US" sz="3200" b="1" dirty="0">
                <a:solidFill>
                  <a:srgbClr val="66CCFF"/>
                </a:solidFill>
              </a:rPr>
              <a:t>Cover for Scalar Book  containing the Mapping Assignment</a:t>
            </a:r>
          </a:p>
        </p:txBody>
      </p:sp>
      <p:pic>
        <p:nvPicPr>
          <p:cNvPr id="5" name="Content Placeholder 4">
            <a:extLst>
              <a:ext uri="{FF2B5EF4-FFF2-40B4-BE49-F238E27FC236}">
                <a16:creationId xmlns:a16="http://schemas.microsoft.com/office/drawing/2014/main" xmlns="" id="{A9ABC7A8-B519-406E-9350-5DDAEE158F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970370"/>
            <a:ext cx="7620000" cy="4060260"/>
          </a:xfrm>
        </p:spPr>
      </p:pic>
    </p:spTree>
    <p:extLst>
      <p:ext uri="{BB962C8B-B14F-4D97-AF65-F5344CB8AC3E}">
        <p14:creationId xmlns:p14="http://schemas.microsoft.com/office/powerpoint/2010/main" val="4091679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52400"/>
            <a:ext cx="8305800" cy="1524000"/>
          </a:xfrm>
        </p:spPr>
        <p:txBody>
          <a:bodyPr>
            <a:normAutofit lnSpcReduction="10000"/>
          </a:bodyPr>
          <a:lstStyle/>
          <a:p>
            <a:pPr marL="114300" indent="0">
              <a:buNone/>
            </a:pPr>
            <a:r>
              <a:rPr lang="en-US" sz="1800" dirty="0">
                <a:solidFill>
                  <a:schemeClr val="tx1">
                    <a:lumMod val="25000"/>
                    <a:lumOff val="75000"/>
                  </a:schemeClr>
                </a:solidFill>
              </a:rPr>
              <a:t>The Class was divided into five cross-campus working groups, each ‘mapped’  key locations in Eric </a:t>
            </a:r>
            <a:r>
              <a:rPr lang="en-US" sz="1800" dirty="0" err="1">
                <a:solidFill>
                  <a:schemeClr val="tx1">
                    <a:lumMod val="25000"/>
                    <a:lumOff val="75000"/>
                  </a:schemeClr>
                </a:solidFill>
              </a:rPr>
              <a:t>Walrond’s</a:t>
            </a:r>
            <a:r>
              <a:rPr lang="en-US" sz="1800" dirty="0">
                <a:solidFill>
                  <a:schemeClr val="tx1">
                    <a:lumMod val="25000"/>
                    <a:lumOff val="75000"/>
                  </a:schemeClr>
                </a:solidFill>
              </a:rPr>
              <a:t> Tropic Death, an influential Harlem Renaissance collection of short stories set in  West Indian communities in Latin American and the Caribbean – and the ships that connected these communities in Panama, Guyana, Barbados,  and Honduras and Jamaica.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752600"/>
            <a:ext cx="9144000" cy="4918039"/>
          </a:xfrm>
          <a:prstGeom prst="rect">
            <a:avLst/>
          </a:prstGeom>
        </p:spPr>
      </p:pic>
    </p:spTree>
    <p:extLst>
      <p:ext uri="{BB962C8B-B14F-4D97-AF65-F5344CB8AC3E}">
        <p14:creationId xmlns:p14="http://schemas.microsoft.com/office/powerpoint/2010/main" val="31498496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43600" y="274636"/>
            <a:ext cx="2504440" cy="2316163"/>
          </a:xfrm>
        </p:spPr>
        <p:txBody>
          <a:bodyPr/>
          <a:lstStyle/>
          <a:p>
            <a:r>
              <a:rPr lang="en-US" sz="1800" dirty="0">
                <a:solidFill>
                  <a:schemeClr val="accent4">
                    <a:lumMod val="20000"/>
                    <a:lumOff val="80000"/>
                  </a:schemeClr>
                </a:solidFill>
              </a:rPr>
              <a:t>Karina Vado elucidated the significance of the reference to </a:t>
            </a:r>
            <a:r>
              <a:rPr lang="en-US" sz="1800" dirty="0" err="1">
                <a:solidFill>
                  <a:schemeClr val="accent4">
                    <a:lumMod val="20000"/>
                    <a:lumOff val="80000"/>
                  </a:schemeClr>
                </a:solidFill>
              </a:rPr>
              <a:t>Tela</a:t>
            </a:r>
            <a:r>
              <a:rPr lang="en-US" sz="1800" dirty="0">
                <a:solidFill>
                  <a:schemeClr val="accent4">
                    <a:lumMod val="20000"/>
                    <a:lumOff val="80000"/>
                  </a:schemeClr>
                </a:solidFill>
              </a:rPr>
              <a:t> in </a:t>
            </a:r>
            <a:r>
              <a:rPr lang="en-US" sz="1800" dirty="0" err="1">
                <a:solidFill>
                  <a:schemeClr val="accent4">
                    <a:lumMod val="20000"/>
                    <a:lumOff val="80000"/>
                  </a:schemeClr>
                </a:solidFill>
              </a:rPr>
              <a:t>Walrond’s</a:t>
            </a:r>
            <a:r>
              <a:rPr lang="en-US" sz="1800" dirty="0">
                <a:solidFill>
                  <a:schemeClr val="accent4">
                    <a:lumMod val="20000"/>
                    <a:lumOff val="80000"/>
                  </a:schemeClr>
                </a:solidFill>
              </a:rPr>
              <a:t> “The Yellow One.”</a:t>
            </a:r>
          </a:p>
        </p:txBody>
      </p:sp>
      <p:sp>
        <p:nvSpPr>
          <p:cNvPr id="3" name="Text Placeholder 2"/>
          <p:cNvSpPr>
            <a:spLocks noGrp="1"/>
          </p:cNvSpPr>
          <p:nvPr>
            <p:ph type="body" idx="1"/>
          </p:nvPr>
        </p:nvSpPr>
        <p:spPr>
          <a:xfrm>
            <a:off x="457200" y="2743200"/>
            <a:ext cx="7990840" cy="3657600"/>
          </a:xfrm>
        </p:spPr>
        <p:txBody>
          <a:bodyPr/>
          <a:lstStyle/>
          <a:p>
            <a:endParaRPr lang="en-US" dirty="0"/>
          </a:p>
        </p:txBody>
      </p:sp>
      <p:pic>
        <p:nvPicPr>
          <p:cNvPr id="4" name="Picture 3" descr="http://3.bp.blogspot.com/-KDceKaPx5jE/Uh4vI285lLI/AAAAAAAACjI/ZfPczzw0wSk/s1600/1175291_10153220093800294_1822680230_n.jpg"/>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971800"/>
            <a:ext cx="5704840" cy="3759200"/>
          </a:xfrm>
          <a:prstGeom prst="rect">
            <a:avLst/>
          </a:prstGeom>
          <a:noFill/>
          <a:ln>
            <a:noFill/>
          </a:ln>
        </p:spPr>
      </p:pic>
      <p:pic>
        <p:nvPicPr>
          <p:cNvPr id="5" name="Picture 4" descr="http://2.bp.blogspot.com/-X455_tM_MT8/Uh4tyq_eEqI/AAAAAAAACiA/DrLWq5GYcX4/s1600/602368_330540947044277_673244397_n.jpg"/>
          <p:cNvPicPr/>
          <p:nvPr/>
        </p:nvPicPr>
        <p:blipFill>
          <a:blip r:embed="rId3">
            <a:extLst>
              <a:ext uri="{28A0092B-C50C-407E-A947-70E740481C1C}">
                <a14:useLocalDpi xmlns:a14="http://schemas.microsoft.com/office/drawing/2010/main" val="0"/>
              </a:ext>
            </a:extLst>
          </a:blip>
          <a:srcRect/>
          <a:stretch>
            <a:fillRect/>
          </a:stretch>
        </p:blipFill>
        <p:spPr bwMode="auto">
          <a:xfrm>
            <a:off x="8965" y="-228600"/>
            <a:ext cx="5613400" cy="3617595"/>
          </a:xfrm>
          <a:prstGeom prst="rect">
            <a:avLst/>
          </a:prstGeom>
          <a:noFill/>
          <a:ln>
            <a:noFill/>
          </a:ln>
        </p:spPr>
      </p:pic>
    </p:spTree>
    <p:extLst>
      <p:ext uri="{BB962C8B-B14F-4D97-AF65-F5344CB8AC3E}">
        <p14:creationId xmlns:p14="http://schemas.microsoft.com/office/powerpoint/2010/main" val="22610110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lumMod val="10000"/>
                    <a:lumOff val="90000"/>
                  </a:schemeClr>
                </a:solidFill>
              </a:rPr>
              <a:t>The Opening of Eric </a:t>
            </a:r>
            <a:r>
              <a:rPr lang="en-US" sz="3600" dirty="0" err="1">
                <a:solidFill>
                  <a:schemeClr val="tx1">
                    <a:lumMod val="10000"/>
                    <a:lumOff val="90000"/>
                  </a:schemeClr>
                </a:solidFill>
              </a:rPr>
              <a:t>Walrond’s</a:t>
            </a:r>
            <a:r>
              <a:rPr lang="en-US" sz="3600" dirty="0">
                <a:solidFill>
                  <a:schemeClr val="tx1">
                    <a:lumMod val="10000"/>
                    <a:lumOff val="90000"/>
                  </a:schemeClr>
                </a:solidFill>
              </a:rPr>
              <a:t> Tropic Death</a:t>
            </a:r>
          </a:p>
        </p:txBody>
      </p:sp>
      <p:sp>
        <p:nvSpPr>
          <p:cNvPr id="3" name="Text Placeholder 2"/>
          <p:cNvSpPr>
            <a:spLocks noGrp="1"/>
          </p:cNvSpPr>
          <p:nvPr>
            <p:ph type="body" idx="1"/>
          </p:nvPr>
        </p:nvSpPr>
        <p:spPr>
          <a:xfrm>
            <a:off x="457200" y="1600200"/>
            <a:ext cx="8382000" cy="4800600"/>
          </a:xfrm>
        </p:spPr>
        <p:txBody>
          <a:bodyPr/>
          <a:lstStyle/>
          <a:p>
            <a:pPr marL="254000" indent="0">
              <a:buNone/>
            </a:pPr>
            <a:r>
              <a:rPr lang="en-US" sz="2200" dirty="0">
                <a:solidFill>
                  <a:schemeClr val="tx2">
                    <a:lumMod val="20000"/>
                    <a:lumOff val="80000"/>
                  </a:schemeClr>
                </a:solidFill>
              </a:rPr>
              <a:t>Among the motley crew recruited to dig the Panama Canal were artisans from the four ends of the earth. Down in the Cut drifted hordes of Italians, Greeks, Chinese, Negroes – a hardy, sun-defying set of white, black and yellow men. But the bulk of actual </a:t>
            </a:r>
            <a:r>
              <a:rPr lang="en-US" sz="2200" dirty="0" err="1">
                <a:solidFill>
                  <a:schemeClr val="tx2">
                    <a:lumMod val="20000"/>
                    <a:lumOff val="80000"/>
                  </a:schemeClr>
                </a:solidFill>
              </a:rPr>
              <a:t>bfown</a:t>
            </a:r>
            <a:r>
              <a:rPr lang="en-US" sz="2200" dirty="0">
                <a:solidFill>
                  <a:schemeClr val="tx2">
                    <a:lumMod val="20000"/>
                    <a:lumOff val="80000"/>
                  </a:schemeClr>
                </a:solidFill>
              </a:rPr>
              <a:t> for the work was supplied by the dusky peons of those coral isles in the Caribbean ruled by Britain, France and Holland.</a:t>
            </a:r>
          </a:p>
          <a:p>
            <a:pPr marL="254000" indent="0">
              <a:buNone/>
            </a:pPr>
            <a:endParaRPr lang="en-US" sz="2200" dirty="0" smtClean="0">
              <a:solidFill>
                <a:schemeClr val="tx2">
                  <a:lumMod val="20000"/>
                  <a:lumOff val="80000"/>
                </a:schemeClr>
              </a:solidFill>
            </a:endParaRPr>
          </a:p>
          <a:p>
            <a:pPr marL="254000" indent="0">
              <a:buNone/>
            </a:pPr>
            <a:r>
              <a:rPr lang="en-US" sz="2200" dirty="0" smtClean="0">
                <a:solidFill>
                  <a:schemeClr val="tx2">
                    <a:lumMod val="20000"/>
                    <a:lumOff val="80000"/>
                  </a:schemeClr>
                </a:solidFill>
              </a:rPr>
              <a:t>At </a:t>
            </a:r>
            <a:r>
              <a:rPr lang="en-US" sz="2200" dirty="0">
                <a:solidFill>
                  <a:schemeClr val="tx2">
                    <a:lumMod val="20000"/>
                    <a:lumOff val="80000"/>
                  </a:schemeClr>
                </a:solidFill>
              </a:rPr>
              <a:t>the Atlantic end of the Canal the blacks were herded in boxcar huts buried in the jungles of </a:t>
            </a:r>
            <a:r>
              <a:rPr lang="en-US" sz="2200" b="1" dirty="0">
                <a:solidFill>
                  <a:schemeClr val="tx2">
                    <a:lumMod val="20000"/>
                    <a:lumOff val="80000"/>
                  </a:schemeClr>
                </a:solidFill>
              </a:rPr>
              <a:t>“Silver City”; </a:t>
            </a:r>
            <a:r>
              <a:rPr lang="en-US" sz="2200" dirty="0">
                <a:solidFill>
                  <a:schemeClr val="tx2">
                    <a:lumMod val="20000"/>
                    <a:lumOff val="80000"/>
                  </a:schemeClr>
                </a:solidFill>
              </a:rPr>
              <a:t>in the murky tenements perilously poised on the narrow banks </a:t>
            </a:r>
            <a:r>
              <a:rPr lang="en-US" sz="2200" b="1" dirty="0" err="1">
                <a:solidFill>
                  <a:schemeClr val="tx2">
                    <a:lumMod val="20000"/>
                    <a:lumOff val="80000"/>
                  </a:schemeClr>
                </a:solidFill>
              </a:rPr>
              <a:t>Faulke’s</a:t>
            </a:r>
            <a:r>
              <a:rPr lang="en-US" sz="2200" b="1" dirty="0">
                <a:solidFill>
                  <a:schemeClr val="tx2">
                    <a:lumMod val="20000"/>
                    <a:lumOff val="80000"/>
                  </a:schemeClr>
                </a:solidFill>
              </a:rPr>
              <a:t> river: </a:t>
            </a:r>
            <a:r>
              <a:rPr lang="en-US" sz="2200" dirty="0">
                <a:solidFill>
                  <a:schemeClr val="tx2">
                    <a:lumMod val="20000"/>
                    <a:lumOff val="80000"/>
                  </a:schemeClr>
                </a:solidFill>
              </a:rPr>
              <a:t>in the low, smelting cabins of Coco </a:t>
            </a:r>
            <a:r>
              <a:rPr lang="en-US" sz="2200" dirty="0" err="1">
                <a:solidFill>
                  <a:schemeClr val="tx2">
                    <a:lumMod val="20000"/>
                    <a:lumOff val="80000"/>
                  </a:schemeClr>
                </a:solidFill>
              </a:rPr>
              <a:t>Te</a:t>
            </a:r>
            <a:r>
              <a:rPr lang="en-US" sz="2200" dirty="0">
                <a:solidFill>
                  <a:schemeClr val="tx2">
                    <a:lumMod val="20000"/>
                    <a:lumOff val="80000"/>
                  </a:schemeClr>
                </a:solidFill>
              </a:rPr>
              <a:t>. The “Silver Quarters” harbored the inky ones, their wives, and </a:t>
            </a:r>
            <a:r>
              <a:rPr lang="en-US" sz="2200" dirty="0" err="1">
                <a:solidFill>
                  <a:schemeClr val="tx2">
                    <a:lumMod val="20000"/>
                    <a:lumOff val="80000"/>
                  </a:schemeClr>
                </a:solidFill>
              </a:rPr>
              <a:t>pickaninnies</a:t>
            </a:r>
            <a:r>
              <a:rPr lang="en-US" sz="2200" dirty="0">
                <a:solidFill>
                  <a:schemeClr val="tx2">
                    <a:lumMod val="20000"/>
                    <a:lumOff val="80000"/>
                  </a:schemeClr>
                </a:solidFill>
              </a:rPr>
              <a:t>.”</a:t>
            </a:r>
          </a:p>
          <a:p>
            <a:endParaRPr lang="en-US" sz="2200" dirty="0">
              <a:solidFill>
                <a:schemeClr val="tx2">
                  <a:lumMod val="20000"/>
                  <a:lumOff val="80000"/>
                </a:schemeClr>
              </a:solidFill>
            </a:endParaRPr>
          </a:p>
        </p:txBody>
      </p:sp>
    </p:spTree>
    <p:extLst>
      <p:ext uri="{BB962C8B-B14F-4D97-AF65-F5344CB8AC3E}">
        <p14:creationId xmlns:p14="http://schemas.microsoft.com/office/powerpoint/2010/main" val="2613059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tx1">
                    <a:lumMod val="25000"/>
                    <a:lumOff val="75000"/>
                  </a:schemeClr>
                </a:solidFill>
              </a:rPr>
              <a:t>West Indian Migration to Panama in Tropic Death</a:t>
            </a:r>
            <a:br>
              <a:rPr lang="en-US" sz="2400" dirty="0">
                <a:solidFill>
                  <a:schemeClr val="tx1">
                    <a:lumMod val="25000"/>
                    <a:lumOff val="75000"/>
                  </a:schemeClr>
                </a:solidFill>
              </a:rPr>
            </a:br>
            <a:r>
              <a:rPr lang="en-US" sz="2400" dirty="0">
                <a:solidFill>
                  <a:schemeClr val="tx1">
                    <a:lumMod val="25000"/>
                    <a:lumOff val="75000"/>
                  </a:schemeClr>
                </a:solidFill>
              </a:rPr>
              <a:t>by </a:t>
            </a:r>
            <a:r>
              <a:rPr lang="en-US" sz="2400" dirty="0" err="1">
                <a:solidFill>
                  <a:schemeClr val="tx1">
                    <a:lumMod val="25000"/>
                    <a:lumOff val="75000"/>
                  </a:schemeClr>
                </a:solidFill>
              </a:rPr>
              <a:t>Dhanashree</a:t>
            </a:r>
            <a:r>
              <a:rPr lang="en-US" sz="2400" dirty="0">
                <a:solidFill>
                  <a:schemeClr val="tx1">
                    <a:lumMod val="25000"/>
                    <a:lumOff val="75000"/>
                  </a:schemeClr>
                </a:solidFill>
              </a:rPr>
              <a:t> </a:t>
            </a:r>
            <a:r>
              <a:rPr lang="en-US" sz="2400" dirty="0" err="1">
                <a:solidFill>
                  <a:schemeClr val="tx1">
                    <a:lumMod val="25000"/>
                    <a:lumOff val="75000"/>
                  </a:schemeClr>
                </a:solidFill>
              </a:rPr>
              <a:t>Thorat</a:t>
            </a:r>
            <a:endParaRPr lang="en-US" sz="2400" dirty="0">
              <a:solidFill>
                <a:schemeClr val="tx1">
                  <a:lumMod val="25000"/>
                  <a:lumOff val="75000"/>
                </a:schemeClr>
              </a:solidFill>
            </a:endParaRPr>
          </a:p>
        </p:txBody>
      </p:sp>
      <p:pic>
        <p:nvPicPr>
          <p:cNvPr id="1026" name="Picture 2" descr="west indian migration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05000"/>
            <a:ext cx="6095999" cy="364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878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515C5A-63EE-4EB1-B43C-0A6DAB26CF82}"/>
              </a:ext>
            </a:extLst>
          </p:cNvPr>
          <p:cNvSpPr>
            <a:spLocks noGrp="1"/>
          </p:cNvSpPr>
          <p:nvPr>
            <p:ph type="title"/>
          </p:nvPr>
        </p:nvSpPr>
        <p:spPr/>
        <p:txBody>
          <a:bodyPr/>
          <a:lstStyle/>
          <a:p>
            <a:r>
              <a:rPr lang="en-US" sz="2000" b="1" dirty="0" smtClean="0">
                <a:solidFill>
                  <a:srgbClr val="00B0F0"/>
                </a:solidFill>
              </a:rPr>
              <a:t>Roberto </a:t>
            </a:r>
            <a:r>
              <a:rPr lang="en-US" sz="2000" b="1" dirty="0">
                <a:solidFill>
                  <a:srgbClr val="00B0F0"/>
                </a:solidFill>
              </a:rPr>
              <a:t>Reid’s description is  the main source for locating </a:t>
            </a:r>
            <a:r>
              <a:rPr lang="en-US" sz="2000" b="1" dirty="0" smtClean="0">
                <a:solidFill>
                  <a:srgbClr val="00B0F0"/>
                </a:solidFill>
              </a:rPr>
              <a:t>Silver </a:t>
            </a:r>
            <a:r>
              <a:rPr lang="en-US" sz="2000" b="1" dirty="0">
                <a:solidFill>
                  <a:srgbClr val="00B0F0"/>
                </a:solidFill>
              </a:rPr>
              <a:t>city or Silver living quarters and provides two possibilities of where the story takes place</a:t>
            </a:r>
            <a:r>
              <a:rPr lang="en-US" dirty="0">
                <a:solidFill>
                  <a:srgbClr val="00B0F0"/>
                </a:solidFill>
              </a:rPr>
              <a:t/>
            </a:r>
            <a:br>
              <a:rPr lang="en-US" dirty="0">
                <a:solidFill>
                  <a:srgbClr val="00B0F0"/>
                </a:solidFill>
              </a:rPr>
            </a:br>
            <a:endParaRPr lang="en-US" dirty="0">
              <a:solidFill>
                <a:srgbClr val="00B0F0"/>
              </a:solidFill>
            </a:endParaRPr>
          </a:p>
        </p:txBody>
      </p:sp>
      <p:sp>
        <p:nvSpPr>
          <p:cNvPr id="3" name="Text Placeholder 2">
            <a:extLst>
              <a:ext uri="{FF2B5EF4-FFF2-40B4-BE49-F238E27FC236}">
                <a16:creationId xmlns:a16="http://schemas.microsoft.com/office/drawing/2014/main" xmlns="" id="{52EC7F9A-7F4B-4573-BA6D-C49778AFAA5E}"/>
              </a:ext>
            </a:extLst>
          </p:cNvPr>
          <p:cNvSpPr>
            <a:spLocks noGrp="1"/>
          </p:cNvSpPr>
          <p:nvPr>
            <p:ph type="body" idx="1"/>
          </p:nvPr>
        </p:nvSpPr>
        <p:spPr>
          <a:xfrm>
            <a:off x="477078" y="1440828"/>
            <a:ext cx="8305800" cy="4953000"/>
          </a:xfrm>
        </p:spPr>
        <p:txBody>
          <a:bodyPr/>
          <a:lstStyle/>
          <a:p>
            <a:pPr marL="254000" indent="0">
              <a:buNone/>
            </a:pPr>
            <a:r>
              <a:rPr lang="en-US" sz="2200" dirty="0">
                <a:solidFill>
                  <a:schemeClr val="tx1">
                    <a:lumMod val="25000"/>
                    <a:lumOff val="75000"/>
                  </a:schemeClr>
                </a:solidFill>
              </a:rPr>
              <a:t>The area known as Rainbow City today showed up in maps as a little settlement called Guava Ridge during the French Canal construction era of the 1880s. After the Americans acquired the rights to build the Canal in 1904, the area already included </a:t>
            </a:r>
            <a:r>
              <a:rPr lang="en-US" sz="2200" b="1" dirty="0">
                <a:solidFill>
                  <a:schemeClr val="tx1">
                    <a:lumMod val="25000"/>
                    <a:lumOff val="75000"/>
                  </a:schemeClr>
                </a:solidFill>
              </a:rPr>
              <a:t>a townsite at Folks River (called “Fox” River up to 1915</a:t>
            </a:r>
            <a:r>
              <a:rPr lang="en-US" sz="2200" dirty="0">
                <a:solidFill>
                  <a:schemeClr val="tx1">
                    <a:lumMod val="25000"/>
                    <a:lumOff val="75000"/>
                  </a:schemeClr>
                </a:solidFill>
              </a:rPr>
              <a:t>), which consisted basically of a collection of small, portable houses that had been put up by the French and were in disrepair. At the time the Americans inherited 24 main buildings in three rows between the railroad shops and the main line. There also existed a settlement on the shores of Limón Bay, overlooking Telfer’s Island. This area, which came to be known </a:t>
            </a:r>
            <a:r>
              <a:rPr lang="en-US" sz="2200" b="1" dirty="0">
                <a:solidFill>
                  <a:schemeClr val="tx1">
                    <a:lumMod val="25000"/>
                    <a:lumOff val="75000"/>
                  </a:schemeClr>
                </a:solidFill>
              </a:rPr>
              <a:t>as Camp </a:t>
            </a:r>
            <a:r>
              <a:rPr lang="en-US" sz="2200" b="1" dirty="0" err="1">
                <a:solidFill>
                  <a:schemeClr val="tx1">
                    <a:lumMod val="25000"/>
                    <a:lumOff val="75000"/>
                  </a:schemeClr>
                </a:solidFill>
              </a:rPr>
              <a:t>Bierd</a:t>
            </a:r>
            <a:r>
              <a:rPr lang="en-US" sz="2200" b="1" dirty="0">
                <a:solidFill>
                  <a:schemeClr val="tx1">
                    <a:lumMod val="25000"/>
                    <a:lumOff val="75000"/>
                  </a:schemeClr>
                </a:solidFill>
              </a:rPr>
              <a:t>, </a:t>
            </a:r>
            <a:r>
              <a:rPr lang="en-US" sz="2200" dirty="0">
                <a:solidFill>
                  <a:schemeClr val="tx1">
                    <a:lumMod val="25000"/>
                    <a:lumOff val="75000"/>
                  </a:schemeClr>
                </a:solidFill>
              </a:rPr>
              <a:t>included a few houses for families but mostly consisted of crowded one-story barracks for dock workers.  (Emphasis in the original,  (Roberto Reid, The Silver Townships- Rainbow City- Part I,” Silver People Chronicle</a:t>
            </a:r>
            <a:r>
              <a:rPr lang="en-US" sz="2200" dirty="0" smtClean="0">
                <a:solidFill>
                  <a:schemeClr val="tx1">
                    <a:lumMod val="25000"/>
                    <a:lumOff val="75000"/>
                  </a:schemeClr>
                </a:solidFill>
              </a:rPr>
              <a:t>) </a:t>
            </a:r>
            <a:endParaRPr lang="en-US" sz="2200" dirty="0">
              <a:solidFill>
                <a:schemeClr val="tx1">
                  <a:lumMod val="25000"/>
                  <a:lumOff val="75000"/>
                </a:schemeClr>
              </a:solidFill>
            </a:endParaRPr>
          </a:p>
        </p:txBody>
      </p:sp>
    </p:spTree>
    <p:extLst>
      <p:ext uri="{BB962C8B-B14F-4D97-AF65-F5344CB8AC3E}">
        <p14:creationId xmlns:p14="http://schemas.microsoft.com/office/powerpoint/2010/main" val="1465287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48400" y="1524000"/>
            <a:ext cx="2438400" cy="4876800"/>
          </a:xfrm>
        </p:spPr>
        <p:txBody>
          <a:bodyPr/>
          <a:lstStyle/>
          <a:p>
            <a:pPr marL="254000" indent="0">
              <a:buNone/>
            </a:pPr>
            <a:r>
              <a:rPr lang="en-US" sz="2400" dirty="0">
                <a:solidFill>
                  <a:schemeClr val="tx1">
                    <a:lumMod val="25000"/>
                    <a:lumOff val="75000"/>
                  </a:schemeClr>
                </a:solidFill>
              </a:rPr>
              <a:t>1944 Map</a:t>
            </a:r>
          </a:p>
          <a:p>
            <a:pPr marL="254000" indent="0">
              <a:buNone/>
            </a:pPr>
            <a:endParaRPr lang="en-US" sz="2400" dirty="0">
              <a:solidFill>
                <a:schemeClr val="tx1">
                  <a:lumMod val="25000"/>
                  <a:lumOff val="75000"/>
                </a:schemeClr>
              </a:solidFill>
            </a:endParaRPr>
          </a:p>
          <a:p>
            <a:pPr marL="254000" indent="0">
              <a:buNone/>
            </a:pPr>
            <a:r>
              <a:rPr lang="en-US" sz="2400" dirty="0">
                <a:solidFill>
                  <a:schemeClr val="tx1">
                    <a:lumMod val="25000"/>
                    <a:lumOff val="75000"/>
                  </a:schemeClr>
                </a:solidFill>
              </a:rPr>
              <a:t>Landfills have already changed the city’s shape.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30" y="76200"/>
            <a:ext cx="6002339" cy="6858000"/>
          </a:xfrm>
          <a:prstGeom prst="rect">
            <a:avLst/>
          </a:prstGeom>
        </p:spPr>
      </p:pic>
    </p:spTree>
    <p:extLst>
      <p:ext uri="{BB962C8B-B14F-4D97-AF65-F5344CB8AC3E}">
        <p14:creationId xmlns:p14="http://schemas.microsoft.com/office/powerpoint/2010/main" val="982231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accent5">
                    <a:lumMod val="20000"/>
                    <a:lumOff val="80000"/>
                  </a:schemeClr>
                </a:solidFill>
              </a:rPr>
              <a:t>1944</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68578"/>
            <a:ext cx="4925398" cy="395629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1219200"/>
            <a:ext cx="5602224" cy="43025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199" y="3080037"/>
            <a:ext cx="4959759" cy="3719819"/>
          </a:xfrm>
          <a:prstGeom prst="rect">
            <a:avLst/>
          </a:prstGeom>
        </p:spPr>
      </p:pic>
    </p:spTree>
    <p:extLst>
      <p:ext uri="{BB962C8B-B14F-4D97-AF65-F5344CB8AC3E}">
        <p14:creationId xmlns:p14="http://schemas.microsoft.com/office/powerpoint/2010/main" val="36402780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4800" y="1600200"/>
            <a:ext cx="4876800" cy="4876800"/>
          </a:xfrm>
          <a:prstGeom prst="rect">
            <a:avLst/>
          </a:prstGeom>
        </p:spPr>
      </p:pic>
      <p:sp>
        <p:nvSpPr>
          <p:cNvPr id="2" name="Title 1"/>
          <p:cNvSpPr>
            <a:spLocks noGrp="1"/>
          </p:cNvSpPr>
          <p:nvPr>
            <p:ph type="title"/>
          </p:nvPr>
        </p:nvSpPr>
        <p:spPr>
          <a:xfrm>
            <a:off x="457200" y="274636"/>
            <a:ext cx="8001000" cy="1706563"/>
          </a:xfrm>
        </p:spPr>
        <p:txBody>
          <a:bodyPr/>
          <a:lstStyle/>
          <a:p>
            <a:r>
              <a:rPr lang="en-US" sz="2400" dirty="0">
                <a:solidFill>
                  <a:schemeClr val="accent5">
                    <a:lumMod val="20000"/>
                    <a:lumOff val="80000"/>
                  </a:schemeClr>
                </a:solidFill>
              </a:rPr>
              <a:t>Housing for silver workers at Camp </a:t>
            </a:r>
            <a:r>
              <a:rPr lang="en-US" sz="2400" dirty="0" err="1">
                <a:solidFill>
                  <a:schemeClr val="accent5">
                    <a:lumMod val="20000"/>
                    <a:lumOff val="80000"/>
                  </a:schemeClr>
                </a:solidFill>
              </a:rPr>
              <a:t>Bierd</a:t>
            </a:r>
            <a:r>
              <a:rPr lang="en-US" sz="2400" dirty="0">
                <a:solidFill>
                  <a:schemeClr val="accent5">
                    <a:lumMod val="20000"/>
                    <a:lumOff val="80000"/>
                  </a:schemeClr>
                </a:solidFill>
              </a:rPr>
              <a:t>, 1908-1909</a:t>
            </a:r>
            <a:br>
              <a:rPr lang="en-US" sz="2400" dirty="0">
                <a:solidFill>
                  <a:schemeClr val="accent5">
                    <a:lumMod val="20000"/>
                    <a:lumOff val="80000"/>
                  </a:schemeClr>
                </a:solidFill>
              </a:rPr>
            </a:br>
            <a:r>
              <a:rPr lang="en-US" sz="2400" i="1" dirty="0">
                <a:solidFill>
                  <a:schemeClr val="accent5">
                    <a:lumMod val="20000"/>
                    <a:lumOff val="80000"/>
                  </a:schemeClr>
                </a:solidFill>
              </a:rPr>
              <a:t>Source: A. B. Nichols Photograph Album 2, Linda Hall Engineering Library</a:t>
            </a:r>
            <a:endParaRPr lang="en-US" sz="2400" dirty="0">
              <a:solidFill>
                <a:schemeClr val="accent5">
                  <a:lumMod val="20000"/>
                  <a:lumOff val="80000"/>
                </a:schemeClr>
              </a:solidFill>
            </a:endParaRPr>
          </a:p>
        </p:txBody>
      </p:sp>
    </p:spTree>
    <p:extLst>
      <p:ext uri="{BB962C8B-B14F-4D97-AF65-F5344CB8AC3E}">
        <p14:creationId xmlns:p14="http://schemas.microsoft.com/office/powerpoint/2010/main" val="2086751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00800" y="1473132"/>
            <a:ext cx="2511568" cy="134954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6955" y="1473132"/>
            <a:ext cx="2814125" cy="1876520"/>
          </a:xfrm>
          <a:prstGeom prst="rect">
            <a:avLst/>
          </a:prstGeom>
        </p:spPr>
      </p:pic>
      <p:pic>
        <p:nvPicPr>
          <p:cNvPr id="8" name="Content Placeholder 5"/>
          <p:cNvPicPr>
            <a:picLocks noGrp="1" noChangeAspect="1"/>
          </p:cNvPicPr>
          <p:nvPr>
            <p:ph sz="quarter" idx="1"/>
          </p:nvPr>
        </p:nvPicPr>
        <p:blipFill rotWithShape="1">
          <a:blip r:embed="rId5">
            <a:extLst>
              <a:ext uri="{28A0092B-C50C-407E-A947-70E740481C1C}">
                <a14:useLocalDpi xmlns:a14="http://schemas.microsoft.com/office/drawing/2010/main" val="0"/>
              </a:ext>
            </a:extLst>
          </a:blip>
          <a:srcRect r="-1"/>
          <a:stretch/>
        </p:blipFill>
        <p:spPr>
          <a:xfrm>
            <a:off x="2534796" y="2300264"/>
            <a:ext cx="4010990" cy="2430820"/>
          </a:xfr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961535" y="3725485"/>
            <a:ext cx="2557753" cy="2260511"/>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96682" y="4307102"/>
            <a:ext cx="2593589" cy="1678894"/>
          </a:xfrm>
          <a:prstGeom prst="rect">
            <a:avLst/>
          </a:prstGeom>
        </p:spPr>
      </p:pic>
      <p:sp>
        <p:nvSpPr>
          <p:cNvPr id="13" name="Title 3"/>
          <p:cNvSpPr>
            <a:spLocks noGrp="1"/>
          </p:cNvSpPr>
          <p:nvPr>
            <p:ph type="title"/>
          </p:nvPr>
        </p:nvSpPr>
        <p:spPr>
          <a:xfrm>
            <a:off x="457200" y="274638"/>
            <a:ext cx="7620000" cy="1143000"/>
          </a:xfrm>
        </p:spPr>
        <p:txBody>
          <a:bodyPr/>
          <a:lstStyle/>
          <a:p>
            <a:r>
              <a:rPr lang="en-US" dirty="0" smtClean="0"/>
              <a:t>dLOC Communities</a:t>
            </a:r>
            <a:endParaRPr lang="en-US" dirty="0"/>
          </a:p>
        </p:txBody>
      </p:sp>
    </p:spTree>
    <p:extLst>
      <p:ext uri="{BB962C8B-B14F-4D97-AF65-F5344CB8AC3E}">
        <p14:creationId xmlns:p14="http://schemas.microsoft.com/office/powerpoint/2010/main" val="28268884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1">
                    <a:lumMod val="25000"/>
                    <a:lumOff val="75000"/>
                  </a:schemeClr>
                </a:solidFill>
              </a:rPr>
              <a:t>1845  When Colon was an island called Manzanilla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78" y="1768360"/>
            <a:ext cx="5791498" cy="4464279"/>
          </a:xfrm>
          <a:prstGeom prst="rect">
            <a:avLst/>
          </a:prstGeom>
        </p:spPr>
      </p:pic>
    </p:spTree>
    <p:extLst>
      <p:ext uri="{BB962C8B-B14F-4D97-AF65-F5344CB8AC3E}">
        <p14:creationId xmlns:p14="http://schemas.microsoft.com/office/powerpoint/2010/main" val="22307179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9817"/>
            <a:ext cx="6400800" cy="563563"/>
          </a:xfrm>
        </p:spPr>
        <p:txBody>
          <a:bodyPr/>
          <a:lstStyle/>
          <a:p>
            <a:r>
              <a:rPr lang="en-US" sz="3200" dirty="0">
                <a:solidFill>
                  <a:schemeClr val="tx1">
                    <a:lumMod val="25000"/>
                    <a:lumOff val="75000"/>
                  </a:schemeClr>
                </a:solidFill>
              </a:rPr>
              <a:t>1924  Charles Owen Map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8" y="838200"/>
            <a:ext cx="9146517" cy="5486400"/>
          </a:xfrm>
          <a:prstGeom prst="rect">
            <a:avLst/>
          </a:prstGeom>
        </p:spPr>
      </p:pic>
    </p:spTree>
    <p:extLst>
      <p:ext uri="{BB962C8B-B14F-4D97-AF65-F5344CB8AC3E}">
        <p14:creationId xmlns:p14="http://schemas.microsoft.com/office/powerpoint/2010/main" val="11642858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461513" cy="685800"/>
          </a:xfrm>
        </p:spPr>
        <p:txBody>
          <a:bodyPr/>
          <a:lstStyle/>
          <a:p>
            <a:r>
              <a:rPr lang="en-US" sz="3200" dirty="0">
                <a:solidFill>
                  <a:schemeClr val="tx1">
                    <a:lumMod val="10000"/>
                    <a:lumOff val="90000"/>
                  </a:schemeClr>
                </a:solidFill>
              </a:rPr>
              <a:t>Current Image of Colon from Google Maps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156" y="838200"/>
            <a:ext cx="7046844" cy="5941133"/>
          </a:xfrm>
          <a:prstGeom prst="rect">
            <a:avLst/>
          </a:prstGeom>
        </p:spPr>
      </p:pic>
    </p:spTree>
    <p:extLst>
      <p:ext uri="{BB962C8B-B14F-4D97-AF65-F5344CB8AC3E}">
        <p14:creationId xmlns:p14="http://schemas.microsoft.com/office/powerpoint/2010/main" val="606905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7478" y="3586"/>
            <a:ext cx="8229600" cy="1143000"/>
          </a:xfrm>
        </p:spPr>
        <p:txBody>
          <a:bodyPr/>
          <a:lstStyle/>
          <a:p>
            <a:r>
              <a:rPr lang="en-US" sz="3600" dirty="0">
                <a:solidFill>
                  <a:schemeClr val="accent5">
                    <a:lumMod val="20000"/>
                    <a:lumOff val="80000"/>
                  </a:schemeClr>
                </a:solidFill>
              </a:rPr>
              <a:t>FRONT PAGE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90108"/>
            <a:ext cx="377825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p:nvPr/>
        </p:nvPicPr>
        <p:blipFill>
          <a:blip r:embed="rId3"/>
          <a:stretch>
            <a:fillRect/>
          </a:stretch>
        </p:blipFill>
        <p:spPr>
          <a:xfrm>
            <a:off x="4038600" y="1090108"/>
            <a:ext cx="4663440" cy="5398135"/>
          </a:xfrm>
          <a:prstGeom prst="rect">
            <a:avLst/>
          </a:prstGeom>
        </p:spPr>
      </p:pic>
    </p:spTree>
    <p:extLst>
      <p:ext uri="{BB962C8B-B14F-4D97-AF65-F5344CB8AC3E}">
        <p14:creationId xmlns:p14="http://schemas.microsoft.com/office/powerpoint/2010/main" val="22331404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0" y="274637"/>
            <a:ext cx="3124199" cy="1143000"/>
          </a:xfrm>
        </p:spPr>
        <p:txBody>
          <a:bodyPr/>
          <a:lstStyle/>
          <a:p>
            <a:r>
              <a:rPr lang="en-US" sz="3200" dirty="0">
                <a:solidFill>
                  <a:schemeClr val="accent5">
                    <a:lumMod val="20000"/>
                    <a:lumOff val="80000"/>
                  </a:schemeClr>
                </a:solidFill>
              </a:rPr>
              <a:t/>
            </a:r>
            <a:br>
              <a:rPr lang="en-US" sz="3200" dirty="0">
                <a:solidFill>
                  <a:schemeClr val="accent5">
                    <a:lumMod val="20000"/>
                    <a:lumOff val="80000"/>
                  </a:schemeClr>
                </a:solidFill>
              </a:rPr>
            </a:br>
            <a:r>
              <a:rPr lang="en-US" sz="3200" dirty="0">
                <a:solidFill>
                  <a:schemeClr val="accent5">
                    <a:lumMod val="20000"/>
                    <a:lumOff val="80000"/>
                  </a:schemeClr>
                </a:solidFill>
              </a:rPr>
              <a:t>WEST INDIAN</a:t>
            </a:r>
            <a:br>
              <a:rPr lang="en-US" sz="3200" dirty="0">
                <a:solidFill>
                  <a:schemeClr val="accent5">
                    <a:lumMod val="20000"/>
                    <a:lumOff val="80000"/>
                  </a:schemeClr>
                </a:solidFill>
              </a:rPr>
            </a:br>
            <a:r>
              <a:rPr lang="en-US" sz="3200" dirty="0">
                <a:solidFill>
                  <a:schemeClr val="accent5">
                    <a:lumMod val="20000"/>
                    <a:lumOff val="80000"/>
                  </a:schemeClr>
                </a:solidFill>
              </a:rPr>
              <a:t>MIGRATION</a:t>
            </a:r>
            <a:br>
              <a:rPr lang="en-US" sz="3200" dirty="0">
                <a:solidFill>
                  <a:schemeClr val="accent5">
                    <a:lumMod val="20000"/>
                    <a:lumOff val="80000"/>
                  </a:schemeClr>
                </a:solidFill>
              </a:rPr>
            </a:br>
            <a:r>
              <a:rPr lang="en-US" sz="3200" dirty="0">
                <a:solidFill>
                  <a:schemeClr val="accent5">
                    <a:lumMod val="20000"/>
                    <a:lumOff val="80000"/>
                  </a:schemeClr>
                </a:solidFill>
              </a:rPr>
              <a:t>PAGE</a:t>
            </a:r>
          </a:p>
        </p:txBody>
      </p:sp>
      <p:pic>
        <p:nvPicPr>
          <p:cNvPr id="4" name="Picture 3"/>
          <p:cNvPicPr/>
          <p:nvPr/>
        </p:nvPicPr>
        <p:blipFill>
          <a:blip r:embed="rId2"/>
          <a:stretch>
            <a:fillRect/>
          </a:stretch>
        </p:blipFill>
        <p:spPr>
          <a:xfrm>
            <a:off x="228600" y="0"/>
            <a:ext cx="4648200" cy="5410200"/>
          </a:xfrm>
          <a:prstGeom prst="rect">
            <a:avLst/>
          </a:prstGeom>
        </p:spPr>
      </p:pic>
      <p:pic>
        <p:nvPicPr>
          <p:cNvPr id="5" name="Picture 4"/>
          <p:cNvPicPr/>
          <p:nvPr/>
        </p:nvPicPr>
        <p:blipFill>
          <a:blip r:embed="rId3"/>
          <a:stretch>
            <a:fillRect/>
          </a:stretch>
        </p:blipFill>
        <p:spPr>
          <a:xfrm>
            <a:off x="4648200" y="2133600"/>
            <a:ext cx="3962400" cy="4572000"/>
          </a:xfrm>
          <a:prstGeom prst="rect">
            <a:avLst/>
          </a:prstGeom>
        </p:spPr>
      </p:pic>
    </p:spTree>
    <p:extLst>
      <p:ext uri="{BB962C8B-B14F-4D97-AF65-F5344CB8AC3E}">
        <p14:creationId xmlns:p14="http://schemas.microsoft.com/office/powerpoint/2010/main" val="2831471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5840" y="274638"/>
            <a:ext cx="3870960" cy="1143000"/>
          </a:xfrm>
        </p:spPr>
        <p:txBody>
          <a:bodyPr/>
          <a:lstStyle/>
          <a:p>
            <a:r>
              <a:rPr lang="en-US" sz="3600" dirty="0">
                <a:solidFill>
                  <a:schemeClr val="accent5">
                    <a:lumMod val="20000"/>
                    <a:lumOff val="80000"/>
                  </a:schemeClr>
                </a:solidFill>
              </a:rPr>
              <a:t>TROPICALITY </a:t>
            </a:r>
          </a:p>
        </p:txBody>
      </p:sp>
      <p:pic>
        <p:nvPicPr>
          <p:cNvPr id="4" name="Picture 3"/>
          <p:cNvPicPr/>
          <p:nvPr/>
        </p:nvPicPr>
        <p:blipFill>
          <a:blip r:embed="rId2"/>
          <a:stretch>
            <a:fillRect/>
          </a:stretch>
        </p:blipFill>
        <p:spPr>
          <a:xfrm>
            <a:off x="60960" y="76200"/>
            <a:ext cx="4815840" cy="5252085"/>
          </a:xfrm>
          <a:prstGeom prst="rect">
            <a:avLst/>
          </a:prstGeom>
        </p:spPr>
      </p:pic>
      <p:pic>
        <p:nvPicPr>
          <p:cNvPr id="5" name="Picture 4"/>
          <p:cNvPicPr/>
          <p:nvPr/>
        </p:nvPicPr>
        <p:blipFill>
          <a:blip r:embed="rId3"/>
          <a:stretch>
            <a:fillRect/>
          </a:stretch>
        </p:blipFill>
        <p:spPr>
          <a:xfrm>
            <a:off x="4952998" y="1447800"/>
            <a:ext cx="4165899" cy="4781550"/>
          </a:xfrm>
          <a:prstGeom prst="rect">
            <a:avLst/>
          </a:prstGeom>
        </p:spPr>
      </p:pic>
    </p:spTree>
    <p:extLst>
      <p:ext uri="{BB962C8B-B14F-4D97-AF65-F5344CB8AC3E}">
        <p14:creationId xmlns:p14="http://schemas.microsoft.com/office/powerpoint/2010/main" val="978181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98348" y="228600"/>
            <a:ext cx="4476078" cy="960438"/>
          </a:xfrm>
        </p:spPr>
        <p:txBody>
          <a:bodyPr>
            <a:noAutofit/>
          </a:bodyPr>
          <a:lstStyle/>
          <a:p>
            <a:r>
              <a:rPr lang="en-US" sz="3400" dirty="0">
                <a:solidFill>
                  <a:schemeClr val="tx1">
                    <a:lumMod val="25000"/>
                    <a:lumOff val="75000"/>
                  </a:schemeClr>
                </a:solidFill>
              </a:rPr>
              <a:t>WHITE MIGRATION SOUTH</a:t>
            </a:r>
          </a:p>
        </p:txBody>
      </p:sp>
      <p:pic>
        <p:nvPicPr>
          <p:cNvPr id="4" name="Picture 3"/>
          <p:cNvPicPr/>
          <p:nvPr/>
        </p:nvPicPr>
        <p:blipFill>
          <a:blip r:embed="rId2"/>
          <a:stretch>
            <a:fillRect/>
          </a:stretch>
        </p:blipFill>
        <p:spPr>
          <a:xfrm>
            <a:off x="34962" y="48260"/>
            <a:ext cx="4556760" cy="505714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07864"/>
            <a:ext cx="3889624" cy="524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01620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274638"/>
            <a:ext cx="3962400" cy="1143000"/>
          </a:xfrm>
        </p:spPr>
        <p:txBody>
          <a:bodyPr/>
          <a:lstStyle/>
          <a:p>
            <a:r>
              <a:rPr lang="en-US" sz="3600" dirty="0">
                <a:solidFill>
                  <a:schemeClr val="accent5">
                    <a:lumMod val="20000"/>
                    <a:lumOff val="80000"/>
                  </a:schemeClr>
                </a:solidFill>
              </a:rPr>
              <a:t>STEAMSHIPS</a:t>
            </a:r>
          </a:p>
        </p:txBody>
      </p:sp>
      <p:pic>
        <p:nvPicPr>
          <p:cNvPr id="4" name="Picture 3"/>
          <p:cNvPicPr/>
          <p:nvPr/>
        </p:nvPicPr>
        <p:blipFill>
          <a:blip r:embed="rId2"/>
          <a:stretch>
            <a:fillRect/>
          </a:stretch>
        </p:blipFill>
        <p:spPr>
          <a:xfrm>
            <a:off x="76200" y="152400"/>
            <a:ext cx="4419600" cy="4953000"/>
          </a:xfrm>
          <a:prstGeom prst="rect">
            <a:avLst/>
          </a:prstGeom>
        </p:spPr>
      </p:pic>
      <p:pic>
        <p:nvPicPr>
          <p:cNvPr id="5" name="Picture 4"/>
          <p:cNvPicPr/>
          <p:nvPr/>
        </p:nvPicPr>
        <p:blipFill>
          <a:blip r:embed="rId3"/>
          <a:stretch>
            <a:fillRect/>
          </a:stretch>
        </p:blipFill>
        <p:spPr>
          <a:xfrm>
            <a:off x="4640580" y="1789112"/>
            <a:ext cx="4274820" cy="4916488"/>
          </a:xfrm>
          <a:prstGeom prst="rect">
            <a:avLst/>
          </a:prstGeom>
        </p:spPr>
      </p:pic>
    </p:spTree>
    <p:extLst>
      <p:ext uri="{BB962C8B-B14F-4D97-AF65-F5344CB8AC3E}">
        <p14:creationId xmlns:p14="http://schemas.microsoft.com/office/powerpoint/2010/main" val="34701641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Content Placeholder 2"/>
          <p:cNvSpPr>
            <a:spLocks noGrp="1"/>
          </p:cNvSpPr>
          <p:nvPr>
            <p:ph sz="quarter" idx="1"/>
          </p:nvPr>
        </p:nvSpPr>
        <p:spPr>
          <a:xfrm>
            <a:off x="3168815" y="6397325"/>
            <a:ext cx="4608286" cy="537410"/>
          </a:xfrm>
        </p:spPr>
        <p:txBody>
          <a:bodyPr>
            <a:normAutofit/>
          </a:bodyPr>
          <a:lstStyle/>
          <a:p>
            <a:pPr marL="0" indent="0">
              <a:buNone/>
            </a:pPr>
            <a:r>
              <a:rPr lang="en-US" sz="2200" dirty="0">
                <a:latin typeface="Franklin Gothic Book" panose="020B0503020102020204" pitchFamily="34" charset="0"/>
                <a:ea typeface="+mj-ea"/>
                <a:cs typeface="+mj-cs"/>
                <a:hlinkClick r:id="rId3"/>
              </a:rPr>
              <a:t>http://</a:t>
            </a:r>
            <a:r>
              <a:rPr lang="en-US" sz="2200" dirty="0" smtClean="0">
                <a:latin typeface="Franklin Gothic Book" panose="020B0503020102020204" pitchFamily="34" charset="0"/>
                <a:ea typeface="+mj-ea"/>
                <a:cs typeface="+mj-cs"/>
                <a:hlinkClick r:id="rId3"/>
              </a:rPr>
              <a:t>dloc.com/exhibits/aboutface</a:t>
            </a:r>
            <a:endParaRPr lang="en-US" sz="2200" dirty="0" smtClean="0">
              <a:solidFill>
                <a:schemeClr val="bg2">
                  <a:lumMod val="25000"/>
                </a:schemeClr>
              </a:solidFill>
              <a:latin typeface="Franklin Gothic Book" panose="020B0503020102020204" pitchFamily="34" charset="0"/>
              <a:ea typeface="+mj-ea"/>
              <a:cs typeface="+mj-cs"/>
            </a:endParaRPr>
          </a:p>
        </p:txBody>
      </p:sp>
      <p:pic>
        <p:nvPicPr>
          <p:cNvPr id="2" name="Picture 1"/>
          <p:cNvPicPr>
            <a:picLocks noChangeAspect="1"/>
          </p:cNvPicPr>
          <p:nvPr/>
        </p:nvPicPr>
        <p:blipFill rotWithShape="1">
          <a:blip r:embed="rId4"/>
          <a:srcRect l="17638" t="18463" r="19060" b="12295"/>
          <a:stretch/>
        </p:blipFill>
        <p:spPr>
          <a:xfrm>
            <a:off x="1801917" y="0"/>
            <a:ext cx="7342083" cy="6404965"/>
          </a:xfrm>
          <a:prstGeom prst="rect">
            <a:avLst/>
          </a:prstGeom>
        </p:spPr>
      </p:pic>
      <p:sp>
        <p:nvSpPr>
          <p:cNvPr id="7" name="Title 1"/>
          <p:cNvSpPr txBox="1">
            <a:spLocks/>
          </p:cNvSpPr>
          <p:nvPr/>
        </p:nvSpPr>
        <p:spPr>
          <a:xfrm>
            <a:off x="1" y="0"/>
            <a:ext cx="1295400" cy="6858000"/>
          </a:xfrm>
          <a:prstGeom prst="rect">
            <a:avLst/>
          </a:prstGeom>
          <a:solidFill>
            <a:schemeClr val="tx2"/>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vert270" lIns="91440" tIns="45720" rIns="91440" bIns="45720" rtlCol="0" anchor="ct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dirty="0" smtClean="0">
                <a:solidFill>
                  <a:srgbClr val="FFFFFF"/>
                </a:solidFill>
                <a:latin typeface="+mj-lt"/>
              </a:rPr>
              <a:t>NEW TYPES OF DIGITAL SCHOLARSHIP</a:t>
            </a:r>
            <a:endParaRPr lang="en-US" sz="4000" dirty="0">
              <a:solidFill>
                <a:srgbClr val="FFFFFF"/>
              </a:solidFill>
              <a:latin typeface="+mj-lt"/>
            </a:endParaRPr>
          </a:p>
        </p:txBody>
      </p:sp>
    </p:spTree>
    <p:extLst>
      <p:ext uri="{BB962C8B-B14F-4D97-AF65-F5344CB8AC3E}">
        <p14:creationId xmlns:p14="http://schemas.microsoft.com/office/powerpoint/2010/main" val="28160199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943" y="-1"/>
            <a:ext cx="6662057" cy="6522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 y="0"/>
            <a:ext cx="990599" cy="6858000"/>
          </a:xfrm>
          <a:prstGeom prst="rect">
            <a:avLst/>
          </a:prstGeom>
          <a:solidFill>
            <a:schemeClr val="tx1"/>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vert270"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600" dirty="0" smtClean="0">
                <a:solidFill>
                  <a:schemeClr val="bg1"/>
                </a:solidFill>
                <a:latin typeface="+mj-lt"/>
                <a:cs typeface="Franklin Gothic Book"/>
              </a:rPr>
              <a:t>IMAGINING SCHOLARSHIP</a:t>
            </a:r>
            <a:endParaRPr lang="en-US" sz="4600" dirty="0">
              <a:solidFill>
                <a:schemeClr val="bg1"/>
              </a:solidFill>
              <a:latin typeface="+mj-lt"/>
              <a:cs typeface="Franklin Gothic Book"/>
            </a:endParaRPr>
          </a:p>
        </p:txBody>
      </p:sp>
      <p:sp>
        <p:nvSpPr>
          <p:cNvPr id="2" name="TextBox 1"/>
          <p:cNvSpPr txBox="1"/>
          <p:nvPr/>
        </p:nvSpPr>
        <p:spPr>
          <a:xfrm>
            <a:off x="5857072" y="6528723"/>
            <a:ext cx="3519157" cy="307777"/>
          </a:xfrm>
          <a:prstGeom prst="rect">
            <a:avLst/>
          </a:prstGeom>
          <a:noFill/>
        </p:spPr>
        <p:txBody>
          <a:bodyPr wrap="square" rtlCol="0">
            <a:spAutoFit/>
          </a:bodyPr>
          <a:lstStyle/>
          <a:p>
            <a:r>
              <a:rPr lang="en-US" sz="1400" dirty="0">
                <a:latin typeface="Franklin Gothic Book" panose="020B0503020102020204" pitchFamily="34" charset="0"/>
                <a:hlinkClick r:id="rId4"/>
              </a:rPr>
              <a:t>http://</a:t>
            </a:r>
            <a:r>
              <a:rPr lang="en-US" sz="1400" dirty="0" smtClean="0">
                <a:latin typeface="Franklin Gothic Book" panose="020B0503020102020204" pitchFamily="34" charset="0"/>
                <a:hlinkClick r:id="rId4"/>
              </a:rPr>
              <a:t>dloc.com/exhibits/islandluminous</a:t>
            </a:r>
            <a:endParaRPr lang="en-US" sz="1400" dirty="0">
              <a:latin typeface="Franklin Gothic Book" panose="020B0503020102020204" pitchFamily="34" charset="0"/>
            </a:endParaRPr>
          </a:p>
        </p:txBody>
      </p:sp>
    </p:spTree>
    <p:extLst>
      <p:ext uri="{BB962C8B-B14F-4D97-AF65-F5344CB8AC3E}">
        <p14:creationId xmlns:p14="http://schemas.microsoft.com/office/powerpoint/2010/main" val="24283412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Basic Search</a:t>
            </a:r>
            <a:endParaRPr lang="en-US" dirty="0"/>
          </a:p>
        </p:txBody>
      </p:sp>
      <p:sp>
        <p:nvSpPr>
          <p:cNvPr id="3" name="Content Placeholder 2"/>
          <p:cNvSpPr>
            <a:spLocks noGrp="1"/>
          </p:cNvSpPr>
          <p:nvPr>
            <p:ph sz="quarter" idx="1"/>
          </p:nvPr>
        </p:nvSpPr>
        <p:spPr/>
        <p:txBody>
          <a:bodyPr>
            <a:normAutofit/>
          </a:bodyPr>
          <a:lstStyle/>
          <a:p>
            <a:pPr marL="0" indent="0">
              <a:buNone/>
            </a:pPr>
            <a:r>
              <a:rPr lang="en-US" sz="2600" dirty="0" smtClean="0">
                <a:solidFill>
                  <a:schemeClr val="bg1"/>
                </a:solidFill>
                <a:latin typeface="Franklin Gothic Book" panose="020B0503020102020204" pitchFamily="34" charset="0"/>
              </a:rPr>
              <a:t>The </a:t>
            </a:r>
            <a:r>
              <a:rPr lang="en-US" sz="2600" dirty="0">
                <a:solidFill>
                  <a:schemeClr val="bg1"/>
                </a:solidFill>
                <a:latin typeface="Franklin Gothic Book" panose="020B0503020102020204" pitchFamily="34" charset="0"/>
              </a:rPr>
              <a:t>basic search </a:t>
            </a:r>
            <a:r>
              <a:rPr lang="en-US" sz="2600" dirty="0" smtClean="0">
                <a:solidFill>
                  <a:schemeClr val="bg1"/>
                </a:solidFill>
                <a:latin typeface="Franklin Gothic Book" panose="020B0503020102020204" pitchFamily="34" charset="0"/>
              </a:rPr>
              <a:t>allows </a:t>
            </a:r>
            <a:r>
              <a:rPr lang="en-US" sz="2600" dirty="0">
                <a:solidFill>
                  <a:schemeClr val="bg1"/>
                </a:solidFill>
                <a:latin typeface="Franklin Gothic Book" panose="020B0503020102020204" pitchFamily="34" charset="0"/>
              </a:rPr>
              <a:t>you to  access bibliographic citation information of the items in </a:t>
            </a:r>
            <a:r>
              <a:rPr lang="en-US" sz="2600" dirty="0" smtClean="0">
                <a:solidFill>
                  <a:schemeClr val="bg1"/>
                </a:solidFill>
                <a:latin typeface="Franklin Gothic Book" panose="020B0503020102020204" pitchFamily="34" charset="0"/>
              </a:rPr>
              <a:t>dLOC.  Just enter the search term from any computer with Internet access.  </a:t>
            </a:r>
            <a:endParaRPr lang="en-US" sz="2600" dirty="0">
              <a:solidFill>
                <a:schemeClr val="bg1"/>
              </a:solidFill>
              <a:latin typeface="Franklin Gothic Book" panose="020B05030201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66" r="1512" b="4831"/>
          <a:stretch/>
        </p:blipFill>
        <p:spPr>
          <a:xfrm>
            <a:off x="457200" y="3220134"/>
            <a:ext cx="8453535" cy="2801430"/>
          </a:xfrm>
          <a:prstGeom prst="rect">
            <a:avLst/>
          </a:prstGeom>
        </p:spPr>
      </p:pic>
    </p:spTree>
    <p:extLst>
      <p:ext uri="{BB962C8B-B14F-4D97-AF65-F5344CB8AC3E}">
        <p14:creationId xmlns:p14="http://schemas.microsoft.com/office/powerpoint/2010/main" val="21772577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057D5362-B279-4C64-A110-549CBCF4EBFE" descr="057D5362-B279-4C64-A110-549CBCF4EBFE"/>
          <p:cNvPicPr>
            <a:picLocks noChangeAspect="1" noChangeArrowheads="1"/>
          </p:cNvPicPr>
          <p:nvPr/>
        </p:nvPicPr>
        <p:blipFill rotWithShape="1">
          <a:blip r:embed="rId3">
            <a:extLst>
              <a:ext uri="{28A0092B-C50C-407E-A947-70E740481C1C}">
                <a14:useLocalDpi xmlns:a14="http://schemas.microsoft.com/office/drawing/2010/main" val="0"/>
              </a:ext>
            </a:extLst>
          </a:blip>
          <a:srcRect l="6583" t="20317" r="30528" b="16737"/>
          <a:stretch/>
        </p:blipFill>
        <p:spPr bwMode="auto">
          <a:xfrm>
            <a:off x="-33849" y="19050"/>
            <a:ext cx="9177849"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ttp://ecx.images-amazon.com/images/I/61Z97waKz9L._SL500_SX330_BO1,204,203,200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60507" y="1401209"/>
            <a:ext cx="699036" cy="10506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images.betterworldbooks.com/081/Caribbean-Creolization-Balutansky-Kathleen-978081301558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95227" y="5408649"/>
            <a:ext cx="689268" cy="1056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assets.catawiki.nl/assets/2016/2/28/e/1/5/e1506bfe-ddf3-11e5-8a0c-1f7e85199ded.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0239861" y="1575851"/>
            <a:ext cx="611302" cy="10192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www.goodbooksinthewoods.com/pictures/4302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6528" y="3858665"/>
            <a:ext cx="817397" cy="10626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Jacksonville after the fire, 1901-1919 - Page ii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20258" y="3896864"/>
            <a:ext cx="736113" cy="1030559"/>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a:xfrm>
            <a:off x="4883393" y="6193175"/>
            <a:ext cx="3295650" cy="715625"/>
          </a:xfrm>
          <a:prstGeom prst="rect">
            <a:avLst/>
          </a:prstGeom>
          <a:solidFill>
            <a:schemeClr val="tx2"/>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dirty="0" smtClean="0">
                <a:solidFill>
                  <a:srgbClr val="FFFFFF"/>
                </a:solidFill>
                <a:latin typeface="Franklin Gothic Book" panose="020B0503020102020204" pitchFamily="34" charset="0"/>
              </a:rPr>
              <a:t>PAPER DREAMS</a:t>
            </a:r>
            <a:endParaRPr lang="en-US" sz="3600" dirty="0">
              <a:solidFill>
                <a:srgbClr val="FFFFFF"/>
              </a:solidFill>
              <a:latin typeface="Franklin Gothic Book" panose="020B0503020102020204" pitchFamily="34" charset="0"/>
            </a:endParaRPr>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64529" y="6205470"/>
            <a:ext cx="979471" cy="688816"/>
          </a:xfrm>
          <a:prstGeom prst="rect">
            <a:avLst/>
          </a:prstGeom>
        </p:spPr>
      </p:pic>
    </p:spTree>
    <p:extLst>
      <p:ext uri="{BB962C8B-B14F-4D97-AF65-F5344CB8AC3E}">
        <p14:creationId xmlns:p14="http://schemas.microsoft.com/office/powerpoint/2010/main" val="11144065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 name="Title 1"/>
          <p:cNvSpPr txBox="1">
            <a:spLocks/>
          </p:cNvSpPr>
          <p:nvPr/>
        </p:nvSpPr>
        <p:spPr>
          <a:xfrm>
            <a:off x="0" y="0"/>
            <a:ext cx="1066800" cy="6858000"/>
          </a:xfrm>
          <a:prstGeom prst="rect">
            <a:avLst/>
          </a:prstGeom>
          <a:solidFill>
            <a:schemeClr val="tx2"/>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vert270"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1"/>
                </a:solidFill>
                <a:latin typeface="+mj-lt"/>
                <a:cs typeface="Franklin Gothic Book"/>
              </a:rPr>
              <a:t>AMPLIFICATION</a:t>
            </a:r>
            <a:endParaRPr lang="en-US" sz="5400" dirty="0">
              <a:solidFill>
                <a:schemeClr val="bg1"/>
              </a:solidFill>
              <a:latin typeface="+mj-lt"/>
              <a:cs typeface="Franklin Gothic Book"/>
            </a:endParaRPr>
          </a:p>
        </p:txBody>
      </p:sp>
      <p:sp>
        <p:nvSpPr>
          <p:cNvPr id="2" name="Rectangle 1"/>
          <p:cNvSpPr/>
          <p:nvPr/>
        </p:nvSpPr>
        <p:spPr>
          <a:xfrm>
            <a:off x="3517139" y="6359146"/>
            <a:ext cx="5626861" cy="400110"/>
          </a:xfrm>
          <a:prstGeom prst="rect">
            <a:avLst/>
          </a:prstGeom>
        </p:spPr>
        <p:txBody>
          <a:bodyPr wrap="none">
            <a:spAutoFit/>
          </a:bodyPr>
          <a:lstStyle/>
          <a:p>
            <a:r>
              <a:rPr lang="en-US" sz="2000" dirty="0" smtClean="0">
                <a:latin typeface="Franklin Gothic Book" panose="020B0503020102020204" pitchFamily="34" charset="0"/>
                <a:hlinkClick r:id="rId3"/>
              </a:rPr>
              <a:t>www.dLOC.com/AA00015557/00005/allvolumes</a:t>
            </a:r>
            <a:r>
              <a:rPr lang="en-US" sz="2000" dirty="0" smtClean="0">
                <a:latin typeface="Franklin Gothic Book" panose="020B0503020102020204" pitchFamily="34" charset="0"/>
              </a:rPr>
              <a:t> </a:t>
            </a:r>
            <a:endParaRPr lang="en-US" sz="2000" dirty="0">
              <a:latin typeface="Franklin Gothic Book" panose="020B0503020102020204" pitchFamily="34" charset="0"/>
            </a:endParaRPr>
          </a:p>
        </p:txBody>
      </p:sp>
      <p:pic>
        <p:nvPicPr>
          <p:cNvPr id="3" name="Picture 2"/>
          <p:cNvPicPr>
            <a:picLocks noChangeAspect="1"/>
          </p:cNvPicPr>
          <p:nvPr/>
        </p:nvPicPr>
        <p:blipFill rotWithShape="1">
          <a:blip r:embed="rId4"/>
          <a:srcRect l="25151" t="25391" r="23942" b="30664"/>
          <a:stretch/>
        </p:blipFill>
        <p:spPr>
          <a:xfrm>
            <a:off x="1276351" y="720779"/>
            <a:ext cx="7867649" cy="5416442"/>
          </a:xfrm>
          <a:prstGeom prst="rect">
            <a:avLst/>
          </a:prstGeom>
        </p:spPr>
      </p:pic>
    </p:spTree>
    <p:extLst>
      <p:ext uri="{BB962C8B-B14F-4D97-AF65-F5344CB8AC3E}">
        <p14:creationId xmlns:p14="http://schemas.microsoft.com/office/powerpoint/2010/main" val="30541324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3833" y="5756795"/>
            <a:ext cx="4278487" cy="1015663"/>
          </a:xfrm>
          <a:prstGeom prst="rect">
            <a:avLst/>
          </a:prstGeom>
        </p:spPr>
        <p:txBody>
          <a:bodyPr wrap="square">
            <a:spAutoFit/>
          </a:bodyPr>
          <a:lstStyle/>
          <a:p>
            <a:r>
              <a:rPr lang="en-US" sz="2000" dirty="0">
                <a:latin typeface="Franklin Gothic Book" panose="020B0503020102020204" pitchFamily="34" charset="0"/>
                <a:hlinkClick r:id="rId3"/>
              </a:rPr>
              <a:t>http://</a:t>
            </a:r>
            <a:r>
              <a:rPr lang="en-US" sz="2000" dirty="0" smtClean="0">
                <a:latin typeface="Franklin Gothic Book" panose="020B0503020102020204" pitchFamily="34" charset="0"/>
                <a:hlinkClick r:id="rId3"/>
              </a:rPr>
              <a:t>createcaribbean.org</a:t>
            </a:r>
            <a:r>
              <a:rPr lang="en-US" sz="2000" dirty="0">
                <a:latin typeface="Franklin Gothic Book" panose="020B0503020102020204" pitchFamily="34" charset="0"/>
              </a:rPr>
              <a:t>	</a:t>
            </a:r>
            <a:endParaRPr lang="en-US" sz="2000" dirty="0" smtClean="0">
              <a:latin typeface="Franklin Gothic Book" panose="020B0503020102020204" pitchFamily="34" charset="0"/>
            </a:endParaRPr>
          </a:p>
          <a:p>
            <a:r>
              <a:rPr lang="en-US" sz="2000" dirty="0" smtClean="0">
                <a:latin typeface="Franklin Gothic Book" panose="020B0503020102020204" pitchFamily="34" charset="0"/>
                <a:hlinkClick r:id="rId4"/>
              </a:rPr>
              <a:t>http</a:t>
            </a:r>
            <a:r>
              <a:rPr lang="en-US" sz="2000" dirty="0">
                <a:latin typeface="Franklin Gothic Book" panose="020B0503020102020204" pitchFamily="34" charset="0"/>
                <a:hlinkClick r:id="rId4"/>
              </a:rPr>
              <a:t>://</a:t>
            </a:r>
            <a:r>
              <a:rPr lang="en-US" sz="2000" dirty="0" smtClean="0">
                <a:latin typeface="Franklin Gothic Book" panose="020B0503020102020204" pitchFamily="34" charset="0"/>
                <a:hlinkClick r:id="rId4"/>
              </a:rPr>
              <a:t>smallaxe.net/sxarchipelagos</a:t>
            </a:r>
            <a:endParaRPr lang="en-US" sz="2000" dirty="0" smtClean="0">
              <a:latin typeface="Franklin Gothic Book" panose="020B0503020102020204" pitchFamily="34" charset="0"/>
            </a:endParaRPr>
          </a:p>
          <a:p>
            <a:r>
              <a:rPr lang="en-US" sz="2000" dirty="0">
                <a:latin typeface="Franklin Gothic Book" panose="020B0503020102020204" pitchFamily="34" charset="0"/>
                <a:hlinkClick r:id="rId5"/>
              </a:rPr>
              <a:t>http://</a:t>
            </a:r>
            <a:r>
              <a:rPr lang="en-US" sz="2000" dirty="0" smtClean="0">
                <a:latin typeface="Franklin Gothic Book" panose="020B0503020102020204" pitchFamily="34" charset="0"/>
                <a:hlinkClick r:id="rId5"/>
              </a:rPr>
              <a:t>www.musicalpassage.org</a:t>
            </a:r>
            <a:r>
              <a:rPr lang="en-US" sz="2000" dirty="0">
                <a:latin typeface="Franklin Gothic Book" panose="020B0503020102020204" pitchFamily="34" charset="0"/>
              </a:rPr>
              <a:t> </a:t>
            </a:r>
            <a:r>
              <a:rPr lang="en-US" sz="2000" dirty="0" smtClean="0">
                <a:latin typeface="Franklin Gothic Book" panose="020B0503020102020204" pitchFamily="34" charset="0"/>
              </a:rPr>
              <a:t>  </a:t>
            </a:r>
            <a:endParaRPr lang="en-US" sz="2000" dirty="0">
              <a:latin typeface="Franklin Gothic Book" panose="020B0503020102020204" pitchFamily="34" charset="0"/>
            </a:endParaRPr>
          </a:p>
        </p:txBody>
      </p:sp>
      <p:pic>
        <p:nvPicPr>
          <p:cNvPr id="4" name="Picture 3"/>
          <p:cNvPicPr>
            <a:picLocks noChangeAspect="1"/>
          </p:cNvPicPr>
          <p:nvPr/>
        </p:nvPicPr>
        <p:blipFill rotWithShape="1">
          <a:blip r:embed="rId6"/>
          <a:srcRect t="7769" r="222" b="12696"/>
          <a:stretch/>
        </p:blipFill>
        <p:spPr>
          <a:xfrm>
            <a:off x="95977" y="1320590"/>
            <a:ext cx="3180866" cy="2022101"/>
          </a:xfrm>
          <a:prstGeom prst="rect">
            <a:avLst/>
          </a:prstGeom>
          <a:ln>
            <a:solidFill>
              <a:schemeClr val="bg1">
                <a:lumMod val="10000"/>
              </a:schemeClr>
            </a:solidFill>
          </a:ln>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2716" t="2397" r="2716" b="3846"/>
          <a:stretch/>
        </p:blipFill>
        <p:spPr>
          <a:xfrm>
            <a:off x="95977" y="3640764"/>
            <a:ext cx="3180866" cy="2003531"/>
          </a:xfrm>
          <a:prstGeom prst="rect">
            <a:avLst/>
          </a:prstGeom>
          <a:ln>
            <a:solidFill>
              <a:schemeClr val="bg1">
                <a:lumMod val="10000"/>
              </a:schemeClr>
            </a:solidFill>
          </a:ln>
        </p:spPr>
      </p:pic>
      <p:pic>
        <p:nvPicPr>
          <p:cNvPr id="2" name="Picture 1"/>
          <p:cNvPicPr>
            <a:picLocks noChangeAspect="1"/>
          </p:cNvPicPr>
          <p:nvPr/>
        </p:nvPicPr>
        <p:blipFill rotWithShape="1">
          <a:blip r:embed="rId8"/>
          <a:srcRect t="7432"/>
          <a:stretch/>
        </p:blipFill>
        <p:spPr>
          <a:xfrm>
            <a:off x="3372819" y="1510520"/>
            <a:ext cx="5771181" cy="4260488"/>
          </a:xfrm>
          <a:prstGeom prst="rect">
            <a:avLst/>
          </a:prstGeom>
        </p:spPr>
      </p:pic>
      <p:sp>
        <p:nvSpPr>
          <p:cNvPr id="7" name="Title 3"/>
          <p:cNvSpPr>
            <a:spLocks noGrp="1"/>
          </p:cNvSpPr>
          <p:nvPr>
            <p:ph type="title"/>
          </p:nvPr>
        </p:nvSpPr>
        <p:spPr>
          <a:xfrm>
            <a:off x="457200" y="274638"/>
            <a:ext cx="7620000" cy="1143000"/>
          </a:xfrm>
        </p:spPr>
        <p:txBody>
          <a:bodyPr/>
          <a:lstStyle/>
          <a:p>
            <a:r>
              <a:rPr lang="en-US" dirty="0" smtClean="0"/>
              <a:t>New Connections</a:t>
            </a:r>
            <a:endParaRPr lang="en-US" dirty="0"/>
          </a:p>
        </p:txBody>
      </p:sp>
    </p:spTree>
    <p:extLst>
      <p:ext uri="{BB962C8B-B14F-4D97-AF65-F5344CB8AC3E}">
        <p14:creationId xmlns:p14="http://schemas.microsoft.com/office/powerpoint/2010/main" val="11760168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457200" y="1319226"/>
            <a:ext cx="8229600" cy="428319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lvl="1">
              <a:lnSpc>
                <a:spcPct val="150000"/>
              </a:lnSpc>
            </a:pPr>
            <a:r>
              <a:rPr lang="en-US" sz="3600" dirty="0" smtClean="0">
                <a:solidFill>
                  <a:schemeClr val="bg1"/>
                </a:solidFill>
                <a:latin typeface="Franklin Gothic Book"/>
                <a:cs typeface="Franklin Gothic Book"/>
              </a:rPr>
              <a:t>Presentation slides</a:t>
            </a:r>
            <a:r>
              <a:rPr lang="en-US" sz="3600" dirty="0">
                <a:solidFill>
                  <a:schemeClr val="bg1"/>
                </a:solidFill>
                <a:latin typeface="Franklin Gothic Book"/>
                <a:cs typeface="Franklin Gothic Book"/>
              </a:rPr>
              <a:t>: </a:t>
            </a:r>
            <a:r>
              <a:rPr lang="en-US" sz="3600" dirty="0" smtClean="0">
                <a:solidFill>
                  <a:schemeClr val="bg1"/>
                </a:solidFill>
                <a:latin typeface="Franklin Gothic Book"/>
                <a:cs typeface="Franklin Gothic Book"/>
                <a:hlinkClick r:id="rId3"/>
              </a:rPr>
              <a:t>www.dloc.com/AA00061952</a:t>
            </a:r>
            <a:endParaRPr lang="en-US" sz="3600" dirty="0" smtClean="0">
              <a:solidFill>
                <a:schemeClr val="bg1"/>
              </a:solidFill>
              <a:latin typeface="Franklin Gothic Book"/>
              <a:cs typeface="Franklin Gothic Book"/>
            </a:endParaRPr>
          </a:p>
          <a:p>
            <a:pPr marL="0" lvl="1">
              <a:lnSpc>
                <a:spcPct val="150000"/>
              </a:lnSpc>
            </a:pPr>
            <a:r>
              <a:rPr lang="en-US" sz="3600" dirty="0" smtClean="0">
                <a:solidFill>
                  <a:schemeClr val="bg1"/>
                </a:solidFill>
                <a:latin typeface="Franklin Gothic Book"/>
                <a:cs typeface="Franklin Gothic Book"/>
              </a:rPr>
              <a:t>Questions </a:t>
            </a:r>
            <a:r>
              <a:rPr lang="en-US" sz="3600" smtClean="0">
                <a:solidFill>
                  <a:schemeClr val="bg1"/>
                </a:solidFill>
                <a:latin typeface="Franklin Gothic Book"/>
                <a:cs typeface="Franklin Gothic Book"/>
              </a:rPr>
              <a:t>&amp; Discussion  </a:t>
            </a:r>
            <a:endParaRPr lang="en-US" sz="3600" dirty="0" smtClean="0">
              <a:solidFill>
                <a:schemeClr val="bg1"/>
              </a:solidFill>
              <a:latin typeface="Franklin Gothic Book"/>
              <a:cs typeface="Franklin Gothic Book"/>
            </a:endParaRPr>
          </a:p>
        </p:txBody>
      </p:sp>
    </p:spTree>
    <p:extLst>
      <p:ext uri="{BB962C8B-B14F-4D97-AF65-F5344CB8AC3E}">
        <p14:creationId xmlns:p14="http://schemas.microsoft.com/office/powerpoint/2010/main" val="425361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Search</a:t>
            </a:r>
            <a:endParaRPr lang="en-US" dirty="0"/>
          </a:p>
        </p:txBody>
      </p:sp>
      <p:sp>
        <p:nvSpPr>
          <p:cNvPr id="3" name="Content Placeholder 2"/>
          <p:cNvSpPr>
            <a:spLocks noGrp="1"/>
          </p:cNvSpPr>
          <p:nvPr>
            <p:ph sz="quarter" idx="1"/>
          </p:nvPr>
        </p:nvSpPr>
        <p:spPr>
          <a:xfrm>
            <a:off x="612648" y="1600200"/>
            <a:ext cx="2130552" cy="4495800"/>
          </a:xfrm>
        </p:spPr>
        <p:txBody>
          <a:bodyPr>
            <a:normAutofit/>
          </a:bodyPr>
          <a:lstStyle/>
          <a:p>
            <a:pPr marL="0" indent="0">
              <a:buNone/>
            </a:pPr>
            <a:r>
              <a:rPr lang="en-US" sz="2400" dirty="0" smtClean="0">
                <a:solidFill>
                  <a:schemeClr val="bg1"/>
                </a:solidFill>
                <a:latin typeface="Franklin Gothic Book" panose="020B0503020102020204" pitchFamily="34" charset="0"/>
              </a:rPr>
              <a:t>The </a:t>
            </a:r>
            <a:r>
              <a:rPr lang="en-US" sz="2400" dirty="0">
                <a:solidFill>
                  <a:schemeClr val="bg1"/>
                </a:solidFill>
                <a:latin typeface="Franklin Gothic Book" panose="020B0503020102020204" pitchFamily="34" charset="0"/>
              </a:rPr>
              <a:t>advanced search feature will allow you to restrict your search terms by categories such as title, author, subject keyword, country and more.  </a:t>
            </a:r>
          </a:p>
          <a:p>
            <a:pPr marL="0" indent="0">
              <a:buNone/>
            </a:pPr>
            <a:endParaRPr lang="en-US" dirty="0">
              <a:solidFill>
                <a:schemeClr val="bg1"/>
              </a:solidFill>
              <a:latin typeface="Franklin Gothic Book" panose="020B05030201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1600200"/>
            <a:ext cx="5943600" cy="3862339"/>
          </a:xfrm>
          <a:prstGeom prst="rect">
            <a:avLst/>
          </a:prstGeom>
        </p:spPr>
      </p:pic>
    </p:spTree>
    <p:extLst>
      <p:ext uri="{BB962C8B-B14F-4D97-AF65-F5344CB8AC3E}">
        <p14:creationId xmlns:p14="http://schemas.microsoft.com/office/powerpoint/2010/main" val="27995069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Search</a:t>
            </a:r>
            <a:endParaRPr lang="en-US" dirty="0"/>
          </a:p>
        </p:txBody>
      </p:sp>
      <p:sp>
        <p:nvSpPr>
          <p:cNvPr id="3" name="Content Placeholder 2"/>
          <p:cNvSpPr>
            <a:spLocks noGrp="1"/>
          </p:cNvSpPr>
          <p:nvPr>
            <p:ph sz="quarter" idx="1"/>
          </p:nvPr>
        </p:nvSpPr>
        <p:spPr>
          <a:xfrm>
            <a:off x="612648" y="1600200"/>
            <a:ext cx="2375045" cy="4495800"/>
          </a:xfrm>
        </p:spPr>
        <p:txBody>
          <a:bodyPr>
            <a:normAutofit/>
          </a:bodyPr>
          <a:lstStyle/>
          <a:p>
            <a:pPr marL="0" indent="0">
              <a:buNone/>
            </a:pPr>
            <a:r>
              <a:rPr lang="en-US" sz="2400" dirty="0" smtClean="0">
                <a:solidFill>
                  <a:schemeClr val="bg1"/>
                </a:solidFill>
                <a:latin typeface="Franklin Gothic Book" panose="020B0503020102020204" pitchFamily="34" charset="0"/>
              </a:rPr>
              <a:t>If </a:t>
            </a:r>
            <a:r>
              <a:rPr lang="en-US" sz="2400" dirty="0">
                <a:solidFill>
                  <a:schemeClr val="bg1"/>
                </a:solidFill>
                <a:latin typeface="Franklin Gothic Book" panose="020B0503020102020204" pitchFamily="34" charset="0"/>
              </a:rPr>
              <a:t>you are looking for items with discrete geographic </a:t>
            </a:r>
            <a:r>
              <a:rPr lang="en-US" sz="2400" dirty="0" smtClean="0">
                <a:solidFill>
                  <a:schemeClr val="bg1"/>
                </a:solidFill>
                <a:latin typeface="Franklin Gothic Book" panose="020B0503020102020204" pitchFamily="34" charset="0"/>
              </a:rPr>
              <a:t>locations, use the Map Search feature.  You can also view the results in Map View.</a:t>
            </a:r>
            <a:endParaRPr lang="en-US" sz="2400" dirty="0">
              <a:solidFill>
                <a:schemeClr val="bg1"/>
              </a:solidFill>
              <a:latin typeface="Franklin Gothic Book" panose="020B0503020102020204" pitchFamily="34" charset="0"/>
            </a:endParaRPr>
          </a:p>
          <a:p>
            <a:endParaRPr lang="en-US" sz="2000" dirty="0">
              <a:solidFill>
                <a:schemeClr val="bg1"/>
              </a:solidFill>
              <a:latin typeface="Franklin Gothic Book" panose="020B050302010202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760" t="3935" r="5043" b="6229"/>
          <a:stretch/>
        </p:blipFill>
        <p:spPr>
          <a:xfrm>
            <a:off x="2987693" y="1752600"/>
            <a:ext cx="5699107" cy="6160958"/>
          </a:xfrm>
          <a:prstGeom prst="rect">
            <a:avLst/>
          </a:prstGeom>
          <a:ln>
            <a:solidFill>
              <a:schemeClr val="bg1">
                <a:lumMod val="10000"/>
              </a:schemeClr>
            </a:solidFill>
          </a:ln>
        </p:spPr>
      </p:pic>
    </p:spTree>
    <p:extLst>
      <p:ext uri="{BB962C8B-B14F-4D97-AF65-F5344CB8AC3E}">
        <p14:creationId xmlns:p14="http://schemas.microsoft.com/office/powerpoint/2010/main" val="3587206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Faceted Searching</a:t>
            </a:r>
            <a:endParaRPr lang="en-US" dirty="0"/>
          </a:p>
        </p:txBody>
      </p:sp>
      <p:sp>
        <p:nvSpPr>
          <p:cNvPr id="3" name="Content Placeholder 2"/>
          <p:cNvSpPr>
            <a:spLocks noGrp="1"/>
          </p:cNvSpPr>
          <p:nvPr>
            <p:ph sz="quarter" idx="1"/>
          </p:nvPr>
        </p:nvSpPr>
        <p:spPr>
          <a:xfrm>
            <a:off x="612648" y="1600200"/>
            <a:ext cx="2435352" cy="4495800"/>
          </a:xfrm>
        </p:spPr>
        <p:txBody>
          <a:bodyPr>
            <a:noAutofit/>
          </a:bodyPr>
          <a:lstStyle/>
          <a:p>
            <a:pPr marL="0" indent="0">
              <a:buNone/>
            </a:pPr>
            <a:r>
              <a:rPr lang="en-US" sz="2200" dirty="0" smtClean="0">
                <a:solidFill>
                  <a:schemeClr val="bg1"/>
                </a:solidFill>
                <a:latin typeface="Franklin Gothic Book" panose="020B0503020102020204" pitchFamily="34" charset="0"/>
              </a:rPr>
              <a:t>Expand </a:t>
            </a:r>
            <a:r>
              <a:rPr lang="en-US" sz="2200" dirty="0">
                <a:solidFill>
                  <a:schemeClr val="bg1"/>
                </a:solidFill>
                <a:latin typeface="Franklin Gothic Book" panose="020B0503020102020204" pitchFamily="34" charset="0"/>
              </a:rPr>
              <a:t>or narrow the results by selecting the related search terms in the box to the left.  </a:t>
            </a:r>
            <a:endParaRPr lang="en-US" sz="2200" dirty="0" smtClean="0">
              <a:solidFill>
                <a:schemeClr val="bg1"/>
              </a:solidFill>
              <a:latin typeface="Franklin Gothic Book" panose="020B0503020102020204" pitchFamily="34" charset="0"/>
            </a:endParaRPr>
          </a:p>
          <a:p>
            <a:pPr marL="0" indent="0">
              <a:buNone/>
            </a:pPr>
            <a:r>
              <a:rPr lang="en-US" sz="2200" dirty="0" smtClean="0">
                <a:solidFill>
                  <a:schemeClr val="bg1"/>
                </a:solidFill>
                <a:latin typeface="Franklin Gothic Book" panose="020B0503020102020204" pitchFamily="34" charset="0"/>
              </a:rPr>
              <a:t>Options </a:t>
            </a:r>
            <a:r>
              <a:rPr lang="en-US" sz="2200" dirty="0">
                <a:solidFill>
                  <a:schemeClr val="bg1"/>
                </a:solidFill>
                <a:latin typeface="Franklin Gothic Book" panose="020B0503020102020204" pitchFamily="34" charset="0"/>
              </a:rPr>
              <a:t>for faceted searching </a:t>
            </a:r>
            <a:r>
              <a:rPr lang="en-US" sz="2200" dirty="0" smtClean="0">
                <a:solidFill>
                  <a:schemeClr val="bg1"/>
                </a:solidFill>
                <a:latin typeface="Franklin Gothic Book" panose="020B0503020102020204" pitchFamily="34" charset="0"/>
              </a:rPr>
              <a:t>include: publisher, geographic area, subject keywords and more.</a:t>
            </a:r>
            <a:endParaRPr lang="en-US" sz="2200" dirty="0">
              <a:solidFill>
                <a:schemeClr val="bg1"/>
              </a:solidFill>
              <a:latin typeface="Franklin Gothic Book" panose="020B05030201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45" t="10709" r="3252" b="14972"/>
          <a:stretch/>
        </p:blipFill>
        <p:spPr>
          <a:xfrm>
            <a:off x="3650105" y="1600200"/>
            <a:ext cx="5036695" cy="5096784"/>
          </a:xfrm>
          <a:prstGeom prst="rect">
            <a:avLst/>
          </a:prstGeom>
          <a:ln>
            <a:solidFill>
              <a:schemeClr val="bg1">
                <a:lumMod val="10000"/>
              </a:schemeClr>
            </a:solidFill>
          </a:ln>
        </p:spPr>
      </p:pic>
    </p:spTree>
    <p:extLst>
      <p:ext uri="{BB962C8B-B14F-4D97-AF65-F5344CB8AC3E}">
        <p14:creationId xmlns:p14="http://schemas.microsoft.com/office/powerpoint/2010/main" val="27029173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2">
      <a:dk1>
        <a:srgbClr val="2F2B20"/>
      </a:dk1>
      <a:lt1>
        <a:srgbClr val="FFFFFF"/>
      </a:lt1>
      <a:dk2>
        <a:srgbClr val="92D050"/>
      </a:dk2>
      <a:lt2>
        <a:srgbClr val="A79C7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1_Adjacency">
  <a:themeElements>
    <a:clrScheme name="Custom 2">
      <a:dk1>
        <a:srgbClr val="2F2B20"/>
      </a:dk1>
      <a:lt1>
        <a:srgbClr val="FFFFFF"/>
      </a:lt1>
      <a:dk2>
        <a:srgbClr val="92D050"/>
      </a:dk2>
      <a:lt2>
        <a:srgbClr val="A79C7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1616</TotalTime>
  <Words>3631</Words>
  <Application>Microsoft Office PowerPoint</Application>
  <PresentationFormat>On-screen Show (4:3)</PresentationFormat>
  <Paragraphs>369</Paragraphs>
  <Slides>63</Slides>
  <Notes>37</Notes>
  <HiddenSlides>2</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63</vt:i4>
      </vt:variant>
    </vt:vector>
  </HeadingPairs>
  <TitlesOfParts>
    <vt:vector size="72" baseType="lpstr">
      <vt:lpstr>Arial</vt:lpstr>
      <vt:lpstr>Calibri</vt:lpstr>
      <vt:lpstr>Cambria</vt:lpstr>
      <vt:lpstr>Franklin Gothic Book</vt:lpstr>
      <vt:lpstr>Georgia</vt:lpstr>
      <vt:lpstr>Times New Roman</vt:lpstr>
      <vt:lpstr>Wingdings</vt:lpstr>
      <vt:lpstr>Adjacency</vt:lpstr>
      <vt:lpstr>1_Adjacency</vt:lpstr>
      <vt:lpstr>The Digital Library of the Caribbean and Digital Humanities: Opportunities and Resources for Research, Teaching, and Collaboration</vt:lpstr>
      <vt:lpstr>About Us</vt:lpstr>
      <vt:lpstr>Digital Library of the Caribbean</vt:lpstr>
      <vt:lpstr>dLOC Quick Facts</vt:lpstr>
      <vt:lpstr>dLOC Communities</vt:lpstr>
      <vt:lpstr>Basic Search</vt:lpstr>
      <vt:lpstr>Advanced Search</vt:lpstr>
      <vt:lpstr>Map Search</vt:lpstr>
      <vt:lpstr>Faceted Searching</vt:lpstr>
      <vt:lpstr>Full Text Searching</vt:lpstr>
      <vt:lpstr>mydLOC Registered Users</vt:lpstr>
      <vt:lpstr>Partner &amp; Topical Collections</vt:lpstr>
      <vt:lpstr>Flora, Landscape and Architecture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UF Digital Humanities Certificate</vt:lpstr>
      <vt:lpstr>DH Certificate</vt:lpstr>
      <vt:lpstr>Smathers Graduate Student Internship Program </vt:lpstr>
      <vt:lpstr>PowerPoint Presentation</vt:lpstr>
      <vt:lpstr>PowerPoint Presentation</vt:lpstr>
      <vt:lpstr>Digital Libraries Are More than Digital Books</vt:lpstr>
      <vt:lpstr>Scholars Partner with dLOC to:</vt:lpstr>
      <vt:lpstr>dLOC, Home for Academic Infrastructure</vt:lpstr>
      <vt:lpstr> </vt:lpstr>
      <vt:lpstr>Are just a click away from:  photographs of Haitian Refugees at the U.S. Base at Guantanamo Bay </vt:lpstr>
      <vt:lpstr>What Scholars Can Do</vt:lpstr>
      <vt:lpstr>PowerPoint Presentation</vt:lpstr>
      <vt:lpstr>Panama Silver, Asian Gold: Migration, Money, &amp; the Making of Modern Caribbean Literature: Course Description</vt:lpstr>
      <vt:lpstr>The Collaboration</vt:lpstr>
      <vt:lpstr>What is a DOCC?  Distributed Online Collaborative Course </vt:lpstr>
      <vt:lpstr>Faculty &amp; Librarian Collaboration</vt:lpstr>
      <vt:lpstr>Final projects as exploration of DH + interests</vt:lpstr>
      <vt:lpstr>Student Metadata Assignments  Make West Indians Visible in the Archive of Canal Construction</vt:lpstr>
      <vt:lpstr>Gaps and false certainty in Metadata  Title:  "Native on Back“   http://dloc.com/PCMI003554/00001/citation </vt:lpstr>
      <vt:lpstr>Cover for Scalar Book  containing the Mapping Assignment</vt:lpstr>
      <vt:lpstr>PowerPoint Presentation</vt:lpstr>
      <vt:lpstr>Karina Vado elucidated the significance of the reference to Tela in Walrond’s “The Yellow One.”</vt:lpstr>
      <vt:lpstr>The Opening of Eric Walrond’s Tropic Death</vt:lpstr>
      <vt:lpstr>West Indian Migration to Panama in Tropic Death by Dhanashree Thorat</vt:lpstr>
      <vt:lpstr>Roberto Reid’s description is  the main source for locating Silver city or Silver living quarters and provides two possibilities of where the story takes place </vt:lpstr>
      <vt:lpstr>PowerPoint Presentation</vt:lpstr>
      <vt:lpstr>1944</vt:lpstr>
      <vt:lpstr>Housing for silver workers at Camp Bierd, 1908-1909 Source: A. B. Nichols Photograph Album 2, Linda Hall Engineering Library</vt:lpstr>
      <vt:lpstr>1845  When Colon was an island called Manzanilla </vt:lpstr>
      <vt:lpstr>1924  Charles Owen Map</vt:lpstr>
      <vt:lpstr>Current Image of Colon from Google Maps</vt:lpstr>
      <vt:lpstr>FRONT PAGE</vt:lpstr>
      <vt:lpstr> WEST INDIAN MIGRATION PAGE</vt:lpstr>
      <vt:lpstr>TROPICALITY </vt:lpstr>
      <vt:lpstr>WHITE MIGRATION SOUTH</vt:lpstr>
      <vt:lpstr>STEAMSHIPS</vt:lpstr>
      <vt:lpstr>PowerPoint Presentation</vt:lpstr>
      <vt:lpstr>PowerPoint Presentation</vt:lpstr>
      <vt:lpstr>PowerPoint Presentation</vt:lpstr>
      <vt:lpstr>PowerPoint Presentation</vt:lpstr>
      <vt:lpstr>New Connections</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Digital Future: A Partnership of Digital Libraries and Scholars</dc:title>
  <dc:creator>Leah</dc:creator>
  <cp:lastModifiedBy>Taylor,Laurie Nancy Francesca</cp:lastModifiedBy>
  <cp:revision>101</cp:revision>
  <dcterms:created xsi:type="dcterms:W3CDTF">2013-05-27T01:04:45Z</dcterms:created>
  <dcterms:modified xsi:type="dcterms:W3CDTF">2018-01-27T13:57:18Z</dcterms:modified>
</cp:coreProperties>
</file>