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50" r:id="rId1"/>
  </p:sldMasterIdLst>
  <p:notesMasterIdLst>
    <p:notesMasterId r:id="rId33"/>
  </p:notesMasterIdLst>
  <p:handoutMasterIdLst>
    <p:handoutMasterId r:id="rId34"/>
  </p:handoutMasterIdLst>
  <p:sldIdLst>
    <p:sldId id="256" r:id="rId2"/>
    <p:sldId id="292" r:id="rId3"/>
    <p:sldId id="289" r:id="rId4"/>
    <p:sldId id="258" r:id="rId5"/>
    <p:sldId id="261" r:id="rId6"/>
    <p:sldId id="262" r:id="rId7"/>
    <p:sldId id="267" r:id="rId8"/>
    <p:sldId id="266" r:id="rId9"/>
    <p:sldId id="265" r:id="rId10"/>
    <p:sldId id="264" r:id="rId11"/>
    <p:sldId id="263" r:id="rId12"/>
    <p:sldId id="272" r:id="rId13"/>
    <p:sldId id="271" r:id="rId14"/>
    <p:sldId id="270" r:id="rId15"/>
    <p:sldId id="268" r:id="rId16"/>
    <p:sldId id="277" r:id="rId17"/>
    <p:sldId id="276" r:id="rId18"/>
    <p:sldId id="278" r:id="rId19"/>
    <p:sldId id="275" r:id="rId20"/>
    <p:sldId id="285" r:id="rId21"/>
    <p:sldId id="286" r:id="rId22"/>
    <p:sldId id="280" r:id="rId23"/>
    <p:sldId id="287" r:id="rId24"/>
    <p:sldId id="284" r:id="rId25"/>
    <p:sldId id="274" r:id="rId26"/>
    <p:sldId id="279" r:id="rId27"/>
    <p:sldId id="282" r:id="rId28"/>
    <p:sldId id="288" r:id="rId29"/>
    <p:sldId id="293" r:id="rId30"/>
    <p:sldId id="294" r:id="rId31"/>
    <p:sldId id="295" r:id="rId32"/>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9D8AA4"/>
    <a:srgbClr val="64526A"/>
    <a:srgbClr val="DDDDDD"/>
    <a:srgbClr val="76617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5851" autoAdjust="0"/>
  </p:normalViewPr>
  <p:slideViewPr>
    <p:cSldViewPr>
      <p:cViewPr>
        <p:scale>
          <a:sx n="85" d="100"/>
          <a:sy n="85" d="100"/>
        </p:scale>
        <p:origin x="-1016" y="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printerSettings" Target="printerSettings/printerSettings1.bin"/><Relationship Id="rId31" Type="http://schemas.openxmlformats.org/officeDocument/2006/relationships/slide" Target="slides/slide30.xml"/><Relationship Id="rId34" Type="http://schemas.openxmlformats.org/officeDocument/2006/relationships/handoutMaster" Target="handoutMasters/handoutMaster1.xml"/><Relationship Id="rId39"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heme" Target="theme/theme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F59F7E-A23A-A04F-9750-CAC601F4DF2E}" type="datetimeFigureOut">
              <a:rPr lang="en-US" smtClean="0"/>
              <a:pPr/>
              <a:t>9/2/13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814E66-7B4C-D644-885B-68AA22D7895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 uri="{53640926-AAD7-44d8-BBD7-CCE9431645EC}">
              <a14:shadowObscured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lvl1pPr algn="r">
              <a:defRPr sz="1200"/>
            </a:lvl1pPr>
          </a:lstStyle>
          <a:p>
            <a:fld id="{2AEA7ABB-40E2-E447-9367-A019BB956C20}"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905478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F81749-7569-074C-8118-C04A58148258}" type="slidenum">
              <a:rPr lang="en-AU"/>
              <a:pPr/>
              <a:t>1</a:t>
            </a:fld>
            <a:endParaRPr lang="en-AU"/>
          </a:p>
        </p:txBody>
      </p:sp>
      <p:sp>
        <p:nvSpPr>
          <p:cNvPr id="68610"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68611" name="Rectangle 3"/>
          <p:cNvSpPr>
            <a:spLocks noGrp="1" noChangeArrowheads="1"/>
          </p:cNvSpPr>
          <p:nvPr>
            <p:ph type="body" idx="1"/>
          </p:nvPr>
        </p:nvSpPr>
        <p:spPr/>
        <p:txBody>
          <a:bodyPr/>
          <a:lstStyle/>
          <a:p>
            <a:r>
              <a:rPr lang="ja-JP" altLang="en-AU">
                <a:latin typeface="Arial"/>
              </a:rPr>
              <a:t>‘</a:t>
            </a:r>
            <a:r>
              <a:rPr lang="en-AU"/>
              <a:t>Biopower</a:t>
            </a:r>
            <a:r>
              <a:rPr lang="ja-JP" altLang="en-AU">
                <a:latin typeface="Arial"/>
              </a:rPr>
              <a:t>’</a:t>
            </a:r>
            <a:r>
              <a:rPr lang="en-AU"/>
              <a:t> and the related concepts of </a:t>
            </a:r>
            <a:r>
              <a:rPr lang="ja-JP" altLang="en-AU">
                <a:latin typeface="Arial"/>
              </a:rPr>
              <a:t>‘</a:t>
            </a:r>
            <a:r>
              <a:rPr lang="en-AU"/>
              <a:t>governmentality</a:t>
            </a:r>
            <a:r>
              <a:rPr lang="ja-JP" altLang="en-AU">
                <a:latin typeface="Arial"/>
              </a:rPr>
              <a:t>’</a:t>
            </a:r>
            <a:r>
              <a:rPr lang="en-AU"/>
              <a:t> and </a:t>
            </a:r>
            <a:r>
              <a:rPr lang="ja-JP" altLang="en-AU">
                <a:latin typeface="Arial"/>
              </a:rPr>
              <a:t>‘</a:t>
            </a:r>
            <a:r>
              <a:rPr lang="en-AU"/>
              <a:t>technologies of the self</a:t>
            </a:r>
            <a:r>
              <a:rPr lang="ja-JP" altLang="en-AU">
                <a:latin typeface="Arial"/>
              </a:rPr>
              <a:t>’</a:t>
            </a:r>
            <a:r>
              <a:rPr lang="en-AU"/>
              <a:t> have been important to critical inquiry in aspects of HIV and sexual and reproductive health. Based on the work of Michel Foucault and others who have followed his line of argument, these concepts have been used to shape sexualities research and to investigate health education practice. They are useful because they provide the basis for reflexivity in research and practice, help generate new questions and new forms of inquiry, and expand the conceptual tools that can be applied to prevailing concerns in HIV care and sexual and reproductive health. </a:t>
            </a:r>
          </a:p>
          <a:p>
            <a:r>
              <a:rPr lang="en-AU"/>
              <a:t>Many of the prevailing concerns in HIV and sexual and reproductive health can be conceptualised as </a:t>
            </a:r>
            <a:r>
              <a:rPr lang="ja-JP" altLang="en-AU">
                <a:latin typeface="Arial"/>
              </a:rPr>
              <a:t>‘</a:t>
            </a:r>
            <a:r>
              <a:rPr lang="en-AU"/>
              <a:t>biopolitical</a:t>
            </a:r>
            <a:r>
              <a:rPr lang="ja-JP" altLang="en-AU">
                <a:latin typeface="Arial"/>
              </a:rPr>
              <a:t>’</a:t>
            </a:r>
            <a:r>
              <a:rPr lang="en-AU"/>
              <a:t> (hence </a:t>
            </a:r>
            <a:r>
              <a:rPr lang="ja-JP" altLang="en-AU">
                <a:latin typeface="Arial"/>
              </a:rPr>
              <a:t>‘</a:t>
            </a:r>
            <a:r>
              <a:rPr lang="en-AU"/>
              <a:t>biopower</a:t>
            </a:r>
            <a:r>
              <a:rPr lang="ja-JP" altLang="en-AU">
                <a:latin typeface="Arial"/>
              </a:rPr>
              <a:t>’</a:t>
            </a:r>
            <a:r>
              <a:rPr lang="en-AU"/>
              <a:t>), with important implications for researchers and practitioners. </a:t>
            </a:r>
            <a:r>
              <a:rPr lang="ja-JP" altLang="en-AU">
                <a:latin typeface="Arial"/>
              </a:rPr>
              <a:t>‘</a:t>
            </a:r>
            <a:r>
              <a:rPr lang="en-AU"/>
              <a:t>Governmentality</a:t>
            </a:r>
            <a:r>
              <a:rPr lang="ja-JP" altLang="en-AU">
                <a:latin typeface="Arial"/>
              </a:rPr>
              <a:t>’</a:t>
            </a:r>
            <a:r>
              <a:rPr lang="en-AU"/>
              <a:t> has been used to promote understanding of the operation of health education and HIV prevention strategies, of how these may place requirements on individuals and communities in ways that may be counterproductive, and of how they may be reoriented in more productive ways. The concept of </a:t>
            </a:r>
            <a:r>
              <a:rPr lang="ja-JP" altLang="en-AU">
                <a:latin typeface="Arial"/>
              </a:rPr>
              <a:t>‘</a:t>
            </a:r>
            <a:r>
              <a:rPr lang="en-AU"/>
              <a:t>technologies of the self</a:t>
            </a:r>
            <a:r>
              <a:rPr lang="ja-JP" altLang="en-AU">
                <a:latin typeface="Arial"/>
              </a:rPr>
              <a:t>’</a:t>
            </a:r>
            <a:r>
              <a:rPr lang="en-AU"/>
              <a:t> has been used in the analysis of interview texts to reflect on how individuals engage with themselves as ethical sexual beings, among other matters. Using examples from research and health education, this module introduces these concepts and explores how they may be applied to participants</a:t>
            </a:r>
            <a:r>
              <a:rPr lang="ja-JP" altLang="en-AU">
                <a:latin typeface="Arial"/>
              </a:rPr>
              <a:t>’</a:t>
            </a:r>
            <a:r>
              <a:rPr lang="en-AU"/>
              <a:t> research and practice.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709E7-D3E9-2B44-87D1-C57463EAD096}" type="slidenum">
              <a:rPr lang="en-AU"/>
              <a:pPr/>
              <a:t>10</a:t>
            </a:fld>
            <a:endParaRPr lang="en-AU"/>
          </a:p>
        </p:txBody>
      </p:sp>
      <p:sp>
        <p:nvSpPr>
          <p:cNvPr id="75778"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5779" name="Rectangle 3"/>
          <p:cNvSpPr>
            <a:spLocks noGrp="1" noChangeArrowheads="1"/>
          </p:cNvSpPr>
          <p:nvPr>
            <p:ph type="body" idx="1"/>
          </p:nvPr>
        </p:nvSpPr>
        <p:spPr/>
        <p:txBody>
          <a:bodyPr/>
          <a:lstStyle/>
          <a:p>
            <a:r>
              <a:rPr lang="en-AU"/>
              <a:t>Ask participants to brainstorm examples of biopower in their own social or professional contexts. </a:t>
            </a:r>
          </a:p>
          <a:p>
            <a:r>
              <a:rPr lang="en-AU"/>
              <a:t>Define biopower before participants brainstorm. The following definition can be used (on slide): </a:t>
            </a:r>
          </a:p>
          <a:p>
            <a:r>
              <a:rPr lang="en-AU"/>
              <a:t>Biopower can be thought of as: the social and political investment in the regulation and proper management of health and sexuality</a:t>
            </a:r>
            <a:r>
              <a:rPr lang="en-AU" b="1"/>
              <a:t>.            (5 mins)</a:t>
            </a:r>
            <a:endParaRPr lang="en-AU"/>
          </a:p>
          <a:p>
            <a:r>
              <a:rPr lang="en-AU"/>
              <a:t>Continue to read:</a:t>
            </a:r>
          </a:p>
          <a:p>
            <a:r>
              <a:rPr lang="en-AU"/>
              <a:t>║ It goes without saying that programmes seeking to address such concerns as HIV, AIDS, STIs and sexual and reproductive health concerns are forms of biopower. One of the key effects of such programmes is to ensure that citizens are effectively incorporated into the systems of knowledge and institutional practices that constitute particular understandings of sexuality. They do this by giving people the language and methods to be able to speak about and regulate their own and others</a:t>
            </a:r>
            <a:r>
              <a:rPr lang="ja-JP" altLang="en-AU">
                <a:latin typeface="Arial"/>
              </a:rPr>
              <a:t>’</a:t>
            </a:r>
            <a:r>
              <a:rPr lang="en-AU"/>
              <a:t> sexuality.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35388-DB8E-434A-BD1B-D2AFBA9C9349}" type="slidenum">
              <a:rPr lang="en-AU"/>
              <a:pPr/>
              <a:t>11</a:t>
            </a:fld>
            <a:endParaRPr lang="en-AU"/>
          </a:p>
        </p:txBody>
      </p:sp>
      <p:sp>
        <p:nvSpPr>
          <p:cNvPr id="76802"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6803" name="Rectangle 3"/>
          <p:cNvSpPr>
            <a:spLocks noGrp="1" noChangeArrowheads="1"/>
          </p:cNvSpPr>
          <p:nvPr>
            <p:ph type="body" idx="1"/>
          </p:nvPr>
        </p:nvSpPr>
        <p:spPr/>
        <p:txBody>
          <a:bodyPr/>
          <a:lstStyle/>
          <a:p>
            <a:r>
              <a:rPr lang="en-AU"/>
              <a:t>Governmentality is a concept that draws attention to the ways in which systems of regulation address individual and social interests at the same time. Other ways of understanding governmentality are to regard it as the </a:t>
            </a:r>
            <a:r>
              <a:rPr lang="ja-JP" altLang="en-AU">
                <a:latin typeface="Arial"/>
              </a:rPr>
              <a:t>‘</a:t>
            </a:r>
            <a:r>
              <a:rPr lang="en-AU"/>
              <a:t>conduct of conduct</a:t>
            </a:r>
            <a:r>
              <a:rPr lang="ja-JP" altLang="en-AU">
                <a:latin typeface="Arial"/>
              </a:rPr>
              <a:t>’</a:t>
            </a:r>
            <a:r>
              <a:rPr lang="en-AU"/>
              <a:t>, or the contact point between institutional imperatives and the practices of individuals. Governmentality is different from direct forms of governance such as laws and policies that prohibit or support forms of sexuality. Governmentality focuses on the ways in which individuals are invited to address their behaviours as a matter of their own desires and aspirations. In governmentality, individuals are not told </a:t>
            </a:r>
            <a:r>
              <a:rPr lang="en-AU" i="1"/>
              <a:t>what</a:t>
            </a:r>
            <a:r>
              <a:rPr lang="en-AU"/>
              <a:t> to do, but are positioned in ways that they can </a:t>
            </a:r>
            <a:r>
              <a:rPr lang="en-AU" i="1"/>
              <a:t>reflect on</a:t>
            </a:r>
            <a:r>
              <a:rPr lang="en-AU"/>
              <a:t> what they do. Individuals are influenced through the posing of questions, dilemmas and choices that encourage self-contemplation. Individuals are addressed as agents capable of adjusting their conduct to meet desirable institutional norms that are understood to be in their best interests, and in the best interests of society overall.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792FB-A965-E94E-A379-638D2F2CA91D}" type="slidenum">
              <a:rPr lang="en-AU"/>
              <a:pPr/>
              <a:t>12</a:t>
            </a:fld>
            <a:endParaRPr lang="en-AU"/>
          </a:p>
        </p:txBody>
      </p:sp>
      <p:sp>
        <p:nvSpPr>
          <p:cNvPr id="77826"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7827" name="Rectangle 3"/>
          <p:cNvSpPr>
            <a:spLocks noGrp="1" noChangeArrowheads="1"/>
          </p:cNvSpPr>
          <p:nvPr>
            <p:ph type="body" idx="1"/>
          </p:nvPr>
        </p:nvSpPr>
        <p:spPr/>
        <p:txBody>
          <a:bodyPr/>
          <a:lstStyle/>
          <a:p>
            <a:r>
              <a:rPr lang="en-AU"/>
              <a:t>How does governmentality function? How and why do people submit to institutionalised or authoritative ideas about how to conduct their lives?   </a:t>
            </a:r>
          </a:p>
          <a:p>
            <a:r>
              <a:rPr lang="en-AU"/>
              <a:t>First, it is helpful to shift away from thinking of discourses as things that bear down upon individuals and externally regulate their behaviour. Rather, Foucault theorised that individuals are constituted </a:t>
            </a:r>
            <a:r>
              <a:rPr lang="en-AU" i="1"/>
              <a:t>through</a:t>
            </a:r>
            <a:r>
              <a:rPr lang="en-AU"/>
              <a:t> discourses and come to see themselves in the terms of the discourses themselves. Thus, they regulate their own behaviour in the process of being particular kinds of persons. But how do they do this?  </a:t>
            </a:r>
          </a:p>
          <a:p>
            <a:r>
              <a:rPr lang="en-AU"/>
              <a:t>In his later work, Foucault theorised the concept of </a:t>
            </a:r>
            <a:r>
              <a:rPr lang="ja-JP" altLang="en-AU">
                <a:latin typeface="Arial"/>
              </a:rPr>
              <a:t>‘</a:t>
            </a:r>
            <a:r>
              <a:rPr lang="en-AU"/>
              <a:t>technologies of the self</a:t>
            </a:r>
            <a:r>
              <a:rPr lang="ja-JP" altLang="en-AU">
                <a:latin typeface="Arial"/>
              </a:rPr>
              <a:t>’</a:t>
            </a:r>
            <a:r>
              <a:rPr lang="en-AU"/>
              <a:t> to address this very question. Unlike governmentality analyses, which address the relationship between individual practices and social institutions, such as public health, technologies of the self address the relationship that individuals have with themselves. According to Foucault (1988: 18), technologies of the self: </a:t>
            </a:r>
          </a:p>
          <a:p>
            <a:r>
              <a:rPr lang="en-AU"/>
              <a:t>…permit individuals to effect by their own means, or with the help of others, a certain number of operations on their own bodies and souls, thoughts and conduct, and way of being so as to transform themselves in order to attain a certain state of happiness, purity, wisdom, perfection or immortality.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1146A-B6AD-AD46-BA8D-75FDA0053941}" type="slidenum">
              <a:rPr lang="en-AU"/>
              <a:pPr/>
              <a:t>13</a:t>
            </a:fld>
            <a:endParaRPr lang="en-AU"/>
          </a:p>
        </p:txBody>
      </p:sp>
      <p:sp>
        <p:nvSpPr>
          <p:cNvPr id="78850"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8851" name="Rectangle 3"/>
          <p:cNvSpPr>
            <a:spLocks noGrp="1" noChangeArrowheads="1"/>
          </p:cNvSpPr>
          <p:nvPr>
            <p:ph type="body" idx="1"/>
          </p:nvPr>
        </p:nvSpPr>
        <p:spPr/>
        <p:txBody>
          <a:bodyPr/>
          <a:lstStyle/>
          <a:p>
            <a:r>
              <a:rPr lang="en-AU"/>
              <a:t>The concept of </a:t>
            </a:r>
            <a:r>
              <a:rPr lang="ja-JP" altLang="en-AU">
                <a:latin typeface="Arial"/>
              </a:rPr>
              <a:t>‘</a:t>
            </a:r>
            <a:r>
              <a:rPr lang="en-AU"/>
              <a:t>technologies of the self</a:t>
            </a:r>
            <a:r>
              <a:rPr lang="ja-JP" altLang="en-AU">
                <a:latin typeface="Arial"/>
              </a:rPr>
              <a:t>’</a:t>
            </a:r>
            <a:r>
              <a:rPr lang="en-AU"/>
              <a:t> addresses the self-aware management of mind and body understood in terms of ethics, relations with others, emotions and the senses. In systems of regulation, individuals are addressed as rational, autonomous and self-aware agents who are expected to pursue lives that lead to the greatest degree of happiness and security, and are hence likely to conduct their lives in accordance with authoritative ideas about how to live a safe, healthy and happy life. Such ideas are typically found in institutional discourses that advise people on the best ways to live. These ideas may seem so sensible and self-evident that to conduct oneself in any other way can seem hard to imagine. Individuals who do not conduct themselves in accordance with such discourses may be categorised as deviant, pathological, dangerous, risky or unethical. </a:t>
            </a:r>
          </a:p>
          <a:p>
            <a:r>
              <a:rPr lang="en-AU"/>
              <a:t>For example, in relation to sexual and reproductive health, public health discourse on HIV prevention and treatment seeks to manipulate the virus through the action of individuals in terms of their own health care practices and compliance with treatment prescriptions. HIV prevention addresses the behaviour of individuals and, through them, seeks to control the virus. The concept of technologies of the self allows us to understand how individuals coordinate their own actions in relation to such </a:t>
            </a:r>
            <a:r>
              <a:rPr lang="ja-JP" altLang="en-AU">
                <a:latin typeface="Arial"/>
              </a:rPr>
              <a:t>‘</a:t>
            </a:r>
            <a:r>
              <a:rPr lang="en-AU"/>
              <a:t>HIV technologies</a:t>
            </a:r>
            <a:r>
              <a:rPr lang="ja-JP" altLang="en-AU">
                <a:latin typeface="Arial"/>
              </a:rPr>
              <a:t>’</a:t>
            </a:r>
            <a:r>
              <a:rPr lang="en-AU"/>
              <a:t>. Those HIV-positive people who fail to heed the advice of public health in the management of their HIV status are subject to surveillance and may come to be seen as dangerous, risky or problematic in some other way. Their behaviour may even justify more direct and oppressive interventions to control and regulate their activities.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B2FC88-188D-BA41-B0D6-DFFE91C1A1DF}" type="slidenum">
              <a:rPr lang="en-AU"/>
              <a:pPr/>
              <a:t>14</a:t>
            </a:fld>
            <a:endParaRPr lang="en-AU"/>
          </a:p>
        </p:txBody>
      </p:sp>
      <p:sp>
        <p:nvSpPr>
          <p:cNvPr id="79874"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9875" name="Rectangle 3"/>
          <p:cNvSpPr>
            <a:spLocks noGrp="1" noChangeArrowheads="1"/>
          </p:cNvSpPr>
          <p:nvPr>
            <p:ph type="body" idx="1"/>
          </p:nvPr>
        </p:nvSpPr>
        <p:spPr/>
        <p:txBody>
          <a:bodyPr/>
          <a:lstStyle/>
          <a:p>
            <a:r>
              <a:rPr lang="en-AU"/>
              <a:t>Ask participants to brainstorm some health care messages circulating in their social context, and choose one that is familiar to everyone. Alternatively, you may be able to identify an example from the previous Q &amp; A. </a:t>
            </a:r>
          </a:p>
          <a:p>
            <a:r>
              <a:rPr lang="ja-JP" altLang="en-AU">
                <a:latin typeface="Arial"/>
              </a:rPr>
              <a:t>‘</a:t>
            </a:r>
            <a:r>
              <a:rPr lang="en-AU"/>
              <a:t>Do not smoke</a:t>
            </a:r>
            <a:r>
              <a:rPr lang="ja-JP" altLang="en-AU">
                <a:latin typeface="Arial"/>
              </a:rPr>
              <a:t>’</a:t>
            </a:r>
            <a:r>
              <a:rPr lang="en-AU"/>
              <a:t>, </a:t>
            </a:r>
            <a:r>
              <a:rPr lang="ja-JP" altLang="en-AU">
                <a:latin typeface="Arial"/>
              </a:rPr>
              <a:t>‘</a:t>
            </a:r>
            <a:r>
              <a:rPr lang="en-AU"/>
              <a:t>abstain from sex before marriage</a:t>
            </a:r>
            <a:r>
              <a:rPr lang="ja-JP" altLang="en-AU">
                <a:latin typeface="Arial"/>
              </a:rPr>
              <a:t>’</a:t>
            </a:r>
            <a:r>
              <a:rPr lang="en-AU"/>
              <a:t> and </a:t>
            </a:r>
            <a:r>
              <a:rPr lang="ja-JP" altLang="en-AU">
                <a:latin typeface="Arial"/>
              </a:rPr>
              <a:t>‘</a:t>
            </a:r>
            <a:r>
              <a:rPr lang="en-AU"/>
              <a:t>use a condom</a:t>
            </a:r>
            <a:r>
              <a:rPr lang="ja-JP" altLang="en-AU">
                <a:latin typeface="Arial"/>
              </a:rPr>
              <a:t>’</a:t>
            </a:r>
            <a:r>
              <a:rPr lang="en-AU"/>
              <a:t> are possible examples, but there are likely to be many more.</a:t>
            </a:r>
          </a:p>
          <a:p>
            <a:r>
              <a:rPr lang="en-AU"/>
              <a:t>Write the healthcare message on the whiteboard, and ask participants the following questions in relation to it (on slide): </a:t>
            </a:r>
          </a:p>
          <a:p>
            <a:pPr>
              <a:buFontTx/>
              <a:buChar char="•"/>
            </a:pPr>
            <a:r>
              <a:rPr lang="en-AU"/>
              <a:t>How do you experience this message in your own lives? Do you follow this advice – why?</a:t>
            </a:r>
          </a:p>
          <a:p>
            <a:pPr>
              <a:buFontTx/>
              <a:buChar char="•"/>
            </a:pPr>
            <a:r>
              <a:rPr lang="en-AU"/>
              <a:t>What are the advantages of taking this advice? How does following this advice make you feel?</a:t>
            </a:r>
          </a:p>
          <a:p>
            <a:pPr>
              <a:buFontTx/>
              <a:buChar char="•"/>
            </a:pPr>
            <a:r>
              <a:rPr lang="en-AU"/>
              <a:t>Aside from potential illness, are there other implications of not following this advice?</a:t>
            </a:r>
          </a:p>
          <a:p>
            <a:pPr>
              <a:buFontTx/>
              <a:buChar char="•"/>
            </a:pPr>
            <a:r>
              <a:rPr lang="en-AU"/>
              <a:t>How easy or difficult is it to resist these forms of advice?</a:t>
            </a:r>
          </a:p>
          <a:p>
            <a:pPr>
              <a:buFontTx/>
              <a:buChar char="•"/>
            </a:pPr>
            <a:r>
              <a:rPr lang="en-AU"/>
              <a:t>How are people who engage in this activity thought about?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E6561B-BF99-CB44-9DDA-AB83D72257D5}" type="slidenum">
              <a:rPr lang="en-AU"/>
              <a:pPr/>
              <a:t>15</a:t>
            </a:fld>
            <a:endParaRPr lang="en-AU"/>
          </a:p>
        </p:txBody>
      </p:sp>
      <p:sp>
        <p:nvSpPr>
          <p:cNvPr id="80898"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0899" name="Rectangle 3"/>
          <p:cNvSpPr>
            <a:spLocks noGrp="1" noChangeArrowheads="1"/>
          </p:cNvSpPr>
          <p:nvPr>
            <p:ph type="body" idx="1"/>
          </p:nvPr>
        </p:nvSpPr>
        <p:spPr/>
        <p:txBody>
          <a:bodyPr/>
          <a:lstStyle/>
          <a:p>
            <a:r>
              <a:rPr lang="en-AU" dirty="0"/>
              <a:t>The notions of </a:t>
            </a:r>
            <a:r>
              <a:rPr lang="en-AU" dirty="0" err="1"/>
              <a:t>biopower</a:t>
            </a:r>
            <a:r>
              <a:rPr lang="en-AU" dirty="0"/>
              <a:t>, </a:t>
            </a:r>
            <a:r>
              <a:rPr lang="en-AU" dirty="0" err="1"/>
              <a:t>governmentality</a:t>
            </a:r>
            <a:r>
              <a:rPr lang="en-AU" dirty="0"/>
              <a:t> and technologies of the self lead into the concept of </a:t>
            </a:r>
            <a:r>
              <a:rPr lang="en-AU" dirty="0" err="1"/>
              <a:t>biopolitics</a:t>
            </a:r>
            <a:r>
              <a:rPr lang="en-AU" dirty="0"/>
              <a:t>. Perhaps the most well known writer in this area is Nikolas Rose, author of one of your pre-readings, who has established the related concepts of </a:t>
            </a:r>
            <a:r>
              <a:rPr lang="ja-JP" altLang="en-AU" dirty="0">
                <a:latin typeface="Arial"/>
              </a:rPr>
              <a:t>‘</a:t>
            </a:r>
            <a:r>
              <a:rPr lang="en-AU" dirty="0"/>
              <a:t>vital politics</a:t>
            </a:r>
            <a:r>
              <a:rPr lang="ja-JP" altLang="en-AU" dirty="0">
                <a:latin typeface="Arial"/>
              </a:rPr>
              <a:t>’</a:t>
            </a:r>
            <a:r>
              <a:rPr lang="en-AU" dirty="0"/>
              <a:t> and </a:t>
            </a:r>
            <a:r>
              <a:rPr lang="ja-JP" altLang="en-AU" dirty="0">
                <a:latin typeface="Arial"/>
              </a:rPr>
              <a:t>‘</a:t>
            </a:r>
            <a:r>
              <a:rPr lang="en-AU" dirty="0"/>
              <a:t>somatic citizenship</a:t>
            </a:r>
            <a:r>
              <a:rPr lang="ja-JP" altLang="en-AU" dirty="0">
                <a:latin typeface="Arial"/>
              </a:rPr>
              <a:t>’</a:t>
            </a:r>
            <a:r>
              <a:rPr lang="en-AU" dirty="0"/>
              <a:t> (2007). Vital politics is the idea that in an age of unprecedented ability to manipulate human biology, the fate of the matter of life has become deeply political. What was once considered natural and separate to the social sphere is now the source of intense social debate. Questions of social justice, inequality and domination no longer just apply to individuals and communities. Such questions are also relevant for how we manipulate the genetic make-up of future generations and how we exploit biological matter for profit. </a:t>
            </a:r>
          </a:p>
          <a:p>
            <a:r>
              <a:rPr lang="en-AU" dirty="0"/>
              <a:t>Somatic citizenship relies on notions of technologies of the self to draw attention to how the human body is now understood to be an important resource for society, but is also deeply individual. In this situation, human rights are understood to extend to the rights and responsibilities of citizens in relation to their bodies and biological matter</a:t>
            </a:r>
            <a:r>
              <a:rPr lang="en-AU" dirty="0" smtClean="0"/>
              <a:t>.</a:t>
            </a:r>
          </a:p>
          <a:p>
            <a:endParaRPr lang="en-AU"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AU" dirty="0" smtClean="0"/>
              <a:t>There are many </a:t>
            </a:r>
            <a:r>
              <a:rPr lang="en-AU" dirty="0" err="1" smtClean="0"/>
              <a:t>biopolitical</a:t>
            </a:r>
            <a:r>
              <a:rPr lang="en-AU" dirty="0" smtClean="0"/>
              <a:t> questions to be asked in relation to the area of sexual and reproductive health. For example contraception, pre-marital sex, abortion, abuse in sexual relationships, and contact-tracing in STI treatment are all </a:t>
            </a:r>
            <a:r>
              <a:rPr lang="en-AU" dirty="0" err="1" smtClean="0"/>
              <a:t>biopolitical</a:t>
            </a:r>
            <a:r>
              <a:rPr lang="en-AU" dirty="0" smtClean="0"/>
              <a:t> questions. </a:t>
            </a:r>
            <a:r>
              <a:rPr lang="en-AU" dirty="0" err="1" smtClean="0"/>
              <a:t>Biopolitics</a:t>
            </a:r>
            <a:r>
              <a:rPr lang="en-AU" dirty="0" smtClean="0"/>
              <a:t> also provides a framework for addressing some more recent dilemmas such as the criminalisation of HIV transmission and the implications of the use of biological means to prevent HIV and STIs. </a:t>
            </a:r>
          </a:p>
          <a:p>
            <a:endParaRPr lang="en-A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4A56E-687D-8A4E-BCA0-6909C9B73C4D}" type="slidenum">
              <a:rPr lang="en-AU"/>
              <a:pPr/>
              <a:t>16</a:t>
            </a:fld>
            <a:endParaRPr lang="en-AU"/>
          </a:p>
        </p:txBody>
      </p:sp>
      <p:sp>
        <p:nvSpPr>
          <p:cNvPr id="82946"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2947" name="Rectangle 3"/>
          <p:cNvSpPr>
            <a:spLocks noGrp="1" noChangeArrowheads="1"/>
          </p:cNvSpPr>
          <p:nvPr>
            <p:ph type="body" idx="1"/>
          </p:nvPr>
        </p:nvSpPr>
        <p:spPr/>
        <p:txBody>
          <a:bodyPr/>
          <a:lstStyle/>
          <a:p>
            <a:r>
              <a:rPr lang="en-AU" dirty="0"/>
              <a:t>Ask participants to break into groups of three or four and provide each group with one of the following topics (on slide): </a:t>
            </a:r>
          </a:p>
          <a:p>
            <a:r>
              <a:rPr lang="en-AU" dirty="0"/>
              <a:t>- Pre-marital sex</a:t>
            </a:r>
          </a:p>
          <a:p>
            <a:r>
              <a:rPr lang="en-AU" dirty="0"/>
              <a:t>- Sex education for school-age children</a:t>
            </a:r>
          </a:p>
          <a:p>
            <a:r>
              <a:rPr lang="en-AU" dirty="0"/>
              <a:t>- Using the internet to find romantic and sexual partners</a:t>
            </a:r>
          </a:p>
          <a:p>
            <a:r>
              <a:rPr lang="en-AU" dirty="0"/>
              <a:t>- Teenage pregnancy</a:t>
            </a:r>
          </a:p>
          <a:p>
            <a:r>
              <a:rPr lang="en-AU" dirty="0"/>
              <a:t>Ask each group to consider the ways in which their topic might be conceptualised as </a:t>
            </a:r>
            <a:r>
              <a:rPr lang="en-AU" dirty="0" err="1"/>
              <a:t>biopolitical</a:t>
            </a:r>
            <a:r>
              <a:rPr lang="en-AU" dirty="0"/>
              <a:t>.</a:t>
            </a:r>
          </a:p>
          <a:p>
            <a:r>
              <a:rPr lang="en-AU" dirty="0"/>
              <a:t>It may be useful for participants to think about how these issues are established and debated in their own societies. </a:t>
            </a:r>
          </a:p>
          <a:p>
            <a:r>
              <a:rPr lang="en-AU" dirty="0"/>
              <a:t>Tell groups they can use the following focus questions to guide their discussions (on slide), remembering that each of the following concepts of </a:t>
            </a:r>
            <a:r>
              <a:rPr lang="en-AU" dirty="0" err="1"/>
              <a:t>biopower</a:t>
            </a:r>
            <a:r>
              <a:rPr lang="en-AU" dirty="0"/>
              <a:t>, </a:t>
            </a:r>
            <a:r>
              <a:rPr lang="en-AU" dirty="0" err="1"/>
              <a:t>governmentality</a:t>
            </a:r>
            <a:r>
              <a:rPr lang="en-AU" dirty="0"/>
              <a:t> and technologies of the self are aspects of an overarching </a:t>
            </a:r>
            <a:r>
              <a:rPr lang="en-AU" dirty="0" err="1"/>
              <a:t>biopolitics</a:t>
            </a:r>
            <a:r>
              <a:rPr lang="en-AU" dirty="0"/>
              <a:t>: </a:t>
            </a:r>
          </a:p>
          <a:p>
            <a:r>
              <a:rPr lang="en-AU" dirty="0"/>
              <a:t>- In what way can we think of this topic in terms of </a:t>
            </a:r>
            <a:r>
              <a:rPr lang="en-AU" dirty="0" err="1"/>
              <a:t>biopower</a:t>
            </a:r>
            <a:r>
              <a:rPr lang="en-AU" dirty="0"/>
              <a:t>?</a:t>
            </a:r>
          </a:p>
          <a:p>
            <a:r>
              <a:rPr lang="en-AU" dirty="0"/>
              <a:t>- How might this topic reflect </a:t>
            </a:r>
            <a:r>
              <a:rPr lang="en-AU" dirty="0" err="1"/>
              <a:t>governmentality</a:t>
            </a:r>
            <a:r>
              <a:rPr lang="en-AU" dirty="0"/>
              <a:t>?</a:t>
            </a:r>
          </a:p>
          <a:p>
            <a:r>
              <a:rPr lang="en-AU" dirty="0"/>
              <a:t>- How might technologies of the self be present in this topic? (I.e. what appeal to individuals may be made in relation to this topic?)  	</a:t>
            </a:r>
            <a:r>
              <a:rPr lang="en-AU" b="1" dirty="0"/>
              <a:t>  (15 mins)</a:t>
            </a:r>
            <a:endParaRPr lang="en-AU" dirty="0"/>
          </a:p>
          <a:p>
            <a:r>
              <a:rPr lang="en-AU" dirty="0"/>
              <a:t>Ask each group to provide feedback in which they describe how their topic might qualify as </a:t>
            </a:r>
            <a:r>
              <a:rPr lang="en-AU" dirty="0" err="1"/>
              <a:t>biopolitical</a:t>
            </a:r>
            <a:r>
              <a:rPr lang="en-AU" dirty="0"/>
              <a:t>.</a:t>
            </a:r>
            <a:r>
              <a:rPr lang="en-AU" b="1" dirty="0"/>
              <a:t>  	(20 mins)</a:t>
            </a:r>
            <a:endParaRPr lang="en-AU" dirty="0"/>
          </a:p>
          <a:p>
            <a:r>
              <a:rPr lang="en-AU" dirty="0"/>
              <a:t>Conclude the session by reading the following short summary: </a:t>
            </a:r>
          </a:p>
          <a:p>
            <a:r>
              <a:rPr lang="en-AU" dirty="0"/>
              <a:t>║ </a:t>
            </a:r>
            <a:r>
              <a:rPr lang="en-AU" dirty="0" err="1"/>
              <a:t>Biopower</a:t>
            </a:r>
            <a:r>
              <a:rPr lang="en-AU" dirty="0"/>
              <a:t>, </a:t>
            </a:r>
            <a:r>
              <a:rPr lang="en-AU" dirty="0" err="1"/>
              <a:t>governmentality</a:t>
            </a:r>
            <a:r>
              <a:rPr lang="en-AU" dirty="0"/>
              <a:t> and technologies of the self are concepts that allow us to analyse the ways in which sexual health in particular, and public health in general, are sites of power. By analysing the ways in which they compel us to live our lives, we become more able to determine how they constitute us as particular kinds of ethical or problematic citizens. Thus we can see how sexual health is not only regulated in terms of legislation, but also by more insidious and coercive means that address us as particular kinds of subjects. </a:t>
            </a:r>
          </a:p>
          <a:p>
            <a:r>
              <a:rPr lang="en-AU" dirty="0"/>
              <a:t>The way we experience our bodies and our sexualities is intimately connected to how we are positioned inside of such institutions and discourses, relative to their authority in our social worlds.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561E8-18EE-F844-9B1E-7AB639105EA6}" type="slidenum">
              <a:rPr lang="en-AU"/>
              <a:pPr/>
              <a:t>17</a:t>
            </a:fld>
            <a:endParaRPr lang="en-AU"/>
          </a:p>
        </p:txBody>
      </p:sp>
      <p:sp>
        <p:nvSpPr>
          <p:cNvPr id="84994"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4995" name="Rectangle 3"/>
          <p:cNvSpPr>
            <a:spLocks noGrp="1" noChangeArrowheads="1"/>
          </p:cNvSpPr>
          <p:nvPr>
            <p:ph type="body" idx="1"/>
          </p:nvPr>
        </p:nvSpPr>
        <p:spPr/>
        <p:txBody>
          <a:bodyPr/>
          <a:lstStyle/>
          <a:p>
            <a:r>
              <a:rPr lang="en-US" sz="1200" kern="1200" dirty="0" smtClean="0">
                <a:solidFill>
                  <a:schemeClr val="tx1"/>
                </a:solidFill>
                <a:effectLst/>
                <a:latin typeface="Arial" charset="0"/>
                <a:ea typeface="ＭＳ Ｐゴシック" charset="0"/>
                <a:cs typeface="+mn-cs"/>
              </a:rPr>
              <a:t>We have discussed the consequences in terms of public health discourses for Foucault’s analysis of how sexuality emerged as an object of scrutiny in the 18th century. Of course, the 18</a:t>
            </a:r>
            <a:r>
              <a:rPr lang="en-US" sz="1200" kern="1200" baseline="30000" dirty="0" smtClean="0">
                <a:solidFill>
                  <a:schemeClr val="tx1"/>
                </a:solidFill>
                <a:effectLst/>
                <a:latin typeface="Arial" charset="0"/>
                <a:ea typeface="ＭＳ Ｐゴシック" charset="0"/>
                <a:cs typeface="+mn-cs"/>
              </a:rPr>
              <a:t>th</a:t>
            </a:r>
            <a:r>
              <a:rPr lang="en-US" sz="1200" kern="1200" dirty="0" smtClean="0">
                <a:solidFill>
                  <a:schemeClr val="tx1"/>
                </a:solidFill>
                <a:effectLst/>
                <a:latin typeface="Arial" charset="0"/>
                <a:ea typeface="ＭＳ Ｐゴシック" charset="0"/>
                <a:cs typeface="+mn-cs"/>
              </a:rPr>
              <a:t> century was also the age of Empire and while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is a constructive tool for thinking critically about the emergence, normalization and governance of sexualities in general terms, one of the issues for Caribbean scholars and thinkers with deploying the concept of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is the fact that Foucault’s work is so deeply Eurocentric. </a:t>
            </a:r>
            <a:endParaRPr lang="en-GB" sz="1200" kern="1200" dirty="0">
              <a:solidFill>
                <a:schemeClr val="tx1"/>
              </a:solidFill>
              <a:effectLst/>
              <a:latin typeface="Arial" charset="0"/>
              <a:ea typeface="ＭＳ Ｐゴシック" charset="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D9E38-92E8-C544-A405-170FF914B329}" type="slidenum">
              <a:rPr lang="en-AU"/>
              <a:pPr/>
              <a:t>18</a:t>
            </a:fld>
            <a:endParaRPr lang="en-AU"/>
          </a:p>
        </p:txBody>
      </p:sp>
      <p:sp>
        <p:nvSpPr>
          <p:cNvPr id="86018"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6019" name="Rectangle 3"/>
          <p:cNvSpPr>
            <a:spLocks noGrp="1" noChangeArrowheads="1"/>
          </p:cNvSpPr>
          <p:nvPr>
            <p:ph type="body" idx="1"/>
          </p:nvPr>
        </p:nvSpPr>
        <p:spPr/>
        <p:txBody>
          <a:bodyPr/>
          <a:lstStyle/>
          <a:p>
            <a:r>
              <a:rPr lang="en-US" sz="1200" kern="1200" dirty="0" smtClean="0">
                <a:solidFill>
                  <a:schemeClr val="tx1"/>
                </a:solidFill>
                <a:effectLst/>
                <a:latin typeface="Arial" charset="0"/>
                <a:ea typeface="ＭＳ Ｐゴシック" charset="0"/>
                <a:cs typeface="+mn-cs"/>
              </a:rPr>
              <a:t>One of the few and most significant postcolonial studies to work with Foucault and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is Ann </a:t>
            </a:r>
            <a:r>
              <a:rPr lang="en-US" sz="1200" kern="1200" dirty="0" err="1" smtClean="0">
                <a:solidFill>
                  <a:schemeClr val="tx1"/>
                </a:solidFill>
                <a:effectLst/>
                <a:latin typeface="Arial" charset="0"/>
                <a:ea typeface="ＭＳ Ｐゴシック" charset="0"/>
                <a:cs typeface="+mn-cs"/>
              </a:rPr>
              <a:t>Stoler’s</a:t>
            </a:r>
            <a:r>
              <a:rPr lang="en-US" sz="1200" kern="1200" dirty="0" smtClean="0">
                <a:solidFill>
                  <a:schemeClr val="tx1"/>
                </a:solidFill>
                <a:effectLst/>
                <a:latin typeface="Arial" charset="0"/>
                <a:ea typeface="ＭＳ Ｐゴシック" charset="0"/>
                <a:cs typeface="+mn-cs"/>
              </a:rPr>
              <a:t> 1995 book, </a:t>
            </a:r>
            <a:r>
              <a:rPr lang="en-US" sz="1200" i="1" kern="1200" dirty="0" smtClean="0">
                <a:solidFill>
                  <a:schemeClr val="tx1"/>
                </a:solidFill>
                <a:effectLst/>
                <a:latin typeface="Arial" charset="0"/>
                <a:ea typeface="ＭＳ Ｐゴシック" charset="0"/>
                <a:cs typeface="+mn-cs"/>
              </a:rPr>
              <a:t>Race and the Education of Desire</a:t>
            </a:r>
            <a:r>
              <a:rPr lang="en-US" sz="1200" kern="1200" dirty="0" smtClean="0">
                <a:solidFill>
                  <a:schemeClr val="tx1"/>
                </a:solidFill>
                <a:effectLst/>
                <a:latin typeface="Arial" charset="0"/>
                <a:ea typeface="ＭＳ Ｐゴシック" charset="0"/>
                <a:cs typeface="+mn-cs"/>
              </a:rPr>
              <a:t>, which discusses these lectures in order to explore the connections between sexuality and race in the operations of colonial power. </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 </a:t>
            </a:r>
            <a:endParaRPr lang="en-GB" sz="1200" kern="1200" dirty="0" smtClean="0">
              <a:solidFill>
                <a:schemeClr val="tx1"/>
              </a:solidFill>
              <a:effectLst/>
              <a:latin typeface="Arial" charset="0"/>
              <a:ea typeface="ＭＳ Ｐゴシック" charset="0"/>
              <a:cs typeface="+mn-cs"/>
            </a:endParaRPr>
          </a:p>
          <a:p>
            <a:r>
              <a:rPr lang="en-US" sz="1200" kern="1200" dirty="0" err="1" smtClean="0">
                <a:solidFill>
                  <a:schemeClr val="tx1"/>
                </a:solidFill>
                <a:effectLst/>
                <a:latin typeface="Arial" charset="0"/>
                <a:ea typeface="ＭＳ Ｐゴシック" charset="0"/>
                <a:cs typeface="+mn-cs"/>
              </a:rPr>
              <a:t>Stoler</a:t>
            </a:r>
            <a:r>
              <a:rPr lang="en-US" sz="1200" kern="1200" dirty="0" smtClean="0">
                <a:solidFill>
                  <a:schemeClr val="tx1"/>
                </a:solidFill>
                <a:effectLst/>
                <a:latin typeface="Arial" charset="0"/>
                <a:ea typeface="ＭＳ Ｐゴシック" charset="0"/>
                <a:cs typeface="+mn-cs"/>
              </a:rPr>
              <a:t> observes how Foucault’s work in </a:t>
            </a:r>
            <a:r>
              <a:rPr lang="en-US" sz="1200" i="1" kern="1200" dirty="0" smtClean="0">
                <a:solidFill>
                  <a:schemeClr val="tx1"/>
                </a:solidFill>
                <a:effectLst/>
                <a:latin typeface="Arial" charset="0"/>
                <a:ea typeface="ＭＳ Ｐゴシック" charset="0"/>
                <a:cs typeface="+mn-cs"/>
              </a:rPr>
              <a:t>The History of Sexuality</a:t>
            </a:r>
            <a:r>
              <a:rPr lang="en-US" sz="1200" kern="1200" dirty="0" smtClean="0">
                <a:solidFill>
                  <a:schemeClr val="tx1"/>
                </a:solidFill>
                <a:effectLst/>
                <a:latin typeface="Arial" charset="0"/>
                <a:ea typeface="ＭＳ Ｐゴシック" charset="0"/>
                <a:cs typeface="+mn-cs"/>
              </a:rPr>
              <a:t> is seriously compromised. Not just because it fails to engage realities in the Global South but because it fails to acknowledge the fundamental dynamics of </a:t>
            </a:r>
            <a:r>
              <a:rPr lang="en-US" sz="1200" kern="1200" dirty="0" err="1" smtClean="0">
                <a:solidFill>
                  <a:schemeClr val="tx1"/>
                </a:solidFill>
                <a:effectLst/>
                <a:latin typeface="Arial" charset="0"/>
                <a:ea typeface="ＭＳ Ｐゴシック" charset="0"/>
                <a:cs typeface="+mn-cs"/>
              </a:rPr>
              <a:t>racialised</a:t>
            </a:r>
            <a:r>
              <a:rPr lang="en-US" sz="1200" kern="1200" dirty="0" smtClean="0">
                <a:solidFill>
                  <a:schemeClr val="tx1"/>
                </a:solidFill>
                <a:effectLst/>
                <a:latin typeface="Arial" charset="0"/>
                <a:ea typeface="ＭＳ Ｐゴシック" charset="0"/>
                <a:cs typeface="+mn-cs"/>
              </a:rPr>
              <a:t> discourses that intersected with the production of sexual discourses. It is this </a:t>
            </a:r>
            <a:r>
              <a:rPr lang="en-US" sz="1200" kern="1200" dirty="0" err="1" smtClean="0">
                <a:solidFill>
                  <a:schemeClr val="tx1"/>
                </a:solidFill>
                <a:effectLst/>
                <a:latin typeface="Arial" charset="0"/>
                <a:ea typeface="ＭＳ Ｐゴシック" charset="0"/>
                <a:cs typeface="+mn-cs"/>
              </a:rPr>
              <a:t>intersectionality</a:t>
            </a:r>
            <a:r>
              <a:rPr lang="en-US" sz="1200" kern="1200" dirty="0" smtClean="0">
                <a:solidFill>
                  <a:schemeClr val="tx1"/>
                </a:solidFill>
                <a:effectLst/>
                <a:latin typeface="Arial" charset="0"/>
                <a:ea typeface="ＭＳ Ｐゴシック" charset="0"/>
                <a:cs typeface="+mn-cs"/>
              </a:rPr>
              <a:t> that is key to an approach to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in a Caribbean context. </a:t>
            </a:r>
            <a:endParaRPr lang="en-GB" sz="1200" kern="1200" dirty="0">
              <a:solidFill>
                <a:schemeClr val="tx1"/>
              </a:solidFill>
              <a:effectLst/>
              <a:latin typeface="Arial" charset="0"/>
              <a:ea typeface="ＭＳ Ｐゴシック" charset="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01D72-AD0F-3D43-B9A7-255C91D8C4D6}" type="slidenum">
              <a:rPr lang="en-AU"/>
              <a:pPr/>
              <a:t>19</a:t>
            </a:fld>
            <a:endParaRPr lang="en-AU"/>
          </a:p>
        </p:txBody>
      </p:sp>
      <p:sp>
        <p:nvSpPr>
          <p:cNvPr id="87042"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7043" name="Rectangle 3"/>
          <p:cNvSpPr>
            <a:spLocks noGrp="1" noChangeArrowheads="1"/>
          </p:cNvSpPr>
          <p:nvPr>
            <p:ph type="body" idx="1"/>
          </p:nvPr>
        </p:nvSpPr>
        <p:spPr/>
        <p:txBody>
          <a:bodyPr/>
          <a:lstStyle/>
          <a:p>
            <a:r>
              <a:rPr lang="en-AU"/>
              <a:t>Ask participants to form into pairs or small groups and provide each with a copy of </a:t>
            </a:r>
            <a:r>
              <a:rPr lang="en-AU" i="1"/>
              <a:t>Handout A: Self-care and technologies of the self.</a:t>
            </a:r>
            <a:endParaRPr lang="en-AU"/>
          </a:p>
          <a:p>
            <a:r>
              <a:rPr lang="en-AU"/>
              <a:t>Handout A asks participants to read the provided extracts and write their interpretations of each example in the right-hand column. </a:t>
            </a:r>
          </a:p>
          <a:p>
            <a:r>
              <a:rPr lang="en-AU"/>
              <a:t>Participants are asked to consider the following questions (on Handout A and on slide):</a:t>
            </a:r>
          </a:p>
          <a:p>
            <a:r>
              <a:rPr lang="en-AU"/>
              <a:t>- What techniques of self-care are adopted in each account?</a:t>
            </a:r>
          </a:p>
          <a:p>
            <a:r>
              <a:rPr lang="en-AU"/>
              <a:t>- How is the philosophy of self-care internalised in these accounts? </a:t>
            </a:r>
          </a:p>
          <a:p>
            <a:r>
              <a:rPr lang="en-AU"/>
              <a:t>- How do relations with others appear in these accounts?</a:t>
            </a:r>
          </a:p>
          <a:p>
            <a:r>
              <a:rPr lang="en-AU"/>
              <a:t>- What kinds of self do the interviewees appear to want to establish in their accounts?	</a:t>
            </a:r>
            <a:r>
              <a:rPr lang="en-AU" b="1"/>
              <a:t>  (30 mins)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p:spPr>
        <p:txBody>
          <a:bodyPr/>
          <a:lstStyle/>
          <a:p>
            <a:endParaRPr lang="en-US">
              <a:latin typeface="Arial" pitchFamily="-11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mn-cs"/>
              </a:rPr>
              <a:t>Thinking about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in a Caribbean context necessitates thinking about systems that managed life and the human possibility of raced and enslaved peoples. There has not been much written directly about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and race in the Caribbean but a discussion of the history of colonial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helps to situate where this work could emerge from.</a:t>
            </a:r>
          </a:p>
          <a:p>
            <a:endParaRPr lang="en-US" sz="1200" kern="1200" dirty="0" smtClean="0">
              <a:solidFill>
                <a:schemeClr val="tx1"/>
              </a:solidFill>
              <a:effectLst/>
              <a:latin typeface="Arial" charset="0"/>
              <a:ea typeface="ＭＳ Ｐゴシック" charset="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If we think of plantation slavery and how bodies were monitored, measured and disciplined – in a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framework this would be, according to Foucault, for ‘the optimization of its capabilities, the extortion of its forces, the parallel increase of its usefulness and its docility,’ and ‘its integration into systems of efficient and economic controls’ (</a:t>
            </a:r>
            <a:r>
              <a:rPr lang="en-US" sz="1200" kern="1200" dirty="0" err="1" smtClean="0">
                <a:solidFill>
                  <a:schemeClr val="tx1"/>
                </a:solidFill>
                <a:effectLst/>
                <a:latin typeface="Arial" charset="0"/>
                <a:ea typeface="ＭＳ Ｐゴシック" charset="0"/>
                <a:cs typeface="+mn-cs"/>
              </a:rPr>
              <a:t>HoS</a:t>
            </a:r>
            <a:r>
              <a:rPr lang="en-US" sz="1200" kern="1200" dirty="0" smtClean="0">
                <a:solidFill>
                  <a:schemeClr val="tx1"/>
                </a:solidFill>
                <a:effectLst/>
                <a:latin typeface="Arial" charset="0"/>
                <a:ea typeface="ＭＳ Ｐゴシック" charset="0"/>
                <a:cs typeface="+mn-cs"/>
              </a:rPr>
              <a:t> 139). But we also know that non-</a:t>
            </a:r>
            <a:r>
              <a:rPr lang="en-US" sz="1200" kern="1200" dirty="0" err="1" smtClean="0">
                <a:solidFill>
                  <a:schemeClr val="tx1"/>
                </a:solidFill>
                <a:effectLst/>
                <a:latin typeface="Arial" charset="0"/>
                <a:ea typeface="ＭＳ Ｐゴシック" charset="0"/>
                <a:cs typeface="+mn-cs"/>
              </a:rPr>
              <a:t>european</a:t>
            </a:r>
            <a:r>
              <a:rPr lang="en-US" sz="1200" kern="1200" dirty="0" smtClean="0">
                <a:solidFill>
                  <a:schemeClr val="tx1"/>
                </a:solidFill>
                <a:effectLst/>
                <a:latin typeface="Arial" charset="0"/>
                <a:ea typeface="ＭＳ Ｐゴシック" charset="0"/>
                <a:cs typeface="+mn-cs"/>
              </a:rPr>
              <a:t> bodies were used (and we can think here of Mimi Sheller’s work Consuming the Caribbean) as a way to create norms for Europe and to draw lines and hierarchies between different species bodies. </a:t>
            </a:r>
            <a:r>
              <a:rPr lang="en-US" sz="1200" kern="1200" dirty="0" err="1" smtClean="0">
                <a:solidFill>
                  <a:schemeClr val="tx1"/>
                </a:solidFill>
                <a:effectLst/>
                <a:latin typeface="Arial" charset="0"/>
                <a:ea typeface="ＭＳ Ｐゴシック" charset="0"/>
                <a:cs typeface="+mn-cs"/>
              </a:rPr>
              <a:t>Biopolitical</a:t>
            </a:r>
            <a:r>
              <a:rPr lang="en-US" sz="1200" kern="1200" dirty="0" smtClean="0">
                <a:solidFill>
                  <a:schemeClr val="tx1"/>
                </a:solidFill>
                <a:effectLst/>
                <a:latin typeface="Arial" charset="0"/>
                <a:ea typeface="ＭＳ Ｐゴシック" charset="0"/>
                <a:cs typeface="+mn-cs"/>
              </a:rPr>
              <a:t> power is aimed at the regularization and management of what Foucault refers to as the ‘species body’ (HS 139). One of the key points about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is the force of this regularization and seeming naturalization of power over bodies. As Foucault argues in </a:t>
            </a:r>
            <a:r>
              <a:rPr lang="en-US" sz="1200" i="1" kern="1200" dirty="0" smtClean="0">
                <a:solidFill>
                  <a:schemeClr val="tx1"/>
                </a:solidFill>
                <a:effectLst/>
                <a:latin typeface="Arial" charset="0"/>
                <a:ea typeface="ＭＳ Ｐゴシック" charset="0"/>
                <a:cs typeface="+mn-cs"/>
              </a:rPr>
              <a:t>The History of Sexuality</a:t>
            </a:r>
            <a:r>
              <a:rPr lang="en-US" sz="1200" kern="1200" dirty="0" smtClean="0">
                <a:solidFill>
                  <a:schemeClr val="tx1"/>
                </a:solidFill>
                <a:effectLst/>
                <a:latin typeface="Arial" charset="0"/>
                <a:ea typeface="ＭＳ Ｐゴシック" charset="0"/>
                <a:cs typeface="+mn-cs"/>
              </a:rPr>
              <a:t>, ‘the law operates more and more as a norm’ (144). It is in discourses around sexuality that the norms and the power of race on a ‘species body’ was mobilized.  </a:t>
            </a:r>
            <a:endParaRPr lang="en-GB" sz="1200" kern="1200" dirty="0" smtClean="0">
              <a:solidFill>
                <a:schemeClr val="tx1"/>
              </a:solidFill>
              <a:effectLst/>
              <a:latin typeface="Arial" charset="0"/>
              <a:ea typeface="ＭＳ Ｐゴシック" charset="0"/>
              <a:cs typeface="+mn-cs"/>
            </a:endParaRPr>
          </a:p>
          <a:p>
            <a:endParaRPr lang="en-GB" sz="1200" kern="1200" dirty="0">
              <a:solidFill>
                <a:schemeClr val="tx1"/>
              </a:solidFill>
              <a:effectLst/>
              <a:latin typeface="Arial" charset="0"/>
              <a:ea typeface="ＭＳ Ｐゴシック" charset="0"/>
              <a:cs typeface="+mn-cs"/>
            </a:endParaRPr>
          </a:p>
        </p:txBody>
      </p:sp>
      <p:sp>
        <p:nvSpPr>
          <p:cNvPr id="4" name="Slide Number Placeholder 3"/>
          <p:cNvSpPr>
            <a:spLocks noGrp="1"/>
          </p:cNvSpPr>
          <p:nvPr>
            <p:ph type="sldNum" sz="quarter" idx="10"/>
          </p:nvPr>
        </p:nvSpPr>
        <p:spPr/>
        <p:txBody>
          <a:bodyPr/>
          <a:lstStyle/>
          <a:p>
            <a:fld id="{2AEA7ABB-40E2-E447-9367-A019BB956C20}" type="slidenum">
              <a:rPr lang="en-AU" smtClean="0"/>
              <a:pPr/>
              <a:t>20</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4322812"/>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In this Channel 4 documentary ‘I Want Your Sex’ several prominent scholars and theorists of black sexuality talk about how this discourse has developed historically and what its consequences are for conceptualizing and disciplining black bodies and exerting power over them by the creation of norms.  In particular, in relation to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it is important to think about how images and discourses inform, persuade, encourage and compel norms relating to particular bodies.</a:t>
            </a:r>
            <a:endParaRPr lang="en-GB" sz="1200" kern="1200" dirty="0" smtClean="0">
              <a:solidFill>
                <a:schemeClr val="tx1"/>
              </a:solidFill>
              <a:effectLst/>
              <a:latin typeface="Arial" charset="0"/>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2AEA7ABB-40E2-E447-9367-A019BB956C20}" type="slidenum">
              <a:rPr lang="en-AU" smtClean="0"/>
              <a:pPr/>
              <a:t>21</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5261124"/>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2BD02-39F8-9D42-ACF7-B104D893944C}" type="slidenum">
              <a:rPr lang="en-AU"/>
              <a:pPr/>
              <a:t>22</a:t>
            </a:fld>
            <a:endParaRPr lang="en-AU"/>
          </a:p>
        </p:txBody>
      </p:sp>
      <p:sp>
        <p:nvSpPr>
          <p:cNvPr id="90114"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901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mn-cs"/>
              </a:rPr>
              <a:t>If one of the primary modes of </a:t>
            </a:r>
            <a:r>
              <a:rPr lang="en-US" sz="1200" kern="1200" dirty="0" err="1" smtClean="0">
                <a:solidFill>
                  <a:schemeClr val="tx1"/>
                </a:solidFill>
                <a:effectLst/>
                <a:latin typeface="Arial" charset="0"/>
                <a:ea typeface="ＭＳ Ｐゴシック" charset="0"/>
                <a:cs typeface="+mn-cs"/>
              </a:rPr>
              <a:t>biopolitics</a:t>
            </a:r>
            <a:r>
              <a:rPr lang="en-US" sz="1200" kern="1200" dirty="0" smtClean="0">
                <a:solidFill>
                  <a:schemeClr val="tx1"/>
                </a:solidFill>
                <a:effectLst/>
                <a:latin typeface="Arial" charset="0"/>
                <a:ea typeface="ＭＳ Ｐゴシック" charset="0"/>
                <a:cs typeface="+mn-cs"/>
              </a:rPr>
              <a:t> is normalization then it is whole groups or populations of people are set outside the norms of the human – this makes them not just vulnerable to exclusion but disposable. Within postcolonial criticism, the most celebrated argument of this kind can be found in </a:t>
            </a:r>
            <a:r>
              <a:rPr lang="en-US" sz="1200" kern="1200" dirty="0" err="1" smtClean="0">
                <a:solidFill>
                  <a:schemeClr val="tx1"/>
                </a:solidFill>
                <a:effectLst/>
                <a:latin typeface="Arial" charset="0"/>
                <a:ea typeface="ＭＳ Ｐゴシック" charset="0"/>
                <a:cs typeface="+mn-cs"/>
              </a:rPr>
              <a:t>Achille</a:t>
            </a:r>
            <a:r>
              <a:rPr lang="en-US" sz="1200" kern="1200" dirty="0" smtClean="0">
                <a:solidFill>
                  <a:schemeClr val="tx1"/>
                </a:solidFill>
                <a:effectLst/>
                <a:latin typeface="Arial" charset="0"/>
                <a:ea typeface="ＭＳ Ｐゴシック" charset="0"/>
                <a:cs typeface="+mn-cs"/>
              </a:rPr>
              <a:t> </a:t>
            </a:r>
            <a:r>
              <a:rPr lang="en-US" sz="1200" kern="1200" dirty="0" err="1" smtClean="0">
                <a:solidFill>
                  <a:schemeClr val="tx1"/>
                </a:solidFill>
                <a:effectLst/>
                <a:latin typeface="Arial" charset="0"/>
                <a:ea typeface="ＭＳ Ｐゴシック" charset="0"/>
                <a:cs typeface="+mn-cs"/>
              </a:rPr>
              <a:t>Mbembe’s</a:t>
            </a:r>
            <a:r>
              <a:rPr lang="en-US" sz="1200" kern="1200" dirty="0" smtClean="0">
                <a:solidFill>
                  <a:schemeClr val="tx1"/>
                </a:solidFill>
                <a:effectLst/>
                <a:latin typeface="Arial" charset="0"/>
                <a:ea typeface="ＭＳ Ｐゴシック" charset="0"/>
                <a:cs typeface="+mn-cs"/>
              </a:rPr>
              <a:t> work on “</a:t>
            </a:r>
            <a:r>
              <a:rPr lang="en-US" sz="1200" kern="1200" dirty="0" err="1" smtClean="0">
                <a:solidFill>
                  <a:schemeClr val="tx1"/>
                </a:solidFill>
                <a:effectLst/>
                <a:latin typeface="Arial" charset="0"/>
                <a:ea typeface="ＭＳ Ｐゴシック" charset="0"/>
                <a:cs typeface="+mn-cs"/>
              </a:rPr>
              <a:t>Necropolitics</a:t>
            </a:r>
            <a:r>
              <a:rPr lang="en-US" sz="1200" kern="1200" dirty="0" smtClean="0">
                <a:solidFill>
                  <a:schemeClr val="tx1"/>
                </a:solidFill>
                <a:effectLst/>
                <a:latin typeface="Arial" charset="0"/>
                <a:ea typeface="ＭＳ Ｐゴシック" charset="0"/>
                <a:cs typeface="+mn-cs"/>
              </a:rPr>
              <a:t>” particular deployment of power aimed at the creation of the ‘living dead’ (40): people who can be killed without consequence because they are not considered to be fully human.</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 </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In many ways, the work of Sylvia </a:t>
            </a:r>
            <a:r>
              <a:rPr lang="en-US" sz="1200" kern="1200" dirty="0" err="1" smtClean="0">
                <a:solidFill>
                  <a:schemeClr val="tx1"/>
                </a:solidFill>
                <a:effectLst/>
                <a:latin typeface="Arial" charset="0"/>
                <a:ea typeface="ＭＳ Ｐゴシック" charset="0"/>
                <a:cs typeface="+mn-cs"/>
              </a:rPr>
              <a:t>Wynter</a:t>
            </a:r>
            <a:r>
              <a:rPr lang="en-US" sz="1200" kern="1200" dirty="0" smtClean="0">
                <a:solidFill>
                  <a:schemeClr val="tx1"/>
                </a:solidFill>
                <a:effectLst/>
                <a:latin typeface="Arial" charset="0"/>
                <a:ea typeface="ＭＳ Ｐゴシック" charset="0"/>
                <a:cs typeface="+mn-cs"/>
              </a:rPr>
              <a:t> anticipates that of </a:t>
            </a:r>
            <a:r>
              <a:rPr lang="en-US" sz="1200" kern="1200" dirty="0" err="1" smtClean="0">
                <a:solidFill>
                  <a:schemeClr val="tx1"/>
                </a:solidFill>
                <a:effectLst/>
                <a:latin typeface="Arial" charset="0"/>
                <a:ea typeface="ＭＳ Ｐゴシック" charset="0"/>
                <a:cs typeface="+mn-cs"/>
              </a:rPr>
              <a:t>Mbembe</a:t>
            </a:r>
            <a:r>
              <a:rPr lang="en-US" sz="1200" kern="1200" dirty="0" smtClean="0">
                <a:solidFill>
                  <a:schemeClr val="tx1"/>
                </a:solidFill>
                <a:effectLst/>
                <a:latin typeface="Arial" charset="0"/>
                <a:ea typeface="ＭＳ Ｐゴシック" charset="0"/>
                <a:cs typeface="+mn-cs"/>
              </a:rPr>
              <a:t> in its consistent and rigorous critique of </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Western humanism, and its dismantling of “Man” as a construct supported by </a:t>
            </a:r>
            <a:r>
              <a:rPr lang="en-US" sz="1200" kern="1200" dirty="0" err="1" smtClean="0">
                <a:solidFill>
                  <a:schemeClr val="tx1"/>
                </a:solidFill>
                <a:effectLst/>
                <a:latin typeface="Arial" charset="0"/>
                <a:ea typeface="ＭＳ Ｐゴシック" charset="0"/>
                <a:cs typeface="+mn-cs"/>
              </a:rPr>
              <a:t>racialised</a:t>
            </a:r>
            <a:r>
              <a:rPr lang="en-US" sz="1200" kern="1200" dirty="0" smtClean="0">
                <a:solidFill>
                  <a:schemeClr val="tx1"/>
                </a:solidFill>
                <a:effectLst/>
                <a:latin typeface="Arial" charset="0"/>
                <a:ea typeface="ＭＳ Ｐゴシック" charset="0"/>
                <a:cs typeface="+mn-cs"/>
              </a:rPr>
              <a:t> discourses. As a Caribbean scholar, </a:t>
            </a:r>
            <a:r>
              <a:rPr lang="en-US" sz="1200" kern="1200" dirty="0" err="1" smtClean="0">
                <a:solidFill>
                  <a:schemeClr val="tx1"/>
                </a:solidFill>
                <a:effectLst/>
                <a:latin typeface="Arial" charset="0"/>
                <a:ea typeface="ＭＳ Ｐゴシック" charset="0"/>
                <a:cs typeface="+mn-cs"/>
              </a:rPr>
              <a:t>Wynter’s</a:t>
            </a:r>
            <a:r>
              <a:rPr lang="en-US" sz="1200" kern="1200" dirty="0" smtClean="0">
                <a:solidFill>
                  <a:schemeClr val="tx1"/>
                </a:solidFill>
                <a:effectLst/>
                <a:latin typeface="Arial" charset="0"/>
                <a:ea typeface="ＭＳ Ｐゴシック" charset="0"/>
                <a:cs typeface="+mn-cs"/>
              </a:rPr>
              <a:t> work has been highly influential although notably challenging and dense in its formulations. In relation to </a:t>
            </a:r>
            <a:r>
              <a:rPr lang="en-US" sz="1200" kern="1200" dirty="0" err="1" smtClean="0">
                <a:solidFill>
                  <a:schemeClr val="tx1"/>
                </a:solidFill>
                <a:effectLst/>
                <a:latin typeface="Arial" charset="0"/>
                <a:ea typeface="ＭＳ Ｐゴシック" charset="0"/>
                <a:cs typeface="+mn-cs"/>
              </a:rPr>
              <a:t>biopower</a:t>
            </a:r>
            <a:r>
              <a:rPr lang="en-US" sz="1200" kern="1200" dirty="0" smtClean="0">
                <a:solidFill>
                  <a:schemeClr val="tx1"/>
                </a:solidFill>
                <a:effectLst/>
                <a:latin typeface="Arial" charset="0"/>
                <a:ea typeface="ＭＳ Ｐゴシック" charset="0"/>
                <a:cs typeface="+mn-cs"/>
              </a:rPr>
              <a:t>, </a:t>
            </a:r>
            <a:r>
              <a:rPr lang="en-US" sz="1200" kern="1200" dirty="0" err="1" smtClean="0">
                <a:solidFill>
                  <a:schemeClr val="tx1"/>
                </a:solidFill>
                <a:effectLst/>
                <a:latin typeface="Arial" charset="0"/>
                <a:ea typeface="ＭＳ Ｐゴシック" charset="0"/>
                <a:cs typeface="+mn-cs"/>
              </a:rPr>
              <a:t>Wynter’s</a:t>
            </a:r>
            <a:r>
              <a:rPr lang="en-US" sz="1200" kern="1200" dirty="0" smtClean="0">
                <a:solidFill>
                  <a:schemeClr val="tx1"/>
                </a:solidFill>
                <a:effectLst/>
                <a:latin typeface="Arial" charset="0"/>
                <a:ea typeface="ＭＳ Ｐゴシック" charset="0"/>
                <a:cs typeface="+mn-cs"/>
              </a:rPr>
              <a:t> work is so important because it exposes the relationship between Europe’s conquest of the Americas and the subsequent history of colonization and the C18 and C19 century’s conceptions of the human (Renaissance and Darwinian). This is significant in two ways: first it reveals how the West’s local conception of the human became a global norm that constructed difference as ‘otherness’ and second because it argues that the very idea of the human has always been underpinned by an idea of race and inequality.  She argues that in addition to the Copernican revolution (when humans realized that the sun did not revolve around the earth) and the Darwinian revolution (when humans realized that they were not divinely created but part of an evolutionary process), we should add the </a:t>
            </a:r>
            <a:r>
              <a:rPr lang="en-US" sz="1200" kern="1200" dirty="0" err="1" smtClean="0">
                <a:solidFill>
                  <a:schemeClr val="tx1"/>
                </a:solidFill>
                <a:effectLst/>
                <a:latin typeface="Arial" charset="0"/>
                <a:ea typeface="ＭＳ Ｐゴシック" charset="0"/>
                <a:cs typeface="+mn-cs"/>
              </a:rPr>
              <a:t>Fanonian</a:t>
            </a:r>
            <a:r>
              <a:rPr lang="en-US" sz="1200" kern="1200" dirty="0" smtClean="0">
                <a:solidFill>
                  <a:schemeClr val="tx1"/>
                </a:solidFill>
                <a:effectLst/>
                <a:latin typeface="Arial" charset="0"/>
                <a:ea typeface="ＭＳ Ｐゴシック" charset="0"/>
                <a:cs typeface="+mn-cs"/>
              </a:rPr>
              <a:t> revolution (when humans could and should realize that they are not biologically defined but experience themselves according to social and cultural norms). </a:t>
            </a:r>
            <a:endParaRPr lang="en-GB" sz="1200" kern="1200" dirty="0" smtClean="0">
              <a:solidFill>
                <a:schemeClr val="tx1"/>
              </a:solidFill>
              <a:effectLst/>
              <a:latin typeface="Arial" charset="0"/>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2AEA7ABB-40E2-E447-9367-A019BB956C20}" type="slidenum">
              <a:rPr lang="en-AU" smtClean="0"/>
              <a:pPr/>
              <a:t>23</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1657567"/>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C3BA5A-9640-EA41-9D7B-D0A3F0ACE6BD}" type="slidenum">
              <a:rPr lang="en-AU"/>
              <a:pPr/>
              <a:t>24</a:t>
            </a:fld>
            <a:endParaRPr lang="en-AU"/>
          </a:p>
        </p:txBody>
      </p:sp>
      <p:sp>
        <p:nvSpPr>
          <p:cNvPr id="83970"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3971" name="Rectangle 3"/>
          <p:cNvSpPr>
            <a:spLocks noGrp="1" noChangeArrowheads="1"/>
          </p:cNvSpPr>
          <p:nvPr>
            <p:ph type="body" idx="1"/>
          </p:nvPr>
        </p:nvSpPr>
        <p:spPr/>
        <p:txBody>
          <a:bodyPr/>
          <a:lstStyle/>
          <a:p>
            <a:r>
              <a:rPr lang="en-AU" dirty="0"/>
              <a:t>Ask participants to form into pairs. If some participants have not completed </a:t>
            </a:r>
            <a:r>
              <a:rPr lang="en-AU" dirty="0" smtClean="0"/>
              <a:t>the reading, </a:t>
            </a:r>
            <a:r>
              <a:rPr lang="en-AU" dirty="0"/>
              <a:t>attempt to match them up with a partner who has read the other readings. </a:t>
            </a:r>
          </a:p>
          <a:p>
            <a:r>
              <a:rPr lang="en-AU" dirty="0"/>
              <a:t>Ask participants to discuss their thoughts on each of the pre-readings, paying particularly close attention to the things they either did not understand or disagreed with.</a:t>
            </a:r>
          </a:p>
          <a:p>
            <a:r>
              <a:rPr lang="en-AU" dirty="0"/>
              <a:t>Each pair should then develop a question from their discussion of the pre-readings, to ask other members of the group. 	 </a:t>
            </a:r>
            <a:r>
              <a:rPr lang="en-AU" b="1" dirty="0"/>
              <a:t>(20 mins)</a:t>
            </a:r>
            <a:endParaRPr lang="en-AU" dirty="0"/>
          </a:p>
          <a:p>
            <a:r>
              <a:rPr lang="en-AU" dirty="0"/>
              <a:t>Provide each pair with the opportunity to ask their question to the whole group, and encourage other participants to answer the question. It may be necessary to clarify the answer to the question once other participants have responded.    	</a:t>
            </a:r>
            <a:r>
              <a:rPr lang="en-AU" b="1" dirty="0"/>
              <a:t>(20 mins)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9BB58-0963-E74C-AADA-0EAAFDD76E74}" type="slidenum">
              <a:rPr lang="en-AU"/>
              <a:pPr/>
              <a:t>25</a:t>
            </a:fld>
            <a:endParaRPr lang="en-AU"/>
          </a:p>
        </p:txBody>
      </p:sp>
      <p:sp>
        <p:nvSpPr>
          <p:cNvPr id="88066"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8067" name="Rectangle 3"/>
          <p:cNvSpPr>
            <a:spLocks noGrp="1" noChangeArrowheads="1"/>
          </p:cNvSpPr>
          <p:nvPr>
            <p:ph type="body" idx="1"/>
          </p:nvPr>
        </p:nvSpPr>
        <p:spPr/>
        <p:txBody>
          <a:bodyPr/>
          <a:lstStyle/>
          <a:p>
            <a:r>
              <a:rPr lang="en-AU"/>
              <a:t>Tell participants that this session aims to:</a:t>
            </a:r>
          </a:p>
          <a:p>
            <a:pPr>
              <a:buFontTx/>
              <a:buChar char="•"/>
            </a:pPr>
            <a:r>
              <a:rPr lang="en-AU"/>
              <a:t>Examine sexual health education materials from a governmentality perspective</a:t>
            </a:r>
          </a:p>
          <a:p>
            <a:pPr>
              <a:buFontTx/>
              <a:buChar char="•"/>
            </a:pPr>
            <a:r>
              <a:rPr lang="en-AU"/>
              <a:t>Encourage participants to reflect on the ways public and sexual health interventions seek to position individuals, and how individuals might negotiate these positionings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4C678-AF66-1C46-8606-7786629806C6}" type="slidenum">
              <a:rPr lang="en-AU"/>
              <a:pPr/>
              <a:t>26</a:t>
            </a:fld>
            <a:endParaRPr lang="en-AU"/>
          </a:p>
        </p:txBody>
      </p:sp>
      <p:sp>
        <p:nvSpPr>
          <p:cNvPr id="89090"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89091" name="Rectangle 3"/>
          <p:cNvSpPr>
            <a:spLocks noGrp="1" noChangeArrowheads="1"/>
          </p:cNvSpPr>
          <p:nvPr>
            <p:ph type="body" idx="1"/>
          </p:nvPr>
        </p:nvSpPr>
        <p:spPr/>
        <p:txBody>
          <a:bodyPr/>
          <a:lstStyle/>
          <a:p>
            <a:r>
              <a:rPr lang="en-US" sz="1200" kern="1200" dirty="0" smtClean="0">
                <a:solidFill>
                  <a:schemeClr val="tx1"/>
                </a:solidFill>
                <a:effectLst/>
                <a:latin typeface="Arial" charset="0"/>
                <a:ea typeface="ＭＳ Ｐゴシック" charset="0"/>
                <a:cs typeface="+mn-cs"/>
              </a:rPr>
              <a:t>Given that the historical discourses at the intersection of race and sexuality have produced enduring and damaging ideas of black bodies in order to exert power over them and even exclude them from the category of the human, how might such discourses be contested?</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 </a:t>
            </a:r>
            <a:endParaRPr lang="en-GB" sz="1200" kern="1200" dirty="0" smtClean="0">
              <a:solidFill>
                <a:schemeClr val="tx1"/>
              </a:solidFill>
              <a:effectLst/>
              <a:latin typeface="Arial" charset="0"/>
              <a:ea typeface="ＭＳ Ｐゴシック" charset="0"/>
              <a:cs typeface="+mn-cs"/>
            </a:endParaRPr>
          </a:p>
          <a:p>
            <a:r>
              <a:rPr lang="en-GB" sz="1200" kern="1200" dirty="0" smtClean="0">
                <a:solidFill>
                  <a:schemeClr val="tx1"/>
                </a:solidFill>
                <a:effectLst/>
                <a:latin typeface="Arial" charset="0"/>
                <a:ea typeface="ＭＳ Ｐゴシック" charset="0"/>
                <a:cs typeface="+mn-cs"/>
              </a:rPr>
              <a:t>As far back as her essay 1976 “Ethno or Socio Poetics,” Sylvia </a:t>
            </a:r>
            <a:r>
              <a:rPr lang="en-GB" sz="1200" kern="1200" dirty="0" err="1" smtClean="0">
                <a:solidFill>
                  <a:schemeClr val="tx1"/>
                </a:solidFill>
                <a:effectLst/>
                <a:latin typeface="Arial" charset="0"/>
                <a:ea typeface="ＭＳ Ｐゴシック" charset="0"/>
                <a:cs typeface="+mn-cs"/>
              </a:rPr>
              <a:t>Wynter</a:t>
            </a:r>
            <a:r>
              <a:rPr lang="en-GB" sz="1200" kern="1200" dirty="0" smtClean="0">
                <a:solidFill>
                  <a:schemeClr val="tx1"/>
                </a:solidFill>
                <a:effectLst/>
                <a:latin typeface="Arial" charset="0"/>
                <a:ea typeface="ＭＳ Ｐゴシック" charset="0"/>
                <a:cs typeface="+mn-cs"/>
              </a:rPr>
              <a:t> argued that the poetic is a mode of practice through which artists are able to recreate the world. She sees it as a way of refusing the capitalist relationship to being enforced by </a:t>
            </a:r>
            <a:r>
              <a:rPr lang="en-GB" sz="1200" kern="1200" dirty="0" err="1" smtClean="0">
                <a:solidFill>
                  <a:schemeClr val="tx1"/>
                </a:solidFill>
                <a:effectLst/>
                <a:latin typeface="Arial" charset="0"/>
                <a:ea typeface="ＭＳ Ｐゴシック" charset="0"/>
                <a:cs typeface="+mn-cs"/>
              </a:rPr>
              <a:t>biopolitics</a:t>
            </a:r>
            <a:r>
              <a:rPr lang="en-GB" sz="1200" kern="1200" dirty="0" smtClean="0">
                <a:solidFill>
                  <a:schemeClr val="tx1"/>
                </a:solidFill>
                <a:effectLst/>
                <a:latin typeface="Arial" charset="0"/>
                <a:ea typeface="ＭＳ Ｐゴシック" charset="0"/>
                <a:cs typeface="+mn-cs"/>
              </a:rPr>
              <a:t> and a means of expressing a human relationship by describing what </a:t>
            </a:r>
            <a:r>
              <a:rPr lang="en-GB" sz="1200" kern="1200" dirty="0" err="1" smtClean="0">
                <a:solidFill>
                  <a:schemeClr val="tx1"/>
                </a:solidFill>
                <a:effectLst/>
                <a:latin typeface="Arial" charset="0"/>
                <a:ea typeface="ＭＳ Ｐゴシック" charset="0"/>
                <a:cs typeface="+mn-cs"/>
              </a:rPr>
              <a:t>Nadi</a:t>
            </a:r>
            <a:r>
              <a:rPr lang="en-GB" sz="1200" kern="1200" dirty="0" smtClean="0">
                <a:solidFill>
                  <a:schemeClr val="tx1"/>
                </a:solidFill>
                <a:effectLst/>
                <a:latin typeface="Arial" charset="0"/>
                <a:ea typeface="ＭＳ Ｐゴシック" charset="0"/>
                <a:cs typeface="+mn-cs"/>
              </a:rPr>
              <a:t> Edwards calls a ‘possible and as yet indescribable relationship’ (imagination). </a:t>
            </a:r>
            <a:r>
              <a:rPr lang="en-GB" sz="1200" kern="1200" dirty="0" err="1" smtClean="0">
                <a:solidFill>
                  <a:schemeClr val="tx1"/>
                </a:solidFill>
                <a:effectLst/>
                <a:latin typeface="Arial" charset="0"/>
                <a:ea typeface="ＭＳ Ｐゴシック" charset="0"/>
                <a:cs typeface="+mn-cs"/>
              </a:rPr>
              <a:t>Wynter’s</a:t>
            </a:r>
            <a:r>
              <a:rPr lang="en-GB" sz="1200" kern="1200" dirty="0" smtClean="0">
                <a:solidFill>
                  <a:schemeClr val="tx1"/>
                </a:solidFill>
                <a:effectLst/>
                <a:latin typeface="Arial" charset="0"/>
                <a:ea typeface="ＭＳ Ｐゴシック" charset="0"/>
                <a:cs typeface="+mn-cs"/>
              </a:rPr>
              <a:t> argument is often premised on the fact that we cannot see how we are being managed by </a:t>
            </a:r>
            <a:r>
              <a:rPr lang="en-GB" sz="1200" kern="1200" dirty="0" err="1" smtClean="0">
                <a:solidFill>
                  <a:schemeClr val="tx1"/>
                </a:solidFill>
                <a:effectLst/>
                <a:latin typeface="Arial" charset="0"/>
                <a:ea typeface="ＭＳ Ｐゴシック" charset="0"/>
                <a:cs typeface="+mn-cs"/>
              </a:rPr>
              <a:t>biopower</a:t>
            </a:r>
            <a:r>
              <a:rPr lang="en-GB" sz="1200" kern="1200" dirty="0" smtClean="0">
                <a:solidFill>
                  <a:schemeClr val="tx1"/>
                </a:solidFill>
                <a:effectLst/>
                <a:latin typeface="Arial" charset="0"/>
                <a:ea typeface="ＭＳ Ｐゴシック" charset="0"/>
                <a:cs typeface="+mn-cs"/>
              </a:rPr>
              <a:t> because we are inside that system so we need to find a space to be outside it and poetics offers that space. As she explains in </a:t>
            </a:r>
            <a:r>
              <a:rPr lang="en-US" sz="1200" kern="1200" dirty="0" smtClean="0">
                <a:solidFill>
                  <a:schemeClr val="tx1"/>
                </a:solidFill>
                <a:effectLst/>
                <a:latin typeface="Arial" charset="0"/>
                <a:ea typeface="ＭＳ Ｐゴシック" charset="0"/>
                <a:cs typeface="+mn-cs"/>
              </a:rPr>
              <a:t>interview with David Scott:</a:t>
            </a:r>
            <a:endParaRPr lang="en-GB" sz="1200" kern="1200" dirty="0" smtClean="0">
              <a:solidFill>
                <a:schemeClr val="tx1"/>
              </a:solidFill>
              <a:effectLst/>
              <a:latin typeface="Arial" charset="0"/>
              <a:ea typeface="ＭＳ Ｐゴシック" charset="0"/>
              <a:cs typeface="+mn-cs"/>
            </a:endParaRPr>
          </a:p>
          <a:p>
            <a:r>
              <a:rPr lang="en-US" sz="1200" kern="1200" dirty="0" smtClean="0">
                <a:solidFill>
                  <a:schemeClr val="tx1"/>
                </a:solidFill>
                <a:effectLst/>
                <a:latin typeface="Arial" charset="0"/>
                <a:ea typeface="ＭＳ Ｐゴシック" charset="0"/>
                <a:cs typeface="+mn-cs"/>
              </a:rPr>
              <a:t>“So as ex-native colonial subjects, except [when] we train ourselves in the disciplinary structures in which that Word gives rise, [and] undergo the rigorous apprenticeship that is going to be necessary for any eventual break with the system of knowledge which elaborates that Word, we can in no way find a way to think through, then beyond its limits”. (</a:t>
            </a:r>
            <a:r>
              <a:rPr lang="en-US" sz="1200" kern="1200" dirty="0" err="1" smtClean="0">
                <a:solidFill>
                  <a:schemeClr val="tx1"/>
                </a:solidFill>
                <a:effectLst/>
                <a:latin typeface="Arial" charset="0"/>
                <a:ea typeface="ＭＳ Ｐゴシック" charset="0"/>
                <a:cs typeface="+mn-cs"/>
              </a:rPr>
              <a:t>Wynter</a:t>
            </a:r>
            <a:r>
              <a:rPr lang="en-US" sz="1200" kern="1200" dirty="0" smtClean="0">
                <a:solidFill>
                  <a:schemeClr val="tx1"/>
                </a:solidFill>
                <a:effectLst/>
                <a:latin typeface="Arial" charset="0"/>
                <a:ea typeface="ＭＳ Ｐゴシック" charset="0"/>
                <a:cs typeface="+mn-cs"/>
              </a:rPr>
              <a:t>, 2000: 159)</a:t>
            </a:r>
            <a:endParaRPr lang="en-GB" sz="1200" kern="1200" dirty="0" smtClean="0">
              <a:solidFill>
                <a:schemeClr val="tx1"/>
              </a:solidFill>
              <a:effectLst/>
              <a:latin typeface="Arial" charset="0"/>
              <a:ea typeface="ＭＳ Ｐゴシック" charset="0"/>
              <a:cs typeface="+mn-cs"/>
            </a:endParaRPr>
          </a:p>
          <a:p>
            <a:endParaRPr lang="en-A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6B3E7C-4085-2F49-B214-16D74A9A54BC}" type="slidenum">
              <a:rPr lang="en-AU"/>
              <a:pPr/>
              <a:t>27</a:t>
            </a:fld>
            <a:endParaRPr lang="en-AU"/>
          </a:p>
        </p:txBody>
      </p:sp>
      <p:sp>
        <p:nvSpPr>
          <p:cNvPr id="92162"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9216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charset="0"/>
                <a:cs typeface="+mn-cs"/>
              </a:rPr>
              <a:t>One of the Caribbean writers who has taken up this task of thinking beyond the limits in very bold and deeply affecting ways is the Tobagonian-Canadian writer Marlene </a:t>
            </a:r>
            <a:r>
              <a:rPr lang="en-GB" sz="1200" kern="1200" dirty="0" err="1" smtClean="0">
                <a:solidFill>
                  <a:schemeClr val="tx1"/>
                </a:solidFill>
                <a:effectLst/>
                <a:latin typeface="Arial" charset="0"/>
                <a:ea typeface="ＭＳ Ｐゴシック" charset="0"/>
                <a:cs typeface="+mn-cs"/>
              </a:rPr>
              <a:t>NourbeSe</a:t>
            </a:r>
            <a:r>
              <a:rPr lang="en-GB" sz="1200" kern="1200" dirty="0" smtClean="0">
                <a:solidFill>
                  <a:schemeClr val="tx1"/>
                </a:solidFill>
                <a:effectLst/>
                <a:latin typeface="Arial" charset="0"/>
                <a:ea typeface="ＭＳ Ｐゴシック" charset="0"/>
                <a:cs typeface="+mn-cs"/>
              </a:rPr>
              <a:t> Philip. Several aspects of her work are relevant to a discussion of </a:t>
            </a:r>
            <a:r>
              <a:rPr lang="en-GB" sz="1200" kern="1200" dirty="0" err="1" smtClean="0">
                <a:solidFill>
                  <a:schemeClr val="tx1"/>
                </a:solidFill>
                <a:effectLst/>
                <a:latin typeface="Arial" charset="0"/>
                <a:ea typeface="ＭＳ Ｐゴシック" charset="0"/>
                <a:cs typeface="+mn-cs"/>
              </a:rPr>
              <a:t>biopower</a:t>
            </a:r>
            <a:r>
              <a:rPr lang="en-GB" sz="1200" kern="1200" dirty="0" smtClean="0">
                <a:solidFill>
                  <a:schemeClr val="tx1"/>
                </a:solidFill>
                <a:effectLst/>
                <a:latin typeface="Arial" charset="0"/>
                <a:ea typeface="ＭＳ Ｐゴシック" charset="0"/>
                <a:cs typeface="+mn-cs"/>
              </a:rPr>
              <a:t> as she </a:t>
            </a:r>
            <a:r>
              <a:rPr lang="en-US" sz="1200" kern="1200" dirty="0" smtClean="0">
                <a:solidFill>
                  <a:schemeClr val="tx1"/>
                </a:solidFill>
                <a:effectLst/>
                <a:latin typeface="Arial" charset="0"/>
                <a:ea typeface="ＭＳ Ｐゴシック" charset="0"/>
                <a:cs typeface="+mn-cs"/>
              </a:rPr>
              <a:t>directly confronts the representational apparatus and discourses for framing being that the Western world-system has deployed. </a:t>
            </a:r>
            <a:endParaRPr lang="en-GB" sz="1200" kern="1200" dirty="0" smtClean="0">
              <a:solidFill>
                <a:schemeClr val="tx1"/>
              </a:solidFill>
              <a:effectLst/>
              <a:latin typeface="Arial" charset="0"/>
              <a:ea typeface="ＭＳ Ｐゴシック" charset="0"/>
              <a:cs typeface="+mn-cs"/>
            </a:endParaRPr>
          </a:p>
          <a:p>
            <a:endParaRPr lang="en-AU"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EA7ABB-40E2-E447-9367-A019BB956C20}" type="slidenum">
              <a:rPr lang="en-AU" smtClean="0"/>
              <a:pPr/>
              <a:t>28</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3840333"/>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miter lim="800000"/>
            <a:headEnd/>
            <a:tailEnd/>
          </a:ln>
        </p:spPr>
        <p:txBody>
          <a:bodyPr/>
          <a:lstStyle/>
          <a:p>
            <a:fld id="{03A26F7D-C7B0-F644-A694-536168A0546C}" type="slidenum">
              <a:rPr lang="en-AU">
                <a:latin typeface="Arial" charset="0"/>
              </a:rPr>
              <a:pPr/>
              <a:t>31</a:t>
            </a:fld>
            <a:endParaRPr lang="en-AU">
              <a:latin typeface="Arial" charset="0"/>
            </a:endParaRPr>
          </a:p>
        </p:txBody>
      </p:sp>
      <p:sp>
        <p:nvSpPr>
          <p:cNvPr id="100355"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pPr eaLnBrk="1" hangingPunct="1">
              <a:defRPr/>
            </a:pPr>
            <a:endParaRPr lang="en-US" dirty="0" smtClean="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r>
              <a:rPr lang="en-AU">
                <a:latin typeface="Times New Roman" pitchFamily="-112" charset="0"/>
                <a:ea typeface="Times New Roman" pitchFamily="-112" charset="0"/>
                <a:cs typeface="Times New Roman" pitchFamily="-112" charset="0"/>
              </a:rPr>
              <a:t>N.B.: The schedule currently does not include lunch, tea or coffee breaks. Insert as required.</a:t>
            </a:r>
          </a:p>
          <a:p>
            <a:endParaRPr lang="en-US">
              <a:latin typeface="Arial" pitchFamily="-112" charset="0"/>
              <a:ea typeface="ＭＳ Ｐゴシック" pitchFamily="-112" charset="-128"/>
              <a:cs typeface="ＭＳ Ｐゴシック" pitchFamily="-11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8A28D-7BCC-704F-820A-362ED0365EFC}" type="slidenum">
              <a:rPr lang="en-AU"/>
              <a:pPr/>
              <a:t>4</a:t>
            </a:fld>
            <a:endParaRPr lang="en-AU"/>
          </a:p>
        </p:txBody>
      </p:sp>
      <p:sp>
        <p:nvSpPr>
          <p:cNvPr id="69634"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69635" name="Rectangle 3"/>
          <p:cNvSpPr>
            <a:spLocks noGrp="1" noChangeArrowheads="1"/>
          </p:cNvSpPr>
          <p:nvPr>
            <p:ph type="body" idx="1"/>
          </p:nvPr>
        </p:nvSpPr>
        <p:spPr/>
        <p:txBody>
          <a:bodyPr/>
          <a:lstStyle/>
          <a:p>
            <a:r>
              <a:rPr lang="en-AU"/>
              <a:t>This module aims: </a:t>
            </a:r>
          </a:p>
          <a:p>
            <a:pPr>
              <a:buFontTx/>
              <a:buChar char="•"/>
            </a:pPr>
            <a:r>
              <a:rPr lang="en-AU"/>
              <a:t>To introduce participants to the concepts of biopower, governmentality and technologies of the self</a:t>
            </a:r>
          </a:p>
          <a:p>
            <a:pPr>
              <a:buFontTx/>
              <a:buChar char="•"/>
            </a:pPr>
            <a:r>
              <a:rPr lang="en-AU"/>
              <a:t>To encourage participants to apply these concepts in analysis of interview text and sexual health promotion material </a:t>
            </a:r>
          </a:p>
          <a:p>
            <a:pPr>
              <a:buFontTx/>
              <a:buChar char="•"/>
            </a:pPr>
            <a:r>
              <a:rPr lang="en-AU"/>
              <a:t>To encourage participants to critically reflect upon how these concepts can generate new questions and forms of inquiry in HIV care and sexual and reproductive health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5CD2BD-4BD2-4D43-9C4B-6F354626B38C}" type="slidenum">
              <a:rPr lang="en-AU"/>
              <a:pPr/>
              <a:t>5</a:t>
            </a:fld>
            <a:endParaRPr lang="en-AU"/>
          </a:p>
        </p:txBody>
      </p:sp>
      <p:sp>
        <p:nvSpPr>
          <p:cNvPr id="70658"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0659" name="Rectangle 3"/>
          <p:cNvSpPr>
            <a:spLocks noGrp="1" noChangeArrowheads="1"/>
          </p:cNvSpPr>
          <p:nvPr>
            <p:ph type="body" idx="1"/>
          </p:nvPr>
        </p:nvSpPr>
        <p:spPr/>
        <p:txBody>
          <a:bodyPr/>
          <a:lstStyle/>
          <a:p>
            <a:r>
              <a:rPr lang="en-AU"/>
              <a:t>Participants will:</a:t>
            </a:r>
          </a:p>
          <a:p>
            <a:pPr>
              <a:buFontTx/>
              <a:buChar char="•"/>
            </a:pPr>
            <a:r>
              <a:rPr lang="en-AU"/>
              <a:t>Examine sexual and reproductive health and HIV care as forms of governmentality</a:t>
            </a:r>
          </a:p>
          <a:p>
            <a:pPr>
              <a:buFontTx/>
              <a:buChar char="•"/>
            </a:pPr>
            <a:r>
              <a:rPr lang="en-AU"/>
              <a:t>Discuss the implications of self-regulation in sexual and reproductive health and HIV care</a:t>
            </a:r>
          </a:p>
          <a:p>
            <a:pPr>
              <a:buFontTx/>
              <a:buChar char="•"/>
            </a:pPr>
            <a:r>
              <a:rPr lang="en-AU"/>
              <a:t>Apply Foucauldian approaches to the analysis of sexuality and educational interventions  </a:t>
            </a:r>
          </a:p>
          <a:p>
            <a:pPr>
              <a:buFontTx/>
              <a:buChar char="•"/>
            </a:pPr>
            <a:r>
              <a:rPr lang="en-AU"/>
              <a:t>Explore the biopolitical dimensions of sexual and reproductive health and HIV care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8AAFC-CA5B-E545-9636-E280753ECFE3}" type="slidenum">
              <a:rPr lang="en-AU"/>
              <a:pPr/>
              <a:t>6</a:t>
            </a:fld>
            <a:endParaRPr lang="en-AU"/>
          </a:p>
        </p:txBody>
      </p:sp>
      <p:sp>
        <p:nvSpPr>
          <p:cNvPr id="71682"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1683" name="Rectangle 3"/>
          <p:cNvSpPr>
            <a:spLocks noGrp="1" noChangeArrowheads="1"/>
          </p:cNvSpPr>
          <p:nvPr>
            <p:ph type="body" idx="1"/>
          </p:nvPr>
        </p:nvSpPr>
        <p:spPr/>
        <p:txBody>
          <a:bodyPr/>
          <a:lstStyle/>
          <a:p>
            <a:r>
              <a:rPr lang="en-AU"/>
              <a:t>The aims of this session are: </a:t>
            </a:r>
          </a:p>
          <a:p>
            <a:pPr>
              <a:buFontTx/>
              <a:buChar char="•"/>
            </a:pPr>
            <a:r>
              <a:rPr lang="en-AU"/>
              <a:t>To introduce Foucauldian approaches to HIV, sexuality and health</a:t>
            </a:r>
          </a:p>
          <a:p>
            <a:pPr>
              <a:buFontTx/>
              <a:buChar char="•"/>
            </a:pPr>
            <a:r>
              <a:rPr lang="en-AU"/>
              <a:t>To clarify what is meant by governmentality and how it can be applied to sexuality and health</a:t>
            </a:r>
          </a:p>
          <a:p>
            <a:pPr>
              <a:buFontTx/>
              <a:buChar char="•"/>
            </a:pPr>
            <a:r>
              <a:rPr lang="en-AU"/>
              <a:t>To reflect on examples of published research and how these engage with Foucauldian concepts</a:t>
            </a:r>
          </a:p>
          <a:p>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063B0-D4F4-0040-97C9-0F4C5653F3B6}" type="slidenum">
              <a:rPr lang="en-AU"/>
              <a:pPr/>
              <a:t>7</a:t>
            </a:fld>
            <a:endParaRPr lang="en-AU"/>
          </a:p>
        </p:txBody>
      </p:sp>
      <p:sp>
        <p:nvSpPr>
          <p:cNvPr id="72706"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2707" name="Rectangle 3"/>
          <p:cNvSpPr>
            <a:spLocks noGrp="1" noChangeArrowheads="1"/>
          </p:cNvSpPr>
          <p:nvPr>
            <p:ph type="body" idx="1"/>
          </p:nvPr>
        </p:nvSpPr>
        <p:spPr/>
        <p:txBody>
          <a:bodyPr/>
          <a:lstStyle/>
          <a:p>
            <a:r>
              <a:rPr lang="en-AU"/>
              <a:t>Biopower, governmentality and technologies of the self have been influential concepts in Critical Sexuality Studies. They are derived from Foucault</a:t>
            </a:r>
            <a:r>
              <a:rPr lang="ja-JP" altLang="en-AU">
                <a:latin typeface="Arial"/>
              </a:rPr>
              <a:t>’</a:t>
            </a:r>
            <a:r>
              <a:rPr lang="en-AU"/>
              <a:t>s multi-volume </a:t>
            </a:r>
            <a:r>
              <a:rPr lang="en-AU" i="1"/>
              <a:t>History of Sexuality </a:t>
            </a:r>
            <a:r>
              <a:rPr lang="en-AU"/>
              <a:t>(1978-1984, in translation) and related writing. Foucault was interested in questioning prevailing assumptions regarding sexuality through his approach to power and social relations. </a:t>
            </a:r>
          </a:p>
          <a:p>
            <a:endParaRPr lang="en-AU"/>
          </a:p>
          <a:p>
            <a:r>
              <a:rPr lang="en-AU"/>
              <a:t>In </a:t>
            </a:r>
            <a:r>
              <a:rPr lang="en-AU" i="1"/>
              <a:t>The</a:t>
            </a:r>
            <a:r>
              <a:rPr lang="en-AU"/>
              <a:t> </a:t>
            </a:r>
            <a:r>
              <a:rPr lang="en-AU" i="1"/>
              <a:t>History of Sexuality, Volume 1: An Introduction </a:t>
            </a:r>
            <a:r>
              <a:rPr lang="en-AU"/>
              <a:t>(1978), Foucault famously argued against the notion that sexuality was the natural expression of individual sexual instincts or drives. In this Freudian view, sexual desires that came into conflict with civilised norms would need to be repressed in order for society to function in a harmonious manner. From science to popular culture, such an understanding of sexuality has continued to inform much of how we think about and understand sexuality.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B7E9C-253A-574A-AA7C-0EDA42E0337B}" type="slidenum">
              <a:rPr lang="en-AU"/>
              <a:pPr/>
              <a:t>8</a:t>
            </a:fld>
            <a:endParaRPr lang="en-AU"/>
          </a:p>
        </p:txBody>
      </p:sp>
      <p:sp>
        <p:nvSpPr>
          <p:cNvPr id="73730"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3731" name="Rectangle 3"/>
          <p:cNvSpPr>
            <a:spLocks noGrp="1" noChangeArrowheads="1"/>
          </p:cNvSpPr>
          <p:nvPr>
            <p:ph type="body" idx="1"/>
          </p:nvPr>
        </p:nvSpPr>
        <p:spPr/>
        <p:txBody>
          <a:bodyPr/>
          <a:lstStyle/>
          <a:p>
            <a:r>
              <a:rPr lang="en-AU" dirty="0"/>
              <a:t>Foucault reversed this notion and argued that sexuality was not repressed but actively </a:t>
            </a:r>
            <a:r>
              <a:rPr lang="en-AU" i="1" dirty="0"/>
              <a:t>produced</a:t>
            </a:r>
            <a:r>
              <a:rPr lang="en-AU" dirty="0"/>
              <a:t> by the ways in which it is spoken and written about in our cultures. One famous </a:t>
            </a:r>
            <a:r>
              <a:rPr lang="en-AU" dirty="0" err="1"/>
              <a:t>Foucauldian</a:t>
            </a:r>
            <a:r>
              <a:rPr lang="en-AU" dirty="0"/>
              <a:t> phrase is </a:t>
            </a:r>
            <a:r>
              <a:rPr lang="ja-JP" altLang="en-AU" dirty="0">
                <a:latin typeface="Arial"/>
              </a:rPr>
              <a:t>‘</a:t>
            </a:r>
            <a:r>
              <a:rPr lang="en-AU" dirty="0"/>
              <a:t>incitement to discourse</a:t>
            </a:r>
            <a:r>
              <a:rPr lang="ja-JP" altLang="en-AU" dirty="0">
                <a:latin typeface="Arial"/>
              </a:rPr>
              <a:t>’</a:t>
            </a:r>
            <a:r>
              <a:rPr lang="en-AU" dirty="0"/>
              <a:t>. According to this idea, sexuality is brought into being through the language, knowledge practices and institutions that attempt to speak about and regulate it. </a:t>
            </a:r>
          </a:p>
          <a:p>
            <a:r>
              <a:rPr lang="en-AU" dirty="0"/>
              <a:t>The human sciences are implicated in this incitement to discourse. Medicine, psychology, anthropology, sociology and education </a:t>
            </a:r>
            <a:r>
              <a:rPr lang="en-AU" dirty="0" smtClean="0"/>
              <a:t>(and we might add empire which I shall come on to later) </a:t>
            </a:r>
            <a:r>
              <a:rPr lang="en-AU" dirty="0"/>
              <a:t>have helped bring sexuality into being as a social practice at the same time as they have sought to understand it. The ways in which sexuality is spoken about or perceived within these disciplines—the </a:t>
            </a:r>
            <a:r>
              <a:rPr lang="en-AU" i="1" dirty="0"/>
              <a:t>discourse</a:t>
            </a:r>
            <a:r>
              <a:rPr lang="en-AU" dirty="0"/>
              <a:t> that these disciplines use to describe and define sexuality—contribute to the establishment and stabilisation of assumptions that allow sexuality to be discussed, written about and addressed. One of the key effects of this is that the systems of knowledge and the institutional practices they create which constitute sexuality provide individuals with the language and methods to both speak about and understand their own and others</a:t>
            </a:r>
            <a:r>
              <a:rPr lang="ja-JP" altLang="en-AU" dirty="0">
                <a:latin typeface="Arial"/>
              </a:rPr>
              <a:t>’</a:t>
            </a:r>
            <a:r>
              <a:rPr lang="en-AU" dirty="0"/>
              <a:t> sexuality.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BC14F-7A4C-6248-AADE-7E64F2261D47}" type="slidenum">
              <a:rPr lang="en-AU"/>
              <a:pPr/>
              <a:t>9</a:t>
            </a:fld>
            <a:endParaRPr lang="en-AU"/>
          </a:p>
        </p:txBody>
      </p:sp>
      <p:sp>
        <p:nvSpPr>
          <p:cNvPr id="74754"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74755" name="Rectangle 3"/>
          <p:cNvSpPr>
            <a:spLocks noGrp="1" noChangeArrowheads="1"/>
          </p:cNvSpPr>
          <p:nvPr>
            <p:ph type="body" idx="1"/>
          </p:nvPr>
        </p:nvSpPr>
        <p:spPr/>
        <p:txBody>
          <a:bodyPr/>
          <a:lstStyle/>
          <a:p>
            <a:r>
              <a:rPr lang="en-AU"/>
              <a:t>Through historical analysis, Foucault demonstrated how sexuality emerged as an object of scrutiny in the 18th century. At that time, growing state concern with the management of populations in the context of increasing urbanisation and industrialisation led to the development of regulations specifically related to the management of health. Fertility and reproductive health, hygiene, sanitation and sexuality all emerged as key areas of personal life that the state had an interest in regulating. Authoritative discourses related to personal conduct came into being, and individuals came to evaluate and categorise themselves and others against these discourses in acts of self-surveillance and self-discipline. Foucault termed this social and political investment in the regulation and proper management of health and sexual reproduction, and the attention given to it, as </a:t>
            </a:r>
            <a:r>
              <a:rPr lang="en-AU" i="1"/>
              <a:t>biopower</a:t>
            </a:r>
            <a:r>
              <a:rPr lang="en-AU"/>
              <a:t>. </a:t>
            </a:r>
          </a:p>
          <a:p>
            <a:r>
              <a:rPr lang="en-AU"/>
              <a:t>Being able to control and regulate biopower is a focus for modern systems of local and international government. Examples include sex education in schools, legislation to support family life, the child care and school system and surveys of population fertility, to name a few. </a:t>
            </a: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 Id="rId5"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solidFill>
          <a:srgbClr val="64526A"/>
        </a:solidFill>
        <a:effectLst/>
      </p:bgPr>
    </p:bg>
    <p:spTree>
      <p:nvGrpSpPr>
        <p:cNvPr id="1" name=""/>
        <p:cNvGrpSpPr/>
        <p:nvPr/>
      </p:nvGrpSpPr>
      <p:grpSpPr>
        <a:xfrm>
          <a:off x="0" y="0"/>
          <a:ext cx="0" cy="0"/>
          <a:chOff x="0" y="0"/>
          <a:chExt cx="0" cy="0"/>
        </a:xfrm>
      </p:grpSpPr>
      <p:sp>
        <p:nvSpPr>
          <p:cNvPr id="5134" name="Rectangle 14"/>
          <p:cNvSpPr>
            <a:spLocks noChangeArrowheads="1"/>
          </p:cNvSpPr>
          <p:nvPr/>
        </p:nvSpPr>
        <p:spPr bwMode="auto">
          <a:xfrm>
            <a:off x="6732588" y="6308725"/>
            <a:ext cx="1943100" cy="360363"/>
          </a:xfrm>
          <a:prstGeom prst="rect">
            <a:avLst/>
          </a:prstGeom>
          <a:solidFill>
            <a:schemeClr val="bg1"/>
          </a:solidFill>
          <a:ln w="9525">
            <a:solidFill>
              <a:srgbClr val="DDDDDD"/>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 name="Rectangle 2"/>
          <p:cNvSpPr>
            <a:spLocks noGrp="1" noChangeArrowheads="1"/>
          </p:cNvSpPr>
          <p:nvPr>
            <p:ph type="ctrTitle"/>
          </p:nvPr>
        </p:nvSpPr>
        <p:spPr>
          <a:xfrm>
            <a:off x="684213" y="1557338"/>
            <a:ext cx="7772400" cy="1470025"/>
          </a:xfrm>
        </p:spPr>
        <p:txBody>
          <a:bodyPr/>
          <a:lstStyle>
            <a:lvl1pPr>
              <a:defRPr sz="4000">
                <a:solidFill>
                  <a:srgbClr val="DDDDDD"/>
                </a:solidFill>
              </a:defRPr>
            </a:lvl1pPr>
          </a:lstStyle>
          <a:p>
            <a:pPr lvl="0"/>
            <a:r>
              <a:rPr lang="en-AU" noProof="0" smtClean="0"/>
              <a:t>Click to edit Master title style</a:t>
            </a:r>
          </a:p>
        </p:txBody>
      </p:sp>
      <p:sp>
        <p:nvSpPr>
          <p:cNvPr id="5123" name="Rectangle 3"/>
          <p:cNvSpPr>
            <a:spLocks noGrp="1" noChangeArrowheads="1"/>
          </p:cNvSpPr>
          <p:nvPr>
            <p:ph type="subTitle" idx="1"/>
          </p:nvPr>
        </p:nvSpPr>
        <p:spPr>
          <a:xfrm>
            <a:off x="1331913" y="3357563"/>
            <a:ext cx="6400800" cy="1752600"/>
          </a:xfrm>
        </p:spPr>
        <p:txBody>
          <a:bodyPr/>
          <a:lstStyle>
            <a:lvl1pPr marL="0" indent="0" algn="ctr">
              <a:buFontTx/>
              <a:buNone/>
              <a:defRPr b="1">
                <a:solidFill>
                  <a:schemeClr val="bg1"/>
                </a:solidFill>
                <a:latin typeface="Century Gothic" charset="0"/>
              </a:defRPr>
            </a:lvl1pPr>
          </a:lstStyle>
          <a:p>
            <a:pPr lvl="0"/>
            <a:r>
              <a:rPr lang="en-AU" noProof="0" smtClean="0"/>
              <a:t>Click to edit Master subtitle style</a:t>
            </a:r>
          </a:p>
        </p:txBody>
      </p:sp>
      <p:pic>
        <p:nvPicPr>
          <p:cNvPr id="5127" name="Picture 7" descr="Creative Commons"/>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885113" y="155575"/>
            <a:ext cx="1117600" cy="3937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5128" name="Picture 8" descr="IASSCS"/>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808788" y="6350000"/>
            <a:ext cx="1790700" cy="279400"/>
          </a:xfrm>
          <a:prstGeom prst="rect">
            <a:avLst/>
          </a:prstGeom>
          <a:solidFill>
            <a:srgbClr val="DDDDDD"/>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132" name="Rectangle 12"/>
          <p:cNvSpPr>
            <a:spLocks noChangeArrowheads="1"/>
          </p:cNvSpPr>
          <p:nvPr/>
        </p:nvSpPr>
        <p:spPr bwMode="auto">
          <a:xfrm>
            <a:off x="179388" y="5876925"/>
            <a:ext cx="1439862" cy="792163"/>
          </a:xfrm>
          <a:prstGeom prst="rect">
            <a:avLst/>
          </a:prstGeom>
          <a:solidFill>
            <a:schemeClr val="bg1"/>
          </a:solidFill>
          <a:ln w="9525">
            <a:solidFill>
              <a:srgbClr val="DDDDDD"/>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5129" name="Picture 9" descr="ARCSHS Logo 349 FullName Green"/>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50825" y="5949950"/>
            <a:ext cx="1296988" cy="69215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5133" name="Rectangle 13"/>
          <p:cNvSpPr>
            <a:spLocks noChangeArrowheads="1"/>
          </p:cNvSpPr>
          <p:nvPr/>
        </p:nvSpPr>
        <p:spPr bwMode="auto">
          <a:xfrm>
            <a:off x="1692275" y="6308725"/>
            <a:ext cx="1439863" cy="360363"/>
          </a:xfrm>
          <a:prstGeom prst="rect">
            <a:avLst/>
          </a:prstGeom>
          <a:solidFill>
            <a:schemeClr val="bg1"/>
          </a:solidFill>
          <a:ln w="9525">
            <a:solidFill>
              <a:srgbClr val="DDDDDD"/>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5131" name="Picture 11" descr="LTU_Logo_blk_lrg_HR"/>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730375" y="6348413"/>
            <a:ext cx="1363663" cy="280987"/>
          </a:xfrm>
          <a:prstGeom prst="rect">
            <a:avLst/>
          </a:prstGeom>
          <a:solidFill>
            <a:srgbClr val="DDDDDD"/>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0ABF083F-F92C-EC41-B00B-311A9D0449DA}"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423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36A4034F-5ED8-3A4F-8277-6AFDD97FE65E}"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6977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57200" y="1700213"/>
            <a:ext cx="8229600" cy="442595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AU"/>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AU"/>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7BA5334-3A9F-E042-8940-9B610937D13F}"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5498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7518CB5F-B113-B641-A61A-55770EBE763C}"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1461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22EA8C20-CD5E-E14C-ADA2-F1025F19B3A5}"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618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43DE8146-CF0B-C747-A44D-7EC153B069DF}"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349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E5FB9B82-F75F-354C-A557-40AD42E13BDF}"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940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78186363-D62C-FF49-A245-5B5DBDACE4F3}"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652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5ECB4C1F-9450-7846-9446-EE8852EAB80F}"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808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B3453FDA-C1A9-8148-9E9B-2B8D2F2F283F}"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063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5E7EBE37-FF56-2B48-9046-03749AFEEA73}"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2084479"/>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rgbClr val="9D8AA4"/>
        </a:solidFill>
        <a:effectLst/>
      </p:bgPr>
    </p:bg>
    <p:spTree>
      <p:nvGrpSpPr>
        <p:cNvPr id="1" name=""/>
        <p:cNvGrpSpPr/>
        <p:nvPr/>
      </p:nvGrpSpPr>
      <p:grpSpPr>
        <a:xfrm>
          <a:off x="0" y="0"/>
          <a:ext cx="0" cy="0"/>
          <a:chOff x="0" y="0"/>
          <a:chExt cx="0" cy="0"/>
        </a:xfrm>
      </p:grpSpPr>
      <p:sp>
        <p:nvSpPr>
          <p:cNvPr id="4103" name="Rectangle 7"/>
          <p:cNvSpPr>
            <a:spLocks noChangeArrowheads="1"/>
          </p:cNvSpPr>
          <p:nvPr/>
        </p:nvSpPr>
        <p:spPr bwMode="auto">
          <a:xfrm>
            <a:off x="250825" y="260350"/>
            <a:ext cx="8642350" cy="6337300"/>
          </a:xfrm>
          <a:prstGeom prst="rect">
            <a:avLst/>
          </a:prstGeom>
          <a:solidFill>
            <a:schemeClr val="bg1"/>
          </a:solidFill>
          <a:ln w="9525">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4099" name="Rectangle 3"/>
          <p:cNvSpPr>
            <a:spLocks noGrp="1" noChangeArrowheads="1"/>
          </p:cNvSpPr>
          <p:nvPr>
            <p:ph type="body" idx="1"/>
          </p:nvPr>
        </p:nvSpPr>
        <p:spPr bwMode="auto">
          <a:xfrm>
            <a:off x="457200" y="1700213"/>
            <a:ext cx="8229600" cy="44259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lvl1pPr algn="ctr">
              <a:defRPr sz="1400"/>
            </a:lvl1pPr>
          </a:lstStyle>
          <a:p>
            <a:endParaRPr lang="en-AU"/>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lvl1pPr algn="r">
              <a:defRPr sz="1400"/>
            </a:lvl1pPr>
          </a:lstStyle>
          <a:p>
            <a:fld id="{A48DA06F-85A9-A54A-B11C-BFFAF8396FB8}"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ctr" rtl="0" fontAlgn="base">
        <a:spcBef>
          <a:spcPct val="0"/>
        </a:spcBef>
        <a:spcAft>
          <a:spcPct val="0"/>
        </a:spcAft>
        <a:defRPr sz="4400" b="1">
          <a:solidFill>
            <a:srgbClr val="64526A"/>
          </a:solidFill>
          <a:latin typeface="+mj-lt"/>
          <a:ea typeface="+mj-ea"/>
          <a:cs typeface="+mj-cs"/>
        </a:defRPr>
      </a:lvl1pPr>
      <a:lvl2pPr algn="ctr" rtl="0" fontAlgn="base">
        <a:spcBef>
          <a:spcPct val="0"/>
        </a:spcBef>
        <a:spcAft>
          <a:spcPct val="0"/>
        </a:spcAft>
        <a:defRPr sz="4400" b="1">
          <a:solidFill>
            <a:srgbClr val="64526A"/>
          </a:solidFill>
          <a:latin typeface="Century Gothic" charset="0"/>
          <a:ea typeface="ＭＳ Ｐゴシック" charset="0"/>
        </a:defRPr>
      </a:lvl2pPr>
      <a:lvl3pPr algn="ctr" rtl="0" fontAlgn="base">
        <a:spcBef>
          <a:spcPct val="0"/>
        </a:spcBef>
        <a:spcAft>
          <a:spcPct val="0"/>
        </a:spcAft>
        <a:defRPr sz="4400" b="1">
          <a:solidFill>
            <a:srgbClr val="64526A"/>
          </a:solidFill>
          <a:latin typeface="Century Gothic" charset="0"/>
          <a:ea typeface="ＭＳ Ｐゴシック" charset="0"/>
        </a:defRPr>
      </a:lvl3pPr>
      <a:lvl4pPr algn="ctr" rtl="0" fontAlgn="base">
        <a:spcBef>
          <a:spcPct val="0"/>
        </a:spcBef>
        <a:spcAft>
          <a:spcPct val="0"/>
        </a:spcAft>
        <a:defRPr sz="4400" b="1">
          <a:solidFill>
            <a:srgbClr val="64526A"/>
          </a:solidFill>
          <a:latin typeface="Century Gothic" charset="0"/>
          <a:ea typeface="ＭＳ Ｐゴシック" charset="0"/>
        </a:defRPr>
      </a:lvl4pPr>
      <a:lvl5pPr algn="ctr" rtl="0" fontAlgn="base">
        <a:spcBef>
          <a:spcPct val="0"/>
        </a:spcBef>
        <a:spcAft>
          <a:spcPct val="0"/>
        </a:spcAft>
        <a:defRPr sz="4400" b="1">
          <a:solidFill>
            <a:srgbClr val="64526A"/>
          </a:solidFill>
          <a:latin typeface="Century Gothic" charset="0"/>
          <a:ea typeface="ＭＳ Ｐゴシック" charset="0"/>
        </a:defRPr>
      </a:lvl5pPr>
      <a:lvl6pPr marL="457200" algn="ctr" rtl="0" fontAlgn="base">
        <a:spcBef>
          <a:spcPct val="0"/>
        </a:spcBef>
        <a:spcAft>
          <a:spcPct val="0"/>
        </a:spcAft>
        <a:defRPr sz="4400" b="1">
          <a:solidFill>
            <a:srgbClr val="64526A"/>
          </a:solidFill>
          <a:latin typeface="Century Gothic" charset="0"/>
          <a:ea typeface="ＭＳ Ｐゴシック" charset="0"/>
        </a:defRPr>
      </a:lvl6pPr>
      <a:lvl7pPr marL="914400" algn="ctr" rtl="0" fontAlgn="base">
        <a:spcBef>
          <a:spcPct val="0"/>
        </a:spcBef>
        <a:spcAft>
          <a:spcPct val="0"/>
        </a:spcAft>
        <a:defRPr sz="4400" b="1">
          <a:solidFill>
            <a:srgbClr val="64526A"/>
          </a:solidFill>
          <a:latin typeface="Century Gothic" charset="0"/>
          <a:ea typeface="ＭＳ Ｐゴシック" charset="0"/>
        </a:defRPr>
      </a:lvl7pPr>
      <a:lvl8pPr marL="1371600" algn="ctr" rtl="0" fontAlgn="base">
        <a:spcBef>
          <a:spcPct val="0"/>
        </a:spcBef>
        <a:spcAft>
          <a:spcPct val="0"/>
        </a:spcAft>
        <a:defRPr sz="4400" b="1">
          <a:solidFill>
            <a:srgbClr val="64526A"/>
          </a:solidFill>
          <a:latin typeface="Century Gothic" charset="0"/>
          <a:ea typeface="ＭＳ Ｐゴシック" charset="0"/>
        </a:defRPr>
      </a:lvl8pPr>
      <a:lvl9pPr marL="1828800" algn="ctr" rtl="0" fontAlgn="base">
        <a:spcBef>
          <a:spcPct val="0"/>
        </a:spcBef>
        <a:spcAft>
          <a:spcPct val="0"/>
        </a:spcAft>
        <a:defRPr sz="4400" b="1">
          <a:solidFill>
            <a:srgbClr val="64526A"/>
          </a:solidFill>
          <a:latin typeface="Century Gothic" charset="0"/>
          <a:ea typeface="ＭＳ Ｐゴシック" charset="0"/>
        </a:defRPr>
      </a:lvl9pPr>
    </p:titleStyle>
    <p:bodyStyle>
      <a:lvl1pPr marL="342900" indent="-342900" algn="l" rtl="0" fontAlgn="base">
        <a:spcBef>
          <a:spcPct val="50000"/>
        </a:spcBef>
        <a:spcAft>
          <a:spcPct val="0"/>
        </a:spcAft>
        <a:buClr>
          <a:srgbClr val="76617D"/>
        </a:buClr>
        <a:buChar char="•"/>
        <a:defRPr sz="2800">
          <a:solidFill>
            <a:schemeClr val="tx1"/>
          </a:solidFill>
          <a:latin typeface="+mn-lt"/>
          <a:ea typeface="+mn-ea"/>
          <a:cs typeface="+mn-cs"/>
        </a:defRPr>
      </a:lvl1pPr>
      <a:lvl2pPr marL="742950" indent="-285750" algn="l" rtl="0" fontAlgn="base">
        <a:spcBef>
          <a:spcPct val="20000"/>
        </a:spcBef>
        <a:spcAft>
          <a:spcPct val="0"/>
        </a:spcAft>
        <a:buClr>
          <a:srgbClr val="76617D"/>
        </a:buClr>
        <a:buChar char="–"/>
        <a:defRPr sz="2400">
          <a:solidFill>
            <a:schemeClr val="tx1"/>
          </a:solidFill>
          <a:latin typeface="+mn-lt"/>
          <a:ea typeface="+mn-ea"/>
        </a:defRPr>
      </a:lvl2pPr>
      <a:lvl3pPr marL="1143000" indent="-228600" algn="l" rtl="0" fontAlgn="base">
        <a:spcBef>
          <a:spcPct val="20000"/>
        </a:spcBef>
        <a:spcAft>
          <a:spcPct val="0"/>
        </a:spcAft>
        <a:buClr>
          <a:srgbClr val="76617D"/>
        </a:buClr>
        <a:buChar char="•"/>
        <a:defRPr sz="2000">
          <a:solidFill>
            <a:schemeClr val="tx1"/>
          </a:solidFill>
          <a:latin typeface="+mn-lt"/>
          <a:ea typeface="+mn-ea"/>
        </a:defRPr>
      </a:lvl3pPr>
      <a:lvl4pPr marL="1600200" indent="-228600" algn="l" rtl="0" fontAlgn="base">
        <a:spcBef>
          <a:spcPct val="20000"/>
        </a:spcBef>
        <a:spcAft>
          <a:spcPct val="0"/>
        </a:spcAft>
        <a:buClr>
          <a:srgbClr val="76617D"/>
        </a:buClr>
        <a:buChar char="–"/>
        <a:defRPr>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4" Type="http://schemas.openxmlformats.org/officeDocument/2006/relationships/hyperlink" Target="https://en.wikipedia.org/wiki/Social_inequality" TargetMode="External"/><Relationship Id="rId4" Type="http://schemas.openxmlformats.org/officeDocument/2006/relationships/hyperlink" Target="https://en.wikipedia.org/wiki/Oppression" TargetMode="External"/><Relationship Id="rId7" Type="http://schemas.openxmlformats.org/officeDocument/2006/relationships/hyperlink" Target="https://en.wikipedia.org/wiki/Kimberl%C3%A9_Crenshaw" TargetMode="External"/><Relationship Id="rId11" Type="http://schemas.openxmlformats.org/officeDocument/2006/relationships/hyperlink" Target="https://en.wikipedia.org/wiki/Ability" TargetMode="External"/><Relationship Id="rId1" Type="http://schemas.openxmlformats.org/officeDocument/2006/relationships/slideLayout" Target="../slideLayouts/slideLayout2.xml"/><Relationship Id="rId6" Type="http://schemas.openxmlformats.org/officeDocument/2006/relationships/hyperlink" Target="https://en.wikipedia.org/wiki/Feminist_sociology" TargetMode="External"/><Relationship Id="rId16" Type="http://schemas.openxmlformats.org/officeDocument/2006/relationships/hyperlink" Target="https://en.wikipedia.org/wiki/Racism" TargetMode="External"/><Relationship Id="rId8" Type="http://schemas.openxmlformats.org/officeDocument/2006/relationships/hyperlink" Target="https://en.wikipedia.org/wiki/Gender" TargetMode="External"/><Relationship Id="rId13" Type="http://schemas.openxmlformats.org/officeDocument/2006/relationships/hyperlink" Target="https://en.wikipedia.org/wiki/Identity_(social_science)" TargetMode="External"/><Relationship Id="rId10" Type="http://schemas.openxmlformats.org/officeDocument/2006/relationships/hyperlink" Target="https://en.wikipedia.org/wiki/Social_class" TargetMode="External"/><Relationship Id="rId5" Type="http://schemas.openxmlformats.org/officeDocument/2006/relationships/hyperlink" Target="https://en.wikipedia.org/wiki/Discrimination" TargetMode="External"/><Relationship Id="rId15" Type="http://schemas.openxmlformats.org/officeDocument/2006/relationships/hyperlink" Target="https://en.wikipedia.org/wiki/Society" TargetMode="External"/><Relationship Id="rId12" Type="http://schemas.openxmlformats.org/officeDocument/2006/relationships/hyperlink" Target="https://en.wikipedia.org/wiki/Sexual_orientation" TargetMode="External"/><Relationship Id="rId17" Type="http://schemas.openxmlformats.org/officeDocument/2006/relationships/hyperlink" Target="https://en.wikipedia.org/wiki/Sexism" TargetMode="External"/><Relationship Id="rId19" Type="http://schemas.openxmlformats.org/officeDocument/2006/relationships/hyperlink" Target="https://en.wikipedia.org/wiki/Bigotry" TargetMode="External"/><Relationship Id="rId2" Type="http://schemas.openxmlformats.org/officeDocument/2006/relationships/notesSlide" Target="../notesSlides/notesSlide19.xml"/><Relationship Id="rId9" Type="http://schemas.openxmlformats.org/officeDocument/2006/relationships/hyperlink" Target="https://en.wikipedia.org/wiki/Race_(classification_of_humans)" TargetMode="External"/><Relationship Id="rId3" Type="http://schemas.openxmlformats.org/officeDocument/2006/relationships/hyperlink" Target="https://en.wikipedia.org/wiki/Minorities" TargetMode="External"/><Relationship Id="rId18" Type="http://schemas.openxmlformats.org/officeDocument/2006/relationships/hyperlink" Target="https://en.wikipedia.org/wiki/Homophobi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AU"/>
              <a:t>Biopower and Sexuality </a:t>
            </a:r>
          </a:p>
        </p:txBody>
      </p:sp>
      <p:sp>
        <p:nvSpPr>
          <p:cNvPr id="2051" name="Rectangle 3"/>
          <p:cNvSpPr>
            <a:spLocks noGrp="1" noChangeArrowheads="1"/>
          </p:cNvSpPr>
          <p:nvPr>
            <p:ph type="subTitle" idx="1"/>
          </p:nvPr>
        </p:nvSpPr>
        <p:spPr>
          <a:xfrm>
            <a:off x="1331913" y="3141663"/>
            <a:ext cx="6400800" cy="1752600"/>
          </a:xfrm>
        </p:spPr>
        <p:txBody>
          <a:bodyPr/>
          <a:lstStyle/>
          <a:p>
            <a:r>
              <a:rPr lang="en-AU"/>
              <a:t>From Advancing Sexuality Studies: </a:t>
            </a:r>
            <a:br>
              <a:rPr lang="en-AU"/>
            </a:br>
            <a:r>
              <a:rPr lang="en-AU"/>
              <a:t>a short course on sexuality theory and research methodologies</a:t>
            </a:r>
          </a:p>
        </p:txBody>
      </p:sp>
      <p:sp>
        <p:nvSpPr>
          <p:cNvPr id="4" name="TextBox 4"/>
          <p:cNvSpPr txBox="1">
            <a:spLocks noChangeArrowheads="1"/>
          </p:cNvSpPr>
          <p:nvPr/>
        </p:nvSpPr>
        <p:spPr bwMode="auto">
          <a:xfrm>
            <a:off x="4251325" y="6046788"/>
            <a:ext cx="1905000" cy="584200"/>
          </a:xfrm>
          <a:prstGeom prst="rect">
            <a:avLst/>
          </a:prstGeom>
          <a:gradFill rotWithShape="1">
            <a:gsLst>
              <a:gs pos="0">
                <a:srgbClr val="FFFFFF"/>
              </a:gs>
              <a:gs pos="64000">
                <a:srgbClr val="FFFFFF"/>
              </a:gs>
              <a:gs pos="100000">
                <a:srgbClr val="FFFFFF"/>
              </a:gs>
            </a:gsLst>
            <a:lin ang="5400000" scaled="1"/>
          </a:gradFill>
          <a:ln w="9525">
            <a:solidFill>
              <a:srgbClr val="F9F9F9"/>
            </a:solidFill>
            <a:miter lim="800000"/>
            <a:headEnd/>
            <a:tailEnd/>
          </a:ln>
          <a:effectLst>
            <a:outerShdw blurRad="40000" dist="20000" dir="5400000" rotWithShape="0">
              <a:srgbClr val="000000">
                <a:alpha val="37999"/>
              </a:srgbClr>
            </a:outerShdw>
          </a:effectLst>
        </p:spPr>
        <p:txBody>
          <a:bodyPr>
            <a:prstTxWarp prst="textNoShape">
              <a:avLst/>
            </a:prstTxWarp>
            <a:spAutoFit/>
          </a:bodyPr>
          <a:lstStyle/>
          <a:p>
            <a:pPr eaLnBrk="1" hangingPunct="1"/>
            <a:r>
              <a:rPr lang="en-AU" sz="1600">
                <a:solidFill>
                  <a:srgbClr val="000000"/>
                </a:solidFill>
                <a:latin typeface="Arial Unicode MS" pitchFamily="-112" charset="0"/>
                <a:ea typeface="Arial Unicode MS" pitchFamily="-112" charset="0"/>
                <a:cs typeface="Arial Unicode MS" pitchFamily="-112" charset="0"/>
              </a:rPr>
              <a:t>The International Resource Network</a:t>
            </a:r>
            <a:endParaRPr lang="en-US" sz="1600">
              <a:solidFill>
                <a:srgbClr val="000000"/>
              </a:solidFill>
              <a:latin typeface="Arial Unicode MS" pitchFamily="-112" charset="0"/>
              <a:ea typeface="Arial Unicode MS" pitchFamily="-112" charset="0"/>
              <a:cs typeface="Arial Unicode MS" pitchFamily="-112" charset="0"/>
            </a:endParaRPr>
          </a:p>
        </p:txBody>
      </p:sp>
      <p:pic>
        <p:nvPicPr>
          <p:cNvPr id="5" name="Picture 4" descr="IRN logo.jpg"/>
          <p:cNvPicPr>
            <a:picLocks noChangeAspect="1"/>
          </p:cNvPicPr>
          <p:nvPr/>
        </p:nvPicPr>
        <p:blipFill>
          <a:blip r:embed="rId3"/>
          <a:srcRect/>
          <a:stretch>
            <a:fillRect/>
          </a:stretch>
        </p:blipFill>
        <p:spPr bwMode="auto">
          <a:xfrm>
            <a:off x="3641725" y="6021388"/>
            <a:ext cx="635000" cy="63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0BF4BE-9718-6C42-9A14-F67F1B733439}" type="slidenum">
              <a:rPr lang="en-AU"/>
              <a:pPr/>
              <a:t>10</a:t>
            </a:fld>
            <a:endParaRPr lang="en-AU"/>
          </a:p>
        </p:txBody>
      </p:sp>
      <p:sp>
        <p:nvSpPr>
          <p:cNvPr id="39938" name="Rectangle 2"/>
          <p:cNvSpPr>
            <a:spLocks noGrp="1" noChangeArrowheads="1"/>
          </p:cNvSpPr>
          <p:nvPr>
            <p:ph type="title"/>
          </p:nvPr>
        </p:nvSpPr>
        <p:spPr/>
        <p:txBody>
          <a:bodyPr/>
          <a:lstStyle/>
          <a:p>
            <a:r>
              <a:rPr lang="en-AU"/>
              <a:t>Brainstorm</a:t>
            </a:r>
          </a:p>
        </p:txBody>
      </p:sp>
      <p:sp>
        <p:nvSpPr>
          <p:cNvPr id="39939" name="Rectangle 3"/>
          <p:cNvSpPr>
            <a:spLocks noGrp="1" noChangeArrowheads="1"/>
          </p:cNvSpPr>
          <p:nvPr>
            <p:ph type="body" idx="1"/>
          </p:nvPr>
        </p:nvSpPr>
        <p:spPr/>
        <p:txBody>
          <a:bodyPr/>
          <a:lstStyle/>
          <a:p>
            <a:r>
              <a:rPr lang="en-AU" dirty="0"/>
              <a:t>How many examples of </a:t>
            </a:r>
            <a:r>
              <a:rPr lang="en-AU" dirty="0" err="1"/>
              <a:t>biopower</a:t>
            </a:r>
            <a:r>
              <a:rPr lang="en-AU" dirty="0"/>
              <a:t> can you identify in your </a:t>
            </a:r>
            <a:r>
              <a:rPr lang="en-AU" dirty="0" smtClean="0"/>
              <a:t>research </a:t>
            </a:r>
            <a:r>
              <a:rPr lang="en-AU" dirty="0"/>
              <a:t>or professional context?                       </a:t>
            </a:r>
            <a:r>
              <a:rPr lang="en-AU" dirty="0" smtClean="0"/>
              <a:t> </a:t>
            </a:r>
            <a:r>
              <a:rPr lang="en-AU" sz="2000" b="1" dirty="0"/>
              <a:t>(5 mins)</a:t>
            </a:r>
          </a:p>
          <a:p>
            <a:pPr>
              <a:buFontTx/>
              <a:buNone/>
            </a:pPr>
            <a:endParaRPr lang="en-AU" sz="2000" b="1" dirty="0"/>
          </a:p>
          <a:p>
            <a:pPr>
              <a:buFontTx/>
              <a:buNone/>
            </a:pPr>
            <a:endParaRPr lang="en-AU" dirty="0"/>
          </a:p>
          <a:p>
            <a:r>
              <a:rPr lang="en-AU" dirty="0" err="1"/>
              <a:t>Biopower</a:t>
            </a:r>
            <a:r>
              <a:rPr lang="en-AU" dirty="0"/>
              <a:t> can be defined as:</a:t>
            </a:r>
          </a:p>
          <a:p>
            <a:pPr lvl="1"/>
            <a:r>
              <a:rPr lang="en-AU" dirty="0"/>
              <a:t>The social and political investment in the regulation and management of health and sexuality </a:t>
            </a:r>
            <a:endParaRPr lang="en-AU" dirty="0" smtClean="0"/>
          </a:p>
          <a:p>
            <a:pPr lvl="1"/>
            <a:r>
              <a:rPr lang="en-AU" dirty="0" smtClean="0"/>
              <a:t>&amp; more broadly as the relationship between life and politics</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02C930-614A-8E40-A6BF-2FA3CE28EA55}" type="slidenum">
              <a:rPr lang="en-AU"/>
              <a:pPr/>
              <a:t>11</a:t>
            </a:fld>
            <a:endParaRPr lang="en-AU"/>
          </a:p>
        </p:txBody>
      </p:sp>
      <p:sp>
        <p:nvSpPr>
          <p:cNvPr id="38914" name="Rectangle 2"/>
          <p:cNvSpPr>
            <a:spLocks noGrp="1" noChangeArrowheads="1"/>
          </p:cNvSpPr>
          <p:nvPr>
            <p:ph type="title"/>
          </p:nvPr>
        </p:nvSpPr>
        <p:spPr/>
        <p:txBody>
          <a:bodyPr/>
          <a:lstStyle/>
          <a:p>
            <a:r>
              <a:rPr lang="en-AU"/>
              <a:t>Governmentality</a:t>
            </a:r>
          </a:p>
        </p:txBody>
      </p:sp>
      <p:sp>
        <p:nvSpPr>
          <p:cNvPr id="38915" name="Rectangle 3"/>
          <p:cNvSpPr>
            <a:spLocks noGrp="1" noChangeArrowheads="1"/>
          </p:cNvSpPr>
          <p:nvPr>
            <p:ph type="body" idx="1"/>
          </p:nvPr>
        </p:nvSpPr>
        <p:spPr/>
        <p:txBody>
          <a:bodyPr/>
          <a:lstStyle/>
          <a:p>
            <a:r>
              <a:rPr lang="en-AU" dirty="0"/>
              <a:t>How systems of regulation (public health, education, law, etc.) address the interests of individuals and society at the same time </a:t>
            </a:r>
          </a:p>
          <a:p>
            <a:pPr lvl="1"/>
            <a:r>
              <a:rPr lang="en-AU" dirty="0"/>
              <a:t>The </a:t>
            </a:r>
            <a:r>
              <a:rPr lang="ja-JP" altLang="en-AU" dirty="0">
                <a:latin typeface="Arial"/>
              </a:rPr>
              <a:t>‘</a:t>
            </a:r>
            <a:r>
              <a:rPr lang="en-AU" dirty="0"/>
              <a:t>conduct of conduct</a:t>
            </a:r>
            <a:r>
              <a:rPr lang="ja-JP" altLang="en-AU" dirty="0">
                <a:latin typeface="Arial"/>
              </a:rPr>
              <a:t>’</a:t>
            </a:r>
            <a:r>
              <a:rPr lang="en-AU" dirty="0"/>
              <a:t>, through:</a:t>
            </a:r>
          </a:p>
          <a:p>
            <a:pPr lvl="2"/>
            <a:r>
              <a:rPr lang="en-AU" dirty="0"/>
              <a:t>The ways in which individuals are invited to address their own behaviours as a matter of their own desires and aspirations </a:t>
            </a:r>
          </a:p>
          <a:p>
            <a:pPr lvl="2"/>
            <a:r>
              <a:rPr lang="en-AU" dirty="0"/>
              <a:t>The posing of questions, dilemmas and choices that encourage self-contemplation</a:t>
            </a:r>
          </a:p>
          <a:p>
            <a:pPr lvl="1"/>
            <a:r>
              <a:rPr lang="en-AU" dirty="0"/>
              <a:t>Individuals</a:t>
            </a:r>
            <a:r>
              <a:rPr lang="en-AU" dirty="0" smtClean="0"/>
              <a:t> are addressed </a:t>
            </a:r>
            <a:r>
              <a:rPr lang="en-AU" dirty="0"/>
              <a:t>as agents capable of adjusting their conduct in accordance with desirable social norms and interests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1B9423-81F4-DE43-BAAF-51AB79977070}" type="slidenum">
              <a:rPr lang="en-AU"/>
              <a:pPr/>
              <a:t>12</a:t>
            </a:fld>
            <a:endParaRPr lang="en-AU"/>
          </a:p>
        </p:txBody>
      </p:sp>
      <p:sp>
        <p:nvSpPr>
          <p:cNvPr id="49154" name="Rectangle 2"/>
          <p:cNvSpPr>
            <a:spLocks noGrp="1" noChangeArrowheads="1"/>
          </p:cNvSpPr>
          <p:nvPr>
            <p:ph type="title"/>
          </p:nvPr>
        </p:nvSpPr>
        <p:spPr>
          <a:xfrm>
            <a:off x="457200" y="152400"/>
            <a:ext cx="8229600" cy="1143000"/>
          </a:xfrm>
        </p:spPr>
        <p:txBody>
          <a:bodyPr/>
          <a:lstStyle/>
          <a:p>
            <a:r>
              <a:rPr lang="en-AU" sz="4200" dirty="0"/>
              <a:t>Technologies of the self</a:t>
            </a:r>
          </a:p>
        </p:txBody>
      </p:sp>
      <p:sp>
        <p:nvSpPr>
          <p:cNvPr id="49155" name="Rectangle 3"/>
          <p:cNvSpPr>
            <a:spLocks noGrp="1" noChangeArrowheads="1"/>
          </p:cNvSpPr>
          <p:nvPr>
            <p:ph type="body" idx="1"/>
          </p:nvPr>
        </p:nvSpPr>
        <p:spPr>
          <a:xfrm>
            <a:off x="457200" y="1143000"/>
            <a:ext cx="8229600" cy="4425950"/>
          </a:xfrm>
        </p:spPr>
        <p:txBody>
          <a:bodyPr/>
          <a:lstStyle/>
          <a:p>
            <a:r>
              <a:rPr lang="en-AU" sz="2700" dirty="0" smtClean="0"/>
              <a:t>These technologies relate to the self-aware management of mind and body</a:t>
            </a:r>
          </a:p>
          <a:p>
            <a:r>
              <a:rPr lang="en-GB" sz="2700" dirty="0" smtClean="0"/>
              <a:t>According to Foucault, ‘technologies of the self’:</a:t>
            </a:r>
          </a:p>
          <a:p>
            <a:pPr lvl="1">
              <a:buFontTx/>
              <a:buNone/>
            </a:pPr>
            <a:r>
              <a:rPr lang="en-GB" dirty="0" smtClean="0"/>
              <a:t>	…permit individuals to effect by their own means, or with the help of others, a certain number of operations on their own bodies and souls, thoughts and conduct, and way of being so as to transform themselves in order to attain a certain state of happiness purity, wisdom, perfection or immortality’ (1988: 18).</a:t>
            </a:r>
            <a:endParaRPr lang="en-AU" dirty="0" smtClean="0"/>
          </a:p>
          <a:p>
            <a:r>
              <a:rPr lang="en-AU" sz="2700" dirty="0" smtClean="0"/>
              <a:t>Not submission </a:t>
            </a:r>
            <a:r>
              <a:rPr lang="en-AU" sz="2700" i="1" dirty="0" smtClean="0"/>
              <a:t>to</a:t>
            </a:r>
            <a:r>
              <a:rPr lang="en-AU" sz="2700" dirty="0" smtClean="0"/>
              <a:t>, but constitution of the self </a:t>
            </a:r>
            <a:r>
              <a:rPr lang="en-AU" sz="2700" i="1" dirty="0" smtClean="0"/>
              <a:t>through </a:t>
            </a:r>
            <a:r>
              <a:rPr lang="en-AU" sz="2700" dirty="0" smtClean="0"/>
              <a:t>discourse</a:t>
            </a:r>
          </a:p>
          <a:p>
            <a:r>
              <a:rPr lang="en-AU" sz="2700" dirty="0" smtClean="0"/>
              <a:t>How </a:t>
            </a:r>
            <a:r>
              <a:rPr lang="en-AU" sz="2700" dirty="0"/>
              <a:t>does </a:t>
            </a:r>
            <a:r>
              <a:rPr lang="en-AU" sz="2700" dirty="0" err="1"/>
              <a:t>governmentality</a:t>
            </a:r>
            <a:r>
              <a:rPr lang="en-AU" sz="2700" dirty="0"/>
              <a:t> function at the level of the individual?</a:t>
            </a:r>
            <a:r>
              <a:rPr lang="en-AU" sz="2700" dirty="0" smtClean="0"/>
              <a:t> </a:t>
            </a:r>
            <a:endParaRPr lang="en-AU" sz="27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AE578A5-B08C-6D49-A145-C1B767439A8F}" type="slidenum">
              <a:rPr lang="en-AU"/>
              <a:pPr/>
              <a:t>13</a:t>
            </a:fld>
            <a:endParaRPr lang="en-AU"/>
          </a:p>
        </p:txBody>
      </p:sp>
      <p:sp>
        <p:nvSpPr>
          <p:cNvPr id="48130" name="Rectangle 2"/>
          <p:cNvSpPr>
            <a:spLocks noGrp="1" noChangeArrowheads="1"/>
          </p:cNvSpPr>
          <p:nvPr>
            <p:ph type="title"/>
          </p:nvPr>
        </p:nvSpPr>
        <p:spPr/>
        <p:txBody>
          <a:bodyPr/>
          <a:lstStyle/>
          <a:p>
            <a:r>
              <a:rPr lang="en-AU" dirty="0" smtClean="0"/>
              <a:t>Technologies of the </a:t>
            </a:r>
            <a:r>
              <a:rPr lang="en-AU" dirty="0" smtClean="0"/>
              <a:t>self </a:t>
            </a:r>
            <a:r>
              <a:rPr lang="en-AU" sz="2200" dirty="0" smtClean="0"/>
              <a:t>(cont)</a:t>
            </a:r>
            <a:endParaRPr lang="en-US" sz="2200" dirty="0"/>
          </a:p>
        </p:txBody>
      </p:sp>
      <p:sp>
        <p:nvSpPr>
          <p:cNvPr id="48131" name="Rectangle 3"/>
          <p:cNvSpPr>
            <a:spLocks noGrp="1" noChangeArrowheads="1"/>
          </p:cNvSpPr>
          <p:nvPr>
            <p:ph type="body" idx="1"/>
          </p:nvPr>
        </p:nvSpPr>
        <p:spPr/>
        <p:txBody>
          <a:bodyPr/>
          <a:lstStyle/>
          <a:p>
            <a:pPr>
              <a:lnSpc>
                <a:spcPct val="90000"/>
              </a:lnSpc>
            </a:pPr>
            <a:r>
              <a:rPr lang="en-AU"/>
              <a:t>Technologies of the self address the self-aware management of mind and body</a:t>
            </a:r>
          </a:p>
          <a:p>
            <a:pPr>
              <a:lnSpc>
                <a:spcPct val="90000"/>
              </a:lnSpc>
            </a:pPr>
            <a:r>
              <a:rPr lang="en-AU"/>
              <a:t>Individuals are compelled to regulate their conduct in accordance with advice that appears sensible and logical </a:t>
            </a:r>
          </a:p>
          <a:p>
            <a:pPr>
              <a:lnSpc>
                <a:spcPct val="90000"/>
              </a:lnSpc>
            </a:pPr>
            <a:r>
              <a:rPr lang="en-AU"/>
              <a:t>Individuals who do not conduct themselves in accordance with such discourses may be categorised as deviant, pathological, dangerous, risky or unethical</a:t>
            </a:r>
          </a:p>
          <a:p>
            <a:pPr>
              <a:lnSpc>
                <a:spcPct val="90000"/>
              </a:lnSpc>
            </a:pPr>
            <a:r>
              <a:rPr lang="en-AU"/>
              <a:t>For example, HIV prevention addresses the behaviour of individuals and through them seeks to control the virus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7842BCC-093C-C942-B319-60DC4538AF5E}" type="slidenum">
              <a:rPr lang="en-AU"/>
              <a:pPr/>
              <a:t>14</a:t>
            </a:fld>
            <a:endParaRPr lang="en-AU"/>
          </a:p>
        </p:txBody>
      </p:sp>
      <p:sp>
        <p:nvSpPr>
          <p:cNvPr id="47106" name="Rectangle 2"/>
          <p:cNvSpPr>
            <a:spLocks noGrp="1" noChangeArrowheads="1"/>
          </p:cNvSpPr>
          <p:nvPr>
            <p:ph type="title"/>
          </p:nvPr>
        </p:nvSpPr>
        <p:spPr/>
        <p:txBody>
          <a:bodyPr/>
          <a:lstStyle/>
          <a:p>
            <a:r>
              <a:rPr lang="en-US" dirty="0" smtClean="0"/>
              <a:t>Discussion</a:t>
            </a:r>
            <a:endParaRPr lang="en-US" dirty="0"/>
          </a:p>
        </p:txBody>
      </p:sp>
      <p:sp>
        <p:nvSpPr>
          <p:cNvPr id="47107" name="Rectangle 3"/>
          <p:cNvSpPr>
            <a:spLocks noGrp="1" noChangeArrowheads="1"/>
          </p:cNvSpPr>
          <p:nvPr>
            <p:ph type="body" idx="1"/>
          </p:nvPr>
        </p:nvSpPr>
        <p:spPr>
          <a:xfrm>
            <a:off x="457200" y="1700213"/>
            <a:ext cx="8686800" cy="4425950"/>
          </a:xfrm>
        </p:spPr>
        <p:txBody>
          <a:bodyPr/>
          <a:lstStyle/>
          <a:p>
            <a:r>
              <a:rPr lang="en-AU"/>
              <a:t>Brainstorm health care messages</a:t>
            </a:r>
          </a:p>
          <a:p>
            <a:r>
              <a:rPr lang="en-AU"/>
              <a:t>For </a:t>
            </a:r>
            <a:r>
              <a:rPr lang="en-AU" i="1"/>
              <a:t>one</a:t>
            </a:r>
            <a:r>
              <a:rPr lang="en-AU"/>
              <a:t> message, discuss the following questions: </a:t>
            </a:r>
          </a:p>
          <a:p>
            <a:pPr lvl="1"/>
            <a:r>
              <a:rPr lang="en-AU"/>
              <a:t>How do you experience this message in your own lives? Do you follow this advice? If so, why? If not, why not?</a:t>
            </a:r>
          </a:p>
          <a:p>
            <a:pPr lvl="1"/>
            <a:r>
              <a:rPr lang="en-AU"/>
              <a:t>What are the advantages of taking this advice? How might </a:t>
            </a:r>
            <a:br>
              <a:rPr lang="en-AU"/>
            </a:br>
            <a:r>
              <a:rPr lang="en-AU"/>
              <a:t>following this advice make you feel?</a:t>
            </a:r>
          </a:p>
          <a:p>
            <a:pPr lvl="1"/>
            <a:r>
              <a:rPr lang="en-AU"/>
              <a:t>Aside from potential illness, are there other implications of not following this advice?</a:t>
            </a:r>
          </a:p>
          <a:p>
            <a:pPr lvl="1"/>
            <a:r>
              <a:rPr lang="en-AU"/>
              <a:t>How easy or difficult is it to resist these forms of advice?</a:t>
            </a:r>
          </a:p>
          <a:p>
            <a:pPr lvl="1"/>
            <a:r>
              <a:rPr lang="en-AU"/>
              <a:t>How are people who engage in this activity thought about? </a:t>
            </a:r>
            <a:r>
              <a:rPr lang="en-AU" sz="2000" b="1"/>
              <a:t>(10 mins)</a:t>
            </a:r>
          </a:p>
          <a:p>
            <a:pPr>
              <a:buFontTx/>
              <a:buNone/>
            </a:pPr>
            <a:endParaRPr lang="en-AU" b="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E37A77A-F4EE-C748-A709-0F00CA01EB6A}" type="slidenum">
              <a:rPr lang="en-AU"/>
              <a:pPr/>
              <a:t>15</a:t>
            </a:fld>
            <a:endParaRPr lang="en-AU"/>
          </a:p>
        </p:txBody>
      </p:sp>
      <p:sp>
        <p:nvSpPr>
          <p:cNvPr id="45058" name="Rectangle 2"/>
          <p:cNvSpPr>
            <a:spLocks noGrp="1" noChangeArrowheads="1"/>
          </p:cNvSpPr>
          <p:nvPr>
            <p:ph type="title"/>
          </p:nvPr>
        </p:nvSpPr>
        <p:spPr/>
        <p:txBody>
          <a:bodyPr/>
          <a:lstStyle/>
          <a:p>
            <a:r>
              <a:rPr lang="en-AU"/>
              <a:t>Biopolitics</a:t>
            </a:r>
          </a:p>
        </p:txBody>
      </p:sp>
      <p:sp>
        <p:nvSpPr>
          <p:cNvPr id="45059" name="Rectangle 3"/>
          <p:cNvSpPr>
            <a:spLocks noGrp="1" noChangeArrowheads="1"/>
          </p:cNvSpPr>
          <p:nvPr>
            <p:ph type="body" idx="1"/>
          </p:nvPr>
        </p:nvSpPr>
        <p:spPr>
          <a:xfrm>
            <a:off x="457200" y="1600200"/>
            <a:ext cx="8229600" cy="4425950"/>
          </a:xfrm>
        </p:spPr>
        <p:txBody>
          <a:bodyPr/>
          <a:lstStyle/>
          <a:p>
            <a:r>
              <a:rPr lang="en-AU" dirty="0" err="1" smtClean="0"/>
              <a:t>Biopolitical</a:t>
            </a:r>
            <a:r>
              <a:rPr lang="en-AU" dirty="0" smtClean="0"/>
              <a:t> questions in sexual and reproductive </a:t>
            </a:r>
            <a:r>
              <a:rPr lang="en-AU" dirty="0" smtClean="0"/>
              <a:t>health relate to: </a:t>
            </a:r>
            <a:endParaRPr lang="en-AU" dirty="0" smtClean="0"/>
          </a:p>
          <a:p>
            <a:pPr lvl="1"/>
            <a:r>
              <a:rPr lang="en-AU" dirty="0" smtClean="0"/>
              <a:t>Contraception</a:t>
            </a:r>
          </a:p>
          <a:p>
            <a:pPr lvl="1"/>
            <a:r>
              <a:rPr lang="en-AU" dirty="0" smtClean="0"/>
              <a:t>Pre-marital sex</a:t>
            </a:r>
          </a:p>
          <a:p>
            <a:pPr lvl="1"/>
            <a:r>
              <a:rPr lang="en-AU" dirty="0" smtClean="0"/>
              <a:t>Abortion</a:t>
            </a:r>
          </a:p>
          <a:p>
            <a:pPr lvl="1"/>
            <a:r>
              <a:rPr lang="en-AU" dirty="0" smtClean="0"/>
              <a:t>Sexual abuse</a:t>
            </a:r>
          </a:p>
          <a:p>
            <a:pPr lvl="1"/>
            <a:r>
              <a:rPr lang="en-AU" dirty="0" smtClean="0"/>
              <a:t>Contact-tracing in STI treatment</a:t>
            </a:r>
          </a:p>
          <a:p>
            <a:pPr lvl="1"/>
            <a:r>
              <a:rPr lang="en-AU" dirty="0" smtClean="0"/>
              <a:t>Criminalisation of HIV transmission</a:t>
            </a:r>
          </a:p>
          <a:p>
            <a:pPr lvl="1"/>
            <a:r>
              <a:rPr lang="en-AU" dirty="0" smtClean="0"/>
              <a:t>Biological preventions for HIV and STIs</a:t>
            </a:r>
          </a:p>
          <a:p>
            <a:pPr lvl="1">
              <a:buFontTx/>
              <a:buNone/>
            </a:pPr>
            <a:r>
              <a:rPr lang="en-AU" sz="2800" dirty="0" smtClean="0"/>
              <a:t>    and</a:t>
            </a:r>
            <a:r>
              <a:rPr lang="en-AU" dirty="0" smtClean="0"/>
              <a:t> </a:t>
            </a:r>
            <a:r>
              <a:rPr lang="en-AU" sz="2800" dirty="0" smtClean="0"/>
              <a:t>more</a:t>
            </a:r>
            <a:r>
              <a:rPr lang="en-AU" dirty="0" smtClean="0"/>
              <a:t>…</a:t>
            </a:r>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4A501C-E902-7046-9CCF-25412BB39CEC}" type="slidenum">
              <a:rPr lang="en-AU"/>
              <a:pPr/>
              <a:t>16</a:t>
            </a:fld>
            <a:endParaRPr lang="en-AU"/>
          </a:p>
        </p:txBody>
      </p:sp>
      <p:sp>
        <p:nvSpPr>
          <p:cNvPr id="54274" name="Rectangle 2"/>
          <p:cNvSpPr>
            <a:spLocks noGrp="1" noChangeArrowheads="1"/>
          </p:cNvSpPr>
          <p:nvPr>
            <p:ph type="title"/>
          </p:nvPr>
        </p:nvSpPr>
        <p:spPr/>
        <p:txBody>
          <a:bodyPr/>
          <a:lstStyle/>
          <a:p>
            <a:r>
              <a:rPr lang="en-AU" sz="4000"/>
              <a:t>Small group work and discussion</a:t>
            </a:r>
          </a:p>
        </p:txBody>
      </p:sp>
      <p:sp>
        <p:nvSpPr>
          <p:cNvPr id="54275" name="Rectangle 3"/>
          <p:cNvSpPr>
            <a:spLocks noGrp="1" noChangeArrowheads="1"/>
          </p:cNvSpPr>
          <p:nvPr>
            <p:ph type="body" idx="1"/>
          </p:nvPr>
        </p:nvSpPr>
        <p:spPr/>
        <p:txBody>
          <a:bodyPr/>
          <a:lstStyle/>
          <a:p>
            <a:r>
              <a:rPr lang="en-AU" dirty="0"/>
              <a:t>Group topics:</a:t>
            </a:r>
          </a:p>
          <a:p>
            <a:pPr lvl="1"/>
            <a:r>
              <a:rPr lang="en-AU" dirty="0"/>
              <a:t>Pre-marital sex; sex education for school-age children; using the internet to find romantic and sexual partners; teenage pregnancy </a:t>
            </a:r>
          </a:p>
          <a:p>
            <a:r>
              <a:rPr lang="en-AU" dirty="0"/>
              <a:t>How might your topic be conceptualised as </a:t>
            </a:r>
            <a:r>
              <a:rPr lang="en-AU" dirty="0" err="1"/>
              <a:t>biopolitical</a:t>
            </a:r>
            <a:r>
              <a:rPr lang="en-AU" dirty="0"/>
              <a:t>?</a:t>
            </a:r>
          </a:p>
          <a:p>
            <a:pPr lvl="1"/>
            <a:r>
              <a:rPr lang="en-AU" dirty="0"/>
              <a:t>Focus questions:</a:t>
            </a:r>
          </a:p>
          <a:p>
            <a:pPr lvl="2"/>
            <a:r>
              <a:rPr lang="en-AU" dirty="0"/>
              <a:t>In what way can we think of this topic in terms of </a:t>
            </a:r>
            <a:r>
              <a:rPr lang="en-AU" dirty="0" err="1"/>
              <a:t>biopower</a:t>
            </a:r>
            <a:r>
              <a:rPr lang="en-AU" dirty="0"/>
              <a:t>?</a:t>
            </a:r>
          </a:p>
          <a:p>
            <a:pPr lvl="2"/>
            <a:r>
              <a:rPr lang="en-AU" dirty="0"/>
              <a:t>How might this topic reflect </a:t>
            </a:r>
            <a:r>
              <a:rPr lang="en-AU" dirty="0" err="1"/>
              <a:t>governmentality</a:t>
            </a:r>
            <a:r>
              <a:rPr lang="en-AU" dirty="0"/>
              <a:t>?</a:t>
            </a:r>
          </a:p>
          <a:p>
            <a:pPr lvl="2"/>
            <a:r>
              <a:rPr lang="en-AU" dirty="0"/>
              <a:t>How might technologies of the self be present in this topic? (i.e. what appeal to individuals may be made in relation to this topic?)         </a:t>
            </a:r>
            <a:r>
              <a:rPr lang="en-AU" b="1" dirty="0"/>
              <a:t>(15 mins)</a:t>
            </a:r>
          </a:p>
          <a:p>
            <a:r>
              <a:rPr lang="en-AU" dirty="0"/>
              <a:t>Feedback and discussion                                           </a:t>
            </a:r>
            <a:r>
              <a:rPr lang="en-AU" sz="2000" b="1" dirty="0"/>
              <a:t>(10 mins) </a:t>
            </a:r>
          </a:p>
          <a:p>
            <a:endParaRPr lang="en-AU" sz="2000" b="1" dirty="0"/>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EAFFD419-5F1C-3649-A76D-B8A174188475}" type="slidenum">
              <a:rPr lang="en-AU"/>
              <a:pPr/>
              <a:t>17</a:t>
            </a:fld>
            <a:endParaRPr lang="en-AU"/>
          </a:p>
        </p:txBody>
      </p:sp>
      <p:sp>
        <p:nvSpPr>
          <p:cNvPr id="53252" name="Rectangle 4"/>
          <p:cNvSpPr>
            <a:spLocks noGrp="1" noChangeArrowheads="1"/>
          </p:cNvSpPr>
          <p:nvPr>
            <p:ph type="title"/>
          </p:nvPr>
        </p:nvSpPr>
        <p:spPr>
          <a:xfrm>
            <a:off x="468313" y="2781300"/>
            <a:ext cx="8229600" cy="1143000"/>
          </a:xfrm>
        </p:spPr>
        <p:txBody>
          <a:bodyPr/>
          <a:lstStyle/>
          <a:p>
            <a:r>
              <a:rPr lang="en-AU" sz="4000" dirty="0"/>
              <a:t>Session 2. </a:t>
            </a:r>
            <a:br>
              <a:rPr lang="en-AU" sz="4000" dirty="0"/>
            </a:br>
            <a:r>
              <a:rPr lang="en-US" sz="4000" dirty="0" err="1"/>
              <a:t>Biopower</a:t>
            </a:r>
            <a:r>
              <a:rPr lang="en-US" sz="4000" dirty="0"/>
              <a:t> </a:t>
            </a:r>
            <a:r>
              <a:rPr lang="en-US" sz="4000" dirty="0" smtClean="0"/>
              <a:t>and </a:t>
            </a:r>
            <a:r>
              <a:rPr lang="en-US" sz="4000" dirty="0" err="1" smtClean="0"/>
              <a:t>p</a:t>
            </a:r>
            <a:r>
              <a:rPr lang="en-US" sz="4000" dirty="0" err="1" smtClean="0"/>
              <a:t>ostcoloniality</a:t>
            </a:r>
            <a:r>
              <a:rPr lang="en-US" sz="4000" dirty="0"/>
              <a:t>:</a:t>
            </a:r>
            <a:r>
              <a:rPr lang="en-US" sz="4000" dirty="0" smtClean="0"/>
              <a:t> Intersecting </a:t>
            </a:r>
            <a:r>
              <a:rPr lang="en-US" sz="4000" dirty="0"/>
              <a:t>s</a:t>
            </a:r>
            <a:r>
              <a:rPr lang="en-US" sz="4000" dirty="0" smtClean="0"/>
              <a:t>ex</a:t>
            </a:r>
            <a:r>
              <a:rPr lang="en-US" sz="4000" dirty="0"/>
              <a:t>,</a:t>
            </a:r>
            <a:r>
              <a:rPr lang="en-US" sz="4000" dirty="0" smtClean="0"/>
              <a:t> race </a:t>
            </a:r>
            <a:r>
              <a:rPr lang="en-US" sz="4000" dirty="0"/>
              <a:t>and</a:t>
            </a:r>
            <a:r>
              <a:rPr lang="en-US" sz="4000" dirty="0" smtClean="0"/>
              <a:t> ethnicity</a:t>
            </a:r>
            <a:r>
              <a:rPr lang="en-GB" sz="4000" dirty="0" smtClean="0">
                <a:effectLst/>
              </a:rPr>
              <a:t> </a:t>
            </a:r>
            <a:endParaRPr lang="en-AU" sz="40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0E0A8DD-36EA-6C45-BACD-7D0443B62B27}" type="slidenum">
              <a:rPr lang="en-AU"/>
              <a:pPr/>
              <a:t>18</a:t>
            </a:fld>
            <a:endParaRPr lang="en-AU"/>
          </a:p>
        </p:txBody>
      </p:sp>
      <p:sp>
        <p:nvSpPr>
          <p:cNvPr id="56322" name="Rectangle 2"/>
          <p:cNvSpPr>
            <a:spLocks noGrp="1" noChangeArrowheads="1"/>
          </p:cNvSpPr>
          <p:nvPr>
            <p:ph type="title"/>
          </p:nvPr>
        </p:nvSpPr>
        <p:spPr/>
        <p:txBody>
          <a:bodyPr/>
          <a:lstStyle/>
          <a:p>
            <a:r>
              <a:rPr lang="en-US" dirty="0" smtClean="0"/>
              <a:t>Foucault, ‘Society Must Be Defended’</a:t>
            </a:r>
            <a:endParaRPr lang="en-US" dirty="0"/>
          </a:p>
        </p:txBody>
      </p:sp>
      <p:sp>
        <p:nvSpPr>
          <p:cNvPr id="56323" name="Rectangle 3"/>
          <p:cNvSpPr>
            <a:spLocks noGrp="1" noChangeArrowheads="1"/>
          </p:cNvSpPr>
          <p:nvPr>
            <p:ph type="body" idx="1"/>
          </p:nvPr>
        </p:nvSpPr>
        <p:spPr/>
        <p:txBody>
          <a:bodyPr/>
          <a:lstStyle/>
          <a:p>
            <a:r>
              <a:rPr lang="en-US" dirty="0" smtClean="0">
                <a:solidFill>
                  <a:schemeClr val="tx1"/>
                </a:solidFill>
                <a:latin typeface="+mn-lt"/>
                <a:ea typeface="+mn-ea"/>
                <a:cs typeface="+mn-cs"/>
              </a:rPr>
              <a:t>“What </a:t>
            </a:r>
            <a:r>
              <a:rPr lang="en-US" dirty="0">
                <a:solidFill>
                  <a:schemeClr val="tx1"/>
                </a:solidFill>
                <a:latin typeface="+mn-lt"/>
                <a:ea typeface="+mn-ea"/>
                <a:cs typeface="+mn-cs"/>
              </a:rPr>
              <a:t>is in fact racism? It is primarily a way of introducing a break into the domain of life that is under power’s control: the break between what must live and what must die. The appearance within the biological continuum of the human race of races, the distinction among races, the hierarchy of races, the fact that certain races are described as good and that others, in contrast, are described as inferior: all this is a way of fragmenting the field of the biological that power controls</a:t>
            </a:r>
            <a:r>
              <a:rPr lang="en-US" dirty="0" smtClean="0">
                <a:solidFill>
                  <a:schemeClr val="tx1"/>
                </a:solidFill>
                <a:latin typeface="+mn-lt"/>
                <a:ea typeface="+mn-ea"/>
                <a:cs typeface="+mn-cs"/>
              </a:rPr>
              <a:t>.”  (254-5) </a:t>
            </a:r>
            <a:endParaRPr lang="en-GB" dirty="0">
              <a:solidFill>
                <a:schemeClr val="tx1"/>
              </a:solidFill>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771A220-A3DC-B74B-ADB1-7080028CA666}" type="slidenum">
              <a:rPr lang="en-AU"/>
              <a:pPr/>
              <a:t>19</a:t>
            </a:fld>
            <a:endParaRPr lang="en-AU"/>
          </a:p>
        </p:txBody>
      </p:sp>
      <p:sp>
        <p:nvSpPr>
          <p:cNvPr id="52226" name="Rectangle 2"/>
          <p:cNvSpPr>
            <a:spLocks noGrp="1" noChangeArrowheads="1"/>
          </p:cNvSpPr>
          <p:nvPr>
            <p:ph type="title"/>
          </p:nvPr>
        </p:nvSpPr>
        <p:spPr>
          <a:xfrm>
            <a:off x="179512" y="260648"/>
            <a:ext cx="8229600" cy="1143000"/>
          </a:xfrm>
        </p:spPr>
        <p:txBody>
          <a:bodyPr/>
          <a:lstStyle/>
          <a:p>
            <a:r>
              <a:rPr lang="en-AU" dirty="0" err="1" smtClean="0"/>
              <a:t>Intersectionality</a:t>
            </a:r>
            <a:endParaRPr lang="en-AU" dirty="0"/>
          </a:p>
        </p:txBody>
      </p:sp>
      <p:sp>
        <p:nvSpPr>
          <p:cNvPr id="52227" name="Rectangle 3"/>
          <p:cNvSpPr>
            <a:spLocks noGrp="1" noChangeArrowheads="1"/>
          </p:cNvSpPr>
          <p:nvPr>
            <p:ph type="body" idx="1"/>
          </p:nvPr>
        </p:nvSpPr>
        <p:spPr>
          <a:xfrm>
            <a:off x="395536" y="1124744"/>
            <a:ext cx="8496944" cy="5256584"/>
          </a:xfrm>
        </p:spPr>
        <p:txBody>
          <a:bodyPr/>
          <a:lstStyle/>
          <a:p>
            <a:r>
              <a:rPr lang="en-US" sz="2400" b="1" dirty="0" smtClean="0">
                <a:solidFill>
                  <a:schemeClr val="tx1"/>
                </a:solidFill>
                <a:latin typeface="+mn-lt"/>
                <a:ea typeface="+mn-ea"/>
                <a:cs typeface="+mn-cs"/>
              </a:rPr>
              <a:t>Intersectionality</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(or </a:t>
            </a:r>
            <a:r>
              <a:rPr lang="en-US" sz="2400" b="1" dirty="0" err="1">
                <a:solidFill>
                  <a:schemeClr val="tx1"/>
                </a:solidFill>
                <a:latin typeface="+mn-lt"/>
                <a:ea typeface="+mn-ea"/>
                <a:cs typeface="+mn-cs"/>
              </a:rPr>
              <a:t>Intersectionalism</a:t>
            </a:r>
            <a:r>
              <a:rPr lang="en-US" sz="2400" dirty="0">
                <a:solidFill>
                  <a:schemeClr val="tx1"/>
                </a:solidFill>
                <a:latin typeface="+mn-lt"/>
                <a:ea typeface="+mn-ea"/>
                <a:cs typeface="+mn-cs"/>
              </a:rPr>
              <a:t>) is the study of intersections between different disenfranchised groups or groups of </a:t>
            </a:r>
            <a:r>
              <a:rPr lang="en-US" sz="2400" u="sng" dirty="0">
                <a:solidFill>
                  <a:schemeClr val="tx1"/>
                </a:solidFill>
                <a:latin typeface="+mn-lt"/>
                <a:ea typeface="+mn-ea"/>
                <a:cs typeface="+mn-cs"/>
                <a:hlinkClick r:id="rId3"/>
              </a:rPr>
              <a:t>minorities</a:t>
            </a:r>
            <a:r>
              <a:rPr lang="en-US" sz="2400" dirty="0">
                <a:solidFill>
                  <a:schemeClr val="tx1"/>
                </a:solidFill>
                <a:latin typeface="+mn-lt"/>
                <a:ea typeface="+mn-ea"/>
                <a:cs typeface="+mn-cs"/>
              </a:rPr>
              <a:t>; specifically, the study of the interactions of multiple systems of </a:t>
            </a:r>
            <a:r>
              <a:rPr lang="en-US" sz="2400" u="sng" dirty="0">
                <a:solidFill>
                  <a:schemeClr val="tx1"/>
                </a:solidFill>
                <a:latin typeface="+mn-lt"/>
                <a:ea typeface="+mn-ea"/>
                <a:cs typeface="+mn-cs"/>
                <a:hlinkClick r:id="rId4"/>
              </a:rPr>
              <a:t>oppression</a:t>
            </a:r>
            <a:r>
              <a:rPr lang="en-US" sz="2400" dirty="0">
                <a:solidFill>
                  <a:schemeClr val="tx1"/>
                </a:solidFill>
                <a:latin typeface="+mn-lt"/>
                <a:ea typeface="+mn-ea"/>
                <a:cs typeface="+mn-cs"/>
              </a:rPr>
              <a:t> or </a:t>
            </a:r>
            <a:r>
              <a:rPr lang="en-US" sz="2400" u="sng" dirty="0">
                <a:solidFill>
                  <a:schemeClr val="tx1"/>
                </a:solidFill>
                <a:latin typeface="+mn-lt"/>
                <a:ea typeface="+mn-ea"/>
                <a:cs typeface="+mn-cs"/>
                <a:hlinkClick r:id="rId5"/>
              </a:rPr>
              <a:t>discrimination</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This </a:t>
            </a:r>
            <a:r>
              <a:rPr lang="en-US" sz="2400" u="sng" dirty="0">
                <a:solidFill>
                  <a:schemeClr val="tx1"/>
                </a:solidFill>
                <a:latin typeface="+mn-lt"/>
                <a:ea typeface="+mn-ea"/>
                <a:cs typeface="+mn-cs"/>
                <a:hlinkClick r:id="rId6"/>
              </a:rPr>
              <a:t>feminist sociological</a:t>
            </a:r>
            <a:r>
              <a:rPr lang="en-US" sz="2400" dirty="0">
                <a:solidFill>
                  <a:schemeClr val="tx1"/>
                </a:solidFill>
                <a:latin typeface="+mn-lt"/>
                <a:ea typeface="+mn-ea"/>
                <a:cs typeface="+mn-cs"/>
              </a:rPr>
              <a:t> theory was first highlighted by </a:t>
            </a:r>
            <a:r>
              <a:rPr lang="en-US" sz="2400" u="sng" dirty="0">
                <a:solidFill>
                  <a:schemeClr val="tx1"/>
                </a:solidFill>
                <a:latin typeface="+mn-lt"/>
                <a:ea typeface="+mn-ea"/>
                <a:cs typeface="+mn-cs"/>
                <a:hlinkClick r:id="rId7"/>
              </a:rPr>
              <a:t>Kimberlé Crenshaw</a:t>
            </a:r>
            <a:r>
              <a:rPr lang="en-US" sz="2400" dirty="0">
                <a:solidFill>
                  <a:schemeClr val="tx1"/>
                </a:solidFill>
                <a:latin typeface="+mn-lt"/>
                <a:ea typeface="+mn-ea"/>
                <a:cs typeface="+mn-cs"/>
              </a:rPr>
              <a:t> (1989</a:t>
            </a:r>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theory suggests that—and seeks to examine how—various biological, social and cultural categories such as </a:t>
            </a:r>
            <a:r>
              <a:rPr lang="en-US" sz="2400" u="sng" dirty="0">
                <a:solidFill>
                  <a:schemeClr val="tx1"/>
                </a:solidFill>
                <a:latin typeface="+mn-lt"/>
                <a:ea typeface="+mn-ea"/>
                <a:cs typeface="+mn-cs"/>
                <a:hlinkClick r:id="rId8"/>
              </a:rPr>
              <a:t>gender</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9"/>
              </a:rPr>
              <a:t>race</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10"/>
              </a:rPr>
              <a:t>class</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11"/>
              </a:rPr>
              <a:t>ability</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12"/>
              </a:rPr>
              <a:t>sexual orientation</a:t>
            </a:r>
            <a:r>
              <a:rPr lang="en-US" sz="2400" dirty="0">
                <a:solidFill>
                  <a:schemeClr val="tx1"/>
                </a:solidFill>
                <a:latin typeface="+mn-lt"/>
                <a:ea typeface="+mn-ea"/>
                <a:cs typeface="+mn-cs"/>
              </a:rPr>
              <a:t>, and other axes of </a:t>
            </a:r>
            <a:r>
              <a:rPr lang="en-US" sz="2400" u="sng" dirty="0">
                <a:solidFill>
                  <a:schemeClr val="tx1"/>
                </a:solidFill>
                <a:latin typeface="+mn-lt"/>
                <a:ea typeface="+mn-ea"/>
                <a:cs typeface="+mn-cs"/>
                <a:hlinkClick r:id="rId13"/>
              </a:rPr>
              <a:t>identity</a:t>
            </a:r>
            <a:r>
              <a:rPr lang="en-US" sz="2400" dirty="0">
                <a:solidFill>
                  <a:schemeClr val="tx1"/>
                </a:solidFill>
                <a:latin typeface="+mn-lt"/>
                <a:ea typeface="+mn-ea"/>
                <a:cs typeface="+mn-cs"/>
              </a:rPr>
              <a:t> interact on multiple and often simultaneous levels, contributing to systematic </a:t>
            </a:r>
            <a:r>
              <a:rPr lang="en-US" sz="2400" u="sng" dirty="0">
                <a:solidFill>
                  <a:schemeClr val="tx1"/>
                </a:solidFill>
                <a:latin typeface="+mn-lt"/>
                <a:ea typeface="+mn-ea"/>
                <a:cs typeface="+mn-cs"/>
                <a:hlinkClick r:id="rId14"/>
              </a:rPr>
              <a:t>social inequality</a:t>
            </a:r>
            <a:r>
              <a:rPr lang="en-US" sz="2400" dirty="0">
                <a:solidFill>
                  <a:schemeClr val="tx1"/>
                </a:solidFill>
                <a:latin typeface="+mn-lt"/>
                <a:ea typeface="+mn-ea"/>
                <a:cs typeface="+mn-cs"/>
              </a:rPr>
              <a:t>. Intersectionality holds that the classical conceptualizations of </a:t>
            </a:r>
            <a:r>
              <a:rPr lang="en-US" sz="2400" u="sng" dirty="0">
                <a:solidFill>
                  <a:schemeClr val="tx1"/>
                </a:solidFill>
                <a:latin typeface="+mn-lt"/>
                <a:ea typeface="+mn-ea"/>
                <a:cs typeface="+mn-cs"/>
                <a:hlinkClick r:id="rId4"/>
              </a:rPr>
              <a:t>oppression</a:t>
            </a:r>
            <a:r>
              <a:rPr lang="en-US" sz="2400" dirty="0">
                <a:solidFill>
                  <a:schemeClr val="tx1"/>
                </a:solidFill>
                <a:latin typeface="+mn-lt"/>
                <a:ea typeface="+mn-ea"/>
                <a:cs typeface="+mn-cs"/>
              </a:rPr>
              <a:t> within </a:t>
            </a:r>
            <a:r>
              <a:rPr lang="en-US" sz="2400" u="sng" dirty="0">
                <a:solidFill>
                  <a:schemeClr val="tx1"/>
                </a:solidFill>
                <a:latin typeface="+mn-lt"/>
                <a:ea typeface="+mn-ea"/>
                <a:cs typeface="+mn-cs"/>
                <a:hlinkClick r:id="rId15"/>
              </a:rPr>
              <a:t>society</a:t>
            </a:r>
            <a:r>
              <a:rPr lang="en-US" sz="2400" dirty="0">
                <a:solidFill>
                  <a:schemeClr val="tx1"/>
                </a:solidFill>
                <a:latin typeface="+mn-lt"/>
                <a:ea typeface="+mn-ea"/>
                <a:cs typeface="+mn-cs"/>
              </a:rPr>
              <a:t>, such as </a:t>
            </a:r>
            <a:r>
              <a:rPr lang="en-US" sz="2400" u="sng" dirty="0">
                <a:solidFill>
                  <a:schemeClr val="tx1"/>
                </a:solidFill>
                <a:latin typeface="+mn-lt"/>
                <a:ea typeface="+mn-ea"/>
                <a:cs typeface="+mn-cs"/>
                <a:hlinkClick r:id="rId16"/>
              </a:rPr>
              <a:t>racism</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17"/>
              </a:rPr>
              <a:t>sexism</a:t>
            </a:r>
            <a:r>
              <a:rPr lang="en-US" sz="2400" dirty="0">
                <a:solidFill>
                  <a:schemeClr val="tx1"/>
                </a:solidFill>
                <a:latin typeface="+mn-lt"/>
                <a:ea typeface="+mn-ea"/>
                <a:cs typeface="+mn-cs"/>
              </a:rPr>
              <a:t>, </a:t>
            </a:r>
            <a:r>
              <a:rPr lang="en-US" sz="2400" u="sng" dirty="0">
                <a:solidFill>
                  <a:schemeClr val="tx1"/>
                </a:solidFill>
                <a:latin typeface="+mn-lt"/>
                <a:ea typeface="+mn-ea"/>
                <a:cs typeface="+mn-cs"/>
                <a:hlinkClick r:id="rId18"/>
              </a:rPr>
              <a:t>homophobia</a:t>
            </a:r>
            <a:r>
              <a:rPr lang="en-US" sz="2400" dirty="0">
                <a:solidFill>
                  <a:schemeClr val="tx1"/>
                </a:solidFill>
                <a:latin typeface="+mn-lt"/>
                <a:ea typeface="+mn-ea"/>
                <a:cs typeface="+mn-cs"/>
              </a:rPr>
              <a:t>, and belief-based </a:t>
            </a:r>
            <a:r>
              <a:rPr lang="en-US" sz="2400" u="sng" dirty="0">
                <a:solidFill>
                  <a:schemeClr val="tx1"/>
                </a:solidFill>
                <a:latin typeface="+mn-lt"/>
                <a:ea typeface="+mn-ea"/>
                <a:cs typeface="+mn-cs"/>
                <a:hlinkClick r:id="rId19"/>
              </a:rPr>
              <a:t>bigotry</a:t>
            </a:r>
            <a:r>
              <a:rPr lang="en-US" sz="2400" dirty="0">
                <a:solidFill>
                  <a:schemeClr val="tx1"/>
                </a:solidFill>
                <a:latin typeface="+mn-lt"/>
                <a:ea typeface="+mn-ea"/>
                <a:cs typeface="+mn-cs"/>
              </a:rPr>
              <a:t> including nationalism, do not act independently of one another; instead, these forms of oppression interrelate, creating a system of oppression that reflects the "intersection" of multiple forms of </a:t>
            </a:r>
            <a:r>
              <a:rPr lang="en-US" sz="2400" u="sng" dirty="0">
                <a:solidFill>
                  <a:schemeClr val="tx1"/>
                </a:solidFill>
                <a:latin typeface="+mn-lt"/>
                <a:ea typeface="+mn-ea"/>
                <a:cs typeface="+mn-cs"/>
                <a:hlinkClick r:id="rId5"/>
              </a:rPr>
              <a:t>discrimination</a:t>
            </a:r>
            <a:r>
              <a:rPr lang="en-US" sz="2400" dirty="0" smtClean="0">
                <a:solidFill>
                  <a:schemeClr val="tx1"/>
                </a:solidFill>
                <a:latin typeface="+mn-lt"/>
                <a:ea typeface="+mn-ea"/>
                <a:cs typeface="+mn-cs"/>
              </a:rPr>
              <a:t>.</a:t>
            </a:r>
            <a:r>
              <a:rPr lang="en-US" sz="2400" dirty="0" smtClean="0"/>
              <a:t>   </a:t>
            </a:r>
            <a:r>
              <a:rPr lang="en-US" sz="1500" dirty="0" smtClean="0"/>
              <a:t>(Wikipedia)</a:t>
            </a:r>
            <a:endParaRPr lang="en-GB" sz="2400" dirty="0">
              <a:solidFill>
                <a:schemeClr val="tx1"/>
              </a:solidFill>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miter lim="800000"/>
            <a:headEnd/>
            <a:tailEnd/>
          </a:ln>
        </p:spPr>
        <p:txBody>
          <a:bodyPr/>
          <a:lstStyle/>
          <a:p>
            <a:fld id="{47B73B39-CEE6-2744-94D7-E51C92891F4C}" type="slidenum">
              <a:rPr lang="en-AU"/>
              <a:pPr/>
              <a:t>2</a:t>
            </a:fld>
            <a:endParaRPr lang="en-AU"/>
          </a:p>
        </p:txBody>
      </p:sp>
      <p:sp>
        <p:nvSpPr>
          <p:cNvPr id="614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eaLnBrk="1" hangingPunct="1"/>
            <a:fld id="{5F97A795-7233-E54F-9713-B416FEDD1BB5}" type="slidenum">
              <a:rPr lang="en-AU" sz="1400"/>
              <a:pPr algn="r" eaLnBrk="1" hangingPunct="1"/>
              <a:t>2</a:t>
            </a:fld>
            <a:endParaRPr lang="en-AU" sz="1400"/>
          </a:p>
        </p:txBody>
      </p:sp>
      <p:sp>
        <p:nvSpPr>
          <p:cNvPr id="6148" name="Rectangle 2"/>
          <p:cNvSpPr>
            <a:spLocks noGrp="1" noChangeArrowheads="1"/>
          </p:cNvSpPr>
          <p:nvPr>
            <p:ph type="title"/>
          </p:nvPr>
        </p:nvSpPr>
        <p:spPr>
          <a:xfrm>
            <a:off x="457200" y="274638"/>
            <a:ext cx="8229600" cy="944562"/>
          </a:xfrm>
        </p:spPr>
        <p:txBody>
          <a:bodyPr/>
          <a:lstStyle/>
          <a:p>
            <a:pPr eaLnBrk="1" hangingPunct="1"/>
            <a:r>
              <a:rPr lang="en-AU" sz="3800"/>
              <a:t>Developed by:</a:t>
            </a:r>
          </a:p>
        </p:txBody>
      </p:sp>
      <p:sp>
        <p:nvSpPr>
          <p:cNvPr id="6149" name="Rectangle 3"/>
          <p:cNvSpPr>
            <a:spLocks noGrp="1" noChangeArrowheads="1"/>
          </p:cNvSpPr>
          <p:nvPr>
            <p:ph type="body" idx="1"/>
          </p:nvPr>
        </p:nvSpPr>
        <p:spPr>
          <a:xfrm>
            <a:off x="971550" y="1295400"/>
            <a:ext cx="7200900" cy="4137025"/>
          </a:xfrm>
        </p:spPr>
        <p:txBody>
          <a:bodyPr/>
          <a:lstStyle/>
          <a:p>
            <a:pPr algn="ctr" eaLnBrk="1" hangingPunct="1">
              <a:buFontTx/>
              <a:buNone/>
            </a:pPr>
            <a:r>
              <a:rPr lang="en-AU" dirty="0"/>
              <a:t>The Caribbean International Resource Network</a:t>
            </a:r>
          </a:p>
          <a:p>
            <a:pPr algn="ctr" eaLnBrk="1" hangingPunct="1">
              <a:buFontTx/>
              <a:buNone/>
            </a:pPr>
            <a:r>
              <a:rPr lang="en-AU" dirty="0">
                <a:latin typeface="Franklin Gothic Medium" pitchFamily="-112" charset="0"/>
              </a:rPr>
              <a:t>Presented in collaboration with:</a:t>
            </a:r>
          </a:p>
          <a:p>
            <a:pPr algn="ctr" eaLnBrk="1" hangingPunct="1">
              <a:buFontTx/>
              <a:buNone/>
            </a:pPr>
            <a:r>
              <a:rPr lang="en-AU" dirty="0"/>
              <a:t>The Institute for Gender &amp; Development Studies at the University of the West Indies, St. Augustine (Trinidad &amp; Tobago)</a:t>
            </a:r>
            <a:endParaRPr lang="en-AU" dirty="0" smtClean="0"/>
          </a:p>
          <a:p>
            <a:pPr algn="ctr" eaLnBrk="1" hangingPunct="1">
              <a:buFontTx/>
              <a:buNone/>
            </a:pPr>
            <a:r>
              <a:rPr lang="en-AU" dirty="0" smtClean="0">
                <a:ea typeface="ＭＳ Ｐゴシック" charset="-128"/>
                <a:cs typeface="ＭＳ Ｐゴシック" charset="-128"/>
              </a:rPr>
              <a:t>With funding from The Ford Foundation &amp; the International Association for the Study of Sexuality, Culture and Society (IASSCS)</a:t>
            </a:r>
          </a:p>
          <a:p>
            <a:pPr eaLnBrk="1" hangingPunct="1">
              <a:buFontTx/>
              <a:buNone/>
            </a:pPr>
            <a:r>
              <a:rPr lang="en-AU" sz="2400" dirty="0" smtClean="0"/>
              <a:t>	</a:t>
            </a:r>
            <a:r>
              <a:rPr lang="en-AU" sz="2400" dirty="0"/>
              <a:t>Available under an Attribution, Non-Commercial, </a:t>
            </a:r>
            <a:br>
              <a:rPr lang="en-AU" sz="2400" dirty="0"/>
            </a:br>
            <a:r>
              <a:rPr lang="en-AU" sz="2400" dirty="0"/>
              <a:t>Share Alike licence from Creative Commons</a:t>
            </a:r>
            <a:r>
              <a:rPr lang="en-AU" dirty="0"/>
              <a:t> </a:t>
            </a:r>
          </a:p>
        </p:txBody>
      </p:sp>
      <p:pic>
        <p:nvPicPr>
          <p:cNvPr id="6150" name="Picture 4" descr="Creative Commons"/>
          <p:cNvPicPr>
            <a:picLocks noChangeAspect="1" noChangeArrowheads="1"/>
          </p:cNvPicPr>
          <p:nvPr/>
        </p:nvPicPr>
        <p:blipFill>
          <a:blip r:embed="rId3"/>
          <a:srcRect/>
          <a:stretch>
            <a:fillRect/>
          </a:stretch>
        </p:blipFill>
        <p:spPr bwMode="auto">
          <a:xfrm>
            <a:off x="7019925" y="5661025"/>
            <a:ext cx="1117600" cy="39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of Foucault</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Europe’s eighteenth- and nineteenth-century discourses on sexuality, like other cultural, political, or economic assertions, cannot be charted in Europe alone. In </a:t>
            </a:r>
            <a:r>
              <a:rPr lang="en-US" dirty="0" err="1">
                <a:solidFill>
                  <a:schemeClr val="tx1"/>
                </a:solidFill>
                <a:latin typeface="+mn-lt"/>
                <a:ea typeface="+mn-ea"/>
                <a:cs typeface="+mn-cs"/>
              </a:rPr>
              <a:t>shortcircuiting</a:t>
            </a:r>
            <a:r>
              <a:rPr lang="en-US" dirty="0">
                <a:solidFill>
                  <a:schemeClr val="tx1"/>
                </a:solidFill>
                <a:latin typeface="+mn-lt"/>
                <a:ea typeface="+mn-ea"/>
                <a:cs typeface="+mn-cs"/>
              </a:rPr>
              <a:t> empire, Foucault’s history of European sexuality misses key sites in the production of that discourse, discounts the practices that racialized bodies, and thus elides a field of knowledge that provided the contrasts for what a “healthy, vigorous, bourgeois body” was all about. </a:t>
            </a:r>
            <a:r>
              <a:rPr lang="en-US" dirty="0" smtClean="0">
                <a:solidFill>
                  <a:schemeClr val="tx1"/>
                </a:solidFill>
                <a:latin typeface="+mn-lt"/>
                <a:ea typeface="+mn-ea"/>
                <a:cs typeface="+mn-cs"/>
              </a:rPr>
              <a:t>(</a:t>
            </a:r>
            <a:r>
              <a:rPr lang="en-US" dirty="0" smtClean="0"/>
              <a:t>Ann </a:t>
            </a:r>
            <a:r>
              <a:rPr lang="en-US" dirty="0" err="1" smtClean="0"/>
              <a:t>Stoler</a:t>
            </a:r>
            <a:r>
              <a:rPr lang="en-US" dirty="0" smtClean="0"/>
              <a:t>, </a:t>
            </a:r>
            <a:r>
              <a:rPr lang="en-US" i="1" dirty="0" smtClean="0"/>
              <a:t>Race and the Education of Desire</a:t>
            </a:r>
            <a:r>
              <a:rPr lang="en-GB" dirty="0" smtClean="0"/>
              <a:t> (1995</a:t>
            </a:r>
            <a:r>
              <a:rPr lang="en-GB" dirty="0" smtClean="0"/>
              <a:t>), </a:t>
            </a:r>
            <a:r>
              <a:rPr lang="en-US" dirty="0" smtClean="0">
                <a:solidFill>
                  <a:schemeClr val="tx1"/>
                </a:solidFill>
                <a:latin typeface="+mn-lt"/>
                <a:ea typeface="+mn-ea"/>
                <a:cs typeface="+mn-cs"/>
              </a:rPr>
              <a:t>7</a:t>
            </a:r>
            <a:r>
              <a:rPr lang="en-US" dirty="0">
                <a:solidFill>
                  <a:schemeClr val="tx1"/>
                </a:solidFill>
                <a:latin typeface="+mn-lt"/>
                <a:ea typeface="+mn-ea"/>
                <a:cs typeface="+mn-cs"/>
              </a:rPr>
              <a:t>)</a:t>
            </a:r>
            <a:endParaRPr lang="en-GB"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20</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2557573"/>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Sexuality</a:t>
            </a:r>
            <a:endParaRPr lang="en-US" dirty="0"/>
          </a:p>
        </p:txBody>
      </p:sp>
      <p:sp>
        <p:nvSpPr>
          <p:cNvPr id="3" name="Content Placeholder 2"/>
          <p:cNvSpPr>
            <a:spLocks noGrp="1"/>
          </p:cNvSpPr>
          <p:nvPr>
            <p:ph idx="1"/>
          </p:nvPr>
        </p:nvSpPr>
        <p:spPr/>
        <p:txBody>
          <a:bodyPr/>
          <a:lstStyle/>
          <a:p>
            <a:r>
              <a:rPr lang="en-US" dirty="0" smtClean="0"/>
              <a:t>Channel </a:t>
            </a:r>
            <a:r>
              <a:rPr lang="en-US" dirty="0" smtClean="0"/>
              <a:t>4 documentary </a:t>
            </a:r>
            <a:r>
              <a:rPr lang="en-US" i="1" dirty="0" smtClean="0"/>
              <a:t>I </a:t>
            </a:r>
            <a:r>
              <a:rPr lang="en-US" i="1" dirty="0"/>
              <a:t>W</a:t>
            </a:r>
            <a:r>
              <a:rPr lang="en-US" i="1" dirty="0" smtClean="0"/>
              <a:t>ant Your </a:t>
            </a:r>
            <a:r>
              <a:rPr lang="en-US" i="1" dirty="0" smtClean="0"/>
              <a:t>Sex</a:t>
            </a:r>
            <a:r>
              <a:rPr lang="en-US" dirty="0" smtClean="0"/>
              <a:t> </a:t>
            </a:r>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21</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39106128"/>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E2C144F-DF91-DC44-AF7A-FCEFBA6ADD5C}" type="slidenum">
              <a:rPr lang="en-AU"/>
              <a:pPr/>
              <a:t>22</a:t>
            </a:fld>
            <a:endParaRPr lang="en-AU"/>
          </a:p>
        </p:txBody>
      </p:sp>
      <p:sp>
        <p:nvSpPr>
          <p:cNvPr id="59394" name="Rectangle 2"/>
          <p:cNvSpPr>
            <a:spLocks noGrp="1" noChangeArrowheads="1"/>
          </p:cNvSpPr>
          <p:nvPr>
            <p:ph type="title"/>
          </p:nvPr>
        </p:nvSpPr>
        <p:spPr/>
        <p:txBody>
          <a:bodyPr/>
          <a:lstStyle/>
          <a:p>
            <a:r>
              <a:rPr lang="en-AU"/>
              <a:t>Group work</a:t>
            </a:r>
          </a:p>
        </p:txBody>
      </p:sp>
      <p:sp>
        <p:nvSpPr>
          <p:cNvPr id="59395" name="Rectangle 3"/>
          <p:cNvSpPr>
            <a:spLocks noGrp="1" noChangeArrowheads="1"/>
          </p:cNvSpPr>
          <p:nvPr>
            <p:ph type="body" idx="1"/>
          </p:nvPr>
        </p:nvSpPr>
        <p:spPr/>
        <p:txBody>
          <a:bodyPr wrap="square"/>
          <a:lstStyle/>
          <a:p>
            <a:pPr>
              <a:buNone/>
            </a:pPr>
            <a:r>
              <a:rPr lang="en-AU" dirty="0"/>
              <a:t>In pairs or small groups, analyse the </a:t>
            </a:r>
            <a:r>
              <a:rPr lang="en-AU" dirty="0" smtClean="0"/>
              <a:t>programme in relation </a:t>
            </a:r>
            <a:r>
              <a:rPr lang="en-AU" dirty="0" smtClean="0"/>
              <a:t>to the </a:t>
            </a:r>
            <a:r>
              <a:rPr lang="en-AU" dirty="0" smtClean="0"/>
              <a:t>questions:</a:t>
            </a:r>
            <a:endParaRPr lang="en-AU" dirty="0"/>
          </a:p>
          <a:p>
            <a:pPr lvl="0"/>
            <a:r>
              <a:rPr lang="en-US" dirty="0">
                <a:solidFill>
                  <a:schemeClr val="tx1"/>
                </a:solidFill>
                <a:latin typeface="+mn-lt"/>
                <a:ea typeface="+mn-ea"/>
                <a:cs typeface="+mn-cs"/>
              </a:rPr>
              <a:t>How can we relate the historical discourses on black sexuality to the ideas of </a:t>
            </a:r>
            <a:r>
              <a:rPr lang="en-US" dirty="0" err="1">
                <a:solidFill>
                  <a:schemeClr val="tx1"/>
                </a:solidFill>
                <a:latin typeface="+mn-lt"/>
                <a:ea typeface="+mn-ea"/>
                <a:cs typeface="+mn-cs"/>
              </a:rPr>
              <a:t>biopower</a:t>
            </a:r>
            <a:r>
              <a:rPr lang="en-US" dirty="0">
                <a:solidFill>
                  <a:schemeClr val="tx1"/>
                </a:solidFill>
                <a:latin typeface="+mn-lt"/>
                <a:ea typeface="+mn-ea"/>
                <a:cs typeface="+mn-cs"/>
              </a:rPr>
              <a:t>?</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How do we relate these to a Caribbean context? What is relevant? What is missing? </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How do these discourses continue today</a:t>
            </a:r>
            <a:r>
              <a:rPr lang="en-US" dirty="0" smtClean="0">
                <a:solidFill>
                  <a:schemeClr val="tx1"/>
                </a:solidFill>
                <a:latin typeface="+mn-lt"/>
                <a:ea typeface="+mn-ea"/>
                <a:cs typeface="+mn-cs"/>
              </a:rPr>
              <a:t>?</a:t>
            </a:r>
            <a:endParaRPr lang="en-GB" dirty="0" smtClean="0"/>
          </a:p>
          <a:p>
            <a:pPr lvl="0"/>
            <a:r>
              <a:rPr lang="en-AU" dirty="0" smtClean="0"/>
              <a:t>Feedback</a:t>
            </a:r>
            <a:endParaRPr lang="en-AU"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Sylvia </a:t>
            </a:r>
            <a:r>
              <a:rPr lang="en-US" dirty="0" err="1" smtClean="0"/>
              <a:t>Wynter</a:t>
            </a:r>
            <a:r>
              <a:rPr lang="en-US" dirty="0" smtClean="0"/>
              <a:t/>
            </a:r>
            <a:br>
              <a:rPr lang="en-US" dirty="0" smtClean="0"/>
            </a:br>
            <a:r>
              <a:rPr lang="en-US" dirty="0" smtClean="0"/>
              <a:t>(some helpful definitions)</a:t>
            </a:r>
            <a:endParaRPr lang="en-US" dirty="0"/>
          </a:p>
        </p:txBody>
      </p:sp>
      <p:sp>
        <p:nvSpPr>
          <p:cNvPr id="3" name="Content Placeholder 2"/>
          <p:cNvSpPr>
            <a:spLocks noGrp="1"/>
          </p:cNvSpPr>
          <p:nvPr>
            <p:ph idx="1"/>
          </p:nvPr>
        </p:nvSpPr>
        <p:spPr/>
        <p:txBody>
          <a:bodyPr/>
          <a:lstStyle/>
          <a:p>
            <a:r>
              <a:rPr lang="en-US" sz="2000" dirty="0">
                <a:solidFill>
                  <a:schemeClr val="tx1"/>
                </a:solidFill>
              </a:rPr>
              <a:t>Ontogeny: The origin and development of an individual organism from embryo to adult.</a:t>
            </a:r>
            <a:endParaRPr lang="en-GB" sz="2000" dirty="0">
              <a:solidFill>
                <a:schemeClr val="tx1"/>
              </a:solidFill>
            </a:endParaRPr>
          </a:p>
          <a:p>
            <a:r>
              <a:rPr lang="en-US" sz="2000" dirty="0" err="1">
                <a:solidFill>
                  <a:schemeClr val="tx1"/>
                </a:solidFill>
              </a:rPr>
              <a:t>Sociogeny</a:t>
            </a:r>
            <a:r>
              <a:rPr lang="en-US" sz="2000" dirty="0">
                <a:solidFill>
                  <a:schemeClr val="tx1"/>
                </a:solidFill>
              </a:rPr>
              <a:t>: the science of the origin or genesis of society</a:t>
            </a:r>
            <a:r>
              <a:rPr lang="en-US" sz="2000" dirty="0" smtClean="0">
                <a:solidFill>
                  <a:schemeClr val="tx1"/>
                </a:solidFill>
              </a:rPr>
              <a:t>.</a:t>
            </a:r>
            <a:endParaRPr lang="en-US" sz="2000" dirty="0" smtClean="0"/>
          </a:p>
          <a:p>
            <a:r>
              <a:rPr lang="en-US" sz="2000" dirty="0" smtClean="0">
                <a:solidFill>
                  <a:schemeClr val="tx1"/>
                </a:solidFill>
              </a:rPr>
              <a:t>Copernican </a:t>
            </a:r>
            <a:r>
              <a:rPr lang="en-US" sz="2000" dirty="0">
                <a:solidFill>
                  <a:schemeClr val="tx1"/>
                </a:solidFill>
              </a:rPr>
              <a:t>revolution (when humans realized that the sun did not revolve around the earth) </a:t>
            </a:r>
            <a:endParaRPr lang="en-US" sz="2000" dirty="0"/>
          </a:p>
          <a:p>
            <a:r>
              <a:rPr lang="en-US" sz="2000" dirty="0" smtClean="0">
                <a:solidFill>
                  <a:schemeClr val="tx1"/>
                </a:solidFill>
              </a:rPr>
              <a:t>Darwinian </a:t>
            </a:r>
            <a:r>
              <a:rPr lang="en-US" sz="2000" dirty="0">
                <a:solidFill>
                  <a:schemeClr val="tx1"/>
                </a:solidFill>
              </a:rPr>
              <a:t>revolution (when humans realized that they were not divinely created but part of an evolutionary process</a:t>
            </a:r>
            <a:r>
              <a:rPr lang="en-US" sz="2000" dirty="0" smtClean="0">
                <a:solidFill>
                  <a:schemeClr val="tx1"/>
                </a:solidFill>
              </a:rPr>
              <a:t>) </a:t>
            </a:r>
          </a:p>
          <a:p>
            <a:r>
              <a:rPr lang="en-US" sz="2000" dirty="0" err="1" smtClean="0">
                <a:solidFill>
                  <a:schemeClr val="tx1"/>
                </a:solidFill>
              </a:rPr>
              <a:t>Fanonian</a:t>
            </a:r>
            <a:r>
              <a:rPr lang="en-US" sz="2000" dirty="0" smtClean="0">
                <a:solidFill>
                  <a:schemeClr val="tx1"/>
                </a:solidFill>
              </a:rPr>
              <a:t> </a:t>
            </a:r>
            <a:r>
              <a:rPr lang="en-US" sz="2000" dirty="0">
                <a:solidFill>
                  <a:schemeClr val="tx1"/>
                </a:solidFill>
              </a:rPr>
              <a:t>revolution (when humans could and should realize that they are not biologically defined but experience themselves according to social and cultural norms). </a:t>
            </a:r>
            <a:endParaRPr lang="en-GB" sz="20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23</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123345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42049B1-2439-7143-A11E-EC73322DA1D8}" type="slidenum">
              <a:rPr lang="en-AU"/>
              <a:pPr/>
              <a:t>24</a:t>
            </a:fld>
            <a:endParaRPr lang="en-AU"/>
          </a:p>
        </p:txBody>
      </p:sp>
      <p:sp>
        <p:nvSpPr>
          <p:cNvPr id="64514" name="Rectangle 2"/>
          <p:cNvSpPr>
            <a:spLocks noGrp="1" noChangeArrowheads="1"/>
          </p:cNvSpPr>
          <p:nvPr>
            <p:ph type="title"/>
          </p:nvPr>
        </p:nvSpPr>
        <p:spPr/>
        <p:txBody>
          <a:bodyPr/>
          <a:lstStyle/>
          <a:p>
            <a:r>
              <a:rPr lang="en-AU"/>
              <a:t>Pre-reading review</a:t>
            </a:r>
          </a:p>
        </p:txBody>
      </p:sp>
      <p:sp>
        <p:nvSpPr>
          <p:cNvPr id="64515" name="Rectangle 3"/>
          <p:cNvSpPr>
            <a:spLocks noGrp="1" noChangeArrowheads="1"/>
          </p:cNvSpPr>
          <p:nvPr>
            <p:ph type="body" idx="1"/>
          </p:nvPr>
        </p:nvSpPr>
        <p:spPr>
          <a:xfrm>
            <a:off x="457200" y="1700213"/>
            <a:ext cx="8362950" cy="4425950"/>
          </a:xfrm>
        </p:spPr>
        <p:txBody>
          <a:bodyPr/>
          <a:lstStyle/>
          <a:p>
            <a:r>
              <a:rPr lang="en-AU" dirty="0"/>
              <a:t>Form pairs</a:t>
            </a:r>
          </a:p>
          <a:p>
            <a:pPr lvl="1"/>
            <a:r>
              <a:rPr lang="en-AU" dirty="0" smtClean="0"/>
              <a:t>Share </a:t>
            </a:r>
            <a:r>
              <a:rPr lang="en-AU" dirty="0"/>
              <a:t>your thoughts on </a:t>
            </a:r>
            <a:r>
              <a:rPr lang="en-AU" dirty="0" err="1" smtClean="0"/>
              <a:t>Syliva</a:t>
            </a:r>
            <a:r>
              <a:rPr lang="en-AU" dirty="0" smtClean="0"/>
              <a:t> </a:t>
            </a:r>
            <a:r>
              <a:rPr lang="en-AU" dirty="0" err="1" smtClean="0"/>
              <a:t>Wynter’s</a:t>
            </a:r>
            <a:r>
              <a:rPr lang="en-AU" dirty="0" smtClean="0"/>
              <a:t> Interview in </a:t>
            </a:r>
            <a:r>
              <a:rPr lang="en-AU" i="1" dirty="0" smtClean="0"/>
              <a:t>PROUDFLESH </a:t>
            </a:r>
            <a:endParaRPr lang="en-AU" i="1" dirty="0"/>
          </a:p>
          <a:p>
            <a:r>
              <a:rPr lang="en-AU" dirty="0" smtClean="0"/>
              <a:t>Look at the four sentences you have </a:t>
            </a:r>
            <a:r>
              <a:rPr lang="en-AU" dirty="0" smtClean="0"/>
              <a:t>underlined. </a:t>
            </a:r>
            <a:r>
              <a:rPr lang="en-AU" dirty="0" smtClean="0"/>
              <a:t>Decide </a:t>
            </a:r>
            <a:r>
              <a:rPr lang="en-AU" dirty="0"/>
              <a:t>on a question to ask the other </a:t>
            </a:r>
            <a:r>
              <a:rPr lang="en-AU" dirty="0" smtClean="0"/>
              <a:t>participants relating to </a:t>
            </a:r>
            <a:r>
              <a:rPr lang="en-AU" dirty="0"/>
              <a:t>s</a:t>
            </a:r>
            <a:r>
              <a:rPr lang="en-AU" dirty="0" smtClean="0"/>
              <a:t>omething the pre-reading made you think about </a:t>
            </a:r>
            <a:endParaRPr lang="en-AU" sz="2000" b="1" dirty="0"/>
          </a:p>
          <a:p>
            <a:r>
              <a:rPr lang="en-AU" dirty="0"/>
              <a:t>Whole group question and answer session               </a:t>
            </a:r>
            <a:endParaRPr lang="en-AU" sz="2000" b="1"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E5154987-C714-F747-93AC-595BF37A852F}" type="slidenum">
              <a:rPr lang="en-AU"/>
              <a:pPr/>
              <a:t>25</a:t>
            </a:fld>
            <a:endParaRPr lang="en-AU"/>
          </a:p>
        </p:txBody>
      </p:sp>
      <p:sp>
        <p:nvSpPr>
          <p:cNvPr id="51204" name="Rectangle 4"/>
          <p:cNvSpPr>
            <a:spLocks noGrp="1" noChangeArrowheads="1"/>
          </p:cNvSpPr>
          <p:nvPr>
            <p:ph type="title"/>
          </p:nvPr>
        </p:nvSpPr>
        <p:spPr>
          <a:xfrm>
            <a:off x="468313" y="2781300"/>
            <a:ext cx="8229600" cy="1143000"/>
          </a:xfrm>
        </p:spPr>
        <p:txBody>
          <a:bodyPr/>
          <a:lstStyle/>
          <a:p>
            <a:r>
              <a:rPr lang="en-AU" sz="4000" dirty="0"/>
              <a:t>Session 3. </a:t>
            </a:r>
            <a:br>
              <a:rPr lang="en-AU" sz="4000" dirty="0"/>
            </a:br>
            <a:r>
              <a:rPr lang="en-US" sz="4000" dirty="0"/>
              <a:t>Contesting </a:t>
            </a:r>
            <a:r>
              <a:rPr lang="en-US" sz="4000" dirty="0" err="1"/>
              <a:t>Biopower</a:t>
            </a:r>
            <a:r>
              <a:rPr lang="en-US" sz="4000" dirty="0"/>
              <a:t>: Caribbean expressive culture</a:t>
            </a:r>
            <a:r>
              <a:rPr lang="en-GB" sz="4000" dirty="0" smtClean="0">
                <a:effectLst/>
              </a:rPr>
              <a:t> </a:t>
            </a:r>
            <a:endParaRPr lang="en-AU" sz="4000"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76C696-08E0-A344-A168-1817A991EFA0}" type="slidenum">
              <a:rPr lang="en-AU"/>
              <a:pPr/>
              <a:t>26</a:t>
            </a:fld>
            <a:endParaRPr lang="en-AU"/>
          </a:p>
        </p:txBody>
      </p:sp>
      <p:sp>
        <p:nvSpPr>
          <p:cNvPr id="58370" name="Rectangle 2"/>
          <p:cNvSpPr>
            <a:spLocks noGrp="1" noChangeArrowheads="1"/>
          </p:cNvSpPr>
          <p:nvPr>
            <p:ph type="title"/>
          </p:nvPr>
        </p:nvSpPr>
        <p:spPr>
          <a:xfrm>
            <a:off x="467544" y="692696"/>
            <a:ext cx="8229600" cy="1143000"/>
          </a:xfrm>
        </p:spPr>
        <p:txBody>
          <a:bodyPr/>
          <a:lstStyle/>
          <a:p>
            <a:r>
              <a:rPr lang="en-GB" sz="3200" dirty="0" smtClean="0">
                <a:solidFill>
                  <a:schemeClr val="tx1"/>
                </a:solidFill>
              </a:rPr>
              <a:t>Sylvia </a:t>
            </a:r>
            <a:r>
              <a:rPr lang="en-GB" sz="3200" dirty="0" err="1" smtClean="0">
                <a:solidFill>
                  <a:schemeClr val="tx1"/>
                </a:solidFill>
              </a:rPr>
              <a:t>Wynter</a:t>
            </a:r>
            <a:r>
              <a:rPr lang="en-GB" sz="3200" dirty="0" smtClean="0">
                <a:solidFill>
                  <a:schemeClr val="tx1"/>
                </a:solidFill>
              </a:rPr>
              <a:t> in </a:t>
            </a:r>
            <a:r>
              <a:rPr lang="en-US" sz="3200" dirty="0">
                <a:solidFill>
                  <a:schemeClr val="tx1"/>
                </a:solidFill>
              </a:rPr>
              <a:t>interview with David Scott</a:t>
            </a:r>
            <a:r>
              <a:rPr lang="en-GB" sz="3200" dirty="0">
                <a:solidFill>
                  <a:schemeClr val="tx1"/>
                </a:solidFill>
              </a:rPr>
              <a:t/>
            </a:r>
            <a:br>
              <a:rPr lang="en-GB" sz="3200" dirty="0">
                <a:solidFill>
                  <a:schemeClr val="tx1"/>
                </a:solidFill>
              </a:rPr>
            </a:br>
            <a:endParaRPr lang="en-AU" sz="3200" dirty="0"/>
          </a:p>
        </p:txBody>
      </p:sp>
      <p:sp>
        <p:nvSpPr>
          <p:cNvPr id="58371" name="Rectangle 3"/>
          <p:cNvSpPr>
            <a:spLocks noGrp="1" noChangeArrowheads="1"/>
          </p:cNvSpPr>
          <p:nvPr>
            <p:ph type="body" idx="1"/>
          </p:nvPr>
        </p:nvSpPr>
        <p:spPr/>
        <p:txBody>
          <a:bodyPr/>
          <a:lstStyle/>
          <a:p>
            <a:r>
              <a:rPr lang="en-GB" dirty="0" smtClean="0">
                <a:solidFill>
                  <a:schemeClr val="tx1"/>
                </a:solidFill>
                <a:latin typeface="+mn-lt"/>
                <a:ea typeface="+mn-ea"/>
                <a:cs typeface="+mn-cs"/>
              </a:rPr>
              <a:t> </a:t>
            </a:r>
            <a:r>
              <a:rPr lang="en-US" dirty="0" smtClean="0">
                <a:solidFill>
                  <a:schemeClr val="tx1"/>
                </a:solidFill>
                <a:latin typeface="+mn-lt"/>
                <a:ea typeface="+mn-ea"/>
                <a:cs typeface="+mn-cs"/>
              </a:rPr>
              <a:t>“</a:t>
            </a:r>
            <a:r>
              <a:rPr lang="en-US" dirty="0">
                <a:solidFill>
                  <a:schemeClr val="tx1"/>
                </a:solidFill>
                <a:latin typeface="+mn-lt"/>
                <a:ea typeface="+mn-ea"/>
                <a:cs typeface="+mn-cs"/>
              </a:rPr>
              <a:t>So as ex-native colonial subjects, except [when] we train ourselves in the disciplinary structures in which that Word gives rise, [and] undergo the rigorous apprenticeship that is going to be necessary for any eventual break with the system of knowledge which elaborates that Word, we can in no way find a way to think through, then beyond its limits”. (</a:t>
            </a:r>
            <a:r>
              <a:rPr lang="en-US" dirty="0" err="1">
                <a:solidFill>
                  <a:schemeClr val="tx1"/>
                </a:solidFill>
                <a:latin typeface="+mn-lt"/>
                <a:ea typeface="+mn-ea"/>
                <a:cs typeface="+mn-cs"/>
              </a:rPr>
              <a:t>Wynter</a:t>
            </a:r>
            <a:r>
              <a:rPr lang="en-US" dirty="0">
                <a:solidFill>
                  <a:schemeClr val="tx1"/>
                </a:solidFill>
                <a:latin typeface="+mn-lt"/>
                <a:ea typeface="+mn-ea"/>
                <a:cs typeface="+mn-cs"/>
              </a:rPr>
              <a:t>, 2000: 159)</a:t>
            </a:r>
            <a:endParaRPr lang="en-GB" dirty="0">
              <a:solidFill>
                <a:schemeClr val="tx1"/>
              </a:solidFill>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287E030-E495-0947-9BD7-63595236438F}" type="slidenum">
              <a:rPr lang="en-AU"/>
              <a:pPr/>
              <a:t>27</a:t>
            </a:fld>
            <a:endParaRPr lang="en-AU"/>
          </a:p>
        </p:txBody>
      </p:sp>
      <p:sp>
        <p:nvSpPr>
          <p:cNvPr id="61442" name="Rectangle 2"/>
          <p:cNvSpPr>
            <a:spLocks noGrp="1" noChangeArrowheads="1"/>
          </p:cNvSpPr>
          <p:nvPr>
            <p:ph type="title"/>
          </p:nvPr>
        </p:nvSpPr>
        <p:spPr/>
        <p:txBody>
          <a:bodyPr/>
          <a:lstStyle/>
          <a:p>
            <a:r>
              <a:rPr lang="en-AU" dirty="0" err="1" smtClean="0"/>
              <a:t>NourbeSe</a:t>
            </a:r>
            <a:r>
              <a:rPr lang="en-AU" dirty="0" smtClean="0"/>
              <a:t> Philip</a:t>
            </a:r>
            <a:endParaRPr lang="en-AU" dirty="0"/>
          </a:p>
        </p:txBody>
      </p:sp>
      <p:sp>
        <p:nvSpPr>
          <p:cNvPr id="61443" name="Rectangle 3"/>
          <p:cNvSpPr>
            <a:spLocks noGrp="1" noChangeArrowheads="1"/>
          </p:cNvSpPr>
          <p:nvPr>
            <p:ph type="body" idx="1"/>
          </p:nvPr>
        </p:nvSpPr>
        <p:spPr/>
        <p:txBody>
          <a:bodyPr/>
          <a:lstStyle/>
          <a:p>
            <a:r>
              <a:rPr lang="en-US" sz="2000" dirty="0" smtClean="0">
                <a:solidFill>
                  <a:schemeClr val="tx1"/>
                </a:solidFill>
                <a:latin typeface="+mn-lt"/>
                <a:ea typeface="+mn-ea"/>
                <a:cs typeface="+mn-cs"/>
              </a:rPr>
              <a:t>“[</a:t>
            </a:r>
            <a:r>
              <a:rPr lang="en-US" sz="2000" dirty="0" err="1" smtClean="0">
                <a:solidFill>
                  <a:schemeClr val="tx1"/>
                </a:solidFill>
                <a:latin typeface="+mn-lt"/>
                <a:ea typeface="+mn-ea"/>
                <a:cs typeface="+mn-cs"/>
              </a:rPr>
              <a:t>H]er</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ultimate concern is the writer and the nature of writing itself:  how the female Caribbean writer might see herself, and how and why she might shape her language in a particular way.</a:t>
            </a:r>
            <a:r>
              <a:rPr lang="en-GB" sz="2000" dirty="0">
                <a:solidFill>
                  <a:schemeClr val="tx1"/>
                </a:solidFill>
                <a:latin typeface="+mn-lt"/>
                <a:ea typeface="+mn-ea"/>
                <a:cs typeface="+mn-cs"/>
              </a:rPr>
              <a:t>  ‘Discourse on the Logic of Language (29-34) and ‘Universal Grammar’ (35-42) presents a more startling </a:t>
            </a:r>
            <a:r>
              <a:rPr lang="en-GB" sz="2000" i="1" dirty="0" err="1">
                <a:solidFill>
                  <a:schemeClr val="tx1"/>
                </a:solidFill>
                <a:latin typeface="+mn-lt"/>
                <a:ea typeface="+mn-ea"/>
                <a:cs typeface="+mn-cs"/>
              </a:rPr>
              <a:t>i</a:t>
            </a:r>
            <a:r>
              <a:rPr lang="en-GB" sz="2000" i="1" dirty="0">
                <a:solidFill>
                  <a:schemeClr val="tx1"/>
                </a:solidFill>
                <a:latin typeface="+mn-lt"/>
                <a:ea typeface="+mn-ea"/>
                <a:cs typeface="+mn-cs"/>
              </a:rPr>
              <a:t>-mage</a:t>
            </a:r>
            <a:r>
              <a:rPr lang="en-GB" sz="2000" dirty="0">
                <a:solidFill>
                  <a:schemeClr val="tx1"/>
                </a:solidFill>
                <a:latin typeface="+mn-lt"/>
                <a:ea typeface="+mn-ea"/>
                <a:cs typeface="+mn-cs"/>
              </a:rPr>
              <a:t> as its interrogations of accepted linguistic, scientific and ideological ‘truths’ about language and the body are accomplished by the visual re-orientation  of the page and direction of writing. Left/ right reading becomes left, right, across, between; margins are written into, instantiating </a:t>
            </a:r>
            <a:r>
              <a:rPr lang="en-GB" sz="2000" dirty="0" err="1">
                <a:solidFill>
                  <a:schemeClr val="tx1"/>
                </a:solidFill>
                <a:latin typeface="+mn-lt"/>
                <a:ea typeface="+mn-ea"/>
                <a:cs typeface="+mn-cs"/>
              </a:rPr>
              <a:t>NourbeSe’s</a:t>
            </a:r>
            <a:r>
              <a:rPr lang="en-GB" sz="2000" dirty="0">
                <a:solidFill>
                  <a:schemeClr val="tx1"/>
                </a:solidFill>
                <a:latin typeface="+mn-lt"/>
                <a:ea typeface="+mn-ea"/>
                <a:cs typeface="+mn-cs"/>
              </a:rPr>
              <a:t> theorization of the margin as the centre when it is where the subject stands – ‘within the very body of the text where the silence exists’ (</a:t>
            </a:r>
            <a:r>
              <a:rPr lang="en-GB" sz="2000" i="1" dirty="0">
                <a:solidFill>
                  <a:schemeClr val="tx1"/>
                </a:solidFill>
                <a:latin typeface="+mn-lt"/>
                <a:ea typeface="+mn-ea"/>
                <a:cs typeface="+mn-cs"/>
              </a:rPr>
              <a:t>Genealogy</a:t>
            </a:r>
            <a:r>
              <a:rPr lang="en-GB" sz="2000" dirty="0">
                <a:solidFill>
                  <a:schemeClr val="tx1"/>
                </a:solidFill>
                <a:latin typeface="+mn-lt"/>
                <a:ea typeface="+mn-ea"/>
                <a:cs typeface="+mn-cs"/>
              </a:rPr>
              <a:t>, 95)</a:t>
            </a:r>
            <a:r>
              <a:rPr lang="en-GB" sz="2000" dirty="0" smtClean="0">
                <a:solidFill>
                  <a:schemeClr val="tx1"/>
                </a:solidFill>
                <a:latin typeface="+mn-lt"/>
                <a:ea typeface="+mn-ea"/>
                <a:cs typeface="+mn-cs"/>
              </a:rPr>
              <a:t>.</a:t>
            </a:r>
            <a:r>
              <a:rPr lang="en-GB" sz="2000" dirty="0" smtClean="0"/>
              <a:t>”  </a:t>
            </a:r>
            <a:r>
              <a:rPr lang="en-GB" sz="2000" dirty="0" smtClean="0">
                <a:solidFill>
                  <a:schemeClr val="tx1"/>
                </a:solidFill>
                <a:latin typeface="+mn-lt"/>
                <a:ea typeface="+mn-ea"/>
                <a:cs typeface="+mn-cs"/>
              </a:rPr>
              <a:t>(</a:t>
            </a:r>
            <a:r>
              <a:rPr lang="en-GB" sz="2000" dirty="0" err="1" smtClean="0">
                <a:solidFill>
                  <a:schemeClr val="tx1"/>
                </a:solidFill>
                <a:latin typeface="+mn-lt"/>
                <a:ea typeface="+mn-ea"/>
                <a:cs typeface="+mn-cs"/>
              </a:rPr>
              <a:t>Curdella</a:t>
            </a:r>
            <a:r>
              <a:rPr lang="en-GB" sz="2000" dirty="0" smtClean="0">
                <a:solidFill>
                  <a:schemeClr val="tx1"/>
                </a:solidFill>
                <a:latin typeface="+mn-lt"/>
                <a:ea typeface="+mn-ea"/>
                <a:cs typeface="+mn-cs"/>
              </a:rPr>
              <a:t> Forbes 2011)</a:t>
            </a:r>
            <a:endParaRPr lang="en-GB" sz="2000" dirty="0">
              <a:solidFill>
                <a:schemeClr val="tx1"/>
              </a:solidFill>
              <a:latin typeface="+mn-lt"/>
              <a:ea typeface="+mn-ea"/>
              <a:cs typeface="+mn-cs"/>
            </a:endParaRPr>
          </a:p>
          <a:p>
            <a:endParaRPr lang="en-AU" sz="2000" b="1"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cs typeface="+mn-cs"/>
              </a:rPr>
              <a:t>“Discourse on the Logic of Language” Group work</a:t>
            </a:r>
            <a:endParaRPr lang="en-US" sz="4000" dirty="0"/>
          </a:p>
        </p:txBody>
      </p:sp>
      <p:sp>
        <p:nvSpPr>
          <p:cNvPr id="3" name="Content Placeholder 2"/>
          <p:cNvSpPr>
            <a:spLocks noGrp="1"/>
          </p:cNvSpPr>
          <p:nvPr>
            <p:ph idx="1"/>
          </p:nvPr>
        </p:nvSpPr>
        <p:spPr/>
        <p:txBody>
          <a:bodyPr/>
          <a:lstStyle/>
          <a:p>
            <a:r>
              <a:rPr lang="en-AU" dirty="0" smtClean="0"/>
              <a:t>In pairs or small groups, analyse the programme in relation to the questions:</a:t>
            </a:r>
          </a:p>
          <a:p>
            <a:r>
              <a:rPr lang="en-US" dirty="0" smtClean="0">
                <a:solidFill>
                  <a:schemeClr val="tx1"/>
                </a:solidFill>
                <a:latin typeface="+mn-lt"/>
                <a:ea typeface="+mn-ea"/>
                <a:cs typeface="+mn-cs"/>
              </a:rPr>
              <a:t>How </a:t>
            </a:r>
            <a:r>
              <a:rPr lang="en-US" dirty="0">
                <a:solidFill>
                  <a:schemeClr val="tx1"/>
                </a:solidFill>
                <a:latin typeface="+mn-lt"/>
                <a:ea typeface="+mn-ea"/>
                <a:cs typeface="+mn-cs"/>
              </a:rPr>
              <a:t>does this work relate to the ideas of </a:t>
            </a:r>
            <a:r>
              <a:rPr lang="en-US" dirty="0" err="1">
                <a:solidFill>
                  <a:schemeClr val="tx1"/>
                </a:solidFill>
                <a:latin typeface="+mn-lt"/>
                <a:ea typeface="+mn-ea"/>
                <a:cs typeface="+mn-cs"/>
              </a:rPr>
              <a:t>biopower</a:t>
            </a:r>
            <a:r>
              <a:rPr lang="en-US" dirty="0">
                <a:solidFill>
                  <a:schemeClr val="tx1"/>
                </a:solidFill>
                <a:latin typeface="+mn-lt"/>
                <a:ea typeface="+mn-ea"/>
                <a:cs typeface="+mn-cs"/>
              </a:rPr>
              <a:t>?</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How does it contest the discourses that seek to rule by norms?</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How does it relate to Sylvia </a:t>
            </a:r>
            <a:r>
              <a:rPr lang="en-US" dirty="0" err="1">
                <a:solidFill>
                  <a:schemeClr val="tx1"/>
                </a:solidFill>
                <a:latin typeface="+mn-lt"/>
                <a:ea typeface="+mn-ea"/>
                <a:cs typeface="+mn-cs"/>
              </a:rPr>
              <a:t>Wynter’s</a:t>
            </a:r>
            <a:r>
              <a:rPr lang="en-US" dirty="0">
                <a:solidFill>
                  <a:schemeClr val="tx1"/>
                </a:solidFill>
                <a:latin typeface="+mn-lt"/>
                <a:ea typeface="+mn-ea"/>
                <a:cs typeface="+mn-cs"/>
              </a:rPr>
              <a:t> idea that it is in expressive cultural forms –like jazz and </a:t>
            </a:r>
            <a:r>
              <a:rPr lang="en-US" dirty="0" err="1">
                <a:solidFill>
                  <a:schemeClr val="tx1"/>
                </a:solidFill>
                <a:latin typeface="+mn-lt"/>
                <a:ea typeface="+mn-ea"/>
                <a:cs typeface="+mn-cs"/>
              </a:rPr>
              <a:t>hiphop</a:t>
            </a:r>
            <a:r>
              <a:rPr lang="en-US" dirty="0">
                <a:solidFill>
                  <a:schemeClr val="tx1"/>
                </a:solidFill>
                <a:latin typeface="+mn-lt"/>
                <a:ea typeface="+mn-ea"/>
                <a:cs typeface="+mn-cs"/>
              </a:rPr>
              <a:t>, that ‘blacks reinvented themselves as a we that needed no other to constitute their Being’ (1976: 85).</a:t>
            </a:r>
            <a:endParaRPr lang="en-GB" dirty="0">
              <a:solidFill>
                <a:schemeClr val="tx1"/>
              </a:solidFill>
              <a:latin typeface="+mn-lt"/>
              <a:ea typeface="+mn-ea"/>
              <a:cs typeface="+mn-cs"/>
            </a:endParaRPr>
          </a:p>
          <a:p>
            <a:pPr lvl="0"/>
            <a:endParaRPr lang="en-GB" dirty="0">
              <a:solidFill>
                <a:schemeClr val="tx1"/>
              </a:solidFill>
              <a:latin typeface="+mn-lt"/>
              <a:ea typeface="+mn-ea"/>
              <a:cs typeface="+mn-cs"/>
            </a:endParaRPr>
          </a:p>
          <a:p>
            <a:pPr lvl="0"/>
            <a:r>
              <a:rPr lang="en-US" dirty="0">
                <a:solidFill>
                  <a:schemeClr val="tx1"/>
                </a:solidFill>
                <a:latin typeface="+mn-lt"/>
                <a:ea typeface="+mn-ea"/>
                <a:cs typeface="+mn-cs"/>
              </a:rPr>
              <a:t> </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  Allow feedback into a whole group discussion</a:t>
            </a:r>
            <a:endParaRPr lang="en-GB"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28</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3232081"/>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Part I</a:t>
            </a:r>
            <a:endParaRPr lang="en-US" dirty="0"/>
          </a:p>
        </p:txBody>
      </p:sp>
      <p:sp>
        <p:nvSpPr>
          <p:cNvPr id="3" name="Content Placeholder 2"/>
          <p:cNvSpPr>
            <a:spLocks noGrp="1"/>
          </p:cNvSpPr>
          <p:nvPr>
            <p:ph idx="1"/>
          </p:nvPr>
        </p:nvSpPr>
        <p:spPr/>
        <p:txBody>
          <a:bodyPr/>
          <a:lstStyle/>
          <a:p>
            <a:r>
              <a:rPr lang="en-US" dirty="0" smtClean="0"/>
              <a:t>Are there any remaining questions about: </a:t>
            </a:r>
          </a:p>
          <a:p>
            <a:pPr lvl="1"/>
            <a:r>
              <a:rPr lang="en-US" dirty="0" smtClean="0"/>
              <a:t>the key terms for this module </a:t>
            </a:r>
          </a:p>
          <a:p>
            <a:pPr lvl="1"/>
            <a:r>
              <a:rPr lang="en-US" dirty="0" smtClean="0"/>
              <a:t>the readings</a:t>
            </a:r>
          </a:p>
          <a:p>
            <a:pPr lvl="1"/>
            <a:r>
              <a:rPr lang="en-US" dirty="0" smtClean="0"/>
              <a:t>o</a:t>
            </a:r>
            <a:r>
              <a:rPr lang="en-US" dirty="0" smtClean="0"/>
              <a:t>r anything else? </a:t>
            </a:r>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29</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12"/>
          </p:nvPr>
        </p:nvSpPr>
        <p:spPr>
          <a:noFill/>
        </p:spPr>
        <p:txBody>
          <a:bodyPr/>
          <a:lstStyle/>
          <a:p>
            <a:fld id="{0F9D0B77-D582-0849-B406-B296A2605881}" type="slidenum">
              <a:rPr lang="en-AU"/>
              <a:pPr/>
              <a:t>3</a:t>
            </a:fld>
            <a:endParaRPr lang="en-AU"/>
          </a:p>
        </p:txBody>
      </p:sp>
      <p:sp>
        <p:nvSpPr>
          <p:cNvPr id="194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A240536-AE5D-CE4D-8C35-2B44E8EB12D6}" type="slidenum">
              <a:rPr lang="en-AU" sz="1400"/>
              <a:pPr algn="r"/>
              <a:t>3</a:t>
            </a:fld>
            <a:endParaRPr lang="en-AU" sz="1400"/>
          </a:p>
        </p:txBody>
      </p:sp>
      <p:sp>
        <p:nvSpPr>
          <p:cNvPr id="19460" name="Rectangle 2"/>
          <p:cNvSpPr>
            <a:spLocks noGrp="1" noChangeArrowheads="1"/>
          </p:cNvSpPr>
          <p:nvPr>
            <p:ph type="title"/>
          </p:nvPr>
        </p:nvSpPr>
        <p:spPr>
          <a:xfrm>
            <a:off x="457200" y="152400"/>
            <a:ext cx="8229600" cy="1143000"/>
          </a:xfrm>
        </p:spPr>
        <p:txBody>
          <a:bodyPr/>
          <a:lstStyle/>
          <a:p>
            <a:pPr eaLnBrk="1" hangingPunct="1"/>
            <a:r>
              <a:rPr lang="en-AU" dirty="0">
                <a:ea typeface="ＭＳ Ｐゴシック" pitchFamily="-112" charset="-128"/>
                <a:cs typeface="ＭＳ Ｐゴシック" pitchFamily="-112" charset="-128"/>
              </a:rPr>
              <a:t>Schedule</a:t>
            </a:r>
          </a:p>
        </p:txBody>
      </p:sp>
      <p:graphicFrame>
        <p:nvGraphicFramePr>
          <p:cNvPr id="4128" name="Group 32"/>
          <p:cNvGraphicFramePr>
            <a:graphicFrameLocks noGrp="1"/>
          </p:cNvGraphicFramePr>
          <p:nvPr>
            <p:ph idx="1"/>
          </p:nvPr>
        </p:nvGraphicFramePr>
        <p:xfrm>
          <a:off x="457200" y="1143000"/>
          <a:ext cx="8229600" cy="5118388"/>
        </p:xfrm>
        <a:graphic>
          <a:graphicData uri="http://schemas.openxmlformats.org/drawingml/2006/table">
            <a:tbl>
              <a:tblPr/>
              <a:tblGrid>
                <a:gridCol w="5486400"/>
                <a:gridCol w="2743200"/>
              </a:tblGrid>
              <a:tr h="34766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a:ln>
                            <a:noFill/>
                          </a:ln>
                          <a:solidFill>
                            <a:schemeClr val="tx1"/>
                          </a:solidFill>
                          <a:effectLst/>
                          <a:latin typeface="Arial Narrow" pitchFamily="-112" charset="0"/>
                          <a:ea typeface="ＭＳ Ｐゴシック" pitchFamily="-112" charset="-128"/>
                          <a:cs typeface="ＭＳ Ｐゴシック" pitchFamily="-112" charset="-128"/>
                        </a:rPr>
                        <a:t>Learning activity</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a:ln>
                            <a:noFill/>
                          </a:ln>
                          <a:solidFill>
                            <a:schemeClr val="tx1"/>
                          </a:solidFill>
                          <a:effectLst/>
                          <a:latin typeface="Arial Narrow" pitchFamily="-112" charset="0"/>
                          <a:ea typeface="ＭＳ Ｐゴシック" pitchFamily="-112" charset="-128"/>
                          <a:cs typeface="ＭＳ Ｐゴシック" pitchFamily="-112" charset="-128"/>
                        </a:rPr>
                        <a:t>Time allowed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a:ln>
                            <a:noFill/>
                          </a:ln>
                          <a:solidFill>
                            <a:schemeClr val="tx1"/>
                          </a:solidFill>
                          <a:effectLst/>
                          <a:latin typeface="Arial Narrow" pitchFamily="-112" charset="0"/>
                          <a:ea typeface="ＭＳ Ｐゴシック" pitchFamily="-112" charset="-128"/>
                          <a:cs typeface="ＭＳ Ｐゴシック" pitchFamily="-112" charset="-128"/>
                        </a:rPr>
                        <a:t>Introduction &amp; aims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a:ln>
                            <a:noFill/>
                          </a:ln>
                          <a:solidFill>
                            <a:schemeClr val="tx1"/>
                          </a:solidFill>
                          <a:effectLst/>
                          <a:latin typeface="Arial Narrow" pitchFamily="-112" charset="0"/>
                          <a:ea typeface="ＭＳ Ｐゴシック" pitchFamily="-112" charset="-128"/>
                          <a:cs typeface="ＭＳ Ｐゴシック" pitchFamily="-112" charset="-128"/>
                        </a:rPr>
                        <a:t>5 mins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488">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Session 1.</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a:t>
                      </a:r>
                      <a:r>
                        <a:rPr kumimoji="0" lang="en-AU" sz="1600" b="1" i="0" u="none" strike="noStrike" cap="none" normalizeH="0" baseline="0" dirty="0" err="1" smtClean="0">
                          <a:ln>
                            <a:noFill/>
                          </a:ln>
                          <a:solidFill>
                            <a:schemeClr val="tx1"/>
                          </a:solidFill>
                          <a:effectLst/>
                          <a:latin typeface="Arial Narrow" pitchFamily="-112" charset="0"/>
                          <a:ea typeface="ＭＳ Ｐゴシック" pitchFamily="-112" charset="-128"/>
                          <a:cs typeface="ＭＳ Ｐゴシック" pitchFamily="-112" charset="-128"/>
                        </a:rPr>
                        <a:t>Biopower</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a:t>
                      </a:r>
                      <a:r>
                        <a:rPr kumimoji="0" lang="en-AU" sz="1600" b="1" i="0" u="none" strike="noStrike" cap="none" normalizeH="0" baseline="0" dirty="0" err="1" smtClean="0">
                          <a:ln>
                            <a:noFill/>
                          </a:ln>
                          <a:solidFill>
                            <a:schemeClr val="tx1"/>
                          </a:solidFill>
                          <a:effectLst/>
                          <a:latin typeface="Arial Narrow" pitchFamily="-112" charset="0"/>
                          <a:ea typeface="ＭＳ Ｐゴシック" pitchFamily="-112" charset="-128"/>
                          <a:cs typeface="ＭＳ Ｐゴシック" pitchFamily="-112" charset="-128"/>
                        </a:rPr>
                        <a:t>govermentality</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and technologies of the self</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Key concepts: lecture &amp; brainstorming</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Group work &amp; discussion</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Summary</a:t>
                      </a:r>
                      <a:endParaRPr kumimoji="0" lang="en-AU" sz="1600" b="0"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80 </a:t>
                      </a:r>
                      <a:r>
                        <a:rPr kumimoji="0" lang="en-AU"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mins</a:t>
                      </a:r>
                      <a:endPar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40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35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5 mins</a:t>
                      </a:r>
                      <a:endParaRPr kumimoji="0" lang="en-AU" sz="1600" b="0"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1375">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Session 2.</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a:t>
                      </a:r>
                      <a:r>
                        <a:rPr kumimoji="0" lang="en-AU" sz="1600" b="1" i="0" u="none" strike="noStrike" cap="none" normalizeH="0" baseline="0" dirty="0" err="1" smtClean="0">
                          <a:ln>
                            <a:noFill/>
                          </a:ln>
                          <a:solidFill>
                            <a:schemeClr val="tx1"/>
                          </a:solidFill>
                          <a:effectLst/>
                          <a:latin typeface="Arial Narrow" pitchFamily="-112" charset="0"/>
                          <a:ea typeface="ＭＳ Ｐゴシック" pitchFamily="-112" charset="-128"/>
                          <a:cs typeface="ＭＳ Ｐゴシック" pitchFamily="-112" charset="-128"/>
                        </a:rPr>
                        <a:t>Biopwer</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and </a:t>
                      </a:r>
                      <a:r>
                        <a:rPr kumimoji="0" lang="en-AU" sz="1600" b="1" i="0" u="none" strike="noStrike" cap="none" normalizeH="0" baseline="0" dirty="0" err="1" smtClean="0">
                          <a:ln>
                            <a:noFill/>
                          </a:ln>
                          <a:solidFill>
                            <a:schemeClr val="tx1"/>
                          </a:solidFill>
                          <a:effectLst/>
                          <a:latin typeface="Arial Narrow" pitchFamily="-112" charset="0"/>
                          <a:ea typeface="ＭＳ Ｐゴシック" pitchFamily="-112" charset="-128"/>
                          <a:cs typeface="ＭＳ Ｐゴシック" pitchFamily="-112" charset="-128"/>
                        </a:rPr>
                        <a:t>postcoloaniality</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Intersecting sex, race, and ethnicity</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Lecture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Screening</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Small </a:t>
                      </a:r>
                      <a:r>
                        <a:rPr kumimoji="0" lang="en-AU" sz="1600" b="0"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group </a:t>
                      </a: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work brainstorming &amp; discussion</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Lecture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Pre-reading review pair work</a:t>
                      </a:r>
                      <a:endParaRPr kumimoji="0" lang="en-AU" sz="1600" b="0"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115 </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mins</a:t>
                      </a:r>
                      <a:endPar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endPar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15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30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20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10 mins</a:t>
                      </a: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40 mins</a:t>
                      </a:r>
                      <a:endPar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047">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Session 3.</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Contesting </a:t>
                      </a:r>
                      <a:r>
                        <a:rPr kumimoji="0" lang="en-AU" sz="1600" b="1" i="0" u="none" strike="noStrike" cap="none" normalizeH="0" baseline="0" dirty="0" err="1" smtClean="0">
                          <a:ln>
                            <a:noFill/>
                          </a:ln>
                          <a:solidFill>
                            <a:schemeClr val="tx1"/>
                          </a:solidFill>
                          <a:effectLst/>
                          <a:latin typeface="Arial Narrow" pitchFamily="-112" charset="0"/>
                          <a:ea typeface="ＭＳ Ｐゴシック" pitchFamily="-112" charset="-128"/>
                          <a:cs typeface="ＭＳ Ｐゴシック" pitchFamily="-112" charset="-128"/>
                        </a:rPr>
                        <a:t>biopower</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 Caribbean expressive culture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Mini-lecture &amp; listen to “Discourse on the Logic of Language”</a:t>
                      </a:r>
                    </a:p>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Small &amp; large group discussion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55 </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mins</a:t>
                      </a:r>
                      <a:endPar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20 </a:t>
                      </a: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mins</a:t>
                      </a:r>
                      <a:endPar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35 mins</a:t>
                      </a:r>
                      <a:endParaRPr kumimoji="0" lang="en-AU" sz="1600" b="0"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rPr>
                        <a:t>Conclusion</a:t>
                      </a:r>
                      <a:endParaRPr kumimoji="0" lang="en-AU" sz="1600" b="0"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US"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30 </a:t>
                      </a:r>
                      <a:r>
                        <a:rPr kumimoji="0" lang="en-US" sz="1600" b="1" i="0" u="none" strike="noStrike" cap="none" normalizeH="0" baseline="0" dirty="0" err="1">
                          <a:ln>
                            <a:noFill/>
                          </a:ln>
                          <a:solidFill>
                            <a:schemeClr val="tx1"/>
                          </a:solidFill>
                          <a:effectLst/>
                          <a:latin typeface="Arial Narrow" pitchFamily="-112" charset="0"/>
                          <a:ea typeface="ＭＳ Ｐゴシック" pitchFamily="-112" charset="-128"/>
                          <a:cs typeface="ＭＳ Ｐゴシック" pitchFamily="-112" charset="-128"/>
                        </a:rPr>
                        <a:t>mins</a:t>
                      </a:r>
                      <a:endParaRPr kumimoji="0" lang="en-US" sz="1600" b="1" i="0" u="none" strike="noStrike" cap="none" normalizeH="0" baseline="0" dirty="0">
                        <a:ln>
                          <a:noFill/>
                        </a:ln>
                        <a:solidFill>
                          <a:schemeClr val="tx1"/>
                        </a:solidFill>
                        <a:effectLst/>
                        <a:latin typeface="Arial Narrow" pitchFamily="-112" charset="0"/>
                        <a:ea typeface="ＭＳ Ｐゴシック" pitchFamily="-112" charset="-128"/>
                        <a:cs typeface="ＭＳ Ｐゴシック" pitchFamily="-112"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a:ln>
                            <a:noFill/>
                          </a:ln>
                          <a:solidFill>
                            <a:schemeClr val="tx1"/>
                          </a:solidFill>
                          <a:effectLst/>
                          <a:latin typeface="Arial Narrow" pitchFamily="-112" charset="0"/>
                          <a:ea typeface="ＭＳ Ｐゴシック" pitchFamily="-112" charset="-128"/>
                          <a:cs typeface="ＭＳ Ｐゴシック" pitchFamily="-112" charset="-128"/>
                        </a:rPr>
                        <a:t>Total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76617D"/>
                        </a:buClr>
                        <a:buSzTx/>
                        <a:buFontTx/>
                        <a:buNone/>
                        <a:tabLst/>
                      </a:pP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285 </a:t>
                      </a:r>
                      <a:r>
                        <a:rPr kumimoji="0" lang="en-AU" sz="1600" b="1" i="0" u="none" strike="noStrike" cap="none" normalizeH="0" baseline="0" dirty="0" smtClean="0">
                          <a:ln>
                            <a:noFill/>
                          </a:ln>
                          <a:solidFill>
                            <a:schemeClr val="tx1"/>
                          </a:solidFill>
                          <a:effectLst/>
                          <a:latin typeface="Arial Narrow" pitchFamily="-112" charset="0"/>
                          <a:ea typeface="ＭＳ Ｐゴシック" pitchFamily="-112" charset="-128"/>
                          <a:cs typeface="ＭＳ Ｐゴシック" pitchFamily="-112" charset="-128"/>
                        </a:rPr>
                        <a:t>mins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Part II</a:t>
            </a:r>
            <a:endParaRPr lang="en-US" dirty="0"/>
          </a:p>
        </p:txBody>
      </p:sp>
      <p:sp>
        <p:nvSpPr>
          <p:cNvPr id="3" name="Content Placeholder 2"/>
          <p:cNvSpPr>
            <a:spLocks noGrp="1"/>
          </p:cNvSpPr>
          <p:nvPr>
            <p:ph idx="1"/>
          </p:nvPr>
        </p:nvSpPr>
        <p:spPr/>
        <p:txBody>
          <a:bodyPr/>
          <a:lstStyle/>
          <a:p>
            <a:r>
              <a:rPr lang="en-US" dirty="0" smtClean="0"/>
              <a:t>Choose a concept from this module that was </a:t>
            </a:r>
            <a:r>
              <a:rPr lang="en-US" dirty="0" smtClean="0"/>
              <a:t>key</a:t>
            </a:r>
            <a:r>
              <a:rPr lang="en-US" dirty="0" smtClean="0"/>
              <a:t> for you.</a:t>
            </a:r>
          </a:p>
          <a:p>
            <a:r>
              <a:rPr lang="en-US" dirty="0" smtClean="0"/>
              <a:t>R</a:t>
            </a:r>
            <a:r>
              <a:rPr lang="en-US" dirty="0" smtClean="0"/>
              <a:t>eflect on </a:t>
            </a:r>
            <a:r>
              <a:rPr lang="en-US" dirty="0" smtClean="0"/>
              <a:t>how</a:t>
            </a:r>
            <a:r>
              <a:rPr lang="en-US" dirty="0" smtClean="0"/>
              <a:t> this concept or other the </a:t>
            </a:r>
            <a:r>
              <a:rPr lang="en-US" dirty="0" smtClean="0"/>
              <a:t>ideas</a:t>
            </a:r>
            <a:r>
              <a:rPr lang="en-US" dirty="0" smtClean="0"/>
              <a:t> in </a:t>
            </a:r>
            <a:r>
              <a:rPr lang="en-US" dirty="0" smtClean="0"/>
              <a:t>the module might inform</a:t>
            </a:r>
            <a:r>
              <a:rPr lang="en-US" dirty="0" smtClean="0"/>
              <a:t> your own </a:t>
            </a:r>
            <a:r>
              <a:rPr lang="en-US" dirty="0" smtClean="0"/>
              <a:t>research or professional practice. </a:t>
            </a:r>
            <a:endParaRPr lang="en-US" dirty="0"/>
          </a:p>
        </p:txBody>
      </p:sp>
      <p:sp>
        <p:nvSpPr>
          <p:cNvPr id="4" name="Slide Number Placeholder 3"/>
          <p:cNvSpPr>
            <a:spLocks noGrp="1"/>
          </p:cNvSpPr>
          <p:nvPr>
            <p:ph type="sldNum" sz="quarter" idx="12"/>
          </p:nvPr>
        </p:nvSpPr>
        <p:spPr/>
        <p:txBody>
          <a:bodyPr/>
          <a:lstStyle/>
          <a:p>
            <a:fld id="{7518CB5F-B113-B641-A61A-55770EBE763C}" type="slidenum">
              <a:rPr lang="en-AU" smtClean="0"/>
              <a:pPr/>
              <a:t>30</a:t>
            </a:fld>
            <a:endParaRPr lang="en-AU"/>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a:ln>
            <a:miter lim="800000"/>
            <a:headEnd/>
            <a:tailEnd/>
          </a:ln>
        </p:spPr>
        <p:txBody>
          <a:bodyPr/>
          <a:lstStyle/>
          <a:p>
            <a:fld id="{2665C5EB-846B-7E45-9ECD-E918BD3280DD}" type="slidenum">
              <a:rPr lang="en-AU">
                <a:latin typeface="Arial" charset="0"/>
              </a:rPr>
              <a:pPr/>
              <a:t>31</a:t>
            </a:fld>
            <a:endParaRPr lang="en-AU">
              <a:latin typeface="Arial" charset="0"/>
            </a:endParaRPr>
          </a:p>
        </p:txBody>
      </p:sp>
      <p:sp>
        <p:nvSpPr>
          <p:cNvPr id="99331" name="Rectangle 2"/>
          <p:cNvSpPr>
            <a:spLocks noChangeArrowheads="1"/>
          </p:cNvSpPr>
          <p:nvPr/>
        </p:nvSpPr>
        <p:spPr bwMode="auto">
          <a:xfrm>
            <a:off x="250825" y="260350"/>
            <a:ext cx="8642350" cy="6337300"/>
          </a:xfrm>
          <a:prstGeom prst="rect">
            <a:avLst/>
          </a:prstGeom>
          <a:solidFill>
            <a:srgbClr val="64526A"/>
          </a:solidFill>
          <a:ln w="9525">
            <a:solidFill>
              <a:schemeClr val="tx1"/>
            </a:solidFill>
            <a:miter lim="800000"/>
            <a:headEnd/>
            <a:tailEnd/>
          </a:ln>
        </p:spPr>
        <p:txBody>
          <a:bodyPr anchor="ctr">
            <a:prstTxWarp prst="textNoShape">
              <a:avLst/>
            </a:prstTxWarp>
            <a:spAutoFit/>
          </a:bodyPr>
          <a:lstStyle/>
          <a:p>
            <a:pPr eaLnBrk="1" hangingPunct="1"/>
            <a:endParaRPr lang="en-US"/>
          </a:p>
        </p:txBody>
      </p:sp>
      <p:sp>
        <p:nvSpPr>
          <p:cNvPr id="99332" name="Rectangle 3"/>
          <p:cNvSpPr>
            <a:spLocks noChangeArrowheads="1"/>
          </p:cNvSpPr>
          <p:nvPr/>
        </p:nvSpPr>
        <p:spPr bwMode="auto">
          <a:xfrm>
            <a:off x="838200" y="434975"/>
            <a:ext cx="7715250" cy="4137025"/>
          </a:xfrm>
          <a:prstGeom prst="rect">
            <a:avLst/>
          </a:prstGeom>
          <a:noFill/>
          <a:ln w="9525">
            <a:noFill/>
            <a:miter lim="800000"/>
            <a:headEnd/>
            <a:tailEnd/>
          </a:ln>
        </p:spPr>
        <p:txBody>
          <a:bodyPr>
            <a:prstTxWarp prst="textNoShape">
              <a:avLst/>
            </a:prstTxWarp>
          </a:bodyPr>
          <a:lstStyle/>
          <a:p>
            <a:pPr marL="0" lvl="1" eaLnBrk="1" hangingPunct="1"/>
            <a:r>
              <a:rPr lang="en-AU" sz="2000" i="1" dirty="0" smtClean="0">
                <a:solidFill>
                  <a:schemeClr val="bg1"/>
                </a:solidFill>
                <a:latin typeface=""/>
                <a:cs typeface=""/>
              </a:rPr>
              <a:t>Module adapted for the Anglophone Caribbean by:</a:t>
            </a:r>
          </a:p>
          <a:p>
            <a:pPr lvl="1" eaLnBrk="1" hangingPunct="1"/>
            <a:r>
              <a:rPr lang="en-AU" sz="2000" dirty="0" smtClean="0">
                <a:solidFill>
                  <a:schemeClr val="bg1"/>
                </a:solidFill>
                <a:latin typeface=""/>
                <a:cs typeface=""/>
              </a:rPr>
              <a:t>Dr. </a:t>
            </a:r>
            <a:r>
              <a:rPr lang="en-AU" sz="2000" dirty="0" smtClean="0">
                <a:solidFill>
                  <a:schemeClr val="bg1"/>
                </a:solidFill>
                <a:latin typeface=""/>
                <a:cs typeface=""/>
              </a:rPr>
              <a:t>Alison Donnell</a:t>
            </a:r>
            <a:r>
              <a:rPr lang="en-AU" sz="2000" dirty="0" smtClean="0">
                <a:solidFill>
                  <a:schemeClr val="bg1"/>
                </a:solidFill>
                <a:latin typeface=""/>
                <a:cs typeface=""/>
              </a:rPr>
              <a:t>, The University of Reading</a:t>
            </a:r>
          </a:p>
          <a:p>
            <a:pPr lvl="1" eaLnBrk="1" hangingPunct="1"/>
            <a:endParaRPr lang="en-AU" sz="2000" dirty="0" smtClean="0">
              <a:solidFill>
                <a:schemeClr val="bg1"/>
              </a:solidFill>
              <a:latin typeface=""/>
              <a:cs typeface=""/>
            </a:endParaRPr>
          </a:p>
          <a:p>
            <a:pPr eaLnBrk="1" hangingPunct="1"/>
            <a:r>
              <a:rPr lang="en-AU" sz="2000" i="1" dirty="0" smtClean="0">
                <a:solidFill>
                  <a:schemeClr val="bg1"/>
                </a:solidFill>
                <a:latin typeface=""/>
                <a:cs typeface=""/>
              </a:rPr>
              <a:t>Original module </a:t>
            </a:r>
            <a:r>
              <a:rPr lang="en-AU" sz="2000" i="1" dirty="0">
                <a:solidFill>
                  <a:schemeClr val="bg1"/>
                </a:solidFill>
                <a:latin typeface=""/>
                <a:cs typeface=""/>
              </a:rPr>
              <a:t>created by:</a:t>
            </a:r>
            <a:endParaRPr lang="en-AU" sz="2000" i="1" dirty="0" smtClean="0">
              <a:solidFill>
                <a:schemeClr val="bg1"/>
              </a:solidFill>
              <a:latin typeface=""/>
              <a:cs typeface=""/>
            </a:endParaRPr>
          </a:p>
          <a:p>
            <a:pPr marL="742950" lvl="1" indent="-285750">
              <a:spcBef>
                <a:spcPct val="20000"/>
              </a:spcBef>
              <a:buClr>
                <a:srgbClr val="76617D"/>
              </a:buClr>
            </a:pPr>
            <a:r>
              <a:rPr lang="en-AU" sz="2000" dirty="0" smtClean="0">
                <a:solidFill>
                  <a:schemeClr val="bg1"/>
                </a:solidFill>
                <a:latin typeface=""/>
                <a:cs typeface=""/>
              </a:rPr>
              <a:t>Dr Mark Davis, Monash University, Melbourne, Australia </a:t>
            </a:r>
          </a:p>
          <a:p>
            <a:pPr lvl="1" eaLnBrk="1" hangingPunct="1"/>
            <a:endParaRPr lang="en-AU" sz="2000" dirty="0" smtClean="0">
              <a:solidFill>
                <a:schemeClr val="bg1"/>
              </a:solidFill>
              <a:latin typeface=""/>
              <a:cs typeface=""/>
            </a:endParaRPr>
          </a:p>
          <a:p>
            <a:pPr marL="0" lvl="1" eaLnBrk="1" hangingPunct="1"/>
            <a:r>
              <a:rPr lang="en-AU" sz="2000" i="1" dirty="0" smtClean="0">
                <a:solidFill>
                  <a:schemeClr val="bg1"/>
                </a:solidFill>
                <a:latin typeface=""/>
                <a:cs typeface=""/>
              </a:rPr>
              <a:t>Caribbean short course developed by: </a:t>
            </a:r>
          </a:p>
          <a:p>
            <a:pPr lvl="1" eaLnBrk="1" hangingPunct="1"/>
            <a:r>
              <a:rPr lang="en-AU" sz="2000" dirty="0" smtClean="0">
                <a:solidFill>
                  <a:schemeClr val="bg1"/>
                </a:solidFill>
                <a:latin typeface=""/>
                <a:cs typeface=""/>
              </a:rPr>
              <a:t>The Caribbean International Resource Network</a:t>
            </a:r>
          </a:p>
          <a:p>
            <a:pPr lvl="1" eaLnBrk="1" hangingPunct="1"/>
            <a:r>
              <a:rPr lang="en-AU" sz="2000" i="1" dirty="0" smtClean="0">
                <a:solidFill>
                  <a:schemeClr val="bg1"/>
                </a:solidFill>
                <a:latin typeface=""/>
                <a:cs typeface=""/>
              </a:rPr>
              <a:t>with </a:t>
            </a:r>
            <a:r>
              <a:rPr lang="en-AU" sz="2000" dirty="0" smtClean="0">
                <a:solidFill>
                  <a:schemeClr val="bg1"/>
                </a:solidFill>
                <a:latin typeface=""/>
                <a:cs typeface=""/>
              </a:rPr>
              <a:t>the Institute for Gender &amp; Development Studies, The University of the West Indies, St. Augustine, Trinidad &amp; Tobago</a:t>
            </a:r>
            <a:endParaRPr lang="en-AU" sz="2000" i="1" dirty="0" smtClean="0">
              <a:solidFill>
                <a:schemeClr val="bg1"/>
              </a:solidFill>
              <a:latin typeface=""/>
              <a:cs typeface=""/>
            </a:endParaRPr>
          </a:p>
          <a:p>
            <a:pPr eaLnBrk="1" hangingPunct="1"/>
            <a:endParaRPr lang="en-AU" sz="2000" dirty="0" smtClean="0">
              <a:solidFill>
                <a:schemeClr val="bg1"/>
              </a:solidFill>
              <a:latin typeface=""/>
              <a:cs typeface=""/>
            </a:endParaRPr>
          </a:p>
          <a:p>
            <a:pPr eaLnBrk="1" hangingPunct="1"/>
            <a:r>
              <a:rPr lang="en-AU" sz="2000" i="1" dirty="0" smtClean="0">
                <a:solidFill>
                  <a:schemeClr val="bg1"/>
                </a:solidFill>
                <a:latin typeface=""/>
                <a:cs typeface=""/>
              </a:rPr>
              <a:t>Original short </a:t>
            </a:r>
            <a:r>
              <a:rPr lang="en-AU" sz="2000" i="1" dirty="0">
                <a:solidFill>
                  <a:schemeClr val="bg1"/>
                </a:solidFill>
                <a:latin typeface=""/>
                <a:cs typeface=""/>
              </a:rPr>
              <a:t>course developed by:</a:t>
            </a:r>
          </a:p>
          <a:p>
            <a:pPr lvl="1" eaLnBrk="1" hangingPunct="1"/>
            <a:r>
              <a:rPr lang="en-AU" sz="2000" dirty="0">
                <a:solidFill>
                  <a:schemeClr val="bg1"/>
                </a:solidFill>
                <a:latin typeface=""/>
                <a:cs typeface=""/>
              </a:rPr>
              <a:t>The Australian Research Centre in Sex, Health and Society, La Trobe University, Melbourne, Australia</a:t>
            </a:r>
            <a:r>
              <a:rPr lang="en-AU" sz="2000" dirty="0" smtClean="0">
                <a:solidFill>
                  <a:schemeClr val="bg1"/>
                </a:solidFill>
                <a:latin typeface=""/>
                <a:cs typeface=""/>
              </a:rPr>
              <a:t> </a:t>
            </a:r>
            <a:r>
              <a:rPr lang="en-AU" sz="2000" i="1" dirty="0" smtClean="0">
                <a:solidFill>
                  <a:schemeClr val="bg1"/>
                </a:solidFill>
                <a:latin typeface=""/>
                <a:cs typeface=""/>
              </a:rPr>
              <a:t>and  </a:t>
            </a:r>
            <a:r>
              <a:rPr lang="en-AU" sz="2000" dirty="0">
                <a:solidFill>
                  <a:schemeClr val="bg1"/>
                </a:solidFill>
                <a:latin typeface=""/>
                <a:cs typeface=""/>
              </a:rPr>
              <a:t>The International Association for the Study of Sexuality, Culture and Society (IASSCS</a:t>
            </a:r>
            <a:r>
              <a:rPr lang="en-AU" sz="2000" dirty="0" smtClean="0">
                <a:solidFill>
                  <a:schemeClr val="bg1"/>
                </a:solidFill>
                <a:latin typeface=""/>
                <a:cs typeface=""/>
              </a:rPr>
              <a:t>)</a:t>
            </a:r>
          </a:p>
          <a:p>
            <a:pPr lvl="1" eaLnBrk="1" hangingPunct="1"/>
            <a:endParaRPr lang="en-AU" sz="2000" dirty="0" smtClean="0">
              <a:solidFill>
                <a:schemeClr val="bg1"/>
              </a:solidFill>
              <a:latin typeface=""/>
              <a:cs typeface=""/>
            </a:endParaRPr>
          </a:p>
          <a:p>
            <a:pPr marL="0" lvl="1" eaLnBrk="1" hangingPunct="1"/>
            <a:r>
              <a:rPr lang="en-AU" sz="1800" dirty="0" smtClean="0">
                <a:solidFill>
                  <a:schemeClr val="bg1"/>
                </a:solidFill>
              </a:rPr>
              <a:t>With </a:t>
            </a:r>
            <a:r>
              <a:rPr lang="en-AU" sz="1800" dirty="0">
                <a:solidFill>
                  <a:schemeClr val="bg1"/>
                </a:solidFill>
              </a:rPr>
              <a:t>funding from The Ford Foundation</a:t>
            </a:r>
          </a:p>
          <a:p>
            <a:pPr marL="0" lvl="1" eaLnBrk="1" hangingPunct="1"/>
            <a:r>
              <a:rPr lang="en-AU" sz="1400" dirty="0">
                <a:solidFill>
                  <a:schemeClr val="bg1"/>
                </a:solidFill>
              </a:rPr>
              <a:t>Available under an Attribution, Non-Commercial, Share Alike licence</a:t>
            </a:r>
            <a:r>
              <a:rPr lang="en-AU" sz="1400" dirty="0" smtClean="0">
                <a:solidFill>
                  <a:schemeClr val="bg1"/>
                </a:solidFill>
              </a:rPr>
              <a:t> </a:t>
            </a:r>
          </a:p>
          <a:p>
            <a:pPr marL="0" lvl="1" eaLnBrk="1" hangingPunct="1"/>
            <a:r>
              <a:rPr lang="en-AU" sz="1400" dirty="0" smtClean="0">
                <a:solidFill>
                  <a:schemeClr val="bg1"/>
                </a:solidFill>
              </a:rPr>
              <a:t>from </a:t>
            </a:r>
            <a:r>
              <a:rPr lang="en-AU" sz="1400" dirty="0">
                <a:solidFill>
                  <a:schemeClr val="bg1"/>
                </a:solidFill>
              </a:rPr>
              <a:t>Creative Commons </a:t>
            </a:r>
          </a:p>
        </p:txBody>
      </p:sp>
      <p:pic>
        <p:nvPicPr>
          <p:cNvPr id="99333" name="Picture 4" descr="Creative Commons"/>
          <p:cNvPicPr>
            <a:picLocks noChangeAspect="1" noChangeArrowheads="1"/>
          </p:cNvPicPr>
          <p:nvPr/>
        </p:nvPicPr>
        <p:blipFill>
          <a:blip r:embed="rId3"/>
          <a:srcRect/>
          <a:stretch>
            <a:fillRect/>
          </a:stretch>
        </p:blipFill>
        <p:spPr bwMode="auto">
          <a:xfrm>
            <a:off x="7721600" y="6130925"/>
            <a:ext cx="1117600" cy="39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384E896-8638-054B-90E9-6CDC2A59EFF0}" type="slidenum">
              <a:rPr lang="en-AU"/>
              <a:pPr/>
              <a:t>4</a:t>
            </a:fld>
            <a:endParaRPr lang="en-AU"/>
          </a:p>
        </p:txBody>
      </p:sp>
      <p:sp>
        <p:nvSpPr>
          <p:cNvPr id="33794" name="Rectangle 2"/>
          <p:cNvSpPr>
            <a:spLocks noGrp="1" noChangeArrowheads="1"/>
          </p:cNvSpPr>
          <p:nvPr>
            <p:ph type="title"/>
          </p:nvPr>
        </p:nvSpPr>
        <p:spPr/>
        <p:txBody>
          <a:bodyPr/>
          <a:lstStyle/>
          <a:p>
            <a:r>
              <a:rPr lang="en-AU"/>
              <a:t>Module aims</a:t>
            </a:r>
          </a:p>
        </p:txBody>
      </p:sp>
      <p:sp>
        <p:nvSpPr>
          <p:cNvPr id="33795" name="Rectangle 3"/>
          <p:cNvSpPr>
            <a:spLocks noGrp="1" noChangeArrowheads="1"/>
          </p:cNvSpPr>
          <p:nvPr>
            <p:ph type="body" idx="1"/>
          </p:nvPr>
        </p:nvSpPr>
        <p:spPr/>
        <p:txBody>
          <a:bodyPr/>
          <a:lstStyle/>
          <a:p>
            <a:r>
              <a:rPr lang="en-AU" dirty="0"/>
              <a:t>To introduce participants to the concepts of </a:t>
            </a:r>
            <a:r>
              <a:rPr lang="en-AU" dirty="0" err="1"/>
              <a:t>biopower</a:t>
            </a:r>
            <a:r>
              <a:rPr lang="en-AU" dirty="0"/>
              <a:t>, </a:t>
            </a:r>
            <a:r>
              <a:rPr lang="en-AU" dirty="0" err="1"/>
              <a:t>governmentality</a:t>
            </a:r>
            <a:r>
              <a:rPr lang="en-AU" dirty="0"/>
              <a:t> and technologies of the </a:t>
            </a:r>
            <a:r>
              <a:rPr lang="en-AU" dirty="0" smtClean="0"/>
              <a:t>self &amp; how these might inform their own research or work.</a:t>
            </a:r>
            <a:endParaRPr lang="en-AU" dirty="0"/>
          </a:p>
          <a:p>
            <a:pPr lvl="0"/>
            <a:r>
              <a:rPr lang="en-US" dirty="0" smtClean="0">
                <a:solidFill>
                  <a:schemeClr val="tx1"/>
                </a:solidFill>
                <a:latin typeface="+mn-lt"/>
                <a:ea typeface="+mn-ea"/>
                <a:cs typeface="+mn-cs"/>
              </a:rPr>
              <a:t>To </a:t>
            </a:r>
            <a:r>
              <a:rPr lang="en-US" dirty="0">
                <a:solidFill>
                  <a:schemeClr val="tx1"/>
                </a:solidFill>
                <a:latin typeface="+mn-lt"/>
                <a:ea typeface="+mn-ea"/>
                <a:cs typeface="+mn-cs"/>
              </a:rPr>
              <a:t>encourage participants to apply these concepts in relation to discourses of race and ethnicity. </a:t>
            </a:r>
            <a:endParaRPr lang="en-GB" dirty="0">
              <a:solidFill>
                <a:schemeClr val="tx1"/>
              </a:solidFill>
              <a:latin typeface="+mn-lt"/>
              <a:ea typeface="+mn-ea"/>
              <a:cs typeface="+mn-cs"/>
            </a:endParaRPr>
          </a:p>
          <a:p>
            <a:pPr lvl="0"/>
            <a:r>
              <a:rPr lang="en-US" dirty="0">
                <a:solidFill>
                  <a:schemeClr val="tx1"/>
                </a:solidFill>
                <a:latin typeface="+mn-lt"/>
                <a:ea typeface="+mn-ea"/>
                <a:cs typeface="+mn-cs"/>
              </a:rPr>
              <a:t>To encourage participants to critically reflect upon how these concepts have been both understood and contested by Caribbean intellectuals and writers.</a:t>
            </a:r>
            <a:endParaRPr lang="en-GB" dirty="0">
              <a:solidFill>
                <a:schemeClr val="tx1"/>
              </a:solidFill>
              <a:latin typeface="+mn-lt"/>
              <a:ea typeface="+mn-ea"/>
              <a:cs typeface="+mn-cs"/>
            </a:endParaRP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1842016-93D0-BB42-B44D-C1FDECE5091F}" type="slidenum">
              <a:rPr lang="en-AU"/>
              <a:pPr/>
              <a:t>5</a:t>
            </a:fld>
            <a:endParaRPr lang="en-AU"/>
          </a:p>
        </p:txBody>
      </p:sp>
      <p:sp>
        <p:nvSpPr>
          <p:cNvPr id="36866" name="Rectangle 2"/>
          <p:cNvSpPr>
            <a:spLocks noGrp="1" noChangeArrowheads="1"/>
          </p:cNvSpPr>
          <p:nvPr>
            <p:ph type="title"/>
          </p:nvPr>
        </p:nvSpPr>
        <p:spPr/>
        <p:txBody>
          <a:bodyPr/>
          <a:lstStyle/>
          <a:p>
            <a:r>
              <a:rPr lang="en-AU"/>
              <a:t>Participants will: </a:t>
            </a:r>
          </a:p>
        </p:txBody>
      </p:sp>
      <p:sp>
        <p:nvSpPr>
          <p:cNvPr id="36867" name="Rectangle 3"/>
          <p:cNvSpPr>
            <a:spLocks noGrp="1" noChangeArrowheads="1"/>
          </p:cNvSpPr>
          <p:nvPr>
            <p:ph type="body" idx="1"/>
          </p:nvPr>
        </p:nvSpPr>
        <p:spPr/>
        <p:txBody>
          <a:bodyPr/>
          <a:lstStyle/>
          <a:p>
            <a:pPr lvl="0"/>
            <a:r>
              <a:rPr lang="en-US" dirty="0">
                <a:solidFill>
                  <a:schemeClr val="tx1"/>
                </a:solidFill>
                <a:latin typeface="+mn-lt"/>
                <a:ea typeface="+mn-ea"/>
                <a:cs typeface="+mn-cs"/>
              </a:rPr>
              <a:t>Discuss the implications of </a:t>
            </a:r>
            <a:r>
              <a:rPr lang="en-US" dirty="0" err="1">
                <a:solidFill>
                  <a:schemeClr val="tx1"/>
                </a:solidFill>
                <a:latin typeface="+mn-lt"/>
                <a:ea typeface="+mn-ea"/>
                <a:cs typeface="+mn-cs"/>
              </a:rPr>
              <a:t>biopower</a:t>
            </a:r>
            <a:r>
              <a:rPr lang="en-US" dirty="0">
                <a:solidFill>
                  <a:schemeClr val="tx1"/>
                </a:solidFill>
                <a:latin typeface="+mn-lt"/>
                <a:ea typeface="+mn-ea"/>
                <a:cs typeface="+mn-cs"/>
              </a:rPr>
              <a:t> as</a:t>
            </a:r>
            <a:r>
              <a:rPr lang="en-US" dirty="0" smtClean="0">
                <a:solidFill>
                  <a:schemeClr val="tx1"/>
                </a:solidFill>
                <a:latin typeface="+mn-lt"/>
                <a:ea typeface="+mn-ea"/>
                <a:cs typeface="+mn-cs"/>
              </a:rPr>
              <a:t> a mode </a:t>
            </a:r>
            <a:r>
              <a:rPr lang="en-US" dirty="0">
                <a:solidFill>
                  <a:schemeClr val="tx1"/>
                </a:solidFill>
                <a:latin typeface="+mn-lt"/>
                <a:ea typeface="+mn-ea"/>
                <a:cs typeface="+mn-cs"/>
              </a:rPr>
              <a:t>of regulating sexual </a:t>
            </a:r>
            <a:r>
              <a:rPr lang="en-US" dirty="0" err="1">
                <a:solidFill>
                  <a:schemeClr val="tx1"/>
                </a:solidFill>
                <a:latin typeface="+mn-lt"/>
                <a:ea typeface="+mn-ea"/>
                <a:cs typeface="+mn-cs"/>
              </a:rPr>
              <a:t>behaviours</a:t>
            </a:r>
            <a:r>
              <a:rPr lang="en-US" dirty="0">
                <a:solidFill>
                  <a:schemeClr val="tx1"/>
                </a:solidFill>
                <a:latin typeface="+mn-lt"/>
                <a:ea typeface="+mn-ea"/>
                <a:cs typeface="+mn-cs"/>
              </a:rPr>
              <a:t> and knowledge. </a:t>
            </a:r>
            <a:endParaRPr lang="en-GB" dirty="0">
              <a:solidFill>
                <a:schemeClr val="tx1"/>
              </a:solidFill>
              <a:latin typeface="+mn-lt"/>
              <a:ea typeface="+mn-ea"/>
              <a:cs typeface="+mn-cs"/>
            </a:endParaRPr>
          </a:p>
          <a:p>
            <a:r>
              <a:rPr lang="en-AU" dirty="0" smtClean="0"/>
              <a:t>Discuss the implications of self-regulation in sexual and reproductive health and HIV care</a:t>
            </a:r>
          </a:p>
          <a:p>
            <a:pPr lvl="0"/>
            <a:r>
              <a:rPr lang="en-US" dirty="0" smtClean="0">
                <a:solidFill>
                  <a:schemeClr val="tx1"/>
                </a:solidFill>
                <a:latin typeface="+mn-lt"/>
                <a:ea typeface="+mn-ea"/>
                <a:cs typeface="+mn-cs"/>
              </a:rPr>
              <a:t>Apply </a:t>
            </a:r>
            <a:r>
              <a:rPr lang="en-US" dirty="0" err="1">
                <a:solidFill>
                  <a:schemeClr val="tx1"/>
                </a:solidFill>
                <a:latin typeface="+mn-lt"/>
                <a:ea typeface="+mn-ea"/>
                <a:cs typeface="+mn-cs"/>
              </a:rPr>
              <a:t>Foucauldian</a:t>
            </a:r>
            <a:r>
              <a:rPr lang="en-US" dirty="0">
                <a:solidFill>
                  <a:schemeClr val="tx1"/>
                </a:solidFill>
                <a:latin typeface="+mn-lt"/>
                <a:ea typeface="+mn-ea"/>
                <a:cs typeface="+mn-cs"/>
              </a:rPr>
              <a:t> approaches to the analysis of sexuality as it intersects with race issues in the Caribbean.</a:t>
            </a:r>
            <a:endParaRPr lang="en-GB" dirty="0" smtClean="0">
              <a:solidFill>
                <a:schemeClr val="tx1"/>
              </a:solidFill>
              <a:latin typeface="+mn-lt"/>
              <a:ea typeface="+mn-ea"/>
              <a:cs typeface="+mn-cs"/>
            </a:endParaRPr>
          </a:p>
          <a:p>
            <a:pPr lvl="0"/>
            <a:r>
              <a:rPr lang="en-US" dirty="0" smtClean="0"/>
              <a:t>Explore the possibilities for disrupting and contesting </a:t>
            </a:r>
            <a:r>
              <a:rPr lang="en-US" dirty="0" err="1" smtClean="0"/>
              <a:t>biopower</a:t>
            </a:r>
            <a:r>
              <a:rPr lang="en-US" dirty="0" smtClean="0"/>
              <a:t> in Caribbean expressive cultural forms. </a:t>
            </a:r>
            <a:endParaRPr lang="en-GB" dirty="0">
              <a:solidFill>
                <a:schemeClr val="tx1"/>
              </a:solidFill>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1B6B16A4-39FC-C64D-A475-E0592C097555}" type="slidenum">
              <a:rPr lang="en-AU"/>
              <a:pPr/>
              <a:t>6</a:t>
            </a:fld>
            <a:endParaRPr lang="en-AU"/>
          </a:p>
        </p:txBody>
      </p:sp>
      <p:sp>
        <p:nvSpPr>
          <p:cNvPr id="37892" name="Rectangle 4"/>
          <p:cNvSpPr>
            <a:spLocks noGrp="1" noChangeArrowheads="1"/>
          </p:cNvSpPr>
          <p:nvPr>
            <p:ph type="title"/>
          </p:nvPr>
        </p:nvSpPr>
        <p:spPr>
          <a:xfrm>
            <a:off x="468313" y="2708275"/>
            <a:ext cx="8229600" cy="1209675"/>
          </a:xfrm>
        </p:spPr>
        <p:txBody>
          <a:bodyPr/>
          <a:lstStyle/>
          <a:p>
            <a:r>
              <a:rPr lang="en-AU" sz="4000"/>
              <a:t>Session 1. </a:t>
            </a:r>
            <a:br>
              <a:rPr lang="en-AU" sz="4000"/>
            </a:br>
            <a:r>
              <a:rPr lang="en-AU" sz="4000"/>
              <a:t>Biopower, governmentality, </a:t>
            </a:r>
            <a:br>
              <a:rPr lang="en-AU" sz="4000"/>
            </a:br>
            <a:r>
              <a:rPr lang="en-AU" sz="4000"/>
              <a:t>and technologies of the self</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0CB3E13-4577-F145-A931-CC0CF67B764D}" type="slidenum">
              <a:rPr lang="en-AU"/>
              <a:pPr/>
              <a:t>7</a:t>
            </a:fld>
            <a:endParaRPr lang="en-AU"/>
          </a:p>
        </p:txBody>
      </p:sp>
      <p:sp>
        <p:nvSpPr>
          <p:cNvPr id="43010" name="Rectangle 2"/>
          <p:cNvSpPr>
            <a:spLocks noGrp="1" noChangeArrowheads="1"/>
          </p:cNvSpPr>
          <p:nvPr>
            <p:ph type="title"/>
          </p:nvPr>
        </p:nvSpPr>
        <p:spPr/>
        <p:txBody>
          <a:bodyPr/>
          <a:lstStyle/>
          <a:p>
            <a:r>
              <a:rPr lang="en-US" dirty="0" smtClean="0"/>
              <a:t>What is </a:t>
            </a:r>
            <a:r>
              <a:rPr lang="en-US" dirty="0" err="1" smtClean="0"/>
              <a:t>biopower</a:t>
            </a:r>
            <a:r>
              <a:rPr lang="en-US" dirty="0" smtClean="0"/>
              <a:t>?</a:t>
            </a:r>
            <a:endParaRPr lang="en-US" dirty="0"/>
          </a:p>
        </p:txBody>
      </p:sp>
      <p:sp>
        <p:nvSpPr>
          <p:cNvPr id="43011" name="Rectangle 3"/>
          <p:cNvSpPr>
            <a:spLocks noGrp="1" noChangeArrowheads="1"/>
          </p:cNvSpPr>
          <p:nvPr>
            <p:ph type="body" idx="1"/>
          </p:nvPr>
        </p:nvSpPr>
        <p:spPr/>
        <p:txBody>
          <a:bodyPr/>
          <a:lstStyle/>
          <a:p>
            <a:r>
              <a:rPr lang="en-AU"/>
              <a:t>Biopower, governmentality and technologies of the self: influential concepts in Critical Sexuality Studies</a:t>
            </a:r>
          </a:p>
          <a:p>
            <a:r>
              <a:rPr lang="en-AU"/>
              <a:t>Derived from work of Michel Foucault; questioned prevailing (Freudian) assumptions about sexuality as:</a:t>
            </a:r>
          </a:p>
          <a:p>
            <a:pPr lvl="1"/>
            <a:r>
              <a:rPr lang="en-AU"/>
              <a:t>Natural</a:t>
            </a:r>
          </a:p>
          <a:p>
            <a:pPr lvl="1"/>
            <a:r>
              <a:rPr lang="en-AU"/>
              <a:t>Innate</a:t>
            </a:r>
          </a:p>
          <a:p>
            <a:pPr lvl="1"/>
            <a:r>
              <a:rPr lang="en-AU"/>
              <a:t>An expression of individual instinct or desire</a:t>
            </a:r>
          </a:p>
          <a:p>
            <a:r>
              <a:rPr lang="en-AU"/>
              <a:t>Focus on power and social relations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0D09E33-6F03-9643-8D12-5B636745E09A}" type="slidenum">
              <a:rPr lang="en-AU"/>
              <a:pPr/>
              <a:t>8</a:t>
            </a:fld>
            <a:endParaRPr lang="en-AU"/>
          </a:p>
        </p:txBody>
      </p:sp>
      <p:sp>
        <p:nvSpPr>
          <p:cNvPr id="41986" name="Rectangle 2"/>
          <p:cNvSpPr>
            <a:spLocks noGrp="1" noChangeArrowheads="1"/>
          </p:cNvSpPr>
          <p:nvPr>
            <p:ph type="title"/>
          </p:nvPr>
        </p:nvSpPr>
        <p:spPr/>
        <p:txBody>
          <a:bodyPr/>
          <a:lstStyle/>
          <a:p>
            <a:r>
              <a:rPr lang="en-US" dirty="0" smtClean="0"/>
              <a:t>What is </a:t>
            </a:r>
            <a:r>
              <a:rPr lang="en-US" dirty="0" err="1" smtClean="0"/>
              <a:t>biopower</a:t>
            </a:r>
            <a:r>
              <a:rPr lang="en-US" dirty="0" smtClean="0"/>
              <a:t>? </a:t>
            </a:r>
            <a:r>
              <a:rPr lang="en-US" sz="2200" dirty="0" smtClean="0"/>
              <a:t>(cont)</a:t>
            </a:r>
            <a:endParaRPr lang="en-US" sz="2200" dirty="0"/>
          </a:p>
        </p:txBody>
      </p:sp>
      <p:sp>
        <p:nvSpPr>
          <p:cNvPr id="41987" name="Rectangle 3"/>
          <p:cNvSpPr>
            <a:spLocks noGrp="1" noChangeArrowheads="1"/>
          </p:cNvSpPr>
          <p:nvPr>
            <p:ph type="body" idx="1"/>
          </p:nvPr>
        </p:nvSpPr>
        <p:spPr/>
        <p:txBody>
          <a:bodyPr/>
          <a:lstStyle/>
          <a:p>
            <a:r>
              <a:rPr lang="en-AU"/>
              <a:t>Foucault argued that sexuality was not repressed, but actively produced</a:t>
            </a:r>
          </a:p>
          <a:p>
            <a:r>
              <a:rPr lang="en-AU"/>
              <a:t>Modernist disciplines (Medicine, Psychology, Anthropology, Sociology, and Education, etc) helped bring sexuality into being as a social practice</a:t>
            </a:r>
          </a:p>
          <a:p>
            <a:r>
              <a:rPr lang="en-AU"/>
              <a:t>Did not just </a:t>
            </a:r>
            <a:r>
              <a:rPr lang="en-AU" i="1"/>
              <a:t>describe</a:t>
            </a:r>
            <a:r>
              <a:rPr lang="en-AU"/>
              <a:t> sexuality</a:t>
            </a:r>
          </a:p>
          <a:p>
            <a:pPr lvl="1"/>
            <a:r>
              <a:rPr lang="en-AU"/>
              <a:t>They constituted it as a knowable aspect of individual selfhood</a:t>
            </a:r>
          </a:p>
          <a:p>
            <a:pPr lvl="1"/>
            <a:r>
              <a:rPr lang="en-AU"/>
              <a:t>Compel individuals to define and understand themselves through sexuality discourses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9494CAB-5E94-A443-8C25-400ADE4FA86D}" type="slidenum">
              <a:rPr lang="en-AU"/>
              <a:pPr/>
              <a:t>9</a:t>
            </a:fld>
            <a:endParaRPr lang="en-AU"/>
          </a:p>
        </p:txBody>
      </p:sp>
      <p:sp>
        <p:nvSpPr>
          <p:cNvPr id="40962" name="Rectangle 2"/>
          <p:cNvSpPr>
            <a:spLocks noGrp="1" noChangeArrowheads="1"/>
          </p:cNvSpPr>
          <p:nvPr>
            <p:ph type="title"/>
          </p:nvPr>
        </p:nvSpPr>
        <p:spPr/>
        <p:txBody>
          <a:bodyPr/>
          <a:lstStyle/>
          <a:p>
            <a:r>
              <a:rPr lang="en-AU" dirty="0" err="1" smtClean="0"/>
              <a:t>Biopower</a:t>
            </a:r>
            <a:r>
              <a:rPr lang="en-AU" dirty="0" smtClean="0"/>
              <a:t> then &amp; now</a:t>
            </a:r>
            <a:endParaRPr lang="en-AU" dirty="0"/>
          </a:p>
        </p:txBody>
      </p:sp>
      <p:sp>
        <p:nvSpPr>
          <p:cNvPr id="40963" name="Rectangle 3"/>
          <p:cNvSpPr>
            <a:spLocks noGrp="1" noChangeArrowheads="1"/>
          </p:cNvSpPr>
          <p:nvPr>
            <p:ph type="body" idx="1"/>
          </p:nvPr>
        </p:nvSpPr>
        <p:spPr/>
        <p:txBody>
          <a:bodyPr/>
          <a:lstStyle/>
          <a:p>
            <a:r>
              <a:rPr lang="en-AU"/>
              <a:t>18</a:t>
            </a:r>
            <a:r>
              <a:rPr lang="en-AU" baseline="30000"/>
              <a:t>th</a:t>
            </a:r>
            <a:r>
              <a:rPr lang="en-AU"/>
              <a:t> Century Europe</a:t>
            </a:r>
          </a:p>
          <a:p>
            <a:pPr lvl="1"/>
            <a:r>
              <a:rPr lang="en-AU"/>
              <a:t>Growing state concern with the management of populations</a:t>
            </a:r>
          </a:p>
          <a:p>
            <a:pPr lvl="1"/>
            <a:r>
              <a:rPr lang="en-AU"/>
              <a:t>Rise of health discourses related to personal conduct</a:t>
            </a:r>
          </a:p>
          <a:p>
            <a:pPr lvl="1"/>
            <a:r>
              <a:rPr lang="en-AU"/>
              <a:t>Self-surveillance and self-discipline</a:t>
            </a:r>
          </a:p>
          <a:p>
            <a:pPr lvl="1"/>
            <a:r>
              <a:rPr lang="en-AU"/>
              <a:t>Widely observed regimes of truth and social practice</a:t>
            </a:r>
          </a:p>
          <a:p>
            <a:r>
              <a:rPr lang="en-AU"/>
              <a:t>Contemporary examples include:</a:t>
            </a:r>
          </a:p>
          <a:p>
            <a:pPr lvl="1"/>
            <a:r>
              <a:rPr lang="en-AU"/>
              <a:t>Sex education in schools</a:t>
            </a:r>
          </a:p>
          <a:p>
            <a:pPr lvl="1"/>
            <a:r>
              <a:rPr lang="en-AU"/>
              <a:t>Family-support legislation (</a:t>
            </a:r>
            <a:r>
              <a:rPr lang="ja-JP" altLang="en-AU">
                <a:latin typeface="Arial"/>
              </a:rPr>
              <a:t>‘</a:t>
            </a:r>
            <a:r>
              <a:rPr lang="en-AU"/>
              <a:t>baby-bonus</a:t>
            </a:r>
            <a:r>
              <a:rPr lang="ja-JP" altLang="en-AU">
                <a:latin typeface="Arial"/>
              </a:rPr>
              <a:t>’</a:t>
            </a:r>
            <a:r>
              <a:rPr lang="en-AU"/>
              <a:t>, etc)</a:t>
            </a:r>
          </a:p>
          <a:p>
            <a:pPr lvl="1"/>
            <a:r>
              <a:rPr lang="en-AU"/>
              <a:t>Child care and school system</a:t>
            </a:r>
          </a:p>
          <a:p>
            <a:pPr lvl="1"/>
            <a:r>
              <a:rPr lang="en-AU"/>
              <a:t>Surveys of population fertility, etc</a:t>
            </a:r>
          </a:p>
          <a:p>
            <a:pPr>
              <a:buFontTx/>
              <a:buNone/>
            </a:pPr>
            <a:endParaRPr lang="en-AU"/>
          </a:p>
        </p:txBody>
      </p:sp>
    </p:spTree>
  </p:cSld>
  <p:clrMapOvr>
    <a:masterClrMapping/>
  </p:clrMapOvr>
</p:sld>
</file>

<file path=ppt/theme/theme1.xml><?xml version="1.0" encoding="utf-8"?>
<a:theme xmlns:a="http://schemas.openxmlformats.org/drawingml/2006/main" name="ASS_BiopowerCaribbeanIRNDONNELL">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entury Gothic"/>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ASS_BiopowerCaribbeanIRNDONNELL.potx</Template>
  <TotalTime>5899</TotalTime>
  <Words>6521</Words>
  <Application>Microsoft Macintosh PowerPoint</Application>
  <PresentationFormat>On-screen Show (4:3)</PresentationFormat>
  <Paragraphs>345</Paragraphs>
  <Slides>31</Slides>
  <Notes>29</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ASS_BiopowerCaribbeanIRNDONNELL</vt:lpstr>
      <vt:lpstr>Biopower and Sexuality </vt:lpstr>
      <vt:lpstr>Developed by:</vt:lpstr>
      <vt:lpstr>Schedule</vt:lpstr>
      <vt:lpstr>Module aims</vt:lpstr>
      <vt:lpstr>Participants will: </vt:lpstr>
      <vt:lpstr>Session 1.  Biopower, governmentality,  and technologies of the self</vt:lpstr>
      <vt:lpstr>What is biopower?</vt:lpstr>
      <vt:lpstr>What is biopower? (cont)</vt:lpstr>
      <vt:lpstr>Biopower then &amp; now</vt:lpstr>
      <vt:lpstr>Brainstorm</vt:lpstr>
      <vt:lpstr>Governmentality</vt:lpstr>
      <vt:lpstr>Technologies of the self</vt:lpstr>
      <vt:lpstr>Technologies of the self (cont)</vt:lpstr>
      <vt:lpstr>Discussion</vt:lpstr>
      <vt:lpstr>Biopolitics</vt:lpstr>
      <vt:lpstr>Small group work and discussion</vt:lpstr>
      <vt:lpstr>Session 2.  Biopower and postcoloniality: Intersecting sex, race and ethnicity </vt:lpstr>
      <vt:lpstr>Foucault, ‘Society Must Be Defended’</vt:lpstr>
      <vt:lpstr>Intersectionality</vt:lpstr>
      <vt:lpstr>Criticism of Foucault</vt:lpstr>
      <vt:lpstr>Black Sexuality</vt:lpstr>
      <vt:lpstr>Group work</vt:lpstr>
      <vt:lpstr>Sylvia Wynter (some helpful definitions)</vt:lpstr>
      <vt:lpstr>Pre-reading review</vt:lpstr>
      <vt:lpstr>Session 3.  Contesting Biopower: Caribbean expressive culture </vt:lpstr>
      <vt:lpstr>Sylvia Wynter in interview with David Scott </vt:lpstr>
      <vt:lpstr>NourbeSe Philip</vt:lpstr>
      <vt:lpstr>“Discourse on the Logic of Language” Group work</vt:lpstr>
      <vt:lpstr>Conclusion – Part I</vt:lpstr>
      <vt:lpstr>Conclusion - Part II</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Biopower and Sexuality </dc:title>
  <dc:creator>R King</dc:creator>
  <cp:lastModifiedBy>R King</cp:lastModifiedBy>
  <cp:revision>17</cp:revision>
  <cp:lastPrinted>2013-09-04T13:32:46Z</cp:lastPrinted>
  <dcterms:created xsi:type="dcterms:W3CDTF">2013-09-02T15:36:39Z</dcterms:created>
  <dcterms:modified xsi:type="dcterms:W3CDTF">2013-09-04T15:13:30Z</dcterms:modified>
</cp:coreProperties>
</file>