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64" r:id="rId5"/>
    <p:sldId id="258" r:id="rId6"/>
    <p:sldId id="268" r:id="rId7"/>
    <p:sldId id="259" r:id="rId8"/>
    <p:sldId id="269" r:id="rId9"/>
    <p:sldId id="263" r:id="rId10"/>
    <p:sldId id="262" r:id="rId11"/>
    <p:sldId id="260" r:id="rId12"/>
    <p:sldId id="266" r:id="rId13"/>
    <p:sldId id="272" r:id="rId14"/>
    <p:sldId id="273" r:id="rId15"/>
    <p:sldId id="265" r:id="rId16"/>
    <p:sldId id="270" r:id="rId17"/>
    <p:sldId id="271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048D-DE5B-DF4F-9836-BFF67FDA5AFF}" type="doc">
      <dgm:prSet loTypeId="urn:microsoft.com/office/officeart/2005/8/layout/process4" loCatId="" qsTypeId="urn:microsoft.com/office/officeart/2005/8/quickstyle/simple2" qsCatId="simple" csTypeId="urn:microsoft.com/office/officeart/2005/8/colors/colorful1" csCatId="colorful" phldr="1"/>
      <dgm:spPr/>
    </dgm:pt>
    <dgm:pt modelId="{423B98EC-4C8B-5A4E-A3FC-DEA8A17B3665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Analyze materials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A6CF38ED-E990-2A4C-BD01-45F1213195B5}" type="parTrans" cxnId="{F11E11AB-CF3D-5B4D-AA7E-D62DB6C3CFE1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0152EF5A-D6CA-584F-8C3E-99ACFF0029B7}" type="sibTrans" cxnId="{F11E11AB-CF3D-5B4D-AA7E-D62DB6C3CFE1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745B467B-AC8A-CA4E-A132-199AEC8D1DC1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Determine general theme/central topics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4E40BCA9-E8E4-CA43-931D-CF44A581E4E7}" type="parTrans" cxnId="{5F9D0C8E-30C3-4F4C-B10D-8A1FE3E69590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65665071-4912-3546-A930-C2B193FF0B25}" type="sibTrans" cxnId="{5F9D0C8E-30C3-4F4C-B10D-8A1FE3E69590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7F9DE621-C566-B64E-813F-D15C1C921311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Identify items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F86CBB02-4F15-CD41-917A-1F1E25717C1E}" type="parTrans" cxnId="{F0FEC4C3-691A-014C-AD5F-20DA62CBBD24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0D7CCE0E-3CEE-F04C-BC5B-34A95F02532E}" type="sibTrans" cxnId="{F0FEC4C3-691A-014C-AD5F-20DA62CBBD24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2767269D-2BFE-084E-AA7A-0300F756B9AB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Reduce exhibit to one sentence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07C83043-5B77-F342-8263-0AC8B80EEBE9}" type="parTrans" cxnId="{2C5B7A77-09AE-7944-890D-ED6F34ABEEF6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6068A4D0-2D71-D549-B337-FF9841750F80}" type="sibTrans" cxnId="{2C5B7A77-09AE-7944-890D-ED6F34ABEEF6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137F6C57-32C7-854A-96F2-E5614A6C7E34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Refine object list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2245BA00-DB06-6F4F-BFEA-35A4C2B9E762}" type="parTrans" cxnId="{2AA3EB48-DC28-B543-9B5E-2D3ED4A730A1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E0D738D5-F2EF-B049-89E1-692232829D5B}" type="sibTrans" cxnId="{2AA3EB48-DC28-B543-9B5E-2D3ED4A730A1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5C98ED41-6376-EA4C-A3B6-365A025BA329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Write labels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3D5976B5-14B1-C145-AF92-17F983E2A09F}" type="parTrans" cxnId="{8BD1A09D-70E6-3441-BBDC-969095D24D53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67E19BB3-7F28-F145-A157-9553EDC32398}" type="sibTrans" cxnId="{8BD1A09D-70E6-3441-BBDC-969095D24D53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46E86C93-3778-354C-8310-72FCCF8FECCF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Promote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D338C07F-13CD-DC49-A4D4-ECE655DEA252}" type="sibTrans" cxnId="{FFD7287F-0BC0-1A47-B706-5AD1828F58DE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FB3CED86-77B9-BB40-B234-D53DCC5712D0}" type="parTrans" cxnId="{FFD7287F-0BC0-1A47-B706-5AD1828F58DE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12B4CFFD-F5FD-8242-B27F-B7FD027D4B76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Launch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41E7C175-09B6-9D45-BCDB-44BC1D03E071}" type="sibTrans" cxnId="{6F02FB9C-E814-B547-9335-99C254ABF7C0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17194302-2944-7D43-A076-3F4B1FF3FFB9}" type="parTrans" cxnId="{6F02FB9C-E814-B547-9335-99C254ABF7C0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BFC083F4-CE77-F648-9268-0B3D637E837D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Edit/Refine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84376C6F-BB40-234C-ACE6-8462C4CE9841}" type="sibTrans" cxnId="{A58EFA68-7881-7546-BECB-7DD89BD462CD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A84A8D43-2B64-5642-9C22-F6DBAC71DF27}" type="parTrans" cxnId="{A58EFA68-7881-7546-BECB-7DD89BD462CD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FA4577A9-EFC2-CB43-84A3-61C439ACB03B}">
      <dgm:prSet phldrT="[Text]" custT="1"/>
      <dgm:spPr/>
      <dgm:t>
        <a:bodyPr/>
        <a:lstStyle/>
        <a:p>
          <a:r>
            <a:rPr lang="en-US" sz="2400" smtClean="0">
              <a:solidFill>
                <a:srgbClr val="340F4A"/>
              </a:solidFill>
              <a:latin typeface="Georgia"/>
              <a:cs typeface="Georgia"/>
            </a:rPr>
            <a:t>Evaluate</a:t>
          </a:r>
          <a:endParaRPr lang="en-US" sz="2400" dirty="0">
            <a:solidFill>
              <a:srgbClr val="340F4A"/>
            </a:solidFill>
            <a:latin typeface="Georgia"/>
            <a:cs typeface="Georgia"/>
          </a:endParaRPr>
        </a:p>
      </dgm:t>
    </dgm:pt>
    <dgm:pt modelId="{6E32B8B9-3812-7940-874A-692CC197BA51}" type="sibTrans" cxnId="{13D612DE-032F-2B4B-B9E9-BCBEE2391CBC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FB590B3C-BEB3-854E-81DC-A45A5B73D2D0}" type="parTrans" cxnId="{13D612DE-032F-2B4B-B9E9-BCBEE2391CBC}">
      <dgm:prSet/>
      <dgm:spPr/>
      <dgm:t>
        <a:bodyPr/>
        <a:lstStyle/>
        <a:p>
          <a:endParaRPr lang="en-US">
            <a:solidFill>
              <a:srgbClr val="340F4A"/>
            </a:solidFill>
          </a:endParaRPr>
        </a:p>
      </dgm:t>
    </dgm:pt>
    <dgm:pt modelId="{96E4EFA6-1BB5-BA40-BAEF-6EFA4E02A5B6}" type="pres">
      <dgm:prSet presAssocID="{01A1048D-DE5B-DF4F-9836-BFF67FDA5AFF}" presName="Name0" presStyleCnt="0">
        <dgm:presLayoutVars>
          <dgm:dir/>
          <dgm:animLvl val="lvl"/>
          <dgm:resizeHandles val="exact"/>
        </dgm:presLayoutVars>
      </dgm:prSet>
      <dgm:spPr/>
    </dgm:pt>
    <dgm:pt modelId="{F112DAFB-E7C7-C246-8E2D-124143E73D43}" type="pres">
      <dgm:prSet presAssocID="{46E86C93-3778-354C-8310-72FCCF8FECCF}" presName="boxAndChildren" presStyleCnt="0"/>
      <dgm:spPr/>
    </dgm:pt>
    <dgm:pt modelId="{990121B1-EC49-314F-9AA1-EAE7A49FDB30}" type="pres">
      <dgm:prSet presAssocID="{46E86C93-3778-354C-8310-72FCCF8FECCF}" presName="parentTextBox" presStyleLbl="node1" presStyleIdx="0" presStyleCnt="10"/>
      <dgm:spPr/>
      <dgm:t>
        <a:bodyPr/>
        <a:lstStyle/>
        <a:p>
          <a:endParaRPr lang="en-US"/>
        </a:p>
      </dgm:t>
    </dgm:pt>
    <dgm:pt modelId="{D2E07325-2202-CE4B-BA54-EA43A4410CF0}" type="pres">
      <dgm:prSet presAssocID="{41E7C175-09B6-9D45-BCDB-44BC1D03E071}" presName="sp" presStyleCnt="0"/>
      <dgm:spPr/>
    </dgm:pt>
    <dgm:pt modelId="{98E501F7-8091-FA4A-9A4F-19DD595D9A97}" type="pres">
      <dgm:prSet presAssocID="{12B4CFFD-F5FD-8242-B27F-B7FD027D4B76}" presName="arrowAndChildren" presStyleCnt="0"/>
      <dgm:spPr/>
    </dgm:pt>
    <dgm:pt modelId="{B40D402D-5EA2-8244-8C30-0229342C966C}" type="pres">
      <dgm:prSet presAssocID="{12B4CFFD-F5FD-8242-B27F-B7FD027D4B76}" presName="parentTextArrow" presStyleLbl="node1" presStyleIdx="1" presStyleCnt="10"/>
      <dgm:spPr/>
      <dgm:t>
        <a:bodyPr/>
        <a:lstStyle/>
        <a:p>
          <a:endParaRPr lang="en-US"/>
        </a:p>
      </dgm:t>
    </dgm:pt>
    <dgm:pt modelId="{1FDA29EB-29AD-4448-B668-94C47E279965}" type="pres">
      <dgm:prSet presAssocID="{84376C6F-BB40-234C-ACE6-8462C4CE9841}" presName="sp" presStyleCnt="0"/>
      <dgm:spPr/>
    </dgm:pt>
    <dgm:pt modelId="{CFCD6D66-5986-144D-8BC5-7D2E2E31F3DE}" type="pres">
      <dgm:prSet presAssocID="{BFC083F4-CE77-F648-9268-0B3D637E837D}" presName="arrowAndChildren" presStyleCnt="0"/>
      <dgm:spPr/>
    </dgm:pt>
    <dgm:pt modelId="{85C90229-ED17-954F-8D3E-9572390D7638}" type="pres">
      <dgm:prSet presAssocID="{BFC083F4-CE77-F648-9268-0B3D637E837D}" presName="parentTextArrow" presStyleLbl="node1" presStyleIdx="2" presStyleCnt="10"/>
      <dgm:spPr/>
      <dgm:t>
        <a:bodyPr/>
        <a:lstStyle/>
        <a:p>
          <a:endParaRPr lang="en-US"/>
        </a:p>
      </dgm:t>
    </dgm:pt>
    <dgm:pt modelId="{477BCDD4-E89D-8840-8255-F93584D98CCE}" type="pres">
      <dgm:prSet presAssocID="{6E32B8B9-3812-7940-874A-692CC197BA51}" presName="sp" presStyleCnt="0"/>
      <dgm:spPr/>
    </dgm:pt>
    <dgm:pt modelId="{BF208630-09A6-CE49-8399-5478E0F06032}" type="pres">
      <dgm:prSet presAssocID="{FA4577A9-EFC2-CB43-84A3-61C439ACB03B}" presName="arrowAndChildren" presStyleCnt="0"/>
      <dgm:spPr/>
    </dgm:pt>
    <dgm:pt modelId="{B64C2E34-0689-DF4C-BAD0-D996F9A575B1}" type="pres">
      <dgm:prSet presAssocID="{FA4577A9-EFC2-CB43-84A3-61C439ACB03B}" presName="parentTextArrow" presStyleLbl="node1" presStyleIdx="3" presStyleCnt="10"/>
      <dgm:spPr/>
      <dgm:t>
        <a:bodyPr/>
        <a:lstStyle/>
        <a:p>
          <a:endParaRPr lang="en-US"/>
        </a:p>
      </dgm:t>
    </dgm:pt>
    <dgm:pt modelId="{2977302E-F29C-7D45-99AE-8B3ED25F4B43}" type="pres">
      <dgm:prSet presAssocID="{67E19BB3-7F28-F145-A157-9553EDC32398}" presName="sp" presStyleCnt="0"/>
      <dgm:spPr/>
    </dgm:pt>
    <dgm:pt modelId="{B95B553C-7FDD-5140-A409-A43455974364}" type="pres">
      <dgm:prSet presAssocID="{5C98ED41-6376-EA4C-A3B6-365A025BA329}" presName="arrowAndChildren" presStyleCnt="0"/>
      <dgm:spPr/>
    </dgm:pt>
    <dgm:pt modelId="{55A7CFA5-7B70-DC40-ADEF-7E207659949D}" type="pres">
      <dgm:prSet presAssocID="{5C98ED41-6376-EA4C-A3B6-365A025BA329}" presName="parentTextArrow" presStyleLbl="node1" presStyleIdx="4" presStyleCnt="10"/>
      <dgm:spPr/>
      <dgm:t>
        <a:bodyPr/>
        <a:lstStyle/>
        <a:p>
          <a:endParaRPr lang="en-US"/>
        </a:p>
      </dgm:t>
    </dgm:pt>
    <dgm:pt modelId="{EB315144-FE6B-E64D-BD3B-A3C3B88DFEAC}" type="pres">
      <dgm:prSet presAssocID="{E0D738D5-F2EF-B049-89E1-692232829D5B}" presName="sp" presStyleCnt="0"/>
      <dgm:spPr/>
    </dgm:pt>
    <dgm:pt modelId="{64F884AA-D2B0-B141-835D-7A756BCBDA90}" type="pres">
      <dgm:prSet presAssocID="{137F6C57-32C7-854A-96F2-E5614A6C7E34}" presName="arrowAndChildren" presStyleCnt="0"/>
      <dgm:spPr/>
    </dgm:pt>
    <dgm:pt modelId="{4C399FB2-1A04-FB4B-899C-79CB2E0EDD0E}" type="pres">
      <dgm:prSet presAssocID="{137F6C57-32C7-854A-96F2-E5614A6C7E34}" presName="parentTextArrow" presStyleLbl="node1" presStyleIdx="5" presStyleCnt="10"/>
      <dgm:spPr/>
      <dgm:t>
        <a:bodyPr/>
        <a:lstStyle/>
        <a:p>
          <a:endParaRPr lang="en-US"/>
        </a:p>
      </dgm:t>
    </dgm:pt>
    <dgm:pt modelId="{E55B1292-4943-F947-A473-E9AF785B8C5C}" type="pres">
      <dgm:prSet presAssocID="{6068A4D0-2D71-D549-B337-FF9841750F80}" presName="sp" presStyleCnt="0"/>
      <dgm:spPr/>
    </dgm:pt>
    <dgm:pt modelId="{3F2B4DFE-F8F5-F348-99EF-0B4D811E6D46}" type="pres">
      <dgm:prSet presAssocID="{2767269D-2BFE-084E-AA7A-0300F756B9AB}" presName="arrowAndChildren" presStyleCnt="0"/>
      <dgm:spPr/>
    </dgm:pt>
    <dgm:pt modelId="{4DB60DCC-F4B0-E840-9DE0-EE966088540E}" type="pres">
      <dgm:prSet presAssocID="{2767269D-2BFE-084E-AA7A-0300F756B9AB}" presName="parentTextArrow" presStyleLbl="node1" presStyleIdx="6" presStyleCnt="10"/>
      <dgm:spPr/>
      <dgm:t>
        <a:bodyPr/>
        <a:lstStyle/>
        <a:p>
          <a:endParaRPr lang="en-US"/>
        </a:p>
      </dgm:t>
    </dgm:pt>
    <dgm:pt modelId="{A3876D44-6AE2-6045-91CE-AD9B11EC3C3E}" type="pres">
      <dgm:prSet presAssocID="{0D7CCE0E-3CEE-F04C-BC5B-34A95F02532E}" presName="sp" presStyleCnt="0"/>
      <dgm:spPr/>
    </dgm:pt>
    <dgm:pt modelId="{BF254ED4-8E0A-E449-91A7-2FE94B8BB480}" type="pres">
      <dgm:prSet presAssocID="{7F9DE621-C566-B64E-813F-D15C1C921311}" presName="arrowAndChildren" presStyleCnt="0"/>
      <dgm:spPr/>
    </dgm:pt>
    <dgm:pt modelId="{48AB284A-2A30-174A-9C27-9D6ECA78A953}" type="pres">
      <dgm:prSet presAssocID="{7F9DE621-C566-B64E-813F-D15C1C921311}" presName="parentTextArrow" presStyleLbl="node1" presStyleIdx="7" presStyleCnt="10"/>
      <dgm:spPr/>
      <dgm:t>
        <a:bodyPr/>
        <a:lstStyle/>
        <a:p>
          <a:endParaRPr lang="en-US"/>
        </a:p>
      </dgm:t>
    </dgm:pt>
    <dgm:pt modelId="{86E1FC54-0D23-1841-859D-630DCDF3573F}" type="pres">
      <dgm:prSet presAssocID="{65665071-4912-3546-A930-C2B193FF0B25}" presName="sp" presStyleCnt="0"/>
      <dgm:spPr/>
    </dgm:pt>
    <dgm:pt modelId="{CC72103C-492C-AF40-BFDB-996E6DD8FABC}" type="pres">
      <dgm:prSet presAssocID="{745B467B-AC8A-CA4E-A132-199AEC8D1DC1}" presName="arrowAndChildren" presStyleCnt="0"/>
      <dgm:spPr/>
    </dgm:pt>
    <dgm:pt modelId="{E7808BC2-91AB-5748-85A0-2EFE63439582}" type="pres">
      <dgm:prSet presAssocID="{745B467B-AC8A-CA4E-A132-199AEC8D1DC1}" presName="parentTextArrow" presStyleLbl="node1" presStyleIdx="8" presStyleCnt="10"/>
      <dgm:spPr/>
      <dgm:t>
        <a:bodyPr/>
        <a:lstStyle/>
        <a:p>
          <a:endParaRPr lang="en-US"/>
        </a:p>
      </dgm:t>
    </dgm:pt>
    <dgm:pt modelId="{9B309CA0-823F-3E4B-A3A2-7B5FF6D6FEBF}" type="pres">
      <dgm:prSet presAssocID="{0152EF5A-D6CA-584F-8C3E-99ACFF0029B7}" presName="sp" presStyleCnt="0"/>
      <dgm:spPr/>
    </dgm:pt>
    <dgm:pt modelId="{579CF642-3CA6-AC46-8D89-7EDE5E35E530}" type="pres">
      <dgm:prSet presAssocID="{423B98EC-4C8B-5A4E-A3FC-DEA8A17B3665}" presName="arrowAndChildren" presStyleCnt="0"/>
      <dgm:spPr/>
    </dgm:pt>
    <dgm:pt modelId="{873232FA-7D87-B749-B02F-2E66489A3D24}" type="pres">
      <dgm:prSet presAssocID="{423B98EC-4C8B-5A4E-A3FC-DEA8A17B3665}" presName="parentTextArrow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A58EFA68-7881-7546-BECB-7DD89BD462CD}" srcId="{01A1048D-DE5B-DF4F-9836-BFF67FDA5AFF}" destId="{BFC083F4-CE77-F648-9268-0B3D637E837D}" srcOrd="7" destOrd="0" parTransId="{A84A8D43-2B64-5642-9C22-F6DBAC71DF27}" sibTransId="{84376C6F-BB40-234C-ACE6-8462C4CE9841}"/>
    <dgm:cxn modelId="{9AF7922E-A566-EF4F-9BEE-A30657297E3C}" type="presOf" srcId="{5C98ED41-6376-EA4C-A3B6-365A025BA329}" destId="{55A7CFA5-7B70-DC40-ADEF-7E207659949D}" srcOrd="0" destOrd="0" presId="urn:microsoft.com/office/officeart/2005/8/layout/process4"/>
    <dgm:cxn modelId="{3A810311-5B9B-6341-AC06-9E7519C05A75}" type="presOf" srcId="{12B4CFFD-F5FD-8242-B27F-B7FD027D4B76}" destId="{B40D402D-5EA2-8244-8C30-0229342C966C}" srcOrd="0" destOrd="0" presId="urn:microsoft.com/office/officeart/2005/8/layout/process4"/>
    <dgm:cxn modelId="{4ED00D6E-7C10-4C47-A820-44C65B8AC886}" type="presOf" srcId="{BFC083F4-CE77-F648-9268-0B3D637E837D}" destId="{85C90229-ED17-954F-8D3E-9572390D7638}" srcOrd="0" destOrd="0" presId="urn:microsoft.com/office/officeart/2005/8/layout/process4"/>
    <dgm:cxn modelId="{5F9D0C8E-30C3-4F4C-B10D-8A1FE3E69590}" srcId="{01A1048D-DE5B-DF4F-9836-BFF67FDA5AFF}" destId="{745B467B-AC8A-CA4E-A132-199AEC8D1DC1}" srcOrd="1" destOrd="0" parTransId="{4E40BCA9-E8E4-CA43-931D-CF44A581E4E7}" sibTransId="{65665071-4912-3546-A930-C2B193FF0B25}"/>
    <dgm:cxn modelId="{2A1DAF0C-FDCE-D640-96CD-FD211B50C6ED}" type="presOf" srcId="{137F6C57-32C7-854A-96F2-E5614A6C7E34}" destId="{4C399FB2-1A04-FB4B-899C-79CB2E0EDD0E}" srcOrd="0" destOrd="0" presId="urn:microsoft.com/office/officeart/2005/8/layout/process4"/>
    <dgm:cxn modelId="{70F3D3A5-D65B-714C-BEE7-C9ECD4FE149E}" type="presOf" srcId="{7F9DE621-C566-B64E-813F-D15C1C921311}" destId="{48AB284A-2A30-174A-9C27-9D6ECA78A953}" srcOrd="0" destOrd="0" presId="urn:microsoft.com/office/officeart/2005/8/layout/process4"/>
    <dgm:cxn modelId="{F09E3828-2112-3C47-8F4A-5546B44B51EF}" type="presOf" srcId="{423B98EC-4C8B-5A4E-A3FC-DEA8A17B3665}" destId="{873232FA-7D87-B749-B02F-2E66489A3D24}" srcOrd="0" destOrd="0" presId="urn:microsoft.com/office/officeart/2005/8/layout/process4"/>
    <dgm:cxn modelId="{1D3D200D-C604-B445-ADC4-0009FAF03606}" type="presOf" srcId="{745B467B-AC8A-CA4E-A132-199AEC8D1DC1}" destId="{E7808BC2-91AB-5748-85A0-2EFE63439582}" srcOrd="0" destOrd="0" presId="urn:microsoft.com/office/officeart/2005/8/layout/process4"/>
    <dgm:cxn modelId="{FFD7287F-0BC0-1A47-B706-5AD1828F58DE}" srcId="{01A1048D-DE5B-DF4F-9836-BFF67FDA5AFF}" destId="{46E86C93-3778-354C-8310-72FCCF8FECCF}" srcOrd="9" destOrd="0" parTransId="{FB3CED86-77B9-BB40-B234-D53DCC5712D0}" sibTransId="{D338C07F-13CD-DC49-A4D4-ECE655DEA252}"/>
    <dgm:cxn modelId="{1B8413CD-6E55-9F43-BE4A-21B279AFCACA}" type="presOf" srcId="{FA4577A9-EFC2-CB43-84A3-61C439ACB03B}" destId="{B64C2E34-0689-DF4C-BAD0-D996F9A575B1}" srcOrd="0" destOrd="0" presId="urn:microsoft.com/office/officeart/2005/8/layout/process4"/>
    <dgm:cxn modelId="{F11E11AB-CF3D-5B4D-AA7E-D62DB6C3CFE1}" srcId="{01A1048D-DE5B-DF4F-9836-BFF67FDA5AFF}" destId="{423B98EC-4C8B-5A4E-A3FC-DEA8A17B3665}" srcOrd="0" destOrd="0" parTransId="{A6CF38ED-E990-2A4C-BD01-45F1213195B5}" sibTransId="{0152EF5A-D6CA-584F-8C3E-99ACFF0029B7}"/>
    <dgm:cxn modelId="{13D612DE-032F-2B4B-B9E9-BCBEE2391CBC}" srcId="{01A1048D-DE5B-DF4F-9836-BFF67FDA5AFF}" destId="{FA4577A9-EFC2-CB43-84A3-61C439ACB03B}" srcOrd="6" destOrd="0" parTransId="{FB590B3C-BEB3-854E-81DC-A45A5B73D2D0}" sibTransId="{6E32B8B9-3812-7940-874A-692CC197BA51}"/>
    <dgm:cxn modelId="{574549B0-501C-604B-8AF2-F4AF4CAB490C}" type="presOf" srcId="{46E86C93-3778-354C-8310-72FCCF8FECCF}" destId="{990121B1-EC49-314F-9AA1-EAE7A49FDB30}" srcOrd="0" destOrd="0" presId="urn:microsoft.com/office/officeart/2005/8/layout/process4"/>
    <dgm:cxn modelId="{F0FEC4C3-691A-014C-AD5F-20DA62CBBD24}" srcId="{01A1048D-DE5B-DF4F-9836-BFF67FDA5AFF}" destId="{7F9DE621-C566-B64E-813F-D15C1C921311}" srcOrd="2" destOrd="0" parTransId="{F86CBB02-4F15-CD41-917A-1F1E25717C1E}" sibTransId="{0D7CCE0E-3CEE-F04C-BC5B-34A95F02532E}"/>
    <dgm:cxn modelId="{6F02FB9C-E814-B547-9335-99C254ABF7C0}" srcId="{01A1048D-DE5B-DF4F-9836-BFF67FDA5AFF}" destId="{12B4CFFD-F5FD-8242-B27F-B7FD027D4B76}" srcOrd="8" destOrd="0" parTransId="{17194302-2944-7D43-A076-3F4B1FF3FFB9}" sibTransId="{41E7C175-09B6-9D45-BCDB-44BC1D03E071}"/>
    <dgm:cxn modelId="{2AA3EB48-DC28-B543-9B5E-2D3ED4A730A1}" srcId="{01A1048D-DE5B-DF4F-9836-BFF67FDA5AFF}" destId="{137F6C57-32C7-854A-96F2-E5614A6C7E34}" srcOrd="4" destOrd="0" parTransId="{2245BA00-DB06-6F4F-BFEA-35A4C2B9E762}" sibTransId="{E0D738D5-F2EF-B049-89E1-692232829D5B}"/>
    <dgm:cxn modelId="{90BC2345-FF95-E54B-A731-8083F9B6A9E2}" type="presOf" srcId="{2767269D-2BFE-084E-AA7A-0300F756B9AB}" destId="{4DB60DCC-F4B0-E840-9DE0-EE966088540E}" srcOrd="0" destOrd="0" presId="urn:microsoft.com/office/officeart/2005/8/layout/process4"/>
    <dgm:cxn modelId="{8BD1A09D-70E6-3441-BBDC-969095D24D53}" srcId="{01A1048D-DE5B-DF4F-9836-BFF67FDA5AFF}" destId="{5C98ED41-6376-EA4C-A3B6-365A025BA329}" srcOrd="5" destOrd="0" parTransId="{3D5976B5-14B1-C145-AF92-17F983E2A09F}" sibTransId="{67E19BB3-7F28-F145-A157-9553EDC32398}"/>
    <dgm:cxn modelId="{2C5B7A77-09AE-7944-890D-ED6F34ABEEF6}" srcId="{01A1048D-DE5B-DF4F-9836-BFF67FDA5AFF}" destId="{2767269D-2BFE-084E-AA7A-0300F756B9AB}" srcOrd="3" destOrd="0" parTransId="{07C83043-5B77-F342-8263-0AC8B80EEBE9}" sibTransId="{6068A4D0-2D71-D549-B337-FF9841750F80}"/>
    <dgm:cxn modelId="{DA1FACC6-364B-564A-9523-4E0B860EDE61}" type="presOf" srcId="{01A1048D-DE5B-DF4F-9836-BFF67FDA5AFF}" destId="{96E4EFA6-1BB5-BA40-BAEF-6EFA4E02A5B6}" srcOrd="0" destOrd="0" presId="urn:microsoft.com/office/officeart/2005/8/layout/process4"/>
    <dgm:cxn modelId="{45BFD03E-0194-C44E-A5E6-D79270C13608}" type="presParOf" srcId="{96E4EFA6-1BB5-BA40-BAEF-6EFA4E02A5B6}" destId="{F112DAFB-E7C7-C246-8E2D-124143E73D43}" srcOrd="0" destOrd="0" presId="urn:microsoft.com/office/officeart/2005/8/layout/process4"/>
    <dgm:cxn modelId="{9CBBF764-0734-8147-B930-F3995A8BBEC8}" type="presParOf" srcId="{F112DAFB-E7C7-C246-8E2D-124143E73D43}" destId="{990121B1-EC49-314F-9AA1-EAE7A49FDB30}" srcOrd="0" destOrd="0" presId="urn:microsoft.com/office/officeart/2005/8/layout/process4"/>
    <dgm:cxn modelId="{5E7C343A-8705-394B-84BE-CC81205EFCA0}" type="presParOf" srcId="{96E4EFA6-1BB5-BA40-BAEF-6EFA4E02A5B6}" destId="{D2E07325-2202-CE4B-BA54-EA43A4410CF0}" srcOrd="1" destOrd="0" presId="urn:microsoft.com/office/officeart/2005/8/layout/process4"/>
    <dgm:cxn modelId="{D1473703-EA3C-5843-AB3E-DC646D6C9BC1}" type="presParOf" srcId="{96E4EFA6-1BB5-BA40-BAEF-6EFA4E02A5B6}" destId="{98E501F7-8091-FA4A-9A4F-19DD595D9A97}" srcOrd="2" destOrd="0" presId="urn:microsoft.com/office/officeart/2005/8/layout/process4"/>
    <dgm:cxn modelId="{7C732F26-CEB1-0C48-A23F-94A46F75E229}" type="presParOf" srcId="{98E501F7-8091-FA4A-9A4F-19DD595D9A97}" destId="{B40D402D-5EA2-8244-8C30-0229342C966C}" srcOrd="0" destOrd="0" presId="urn:microsoft.com/office/officeart/2005/8/layout/process4"/>
    <dgm:cxn modelId="{08CE8FD5-871D-DE40-9F5B-677C7D2C3657}" type="presParOf" srcId="{96E4EFA6-1BB5-BA40-BAEF-6EFA4E02A5B6}" destId="{1FDA29EB-29AD-4448-B668-94C47E279965}" srcOrd="3" destOrd="0" presId="urn:microsoft.com/office/officeart/2005/8/layout/process4"/>
    <dgm:cxn modelId="{611F383C-EDB1-2E43-B14D-1E45604C8483}" type="presParOf" srcId="{96E4EFA6-1BB5-BA40-BAEF-6EFA4E02A5B6}" destId="{CFCD6D66-5986-144D-8BC5-7D2E2E31F3DE}" srcOrd="4" destOrd="0" presId="urn:microsoft.com/office/officeart/2005/8/layout/process4"/>
    <dgm:cxn modelId="{B71E0058-8B85-6F4D-A87E-7118EEE6BAF3}" type="presParOf" srcId="{CFCD6D66-5986-144D-8BC5-7D2E2E31F3DE}" destId="{85C90229-ED17-954F-8D3E-9572390D7638}" srcOrd="0" destOrd="0" presId="urn:microsoft.com/office/officeart/2005/8/layout/process4"/>
    <dgm:cxn modelId="{BB06BD20-5993-0240-BD42-6F9D7B888B06}" type="presParOf" srcId="{96E4EFA6-1BB5-BA40-BAEF-6EFA4E02A5B6}" destId="{477BCDD4-E89D-8840-8255-F93584D98CCE}" srcOrd="5" destOrd="0" presId="urn:microsoft.com/office/officeart/2005/8/layout/process4"/>
    <dgm:cxn modelId="{25221D85-EB2C-1C40-99DE-84B610251124}" type="presParOf" srcId="{96E4EFA6-1BB5-BA40-BAEF-6EFA4E02A5B6}" destId="{BF208630-09A6-CE49-8399-5478E0F06032}" srcOrd="6" destOrd="0" presId="urn:microsoft.com/office/officeart/2005/8/layout/process4"/>
    <dgm:cxn modelId="{A03F3322-A696-FF44-939D-D149D769A53A}" type="presParOf" srcId="{BF208630-09A6-CE49-8399-5478E0F06032}" destId="{B64C2E34-0689-DF4C-BAD0-D996F9A575B1}" srcOrd="0" destOrd="0" presId="urn:microsoft.com/office/officeart/2005/8/layout/process4"/>
    <dgm:cxn modelId="{BADE737E-830D-CE46-83BC-65CAF1894A9F}" type="presParOf" srcId="{96E4EFA6-1BB5-BA40-BAEF-6EFA4E02A5B6}" destId="{2977302E-F29C-7D45-99AE-8B3ED25F4B43}" srcOrd="7" destOrd="0" presId="urn:microsoft.com/office/officeart/2005/8/layout/process4"/>
    <dgm:cxn modelId="{D5FD9BF6-FB94-9549-A4E3-DC0813B44690}" type="presParOf" srcId="{96E4EFA6-1BB5-BA40-BAEF-6EFA4E02A5B6}" destId="{B95B553C-7FDD-5140-A409-A43455974364}" srcOrd="8" destOrd="0" presId="urn:microsoft.com/office/officeart/2005/8/layout/process4"/>
    <dgm:cxn modelId="{63BCED9E-FE8F-854A-A479-6BF2C799E8CC}" type="presParOf" srcId="{B95B553C-7FDD-5140-A409-A43455974364}" destId="{55A7CFA5-7B70-DC40-ADEF-7E207659949D}" srcOrd="0" destOrd="0" presId="urn:microsoft.com/office/officeart/2005/8/layout/process4"/>
    <dgm:cxn modelId="{0EC8574E-C8E7-3348-87AA-2EBDA280E458}" type="presParOf" srcId="{96E4EFA6-1BB5-BA40-BAEF-6EFA4E02A5B6}" destId="{EB315144-FE6B-E64D-BD3B-A3C3B88DFEAC}" srcOrd="9" destOrd="0" presId="urn:microsoft.com/office/officeart/2005/8/layout/process4"/>
    <dgm:cxn modelId="{FC0C49FD-B472-2B40-B072-1A0BCF82CA96}" type="presParOf" srcId="{96E4EFA6-1BB5-BA40-BAEF-6EFA4E02A5B6}" destId="{64F884AA-D2B0-B141-835D-7A756BCBDA90}" srcOrd="10" destOrd="0" presId="urn:microsoft.com/office/officeart/2005/8/layout/process4"/>
    <dgm:cxn modelId="{9FF70FF3-F88E-E543-8B01-2EC2E181741B}" type="presParOf" srcId="{64F884AA-D2B0-B141-835D-7A756BCBDA90}" destId="{4C399FB2-1A04-FB4B-899C-79CB2E0EDD0E}" srcOrd="0" destOrd="0" presId="urn:microsoft.com/office/officeart/2005/8/layout/process4"/>
    <dgm:cxn modelId="{5DB5E0E2-542C-ED4D-B3A8-EB19B789A18E}" type="presParOf" srcId="{96E4EFA6-1BB5-BA40-BAEF-6EFA4E02A5B6}" destId="{E55B1292-4943-F947-A473-E9AF785B8C5C}" srcOrd="11" destOrd="0" presId="urn:microsoft.com/office/officeart/2005/8/layout/process4"/>
    <dgm:cxn modelId="{8FFB0E39-B070-3647-A1CF-A0C771271D55}" type="presParOf" srcId="{96E4EFA6-1BB5-BA40-BAEF-6EFA4E02A5B6}" destId="{3F2B4DFE-F8F5-F348-99EF-0B4D811E6D46}" srcOrd="12" destOrd="0" presId="urn:microsoft.com/office/officeart/2005/8/layout/process4"/>
    <dgm:cxn modelId="{E7801E3D-2E1C-8048-A239-01860663396A}" type="presParOf" srcId="{3F2B4DFE-F8F5-F348-99EF-0B4D811E6D46}" destId="{4DB60DCC-F4B0-E840-9DE0-EE966088540E}" srcOrd="0" destOrd="0" presId="urn:microsoft.com/office/officeart/2005/8/layout/process4"/>
    <dgm:cxn modelId="{6E0C9995-1BCE-CA4A-8B87-A01E14AE0C48}" type="presParOf" srcId="{96E4EFA6-1BB5-BA40-BAEF-6EFA4E02A5B6}" destId="{A3876D44-6AE2-6045-91CE-AD9B11EC3C3E}" srcOrd="13" destOrd="0" presId="urn:microsoft.com/office/officeart/2005/8/layout/process4"/>
    <dgm:cxn modelId="{1B72B374-5873-2A49-8721-6E73DE2CF3B1}" type="presParOf" srcId="{96E4EFA6-1BB5-BA40-BAEF-6EFA4E02A5B6}" destId="{BF254ED4-8E0A-E449-91A7-2FE94B8BB480}" srcOrd="14" destOrd="0" presId="urn:microsoft.com/office/officeart/2005/8/layout/process4"/>
    <dgm:cxn modelId="{50873A6B-3E60-FB47-A448-0B841F411AC7}" type="presParOf" srcId="{BF254ED4-8E0A-E449-91A7-2FE94B8BB480}" destId="{48AB284A-2A30-174A-9C27-9D6ECA78A953}" srcOrd="0" destOrd="0" presId="urn:microsoft.com/office/officeart/2005/8/layout/process4"/>
    <dgm:cxn modelId="{34E8003F-7946-CA42-80EF-2FF7121C223E}" type="presParOf" srcId="{96E4EFA6-1BB5-BA40-BAEF-6EFA4E02A5B6}" destId="{86E1FC54-0D23-1841-859D-630DCDF3573F}" srcOrd="15" destOrd="0" presId="urn:microsoft.com/office/officeart/2005/8/layout/process4"/>
    <dgm:cxn modelId="{242AE2C6-85D3-6740-B803-C7E0AC7E6847}" type="presParOf" srcId="{96E4EFA6-1BB5-BA40-BAEF-6EFA4E02A5B6}" destId="{CC72103C-492C-AF40-BFDB-996E6DD8FABC}" srcOrd="16" destOrd="0" presId="urn:microsoft.com/office/officeart/2005/8/layout/process4"/>
    <dgm:cxn modelId="{6EE44A61-2B2C-544A-914D-E8ECE0D66606}" type="presParOf" srcId="{CC72103C-492C-AF40-BFDB-996E6DD8FABC}" destId="{E7808BC2-91AB-5748-85A0-2EFE63439582}" srcOrd="0" destOrd="0" presId="urn:microsoft.com/office/officeart/2005/8/layout/process4"/>
    <dgm:cxn modelId="{208C355A-001A-B946-AC34-C2926CFA0E6F}" type="presParOf" srcId="{96E4EFA6-1BB5-BA40-BAEF-6EFA4E02A5B6}" destId="{9B309CA0-823F-3E4B-A3A2-7B5FF6D6FEBF}" srcOrd="17" destOrd="0" presId="urn:microsoft.com/office/officeart/2005/8/layout/process4"/>
    <dgm:cxn modelId="{23FF32F8-EBCA-674D-8847-B3AEB63AE9EB}" type="presParOf" srcId="{96E4EFA6-1BB5-BA40-BAEF-6EFA4E02A5B6}" destId="{579CF642-3CA6-AC46-8D89-7EDE5E35E530}" srcOrd="18" destOrd="0" presId="urn:microsoft.com/office/officeart/2005/8/layout/process4"/>
    <dgm:cxn modelId="{41A897F0-19AD-5844-A503-B364B93713B0}" type="presParOf" srcId="{579CF642-3CA6-AC46-8D89-7EDE5E35E530}" destId="{873232FA-7D87-B749-B02F-2E66489A3D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21B1-EC49-314F-9AA1-EAE7A49FDB30}">
      <dsp:nvSpPr>
        <dsp:cNvPr id="0" name=""/>
        <dsp:cNvSpPr/>
      </dsp:nvSpPr>
      <dsp:spPr>
        <a:xfrm>
          <a:off x="0" y="5681437"/>
          <a:ext cx="8791223" cy="4144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Promote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>
        <a:off x="0" y="5681437"/>
        <a:ext cx="8791223" cy="414486"/>
      </dsp:txXfrm>
    </dsp:sp>
    <dsp:sp modelId="{B40D402D-5EA2-8244-8C30-0229342C966C}">
      <dsp:nvSpPr>
        <dsp:cNvPr id="0" name=""/>
        <dsp:cNvSpPr/>
      </dsp:nvSpPr>
      <dsp:spPr>
        <a:xfrm rot="10800000">
          <a:off x="0" y="5050175"/>
          <a:ext cx="8791223" cy="63747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Launch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5050175"/>
        <a:ext cx="8791223" cy="414215"/>
      </dsp:txXfrm>
    </dsp:sp>
    <dsp:sp modelId="{85C90229-ED17-954F-8D3E-9572390D7638}">
      <dsp:nvSpPr>
        <dsp:cNvPr id="0" name=""/>
        <dsp:cNvSpPr/>
      </dsp:nvSpPr>
      <dsp:spPr>
        <a:xfrm rot="10800000">
          <a:off x="0" y="4418912"/>
          <a:ext cx="8791223" cy="63747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Edit/Refine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4418912"/>
        <a:ext cx="8791223" cy="414215"/>
      </dsp:txXfrm>
    </dsp:sp>
    <dsp:sp modelId="{B64C2E34-0689-DF4C-BAD0-D996F9A575B1}">
      <dsp:nvSpPr>
        <dsp:cNvPr id="0" name=""/>
        <dsp:cNvSpPr/>
      </dsp:nvSpPr>
      <dsp:spPr>
        <a:xfrm rot="10800000">
          <a:off x="0" y="3787650"/>
          <a:ext cx="8791223" cy="63747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Evaluate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3787650"/>
        <a:ext cx="8791223" cy="414215"/>
      </dsp:txXfrm>
    </dsp:sp>
    <dsp:sp modelId="{55A7CFA5-7B70-DC40-ADEF-7E207659949D}">
      <dsp:nvSpPr>
        <dsp:cNvPr id="0" name=""/>
        <dsp:cNvSpPr/>
      </dsp:nvSpPr>
      <dsp:spPr>
        <a:xfrm rot="10800000">
          <a:off x="0" y="3156387"/>
          <a:ext cx="8791223" cy="63747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Write labels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3156387"/>
        <a:ext cx="8791223" cy="414215"/>
      </dsp:txXfrm>
    </dsp:sp>
    <dsp:sp modelId="{4C399FB2-1A04-FB4B-899C-79CB2E0EDD0E}">
      <dsp:nvSpPr>
        <dsp:cNvPr id="0" name=""/>
        <dsp:cNvSpPr/>
      </dsp:nvSpPr>
      <dsp:spPr>
        <a:xfrm rot="10800000">
          <a:off x="0" y="2525125"/>
          <a:ext cx="8791223" cy="63747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Refine object list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2525125"/>
        <a:ext cx="8791223" cy="414215"/>
      </dsp:txXfrm>
    </dsp:sp>
    <dsp:sp modelId="{4DB60DCC-F4B0-E840-9DE0-EE966088540E}">
      <dsp:nvSpPr>
        <dsp:cNvPr id="0" name=""/>
        <dsp:cNvSpPr/>
      </dsp:nvSpPr>
      <dsp:spPr>
        <a:xfrm rot="10800000">
          <a:off x="0" y="1893862"/>
          <a:ext cx="8791223" cy="63747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Reduce exhibit to one sentence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1893862"/>
        <a:ext cx="8791223" cy="414215"/>
      </dsp:txXfrm>
    </dsp:sp>
    <dsp:sp modelId="{48AB284A-2A30-174A-9C27-9D6ECA78A953}">
      <dsp:nvSpPr>
        <dsp:cNvPr id="0" name=""/>
        <dsp:cNvSpPr/>
      </dsp:nvSpPr>
      <dsp:spPr>
        <a:xfrm rot="10800000">
          <a:off x="0" y="1262599"/>
          <a:ext cx="8791223" cy="63747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Identify items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1262599"/>
        <a:ext cx="8791223" cy="414215"/>
      </dsp:txXfrm>
    </dsp:sp>
    <dsp:sp modelId="{E7808BC2-91AB-5748-85A0-2EFE63439582}">
      <dsp:nvSpPr>
        <dsp:cNvPr id="0" name=""/>
        <dsp:cNvSpPr/>
      </dsp:nvSpPr>
      <dsp:spPr>
        <a:xfrm rot="10800000">
          <a:off x="0" y="631337"/>
          <a:ext cx="8791223" cy="63747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Determine general theme/central topics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631337"/>
        <a:ext cx="8791223" cy="414215"/>
      </dsp:txXfrm>
    </dsp:sp>
    <dsp:sp modelId="{873232FA-7D87-B749-B02F-2E66489A3D24}">
      <dsp:nvSpPr>
        <dsp:cNvPr id="0" name=""/>
        <dsp:cNvSpPr/>
      </dsp:nvSpPr>
      <dsp:spPr>
        <a:xfrm rot="10800000">
          <a:off x="0" y="74"/>
          <a:ext cx="8791223" cy="63747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340F4A"/>
              </a:solidFill>
              <a:latin typeface="Georgia"/>
              <a:cs typeface="Georgia"/>
            </a:rPr>
            <a:t>Analyze materials</a:t>
          </a:r>
          <a:endParaRPr lang="en-US" sz="2400" kern="1200" dirty="0">
            <a:solidFill>
              <a:srgbClr val="340F4A"/>
            </a:solidFill>
            <a:latin typeface="Georgia"/>
            <a:cs typeface="Georgia"/>
          </a:endParaRPr>
        </a:p>
      </dsp:txBody>
      <dsp:txXfrm rot="10800000">
        <a:off x="0" y="74"/>
        <a:ext cx="8791223" cy="414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97127-97D8-47DD-AE42-FF70FCA4650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332B-A1D8-4147-BF51-F70D440D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32B-A1D8-4147-BF51-F70D440DEA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1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3FC4-E192-014F-843F-4D779B02E5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07B9-6B57-774D-AF6F-9E36CCE2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://exhibits.uflib.ufl.edu/gatheringstor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fdc.ufl.edu/AA00013438/00001/3x" TargetMode="External"/><Relationship Id="rId5" Type="http://schemas.openxmlformats.org/officeDocument/2006/relationships/hyperlink" Target="http://exhibits.uflib.ufl.edu/jewishjacksonville/" TargetMode="External"/><Relationship Id="rId4" Type="http://schemas.openxmlformats.org/officeDocument/2006/relationships/hyperlink" Target="http://ufdc.ufl.edu/UF00103127/00003/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ame-aam.org/about/who-we-are/standar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tistIsPresent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fdc.ufl.edu/l/UF00087051/00002/3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hibits.uflib.ufl.edu/harnkoreanart/bodhisattv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xhibits.uflib.ufl.edu/docs/ExhibitsPolic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xhibits.uflib.ufl.edu/docs/ExhibitsPolicy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xhibits.uflib.ufl.edu/resources.html" TargetMode="External"/><Relationship Id="rId7" Type="http://schemas.openxmlformats.org/officeDocument/2006/relationships/hyperlink" Target="http://exhibits.uflib.ufl.edu/docs/IDlabels.pdf" TargetMode="External"/><Relationship Id="rId2" Type="http://schemas.openxmlformats.org/officeDocument/2006/relationships/hyperlink" Target="http://exhibits.uflib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hibits.uflib.ufl.edu/docs/labels.pdf" TargetMode="External"/><Relationship Id="rId5" Type="http://schemas.openxmlformats.org/officeDocument/2006/relationships/hyperlink" Target="http://exhibits.uflib.ufl.edu/docs/ExhibitProposal.pdf" TargetMode="External"/><Relationship Id="rId4" Type="http://schemas.openxmlformats.org/officeDocument/2006/relationships/hyperlink" Target="http://exhibits.uflib.ufl.edu/docs/timelin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4282"/>
            <a:ext cx="7772400" cy="1112674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DEVELOPING EXHIBITS</a:t>
            </a:r>
            <a:endParaRPr lang="en-US" sz="6000" dirty="0">
              <a:solidFill>
                <a:schemeClr val="tx2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96955"/>
            <a:ext cx="7772400" cy="138220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LOURDES SANTAMARIA-WHEELER</a:t>
            </a: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EXHIBITS COORDINATOR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5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ranklin Gothic Book" pitchFamily="34" charset="0"/>
              </a:rPr>
              <a:t>Marston Science Library </a:t>
            </a:r>
          </a:p>
          <a:p>
            <a:pPr marL="0" indent="0">
              <a:buNone/>
            </a:pPr>
            <a:endParaRPr lang="en-US" sz="10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itchFamily="34" charset="0"/>
              </a:rPr>
              <a:t>Library West </a:t>
            </a:r>
          </a:p>
          <a:p>
            <a:pPr marL="0" indent="0">
              <a:buNone/>
            </a:pPr>
            <a:endParaRPr lang="en-US" sz="10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ranklin Gothic Book" pitchFamily="34" charset="0"/>
              </a:rPr>
              <a:t>Smathers</a:t>
            </a:r>
            <a:r>
              <a:rPr lang="en-US" sz="2800" dirty="0" smtClean="0">
                <a:latin typeface="Franklin Gothic Book" pitchFamily="34" charset="0"/>
              </a:rPr>
              <a:t> Library Gallery </a:t>
            </a:r>
          </a:p>
          <a:p>
            <a:pPr marL="0" indent="0">
              <a:buNone/>
            </a:pPr>
            <a:endParaRPr lang="en-US" sz="11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itchFamily="34" charset="0"/>
              </a:rPr>
              <a:t>Latin American &amp; Caribbean Collection</a:t>
            </a:r>
          </a:p>
          <a:p>
            <a:pPr marL="0" indent="0">
              <a:buNone/>
            </a:pPr>
            <a:endParaRPr lang="en-US" sz="11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itchFamily="34" charset="0"/>
              </a:rPr>
              <a:t>Health Science Center Libraries</a:t>
            </a:r>
          </a:p>
          <a:p>
            <a:pPr marL="0" indent="0">
              <a:buNone/>
            </a:pPr>
            <a:endParaRPr lang="en-US" sz="11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itchFamily="34" charset="0"/>
              </a:rPr>
              <a:t>Online</a:t>
            </a:r>
          </a:p>
          <a:p>
            <a:pPr marL="0" indent="0">
              <a:buNone/>
            </a:pP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SPACES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89" y="4329544"/>
            <a:ext cx="2927927" cy="21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5090"/>
            <a:ext cx="8229600" cy="88669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b="1" dirty="0">
                <a:latin typeface="Franklin Gothic Book" pitchFamily="34" charset="0"/>
                <a:cs typeface="Times New Roman" pitchFamily="18" charset="0"/>
              </a:rPr>
              <a:t>12-24 months </a:t>
            </a:r>
            <a:r>
              <a:rPr lang="en-US" sz="4000" b="1" dirty="0" smtClean="0">
                <a:latin typeface="Franklin Gothic Book" pitchFamily="34" charset="0"/>
                <a:cs typeface="Times New Roman" pitchFamily="18" charset="0"/>
              </a:rPr>
              <a:t>minimum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TIMELINE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6" name="Picture 5" descr="ex_time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1"/>
          <a:stretch/>
        </p:blipFill>
        <p:spPr>
          <a:xfrm>
            <a:off x="1209963" y="1600200"/>
            <a:ext cx="6724073" cy="3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7248903"/>
              </p:ext>
            </p:extLst>
          </p:nvPr>
        </p:nvGraphicFramePr>
        <p:xfrm>
          <a:off x="183443" y="381000"/>
          <a:ext cx="8791223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16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Pick a compelling story that the materials support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Think beyond directly commemorative months, milestones, anniversaries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Concrete ideas not requiring a lot of background information, too much explanation</a:t>
            </a: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THEMES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811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489526"/>
            <a:ext cx="7772400" cy="511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When selecting items do not choose solely on visual appeal but rather choose an item for its inherent information, story advancement</a:t>
            </a:r>
          </a:p>
          <a:p>
            <a:pPr marL="0" lvl="1" algn="l"/>
            <a:endParaRPr lang="en-US" sz="2400" dirty="0" smtClean="0">
              <a:solidFill>
                <a:schemeClr val="accent1"/>
              </a:solidFill>
              <a:latin typeface="Georgia" pitchFamily="18" charset="0"/>
              <a:cs typeface="Georgia"/>
            </a:endParaRPr>
          </a:p>
          <a:p>
            <a:pPr marL="0" lvl="1" algn="l"/>
            <a:endParaRPr lang="en-US" sz="2400" dirty="0">
              <a:solidFill>
                <a:schemeClr val="accent1"/>
              </a:solidFill>
              <a:latin typeface="Georgia" pitchFamily="18" charset="0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787">
            <a:off x="3652249" y="2323567"/>
            <a:ext cx="2240228" cy="3796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054">
            <a:off x="5952282" y="2398194"/>
            <a:ext cx="2377287" cy="3846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1128" y="4698571"/>
            <a:ext cx="3038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4"/>
              </a:rPr>
              <a:t>The Rev. Benjamin </a:t>
            </a:r>
            <a:r>
              <a:rPr lang="en-US" sz="1000" i="1" dirty="0" err="1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4"/>
              </a:rPr>
              <a:t>Safer’s</a:t>
            </a: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4"/>
              </a:rPr>
              <a:t> notebooks: </a:t>
            </a:r>
            <a:r>
              <a:rPr lang="en-US" sz="1000" i="1" dirty="0" err="1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4"/>
              </a:rPr>
              <a:t>pinkas</a:t>
            </a: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4"/>
              </a:rPr>
              <a:t> 3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 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from  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  <a:hlinkClick r:id="rId5"/>
              </a:rPr>
              <a:t>‘Jewish Jacksonville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,’ 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George </a:t>
            </a:r>
            <a:r>
              <a:rPr lang="en-US" sz="1000" dirty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A. </a:t>
            </a:r>
            <a:r>
              <a:rPr lang="en-US" sz="1000" dirty="0" err="1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Smathers</a:t>
            </a:r>
            <a:r>
              <a:rPr lang="en-US" sz="1000" dirty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 Libraries, University of 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Florida. </a:t>
            </a:r>
          </a:p>
          <a:p>
            <a:endParaRPr lang="en-US" sz="1000" dirty="0">
              <a:solidFill>
                <a:schemeClr val="accent1"/>
              </a:solidFill>
              <a:latin typeface="Franklin Gothic Book" pitchFamily="34" charset="0"/>
              <a:cs typeface="Georgia"/>
            </a:endParaRPr>
          </a:p>
          <a:p>
            <a:r>
              <a:rPr lang="de-DE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6"/>
              </a:rPr>
              <a:t>Aus Vergilbten Akten Zur Geschichte der Bonner Synagogengemeinde</a:t>
            </a: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hlinkClick r:id="rId6"/>
              </a:rPr>
              <a:t> </a:t>
            </a:r>
            <a:r>
              <a:rPr lang="en-US" sz="1000" dirty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from 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‘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  <a:hlinkClick r:id="rId7"/>
              </a:rPr>
              <a:t>The Gathering Storm</a:t>
            </a:r>
            <a:r>
              <a:rPr lang="en-US" sz="1000" dirty="0" smtClean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,’ George </a:t>
            </a:r>
            <a:r>
              <a:rPr lang="en-US" sz="1000" dirty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A. </a:t>
            </a:r>
            <a:r>
              <a:rPr lang="en-US" sz="1000" dirty="0" err="1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Smathers</a:t>
            </a:r>
            <a:r>
              <a:rPr lang="en-US" sz="1000" dirty="0">
                <a:solidFill>
                  <a:schemeClr val="accent1"/>
                </a:solidFill>
                <a:latin typeface="Franklin Gothic Book" pitchFamily="34" charset="0"/>
                <a:cs typeface="Georgia"/>
              </a:rPr>
              <a:t> Libraries, University of Florida. </a:t>
            </a:r>
          </a:p>
          <a:p>
            <a:endParaRPr lang="en-US" sz="1000" dirty="0">
              <a:solidFill>
                <a:schemeClr val="accent1"/>
              </a:solidFill>
              <a:latin typeface="Georgia"/>
              <a:cs typeface="Georgia"/>
            </a:endParaRPr>
          </a:p>
          <a:p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An aspect of the exhibition is innovative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Offers a new perspective, new insight, or new information on a topic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Synthesizes and presents existing knowledge and/or collection materials in a provocative way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GOOD EXHIBITS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2732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solidFill>
                  <a:schemeClr val="tx2"/>
                </a:solidFill>
                <a:latin typeface="Georgia"/>
                <a:cs typeface="Georgia"/>
              </a:rPr>
              <a:t>Indicators of exhibit excellence from the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  <a:hlinkClick r:id="rId2"/>
              </a:rPr>
              <a:t>National Association for Museum Exhibition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Georgia"/>
                <a:cs typeface="Georgia"/>
              </a:rPr>
              <a:t>(NAME)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Are easy to explain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Make the subject come to life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Are conceptually simple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Emphasize connections among things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GOOD EXHIBITS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23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LABELS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1717631"/>
            <a:ext cx="7772400" cy="3802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Introductory (Curator Statement)</a:t>
            </a:r>
          </a:p>
          <a:p>
            <a:pPr marL="0" lvl="1" algn="l"/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 algn="l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ID </a:t>
            </a:r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(tombstone)</a:t>
            </a:r>
          </a:p>
          <a:p>
            <a:pPr marL="0" lvl="1" algn="l"/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 algn="l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Caption</a:t>
            </a:r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 algn="l"/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 algn="l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Group</a:t>
            </a:r>
            <a:endParaRPr lang="en-US" sz="2800" dirty="0" smtClean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algn="l"/>
            <a:endParaRPr lang="en-US" sz="24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578020" y="6028436"/>
            <a:ext cx="2299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tx2"/>
                </a:solidFill>
                <a:latin typeface="Franklin Gothic Book" pitchFamily="34" charset="0"/>
              </a:rPr>
              <a:t>Serrell</a:t>
            </a:r>
            <a:r>
              <a:rPr lang="en-US" sz="1000" dirty="0">
                <a:solidFill>
                  <a:schemeClr val="tx2"/>
                </a:solidFill>
                <a:latin typeface="Franklin Gothic Book" pitchFamily="34" charset="0"/>
              </a:rPr>
              <a:t>, Beverly. </a:t>
            </a:r>
            <a:r>
              <a:rPr lang="en-US" sz="1000" i="1" dirty="0" smtClean="0">
                <a:solidFill>
                  <a:schemeClr val="tx2"/>
                </a:solidFill>
                <a:latin typeface="Franklin Gothic Book" pitchFamily="34" charset="0"/>
              </a:rPr>
              <a:t>Exhibit </a:t>
            </a:r>
            <a:r>
              <a:rPr lang="en-US" sz="1000" i="1" dirty="0">
                <a:solidFill>
                  <a:schemeClr val="tx2"/>
                </a:solidFill>
                <a:latin typeface="Franklin Gothic Book" pitchFamily="34" charset="0"/>
              </a:rPr>
              <a:t>labels: an interpretive approach</a:t>
            </a:r>
            <a:r>
              <a:rPr lang="en-US" sz="1000" dirty="0">
                <a:solidFill>
                  <a:schemeClr val="tx2"/>
                </a:solidFill>
                <a:latin typeface="Franklin Gothic Book" pitchFamily="34" charset="0"/>
              </a:rPr>
              <a:t>. Walnut Creek: Alta Mira </a:t>
            </a:r>
            <a:r>
              <a:rPr lang="en-US" sz="1000" dirty="0" smtClean="0">
                <a:solidFill>
                  <a:schemeClr val="tx2"/>
                </a:solidFill>
                <a:latin typeface="Franklin Gothic Book" pitchFamily="34" charset="0"/>
              </a:rPr>
              <a:t>Press, 1996.</a:t>
            </a:r>
            <a:endParaRPr lang="en-US" sz="10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7531" y="2610074"/>
            <a:ext cx="4467306" cy="2290434"/>
          </a:xfrm>
          <a:prstGeom prst="rect">
            <a:avLst/>
          </a:prstGeom>
          <a:solidFill>
            <a:srgbClr val="FFFFFF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2"/>
          <p:cNvSpPr txBox="1"/>
          <p:nvPr/>
        </p:nvSpPr>
        <p:spPr>
          <a:xfrm>
            <a:off x="3642500" y="2707673"/>
            <a:ext cx="4342338" cy="203132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itchFamily="34" charset="0"/>
                <a:cs typeface="Arial" pitchFamily="34" charset="0"/>
              </a:rPr>
              <a:t>Creator (first last name) (Nationality, birth-death)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Title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Date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Publisher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Dimensions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Call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number/Accession number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Credit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line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Interpretation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6" y="4138634"/>
            <a:ext cx="1580324" cy="2443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8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INTERPRETIVE LABELS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1717631"/>
            <a:ext cx="7772400" cy="4692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Introductory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Caption,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Group </a:t>
            </a:r>
          </a:p>
          <a:p>
            <a:pPr marL="0" lvl="1"/>
            <a:endParaRPr lang="en-US" sz="28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marL="0" lvl="1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Conversational </a:t>
            </a:r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&amp; narrative</a:t>
            </a:r>
          </a:p>
          <a:p>
            <a:pPr marL="0" lvl="2"/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2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Just enough details to tell the story</a:t>
            </a:r>
          </a:p>
          <a:p>
            <a:pPr marL="0" lvl="2"/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2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Avoid tech, specialized terms, or anything that requires lengthy explanation</a:t>
            </a:r>
          </a:p>
          <a:p>
            <a:pPr marL="0" lvl="2"/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2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Not for your academic peers</a:t>
            </a:r>
          </a:p>
          <a:p>
            <a:pPr marL="0" lvl="1" algn="l"/>
            <a:endParaRPr lang="en-US" sz="24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871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07"/>
          <a:stretch/>
        </p:blipFill>
        <p:spPr>
          <a:xfrm>
            <a:off x="4221017" y="2065979"/>
            <a:ext cx="4625113" cy="1697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AUDIENCE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1717631"/>
            <a:ext cx="7772400" cy="4692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Who are they? </a:t>
            </a:r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What </a:t>
            </a:r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are they like? </a:t>
            </a:r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Why </a:t>
            </a:r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are they coming?</a:t>
            </a:r>
          </a:p>
          <a:p>
            <a:pPr marL="0" lvl="1"/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What do you want them to do?</a:t>
            </a:r>
          </a:p>
          <a:p>
            <a:pPr marL="0" lvl="1"/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Unintended audiences are common online</a:t>
            </a:r>
          </a:p>
          <a:p>
            <a:pPr marL="0" lvl="1" algn="l"/>
            <a:endParaRPr lang="en-US" sz="24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62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1182254"/>
            <a:ext cx="9144000" cy="596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4800" b="1" dirty="0">
                <a:solidFill>
                  <a:schemeClr val="tx2"/>
                </a:solidFill>
                <a:latin typeface="Franklin Gothic Book" pitchFamily="34" charset="0"/>
              </a:rPr>
              <a:t>The magic of exhibitions </a:t>
            </a:r>
            <a:endParaRPr lang="en-US" sz="48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4800" b="1" dirty="0" smtClean="0">
                <a:solidFill>
                  <a:schemeClr val="tx2"/>
                </a:solidFill>
                <a:latin typeface="Franklin Gothic Book" pitchFamily="34" charset="0"/>
              </a:rPr>
              <a:t>is </a:t>
            </a:r>
            <a:r>
              <a:rPr lang="en-US" sz="4800" b="1" dirty="0">
                <a:solidFill>
                  <a:schemeClr val="tx2"/>
                </a:solidFill>
                <a:latin typeface="Franklin Gothic Book" pitchFamily="34" charset="0"/>
              </a:rPr>
              <a:t>at the intersection </a:t>
            </a:r>
            <a:endParaRPr lang="en-US" sz="48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4800" b="1" dirty="0" smtClean="0">
                <a:solidFill>
                  <a:schemeClr val="tx2"/>
                </a:solidFill>
                <a:latin typeface="Franklin Gothic Book" pitchFamily="34" charset="0"/>
              </a:rPr>
              <a:t>of </a:t>
            </a:r>
            <a:r>
              <a:rPr lang="en-US" sz="4800" b="1" dirty="0">
                <a:solidFill>
                  <a:schemeClr val="tx2"/>
                </a:solidFill>
                <a:latin typeface="Franklin Gothic Book" pitchFamily="34" charset="0"/>
              </a:rPr>
              <a:t>design </a:t>
            </a:r>
            <a:r>
              <a:rPr lang="en-US" sz="4800" b="1" dirty="0" smtClean="0">
                <a:solidFill>
                  <a:schemeClr val="tx2"/>
                </a:solidFill>
                <a:latin typeface="Franklin Gothic Book" pitchFamily="34" charset="0"/>
              </a:rPr>
              <a:t>and </a:t>
            </a:r>
            <a:r>
              <a:rPr lang="en-US" sz="4800" b="1" dirty="0" err="1" smtClean="0">
                <a:solidFill>
                  <a:schemeClr val="tx2"/>
                </a:solidFill>
                <a:latin typeface="Franklin Gothic Book" pitchFamily="34" charset="0"/>
              </a:rPr>
              <a:t>curation</a:t>
            </a:r>
            <a:r>
              <a:rPr lang="en-US" sz="4800" b="1" dirty="0">
                <a:solidFill>
                  <a:schemeClr val="tx2"/>
                </a:solidFill>
                <a:latin typeface="Franklin Gothic Book" pitchFamily="34" charset="0"/>
              </a:rPr>
              <a:t>. </a:t>
            </a:r>
            <a:endParaRPr lang="en-US" sz="48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endParaRPr lang="en-US" sz="4800" b="1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4800" b="1" dirty="0">
                <a:solidFill>
                  <a:schemeClr val="tx2"/>
                </a:solidFill>
                <a:latin typeface="Franklin Gothic Book" pitchFamily="34" charset="0"/>
              </a:rPr>
              <a:t>Not one or the other.</a:t>
            </a:r>
          </a:p>
          <a:p>
            <a:pPr marL="0" lvl="1" algn="l"/>
            <a:endParaRPr lang="en-US" sz="2400" dirty="0">
              <a:solidFill>
                <a:schemeClr val="tx2"/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821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1366983"/>
            <a:ext cx="9144000" cy="4354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6000" b="1" dirty="0">
                <a:solidFill>
                  <a:schemeClr val="tx2"/>
                </a:solidFill>
                <a:latin typeface="Franklin Gothic Book" pitchFamily="34" charset="0"/>
              </a:rPr>
              <a:t>Don’t expect visitors </a:t>
            </a:r>
            <a:endParaRPr lang="en-US" sz="60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6000" b="1" dirty="0" smtClean="0">
                <a:solidFill>
                  <a:schemeClr val="tx2"/>
                </a:solidFill>
                <a:latin typeface="Franklin Gothic Book" pitchFamily="34" charset="0"/>
              </a:rPr>
              <a:t>to </a:t>
            </a:r>
            <a:r>
              <a:rPr lang="en-US" sz="6000" b="1" dirty="0">
                <a:solidFill>
                  <a:schemeClr val="tx2"/>
                </a:solidFill>
                <a:latin typeface="Franklin Gothic Book" pitchFamily="34" charset="0"/>
              </a:rPr>
              <a:t>spend more than </a:t>
            </a:r>
            <a:endParaRPr lang="en-US" sz="60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6000" b="1" dirty="0" smtClean="0">
                <a:solidFill>
                  <a:schemeClr val="tx2"/>
                </a:solidFill>
                <a:latin typeface="Franklin Gothic Book" pitchFamily="34" charset="0"/>
              </a:rPr>
              <a:t>10 </a:t>
            </a:r>
            <a:r>
              <a:rPr lang="en-US" sz="6000" b="1" dirty="0">
                <a:solidFill>
                  <a:schemeClr val="tx2"/>
                </a:solidFill>
                <a:latin typeface="Franklin Gothic Book" pitchFamily="34" charset="0"/>
              </a:rPr>
              <a:t>minutes </a:t>
            </a:r>
            <a:endParaRPr lang="en-US" sz="60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/>
            <a:r>
              <a:rPr lang="en-US" sz="6000" b="1" dirty="0" smtClean="0">
                <a:solidFill>
                  <a:schemeClr val="tx2"/>
                </a:solidFill>
                <a:latin typeface="Franklin Gothic Book" pitchFamily="34" charset="0"/>
              </a:rPr>
              <a:t>in </a:t>
            </a:r>
            <a:r>
              <a:rPr lang="en-US" sz="6000" b="1" dirty="0" smtClean="0">
                <a:solidFill>
                  <a:schemeClr val="tx2"/>
                </a:solidFill>
                <a:latin typeface="Franklin Gothic Book" pitchFamily="34" charset="0"/>
              </a:rPr>
              <a:t>online exhibit</a:t>
            </a:r>
            <a:endParaRPr lang="en-US" sz="60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0" lvl="1" algn="l"/>
            <a:endParaRPr lang="en-US" sz="2400" dirty="0">
              <a:solidFill>
                <a:schemeClr val="tx2"/>
              </a:solidFill>
              <a:latin typeface="Georgia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751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5056"/>
          </a:xfr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WHAT IS AN EXHIBIT?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An exhibit is a story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	interpretation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	context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	scholarly content</a:t>
            </a:r>
          </a:p>
        </p:txBody>
      </p:sp>
    </p:spTree>
    <p:extLst>
      <p:ext uri="{BB962C8B-B14F-4D97-AF65-F5344CB8AC3E}">
        <p14:creationId xmlns:p14="http://schemas.microsoft.com/office/powerpoint/2010/main" val="7275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595837"/>
            <a:ext cx="9144000" cy="148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Exhibits are also </a:t>
            </a:r>
            <a:r>
              <a:rPr lang="en-US" sz="4000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experiences</a:t>
            </a:r>
          </a:p>
          <a:p>
            <a:pPr lvl="0"/>
            <a:endParaRPr lang="en-US" sz="40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2700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accent6"/>
                </a:solidFill>
                <a:latin typeface="Franklin Gothic Book"/>
                <a:cs typeface="Franklin Gothic Book"/>
              </a:rPr>
              <a:t>	</a:t>
            </a:r>
            <a:r>
              <a:rPr lang="en-US" sz="3600" dirty="0">
                <a:solidFill>
                  <a:schemeClr val="accent6"/>
                </a:solidFill>
                <a:latin typeface="Franklin Gothic Book"/>
                <a:cs typeface="Franklin Gothic Book"/>
              </a:rPr>
              <a:t>What visitors do &amp; feel is important</a:t>
            </a:r>
          </a:p>
          <a:p>
            <a:endParaRPr lang="en-US" dirty="0"/>
          </a:p>
        </p:txBody>
      </p:sp>
      <p:pic>
        <p:nvPicPr>
          <p:cNvPr id="8" name="Picture 7" descr="abramov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34" y="1690435"/>
            <a:ext cx="5355448" cy="3573088"/>
          </a:xfrm>
          <a:prstGeom prst="rect">
            <a:avLst/>
          </a:prstGeom>
          <a:ln w="19050" cmpd="sng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01091" y="5278367"/>
            <a:ext cx="556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  <a:hlinkClick r:id="rId3"/>
              </a:rPr>
              <a:t>Marina performing "Artist is Present" at the </a:t>
            </a:r>
            <a:r>
              <a:rPr lang="en-US" sz="1000" i="1" dirty="0" err="1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  <a:hlinkClick r:id="rId3"/>
              </a:rPr>
              <a:t>MoMA</a:t>
            </a:r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  <a:hlinkClick r:id="rId3"/>
              </a:rPr>
              <a:t> in May </a:t>
            </a:r>
            <a:r>
              <a:rPr lang="en-US" sz="1000" i="1" dirty="0" smtClean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  <a:hlinkClick r:id="rId3"/>
              </a:rPr>
              <a:t>2010 </a:t>
            </a:r>
            <a:r>
              <a:rPr lang="en-US" sz="1000" dirty="0" smtClean="0">
                <a:latin typeface="Franklin Gothic Book"/>
                <a:cs typeface="Franklin Gothic Book"/>
              </a:rPr>
              <a:t>by </a:t>
            </a:r>
            <a:r>
              <a:rPr lang="en-US" sz="1000" dirty="0">
                <a:latin typeface="Franklin Gothic Book"/>
                <a:cs typeface="Franklin Gothic Book"/>
              </a:rPr>
              <a:t>Shelby </a:t>
            </a:r>
            <a:r>
              <a:rPr lang="en-US" sz="1000" dirty="0" err="1" smtClean="0">
                <a:latin typeface="Franklin Gothic Book"/>
                <a:cs typeface="Franklin Gothic Book"/>
              </a:rPr>
              <a:t>Lessig</a:t>
            </a:r>
            <a:r>
              <a:rPr lang="en-US" sz="1000" dirty="0" smtClean="0">
                <a:latin typeface="Franklin Gothic Book"/>
                <a:cs typeface="Franklin Gothic Book"/>
              </a:rPr>
              <a:t> </a:t>
            </a:r>
          </a:p>
          <a:p>
            <a:r>
              <a:rPr lang="en-US" sz="1000" dirty="0" smtClean="0">
                <a:latin typeface="Franklin Gothic Book"/>
                <a:cs typeface="Franklin Gothic Book"/>
              </a:rPr>
              <a:t>licensed under </a:t>
            </a:r>
            <a:r>
              <a:rPr lang="en-US" sz="1000" dirty="0">
                <a:latin typeface="Franklin Gothic Book"/>
                <a:cs typeface="Franklin Gothic Book"/>
              </a:rPr>
              <a:t>CC BY-SA 3.0</a:t>
            </a:r>
          </a:p>
        </p:txBody>
      </p:sp>
    </p:spTree>
    <p:extLst>
      <p:ext uri="{BB962C8B-B14F-4D97-AF65-F5344CB8AC3E}">
        <p14:creationId xmlns:p14="http://schemas.microsoft.com/office/powerpoint/2010/main" val="20478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Education - Mission fulfillment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Bring awareness to hidden/low usage materials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Share new findings, new acquisitions, </a:t>
            </a:r>
            <a:endParaRPr lang="en-US" dirty="0" smtClean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new 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relationships among items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Broaden audience</a:t>
            </a: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WHY 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7205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Display fragile items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Link to </a:t>
            </a:r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additional and/or 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multimedia 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content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Permanent/semi-permanent </a:t>
            </a:r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 resource</a:t>
            </a:r>
            <a:endParaRPr lang="en-US" dirty="0">
              <a:solidFill>
                <a:schemeClr val="tx2"/>
              </a:solidFill>
              <a:latin typeface="Franklin Gothic Book" pitchFamily="34" charset="0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WHY ONLINE 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bod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5" y="1516548"/>
            <a:ext cx="3632395" cy="44353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54405" y="6008338"/>
            <a:ext cx="3632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Georgia"/>
                <a:hlinkClick r:id="rId3"/>
              </a:rPr>
              <a:t>Gilt Wood Seated Bodhisattva X-</a:t>
            </a:r>
            <a:r>
              <a:rPr lang="en-US" sz="1000" i="1" dirty="0" smtClean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Georgia"/>
                <a:hlinkClick r:id="rId3"/>
              </a:rPr>
              <a:t>Ray </a:t>
            </a:r>
            <a:r>
              <a:rPr lang="en-US" sz="1000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from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Georgia"/>
              </a:rPr>
              <a:t>‘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Georgia"/>
                <a:hlinkClick r:id="rId4"/>
              </a:rPr>
              <a:t>Korean Art: Collecting Treasures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Georgia"/>
              </a:rPr>
              <a:t>,’</a:t>
            </a:r>
            <a:r>
              <a:rPr lang="en-US" sz="1000" dirty="0" smtClean="0">
                <a:solidFill>
                  <a:srgbClr val="FFFFFF"/>
                </a:solidFill>
                <a:latin typeface="Franklin Gothic Book" pitchFamily="34" charset="0"/>
                <a:cs typeface="Georgia"/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Samuel P. </a:t>
            </a:r>
            <a:r>
              <a:rPr lang="en-US" sz="1000" dirty="0" err="1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Harn</a:t>
            </a:r>
            <a:r>
              <a:rPr lang="en-US" sz="1000" dirty="0" smtClean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 Museum of Art and George </a:t>
            </a:r>
            <a:r>
              <a:rPr lang="en-US" sz="1000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A. </a:t>
            </a:r>
            <a:r>
              <a:rPr lang="en-US" sz="1000" dirty="0" err="1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Smathers</a:t>
            </a:r>
            <a:r>
              <a:rPr lang="en-US" sz="1000" dirty="0">
                <a:solidFill>
                  <a:schemeClr val="tx2"/>
                </a:solidFill>
                <a:latin typeface="Franklin Gothic Book" pitchFamily="34" charset="0"/>
                <a:cs typeface="Georgia"/>
              </a:rPr>
              <a:t> Libraries, 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2513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4"/>
            <a:ext cx="8229600" cy="534338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Goal of exhibition program is to highlight the collections</a:t>
            </a:r>
          </a:p>
          <a:p>
            <a:pPr marL="457200" lvl="1" indent="0">
              <a:buNone/>
            </a:pPr>
            <a:endParaRPr lang="en-US" sz="40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Use originals whenever possible from </a:t>
            </a:r>
            <a:r>
              <a:rPr lang="en-US" sz="4000" dirty="0" err="1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Smathers</a:t>
            </a: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 Libraries collections, borrow as appropriate to support/augment </a:t>
            </a:r>
          </a:p>
          <a:p>
            <a:pPr lvl="2"/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Loans should not be the central feature, unless it is a traveling exhibit</a:t>
            </a:r>
          </a:p>
          <a:p>
            <a:pPr marL="914400" lvl="2" indent="0">
              <a:buNone/>
            </a:pPr>
            <a:endParaRPr lang="en-US" sz="40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Co-curating and collaboration within the </a:t>
            </a:r>
            <a:r>
              <a:rPr lang="en-US" sz="4000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Libraries’ various </a:t>
            </a: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collections and with campus departments, the </a:t>
            </a:r>
            <a:r>
              <a:rPr lang="en-US" sz="4000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community, and </a:t>
            </a:r>
            <a:r>
              <a:rPr lang="en-US" sz="4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other institutions is encouraged</a:t>
            </a:r>
          </a:p>
          <a:p>
            <a:pPr marL="457200" lvl="1" indent="0" algn="r">
              <a:buNone/>
            </a:pPr>
            <a:endParaRPr lang="en-US" sz="22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 algn="r">
              <a:buNone/>
            </a:pPr>
            <a:r>
              <a:rPr lang="en-US" sz="14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Implemented 2012</a:t>
            </a:r>
            <a:endParaRPr lang="en-US" sz="14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POLICY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" y="6616393"/>
            <a:ext cx="50984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latin typeface="Franklin Gothic Book" pitchFamily="34" charset="0"/>
                <a:cs typeface="Times New Roman" pitchFamily="18" charset="0"/>
                <a:hlinkClick r:id="rId2"/>
              </a:rPr>
              <a:t>http://exhibits.uflib.ufl.edu/docs/ExhibitsPolicy.pdf</a:t>
            </a:r>
            <a:r>
              <a:rPr lang="en-US" sz="1000" dirty="0">
                <a:latin typeface="Franklin Gothic Book" pitchFamily="34" charset="0"/>
                <a:cs typeface="Times New Roman" pitchFamily="18" charset="0"/>
              </a:rPr>
              <a:t> </a:t>
            </a:r>
            <a:endParaRPr lang="en-US" sz="1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The Libraries do not develop or host exhibits with the sole purpose of promoting agendas of organizations outside the Libraries, or to advocate for specific political, philosophical, or religious viewpoints.</a:t>
            </a:r>
          </a:p>
          <a:p>
            <a:pPr marL="457200" lvl="1" indent="0">
              <a:buNone/>
            </a:pPr>
            <a:endParaRPr lang="en-US" sz="30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Do not display unsolicited exhibits</a:t>
            </a:r>
          </a:p>
          <a:p>
            <a:pPr marL="914400" lvl="2" indent="0">
              <a:buNone/>
            </a:pPr>
            <a:endParaRPr lang="en-US" sz="30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0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Physical exhibitions created by the Libraries shall have complementary online component(s) as appropriate. All online material created for, or in conjunction with exhibitions shall be archived and publicly available in </a:t>
            </a:r>
            <a:r>
              <a:rPr lang="en-US" sz="3000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UFDC</a:t>
            </a:r>
            <a:endParaRPr lang="en-US" sz="22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lvl="1" algn="r"/>
            <a:endParaRPr lang="en-US" sz="22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  <a:p>
            <a:pPr marL="457200" lvl="1" indent="0" algn="r">
              <a:buNone/>
            </a:pPr>
            <a:r>
              <a:rPr lang="en-US" sz="1400" dirty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Implemented 2012</a:t>
            </a:r>
            <a:endParaRPr lang="en-US" sz="1400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POLICY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" y="6616393"/>
            <a:ext cx="50984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latin typeface="Franklin Gothic Book" pitchFamily="34" charset="0"/>
                <a:cs typeface="Times New Roman" pitchFamily="18" charset="0"/>
                <a:hlinkClick r:id="rId2"/>
              </a:rPr>
              <a:t>http://exhibits.uflib.ufl.edu/docs/ExhibitsPolicy.pdf</a:t>
            </a:r>
            <a:r>
              <a:rPr lang="en-US" sz="1000" dirty="0">
                <a:latin typeface="Franklin Gothic Book" pitchFamily="34" charset="0"/>
                <a:cs typeface="Times New Roman" pitchFamily="18" charset="0"/>
              </a:rPr>
              <a:t> </a:t>
            </a:r>
            <a:endParaRPr lang="en-US" sz="1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indent="0">
              <a:buNone/>
            </a:pPr>
            <a:r>
              <a:rPr lang="en-US" sz="2800" dirty="0">
                <a:latin typeface="Franklin Gothic Book" pitchFamily="34" charset="0"/>
                <a:cs typeface="Times New Roman" pitchFamily="18" charset="0"/>
              </a:rPr>
              <a:t>Exhibits website </a:t>
            </a:r>
            <a:r>
              <a:rPr lang="en-US" sz="2800" u="sng" dirty="0">
                <a:latin typeface="Franklin Gothic Book" pitchFamily="34" charset="0"/>
                <a:cs typeface="Times New Roman" pitchFamily="18" charset="0"/>
                <a:hlinkClick r:id="rId2"/>
              </a:rPr>
              <a:t>http://exhibits.uflib.ufl.edu</a:t>
            </a:r>
            <a:r>
              <a:rPr lang="en-US" sz="2800" dirty="0">
                <a:latin typeface="Franklin Gothic Book" pitchFamily="34" charset="0"/>
                <a:cs typeface="Times New Roman" pitchFamily="18" charset="0"/>
              </a:rPr>
              <a:t> </a:t>
            </a:r>
          </a:p>
          <a:p>
            <a:pPr marL="914400" lvl="2" indent="0">
              <a:buNone/>
            </a:pPr>
            <a:endParaRPr lang="en-US" sz="2800" dirty="0">
              <a:latin typeface="Franklin Gothic Boo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800" dirty="0">
                <a:latin typeface="Franklin Gothic Book" pitchFamily="34" charset="0"/>
                <a:cs typeface="Times New Roman" pitchFamily="18" charset="0"/>
              </a:rPr>
              <a:t>Resources for curators </a:t>
            </a:r>
            <a:r>
              <a:rPr lang="en-US" sz="2800" u="sng" dirty="0">
                <a:latin typeface="Franklin Gothic Book" pitchFamily="34" charset="0"/>
                <a:cs typeface="Times New Roman" pitchFamily="18" charset="0"/>
                <a:hlinkClick r:id="rId3"/>
              </a:rPr>
              <a:t>http://exhibits.uflib.ufl.edu/resources.html</a:t>
            </a:r>
            <a:r>
              <a:rPr lang="en-US" sz="2800" dirty="0">
                <a:latin typeface="Franklin Gothic Book" pitchFamily="34" charset="0"/>
                <a:cs typeface="Times New Roman" pitchFamily="18" charset="0"/>
              </a:rPr>
              <a:t> </a:t>
            </a:r>
          </a:p>
          <a:p>
            <a:pPr marL="114300" indent="0">
              <a:buNone/>
            </a:pPr>
            <a:endParaRPr lang="en-US" sz="2400" dirty="0">
              <a:latin typeface="Franklin Gothic Boo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Timeline </a:t>
            </a:r>
            <a:r>
              <a:rPr lang="en-US" sz="1800" u="sng" dirty="0">
                <a:latin typeface="Franklin Gothic Book" pitchFamily="34" charset="0"/>
                <a:cs typeface="Times New Roman" pitchFamily="18" charset="0"/>
                <a:hlinkClick r:id="rId4"/>
              </a:rPr>
              <a:t>http://exhibits.uflib.ufl.edu/docs/timeline.pdf</a:t>
            </a: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 </a:t>
            </a:r>
          </a:p>
          <a:p>
            <a:pPr marL="114300" indent="0">
              <a:buNone/>
            </a:pP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Exhibit Proposal form </a:t>
            </a:r>
            <a:r>
              <a:rPr lang="en-US" sz="1800" u="sng" dirty="0">
                <a:latin typeface="Franklin Gothic Book" pitchFamily="34" charset="0"/>
                <a:cs typeface="Times New Roman" pitchFamily="18" charset="0"/>
                <a:hlinkClick r:id="rId5"/>
              </a:rPr>
              <a:t>http://exhibits.uflib.ufl.edu/docs/ExhibitProposal.pdf</a:t>
            </a:r>
            <a:endParaRPr lang="en-US" sz="1800" u="sng" dirty="0">
              <a:latin typeface="Franklin Gothic Boo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Tips for labels </a:t>
            </a:r>
            <a:r>
              <a:rPr lang="en-US" sz="1800" u="sng" dirty="0">
                <a:latin typeface="Franklin Gothic Book" pitchFamily="34" charset="0"/>
                <a:cs typeface="Times New Roman" pitchFamily="18" charset="0"/>
                <a:hlinkClick r:id="rId6"/>
              </a:rPr>
              <a:t>http://exhibits.uflib.ufl.edu/docs/labels.pdf</a:t>
            </a: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 </a:t>
            </a:r>
          </a:p>
          <a:p>
            <a:pPr marL="114300" indent="0">
              <a:buNone/>
            </a:pP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Template for ID labels </a:t>
            </a:r>
            <a:r>
              <a:rPr lang="en-US" sz="1800" u="sng" dirty="0">
                <a:latin typeface="Franklin Gothic Book" pitchFamily="34" charset="0"/>
                <a:cs typeface="Times New Roman" pitchFamily="18" charset="0"/>
                <a:hlinkClick r:id="rId7"/>
              </a:rPr>
              <a:t>http://exhibits.uflib.ufl.edu/docs/IDlabels.pdf</a:t>
            </a:r>
            <a:r>
              <a:rPr lang="en-US" sz="1800" dirty="0">
                <a:latin typeface="Franklin Gothic Boo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6505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SMATHERS RESOURCES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16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SW1">
      <a:dk1>
        <a:srgbClr val="431A59"/>
      </a:dk1>
      <a:lt1>
        <a:srgbClr val="E2E2E2"/>
      </a:lt1>
      <a:dk2>
        <a:srgbClr val="340F4A"/>
      </a:dk2>
      <a:lt2>
        <a:srgbClr val="C1BFD4"/>
      </a:lt2>
      <a:accent1>
        <a:srgbClr val="733E89"/>
      </a:accent1>
      <a:accent2>
        <a:srgbClr val="3EC79F"/>
      </a:accent2>
      <a:accent3>
        <a:srgbClr val="E5823E"/>
      </a:accent3>
      <a:accent4>
        <a:srgbClr val="DE4E4F"/>
      </a:accent4>
      <a:accent5>
        <a:srgbClr val="DFD24D"/>
      </a:accent5>
      <a:accent6>
        <a:srgbClr val="AA3963"/>
      </a:accent6>
      <a:hlink>
        <a:srgbClr val="47A5B2"/>
      </a:hlink>
      <a:folHlink>
        <a:srgbClr val="235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610</Words>
  <Application>Microsoft Office PowerPoint</Application>
  <PresentationFormat>On-screen Show (4:3)</PresentationFormat>
  <Paragraphs>154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DEVELOPING EXHIBITS</vt:lpstr>
      <vt:lpstr>PowerPoint Presentation</vt:lpstr>
      <vt:lpstr>WHAT IS AN EXHIBIT?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EXHIBITS</dc:title>
  <dc:creator>Lourdes Santamaria</dc:creator>
  <cp:lastModifiedBy>Windows User</cp:lastModifiedBy>
  <cp:revision>18</cp:revision>
  <dcterms:created xsi:type="dcterms:W3CDTF">2014-09-16T22:42:28Z</dcterms:created>
  <dcterms:modified xsi:type="dcterms:W3CDTF">2014-09-17T16:38:41Z</dcterms:modified>
</cp:coreProperties>
</file>