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03" r:id="rId3"/>
    <p:sldId id="304" r:id="rId4"/>
    <p:sldId id="305" r:id="rId5"/>
    <p:sldId id="306" r:id="rId6"/>
    <p:sldId id="310" r:id="rId7"/>
    <p:sldId id="309" r:id="rId8"/>
    <p:sldId id="311" r:id="rId9"/>
    <p:sldId id="312" r:id="rId10"/>
    <p:sldId id="313" r:id="rId11"/>
    <p:sldId id="315" r:id="rId1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64851" autoAdjust="0"/>
  </p:normalViewPr>
  <p:slideViewPr>
    <p:cSldViewPr snapToGrid="0" snapToObjects="1">
      <p:cViewPr>
        <p:scale>
          <a:sx n="50" d="100"/>
          <a:sy n="50" d="100"/>
        </p:scale>
        <p:origin x="-1488" y="-35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1992" y="96"/>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C459A-99ED-4235-80B0-4520DDF80AD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7898B7B5-D08B-4B35-B061-A5F67F4C06F8}">
      <dgm:prSet phldrT="[Text]"/>
      <dgm:spPr/>
      <dgm:t>
        <a:bodyPr/>
        <a:lstStyle/>
        <a:p>
          <a:r>
            <a:rPr lang="en-US" dirty="0" smtClean="0">
              <a:latin typeface="Franklin Gothic Book" panose="020B0503020102020204" pitchFamily="34" charset="0"/>
            </a:rPr>
            <a:t>Partner Training</a:t>
          </a:r>
          <a:endParaRPr lang="es-US" noProof="0" dirty="0">
            <a:solidFill>
              <a:schemeClr val="tx2">
                <a:lumMod val="75000"/>
              </a:schemeClr>
            </a:solidFill>
            <a:latin typeface="Franklin Gothic Book" panose="020B0503020102020204" pitchFamily="34" charset="0"/>
          </a:endParaRPr>
        </a:p>
      </dgm:t>
    </dgm:pt>
    <dgm:pt modelId="{76E7F53B-41E6-4201-8892-616357A633BE}" type="parTrans" cxnId="{41C2AA7F-8BF1-4E90-B669-62D4CAA0D151}">
      <dgm:prSet/>
      <dgm:spPr/>
      <dgm:t>
        <a:bodyPr/>
        <a:lstStyle/>
        <a:p>
          <a:endParaRPr lang="en-US"/>
        </a:p>
      </dgm:t>
    </dgm:pt>
    <dgm:pt modelId="{8E9E304E-3EAF-4BD1-9A75-2793A7FF6B04}" type="sibTrans" cxnId="{41C2AA7F-8BF1-4E90-B669-62D4CAA0D151}">
      <dgm:prSet/>
      <dgm:spPr/>
      <dgm:t>
        <a:bodyPr/>
        <a:lstStyle/>
        <a:p>
          <a:endParaRPr lang="en-US"/>
        </a:p>
      </dgm:t>
    </dgm:pt>
    <dgm:pt modelId="{F23A1956-1C15-434C-8CCE-EF6DB6F9825E}">
      <dgm:prSet phldrT="[Text]"/>
      <dgm:spPr/>
      <dgm:t>
        <a:bodyPr/>
        <a:lstStyle/>
        <a:p>
          <a:r>
            <a:rPr lang="en-US" dirty="0" smtClean="0">
              <a:solidFill>
                <a:srgbClr val="4C3100"/>
              </a:solidFill>
              <a:latin typeface="Franklin Gothic Book" panose="020B0503020102020204" pitchFamily="34" charset="0"/>
            </a:rPr>
            <a:t>Technical Infrastructure</a:t>
          </a:r>
          <a:endParaRPr lang="es-US" noProof="0" dirty="0">
            <a:solidFill>
              <a:srgbClr val="4C3100"/>
            </a:solidFill>
            <a:latin typeface="Franklin Gothic Book" panose="020B0503020102020204" pitchFamily="34" charset="0"/>
          </a:endParaRPr>
        </a:p>
      </dgm:t>
    </dgm:pt>
    <dgm:pt modelId="{BDF24B85-7859-45D7-9190-D77802A40418}" type="parTrans" cxnId="{464A7F0C-FBC4-4D1E-B945-1D747BCC28CC}">
      <dgm:prSet/>
      <dgm:spPr/>
      <dgm:t>
        <a:bodyPr/>
        <a:lstStyle/>
        <a:p>
          <a:endParaRPr lang="en-US"/>
        </a:p>
      </dgm:t>
    </dgm:pt>
    <dgm:pt modelId="{9C0B9950-10BA-440D-8E75-D2414F78A6CF}" type="sibTrans" cxnId="{464A7F0C-FBC4-4D1E-B945-1D747BCC28CC}">
      <dgm:prSet/>
      <dgm:spPr/>
      <dgm:t>
        <a:bodyPr/>
        <a:lstStyle/>
        <a:p>
          <a:endParaRPr lang="en-US"/>
        </a:p>
      </dgm:t>
    </dgm:pt>
    <dgm:pt modelId="{1CFCCB04-854B-4039-ACF6-014584E8E7A8}">
      <dgm:prSet phldrT="[Text]"/>
      <dgm:spPr/>
      <dgm:t>
        <a:bodyPr/>
        <a:lstStyle/>
        <a:p>
          <a:r>
            <a:rPr lang="en-US" dirty="0" smtClean="0">
              <a:solidFill>
                <a:srgbClr val="4C3100"/>
              </a:solidFill>
              <a:latin typeface="Franklin Gothic Book" panose="020B0503020102020204" pitchFamily="34" charset="0"/>
            </a:rPr>
            <a:t>Institutional Support</a:t>
          </a:r>
          <a:endParaRPr lang="es-US" noProof="0" dirty="0">
            <a:solidFill>
              <a:srgbClr val="4C3100"/>
            </a:solidFill>
            <a:latin typeface="Franklin Gothic Book" panose="020B0503020102020204" pitchFamily="34" charset="0"/>
          </a:endParaRPr>
        </a:p>
      </dgm:t>
    </dgm:pt>
    <dgm:pt modelId="{D54AAC03-B798-4F54-B1A5-7DC23BDFFE99}" type="parTrans" cxnId="{EF895908-6BFE-4D34-9F2A-E562485D8E8A}">
      <dgm:prSet/>
      <dgm:spPr/>
      <dgm:t>
        <a:bodyPr/>
        <a:lstStyle/>
        <a:p>
          <a:endParaRPr lang="en-US"/>
        </a:p>
      </dgm:t>
    </dgm:pt>
    <dgm:pt modelId="{D878FB87-3DE2-4BE3-ACBE-519513710C71}" type="sibTrans" cxnId="{EF895908-6BFE-4D34-9F2A-E562485D8E8A}">
      <dgm:prSet/>
      <dgm:spPr/>
      <dgm:t>
        <a:bodyPr/>
        <a:lstStyle/>
        <a:p>
          <a:endParaRPr lang="en-US"/>
        </a:p>
      </dgm:t>
    </dgm:pt>
    <dgm:pt modelId="{DB1F0EB7-9D0F-43D8-AE2E-78BD7DE141BD}" type="pres">
      <dgm:prSet presAssocID="{A01C459A-99ED-4235-80B0-4520DDF80ADF}" presName="Name0" presStyleCnt="0">
        <dgm:presLayoutVars>
          <dgm:chMax val="7"/>
          <dgm:chPref val="7"/>
          <dgm:dir/>
          <dgm:animLvl val="lvl"/>
        </dgm:presLayoutVars>
      </dgm:prSet>
      <dgm:spPr/>
      <dgm:t>
        <a:bodyPr/>
        <a:lstStyle/>
        <a:p>
          <a:endParaRPr lang="en-US"/>
        </a:p>
      </dgm:t>
    </dgm:pt>
    <dgm:pt modelId="{6A7F820B-3B40-463A-92B3-90AC8F4A8014}" type="pres">
      <dgm:prSet presAssocID="{7898B7B5-D08B-4B35-B061-A5F67F4C06F8}" presName="Accent1" presStyleCnt="0"/>
      <dgm:spPr/>
    </dgm:pt>
    <dgm:pt modelId="{69E9EDAB-C94E-4DF4-A7BD-2284782D99F7}" type="pres">
      <dgm:prSet presAssocID="{7898B7B5-D08B-4B35-B061-A5F67F4C06F8}" presName="Accent" presStyleLbl="node1" presStyleIdx="0" presStyleCnt="3"/>
      <dgm:spPr/>
    </dgm:pt>
    <dgm:pt modelId="{8EB2E01D-E197-4E67-AA55-C9B69BEA3A5D}" type="pres">
      <dgm:prSet presAssocID="{7898B7B5-D08B-4B35-B061-A5F67F4C06F8}" presName="Parent1" presStyleLbl="revTx" presStyleIdx="0" presStyleCnt="3">
        <dgm:presLayoutVars>
          <dgm:chMax val="1"/>
          <dgm:chPref val="1"/>
          <dgm:bulletEnabled val="1"/>
        </dgm:presLayoutVars>
      </dgm:prSet>
      <dgm:spPr/>
      <dgm:t>
        <a:bodyPr/>
        <a:lstStyle/>
        <a:p>
          <a:endParaRPr lang="en-US"/>
        </a:p>
      </dgm:t>
    </dgm:pt>
    <dgm:pt modelId="{C092787D-41C7-4D2E-9E75-338B0822F291}" type="pres">
      <dgm:prSet presAssocID="{F23A1956-1C15-434C-8CCE-EF6DB6F9825E}" presName="Accent2" presStyleCnt="0"/>
      <dgm:spPr/>
    </dgm:pt>
    <dgm:pt modelId="{DB2DCA27-E7FC-469A-B07C-ECB374A88CB9}" type="pres">
      <dgm:prSet presAssocID="{F23A1956-1C15-434C-8CCE-EF6DB6F9825E}" presName="Accent" presStyleLbl="node1" presStyleIdx="1" presStyleCnt="3"/>
      <dgm:spPr/>
    </dgm:pt>
    <dgm:pt modelId="{430D292B-FC11-4203-8B9C-14717E32D9FF}" type="pres">
      <dgm:prSet presAssocID="{F23A1956-1C15-434C-8CCE-EF6DB6F9825E}" presName="Parent2" presStyleLbl="revTx" presStyleIdx="1" presStyleCnt="3">
        <dgm:presLayoutVars>
          <dgm:chMax val="1"/>
          <dgm:chPref val="1"/>
          <dgm:bulletEnabled val="1"/>
        </dgm:presLayoutVars>
      </dgm:prSet>
      <dgm:spPr/>
      <dgm:t>
        <a:bodyPr/>
        <a:lstStyle/>
        <a:p>
          <a:endParaRPr lang="en-US"/>
        </a:p>
      </dgm:t>
    </dgm:pt>
    <dgm:pt modelId="{737121A8-EB48-4CDF-86F0-7912F93DDE1C}" type="pres">
      <dgm:prSet presAssocID="{1CFCCB04-854B-4039-ACF6-014584E8E7A8}" presName="Accent3" presStyleCnt="0"/>
      <dgm:spPr/>
    </dgm:pt>
    <dgm:pt modelId="{8800852E-C8E7-46D8-BF05-BB6CF2646FAC}" type="pres">
      <dgm:prSet presAssocID="{1CFCCB04-854B-4039-ACF6-014584E8E7A8}" presName="Accent" presStyleLbl="node1" presStyleIdx="2" presStyleCnt="3"/>
      <dgm:spPr/>
    </dgm:pt>
    <dgm:pt modelId="{CDB055C0-619A-428A-83E6-2C64F39D14B9}" type="pres">
      <dgm:prSet presAssocID="{1CFCCB04-854B-4039-ACF6-014584E8E7A8}" presName="Parent3" presStyleLbl="revTx" presStyleIdx="2" presStyleCnt="3">
        <dgm:presLayoutVars>
          <dgm:chMax val="1"/>
          <dgm:chPref val="1"/>
          <dgm:bulletEnabled val="1"/>
        </dgm:presLayoutVars>
      </dgm:prSet>
      <dgm:spPr/>
      <dgm:t>
        <a:bodyPr/>
        <a:lstStyle/>
        <a:p>
          <a:endParaRPr lang="en-US"/>
        </a:p>
      </dgm:t>
    </dgm:pt>
  </dgm:ptLst>
  <dgm:cxnLst>
    <dgm:cxn modelId="{E56A868C-BE1F-4B0C-B44E-D4691950A7A1}" type="presOf" srcId="{A01C459A-99ED-4235-80B0-4520DDF80ADF}" destId="{DB1F0EB7-9D0F-43D8-AE2E-78BD7DE141BD}" srcOrd="0" destOrd="0" presId="urn:microsoft.com/office/officeart/2009/layout/CircleArrowProcess"/>
    <dgm:cxn modelId="{47A31710-2348-454D-B668-D9440F02B151}" type="presOf" srcId="{F23A1956-1C15-434C-8CCE-EF6DB6F9825E}" destId="{430D292B-FC11-4203-8B9C-14717E32D9FF}" srcOrd="0" destOrd="0" presId="urn:microsoft.com/office/officeart/2009/layout/CircleArrowProcess"/>
    <dgm:cxn modelId="{41C2AA7F-8BF1-4E90-B669-62D4CAA0D151}" srcId="{A01C459A-99ED-4235-80B0-4520DDF80ADF}" destId="{7898B7B5-D08B-4B35-B061-A5F67F4C06F8}" srcOrd="0" destOrd="0" parTransId="{76E7F53B-41E6-4201-8892-616357A633BE}" sibTransId="{8E9E304E-3EAF-4BD1-9A75-2793A7FF6B04}"/>
    <dgm:cxn modelId="{464A7F0C-FBC4-4D1E-B945-1D747BCC28CC}" srcId="{A01C459A-99ED-4235-80B0-4520DDF80ADF}" destId="{F23A1956-1C15-434C-8CCE-EF6DB6F9825E}" srcOrd="1" destOrd="0" parTransId="{BDF24B85-7859-45D7-9190-D77802A40418}" sibTransId="{9C0B9950-10BA-440D-8E75-D2414F78A6CF}"/>
    <dgm:cxn modelId="{5F8F2D6A-5603-42AD-8E3F-D2EF22A29A9F}" type="presOf" srcId="{1CFCCB04-854B-4039-ACF6-014584E8E7A8}" destId="{CDB055C0-619A-428A-83E6-2C64F39D14B9}" srcOrd="0" destOrd="0" presId="urn:microsoft.com/office/officeart/2009/layout/CircleArrowProcess"/>
    <dgm:cxn modelId="{EF895908-6BFE-4D34-9F2A-E562485D8E8A}" srcId="{A01C459A-99ED-4235-80B0-4520DDF80ADF}" destId="{1CFCCB04-854B-4039-ACF6-014584E8E7A8}" srcOrd="2" destOrd="0" parTransId="{D54AAC03-B798-4F54-B1A5-7DC23BDFFE99}" sibTransId="{D878FB87-3DE2-4BE3-ACBE-519513710C71}"/>
    <dgm:cxn modelId="{812FAA8B-0C03-458A-A931-251151C313D0}" type="presOf" srcId="{7898B7B5-D08B-4B35-B061-A5F67F4C06F8}" destId="{8EB2E01D-E197-4E67-AA55-C9B69BEA3A5D}" srcOrd="0" destOrd="0" presId="urn:microsoft.com/office/officeart/2009/layout/CircleArrowProcess"/>
    <dgm:cxn modelId="{D808B3C3-EF6F-4B4A-AC45-2E2B820F0572}" type="presParOf" srcId="{DB1F0EB7-9D0F-43D8-AE2E-78BD7DE141BD}" destId="{6A7F820B-3B40-463A-92B3-90AC8F4A8014}" srcOrd="0" destOrd="0" presId="urn:microsoft.com/office/officeart/2009/layout/CircleArrowProcess"/>
    <dgm:cxn modelId="{EBED53A8-0BDF-48F7-BC22-D30BAD87F2F6}" type="presParOf" srcId="{6A7F820B-3B40-463A-92B3-90AC8F4A8014}" destId="{69E9EDAB-C94E-4DF4-A7BD-2284782D99F7}" srcOrd="0" destOrd="0" presId="urn:microsoft.com/office/officeart/2009/layout/CircleArrowProcess"/>
    <dgm:cxn modelId="{272BE281-BD0E-4613-AF7D-88C2247465D7}" type="presParOf" srcId="{DB1F0EB7-9D0F-43D8-AE2E-78BD7DE141BD}" destId="{8EB2E01D-E197-4E67-AA55-C9B69BEA3A5D}" srcOrd="1" destOrd="0" presId="urn:microsoft.com/office/officeart/2009/layout/CircleArrowProcess"/>
    <dgm:cxn modelId="{32A9D51F-4DDA-47B4-A005-81C73EEA0335}" type="presParOf" srcId="{DB1F0EB7-9D0F-43D8-AE2E-78BD7DE141BD}" destId="{C092787D-41C7-4D2E-9E75-338B0822F291}" srcOrd="2" destOrd="0" presId="urn:microsoft.com/office/officeart/2009/layout/CircleArrowProcess"/>
    <dgm:cxn modelId="{888B4FE1-2178-4C96-872E-18C703715E42}" type="presParOf" srcId="{C092787D-41C7-4D2E-9E75-338B0822F291}" destId="{DB2DCA27-E7FC-469A-B07C-ECB374A88CB9}" srcOrd="0" destOrd="0" presId="urn:microsoft.com/office/officeart/2009/layout/CircleArrowProcess"/>
    <dgm:cxn modelId="{51C3DE5C-1ACF-4916-A998-74837F515499}" type="presParOf" srcId="{DB1F0EB7-9D0F-43D8-AE2E-78BD7DE141BD}" destId="{430D292B-FC11-4203-8B9C-14717E32D9FF}" srcOrd="3" destOrd="0" presId="urn:microsoft.com/office/officeart/2009/layout/CircleArrowProcess"/>
    <dgm:cxn modelId="{B48D8B86-B054-4FA7-A968-9A8E36356532}" type="presParOf" srcId="{DB1F0EB7-9D0F-43D8-AE2E-78BD7DE141BD}" destId="{737121A8-EB48-4CDF-86F0-7912F93DDE1C}" srcOrd="4" destOrd="0" presId="urn:microsoft.com/office/officeart/2009/layout/CircleArrowProcess"/>
    <dgm:cxn modelId="{BE9C4418-898C-47A5-84E6-1500F34F8FA2}" type="presParOf" srcId="{737121A8-EB48-4CDF-86F0-7912F93DDE1C}" destId="{8800852E-C8E7-46D8-BF05-BB6CF2646FAC}" srcOrd="0" destOrd="0" presId="urn:microsoft.com/office/officeart/2009/layout/CircleArrowProcess"/>
    <dgm:cxn modelId="{58933BC6-DCB1-4B2E-BA5C-8F1BB1DF8F6A}" type="presParOf" srcId="{DB1F0EB7-9D0F-43D8-AE2E-78BD7DE141BD}" destId="{CDB055C0-619A-428A-83E6-2C64F39D14B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9EDAB-C94E-4DF4-A7BD-2284782D99F7}">
      <dsp:nvSpPr>
        <dsp:cNvPr id="0" name=""/>
        <dsp:cNvSpPr/>
      </dsp:nvSpPr>
      <dsp:spPr>
        <a:xfrm>
          <a:off x="1058034" y="209226"/>
          <a:ext cx="1831014" cy="183129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2E01D-E197-4E67-AA55-C9B69BEA3A5D}">
      <dsp:nvSpPr>
        <dsp:cNvPr id="0" name=""/>
        <dsp:cNvSpPr/>
      </dsp:nvSpPr>
      <dsp:spPr>
        <a:xfrm>
          <a:off x="1462748" y="870378"/>
          <a:ext cx="1017459" cy="5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Franklin Gothic Book" panose="020B0503020102020204" pitchFamily="34" charset="0"/>
            </a:rPr>
            <a:t>Partner Training</a:t>
          </a:r>
          <a:endParaRPr lang="es-US" sz="1300" kern="1200" noProof="0" dirty="0">
            <a:solidFill>
              <a:schemeClr val="tx2">
                <a:lumMod val="75000"/>
              </a:schemeClr>
            </a:solidFill>
            <a:latin typeface="Franklin Gothic Book" panose="020B0503020102020204" pitchFamily="34" charset="0"/>
          </a:endParaRPr>
        </a:p>
      </dsp:txBody>
      <dsp:txXfrm>
        <a:off x="1462748" y="870378"/>
        <a:ext cx="1017459" cy="508608"/>
      </dsp:txXfrm>
    </dsp:sp>
    <dsp:sp modelId="{DB2DCA27-E7FC-469A-B07C-ECB374A88CB9}">
      <dsp:nvSpPr>
        <dsp:cNvPr id="0" name=""/>
        <dsp:cNvSpPr/>
      </dsp:nvSpPr>
      <dsp:spPr>
        <a:xfrm>
          <a:off x="549476" y="1261440"/>
          <a:ext cx="1831014" cy="183129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0D292B-FC11-4203-8B9C-14717E32D9FF}">
      <dsp:nvSpPr>
        <dsp:cNvPr id="0" name=""/>
        <dsp:cNvSpPr/>
      </dsp:nvSpPr>
      <dsp:spPr>
        <a:xfrm>
          <a:off x="956253" y="1928679"/>
          <a:ext cx="1017459" cy="5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rgbClr val="4C3100"/>
              </a:solidFill>
              <a:latin typeface="Franklin Gothic Book" panose="020B0503020102020204" pitchFamily="34" charset="0"/>
            </a:rPr>
            <a:t>Technical Infrastructure</a:t>
          </a:r>
          <a:endParaRPr lang="es-US" sz="1300" kern="1200" noProof="0" dirty="0">
            <a:solidFill>
              <a:srgbClr val="4C3100"/>
            </a:solidFill>
            <a:latin typeface="Franklin Gothic Book" panose="020B0503020102020204" pitchFamily="34" charset="0"/>
          </a:endParaRPr>
        </a:p>
      </dsp:txBody>
      <dsp:txXfrm>
        <a:off x="956253" y="1928679"/>
        <a:ext cx="1017459" cy="508608"/>
      </dsp:txXfrm>
    </dsp:sp>
    <dsp:sp modelId="{8800852E-C8E7-46D8-BF05-BB6CF2646FAC}">
      <dsp:nvSpPr>
        <dsp:cNvPr id="0" name=""/>
        <dsp:cNvSpPr/>
      </dsp:nvSpPr>
      <dsp:spPr>
        <a:xfrm>
          <a:off x="1188354" y="2439569"/>
          <a:ext cx="1573125" cy="1573755"/>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B055C0-619A-428A-83E6-2C64F39D14B9}">
      <dsp:nvSpPr>
        <dsp:cNvPr id="0" name=""/>
        <dsp:cNvSpPr/>
      </dsp:nvSpPr>
      <dsp:spPr>
        <a:xfrm>
          <a:off x="1465155" y="2988501"/>
          <a:ext cx="1017459" cy="5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rgbClr val="4C3100"/>
              </a:solidFill>
              <a:latin typeface="Franklin Gothic Book" panose="020B0503020102020204" pitchFamily="34" charset="0"/>
            </a:rPr>
            <a:t>Institutional Support</a:t>
          </a:r>
          <a:endParaRPr lang="es-US" sz="1300" kern="1200" noProof="0" dirty="0">
            <a:solidFill>
              <a:srgbClr val="4C3100"/>
            </a:solidFill>
            <a:latin typeface="Franklin Gothic Book" panose="020B0503020102020204" pitchFamily="34" charset="0"/>
          </a:endParaRPr>
        </a:p>
      </dsp:txBody>
      <dsp:txXfrm>
        <a:off x="1465155" y="2988501"/>
        <a:ext cx="1017459" cy="50860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04160" cy="276035"/>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230624" y="0"/>
            <a:ext cx="3082883" cy="276035"/>
          </a:xfrm>
          <a:prstGeom prst="rect">
            <a:avLst/>
          </a:prstGeom>
        </p:spPr>
        <p:txBody>
          <a:bodyPr vert="horz" lIns="96661" tIns="48331" rIns="96661" bIns="48331" rtlCol="0"/>
          <a:lstStyle>
            <a:lvl1pPr algn="r">
              <a:defRPr sz="1300"/>
            </a:lvl1pPr>
          </a:lstStyle>
          <a:p>
            <a:fld id="{3D097127-97D8-47DD-AE42-FF70FCA46502}" type="datetimeFigureOut">
              <a:rPr lang="en-US" smtClean="0"/>
              <a:t>10/23/14</a:t>
            </a:fld>
            <a:endParaRPr lang="en-US"/>
          </a:p>
        </p:txBody>
      </p:sp>
      <p:sp>
        <p:nvSpPr>
          <p:cNvPr id="4" name="Slide Image Placeholder 3"/>
          <p:cNvSpPr>
            <a:spLocks noGrp="1" noRot="1" noChangeAspect="1"/>
          </p:cNvSpPr>
          <p:nvPr>
            <p:ph type="sldImg" idx="2"/>
          </p:nvPr>
        </p:nvSpPr>
        <p:spPr>
          <a:xfrm>
            <a:off x="746125" y="514350"/>
            <a:ext cx="1905000" cy="14287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2180940"/>
            <a:ext cx="6047232" cy="6940200"/>
          </a:xfrm>
          <a:prstGeom prst="rect">
            <a:avLst/>
          </a:prstGeom>
        </p:spPr>
        <p:txBody>
          <a:bodyPr vert="horz" lIns="96661" tIns="48331" rIns="96661" bIns="483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13163"/>
            <a:ext cx="3169920" cy="286371"/>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313163"/>
            <a:ext cx="3169920" cy="286370"/>
          </a:xfrm>
          <a:prstGeom prst="rect">
            <a:avLst/>
          </a:prstGeom>
        </p:spPr>
        <p:txBody>
          <a:bodyPr vert="horz" lIns="96661" tIns="48331" rIns="96661" bIns="48331" rtlCol="0" anchor="b"/>
          <a:lstStyle>
            <a:lvl1pPr algn="r">
              <a:defRPr sz="1300"/>
            </a:lvl1pPr>
          </a:lstStyle>
          <a:p>
            <a:fld id="{BBE1332B-A1D8-4147-BF51-F70D440DEAAF}" type="slidenum">
              <a:rPr lang="en-US" smtClean="0"/>
              <a:t>‹#›</a:t>
            </a:fld>
            <a:endParaRPr lang="en-US"/>
          </a:p>
        </p:txBody>
      </p:sp>
    </p:spTree>
    <p:extLst>
      <p:ext uri="{BB962C8B-B14F-4D97-AF65-F5344CB8AC3E}">
        <p14:creationId xmlns:p14="http://schemas.microsoft.com/office/powerpoint/2010/main" val="2150398042"/>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t>
            </a:r>
            <a:r>
              <a:rPr lang="en-US" baseline="0" dirty="0" smtClean="0"/>
              <a:t> </a:t>
            </a:r>
            <a:r>
              <a:rPr lang="en-US" dirty="0" smtClean="0"/>
              <a:t>I’m Laurie Taylor, Digital Library of the Caribbean (</a:t>
            </a:r>
            <a:r>
              <a:rPr lang="en-US" dirty="0" err="1" smtClean="0"/>
              <a:t>dLOC</a:t>
            </a:r>
            <a:r>
              <a:rPr lang="en-US" dirty="0" smtClean="0"/>
              <a:t>) Technical Director.</a:t>
            </a:r>
            <a:endParaRPr lang="en-US" sz="1400" dirty="0" smtClean="0"/>
          </a:p>
        </p:txBody>
      </p:sp>
      <p:sp>
        <p:nvSpPr>
          <p:cNvPr id="4" name="Slide Number Placeholder 3"/>
          <p:cNvSpPr>
            <a:spLocks noGrp="1"/>
          </p:cNvSpPr>
          <p:nvPr>
            <p:ph type="sldNum" sz="quarter" idx="10"/>
          </p:nvPr>
        </p:nvSpPr>
        <p:spPr/>
        <p:txBody>
          <a:bodyPr/>
          <a:lstStyle/>
          <a:p>
            <a:fld id="{BBE1332B-A1D8-4147-BF51-F70D440DEAAF}" type="slidenum">
              <a:rPr lang="en-US" smtClean="0"/>
              <a:t>1</a:t>
            </a:fld>
            <a:endParaRPr lang="en-US"/>
          </a:p>
        </p:txBody>
      </p:sp>
    </p:spTree>
    <p:extLst>
      <p:ext uri="{BB962C8B-B14F-4D97-AF65-F5344CB8AC3E}">
        <p14:creationId xmlns:p14="http://schemas.microsoft.com/office/powerpoint/2010/main" val="1644705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Face is another scholarly collaboration example, and it’s focused on the visual</a:t>
            </a:r>
            <a:r>
              <a:rPr lang="en-US" baseline="0" dirty="0" smtClean="0"/>
              <a:t> arts.</a:t>
            </a:r>
            <a:endParaRPr lang="en-US" dirty="0"/>
          </a:p>
        </p:txBody>
      </p:sp>
      <p:sp>
        <p:nvSpPr>
          <p:cNvPr id="4" name="Slide Number Placeholder 3"/>
          <p:cNvSpPr>
            <a:spLocks noGrp="1"/>
          </p:cNvSpPr>
          <p:nvPr>
            <p:ph type="sldNum" sz="quarter" idx="10"/>
          </p:nvPr>
        </p:nvSpPr>
        <p:spPr/>
        <p:txBody>
          <a:bodyPr/>
          <a:lstStyle/>
          <a:p>
            <a:fld id="{BBE1332B-A1D8-4147-BF51-F70D440DEAAF}" type="slidenum">
              <a:rPr lang="en-US" smtClean="0"/>
              <a:t>10</a:t>
            </a:fld>
            <a:endParaRPr lang="en-US"/>
          </a:p>
        </p:txBody>
      </p:sp>
    </p:spTree>
    <p:extLst>
      <p:ext uri="{BB962C8B-B14F-4D97-AF65-F5344CB8AC3E}">
        <p14:creationId xmlns:p14="http://schemas.microsoft.com/office/powerpoint/2010/main" val="151254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past, the humanities were </a:t>
            </a:r>
            <a:r>
              <a:rPr lang="en-US" baseline="0" dirty="0" smtClean="0"/>
              <a:t>pretty closed to </a:t>
            </a:r>
            <a:r>
              <a:rPr lang="en-US" baseline="0" dirty="0" smtClean="0"/>
              <a:t>people after </a:t>
            </a:r>
            <a:r>
              <a:rPr lang="en-US" baseline="0" dirty="0" smtClean="0"/>
              <a:t>graduating with losing access to databases, libraries, and just being cut </a:t>
            </a:r>
            <a:r>
              <a:rPr lang="en-US" baseline="0" dirty="0" smtClean="0"/>
              <a:t>off. </a:t>
            </a:r>
            <a:r>
              <a:rPr lang="en-US" baseline="0" dirty="0" smtClean="0"/>
              <a:t>This is changing with Open Access so people can get stuff, but how do we continue the community, grow the community, and grow the knowledge and impact for each all in the community.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dLOC and DH offer a model of doing “our work” </a:t>
            </a:r>
            <a:r>
              <a:rPr lang="en-US" baseline="0" dirty="0" smtClean="0"/>
              <a:t>(for archivists, scholars, librarians, and our communities) in </a:t>
            </a:r>
            <a:r>
              <a:rPr lang="en-US" baseline="0" dirty="0" smtClean="0"/>
              <a:t>various modes and having that work connect to and build something far </a:t>
            </a:r>
            <a:r>
              <a:rPr lang="en-US" baseline="0" dirty="0" smtClean="0"/>
              <a:t>beyond. </a:t>
            </a:r>
            <a:r>
              <a:rPr lang="en-US" baseline="0" dirty="0" smtClean="0"/>
              <a:t>Leah is now going to speak on that far beyond.</a:t>
            </a:r>
            <a:endParaRPr lang="en-US" dirty="0" smtClean="0"/>
          </a:p>
          <a:p>
            <a:endParaRPr lang="en-US" dirty="0"/>
          </a:p>
        </p:txBody>
      </p:sp>
      <p:sp>
        <p:nvSpPr>
          <p:cNvPr id="4" name="Slide Number Placeholder 3"/>
          <p:cNvSpPr>
            <a:spLocks noGrp="1"/>
          </p:cNvSpPr>
          <p:nvPr>
            <p:ph type="sldNum" sz="quarter" idx="10"/>
          </p:nvPr>
        </p:nvSpPr>
        <p:spPr/>
        <p:txBody>
          <a:bodyPr/>
          <a:lstStyle/>
          <a:p>
            <a:fld id="{BBE1332B-A1D8-4147-BF51-F70D440DEAAF}" type="slidenum">
              <a:rPr lang="en-US" smtClean="0"/>
              <a:t>11</a:t>
            </a:fld>
            <a:endParaRPr lang="en-US"/>
          </a:p>
        </p:txBody>
      </p:sp>
    </p:spTree>
    <p:extLst>
      <p:ext uri="{BB962C8B-B14F-4D97-AF65-F5344CB8AC3E}">
        <p14:creationId xmlns:p14="http://schemas.microsoft.com/office/powerpoint/2010/main" val="406695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With not</a:t>
            </a:r>
            <a:r>
              <a:rPr lang="en-US" sz="1400" baseline="0" dirty="0" smtClean="0"/>
              <a:t> much time, I want to emphasize that dLOC is a community, and that’s the strength and the value and the reason dLOC can do so much, and this is also why dLOC does and enables Digital Humanities work—the community makes it possible.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p:txBody>
      </p:sp>
      <p:sp>
        <p:nvSpPr>
          <p:cNvPr id="4" name="Slide Number Placeholder 3"/>
          <p:cNvSpPr>
            <a:spLocks noGrp="1"/>
          </p:cNvSpPr>
          <p:nvPr>
            <p:ph type="sldNum" sz="quarter" idx="10"/>
          </p:nvPr>
        </p:nvSpPr>
        <p:spPr/>
        <p:txBody>
          <a:bodyPr/>
          <a:lstStyle/>
          <a:p>
            <a:fld id="{236B5C6A-4FC0-49D8-99DF-3FE46915153C}" type="slidenum">
              <a:rPr lang="en-US" smtClean="0"/>
              <a:pPr/>
              <a:t>2</a:t>
            </a:fld>
            <a:endParaRPr lang="en-US"/>
          </a:p>
        </p:txBody>
      </p:sp>
    </p:spTree>
    <p:extLst>
      <p:ext uri="{BB962C8B-B14F-4D97-AF65-F5344CB8AC3E}">
        <p14:creationId xmlns:p14="http://schemas.microsoft.com/office/powerpoint/2010/main" val="150700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err="1" smtClean="0"/>
              <a:t>dLOC’s</a:t>
            </a:r>
            <a:r>
              <a:rPr lang="en-US" sz="1400" baseline="0" dirty="0" smtClean="0"/>
              <a:t> community begins with the partners for full socio-technical supports (people, policies, and technologies).</a:t>
            </a:r>
            <a:r>
              <a:rPr lang="en-US" sz="1400" baseline="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err="1" smtClean="0">
                <a:latin typeface="Arial" pitchFamily="34" charset="0"/>
                <a:cs typeface="Arial" pitchFamily="34" charset="0"/>
              </a:rPr>
              <a:t>dLOC’s</a:t>
            </a:r>
            <a:r>
              <a:rPr lang="en-US" sz="1400" baseline="0" dirty="0" smtClean="0">
                <a:latin typeface="Arial" pitchFamily="34" charset="0"/>
                <a:cs typeface="Arial" pitchFamily="34" charset="0"/>
              </a:rPr>
              <a:t> partners make resources available and ensure their preservation.  </a:t>
            </a:r>
            <a:r>
              <a:rPr lang="en-US" sz="1400" baseline="0" dirty="0" err="1" smtClean="0">
                <a:latin typeface="Arial" pitchFamily="34" charset="0"/>
                <a:cs typeface="Arial" pitchFamily="34" charset="0"/>
              </a:rPr>
              <a:t>dLOC’s</a:t>
            </a:r>
            <a:r>
              <a:rPr lang="en-US" sz="1400" baseline="0" dirty="0" smtClean="0">
                <a:latin typeface="Arial" pitchFamily="34" charset="0"/>
                <a:cs typeface="Arial" pitchFamily="34" charset="0"/>
              </a:rPr>
              <a:t> partners also conduct training, develop resources, and collaborate with others to build community and capacity.</a:t>
            </a:r>
            <a:endParaRPr lang="en-US" dirty="0" smtClean="0"/>
          </a:p>
          <a:p>
            <a:endParaRPr lang="en-US" dirty="0"/>
          </a:p>
        </p:txBody>
      </p:sp>
      <p:sp>
        <p:nvSpPr>
          <p:cNvPr id="4" name="Slide Number Placeholder 3"/>
          <p:cNvSpPr>
            <a:spLocks noGrp="1"/>
          </p:cNvSpPr>
          <p:nvPr>
            <p:ph type="sldNum" sz="quarter" idx="10"/>
          </p:nvPr>
        </p:nvSpPr>
        <p:spPr/>
        <p:txBody>
          <a:bodyPr/>
          <a:lstStyle/>
          <a:p>
            <a:fld id="{BBE1332B-A1D8-4147-BF51-F70D440DEAAF}" type="slidenum">
              <a:rPr lang="en-US" smtClean="0"/>
              <a:t>3</a:t>
            </a:fld>
            <a:endParaRPr lang="en-US"/>
          </a:p>
        </p:txBody>
      </p:sp>
    </p:spTree>
    <p:extLst>
      <p:ext uri="{BB962C8B-B14F-4D97-AF65-F5344CB8AC3E}">
        <p14:creationId xmlns:p14="http://schemas.microsoft.com/office/powerpoint/2010/main" val="387128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dLOC’s core is collaboration.</a:t>
            </a:r>
          </a:p>
          <a:p>
            <a:endParaRPr lang="en-US" dirty="0" smtClean="0"/>
          </a:p>
          <a:p>
            <a:r>
              <a:rPr lang="en-US" baseline="0" dirty="0" err="1" smtClean="0"/>
              <a:t>dLOC</a:t>
            </a:r>
            <a:r>
              <a:rPr lang="en-US" baseline="0" dirty="0" smtClean="0"/>
              <a:t> has grown to </a:t>
            </a:r>
            <a:r>
              <a:rPr lang="en-US" baseline="0" dirty="0" smtClean="0"/>
              <a:t>38 </a:t>
            </a:r>
            <a:r>
              <a:rPr lang="en-US" baseline="0" dirty="0" smtClean="0"/>
              <a:t>partners: NGOs, universities, national libraries, scientific groups, from the Spanish, French, Dutch, and English speaking Caribbean. </a:t>
            </a:r>
          </a:p>
          <a:p>
            <a:endParaRPr lang="en-US" baseline="0" dirty="0" smtClean="0"/>
          </a:p>
          <a:p>
            <a:r>
              <a:rPr lang="en-US" baseline="0" dirty="0" err="1" smtClean="0"/>
              <a:t>dLOC</a:t>
            </a:r>
            <a:r>
              <a:rPr lang="en-US" baseline="0" dirty="0" smtClean="0"/>
              <a:t> also has </a:t>
            </a:r>
            <a:r>
              <a:rPr lang="en-US" baseline="0" dirty="0" smtClean="0"/>
              <a:t>silent partners, affiliate partners, contributors, publishers, scholars, </a:t>
            </a:r>
            <a:r>
              <a:rPr lang="en-US" baseline="0" dirty="0" smtClean="0"/>
              <a:t>and members who provide financial support for </a:t>
            </a:r>
            <a:r>
              <a:rPr lang="en-US" baseline="0" dirty="0" err="1" smtClean="0"/>
              <a:t>dLOC</a:t>
            </a:r>
            <a:r>
              <a:rPr lang="en-US" baseline="0" dirty="0" smtClean="0"/>
              <a:t>, with </a:t>
            </a:r>
            <a:r>
              <a:rPr lang="en-US" baseline="0" dirty="0" err="1" smtClean="0"/>
              <a:t>dLOC</a:t>
            </a:r>
            <a:r>
              <a:rPr lang="en-US" baseline="0" dirty="0" smtClean="0"/>
              <a:t> having sustainable ongoing funding and members contributing for to grow </a:t>
            </a:r>
            <a:r>
              <a:rPr lang="en-US" baseline="0" dirty="0" err="1" smtClean="0"/>
              <a:t>dLOC</a:t>
            </a:r>
            <a:r>
              <a:rPr lang="en-US" baseline="0" dirty="0" smtClean="0"/>
              <a:t> faster for new content.</a:t>
            </a:r>
            <a:endParaRPr lang="en-US" dirty="0" smtClean="0"/>
          </a:p>
        </p:txBody>
      </p:sp>
      <p:sp>
        <p:nvSpPr>
          <p:cNvPr id="4" name="Slide Number Placeholder 3"/>
          <p:cNvSpPr>
            <a:spLocks noGrp="1"/>
          </p:cNvSpPr>
          <p:nvPr>
            <p:ph type="sldNum" sz="quarter" idx="10"/>
          </p:nvPr>
        </p:nvSpPr>
        <p:spPr/>
        <p:txBody>
          <a:bodyPr/>
          <a:lstStyle/>
          <a:p>
            <a:fld id="{BBE1332B-A1D8-4147-BF51-F70D440DEAAF}" type="slidenum">
              <a:rPr lang="en-US" smtClean="0"/>
              <a:t>4</a:t>
            </a:fld>
            <a:endParaRPr lang="en-US"/>
          </a:p>
        </p:txBody>
      </p:sp>
    </p:spTree>
    <p:extLst>
      <p:ext uri="{BB962C8B-B14F-4D97-AF65-F5344CB8AC3E}">
        <p14:creationId xmlns:p14="http://schemas.microsoft.com/office/powerpoint/2010/main" val="324808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t>
            </a:r>
            <a:r>
              <a:rPr lang="en-US" baseline="0" dirty="0" err="1" smtClean="0"/>
              <a:t>dLOC</a:t>
            </a:r>
            <a:r>
              <a:rPr lang="en-US" baseline="0" dirty="0" smtClean="0"/>
              <a:t> began, </a:t>
            </a:r>
            <a:r>
              <a:rPr lang="en-US" baseline="0" dirty="0" err="1" smtClean="0"/>
              <a:t>dLOC</a:t>
            </a:r>
            <a:r>
              <a:rPr lang="en-US" baseline="0" dirty="0" smtClean="0"/>
              <a:t> had a Scholarly Advisory Board.  </a:t>
            </a:r>
            <a:r>
              <a:rPr lang="en-US" baseline="0" dirty="0" err="1" smtClean="0"/>
              <a:t>dLOC</a:t>
            </a:r>
            <a:r>
              <a:rPr lang="en-US" baseline="0" dirty="0" smtClean="0"/>
              <a:t> just celebrated its 10</a:t>
            </a:r>
            <a:r>
              <a:rPr lang="en-US" baseline="30000" dirty="0" smtClean="0"/>
              <a:t>th</a:t>
            </a:r>
            <a:r>
              <a:rPr lang="en-US" baseline="0" dirty="0" smtClean="0"/>
              <a:t> birthday in June, and scholars are doing more than ever, and we’re now working to expand that board and better define it’s roles for support for credit for the scholar contributors.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BE1332B-A1D8-4147-BF51-F70D440DEAAF}" type="slidenum">
              <a:rPr lang="en-US" smtClean="0"/>
              <a:t>5</a:t>
            </a:fld>
            <a:endParaRPr lang="en-US"/>
          </a:p>
        </p:txBody>
      </p:sp>
    </p:spTree>
    <p:extLst>
      <p:ext uri="{BB962C8B-B14F-4D97-AF65-F5344CB8AC3E}">
        <p14:creationId xmlns:p14="http://schemas.microsoft.com/office/powerpoint/2010/main" val="218405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need is being driven, in no small part, by DH work with dLOC.</a:t>
            </a:r>
          </a:p>
          <a:p>
            <a:endParaRPr lang="en-US" baseline="0" dirty="0" smtClean="0"/>
          </a:p>
          <a:p>
            <a:r>
              <a:rPr lang="en-US" baseline="0" dirty="0" smtClean="0"/>
              <a:t>DH has many definitions, we often </a:t>
            </a:r>
            <a:r>
              <a:rPr lang="en-US" baseline="0" dirty="0" smtClean="0"/>
              <a:t>use these.</a:t>
            </a:r>
            <a:endParaRPr lang="en-US" baseline="0" dirty="0" smtClean="0"/>
          </a:p>
        </p:txBody>
      </p:sp>
      <p:sp>
        <p:nvSpPr>
          <p:cNvPr id="4" name="Slide Number Placeholder 3"/>
          <p:cNvSpPr>
            <a:spLocks noGrp="1"/>
          </p:cNvSpPr>
          <p:nvPr>
            <p:ph type="sldNum" sz="quarter" idx="10"/>
          </p:nvPr>
        </p:nvSpPr>
        <p:spPr/>
        <p:txBody>
          <a:bodyPr/>
          <a:lstStyle/>
          <a:p>
            <a:fld id="{BBE1332B-A1D8-4147-BF51-F70D440DEAAF}" type="slidenum">
              <a:rPr lang="en-US" smtClean="0"/>
              <a:t>6</a:t>
            </a:fld>
            <a:endParaRPr lang="en-US"/>
          </a:p>
        </p:txBody>
      </p:sp>
    </p:spTree>
    <p:extLst>
      <p:ext uri="{BB962C8B-B14F-4D97-AF65-F5344CB8AC3E}">
        <p14:creationId xmlns:p14="http://schemas.microsoft.com/office/powerpoint/2010/main" val="5173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latin typeface="Franklin Gothic Book" panose="020B0503020102020204" pitchFamily="34" charset="0"/>
              </a:rPr>
              <a:t>Digital</a:t>
            </a:r>
            <a:r>
              <a:rPr lang="en-US" baseline="0" dirty="0" smtClean="0">
                <a:latin typeface="Franklin Gothic Book" panose="020B0503020102020204" pitchFamily="34" charset="0"/>
              </a:rPr>
              <a:t> Humanities</a:t>
            </a:r>
            <a:r>
              <a:rPr lang="en-US" dirty="0" smtClean="0">
                <a:latin typeface="Franklin Gothic Book" panose="020B0503020102020204" pitchFamily="34" charset="0"/>
              </a:rPr>
              <a:t> </a:t>
            </a:r>
            <a:r>
              <a:rPr lang="en-US" dirty="0" smtClean="0">
                <a:latin typeface="Franklin Gothic Book" panose="020B0503020102020204" pitchFamily="34" charset="0"/>
              </a:rPr>
              <a:t>work with dLOC builds</a:t>
            </a:r>
            <a:r>
              <a:rPr lang="en-US" baseline="0" dirty="0" smtClean="0">
                <a:latin typeface="Franklin Gothic Book" panose="020B0503020102020204" pitchFamily="34" charset="0"/>
              </a:rPr>
              <a:t> on and often performs digital curation.</a:t>
            </a:r>
            <a:endParaRPr lang="en-US" dirty="0" smtClean="0">
              <a:latin typeface="Franklin Gothic Book" panose="020B0503020102020204" pitchFamily="34" charset="0"/>
            </a:endParaRPr>
          </a:p>
          <a:p>
            <a:endParaRPr lang="en-US" dirty="0" smtClean="0"/>
          </a:p>
          <a:p>
            <a:r>
              <a:rPr lang="en-US" dirty="0" smtClean="0"/>
              <a:t>Intellectual access is a critical piece</a:t>
            </a:r>
            <a:r>
              <a:rPr lang="en-US" baseline="0" dirty="0" smtClean="0"/>
              <a:t> of digital curation and DH.</a:t>
            </a:r>
          </a:p>
          <a:p>
            <a:endParaRPr lang="en-US" baseline="0" dirty="0" smtClean="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BBE1332B-A1D8-4147-BF51-F70D440DEAAF}" type="slidenum">
              <a:rPr lang="en-US" smtClean="0"/>
              <a:t>7</a:t>
            </a:fld>
            <a:endParaRPr lang="en-US"/>
          </a:p>
        </p:txBody>
      </p:sp>
    </p:spTree>
    <p:extLst>
      <p:ext uri="{BB962C8B-B14F-4D97-AF65-F5344CB8AC3E}">
        <p14:creationId xmlns:p14="http://schemas.microsoft.com/office/powerpoint/2010/main" val="56586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dLOC topical collections page, which lists some of dLOC’s curated collections, like special collections and exhibits. </a:t>
            </a:r>
            <a:r>
              <a:rPr lang="en-US" dirty="0" smtClean="0"/>
              <a:t>This page was created per partner, scholar, and public</a:t>
            </a:r>
            <a:r>
              <a:rPr lang="en-US" baseline="0" dirty="0" smtClean="0"/>
              <a:t> demand. </a:t>
            </a:r>
          </a:p>
          <a:p>
            <a:endParaRPr lang="en-US" baseline="0" dirty="0" smtClean="0"/>
          </a:p>
          <a:p>
            <a:r>
              <a:rPr lang="en-US" baseline="0" dirty="0" smtClean="0"/>
              <a:t>This </a:t>
            </a:r>
            <a:r>
              <a:rPr lang="en-US" baseline="0" dirty="0" smtClean="0"/>
              <a:t>is really important because so many archival treasures aren’t known; they don’t exist online; they barely in the scholarly record because they haven’t been accessible before and so they haven’t been included and connected. The materials need to have support built for the connections with intellectual infrastructure, and that requires community.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not just one community, but many.  dLOC recognizes and relies on the different partner perspectives, where each partner selects their materials for digitization with no requirements aside from technical for preservation and rights/permissions.</a:t>
            </a:r>
          </a:p>
          <a:p>
            <a:endParaRPr lang="en-US" baseline="0" dirty="0" smtClean="0"/>
          </a:p>
          <a:p>
            <a:r>
              <a:rPr lang="en-US" baseline="0" dirty="0" smtClean="0"/>
              <a:t>With dLOC, scholars have an opportunity and the means to follow their research interests and, by doing so, to add support for materials. This results in research that represents public humanities and translational humanities and immense value for broader impacts.</a:t>
            </a:r>
            <a:endParaRPr lang="en-US" dirty="0"/>
          </a:p>
        </p:txBody>
      </p:sp>
      <p:sp>
        <p:nvSpPr>
          <p:cNvPr id="4" name="Slide Number Placeholder 3"/>
          <p:cNvSpPr>
            <a:spLocks noGrp="1"/>
          </p:cNvSpPr>
          <p:nvPr>
            <p:ph type="sldNum" sz="quarter" idx="10"/>
          </p:nvPr>
        </p:nvSpPr>
        <p:spPr/>
        <p:txBody>
          <a:bodyPr/>
          <a:lstStyle/>
          <a:p>
            <a:fld id="{BBE1332B-A1D8-4147-BF51-F70D440DEAAF}" type="slidenum">
              <a:rPr lang="en-US" smtClean="0"/>
              <a:t>8</a:t>
            </a:fld>
            <a:endParaRPr lang="en-US"/>
          </a:p>
        </p:txBody>
      </p:sp>
    </p:spTree>
    <p:extLst>
      <p:ext uri="{BB962C8B-B14F-4D97-AF65-F5344CB8AC3E}">
        <p14:creationId xmlns:p14="http://schemas.microsoft.com/office/powerpoint/2010/main" val="3947937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 </a:t>
            </a:r>
            <a:r>
              <a:rPr lang="en-US" dirty="0" smtClean="0"/>
              <a:t>of DH as creating context and intellectual</a:t>
            </a:r>
            <a:r>
              <a:rPr lang="en-US" baseline="0" dirty="0" smtClean="0"/>
              <a:t> </a:t>
            </a:r>
            <a:r>
              <a:rPr lang="en-US" baseline="0" dirty="0" smtClean="0"/>
              <a:t>infrastructure with </a:t>
            </a:r>
            <a:r>
              <a:rPr lang="en-US" baseline="0" dirty="0" err="1" smtClean="0"/>
              <a:t>dLOC</a:t>
            </a:r>
            <a:r>
              <a:rPr lang="en-US" baseline="0" dirty="0" smtClean="0"/>
              <a:t> is the </a:t>
            </a:r>
            <a:r>
              <a:rPr lang="en-US" baseline="0" dirty="0" smtClean="0"/>
              <a:t>online </a:t>
            </a:r>
            <a:r>
              <a:rPr lang="en-US" baseline="0" dirty="0" smtClean="0"/>
              <a:t>exhibit or curated edited collection </a:t>
            </a:r>
            <a:r>
              <a:rPr lang="en-US" baseline="0" dirty="0" smtClean="0"/>
              <a:t>“Haiti: An Island Luminous</a:t>
            </a:r>
            <a:r>
              <a:rPr lang="en-US" baseline="0" dirty="0" smtClean="0"/>
              <a:t>”. </a:t>
            </a:r>
          </a:p>
          <a:p>
            <a:endParaRPr lang="en-US" baseline="0" dirty="0" smtClean="0"/>
          </a:p>
          <a:p>
            <a:r>
              <a:rPr lang="en-US" baseline="0" dirty="0" smtClean="0"/>
              <a:t>It </a:t>
            </a:r>
            <a:r>
              <a:rPr lang="en-US" baseline="0" dirty="0" smtClean="0"/>
              <a:t>was possible only because of the work of dLOC partners in digitizing cultural heritage materials, </a:t>
            </a:r>
            <a:r>
              <a:rPr lang="en-US" baseline="0" dirty="0" smtClean="0"/>
              <a:t>the expert work of Adam Silvia in organizing and designing the project, and </a:t>
            </a:r>
            <a:r>
              <a:rPr lang="en-US" baseline="0" dirty="0" smtClean="0"/>
              <a:t>the </a:t>
            </a:r>
            <a:r>
              <a:rPr lang="en-US" baseline="0" dirty="0" smtClean="0"/>
              <a:t>107 </a:t>
            </a:r>
            <a:r>
              <a:rPr lang="en-US" baseline="0" dirty="0" smtClean="0"/>
              <a:t>scholars </a:t>
            </a:r>
            <a:r>
              <a:rPr lang="en-US" baseline="0" dirty="0" smtClean="0"/>
              <a:t>who contributed </a:t>
            </a:r>
            <a:r>
              <a:rPr lang="en-US" baseline="0" dirty="0" smtClean="0"/>
              <a:t>their </a:t>
            </a:r>
            <a:r>
              <a:rPr lang="en-US" baseline="0" dirty="0" smtClean="0"/>
              <a:t>expertise.</a:t>
            </a:r>
          </a:p>
          <a:p>
            <a:r>
              <a:rPr lang="en-US" baseline="0" dirty="0" smtClean="0"/>
              <a:t>  </a:t>
            </a:r>
          </a:p>
          <a:p>
            <a:r>
              <a:rPr lang="en-US" baseline="0" dirty="0" smtClean="0"/>
              <a:t>It is available now in English, and is being translated into French and Creole with some parts already translated. It is being taught in Haiti and Miami for primary school as well as being taught at university, and being a teaching device for connecting scholars from different fields as a work that blends literary, political, social, historical, agricultural and other scholarly fields.</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BE1332B-A1D8-4147-BF51-F70D440DEAAF}" type="slidenum">
              <a:rPr lang="en-US" smtClean="0"/>
              <a:t>9</a:t>
            </a:fld>
            <a:endParaRPr lang="en-US"/>
          </a:p>
        </p:txBody>
      </p:sp>
    </p:spTree>
    <p:extLst>
      <p:ext uri="{BB962C8B-B14F-4D97-AF65-F5344CB8AC3E}">
        <p14:creationId xmlns:p14="http://schemas.microsoft.com/office/powerpoint/2010/main" val="103136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B63FC4-E192-014F-843F-4D779B02E5A6}" type="datetimeFigureOut">
              <a:rPr lang="en-US" smtClean="0"/>
              <a:t>10/23/14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207B9-6B57-774D-AF6F-9E36CCE2D664}" type="slidenum">
              <a:rPr lang="en-US" smtClean="0"/>
              <a:t>‹#›</a:t>
            </a:fld>
            <a:endParaRPr lang="en-US"/>
          </a:p>
        </p:txBody>
      </p:sp>
    </p:spTree>
    <p:extLst>
      <p:ext uri="{BB962C8B-B14F-4D97-AF65-F5344CB8AC3E}">
        <p14:creationId xmlns:p14="http://schemas.microsoft.com/office/powerpoint/2010/main" val="204965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63FC4-E192-014F-843F-4D779B02E5A6}" type="datetimeFigureOut">
              <a:rPr lang="en-US" smtClean="0"/>
              <a:t>10/23/14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207B9-6B57-774D-AF6F-9E36CCE2D664}" type="slidenum">
              <a:rPr lang="en-US" smtClean="0"/>
              <a:t>‹#›</a:t>
            </a:fld>
            <a:endParaRPr lang="en-US"/>
          </a:p>
        </p:txBody>
      </p:sp>
    </p:spTree>
    <p:extLst>
      <p:ext uri="{BB962C8B-B14F-4D97-AF65-F5344CB8AC3E}">
        <p14:creationId xmlns:p14="http://schemas.microsoft.com/office/powerpoint/2010/main" val="762369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63FC4-E192-014F-843F-4D779B02E5A6}" type="datetimeFigureOut">
              <a:rPr lang="en-US" smtClean="0"/>
              <a:t>10/23/14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207B9-6B57-774D-AF6F-9E36CCE2D664}" type="slidenum">
              <a:rPr lang="en-US" smtClean="0"/>
              <a:t>‹#›</a:t>
            </a:fld>
            <a:endParaRPr lang="en-US"/>
          </a:p>
        </p:txBody>
      </p:sp>
    </p:spTree>
    <p:extLst>
      <p:ext uri="{BB962C8B-B14F-4D97-AF65-F5344CB8AC3E}">
        <p14:creationId xmlns:p14="http://schemas.microsoft.com/office/powerpoint/2010/main" val="334523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63FC4-E192-014F-843F-4D779B02E5A6}" type="datetimeFigureOut">
              <a:rPr lang="en-US" smtClean="0"/>
              <a:t>10/23/14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207B9-6B57-774D-AF6F-9E36CCE2D664}" type="slidenum">
              <a:rPr lang="en-US" smtClean="0"/>
              <a:t>‹#›</a:t>
            </a:fld>
            <a:endParaRPr lang="en-US"/>
          </a:p>
        </p:txBody>
      </p:sp>
    </p:spTree>
    <p:extLst>
      <p:ext uri="{BB962C8B-B14F-4D97-AF65-F5344CB8AC3E}">
        <p14:creationId xmlns:p14="http://schemas.microsoft.com/office/powerpoint/2010/main" val="388506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B63FC4-E192-014F-843F-4D779B02E5A6}" type="datetimeFigureOut">
              <a:rPr lang="en-US" smtClean="0"/>
              <a:t>10/23/14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207B9-6B57-774D-AF6F-9E36CCE2D664}" type="slidenum">
              <a:rPr lang="en-US" smtClean="0"/>
              <a:t>‹#›</a:t>
            </a:fld>
            <a:endParaRPr lang="en-US"/>
          </a:p>
        </p:txBody>
      </p:sp>
    </p:spTree>
    <p:extLst>
      <p:ext uri="{BB962C8B-B14F-4D97-AF65-F5344CB8AC3E}">
        <p14:creationId xmlns:p14="http://schemas.microsoft.com/office/powerpoint/2010/main" val="399641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B63FC4-E192-014F-843F-4D779B02E5A6}" type="datetimeFigureOut">
              <a:rPr lang="en-US" smtClean="0"/>
              <a:t>10/23/14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207B9-6B57-774D-AF6F-9E36CCE2D664}" type="slidenum">
              <a:rPr lang="en-US" smtClean="0"/>
              <a:t>‹#›</a:t>
            </a:fld>
            <a:endParaRPr lang="en-US"/>
          </a:p>
        </p:txBody>
      </p:sp>
    </p:spTree>
    <p:extLst>
      <p:ext uri="{BB962C8B-B14F-4D97-AF65-F5344CB8AC3E}">
        <p14:creationId xmlns:p14="http://schemas.microsoft.com/office/powerpoint/2010/main" val="118202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B63FC4-E192-014F-843F-4D779B02E5A6}" type="datetimeFigureOut">
              <a:rPr lang="en-US" smtClean="0"/>
              <a:t>10/23/14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207B9-6B57-774D-AF6F-9E36CCE2D664}" type="slidenum">
              <a:rPr lang="en-US" smtClean="0"/>
              <a:t>‹#›</a:t>
            </a:fld>
            <a:endParaRPr lang="en-US"/>
          </a:p>
        </p:txBody>
      </p:sp>
    </p:spTree>
    <p:extLst>
      <p:ext uri="{BB962C8B-B14F-4D97-AF65-F5344CB8AC3E}">
        <p14:creationId xmlns:p14="http://schemas.microsoft.com/office/powerpoint/2010/main" val="326076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B63FC4-E192-014F-843F-4D779B02E5A6}" type="datetimeFigureOut">
              <a:rPr lang="en-US" smtClean="0"/>
              <a:t>10/23/14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207B9-6B57-774D-AF6F-9E36CCE2D664}" type="slidenum">
              <a:rPr lang="en-US" smtClean="0"/>
              <a:t>‹#›</a:t>
            </a:fld>
            <a:endParaRPr lang="en-US"/>
          </a:p>
        </p:txBody>
      </p:sp>
    </p:spTree>
    <p:extLst>
      <p:ext uri="{BB962C8B-B14F-4D97-AF65-F5344CB8AC3E}">
        <p14:creationId xmlns:p14="http://schemas.microsoft.com/office/powerpoint/2010/main" val="401191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63FC4-E192-014F-843F-4D779B02E5A6}" type="datetimeFigureOut">
              <a:rPr lang="en-US" smtClean="0"/>
              <a:t>10/23/14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207B9-6B57-774D-AF6F-9E36CCE2D664}" type="slidenum">
              <a:rPr lang="en-US" smtClean="0"/>
              <a:t>‹#›</a:t>
            </a:fld>
            <a:endParaRPr lang="en-US"/>
          </a:p>
        </p:txBody>
      </p:sp>
    </p:spTree>
    <p:extLst>
      <p:ext uri="{BB962C8B-B14F-4D97-AF65-F5344CB8AC3E}">
        <p14:creationId xmlns:p14="http://schemas.microsoft.com/office/powerpoint/2010/main" val="268803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B63FC4-E192-014F-843F-4D779B02E5A6}" type="datetimeFigureOut">
              <a:rPr lang="en-US" smtClean="0"/>
              <a:t>10/23/14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207B9-6B57-774D-AF6F-9E36CCE2D664}" type="slidenum">
              <a:rPr lang="en-US" smtClean="0"/>
              <a:t>‹#›</a:t>
            </a:fld>
            <a:endParaRPr lang="en-US"/>
          </a:p>
        </p:txBody>
      </p:sp>
    </p:spTree>
    <p:extLst>
      <p:ext uri="{BB962C8B-B14F-4D97-AF65-F5344CB8AC3E}">
        <p14:creationId xmlns:p14="http://schemas.microsoft.com/office/powerpoint/2010/main" val="2539386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B63FC4-E192-014F-843F-4D779B02E5A6}" type="datetimeFigureOut">
              <a:rPr lang="en-US" smtClean="0"/>
              <a:t>10/23/14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207B9-6B57-774D-AF6F-9E36CCE2D664}" type="slidenum">
              <a:rPr lang="en-US" smtClean="0"/>
              <a:t>‹#›</a:t>
            </a:fld>
            <a:endParaRPr lang="en-US"/>
          </a:p>
        </p:txBody>
      </p:sp>
    </p:spTree>
    <p:extLst>
      <p:ext uri="{BB962C8B-B14F-4D97-AF65-F5344CB8AC3E}">
        <p14:creationId xmlns:p14="http://schemas.microsoft.com/office/powerpoint/2010/main" val="26834168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63FC4-E192-014F-843F-4D779B02E5A6}" type="datetimeFigureOut">
              <a:rPr lang="en-US" smtClean="0"/>
              <a:t>10/23/14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207B9-6B57-774D-AF6F-9E36CCE2D664}" type="slidenum">
              <a:rPr lang="en-US" smtClean="0"/>
              <a:t>‹#›</a:t>
            </a:fld>
            <a:endParaRPr lang="en-US"/>
          </a:p>
        </p:txBody>
      </p:sp>
    </p:spTree>
    <p:extLst>
      <p:ext uri="{BB962C8B-B14F-4D97-AF65-F5344CB8AC3E}">
        <p14:creationId xmlns:p14="http://schemas.microsoft.com/office/powerpoint/2010/main" val="3188319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dloc.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8491"/>
            <a:ext cx="7772400" cy="5128466"/>
          </a:xfrm>
        </p:spPr>
        <p:txBody>
          <a:bodyPr>
            <a:normAutofit/>
          </a:bodyPr>
          <a:lstStyle/>
          <a:p>
            <a:pPr algn="l"/>
            <a:r>
              <a:rPr lang="en-US" sz="6000" dirty="0" smtClean="0">
                <a:solidFill>
                  <a:schemeClr val="tx2"/>
                </a:solidFill>
                <a:latin typeface="Franklin Gothic Book"/>
                <a:cs typeface="Franklin Gothic Book"/>
              </a:rPr>
              <a:t>Digital Library of the Caribbean (dLOC) &amp; Digital Humanities</a:t>
            </a:r>
            <a:br>
              <a:rPr lang="en-US" sz="6000" dirty="0" smtClean="0">
                <a:solidFill>
                  <a:schemeClr val="tx2"/>
                </a:solidFill>
                <a:latin typeface="Franklin Gothic Book"/>
                <a:cs typeface="Franklin Gothic Book"/>
              </a:rPr>
            </a:br>
            <a:r>
              <a:rPr lang="en-US" sz="6000" dirty="0">
                <a:solidFill>
                  <a:schemeClr val="tx2"/>
                </a:solidFill>
                <a:latin typeface="Franklin Gothic Book"/>
                <a:cs typeface="Franklin Gothic Book"/>
              </a:rPr>
              <a:t/>
            </a:r>
            <a:br>
              <a:rPr lang="en-US" sz="6000" dirty="0">
                <a:solidFill>
                  <a:schemeClr val="tx2"/>
                </a:solidFill>
                <a:latin typeface="Franklin Gothic Book"/>
                <a:cs typeface="Franklin Gothic Book"/>
              </a:rPr>
            </a:br>
            <a:r>
              <a:rPr lang="en-US" sz="6000" dirty="0" smtClean="0">
                <a:solidFill>
                  <a:schemeClr val="tx2"/>
                </a:solidFill>
                <a:latin typeface="Franklin Gothic Book"/>
                <a:cs typeface="Franklin Gothic Book"/>
                <a:hlinkClick r:id="rId3"/>
              </a:rPr>
              <a:t>www.dloc.com</a:t>
            </a:r>
            <a:r>
              <a:rPr lang="en-US" sz="6000" dirty="0" smtClean="0">
                <a:solidFill>
                  <a:schemeClr val="tx2"/>
                </a:solidFill>
                <a:latin typeface="Franklin Gothic Book"/>
                <a:cs typeface="Franklin Gothic Book"/>
              </a:rPr>
              <a:t> </a:t>
            </a:r>
            <a:endParaRPr lang="en-US" sz="6000" dirty="0">
              <a:solidFill>
                <a:schemeClr val="tx2"/>
              </a:solidFill>
              <a:latin typeface="Franklin Gothic Book"/>
              <a:cs typeface="Franklin Gothic Book"/>
            </a:endParaRPr>
          </a:p>
        </p:txBody>
      </p:sp>
      <p:sp>
        <p:nvSpPr>
          <p:cNvPr id="3" name="Subtitle 2"/>
          <p:cNvSpPr>
            <a:spLocks noGrp="1"/>
          </p:cNvSpPr>
          <p:nvPr>
            <p:ph type="subTitle" idx="1"/>
          </p:nvPr>
        </p:nvSpPr>
        <p:spPr>
          <a:xfrm>
            <a:off x="685800" y="5496955"/>
            <a:ext cx="7772400" cy="1382205"/>
          </a:xfrm>
        </p:spPr>
        <p:txBody>
          <a:bodyPr>
            <a:normAutofit/>
          </a:bodyPr>
          <a:lstStyle/>
          <a:p>
            <a:pPr algn="l"/>
            <a:r>
              <a:rPr lang="en-US" b="1" dirty="0" smtClean="0">
                <a:solidFill>
                  <a:schemeClr val="accent6">
                    <a:lumMod val="75000"/>
                  </a:schemeClr>
                </a:solidFill>
                <a:latin typeface="Franklin Gothic Book"/>
                <a:cs typeface="Franklin Gothic Book"/>
              </a:rPr>
              <a:t>LEAH R. ROSENBERG		   LAURIE N. </a:t>
            </a:r>
            <a:r>
              <a:rPr lang="en-US" b="1" dirty="0" smtClean="0">
                <a:solidFill>
                  <a:schemeClr val="accent6">
                    <a:lumMod val="75000"/>
                  </a:schemeClr>
                </a:solidFill>
                <a:latin typeface="Franklin Gothic Book"/>
                <a:cs typeface="Franklin Gothic Book"/>
              </a:rPr>
              <a:t>TAYLOR</a:t>
            </a:r>
          </a:p>
          <a:p>
            <a:pPr algn="l"/>
            <a:r>
              <a:rPr lang="en-US" b="1" dirty="0">
                <a:solidFill>
                  <a:schemeClr val="accent6">
                    <a:lumMod val="75000"/>
                  </a:schemeClr>
                </a:solidFill>
                <a:latin typeface="Franklin Gothic Book"/>
                <a:cs typeface="Franklin Gothic Book"/>
              </a:rPr>
              <a:t>	</a:t>
            </a:r>
            <a:r>
              <a:rPr lang="en-US" b="1" dirty="0" smtClean="0">
                <a:solidFill>
                  <a:schemeClr val="accent6">
                    <a:lumMod val="75000"/>
                  </a:schemeClr>
                </a:solidFill>
                <a:latin typeface="Franklin Gothic Book"/>
                <a:cs typeface="Franklin Gothic Book"/>
              </a:rPr>
              <a:t>								   @LAURIEN</a:t>
            </a:r>
            <a:endParaRPr lang="en-US" b="1" dirty="0" smtClean="0">
              <a:solidFill>
                <a:schemeClr val="accent6">
                  <a:lumMod val="75000"/>
                </a:schemeClr>
              </a:solidFill>
              <a:latin typeface="Franklin Gothic Book"/>
              <a:cs typeface="Franklin Gothic Book"/>
            </a:endParaRPr>
          </a:p>
        </p:txBody>
      </p:sp>
    </p:spTree>
    <p:extLst>
      <p:ext uri="{BB962C8B-B14F-4D97-AF65-F5344CB8AC3E}">
        <p14:creationId xmlns:p14="http://schemas.microsoft.com/office/powerpoint/2010/main" val="3735552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Curated Exhibits</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731" r="7485" b="14178"/>
          <a:stretch/>
        </p:blipFill>
        <p:spPr bwMode="auto">
          <a:xfrm>
            <a:off x="441085" y="1905000"/>
            <a:ext cx="801711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sz="quarter" idx="1"/>
          </p:nvPr>
        </p:nvSpPr>
        <p:spPr>
          <a:xfrm>
            <a:off x="533400" y="5410200"/>
            <a:ext cx="8153400" cy="1295400"/>
          </a:xfrm>
        </p:spPr>
        <p:txBody>
          <a:bodyPr>
            <a:normAutofit/>
          </a:bodyPr>
          <a:lstStyle/>
          <a:p>
            <a:pPr marL="0" indent="0">
              <a:buNone/>
            </a:pPr>
            <a:r>
              <a:rPr lang="en-US" sz="3000" dirty="0">
                <a:solidFill>
                  <a:schemeClr val="bg2">
                    <a:lumMod val="25000"/>
                  </a:schemeClr>
                </a:solidFill>
                <a:latin typeface="Franklin Gothic Book" panose="020B0503020102020204" pitchFamily="34" charset="0"/>
                <a:ea typeface="+mj-ea"/>
                <a:cs typeface="+mj-cs"/>
              </a:rPr>
              <a:t>Curated by Dr. </a:t>
            </a:r>
            <a:r>
              <a:rPr lang="en-US" sz="3000" dirty="0" err="1">
                <a:solidFill>
                  <a:schemeClr val="bg2">
                    <a:lumMod val="25000"/>
                  </a:schemeClr>
                </a:solidFill>
                <a:latin typeface="Franklin Gothic Book" panose="020B0503020102020204" pitchFamily="34" charset="0"/>
                <a:ea typeface="+mj-ea"/>
                <a:cs typeface="+mj-cs"/>
              </a:rPr>
              <a:t>Petrine</a:t>
            </a:r>
            <a:r>
              <a:rPr lang="en-US" sz="3000" dirty="0">
                <a:solidFill>
                  <a:schemeClr val="bg2">
                    <a:lumMod val="25000"/>
                  </a:schemeClr>
                </a:solidFill>
                <a:latin typeface="Franklin Gothic Book" panose="020B0503020102020204" pitchFamily="34" charset="0"/>
                <a:ea typeface="+mj-ea"/>
                <a:cs typeface="+mj-cs"/>
              </a:rPr>
              <a:t> Archer and Claudia </a:t>
            </a:r>
            <a:r>
              <a:rPr lang="en-US" sz="3000" dirty="0" err="1" smtClean="0">
                <a:solidFill>
                  <a:schemeClr val="bg2">
                    <a:lumMod val="25000"/>
                  </a:schemeClr>
                </a:solidFill>
                <a:latin typeface="Franklin Gothic Book" panose="020B0503020102020204" pitchFamily="34" charset="0"/>
                <a:ea typeface="+mj-ea"/>
                <a:cs typeface="+mj-cs"/>
              </a:rPr>
              <a:t>Hucke</a:t>
            </a:r>
            <a:endParaRPr lang="en-US" sz="1200" dirty="0">
              <a:solidFill>
                <a:schemeClr val="bg2">
                  <a:lumMod val="25000"/>
                </a:schemeClr>
              </a:solidFill>
              <a:latin typeface="Franklin Gothic Book" panose="020B0503020102020204" pitchFamily="34" charset="0"/>
              <a:ea typeface="+mj-ea"/>
              <a:cs typeface="+mj-cs"/>
            </a:endParaRPr>
          </a:p>
          <a:p>
            <a:pPr marL="0" indent="0">
              <a:spcBef>
                <a:spcPts val="0"/>
              </a:spcBef>
              <a:buNone/>
            </a:pPr>
            <a:r>
              <a:rPr lang="en-US" sz="2000" dirty="0" smtClean="0">
                <a:solidFill>
                  <a:schemeClr val="bg2">
                    <a:lumMod val="25000"/>
                  </a:schemeClr>
                </a:solidFill>
                <a:latin typeface="Franklin Gothic Book" panose="020B0503020102020204" pitchFamily="34" charset="0"/>
                <a:ea typeface="+mj-ea"/>
                <a:cs typeface="+mj-cs"/>
              </a:rPr>
              <a:t>    Online:  www.dloc.com/exhibits/aboutface  </a:t>
            </a:r>
            <a:endParaRPr lang="en-US" sz="2000" dirty="0">
              <a:solidFill>
                <a:schemeClr val="bg2">
                  <a:lumMod val="25000"/>
                </a:schemeClr>
              </a:solidFill>
              <a:latin typeface="Franklin Gothic Book" panose="020B0503020102020204" pitchFamily="34" charset="0"/>
              <a:ea typeface="+mj-ea"/>
              <a:cs typeface="+mj-cs"/>
            </a:endParaRPr>
          </a:p>
        </p:txBody>
      </p:sp>
      <p:sp>
        <p:nvSpPr>
          <p:cNvPr id="6" name="Title 1"/>
          <p:cNvSpPr txBox="1">
            <a:spLocks/>
          </p:cNvSpPr>
          <p:nvPr/>
        </p:nvSpPr>
        <p:spPr>
          <a:xfrm>
            <a:off x="457200" y="274638"/>
            <a:ext cx="8229600" cy="965056"/>
          </a:xfrm>
          <a:prstGeom prst="rect">
            <a:avLst/>
          </a:prstGeom>
          <a:solidFill>
            <a:schemeClr val="bg2">
              <a:lumMod val="75000"/>
            </a:schemeClr>
          </a:solid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5400" dirty="0" smtClean="0">
                <a:solidFill>
                  <a:schemeClr val="bg2">
                    <a:lumMod val="20000"/>
                    <a:lumOff val="80000"/>
                  </a:schemeClr>
                </a:solidFill>
                <a:latin typeface="Franklin Gothic Book"/>
                <a:cs typeface="Franklin Gothic Book"/>
              </a:rPr>
              <a:t>ABOUT FACE</a:t>
            </a:r>
            <a:endParaRPr lang="en-US" sz="5400" dirty="0">
              <a:solidFill>
                <a:schemeClr val="bg2">
                  <a:lumMod val="20000"/>
                  <a:lumOff val="80000"/>
                </a:schemeClr>
              </a:solidFill>
              <a:latin typeface="Franklin Gothic Book"/>
              <a:cs typeface="Franklin Gothic Book"/>
            </a:endParaRPr>
          </a:p>
        </p:txBody>
      </p:sp>
    </p:spTree>
    <p:extLst>
      <p:ext uri="{BB962C8B-B14F-4D97-AF65-F5344CB8AC3E}">
        <p14:creationId xmlns:p14="http://schemas.microsoft.com/office/powerpoint/2010/main" val="11230515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dLOC Now and Future</a:t>
            </a:r>
            <a:endParaRPr lang="en-US" dirty="0"/>
          </a:p>
        </p:txBody>
      </p:sp>
      <p:sp>
        <p:nvSpPr>
          <p:cNvPr id="3" name="Content Placeholder 2"/>
          <p:cNvSpPr>
            <a:spLocks noGrp="1"/>
          </p:cNvSpPr>
          <p:nvPr>
            <p:ph sz="quarter" idx="1"/>
          </p:nvPr>
        </p:nvSpPr>
        <p:spPr/>
        <p:txBody>
          <a:bodyPr>
            <a:normAutofit/>
          </a:bodyPr>
          <a:lstStyle/>
          <a:p>
            <a:pPr marL="0" indent="0">
              <a:buNone/>
            </a:pPr>
            <a:r>
              <a:rPr lang="en-US" sz="3600" dirty="0" smtClean="0">
                <a:latin typeface="Franklin Gothic Book" panose="020B0503020102020204" pitchFamily="34" charset="0"/>
              </a:rPr>
              <a:t>Building intellectual infrastructure for Caribbean Studies in the digital age and the age of big data</a:t>
            </a:r>
          </a:p>
          <a:p>
            <a:pPr marL="0" indent="0">
              <a:buNone/>
            </a:pPr>
            <a:endParaRPr lang="en-US" sz="3600" dirty="0" smtClean="0">
              <a:latin typeface="Franklin Gothic Book" panose="020B0503020102020204" pitchFamily="34" charset="0"/>
            </a:endParaRPr>
          </a:p>
          <a:p>
            <a:pPr marL="0" indent="0">
              <a:buNone/>
            </a:pPr>
            <a:r>
              <a:rPr lang="en-US" sz="3600" dirty="0" smtClean="0">
                <a:latin typeface="Franklin Gothic Book" panose="020B0503020102020204" pitchFamily="34" charset="0"/>
              </a:rPr>
              <a:t>Collaborating with partner institutions, scholars, librarians, archivists, museum professionals, teachers, and more</a:t>
            </a:r>
          </a:p>
        </p:txBody>
      </p:sp>
      <p:sp>
        <p:nvSpPr>
          <p:cNvPr id="4" name="Title 1"/>
          <p:cNvSpPr txBox="1">
            <a:spLocks/>
          </p:cNvSpPr>
          <p:nvPr/>
        </p:nvSpPr>
        <p:spPr>
          <a:xfrm>
            <a:off x="457200" y="274638"/>
            <a:ext cx="8229600" cy="965056"/>
          </a:xfrm>
          <a:prstGeom prst="rect">
            <a:avLst/>
          </a:prstGeom>
          <a:solidFill>
            <a:schemeClr val="tx2">
              <a:lumMod val="90000"/>
              <a:lumOff val="10000"/>
            </a:schemeClr>
          </a:solid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5400" dirty="0" smtClean="0">
                <a:solidFill>
                  <a:schemeClr val="bg2">
                    <a:lumMod val="20000"/>
                    <a:lumOff val="80000"/>
                  </a:schemeClr>
                </a:solidFill>
                <a:latin typeface="Franklin Gothic Book"/>
                <a:cs typeface="Franklin Gothic Book"/>
              </a:rPr>
              <a:t>dLOC NOW &amp; FUTURE</a:t>
            </a:r>
            <a:endParaRPr lang="en-US" sz="5400" dirty="0">
              <a:solidFill>
                <a:schemeClr val="bg2">
                  <a:lumMod val="20000"/>
                  <a:lumOff val="80000"/>
                </a:schemeClr>
              </a:solidFill>
              <a:latin typeface="Franklin Gothic Book"/>
              <a:cs typeface="Franklin Gothic Book"/>
            </a:endParaRPr>
          </a:p>
        </p:txBody>
      </p:sp>
    </p:spTree>
    <p:extLst>
      <p:ext uri="{BB962C8B-B14F-4D97-AF65-F5344CB8AC3E}">
        <p14:creationId xmlns:p14="http://schemas.microsoft.com/office/powerpoint/2010/main" val="4162938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88405" y="252415"/>
            <a:ext cx="8229600" cy="965056"/>
          </a:xfrm>
          <a:prstGeom prst="rect">
            <a:avLst/>
          </a:prstGeom>
          <a:solidFill>
            <a:schemeClr val="accent3">
              <a:lumMod val="60000"/>
              <a:lumOff val="40000"/>
            </a:schemeClr>
          </a:solid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5400" dirty="0">
              <a:solidFill>
                <a:schemeClr val="accent4">
                  <a:lumMod val="40000"/>
                  <a:lumOff val="60000"/>
                </a:schemeClr>
              </a:solidFill>
              <a:latin typeface="Franklin Gothic Book"/>
              <a:cs typeface="Franklin Gothic Book"/>
            </a:endParaRPr>
          </a:p>
        </p:txBody>
      </p:sp>
      <p:sp>
        <p:nvSpPr>
          <p:cNvPr id="4" name="Text Box 5"/>
          <p:cNvSpPr txBox="1">
            <a:spLocks noChangeArrowheads="1"/>
          </p:cNvSpPr>
          <p:nvPr/>
        </p:nvSpPr>
        <p:spPr bwMode="auto">
          <a:xfrm>
            <a:off x="277368" y="381000"/>
            <a:ext cx="7848600" cy="707886"/>
          </a:xfrm>
          <a:prstGeom prst="rect">
            <a:avLst/>
          </a:prstGeom>
          <a:noFill/>
          <a:ln w="9525">
            <a:noFill/>
            <a:miter lim="800000"/>
            <a:headEnd/>
            <a:tailEnd/>
          </a:ln>
        </p:spPr>
        <p:txBody>
          <a:bodyPr wrap="square">
            <a:spAutoFit/>
          </a:bodyPr>
          <a:lstStyle/>
          <a:p>
            <a:r>
              <a:rPr lang="en-US" sz="4000" dirty="0" smtClean="0">
                <a:solidFill>
                  <a:schemeClr val="tx2"/>
                </a:solidFill>
                <a:latin typeface="Franklin Gothic Book" panose="020B0503020102020204" pitchFamily="34" charset="0"/>
                <a:ea typeface="+mj-ea"/>
                <a:cs typeface="+mj-cs"/>
              </a:rPr>
              <a:t>Digital Library of the Caribbean</a:t>
            </a:r>
            <a:endParaRPr lang="en-US" sz="4000" dirty="0">
              <a:solidFill>
                <a:schemeClr val="tx2"/>
              </a:solidFill>
              <a:latin typeface="Franklin Gothic Book" panose="020B0503020102020204" pitchFamily="34" charset="0"/>
              <a:ea typeface="+mj-ea"/>
              <a:cs typeface="+mj-cs"/>
            </a:endParaRPr>
          </a:p>
        </p:txBody>
      </p:sp>
      <p:sp>
        <p:nvSpPr>
          <p:cNvPr id="27" name="TextBox 26"/>
          <p:cNvSpPr txBox="1"/>
          <p:nvPr/>
        </p:nvSpPr>
        <p:spPr>
          <a:xfrm>
            <a:off x="3185690" y="1730276"/>
            <a:ext cx="5715000" cy="2677656"/>
          </a:xfrm>
          <a:prstGeom prst="rect">
            <a:avLst/>
          </a:prstGeom>
          <a:noFill/>
        </p:spPr>
        <p:txBody>
          <a:bodyPr wrap="square" rtlCol="0">
            <a:spAutoFit/>
          </a:bodyPr>
          <a:lstStyle/>
          <a:p>
            <a:r>
              <a:rPr lang="en-US" sz="2400" dirty="0" err="1">
                <a:solidFill>
                  <a:schemeClr val="bg2">
                    <a:lumMod val="25000"/>
                  </a:schemeClr>
                </a:solidFill>
                <a:latin typeface="Franklin Gothic Book" panose="020B0503020102020204" pitchFamily="34" charset="0"/>
                <a:ea typeface="+mj-ea"/>
                <a:cs typeface="+mj-cs"/>
              </a:rPr>
              <a:t>dLOC's</a:t>
            </a:r>
            <a:r>
              <a:rPr lang="en-US" sz="2400" dirty="0">
                <a:solidFill>
                  <a:schemeClr val="bg2">
                    <a:lumMod val="25000"/>
                  </a:schemeClr>
                </a:solidFill>
                <a:latin typeface="Franklin Gothic Book" panose="020B0503020102020204" pitchFamily="34" charset="0"/>
                <a:ea typeface="+mj-ea"/>
                <a:cs typeface="+mj-cs"/>
              </a:rPr>
              <a:t> diverse partners serve an international community of scholars, students, and citizens by working together to preserve and to provide enhanced electronic access to cultural, historical, legal, governmental, and research materials</a:t>
            </a:r>
            <a:r>
              <a:rPr lang="en-US" sz="2400" dirty="0" smtClean="0">
                <a:solidFill>
                  <a:schemeClr val="bg2">
                    <a:lumMod val="25000"/>
                  </a:schemeClr>
                </a:solidFill>
                <a:latin typeface="Franklin Gothic Book" panose="020B0503020102020204" pitchFamily="34" charset="0"/>
                <a:ea typeface="+mj-ea"/>
                <a:cs typeface="+mj-cs"/>
              </a:rPr>
              <a:t>.</a:t>
            </a:r>
            <a:endParaRPr lang="en-US" sz="2400" dirty="0">
              <a:solidFill>
                <a:schemeClr val="bg2">
                  <a:lumMod val="25000"/>
                </a:schemeClr>
              </a:solidFill>
              <a:latin typeface="Franklin Gothic Book" panose="020B0503020102020204" pitchFamily="34" charset="0"/>
              <a:ea typeface="+mj-ea"/>
              <a:cs typeface="+mj-cs"/>
            </a:endParaRPr>
          </a:p>
        </p:txBody>
      </p:sp>
      <p:graphicFrame>
        <p:nvGraphicFramePr>
          <p:cNvPr id="25" name="Diagram 24"/>
          <p:cNvGraphicFramePr/>
          <p:nvPr>
            <p:extLst>
              <p:ext uri="{D42A27DB-BD31-4B8C-83A1-F6EECF244321}">
                <p14:modId xmlns:p14="http://schemas.microsoft.com/office/powerpoint/2010/main" val="2409822501"/>
              </p:ext>
            </p:extLst>
          </p:nvPr>
        </p:nvGraphicFramePr>
        <p:xfrm>
          <a:off x="-304800" y="1949648"/>
          <a:ext cx="3438525" cy="4222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5690" y="4495800"/>
            <a:ext cx="5729710" cy="1912028"/>
          </a:xfrm>
          <a:prstGeom prst="rect">
            <a:avLst/>
          </a:prstGeom>
          <a:ln>
            <a:solidFill>
              <a:schemeClr val="tx1">
                <a:lumMod val="50000"/>
              </a:schemeClr>
            </a:solidFill>
          </a:ln>
        </p:spPr>
      </p:pic>
    </p:spTree>
    <p:extLst>
      <p:ext uri="{BB962C8B-B14F-4D97-AF65-F5344CB8AC3E}">
        <p14:creationId xmlns:p14="http://schemas.microsoft.com/office/powerpoint/2010/main" val="9569347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88" t="21645" r="12692" b="42966"/>
          <a:stretch/>
        </p:blipFill>
        <p:spPr bwMode="auto">
          <a:xfrm>
            <a:off x="3799013" y="4809744"/>
            <a:ext cx="5140771"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274638"/>
            <a:ext cx="8229600" cy="965056"/>
          </a:xfrm>
          <a:prstGeom prst="rect">
            <a:avLst/>
          </a:prstGeom>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5400" dirty="0" smtClean="0">
                <a:solidFill>
                  <a:schemeClr val="bg2">
                    <a:lumMod val="20000"/>
                    <a:lumOff val="80000"/>
                  </a:schemeClr>
                </a:solidFill>
                <a:latin typeface="Franklin Gothic Book"/>
                <a:cs typeface="Franklin Gothic Book"/>
              </a:rPr>
              <a:t>dLOC Quick Facts</a:t>
            </a:r>
            <a:endParaRPr lang="en-US" sz="5400" dirty="0">
              <a:solidFill>
                <a:schemeClr val="bg2">
                  <a:lumMod val="20000"/>
                  <a:lumOff val="80000"/>
                </a:schemeClr>
              </a:solidFill>
              <a:latin typeface="Franklin Gothic Book"/>
              <a:cs typeface="Franklin Gothic Book"/>
            </a:endParaRPr>
          </a:p>
        </p:txBody>
      </p:sp>
      <p:sp>
        <p:nvSpPr>
          <p:cNvPr id="4" name="Content Placeholder 2"/>
          <p:cNvSpPr>
            <a:spLocks noGrp="1"/>
          </p:cNvSpPr>
          <p:nvPr>
            <p:ph sz="quarter" idx="1"/>
          </p:nvPr>
        </p:nvSpPr>
        <p:spPr>
          <a:xfrm>
            <a:off x="612648" y="1600200"/>
            <a:ext cx="8153400" cy="4724400"/>
          </a:xfrm>
        </p:spPr>
        <p:txBody>
          <a:bodyPr>
            <a:noAutofit/>
          </a:bodyPr>
          <a:lstStyle/>
          <a:p>
            <a:r>
              <a:rPr lang="en-US" sz="2400" dirty="0">
                <a:latin typeface="Franklin Gothic Book" panose="020B0503020102020204" pitchFamily="34" charset="0"/>
              </a:rPr>
              <a:t>Content Management System and Long-term Preservation</a:t>
            </a:r>
          </a:p>
          <a:p>
            <a:r>
              <a:rPr lang="en-US" sz="2400" dirty="0" smtClean="0">
                <a:latin typeface="Franklin Gothic Book" panose="020B0503020102020204" pitchFamily="34" charset="0"/>
              </a:rPr>
              <a:t>38 </a:t>
            </a:r>
            <a:r>
              <a:rPr lang="en-US" sz="2400" dirty="0">
                <a:latin typeface="Franklin Gothic Book" panose="020B0503020102020204" pitchFamily="34" charset="0"/>
              </a:rPr>
              <a:t>Partners – Caribbean, Europe and US</a:t>
            </a:r>
          </a:p>
          <a:p>
            <a:pPr lvl="1"/>
            <a:r>
              <a:rPr lang="en-US" sz="2000" dirty="0" smtClean="0">
                <a:latin typeface="Franklin Gothic Book" panose="020B0503020102020204" pitchFamily="34" charset="0"/>
              </a:rPr>
              <a:t>Over 36 </a:t>
            </a:r>
            <a:r>
              <a:rPr lang="en-US" sz="2000" dirty="0">
                <a:latin typeface="Franklin Gothic Book" panose="020B0503020102020204" pitchFamily="34" charset="0"/>
              </a:rPr>
              <a:t>million hits since 2006 </a:t>
            </a:r>
          </a:p>
          <a:p>
            <a:pPr lvl="1"/>
            <a:r>
              <a:rPr lang="en-US" sz="2000" dirty="0">
                <a:latin typeface="Franklin Gothic Book" panose="020B0503020102020204" pitchFamily="34" charset="0"/>
              </a:rPr>
              <a:t>Over </a:t>
            </a:r>
            <a:r>
              <a:rPr lang="en-US" sz="2000" dirty="0" smtClean="0">
                <a:latin typeface="Franklin Gothic Book" panose="020B0503020102020204" pitchFamily="34" charset="0"/>
              </a:rPr>
              <a:t>2.2 </a:t>
            </a:r>
            <a:r>
              <a:rPr lang="en-US" sz="2000" dirty="0">
                <a:latin typeface="Franklin Gothic Book" panose="020B0503020102020204" pitchFamily="34" charset="0"/>
              </a:rPr>
              <a:t>million pages of open access content</a:t>
            </a:r>
          </a:p>
          <a:p>
            <a:pPr lvl="1"/>
            <a:r>
              <a:rPr lang="en-US" sz="2000" dirty="0" smtClean="0">
                <a:latin typeface="Franklin Gothic Book" panose="020B0503020102020204" pitchFamily="34" charset="0"/>
              </a:rPr>
              <a:t>Over 91,000 </a:t>
            </a:r>
            <a:r>
              <a:rPr lang="en-US" sz="2000" dirty="0">
                <a:latin typeface="Franklin Gothic Book" panose="020B0503020102020204" pitchFamily="34" charset="0"/>
              </a:rPr>
              <a:t>items</a:t>
            </a:r>
          </a:p>
          <a:p>
            <a:r>
              <a:rPr lang="en-US" sz="2400" dirty="0" smtClean="0">
                <a:latin typeface="Franklin Gothic Book" panose="020B0503020102020204" pitchFamily="34" charset="0"/>
              </a:rPr>
              <a:t>Training Programs </a:t>
            </a:r>
          </a:p>
          <a:p>
            <a:r>
              <a:rPr lang="en-US" sz="2400" dirty="0" smtClean="0">
                <a:latin typeface="Franklin Gothic Book" panose="020B0503020102020204" pitchFamily="34" charset="0"/>
              </a:rPr>
              <a:t>Scholarly </a:t>
            </a:r>
            <a:r>
              <a:rPr lang="en-US" sz="2400" dirty="0">
                <a:latin typeface="Franklin Gothic Book" panose="020B0503020102020204" pitchFamily="34" charset="0"/>
              </a:rPr>
              <a:t>Collaborations</a:t>
            </a:r>
          </a:p>
          <a:p>
            <a:r>
              <a:rPr lang="en-US" sz="2400" dirty="0" smtClean="0">
                <a:latin typeface="Franklin Gothic Book" panose="020B0503020102020204" pitchFamily="34" charset="0"/>
              </a:rPr>
              <a:t>Educational </a:t>
            </a:r>
            <a:r>
              <a:rPr lang="en-US" sz="2400" dirty="0">
                <a:latin typeface="Franklin Gothic Book" panose="020B0503020102020204" pitchFamily="34" charset="0"/>
              </a:rPr>
              <a:t>Outreach</a:t>
            </a:r>
          </a:p>
          <a:p>
            <a:r>
              <a:rPr lang="en-US" sz="2400" dirty="0">
                <a:latin typeface="Franklin Gothic Book" panose="020B0503020102020204" pitchFamily="34" charset="0"/>
              </a:rPr>
              <a:t>Shared </a:t>
            </a:r>
            <a:r>
              <a:rPr lang="en-US" sz="2400" dirty="0" smtClean="0">
                <a:latin typeface="Franklin Gothic Book" panose="020B0503020102020204" pitchFamily="34" charset="0"/>
              </a:rPr>
              <a:t>Governance</a:t>
            </a:r>
          </a:p>
          <a:p>
            <a:r>
              <a:rPr lang="en-US" sz="2400" dirty="0" smtClean="0">
                <a:latin typeface="Franklin Gothic Book" panose="020B0503020102020204" pitchFamily="34" charset="0"/>
              </a:rPr>
              <a:t>New Initiatives</a:t>
            </a:r>
          </a:p>
          <a:p>
            <a:endParaRPr lang="en-US" sz="2400" dirty="0">
              <a:latin typeface="Franklin Gothic Book" panose="020B0503020102020204" pitchFamily="34" charset="0"/>
            </a:endParaRPr>
          </a:p>
        </p:txBody>
      </p:sp>
    </p:spTree>
    <p:extLst>
      <p:ext uri="{BB962C8B-B14F-4D97-AF65-F5344CB8AC3E}">
        <p14:creationId xmlns:p14="http://schemas.microsoft.com/office/powerpoint/2010/main" val="29898101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Book" panose="020B0503020102020204" pitchFamily="34" charset="0"/>
              </a:rPr>
              <a:t>dLOC Content Partners</a:t>
            </a:r>
            <a:endParaRPr lang="en-US" dirty="0">
              <a:latin typeface="Franklin Gothic Book" panose="020B0503020102020204" pitchFamily="34" charset="0"/>
            </a:endParaRPr>
          </a:p>
        </p:txBody>
      </p:sp>
      <p:sp>
        <p:nvSpPr>
          <p:cNvPr id="4" name="TextBox 3"/>
          <p:cNvSpPr txBox="1"/>
          <p:nvPr/>
        </p:nvSpPr>
        <p:spPr>
          <a:xfrm>
            <a:off x="5635388" y="6581001"/>
            <a:ext cx="3508612" cy="276999"/>
          </a:xfrm>
          <a:prstGeom prst="rect">
            <a:avLst/>
          </a:prstGeom>
          <a:noFill/>
        </p:spPr>
        <p:txBody>
          <a:bodyPr wrap="square" rtlCol="0">
            <a:spAutoFit/>
          </a:bodyPr>
          <a:lstStyle/>
          <a:p>
            <a:pPr algn="r"/>
            <a:r>
              <a:rPr lang="en-US" sz="1200" dirty="0" smtClean="0"/>
              <a:t>Current: </a:t>
            </a:r>
            <a:r>
              <a:rPr lang="en-US" sz="1200" u="sng" dirty="0"/>
              <a:t>http://</a:t>
            </a:r>
            <a:r>
              <a:rPr lang="en-US" sz="1200" u="sng" dirty="0" smtClean="0"/>
              <a:t>dloc.com/partners</a:t>
            </a:r>
            <a:endParaRPr lang="en-US" sz="1200" u="sng" dirty="0"/>
          </a:p>
        </p:txBody>
      </p:sp>
      <p:sp>
        <p:nvSpPr>
          <p:cNvPr id="5" name="Title 1"/>
          <p:cNvSpPr txBox="1">
            <a:spLocks/>
          </p:cNvSpPr>
          <p:nvPr/>
        </p:nvSpPr>
        <p:spPr>
          <a:xfrm>
            <a:off x="457200" y="274638"/>
            <a:ext cx="8229600" cy="965056"/>
          </a:xfrm>
          <a:prstGeom prst="rect">
            <a:avLst/>
          </a:prstGeom>
          <a:solidFill>
            <a:schemeClr val="accent2"/>
          </a:solid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5400" dirty="0" smtClean="0">
                <a:solidFill>
                  <a:schemeClr val="bg2">
                    <a:lumMod val="20000"/>
                    <a:lumOff val="80000"/>
                  </a:schemeClr>
                </a:solidFill>
                <a:latin typeface="Franklin Gothic Book"/>
                <a:cs typeface="Franklin Gothic Book"/>
              </a:rPr>
              <a:t>CONTENT PARTNERS</a:t>
            </a:r>
            <a:endParaRPr lang="en-US" sz="5400" dirty="0">
              <a:solidFill>
                <a:schemeClr val="bg2">
                  <a:lumMod val="20000"/>
                  <a:lumOff val="80000"/>
                </a:schemeClr>
              </a:solidFill>
              <a:latin typeface="Franklin Gothic Book"/>
              <a:cs typeface="Franklin Gothic Book"/>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209" t="11481"/>
          <a:stretch/>
        </p:blipFill>
        <p:spPr>
          <a:xfrm>
            <a:off x="2147248" y="1443221"/>
            <a:ext cx="4386902" cy="5353904"/>
          </a:xfrm>
          <a:prstGeom prst="rect">
            <a:avLst/>
          </a:prstGeom>
          <a:ln>
            <a:solidFill>
              <a:schemeClr val="tx1">
                <a:lumMod val="50000"/>
              </a:schemeClr>
            </a:solidFill>
          </a:ln>
        </p:spPr>
      </p:pic>
    </p:spTree>
    <p:extLst>
      <p:ext uri="{BB962C8B-B14F-4D97-AF65-F5344CB8AC3E}">
        <p14:creationId xmlns:p14="http://schemas.microsoft.com/office/powerpoint/2010/main" val="36708139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Book" panose="020B0503020102020204" pitchFamily="34" charset="0"/>
              </a:rPr>
              <a:t>Scholarly Advisory Board</a:t>
            </a:r>
            <a:endParaRPr lang="en-US" dirty="0">
              <a:latin typeface="Franklin Gothic Book" panose="020B0503020102020204" pitchFamily="34" charset="0"/>
            </a:endParaRPr>
          </a:p>
        </p:txBody>
      </p:sp>
      <p:sp>
        <p:nvSpPr>
          <p:cNvPr id="3" name="Content Placeholder 2"/>
          <p:cNvSpPr>
            <a:spLocks noGrp="1"/>
          </p:cNvSpPr>
          <p:nvPr>
            <p:ph sz="quarter" idx="1"/>
          </p:nvPr>
        </p:nvSpPr>
        <p:spPr>
          <a:xfrm>
            <a:off x="612648" y="1600200"/>
            <a:ext cx="4511191" cy="5257800"/>
          </a:xfrm>
        </p:spPr>
        <p:txBody>
          <a:bodyPr>
            <a:normAutofit/>
          </a:bodyPr>
          <a:lstStyle/>
          <a:p>
            <a:pPr marL="0" indent="0">
              <a:buNone/>
            </a:pPr>
            <a:r>
              <a:rPr lang="en-US" sz="3000" dirty="0" smtClean="0">
                <a:latin typeface="Franklin Gothic Book" panose="020B0503020102020204" pitchFamily="34" charset="0"/>
              </a:rPr>
              <a:t>Scholar Collaborators </a:t>
            </a:r>
            <a:endParaRPr lang="en-US" sz="3000" dirty="0">
              <a:latin typeface="Franklin Gothic Book" panose="020B0503020102020204" pitchFamily="34" charset="0"/>
            </a:endParaRPr>
          </a:p>
          <a:p>
            <a:pPr marL="0" indent="0">
              <a:buNone/>
            </a:pPr>
            <a:endParaRPr lang="en-US" sz="3000" dirty="0">
              <a:latin typeface="Franklin Gothic Book" panose="020B0503020102020204" pitchFamily="34" charset="0"/>
            </a:endParaRPr>
          </a:p>
          <a:p>
            <a:pPr marL="0" indent="0">
              <a:buNone/>
            </a:pPr>
            <a:r>
              <a:rPr lang="en-US" sz="3000" dirty="0" smtClean="0">
                <a:latin typeface="Franklin Gothic Book" panose="020B0503020102020204" pitchFamily="34" charset="0"/>
              </a:rPr>
              <a:t>Scholarly Communities</a:t>
            </a:r>
          </a:p>
          <a:p>
            <a:pPr marL="0" indent="0">
              <a:buNone/>
            </a:pPr>
            <a:endParaRPr lang="en-US" sz="3000" dirty="0">
              <a:latin typeface="Franklin Gothic Book" panose="020B0503020102020204" pitchFamily="34" charset="0"/>
            </a:endParaRPr>
          </a:p>
          <a:p>
            <a:pPr marL="0" indent="0">
              <a:buNone/>
            </a:pPr>
            <a:r>
              <a:rPr lang="en-US" sz="3000" dirty="0">
                <a:latin typeface="Franklin Gothic Book" panose="020B0503020102020204" pitchFamily="34" charset="0"/>
              </a:rPr>
              <a:t>Scholarly Advisory </a:t>
            </a:r>
            <a:r>
              <a:rPr lang="en-US" sz="3000" dirty="0" smtClean="0">
                <a:latin typeface="Franklin Gothic Book" panose="020B0503020102020204" pitchFamily="34" charset="0"/>
              </a:rPr>
              <a:t>Board</a:t>
            </a:r>
          </a:p>
          <a:p>
            <a:pPr marL="0" indent="0">
              <a:buNone/>
            </a:pPr>
            <a:endParaRPr lang="en-US" sz="3000" dirty="0">
              <a:latin typeface="Franklin Gothic Book" panose="020B0503020102020204" pitchFamily="34" charset="0"/>
            </a:endParaRPr>
          </a:p>
          <a:p>
            <a:pPr marL="0" indent="0">
              <a:buNone/>
            </a:pPr>
            <a:r>
              <a:rPr lang="en-US" sz="3000" i="1" dirty="0" smtClean="0">
                <a:latin typeface="Franklin Gothic Book" panose="020B0503020102020204" pitchFamily="34" charset="0"/>
              </a:rPr>
              <a:t>Scholars Council</a:t>
            </a:r>
            <a:endParaRPr lang="en-US" sz="3000" i="1" dirty="0">
              <a:latin typeface="Franklin Gothic Book" panose="020B0503020102020204" pitchFamily="34" charset="0"/>
            </a:endParaRPr>
          </a:p>
          <a:p>
            <a:pPr marL="0" indent="0">
              <a:buNone/>
            </a:pPr>
            <a:endParaRPr lang="en-US" sz="3000" dirty="0">
              <a:latin typeface="Franklin Gothic Book" panose="020B0503020102020204" pitchFamily="34" charset="0"/>
            </a:endParaRPr>
          </a:p>
          <a:p>
            <a:pPr marL="0" indent="0">
              <a:buNone/>
            </a:pPr>
            <a:endParaRPr lang="en-US" sz="3000" dirty="0">
              <a:latin typeface="Franklin Gothic Book" panose="020B0503020102020204" pitchFamily="34" charset="0"/>
            </a:endParaRPr>
          </a:p>
        </p:txBody>
      </p:sp>
      <p:sp>
        <p:nvSpPr>
          <p:cNvPr id="4" name="Title 1"/>
          <p:cNvSpPr txBox="1">
            <a:spLocks/>
          </p:cNvSpPr>
          <p:nvPr/>
        </p:nvSpPr>
        <p:spPr>
          <a:xfrm>
            <a:off x="457200" y="274638"/>
            <a:ext cx="8229600" cy="965056"/>
          </a:xfrm>
          <a:prstGeom prst="rect">
            <a:avLst/>
          </a:prstGeom>
          <a:solidFill>
            <a:schemeClr val="accent2"/>
          </a:solid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5400" dirty="0" smtClean="0">
                <a:solidFill>
                  <a:schemeClr val="bg2">
                    <a:lumMod val="20000"/>
                    <a:lumOff val="80000"/>
                  </a:schemeClr>
                </a:solidFill>
                <a:latin typeface="Franklin Gothic Book"/>
                <a:cs typeface="Franklin Gothic Book"/>
              </a:rPr>
              <a:t>SCHOLARLY COMMUNITIES</a:t>
            </a:r>
            <a:endParaRPr lang="en-US" sz="5400" dirty="0">
              <a:solidFill>
                <a:schemeClr val="bg2">
                  <a:lumMod val="20000"/>
                  <a:lumOff val="80000"/>
                </a:schemeClr>
              </a:solidFill>
              <a:latin typeface="Franklin Gothic Book"/>
              <a:cs typeface="Franklin Gothic Book"/>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648" y="1600200"/>
            <a:ext cx="2866152" cy="5116512"/>
          </a:xfrm>
          <a:prstGeom prst="rect">
            <a:avLst/>
          </a:prstGeom>
        </p:spPr>
      </p:pic>
    </p:spTree>
    <p:extLst>
      <p:ext uri="{BB962C8B-B14F-4D97-AF65-F5344CB8AC3E}">
        <p14:creationId xmlns:p14="http://schemas.microsoft.com/office/powerpoint/2010/main" val="8177864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Humanities</a:t>
            </a:r>
            <a:endParaRPr lang="en-US" dirty="0"/>
          </a:p>
        </p:txBody>
      </p:sp>
      <p:sp>
        <p:nvSpPr>
          <p:cNvPr id="3" name="Content Placeholder 2"/>
          <p:cNvSpPr>
            <a:spLocks noGrp="1"/>
          </p:cNvSpPr>
          <p:nvPr>
            <p:ph sz="quarter" idx="1"/>
          </p:nvPr>
        </p:nvSpPr>
        <p:spPr/>
        <p:txBody>
          <a:bodyPr>
            <a:normAutofit/>
          </a:bodyPr>
          <a:lstStyle/>
          <a:p>
            <a:pPr marL="0" indent="0">
              <a:buNone/>
            </a:pPr>
            <a:r>
              <a:rPr lang="en-US" sz="4000" dirty="0" smtClean="0">
                <a:latin typeface="Franklin Gothic Book" panose="020B0503020102020204" pitchFamily="34" charset="0"/>
              </a:rPr>
              <a:t>Humanities </a:t>
            </a:r>
            <a:r>
              <a:rPr lang="en-US" sz="4000" dirty="0" smtClean="0">
                <a:latin typeface="Franklin Gothic Book" panose="020B0503020102020204" pitchFamily="34" charset="0"/>
              </a:rPr>
              <a:t>in and for the digital age</a:t>
            </a:r>
          </a:p>
          <a:p>
            <a:pPr marL="0" indent="0">
              <a:buNone/>
            </a:pPr>
            <a:endParaRPr lang="en-US" sz="4000" dirty="0">
              <a:latin typeface="Franklin Gothic Book" panose="020B0503020102020204" pitchFamily="34" charset="0"/>
            </a:endParaRPr>
          </a:p>
          <a:p>
            <a:pPr marL="0" indent="0">
              <a:buNone/>
            </a:pPr>
            <a:r>
              <a:rPr lang="en-US" sz="4000" dirty="0" smtClean="0">
                <a:latin typeface="Franklin Gothic Book" panose="020B0503020102020204" pitchFamily="34" charset="0"/>
              </a:rPr>
              <a:t>Humanities in and for the age of big data</a:t>
            </a:r>
            <a:endParaRPr lang="en-US" sz="4000" dirty="0">
              <a:latin typeface="Franklin Gothic Book" panose="020B0503020102020204" pitchFamily="34" charset="0"/>
            </a:endParaRPr>
          </a:p>
        </p:txBody>
      </p:sp>
      <p:sp>
        <p:nvSpPr>
          <p:cNvPr id="4" name="Title 1"/>
          <p:cNvSpPr txBox="1">
            <a:spLocks/>
          </p:cNvSpPr>
          <p:nvPr/>
        </p:nvSpPr>
        <p:spPr>
          <a:xfrm>
            <a:off x="457200" y="274638"/>
            <a:ext cx="8229600" cy="965056"/>
          </a:xfrm>
          <a:prstGeom prst="rect">
            <a:avLst/>
          </a:prstGeom>
          <a:solidFill>
            <a:schemeClr val="accent6"/>
          </a:solid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5400" dirty="0" smtClean="0">
                <a:solidFill>
                  <a:schemeClr val="bg2">
                    <a:lumMod val="20000"/>
                    <a:lumOff val="80000"/>
                  </a:schemeClr>
                </a:solidFill>
                <a:latin typeface="Franklin Gothic Book"/>
                <a:cs typeface="Franklin Gothic Book"/>
              </a:rPr>
              <a:t>DIGITAL HUMANITIES</a:t>
            </a:r>
            <a:endParaRPr lang="en-US" sz="5400" dirty="0">
              <a:solidFill>
                <a:schemeClr val="bg2">
                  <a:lumMod val="20000"/>
                  <a:lumOff val="80000"/>
                </a:schemeClr>
              </a:solidFill>
              <a:latin typeface="Franklin Gothic Book"/>
              <a:cs typeface="Franklin Gothic Book"/>
            </a:endParaRPr>
          </a:p>
        </p:txBody>
      </p:sp>
    </p:spTree>
    <p:extLst>
      <p:ext uri="{BB962C8B-B14F-4D97-AF65-F5344CB8AC3E}">
        <p14:creationId xmlns:p14="http://schemas.microsoft.com/office/powerpoint/2010/main" val="271764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Curation</a:t>
            </a:r>
            <a:endParaRPr lang="en-US" dirty="0"/>
          </a:p>
        </p:txBody>
      </p:sp>
      <p:sp>
        <p:nvSpPr>
          <p:cNvPr id="3" name="Content Placeholder 2"/>
          <p:cNvSpPr>
            <a:spLocks noGrp="1"/>
          </p:cNvSpPr>
          <p:nvPr>
            <p:ph sz="quarter" idx="1"/>
          </p:nvPr>
        </p:nvSpPr>
        <p:spPr/>
        <p:txBody>
          <a:bodyPr>
            <a:normAutofit/>
          </a:bodyPr>
          <a:lstStyle/>
          <a:p>
            <a:pPr marL="0" indent="0">
              <a:buNone/>
            </a:pPr>
            <a:r>
              <a:rPr lang="en-US" sz="4000" dirty="0" smtClean="0">
                <a:latin typeface="Franklin Gothic Book" panose="020B0503020102020204" pitchFamily="34" charset="0"/>
              </a:rPr>
              <a:t>Digital Library Collections</a:t>
            </a:r>
          </a:p>
          <a:p>
            <a:pPr marL="0" indent="0">
              <a:buNone/>
            </a:pPr>
            <a:endParaRPr lang="en-US" sz="4000" dirty="0" smtClean="0">
              <a:latin typeface="Franklin Gothic Book" panose="020B0503020102020204" pitchFamily="34" charset="0"/>
            </a:endParaRPr>
          </a:p>
          <a:p>
            <a:pPr marL="0" indent="0">
              <a:buNone/>
            </a:pPr>
            <a:r>
              <a:rPr lang="en-US" sz="4000" dirty="0" smtClean="0">
                <a:latin typeface="Franklin Gothic Book" panose="020B0503020102020204" pitchFamily="34" charset="0"/>
              </a:rPr>
              <a:t>Online Exhibits</a:t>
            </a:r>
          </a:p>
          <a:p>
            <a:pPr marL="0" indent="0">
              <a:buNone/>
            </a:pPr>
            <a:endParaRPr lang="en-US" sz="4000" dirty="0">
              <a:latin typeface="Franklin Gothic Book" panose="020B0503020102020204" pitchFamily="34" charset="0"/>
            </a:endParaRPr>
          </a:p>
          <a:p>
            <a:pPr marL="0" indent="0">
              <a:buNone/>
            </a:pPr>
            <a:r>
              <a:rPr lang="en-US" sz="4000" dirty="0" smtClean="0">
                <a:latin typeface="Franklin Gothic Book" panose="020B0503020102020204" pitchFamily="34" charset="0"/>
              </a:rPr>
              <a:t>New forms of digital scholarship</a:t>
            </a:r>
          </a:p>
        </p:txBody>
      </p:sp>
      <p:sp>
        <p:nvSpPr>
          <p:cNvPr id="5" name="Title 1"/>
          <p:cNvSpPr txBox="1">
            <a:spLocks/>
          </p:cNvSpPr>
          <p:nvPr/>
        </p:nvSpPr>
        <p:spPr>
          <a:xfrm>
            <a:off x="463296" y="427038"/>
            <a:ext cx="8229600" cy="965056"/>
          </a:xfrm>
          <a:prstGeom prst="rect">
            <a:avLst/>
          </a:prstGeom>
          <a:solidFill>
            <a:schemeClr val="accent6"/>
          </a:solid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5400" dirty="0" smtClean="0">
                <a:solidFill>
                  <a:schemeClr val="bg2">
                    <a:lumMod val="20000"/>
                    <a:lumOff val="80000"/>
                  </a:schemeClr>
                </a:solidFill>
                <a:latin typeface="Franklin Gothic Book"/>
                <a:cs typeface="Franklin Gothic Book"/>
              </a:rPr>
              <a:t>DIGITAL CURATION</a:t>
            </a:r>
            <a:endParaRPr lang="en-US" sz="5400" dirty="0">
              <a:solidFill>
                <a:schemeClr val="bg2">
                  <a:lumMod val="20000"/>
                  <a:lumOff val="80000"/>
                </a:schemeClr>
              </a:solidFill>
              <a:latin typeface="Franklin Gothic Book"/>
              <a:cs typeface="Franklin Gothic Book"/>
            </a:endParaRPr>
          </a:p>
        </p:txBody>
      </p:sp>
    </p:spTree>
    <p:extLst>
      <p:ext uri="{BB962C8B-B14F-4D97-AF65-F5344CB8AC3E}">
        <p14:creationId xmlns:p14="http://schemas.microsoft.com/office/powerpoint/2010/main" val="33698262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 Formats and Collections</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95" t="13285" r="10156" b="5871"/>
          <a:stretch/>
        </p:blipFill>
        <p:spPr bwMode="auto">
          <a:xfrm>
            <a:off x="784954" y="1676400"/>
            <a:ext cx="721604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a:spLocks noGrp="1"/>
          </p:cNvSpPr>
          <p:nvPr>
            <p:ph sz="quarter" idx="1"/>
          </p:nvPr>
        </p:nvSpPr>
        <p:spPr>
          <a:xfrm>
            <a:off x="304800" y="4114800"/>
            <a:ext cx="4876800" cy="2514600"/>
          </a:xfrm>
        </p:spPr>
        <p:txBody>
          <a:bodyPr>
            <a:normAutofit/>
          </a:bodyPr>
          <a:lstStyle/>
          <a:p>
            <a:pPr marL="0" indent="0">
              <a:buNone/>
            </a:pPr>
            <a:r>
              <a:rPr lang="en-US" sz="2600" dirty="0" smtClean="0">
                <a:solidFill>
                  <a:schemeClr val="bg2">
                    <a:lumMod val="25000"/>
                  </a:schemeClr>
                </a:solidFill>
                <a:latin typeface="Franklin Gothic Book" panose="020B0503020102020204" pitchFamily="34" charset="0"/>
                <a:ea typeface="+mj-ea"/>
                <a:cs typeface="+mj-cs"/>
              </a:rPr>
              <a:t>What do you do with a million books?</a:t>
            </a:r>
          </a:p>
          <a:p>
            <a:pPr marL="0" indent="0">
              <a:buNone/>
            </a:pPr>
            <a:endParaRPr lang="en-US" sz="2600" dirty="0" smtClean="0">
              <a:solidFill>
                <a:schemeClr val="bg2">
                  <a:lumMod val="25000"/>
                </a:schemeClr>
              </a:solidFill>
              <a:latin typeface="Franklin Gothic Book" panose="020B0503020102020204" pitchFamily="34" charset="0"/>
              <a:ea typeface="+mj-ea"/>
              <a:cs typeface="+mj-cs"/>
            </a:endParaRPr>
          </a:p>
          <a:p>
            <a:pPr marL="0" indent="0">
              <a:buNone/>
            </a:pPr>
            <a:r>
              <a:rPr lang="en-US" sz="2600" dirty="0" smtClean="0">
                <a:solidFill>
                  <a:schemeClr val="bg2">
                    <a:lumMod val="25000"/>
                  </a:schemeClr>
                </a:solidFill>
                <a:latin typeface="Franklin Gothic Book" panose="020B0503020102020204" pitchFamily="34" charset="0"/>
                <a:ea typeface="+mj-ea"/>
                <a:cs typeface="+mj-cs"/>
              </a:rPr>
              <a:t>Data mine</a:t>
            </a:r>
          </a:p>
          <a:p>
            <a:pPr marL="0" indent="0">
              <a:buNone/>
            </a:pPr>
            <a:r>
              <a:rPr lang="en-US" sz="2600" dirty="0" smtClean="0">
                <a:solidFill>
                  <a:schemeClr val="bg2">
                    <a:lumMod val="25000"/>
                  </a:schemeClr>
                </a:solidFill>
                <a:latin typeface="Franklin Gothic Book" panose="020B0503020102020204" pitchFamily="34" charset="0"/>
                <a:ea typeface="+mj-ea"/>
                <a:cs typeface="+mj-cs"/>
              </a:rPr>
              <a:t>Tell a single story with an exhibit</a:t>
            </a:r>
            <a:endParaRPr lang="en-US" sz="2600" dirty="0">
              <a:solidFill>
                <a:schemeClr val="bg2">
                  <a:lumMod val="25000"/>
                </a:schemeClr>
              </a:solidFill>
              <a:latin typeface="Franklin Gothic Book" panose="020B0503020102020204" pitchFamily="34" charset="0"/>
              <a:ea typeface="+mj-ea"/>
              <a:cs typeface="+mj-cs"/>
            </a:endParaRPr>
          </a:p>
        </p:txBody>
      </p:sp>
      <p:sp>
        <p:nvSpPr>
          <p:cNvPr id="5" name="Title 1"/>
          <p:cNvSpPr txBox="1">
            <a:spLocks/>
          </p:cNvSpPr>
          <p:nvPr/>
        </p:nvSpPr>
        <p:spPr>
          <a:xfrm>
            <a:off x="457200" y="274638"/>
            <a:ext cx="8229600" cy="965056"/>
          </a:xfrm>
          <a:prstGeom prst="rect">
            <a:avLst/>
          </a:prstGeom>
          <a:solidFill>
            <a:schemeClr val="bg2">
              <a:lumMod val="75000"/>
            </a:schemeClr>
          </a:solid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5400" dirty="0" smtClean="0">
                <a:solidFill>
                  <a:schemeClr val="bg2">
                    <a:lumMod val="20000"/>
                    <a:lumOff val="80000"/>
                  </a:schemeClr>
                </a:solidFill>
                <a:latin typeface="Franklin Gothic Book"/>
                <a:cs typeface="Franklin Gothic Book"/>
              </a:rPr>
              <a:t>THEMES &amp; COLLECTIONS</a:t>
            </a:r>
            <a:endParaRPr lang="en-US" sz="5400" dirty="0">
              <a:solidFill>
                <a:schemeClr val="bg2">
                  <a:lumMod val="20000"/>
                  <a:lumOff val="80000"/>
                </a:schemeClr>
              </a:solidFill>
              <a:latin typeface="Franklin Gothic Book"/>
              <a:cs typeface="Franklin Gothic Book"/>
            </a:endParaRPr>
          </a:p>
        </p:txBody>
      </p:sp>
    </p:spTree>
    <p:extLst>
      <p:ext uri="{BB962C8B-B14F-4D97-AF65-F5344CB8AC3E}">
        <p14:creationId xmlns:p14="http://schemas.microsoft.com/office/powerpoint/2010/main" val="5403628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Haiti: An Island Luminous</a:t>
            </a:r>
            <a:endParaRPr lang="en-US" dirty="0"/>
          </a:p>
        </p:txBody>
      </p:sp>
      <p:sp>
        <p:nvSpPr>
          <p:cNvPr id="3" name="Content Placeholder 2"/>
          <p:cNvSpPr>
            <a:spLocks noGrp="1"/>
          </p:cNvSpPr>
          <p:nvPr>
            <p:ph sz="quarter" idx="1"/>
          </p:nvPr>
        </p:nvSpPr>
        <p:spPr>
          <a:xfrm>
            <a:off x="457200" y="1981200"/>
            <a:ext cx="4041648" cy="4565904"/>
          </a:xfrm>
        </p:spPr>
        <p:txBody>
          <a:bodyPr>
            <a:noAutofit/>
          </a:bodyPr>
          <a:lstStyle/>
          <a:p>
            <a:pPr marL="0" indent="0">
              <a:buNone/>
            </a:pPr>
            <a:r>
              <a:rPr lang="en-US" sz="2000" dirty="0">
                <a:solidFill>
                  <a:schemeClr val="bg2">
                    <a:lumMod val="25000"/>
                  </a:schemeClr>
                </a:solidFill>
                <a:latin typeface="Franklin Gothic Book" panose="020B0503020102020204" pitchFamily="34" charset="0"/>
                <a:ea typeface="+mj-ea"/>
                <a:cs typeface="+mj-cs"/>
              </a:rPr>
              <a:t>An Island Luminous is a site to help readers learn about Haiti’s history.</a:t>
            </a:r>
          </a:p>
          <a:p>
            <a:pPr marL="0" indent="0">
              <a:buNone/>
            </a:pPr>
            <a:r>
              <a:rPr lang="en-US" sz="2000" dirty="0">
                <a:solidFill>
                  <a:schemeClr val="bg2">
                    <a:lumMod val="25000"/>
                  </a:schemeClr>
                </a:solidFill>
                <a:latin typeface="Franklin Gothic Book" panose="020B0503020102020204" pitchFamily="34" charset="0"/>
                <a:ea typeface="+mj-ea"/>
                <a:cs typeface="+mj-cs"/>
              </a:rPr>
              <a:t> </a:t>
            </a:r>
          </a:p>
          <a:p>
            <a:pPr marL="0" indent="0">
              <a:buNone/>
            </a:pPr>
            <a:r>
              <a:rPr lang="en-US" sz="2000" dirty="0">
                <a:solidFill>
                  <a:schemeClr val="bg2">
                    <a:lumMod val="25000"/>
                  </a:schemeClr>
                </a:solidFill>
                <a:latin typeface="Franklin Gothic Book" panose="020B0503020102020204" pitchFamily="34" charset="0"/>
                <a:ea typeface="+mj-ea"/>
                <a:cs typeface="+mj-cs"/>
              </a:rPr>
              <a:t>Created by historian Adam M. Silvia and hosted online by Digital Library of </a:t>
            </a:r>
            <a:r>
              <a:rPr lang="en-US" sz="2000" dirty="0" smtClean="0">
                <a:solidFill>
                  <a:schemeClr val="bg2">
                    <a:lumMod val="25000"/>
                  </a:schemeClr>
                </a:solidFill>
                <a:latin typeface="Franklin Gothic Book" panose="020B0503020102020204" pitchFamily="34" charset="0"/>
                <a:ea typeface="+mj-ea"/>
                <a:cs typeface="+mj-cs"/>
              </a:rPr>
              <a:t>the </a:t>
            </a:r>
            <a:r>
              <a:rPr lang="en-US" sz="2000" dirty="0">
                <a:solidFill>
                  <a:schemeClr val="bg2">
                    <a:lumMod val="25000"/>
                  </a:schemeClr>
                </a:solidFill>
                <a:latin typeface="Franklin Gothic Book" panose="020B0503020102020204" pitchFamily="34" charset="0"/>
                <a:ea typeface="+mj-ea"/>
                <a:cs typeface="+mj-cs"/>
              </a:rPr>
              <a:t>Caribbean, An Island Luminous combines rare books, manuscripts, and photos scanned by archives and libraries in Haiti and the United States with commentary by </a:t>
            </a:r>
            <a:r>
              <a:rPr lang="en-US" sz="2000" dirty="0" smtClean="0">
                <a:solidFill>
                  <a:schemeClr val="bg2">
                    <a:lumMod val="25000"/>
                  </a:schemeClr>
                </a:solidFill>
                <a:latin typeface="Franklin Gothic Book" panose="020B0503020102020204" pitchFamily="34" charset="0"/>
                <a:ea typeface="+mj-ea"/>
                <a:cs typeface="+mj-cs"/>
              </a:rPr>
              <a:t>107 experts.</a:t>
            </a:r>
          </a:p>
          <a:p>
            <a:pPr marL="0" indent="0">
              <a:buNone/>
            </a:pPr>
            <a:endParaRPr lang="en-US" sz="2000" dirty="0">
              <a:solidFill>
                <a:schemeClr val="bg2">
                  <a:lumMod val="25000"/>
                </a:schemeClr>
              </a:solidFill>
              <a:latin typeface="Franklin Gothic Book" panose="020B0503020102020204" pitchFamily="34" charset="0"/>
              <a:ea typeface="+mj-ea"/>
              <a:cs typeface="+mj-cs"/>
            </a:endParaRPr>
          </a:p>
          <a:p>
            <a:pPr marL="0" indent="0">
              <a:buNone/>
            </a:pPr>
            <a:r>
              <a:rPr lang="en-US" sz="1800" dirty="0" smtClean="0">
                <a:solidFill>
                  <a:schemeClr val="bg2">
                    <a:lumMod val="25000"/>
                  </a:schemeClr>
                </a:solidFill>
                <a:latin typeface="Franklin Gothic Book" panose="020B0503020102020204" pitchFamily="34" charset="0"/>
                <a:ea typeface="+mj-ea"/>
                <a:cs typeface="+mj-cs"/>
              </a:rPr>
              <a:t>www.dloc.com/exhibits/islandluminous</a:t>
            </a:r>
            <a:endParaRPr lang="en-US" sz="1800" dirty="0">
              <a:solidFill>
                <a:schemeClr val="bg2">
                  <a:lumMod val="25000"/>
                </a:schemeClr>
              </a:solidFill>
              <a:latin typeface="Franklin Gothic Book" panose="020B0503020102020204" pitchFamily="34" charset="0"/>
              <a:ea typeface="+mj-ea"/>
              <a:cs typeface="+mj-cs"/>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016" y="1981200"/>
            <a:ext cx="3986784" cy="390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274638"/>
            <a:ext cx="8229600" cy="965056"/>
          </a:xfrm>
          <a:prstGeom prst="rect">
            <a:avLst/>
          </a:prstGeom>
          <a:solidFill>
            <a:schemeClr val="bg2">
              <a:lumMod val="75000"/>
            </a:schemeClr>
          </a:solid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5400" dirty="0" smtClean="0">
                <a:solidFill>
                  <a:schemeClr val="bg2">
                    <a:lumMod val="20000"/>
                    <a:lumOff val="80000"/>
                  </a:schemeClr>
                </a:solidFill>
                <a:latin typeface="Franklin Gothic Book"/>
                <a:cs typeface="Franklin Gothic Book"/>
              </a:rPr>
              <a:t>HAITI: AN ISLAND LUMINOUS</a:t>
            </a:r>
            <a:endParaRPr lang="en-US" sz="5400" dirty="0">
              <a:solidFill>
                <a:schemeClr val="bg2">
                  <a:lumMod val="20000"/>
                  <a:lumOff val="80000"/>
                </a:schemeClr>
              </a:solidFill>
              <a:latin typeface="Franklin Gothic Book"/>
              <a:cs typeface="Franklin Gothic Book"/>
            </a:endParaRPr>
          </a:p>
        </p:txBody>
      </p:sp>
    </p:spTree>
    <p:extLst>
      <p:ext uri="{BB962C8B-B14F-4D97-AF65-F5344CB8AC3E}">
        <p14:creationId xmlns:p14="http://schemas.microsoft.com/office/powerpoint/2010/main" val="12303979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LSW1">
      <a:dk1>
        <a:srgbClr val="431A59"/>
      </a:dk1>
      <a:lt1>
        <a:srgbClr val="E2E2E2"/>
      </a:lt1>
      <a:dk2>
        <a:srgbClr val="340F4A"/>
      </a:dk2>
      <a:lt2>
        <a:srgbClr val="C1BFD4"/>
      </a:lt2>
      <a:accent1>
        <a:srgbClr val="733E89"/>
      </a:accent1>
      <a:accent2>
        <a:srgbClr val="3EC79F"/>
      </a:accent2>
      <a:accent3>
        <a:srgbClr val="E5823E"/>
      </a:accent3>
      <a:accent4>
        <a:srgbClr val="DE4E4F"/>
      </a:accent4>
      <a:accent5>
        <a:srgbClr val="DFD24D"/>
      </a:accent5>
      <a:accent6>
        <a:srgbClr val="AA3963"/>
      </a:accent6>
      <a:hlink>
        <a:srgbClr val="47A5B2"/>
      </a:hlink>
      <a:folHlink>
        <a:srgbClr val="2352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1090</Words>
  <Application>Microsoft Macintosh PowerPoint</Application>
  <PresentationFormat>On-screen Show (4:3)</PresentationFormat>
  <Paragraphs>109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Digital Library of the Caribbean (dLOC) &amp; Digital Humanities  www.dloc.com </vt:lpstr>
      <vt:lpstr>PowerPoint Presentation</vt:lpstr>
      <vt:lpstr>PowerPoint Presentation</vt:lpstr>
      <vt:lpstr>dLOC Content Partners</vt:lpstr>
      <vt:lpstr>Scholarly Advisory Board</vt:lpstr>
      <vt:lpstr>Digital Humanities</vt:lpstr>
      <vt:lpstr>Digital Curation</vt:lpstr>
      <vt:lpstr>Themes, Formats and Collections</vt:lpstr>
      <vt:lpstr>Haiti: An Island Luminous</vt:lpstr>
      <vt:lpstr>Guest Curated Exhibits</vt:lpstr>
      <vt:lpstr>dLOC Now and Future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EXHIBITS</dc:title>
  <dc:creator>Lourdes Santamaria</dc:creator>
  <cp:lastModifiedBy>laurie taylor</cp:lastModifiedBy>
  <cp:revision>217</cp:revision>
  <cp:lastPrinted>2014-09-23T12:41:42Z</cp:lastPrinted>
  <dcterms:created xsi:type="dcterms:W3CDTF">2014-09-16T22:42:28Z</dcterms:created>
  <dcterms:modified xsi:type="dcterms:W3CDTF">2014-10-24T02:37:16Z</dcterms:modified>
</cp:coreProperties>
</file>