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24"/>
  </p:notesMasterIdLst>
  <p:sldIdLst>
    <p:sldId id="256" r:id="rId2"/>
    <p:sldId id="377" r:id="rId3"/>
    <p:sldId id="378" r:id="rId4"/>
    <p:sldId id="379" r:id="rId5"/>
    <p:sldId id="374" r:id="rId6"/>
    <p:sldId id="382" r:id="rId7"/>
    <p:sldId id="389" r:id="rId8"/>
    <p:sldId id="390" r:id="rId9"/>
    <p:sldId id="395" r:id="rId10"/>
    <p:sldId id="393" r:id="rId11"/>
    <p:sldId id="396" r:id="rId12"/>
    <p:sldId id="397" r:id="rId13"/>
    <p:sldId id="375" r:id="rId14"/>
    <p:sldId id="380" r:id="rId15"/>
    <p:sldId id="368" r:id="rId16"/>
    <p:sldId id="399" r:id="rId17"/>
    <p:sldId id="372" r:id="rId18"/>
    <p:sldId id="383" r:id="rId19"/>
    <p:sldId id="376" r:id="rId20"/>
    <p:sldId id="384" r:id="rId21"/>
    <p:sldId id="357" r:id="rId22"/>
    <p:sldId id="388" r:id="rId23"/>
  </p:sldIdLst>
  <p:sldSz cx="9144000" cy="6858000" type="screen4x3"/>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53" autoAdjust="0"/>
    <p:restoredTop sz="88970" autoAdjust="0"/>
  </p:normalViewPr>
  <p:slideViewPr>
    <p:cSldViewPr>
      <p:cViewPr>
        <p:scale>
          <a:sx n="98" d="100"/>
          <a:sy n="98" d="100"/>
        </p:scale>
        <p:origin x="26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1C459A-99ED-4235-80B0-4520DDF80ADF}"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7898B7B5-D08B-4B35-B061-A5F67F4C06F8}">
      <dgm:prSet phldrT="[Text]"/>
      <dgm:spPr/>
      <dgm:t>
        <a:bodyPr/>
        <a:lstStyle/>
        <a:p>
          <a:r>
            <a:rPr lang="en-US" dirty="0" smtClean="0"/>
            <a:t>Partner Training</a:t>
          </a:r>
          <a:endParaRPr lang="es-US" noProof="0" dirty="0">
            <a:solidFill>
              <a:schemeClr val="tx2">
                <a:lumMod val="75000"/>
              </a:schemeClr>
            </a:solidFill>
          </a:endParaRPr>
        </a:p>
      </dgm:t>
    </dgm:pt>
    <dgm:pt modelId="{76E7F53B-41E6-4201-8892-616357A633BE}" type="parTrans" cxnId="{41C2AA7F-8BF1-4E90-B669-62D4CAA0D151}">
      <dgm:prSet/>
      <dgm:spPr/>
      <dgm:t>
        <a:bodyPr/>
        <a:lstStyle/>
        <a:p>
          <a:endParaRPr lang="en-US"/>
        </a:p>
      </dgm:t>
    </dgm:pt>
    <dgm:pt modelId="{8E9E304E-3EAF-4BD1-9A75-2793A7FF6B04}" type="sibTrans" cxnId="{41C2AA7F-8BF1-4E90-B669-62D4CAA0D151}">
      <dgm:prSet/>
      <dgm:spPr/>
      <dgm:t>
        <a:bodyPr/>
        <a:lstStyle/>
        <a:p>
          <a:endParaRPr lang="en-US"/>
        </a:p>
      </dgm:t>
    </dgm:pt>
    <dgm:pt modelId="{F23A1956-1C15-434C-8CCE-EF6DB6F9825E}">
      <dgm:prSet phldrT="[Text]"/>
      <dgm:spPr/>
      <dgm:t>
        <a:bodyPr/>
        <a:lstStyle/>
        <a:p>
          <a:r>
            <a:rPr lang="en-US" dirty="0" smtClean="0">
              <a:solidFill>
                <a:schemeClr val="tx1"/>
              </a:solidFill>
            </a:rPr>
            <a:t>Shared Infrastructures &amp; Communities</a:t>
          </a:r>
          <a:endParaRPr lang="es-US" noProof="0" dirty="0">
            <a:solidFill>
              <a:schemeClr val="tx1"/>
            </a:solidFill>
          </a:endParaRPr>
        </a:p>
      </dgm:t>
    </dgm:pt>
    <dgm:pt modelId="{BDF24B85-7859-45D7-9190-D77802A40418}" type="parTrans" cxnId="{464A7F0C-FBC4-4D1E-B945-1D747BCC28CC}">
      <dgm:prSet/>
      <dgm:spPr/>
      <dgm:t>
        <a:bodyPr/>
        <a:lstStyle/>
        <a:p>
          <a:endParaRPr lang="en-US"/>
        </a:p>
      </dgm:t>
    </dgm:pt>
    <dgm:pt modelId="{9C0B9950-10BA-440D-8E75-D2414F78A6CF}" type="sibTrans" cxnId="{464A7F0C-FBC4-4D1E-B945-1D747BCC28CC}">
      <dgm:prSet/>
      <dgm:spPr/>
      <dgm:t>
        <a:bodyPr/>
        <a:lstStyle/>
        <a:p>
          <a:endParaRPr lang="en-US"/>
        </a:p>
      </dgm:t>
    </dgm:pt>
    <dgm:pt modelId="{1CFCCB04-854B-4039-ACF6-014584E8E7A8}">
      <dgm:prSet phldrT="[Text]"/>
      <dgm:spPr/>
      <dgm:t>
        <a:bodyPr/>
        <a:lstStyle/>
        <a:p>
          <a:r>
            <a:rPr lang="en-US" dirty="0" smtClean="0">
              <a:solidFill>
                <a:schemeClr val="tx1"/>
              </a:solidFill>
            </a:rPr>
            <a:t>Institutional Support</a:t>
          </a:r>
          <a:endParaRPr lang="es-US" noProof="0" dirty="0">
            <a:solidFill>
              <a:schemeClr val="tx1"/>
            </a:solidFill>
          </a:endParaRPr>
        </a:p>
      </dgm:t>
    </dgm:pt>
    <dgm:pt modelId="{D54AAC03-B798-4F54-B1A5-7DC23BDFFE99}" type="parTrans" cxnId="{EF895908-6BFE-4D34-9F2A-E562485D8E8A}">
      <dgm:prSet/>
      <dgm:spPr/>
      <dgm:t>
        <a:bodyPr/>
        <a:lstStyle/>
        <a:p>
          <a:endParaRPr lang="en-US"/>
        </a:p>
      </dgm:t>
    </dgm:pt>
    <dgm:pt modelId="{D878FB87-3DE2-4BE3-ACBE-519513710C71}" type="sibTrans" cxnId="{EF895908-6BFE-4D34-9F2A-E562485D8E8A}">
      <dgm:prSet/>
      <dgm:spPr/>
      <dgm:t>
        <a:bodyPr/>
        <a:lstStyle/>
        <a:p>
          <a:endParaRPr lang="en-US"/>
        </a:p>
      </dgm:t>
    </dgm:pt>
    <dgm:pt modelId="{DB1F0EB7-9D0F-43D8-AE2E-78BD7DE141BD}" type="pres">
      <dgm:prSet presAssocID="{A01C459A-99ED-4235-80B0-4520DDF80ADF}" presName="Name0" presStyleCnt="0">
        <dgm:presLayoutVars>
          <dgm:chMax val="7"/>
          <dgm:chPref val="7"/>
          <dgm:dir/>
          <dgm:animLvl val="lvl"/>
        </dgm:presLayoutVars>
      </dgm:prSet>
      <dgm:spPr/>
      <dgm:t>
        <a:bodyPr/>
        <a:lstStyle/>
        <a:p>
          <a:endParaRPr lang="en-US"/>
        </a:p>
      </dgm:t>
    </dgm:pt>
    <dgm:pt modelId="{6A7F820B-3B40-463A-92B3-90AC8F4A8014}" type="pres">
      <dgm:prSet presAssocID="{7898B7B5-D08B-4B35-B061-A5F67F4C06F8}" presName="Accent1" presStyleCnt="0"/>
      <dgm:spPr/>
    </dgm:pt>
    <dgm:pt modelId="{69E9EDAB-C94E-4DF4-A7BD-2284782D99F7}" type="pres">
      <dgm:prSet presAssocID="{7898B7B5-D08B-4B35-B061-A5F67F4C06F8}" presName="Accent" presStyleLbl="node1" presStyleIdx="0" presStyleCnt="3"/>
      <dgm:spPr/>
    </dgm:pt>
    <dgm:pt modelId="{8EB2E01D-E197-4E67-AA55-C9B69BEA3A5D}" type="pres">
      <dgm:prSet presAssocID="{7898B7B5-D08B-4B35-B061-A5F67F4C06F8}" presName="Parent1" presStyleLbl="revTx" presStyleIdx="0" presStyleCnt="3">
        <dgm:presLayoutVars>
          <dgm:chMax val="1"/>
          <dgm:chPref val="1"/>
          <dgm:bulletEnabled val="1"/>
        </dgm:presLayoutVars>
      </dgm:prSet>
      <dgm:spPr/>
      <dgm:t>
        <a:bodyPr/>
        <a:lstStyle/>
        <a:p>
          <a:endParaRPr lang="en-US"/>
        </a:p>
      </dgm:t>
    </dgm:pt>
    <dgm:pt modelId="{C092787D-41C7-4D2E-9E75-338B0822F291}" type="pres">
      <dgm:prSet presAssocID="{F23A1956-1C15-434C-8CCE-EF6DB6F9825E}" presName="Accent2" presStyleCnt="0"/>
      <dgm:spPr/>
    </dgm:pt>
    <dgm:pt modelId="{DB2DCA27-E7FC-469A-B07C-ECB374A88CB9}" type="pres">
      <dgm:prSet presAssocID="{F23A1956-1C15-434C-8CCE-EF6DB6F9825E}" presName="Accent" presStyleLbl="node1" presStyleIdx="1" presStyleCnt="3"/>
      <dgm:spPr/>
    </dgm:pt>
    <dgm:pt modelId="{430D292B-FC11-4203-8B9C-14717E32D9FF}" type="pres">
      <dgm:prSet presAssocID="{F23A1956-1C15-434C-8CCE-EF6DB6F9825E}" presName="Parent2" presStyleLbl="revTx" presStyleIdx="1" presStyleCnt="3">
        <dgm:presLayoutVars>
          <dgm:chMax val="1"/>
          <dgm:chPref val="1"/>
          <dgm:bulletEnabled val="1"/>
        </dgm:presLayoutVars>
      </dgm:prSet>
      <dgm:spPr/>
      <dgm:t>
        <a:bodyPr/>
        <a:lstStyle/>
        <a:p>
          <a:endParaRPr lang="en-US"/>
        </a:p>
      </dgm:t>
    </dgm:pt>
    <dgm:pt modelId="{737121A8-EB48-4CDF-86F0-7912F93DDE1C}" type="pres">
      <dgm:prSet presAssocID="{1CFCCB04-854B-4039-ACF6-014584E8E7A8}" presName="Accent3" presStyleCnt="0"/>
      <dgm:spPr/>
    </dgm:pt>
    <dgm:pt modelId="{8800852E-C8E7-46D8-BF05-BB6CF2646FAC}" type="pres">
      <dgm:prSet presAssocID="{1CFCCB04-854B-4039-ACF6-014584E8E7A8}" presName="Accent" presStyleLbl="node1" presStyleIdx="2" presStyleCnt="3"/>
      <dgm:spPr/>
    </dgm:pt>
    <dgm:pt modelId="{CDB055C0-619A-428A-83E6-2C64F39D14B9}" type="pres">
      <dgm:prSet presAssocID="{1CFCCB04-854B-4039-ACF6-014584E8E7A8}" presName="Parent3" presStyleLbl="revTx" presStyleIdx="2" presStyleCnt="3">
        <dgm:presLayoutVars>
          <dgm:chMax val="1"/>
          <dgm:chPref val="1"/>
          <dgm:bulletEnabled val="1"/>
        </dgm:presLayoutVars>
      </dgm:prSet>
      <dgm:spPr/>
      <dgm:t>
        <a:bodyPr/>
        <a:lstStyle/>
        <a:p>
          <a:endParaRPr lang="en-US"/>
        </a:p>
      </dgm:t>
    </dgm:pt>
  </dgm:ptLst>
  <dgm:cxnLst>
    <dgm:cxn modelId="{41C2AA7F-8BF1-4E90-B669-62D4CAA0D151}" srcId="{A01C459A-99ED-4235-80B0-4520DDF80ADF}" destId="{7898B7B5-D08B-4B35-B061-A5F67F4C06F8}" srcOrd="0" destOrd="0" parTransId="{76E7F53B-41E6-4201-8892-616357A633BE}" sibTransId="{8E9E304E-3EAF-4BD1-9A75-2793A7FF6B04}"/>
    <dgm:cxn modelId="{BEFB20B5-1910-4F60-8903-AA2E88C30074}" type="presOf" srcId="{F23A1956-1C15-434C-8CCE-EF6DB6F9825E}" destId="{430D292B-FC11-4203-8B9C-14717E32D9FF}" srcOrd="0" destOrd="0" presId="urn:microsoft.com/office/officeart/2009/layout/CircleArrowProcess"/>
    <dgm:cxn modelId="{D83A594D-3E80-4F6F-9453-FA1210E5C502}" type="presOf" srcId="{7898B7B5-D08B-4B35-B061-A5F67F4C06F8}" destId="{8EB2E01D-E197-4E67-AA55-C9B69BEA3A5D}" srcOrd="0" destOrd="0" presId="urn:microsoft.com/office/officeart/2009/layout/CircleArrowProcess"/>
    <dgm:cxn modelId="{1BAF202A-2CC9-416F-AAFB-296B257AEAF1}" type="presOf" srcId="{1CFCCB04-854B-4039-ACF6-014584E8E7A8}" destId="{CDB055C0-619A-428A-83E6-2C64F39D14B9}" srcOrd="0" destOrd="0" presId="urn:microsoft.com/office/officeart/2009/layout/CircleArrowProcess"/>
    <dgm:cxn modelId="{464A7F0C-FBC4-4D1E-B945-1D747BCC28CC}" srcId="{A01C459A-99ED-4235-80B0-4520DDF80ADF}" destId="{F23A1956-1C15-434C-8CCE-EF6DB6F9825E}" srcOrd="1" destOrd="0" parTransId="{BDF24B85-7859-45D7-9190-D77802A40418}" sibTransId="{9C0B9950-10BA-440D-8E75-D2414F78A6CF}"/>
    <dgm:cxn modelId="{EF895908-6BFE-4D34-9F2A-E562485D8E8A}" srcId="{A01C459A-99ED-4235-80B0-4520DDF80ADF}" destId="{1CFCCB04-854B-4039-ACF6-014584E8E7A8}" srcOrd="2" destOrd="0" parTransId="{D54AAC03-B798-4F54-B1A5-7DC23BDFFE99}" sibTransId="{D878FB87-3DE2-4BE3-ACBE-519513710C71}"/>
    <dgm:cxn modelId="{61344CF1-3E57-4F05-B9F2-78F64FBB7D73}" type="presOf" srcId="{A01C459A-99ED-4235-80B0-4520DDF80ADF}" destId="{DB1F0EB7-9D0F-43D8-AE2E-78BD7DE141BD}" srcOrd="0" destOrd="0" presId="urn:microsoft.com/office/officeart/2009/layout/CircleArrowProcess"/>
    <dgm:cxn modelId="{D567C382-17EC-478C-BC2E-941B42429B4D}" type="presParOf" srcId="{DB1F0EB7-9D0F-43D8-AE2E-78BD7DE141BD}" destId="{6A7F820B-3B40-463A-92B3-90AC8F4A8014}" srcOrd="0" destOrd="0" presId="urn:microsoft.com/office/officeart/2009/layout/CircleArrowProcess"/>
    <dgm:cxn modelId="{27AA19EF-9080-4788-940C-5360AB5C9C73}" type="presParOf" srcId="{6A7F820B-3B40-463A-92B3-90AC8F4A8014}" destId="{69E9EDAB-C94E-4DF4-A7BD-2284782D99F7}" srcOrd="0" destOrd="0" presId="urn:microsoft.com/office/officeart/2009/layout/CircleArrowProcess"/>
    <dgm:cxn modelId="{1DA0A4A1-D5CC-4C01-BC1F-214B08C9C06E}" type="presParOf" srcId="{DB1F0EB7-9D0F-43D8-AE2E-78BD7DE141BD}" destId="{8EB2E01D-E197-4E67-AA55-C9B69BEA3A5D}" srcOrd="1" destOrd="0" presId="urn:microsoft.com/office/officeart/2009/layout/CircleArrowProcess"/>
    <dgm:cxn modelId="{B7629CDD-EF0A-474D-BD1F-F1807BF29C8F}" type="presParOf" srcId="{DB1F0EB7-9D0F-43D8-AE2E-78BD7DE141BD}" destId="{C092787D-41C7-4D2E-9E75-338B0822F291}" srcOrd="2" destOrd="0" presId="urn:microsoft.com/office/officeart/2009/layout/CircleArrowProcess"/>
    <dgm:cxn modelId="{317C5B98-9A95-4129-BDD5-D276AB895CC9}" type="presParOf" srcId="{C092787D-41C7-4D2E-9E75-338B0822F291}" destId="{DB2DCA27-E7FC-469A-B07C-ECB374A88CB9}" srcOrd="0" destOrd="0" presId="urn:microsoft.com/office/officeart/2009/layout/CircleArrowProcess"/>
    <dgm:cxn modelId="{B5967B95-3E70-48C6-9AAC-DC502D472428}" type="presParOf" srcId="{DB1F0EB7-9D0F-43D8-AE2E-78BD7DE141BD}" destId="{430D292B-FC11-4203-8B9C-14717E32D9FF}" srcOrd="3" destOrd="0" presId="urn:microsoft.com/office/officeart/2009/layout/CircleArrowProcess"/>
    <dgm:cxn modelId="{1228F6AA-A8E2-4D54-9B4B-4600DDDEBAB3}" type="presParOf" srcId="{DB1F0EB7-9D0F-43D8-AE2E-78BD7DE141BD}" destId="{737121A8-EB48-4CDF-86F0-7912F93DDE1C}" srcOrd="4" destOrd="0" presId="urn:microsoft.com/office/officeart/2009/layout/CircleArrowProcess"/>
    <dgm:cxn modelId="{33DBF3CE-D80F-47FD-96A2-AA706E1D8751}" type="presParOf" srcId="{737121A8-EB48-4CDF-86F0-7912F93DDE1C}" destId="{8800852E-C8E7-46D8-BF05-BB6CF2646FAC}" srcOrd="0" destOrd="0" presId="urn:microsoft.com/office/officeart/2009/layout/CircleArrowProcess"/>
    <dgm:cxn modelId="{A7822840-CEC6-4A03-8224-32DD3FA9A57B}" type="presParOf" srcId="{DB1F0EB7-9D0F-43D8-AE2E-78BD7DE141BD}" destId="{CDB055C0-619A-428A-83E6-2C64F39D14B9}"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EB6EB8-BDED-4313-8C8D-8AE67EA1A760}" type="doc">
      <dgm:prSet loTypeId="urn:microsoft.com/office/officeart/2005/8/layout/gear1" loCatId="relationship" qsTypeId="urn:microsoft.com/office/officeart/2005/8/quickstyle/simple1" qsCatId="simple" csTypeId="urn:microsoft.com/office/officeart/2005/8/colors/accent1_2" csCatId="accent1" phldr="1"/>
      <dgm:spPr/>
    </dgm:pt>
    <dgm:pt modelId="{25AD5895-5FA7-4C8D-AA61-B056E1B461A1}">
      <dgm:prSet phldrT="[Text]"/>
      <dgm:spPr/>
      <dgm:t>
        <a:bodyPr/>
        <a:lstStyle/>
        <a:p>
          <a:r>
            <a:rPr lang="en-US" dirty="0" smtClean="0"/>
            <a:t>Communities </a:t>
          </a:r>
          <a:br>
            <a:rPr lang="en-US" dirty="0" smtClean="0"/>
          </a:br>
          <a:r>
            <a:rPr lang="en-US" dirty="0" smtClean="0"/>
            <a:t>(Partners, Trainings, Teaching, Engagement)</a:t>
          </a:r>
          <a:endParaRPr lang="en-US" dirty="0"/>
        </a:p>
      </dgm:t>
    </dgm:pt>
    <dgm:pt modelId="{194DB2CF-C3EE-4FD6-B895-8E94BC5D617E}" type="parTrans" cxnId="{DE164337-54D8-42E7-AF44-EBD7B5422AB3}">
      <dgm:prSet/>
      <dgm:spPr/>
      <dgm:t>
        <a:bodyPr/>
        <a:lstStyle/>
        <a:p>
          <a:endParaRPr lang="en-US"/>
        </a:p>
      </dgm:t>
    </dgm:pt>
    <dgm:pt modelId="{1AC25DAB-F616-4C5D-808B-9FF3B974D106}" type="sibTrans" cxnId="{DE164337-54D8-42E7-AF44-EBD7B5422AB3}">
      <dgm:prSet/>
      <dgm:spPr/>
      <dgm:t>
        <a:bodyPr/>
        <a:lstStyle/>
        <a:p>
          <a:endParaRPr lang="en-US"/>
        </a:p>
      </dgm:t>
    </dgm:pt>
    <dgm:pt modelId="{2564A72E-2B9C-44BB-904C-B4D0BD43D685}">
      <dgm:prSet phldrT="[Text]"/>
      <dgm:spPr/>
      <dgm:t>
        <a:bodyPr/>
        <a:lstStyle/>
        <a:p>
          <a:r>
            <a:rPr lang="en-US" dirty="0" smtClean="0"/>
            <a:t>Technologies</a:t>
          </a:r>
          <a:endParaRPr lang="en-US" dirty="0"/>
        </a:p>
      </dgm:t>
    </dgm:pt>
    <dgm:pt modelId="{3E85D1C4-E977-43BA-92FB-35F573EF81C5}" type="parTrans" cxnId="{C9C1282C-98E4-4889-B480-225C84DFCB50}">
      <dgm:prSet/>
      <dgm:spPr/>
      <dgm:t>
        <a:bodyPr/>
        <a:lstStyle/>
        <a:p>
          <a:endParaRPr lang="en-US"/>
        </a:p>
      </dgm:t>
    </dgm:pt>
    <dgm:pt modelId="{B0C572C4-A07C-4733-A2FE-C8893EE2426A}" type="sibTrans" cxnId="{C9C1282C-98E4-4889-B480-225C84DFCB50}">
      <dgm:prSet/>
      <dgm:spPr/>
      <dgm:t>
        <a:bodyPr/>
        <a:lstStyle/>
        <a:p>
          <a:endParaRPr lang="en-US"/>
        </a:p>
      </dgm:t>
    </dgm:pt>
    <dgm:pt modelId="{8DEDB80F-3041-4D31-8AD2-04FF0F05F82D}">
      <dgm:prSet phldrT="[Text]"/>
      <dgm:spPr/>
      <dgm:t>
        <a:bodyPr/>
        <a:lstStyle/>
        <a:p>
          <a:r>
            <a:rPr lang="en-US" dirty="0" smtClean="0"/>
            <a:t>Intellectual Infrastructure</a:t>
          </a:r>
          <a:endParaRPr lang="en-US" dirty="0"/>
        </a:p>
      </dgm:t>
    </dgm:pt>
    <dgm:pt modelId="{191B5E33-E420-4771-A67E-1FAB5264CAA5}" type="parTrans" cxnId="{978B473C-624B-4D75-A34E-E90DD02763C1}">
      <dgm:prSet/>
      <dgm:spPr/>
      <dgm:t>
        <a:bodyPr/>
        <a:lstStyle/>
        <a:p>
          <a:endParaRPr lang="en-US"/>
        </a:p>
      </dgm:t>
    </dgm:pt>
    <dgm:pt modelId="{B6CB3E3B-CE61-4496-884C-9EF8300AD141}" type="sibTrans" cxnId="{978B473C-624B-4D75-A34E-E90DD02763C1}">
      <dgm:prSet/>
      <dgm:spPr/>
      <dgm:t>
        <a:bodyPr/>
        <a:lstStyle/>
        <a:p>
          <a:endParaRPr lang="en-US"/>
        </a:p>
      </dgm:t>
    </dgm:pt>
    <dgm:pt modelId="{AC98921B-7438-421A-A7A3-DEC470EC6D2B}" type="pres">
      <dgm:prSet presAssocID="{76EB6EB8-BDED-4313-8C8D-8AE67EA1A760}" presName="composite" presStyleCnt="0">
        <dgm:presLayoutVars>
          <dgm:chMax val="3"/>
          <dgm:animLvl val="lvl"/>
          <dgm:resizeHandles val="exact"/>
        </dgm:presLayoutVars>
      </dgm:prSet>
      <dgm:spPr/>
    </dgm:pt>
    <dgm:pt modelId="{757C6F1B-82E1-498D-9100-45540DBC444C}" type="pres">
      <dgm:prSet presAssocID="{25AD5895-5FA7-4C8D-AA61-B056E1B461A1}" presName="gear1" presStyleLbl="node1" presStyleIdx="0" presStyleCnt="3">
        <dgm:presLayoutVars>
          <dgm:chMax val="1"/>
          <dgm:bulletEnabled val="1"/>
        </dgm:presLayoutVars>
      </dgm:prSet>
      <dgm:spPr/>
      <dgm:t>
        <a:bodyPr/>
        <a:lstStyle/>
        <a:p>
          <a:endParaRPr lang="en-US"/>
        </a:p>
      </dgm:t>
    </dgm:pt>
    <dgm:pt modelId="{812F573C-C14F-48A3-BD10-638F893E2D05}" type="pres">
      <dgm:prSet presAssocID="{25AD5895-5FA7-4C8D-AA61-B056E1B461A1}" presName="gear1srcNode" presStyleLbl="node1" presStyleIdx="0" presStyleCnt="3"/>
      <dgm:spPr/>
      <dgm:t>
        <a:bodyPr/>
        <a:lstStyle/>
        <a:p>
          <a:endParaRPr lang="en-US"/>
        </a:p>
      </dgm:t>
    </dgm:pt>
    <dgm:pt modelId="{BCBE8D78-085B-4C5C-BBAD-CC2FB115DE6C}" type="pres">
      <dgm:prSet presAssocID="{25AD5895-5FA7-4C8D-AA61-B056E1B461A1}" presName="gear1dstNode" presStyleLbl="node1" presStyleIdx="0" presStyleCnt="3"/>
      <dgm:spPr/>
      <dgm:t>
        <a:bodyPr/>
        <a:lstStyle/>
        <a:p>
          <a:endParaRPr lang="en-US"/>
        </a:p>
      </dgm:t>
    </dgm:pt>
    <dgm:pt modelId="{78B1D2A1-73D3-4778-B088-52DF23506A78}" type="pres">
      <dgm:prSet presAssocID="{2564A72E-2B9C-44BB-904C-B4D0BD43D685}" presName="gear2" presStyleLbl="node1" presStyleIdx="1" presStyleCnt="3">
        <dgm:presLayoutVars>
          <dgm:chMax val="1"/>
          <dgm:bulletEnabled val="1"/>
        </dgm:presLayoutVars>
      </dgm:prSet>
      <dgm:spPr/>
      <dgm:t>
        <a:bodyPr/>
        <a:lstStyle/>
        <a:p>
          <a:endParaRPr lang="en-US"/>
        </a:p>
      </dgm:t>
    </dgm:pt>
    <dgm:pt modelId="{E8960BDE-5A53-40F8-B76C-AE7BF1176C8F}" type="pres">
      <dgm:prSet presAssocID="{2564A72E-2B9C-44BB-904C-B4D0BD43D685}" presName="gear2srcNode" presStyleLbl="node1" presStyleIdx="1" presStyleCnt="3"/>
      <dgm:spPr/>
      <dgm:t>
        <a:bodyPr/>
        <a:lstStyle/>
        <a:p>
          <a:endParaRPr lang="en-US"/>
        </a:p>
      </dgm:t>
    </dgm:pt>
    <dgm:pt modelId="{38BCE006-A10A-4372-9AF6-8B7E61CA7808}" type="pres">
      <dgm:prSet presAssocID="{2564A72E-2B9C-44BB-904C-B4D0BD43D685}" presName="gear2dstNode" presStyleLbl="node1" presStyleIdx="1" presStyleCnt="3"/>
      <dgm:spPr/>
      <dgm:t>
        <a:bodyPr/>
        <a:lstStyle/>
        <a:p>
          <a:endParaRPr lang="en-US"/>
        </a:p>
      </dgm:t>
    </dgm:pt>
    <dgm:pt modelId="{B78534A4-7871-4BC2-95B9-2974E8B4CDF0}" type="pres">
      <dgm:prSet presAssocID="{8DEDB80F-3041-4D31-8AD2-04FF0F05F82D}" presName="gear3" presStyleLbl="node1" presStyleIdx="2" presStyleCnt="3"/>
      <dgm:spPr/>
      <dgm:t>
        <a:bodyPr/>
        <a:lstStyle/>
        <a:p>
          <a:endParaRPr lang="en-US"/>
        </a:p>
      </dgm:t>
    </dgm:pt>
    <dgm:pt modelId="{ADD0D875-B308-4221-93A1-87AFBB620B24}" type="pres">
      <dgm:prSet presAssocID="{8DEDB80F-3041-4D31-8AD2-04FF0F05F82D}" presName="gear3tx" presStyleLbl="node1" presStyleIdx="2" presStyleCnt="3">
        <dgm:presLayoutVars>
          <dgm:chMax val="1"/>
          <dgm:bulletEnabled val="1"/>
        </dgm:presLayoutVars>
      </dgm:prSet>
      <dgm:spPr/>
      <dgm:t>
        <a:bodyPr/>
        <a:lstStyle/>
        <a:p>
          <a:endParaRPr lang="en-US"/>
        </a:p>
      </dgm:t>
    </dgm:pt>
    <dgm:pt modelId="{EC23D42F-B2D6-439D-BA6B-E0E7438A5857}" type="pres">
      <dgm:prSet presAssocID="{8DEDB80F-3041-4D31-8AD2-04FF0F05F82D}" presName="gear3srcNode" presStyleLbl="node1" presStyleIdx="2" presStyleCnt="3"/>
      <dgm:spPr/>
      <dgm:t>
        <a:bodyPr/>
        <a:lstStyle/>
        <a:p>
          <a:endParaRPr lang="en-US"/>
        </a:p>
      </dgm:t>
    </dgm:pt>
    <dgm:pt modelId="{370AAC84-633F-4F6B-9232-3783ABA4993D}" type="pres">
      <dgm:prSet presAssocID="{8DEDB80F-3041-4D31-8AD2-04FF0F05F82D}" presName="gear3dstNode" presStyleLbl="node1" presStyleIdx="2" presStyleCnt="3"/>
      <dgm:spPr/>
      <dgm:t>
        <a:bodyPr/>
        <a:lstStyle/>
        <a:p>
          <a:endParaRPr lang="en-US"/>
        </a:p>
      </dgm:t>
    </dgm:pt>
    <dgm:pt modelId="{6F5262F6-10B1-4F8D-9BAA-FBD3B9069BFD}" type="pres">
      <dgm:prSet presAssocID="{1AC25DAB-F616-4C5D-808B-9FF3B974D106}" presName="connector1" presStyleLbl="sibTrans2D1" presStyleIdx="0" presStyleCnt="3"/>
      <dgm:spPr/>
      <dgm:t>
        <a:bodyPr/>
        <a:lstStyle/>
        <a:p>
          <a:endParaRPr lang="en-US"/>
        </a:p>
      </dgm:t>
    </dgm:pt>
    <dgm:pt modelId="{971559E5-F03B-4AD7-900A-18C82DBFF792}" type="pres">
      <dgm:prSet presAssocID="{B0C572C4-A07C-4733-A2FE-C8893EE2426A}" presName="connector2" presStyleLbl="sibTrans2D1" presStyleIdx="1" presStyleCnt="3"/>
      <dgm:spPr/>
      <dgm:t>
        <a:bodyPr/>
        <a:lstStyle/>
        <a:p>
          <a:endParaRPr lang="en-US"/>
        </a:p>
      </dgm:t>
    </dgm:pt>
    <dgm:pt modelId="{1ABBFD35-0242-4EAD-842B-BA533D754758}" type="pres">
      <dgm:prSet presAssocID="{B6CB3E3B-CE61-4496-884C-9EF8300AD141}" presName="connector3" presStyleLbl="sibTrans2D1" presStyleIdx="2" presStyleCnt="3"/>
      <dgm:spPr/>
      <dgm:t>
        <a:bodyPr/>
        <a:lstStyle/>
        <a:p>
          <a:endParaRPr lang="en-US"/>
        </a:p>
      </dgm:t>
    </dgm:pt>
  </dgm:ptLst>
  <dgm:cxnLst>
    <dgm:cxn modelId="{B8A2C208-F370-4AF0-BD24-2B155C2877CE}" type="presOf" srcId="{8DEDB80F-3041-4D31-8AD2-04FF0F05F82D}" destId="{B78534A4-7871-4BC2-95B9-2974E8B4CDF0}" srcOrd="0" destOrd="0" presId="urn:microsoft.com/office/officeart/2005/8/layout/gear1"/>
    <dgm:cxn modelId="{10442F51-5019-459C-B2C3-75FBB3E804A2}" type="presOf" srcId="{8DEDB80F-3041-4D31-8AD2-04FF0F05F82D}" destId="{EC23D42F-B2D6-439D-BA6B-E0E7438A5857}" srcOrd="2" destOrd="0" presId="urn:microsoft.com/office/officeart/2005/8/layout/gear1"/>
    <dgm:cxn modelId="{6113685D-6B97-4CE7-8DD7-CE04E8EED583}" type="presOf" srcId="{25AD5895-5FA7-4C8D-AA61-B056E1B461A1}" destId="{812F573C-C14F-48A3-BD10-638F893E2D05}" srcOrd="1" destOrd="0" presId="urn:microsoft.com/office/officeart/2005/8/layout/gear1"/>
    <dgm:cxn modelId="{93456784-7947-4113-ABF0-2AE82C4DE562}" type="presOf" srcId="{B6CB3E3B-CE61-4496-884C-9EF8300AD141}" destId="{1ABBFD35-0242-4EAD-842B-BA533D754758}" srcOrd="0" destOrd="0" presId="urn:microsoft.com/office/officeart/2005/8/layout/gear1"/>
    <dgm:cxn modelId="{E870CCF4-8B75-455B-8030-38B5A6EEB2A5}" type="presOf" srcId="{8DEDB80F-3041-4D31-8AD2-04FF0F05F82D}" destId="{370AAC84-633F-4F6B-9232-3783ABA4993D}" srcOrd="3" destOrd="0" presId="urn:microsoft.com/office/officeart/2005/8/layout/gear1"/>
    <dgm:cxn modelId="{32DF76C2-0552-4BC9-B4FD-B550402304F5}" type="presOf" srcId="{1AC25DAB-F616-4C5D-808B-9FF3B974D106}" destId="{6F5262F6-10B1-4F8D-9BAA-FBD3B9069BFD}" srcOrd="0" destOrd="0" presId="urn:microsoft.com/office/officeart/2005/8/layout/gear1"/>
    <dgm:cxn modelId="{87F78E5F-280C-41A2-A246-2256E33C1D23}" type="presOf" srcId="{2564A72E-2B9C-44BB-904C-B4D0BD43D685}" destId="{78B1D2A1-73D3-4778-B088-52DF23506A78}" srcOrd="0" destOrd="0" presId="urn:microsoft.com/office/officeart/2005/8/layout/gear1"/>
    <dgm:cxn modelId="{C9C1282C-98E4-4889-B480-225C84DFCB50}" srcId="{76EB6EB8-BDED-4313-8C8D-8AE67EA1A760}" destId="{2564A72E-2B9C-44BB-904C-B4D0BD43D685}" srcOrd="1" destOrd="0" parTransId="{3E85D1C4-E977-43BA-92FB-35F573EF81C5}" sibTransId="{B0C572C4-A07C-4733-A2FE-C8893EE2426A}"/>
    <dgm:cxn modelId="{2D716BF1-49F4-4CE7-A7E4-0B128A4A004E}" type="presOf" srcId="{8DEDB80F-3041-4D31-8AD2-04FF0F05F82D}" destId="{ADD0D875-B308-4221-93A1-87AFBB620B24}" srcOrd="1" destOrd="0" presId="urn:microsoft.com/office/officeart/2005/8/layout/gear1"/>
    <dgm:cxn modelId="{DEC4134B-856F-4957-9FB4-C934A2D11CE1}" type="presOf" srcId="{25AD5895-5FA7-4C8D-AA61-B056E1B461A1}" destId="{757C6F1B-82E1-498D-9100-45540DBC444C}" srcOrd="0" destOrd="0" presId="urn:microsoft.com/office/officeart/2005/8/layout/gear1"/>
    <dgm:cxn modelId="{EA070803-8B60-44BD-B9E3-0C28466571D0}" type="presOf" srcId="{25AD5895-5FA7-4C8D-AA61-B056E1B461A1}" destId="{BCBE8D78-085B-4C5C-BBAD-CC2FB115DE6C}" srcOrd="2" destOrd="0" presId="urn:microsoft.com/office/officeart/2005/8/layout/gear1"/>
    <dgm:cxn modelId="{770ED416-E03A-44D8-9249-CD3244FFBA16}" type="presOf" srcId="{2564A72E-2B9C-44BB-904C-B4D0BD43D685}" destId="{E8960BDE-5A53-40F8-B76C-AE7BF1176C8F}" srcOrd="1" destOrd="0" presId="urn:microsoft.com/office/officeart/2005/8/layout/gear1"/>
    <dgm:cxn modelId="{B788A1CB-1CC9-4FE1-9A8C-4D095493CE4B}" type="presOf" srcId="{2564A72E-2B9C-44BB-904C-B4D0BD43D685}" destId="{38BCE006-A10A-4372-9AF6-8B7E61CA7808}" srcOrd="2" destOrd="0" presId="urn:microsoft.com/office/officeart/2005/8/layout/gear1"/>
    <dgm:cxn modelId="{BEAC8A9C-CC37-462F-977D-F8CBB72998C3}" type="presOf" srcId="{76EB6EB8-BDED-4313-8C8D-8AE67EA1A760}" destId="{AC98921B-7438-421A-A7A3-DEC470EC6D2B}" srcOrd="0" destOrd="0" presId="urn:microsoft.com/office/officeart/2005/8/layout/gear1"/>
    <dgm:cxn modelId="{DE164337-54D8-42E7-AF44-EBD7B5422AB3}" srcId="{76EB6EB8-BDED-4313-8C8D-8AE67EA1A760}" destId="{25AD5895-5FA7-4C8D-AA61-B056E1B461A1}" srcOrd="0" destOrd="0" parTransId="{194DB2CF-C3EE-4FD6-B895-8E94BC5D617E}" sibTransId="{1AC25DAB-F616-4C5D-808B-9FF3B974D106}"/>
    <dgm:cxn modelId="{9C70F5A9-5E88-498C-9D74-A0D8D732618A}" type="presOf" srcId="{B0C572C4-A07C-4733-A2FE-C8893EE2426A}" destId="{971559E5-F03B-4AD7-900A-18C82DBFF792}" srcOrd="0" destOrd="0" presId="urn:microsoft.com/office/officeart/2005/8/layout/gear1"/>
    <dgm:cxn modelId="{978B473C-624B-4D75-A34E-E90DD02763C1}" srcId="{76EB6EB8-BDED-4313-8C8D-8AE67EA1A760}" destId="{8DEDB80F-3041-4D31-8AD2-04FF0F05F82D}" srcOrd="2" destOrd="0" parTransId="{191B5E33-E420-4771-A67E-1FAB5264CAA5}" sibTransId="{B6CB3E3B-CE61-4496-884C-9EF8300AD141}"/>
    <dgm:cxn modelId="{9D17BD29-0201-4868-9009-60C25310649D}" type="presParOf" srcId="{AC98921B-7438-421A-A7A3-DEC470EC6D2B}" destId="{757C6F1B-82E1-498D-9100-45540DBC444C}" srcOrd="0" destOrd="0" presId="urn:microsoft.com/office/officeart/2005/8/layout/gear1"/>
    <dgm:cxn modelId="{2F09BB51-AC4F-426B-9645-4D9CEFA1A975}" type="presParOf" srcId="{AC98921B-7438-421A-A7A3-DEC470EC6D2B}" destId="{812F573C-C14F-48A3-BD10-638F893E2D05}" srcOrd="1" destOrd="0" presId="urn:microsoft.com/office/officeart/2005/8/layout/gear1"/>
    <dgm:cxn modelId="{D9C82522-FEDC-4492-AD2C-3B9FD53D4253}" type="presParOf" srcId="{AC98921B-7438-421A-A7A3-DEC470EC6D2B}" destId="{BCBE8D78-085B-4C5C-BBAD-CC2FB115DE6C}" srcOrd="2" destOrd="0" presId="urn:microsoft.com/office/officeart/2005/8/layout/gear1"/>
    <dgm:cxn modelId="{4EDDB2AE-DF16-4D94-8773-4BD9E91C3539}" type="presParOf" srcId="{AC98921B-7438-421A-A7A3-DEC470EC6D2B}" destId="{78B1D2A1-73D3-4778-B088-52DF23506A78}" srcOrd="3" destOrd="0" presId="urn:microsoft.com/office/officeart/2005/8/layout/gear1"/>
    <dgm:cxn modelId="{001B5A28-79B1-4422-9A99-9A4DD1CDDF99}" type="presParOf" srcId="{AC98921B-7438-421A-A7A3-DEC470EC6D2B}" destId="{E8960BDE-5A53-40F8-B76C-AE7BF1176C8F}" srcOrd="4" destOrd="0" presId="urn:microsoft.com/office/officeart/2005/8/layout/gear1"/>
    <dgm:cxn modelId="{1A5CC377-5BBB-48DD-9EEB-7BB16F0BABE9}" type="presParOf" srcId="{AC98921B-7438-421A-A7A3-DEC470EC6D2B}" destId="{38BCE006-A10A-4372-9AF6-8B7E61CA7808}" srcOrd="5" destOrd="0" presId="urn:microsoft.com/office/officeart/2005/8/layout/gear1"/>
    <dgm:cxn modelId="{F034570C-C4BF-4BE8-81AF-45185F9FECC5}" type="presParOf" srcId="{AC98921B-7438-421A-A7A3-DEC470EC6D2B}" destId="{B78534A4-7871-4BC2-95B9-2974E8B4CDF0}" srcOrd="6" destOrd="0" presId="urn:microsoft.com/office/officeart/2005/8/layout/gear1"/>
    <dgm:cxn modelId="{E1A54EA3-20D7-4502-A805-82777C21D4EB}" type="presParOf" srcId="{AC98921B-7438-421A-A7A3-DEC470EC6D2B}" destId="{ADD0D875-B308-4221-93A1-87AFBB620B24}" srcOrd="7" destOrd="0" presId="urn:microsoft.com/office/officeart/2005/8/layout/gear1"/>
    <dgm:cxn modelId="{09E626CF-84D4-491D-A5AC-39876045BDCD}" type="presParOf" srcId="{AC98921B-7438-421A-A7A3-DEC470EC6D2B}" destId="{EC23D42F-B2D6-439D-BA6B-E0E7438A5857}" srcOrd="8" destOrd="0" presId="urn:microsoft.com/office/officeart/2005/8/layout/gear1"/>
    <dgm:cxn modelId="{8B7CD8C8-A2BC-43CC-8668-C5D629684B39}" type="presParOf" srcId="{AC98921B-7438-421A-A7A3-DEC470EC6D2B}" destId="{370AAC84-633F-4F6B-9232-3783ABA4993D}" srcOrd="9" destOrd="0" presId="urn:microsoft.com/office/officeart/2005/8/layout/gear1"/>
    <dgm:cxn modelId="{FE1280B6-1396-4800-9378-6B59B90987B2}" type="presParOf" srcId="{AC98921B-7438-421A-A7A3-DEC470EC6D2B}" destId="{6F5262F6-10B1-4F8D-9BAA-FBD3B9069BFD}" srcOrd="10" destOrd="0" presId="urn:microsoft.com/office/officeart/2005/8/layout/gear1"/>
    <dgm:cxn modelId="{73608002-262E-4BEA-9D9C-DE625374ECA2}" type="presParOf" srcId="{AC98921B-7438-421A-A7A3-DEC470EC6D2B}" destId="{971559E5-F03B-4AD7-900A-18C82DBFF792}" srcOrd="11" destOrd="0" presId="urn:microsoft.com/office/officeart/2005/8/layout/gear1"/>
    <dgm:cxn modelId="{0BB95C81-CC5F-4B21-80C8-1A7D98C77389}" type="presParOf" srcId="{AC98921B-7438-421A-A7A3-DEC470EC6D2B}" destId="{1ABBFD35-0242-4EAD-842B-BA533D754758}"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7C6F1B-82E1-498D-9100-45540DBC444C}">
      <dsp:nvSpPr>
        <dsp:cNvPr id="0" name=""/>
        <dsp:cNvSpPr/>
      </dsp:nvSpPr>
      <dsp:spPr>
        <a:xfrm>
          <a:off x="4156710" y="2708909"/>
          <a:ext cx="3310890" cy="3310890"/>
        </a:xfrm>
        <a:prstGeom prst="gear9">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Communities </a:t>
          </a:r>
          <a:br>
            <a:rPr lang="en-US" sz="1800" kern="1200" dirty="0" smtClean="0"/>
          </a:br>
          <a:r>
            <a:rPr lang="en-US" sz="1800" kern="1200" dirty="0" smtClean="0"/>
            <a:t>(Partners, Trainings, Teaching, Engagement)</a:t>
          </a:r>
          <a:endParaRPr lang="en-US" sz="1800" kern="1200" dirty="0"/>
        </a:p>
      </dsp:txBody>
      <dsp:txXfrm>
        <a:off x="4822346" y="3484469"/>
        <a:ext cx="1979618" cy="1701866"/>
      </dsp:txXfrm>
    </dsp:sp>
    <dsp:sp modelId="{78B1D2A1-73D3-4778-B088-52DF23506A78}">
      <dsp:nvSpPr>
        <dsp:cNvPr id="0" name=""/>
        <dsp:cNvSpPr/>
      </dsp:nvSpPr>
      <dsp:spPr>
        <a:xfrm>
          <a:off x="2230373" y="1926336"/>
          <a:ext cx="2407920" cy="2407920"/>
        </a:xfrm>
        <a:prstGeom prst="gear6">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Technologies</a:t>
          </a:r>
          <a:endParaRPr lang="en-US" sz="1800" kern="1200" dirty="0"/>
        </a:p>
      </dsp:txBody>
      <dsp:txXfrm>
        <a:off x="2836574" y="2536201"/>
        <a:ext cx="1195518" cy="1188190"/>
      </dsp:txXfrm>
    </dsp:sp>
    <dsp:sp modelId="{B78534A4-7871-4BC2-95B9-2974E8B4CDF0}">
      <dsp:nvSpPr>
        <dsp:cNvPr id="0" name=""/>
        <dsp:cNvSpPr/>
      </dsp:nvSpPr>
      <dsp:spPr>
        <a:xfrm rot="20700000">
          <a:off x="3579054" y="265116"/>
          <a:ext cx="2359270" cy="2359270"/>
        </a:xfrm>
        <a:prstGeom prst="gear6">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Intellectual Infrastructure</a:t>
          </a:r>
          <a:endParaRPr lang="en-US" sz="1800" kern="1200" dirty="0"/>
        </a:p>
      </dsp:txBody>
      <dsp:txXfrm rot="-20700000">
        <a:off x="4096512" y="782573"/>
        <a:ext cx="1324356" cy="1324356"/>
      </dsp:txXfrm>
    </dsp:sp>
    <dsp:sp modelId="{6F5262F6-10B1-4F8D-9BAA-FBD3B9069BFD}">
      <dsp:nvSpPr>
        <dsp:cNvPr id="0" name=""/>
        <dsp:cNvSpPr/>
      </dsp:nvSpPr>
      <dsp:spPr>
        <a:xfrm>
          <a:off x="3922655" y="2197539"/>
          <a:ext cx="4237939" cy="4237939"/>
        </a:xfrm>
        <a:prstGeom prst="circularArrow">
          <a:avLst>
            <a:gd name="adj1" fmla="val 4688"/>
            <a:gd name="adj2" fmla="val 299029"/>
            <a:gd name="adj3" fmla="val 2547501"/>
            <a:gd name="adj4" fmla="val 1579535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1559E5-F03B-4AD7-900A-18C82DBFF792}">
      <dsp:nvSpPr>
        <dsp:cNvPr id="0" name=""/>
        <dsp:cNvSpPr/>
      </dsp:nvSpPr>
      <dsp:spPr>
        <a:xfrm>
          <a:off x="1803935" y="1385720"/>
          <a:ext cx="3079127" cy="3079127"/>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BBFD35-0242-4EAD-842B-BA533D754758}">
      <dsp:nvSpPr>
        <dsp:cNvPr id="0" name=""/>
        <dsp:cNvSpPr/>
      </dsp:nvSpPr>
      <dsp:spPr>
        <a:xfrm>
          <a:off x="3033331" y="-259486"/>
          <a:ext cx="3319919" cy="3319919"/>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40175" y="0"/>
            <a:ext cx="3013075" cy="461963"/>
          </a:xfrm>
          <a:prstGeom prst="rect">
            <a:avLst/>
          </a:prstGeom>
        </p:spPr>
        <p:txBody>
          <a:bodyPr vert="horz" lIns="91440" tIns="45720" rIns="91440" bIns="45720" rtlCol="0"/>
          <a:lstStyle>
            <a:lvl1pPr algn="r">
              <a:defRPr sz="1200"/>
            </a:lvl1pPr>
          </a:lstStyle>
          <a:p>
            <a:fld id="{73D65579-9BF9-4240-BCBB-7E3AAB50CD48}" type="datetimeFigureOut">
              <a:rPr lang="en-US" smtClean="0"/>
              <a:pPr/>
              <a:t>5/29/2014</a:t>
            </a:fld>
            <a:endParaRPr lang="en-US"/>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389438"/>
            <a:ext cx="5564188" cy="41576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288"/>
            <a:ext cx="3013075" cy="461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40175" y="8777288"/>
            <a:ext cx="3013075" cy="461962"/>
          </a:xfrm>
          <a:prstGeom prst="rect">
            <a:avLst/>
          </a:prstGeom>
        </p:spPr>
        <p:txBody>
          <a:bodyPr vert="horz" lIns="91440" tIns="45720" rIns="91440" bIns="45720" rtlCol="0" anchor="b"/>
          <a:lstStyle>
            <a:lvl1pPr algn="r">
              <a:defRPr sz="1200"/>
            </a:lvl1pPr>
          </a:lstStyle>
          <a:p>
            <a:fld id="{236B5C6A-4FC0-49D8-99DF-3FE46915153C}" type="slidenum">
              <a:rPr lang="en-US" smtClean="0"/>
              <a:pPr/>
              <a:t>‹#›</a:t>
            </a:fld>
            <a:endParaRPr lang="en-US"/>
          </a:p>
        </p:txBody>
      </p:sp>
    </p:spTree>
    <p:extLst>
      <p:ext uri="{BB962C8B-B14F-4D97-AF65-F5344CB8AC3E}">
        <p14:creationId xmlns:p14="http://schemas.microsoft.com/office/powerpoint/2010/main" val="1110541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Hello, </a:t>
            </a:r>
            <a:r>
              <a:rPr lang="en-US" baseline="0" dirty="0" smtClean="0"/>
              <a:t> </a:t>
            </a:r>
            <a:r>
              <a:rPr lang="en-US" dirty="0" smtClean="0"/>
              <a:t>I’m Laurie Taylor, Digital Library of the Caribbean (dLOC) Technical Director, and today I’m speaking about</a:t>
            </a:r>
            <a:r>
              <a:rPr lang="en-US" baseline="0" dirty="0" smtClean="0"/>
              <a:t> </a:t>
            </a:r>
            <a:r>
              <a:rPr lang="en-US" sz="1200" dirty="0" smtClean="0"/>
              <a:t>Collaboratively Developing Data Curation Literacy with dLOC.</a:t>
            </a:r>
          </a:p>
          <a:p>
            <a:endParaRPr lang="en-US" sz="1200" dirty="0" smtClean="0">
              <a:latin typeface="Arial" pitchFamily="34" charset="0"/>
              <a:cs typeface="Arial" pitchFamily="34" charset="0"/>
            </a:endParaRPr>
          </a:p>
          <a:p>
            <a:endParaRPr lang="en-US" sz="9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236B5C6A-4FC0-49D8-99DF-3FE46915153C}" type="slidenum">
              <a:rPr lang="en-US" smtClean="0"/>
              <a:pPr/>
              <a:t>1</a:t>
            </a:fld>
            <a:endParaRPr lang="en-US"/>
          </a:p>
        </p:txBody>
      </p:sp>
    </p:spTree>
    <p:extLst>
      <p:ext uri="{BB962C8B-B14F-4D97-AF65-F5344CB8AC3E}">
        <p14:creationId xmlns:p14="http://schemas.microsoft.com/office/powerpoint/2010/main" val="2610981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6B5C6A-4FC0-49D8-99DF-3FE46915153C}" type="slidenum">
              <a:rPr lang="en-US" smtClean="0"/>
              <a:pPr/>
              <a:t>12</a:t>
            </a:fld>
            <a:endParaRPr lang="en-US"/>
          </a:p>
        </p:txBody>
      </p:sp>
    </p:spTree>
    <p:extLst>
      <p:ext uri="{BB962C8B-B14F-4D97-AF65-F5344CB8AC3E}">
        <p14:creationId xmlns:p14="http://schemas.microsoft.com/office/powerpoint/2010/main" val="2882063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dLOC partners also share</a:t>
            </a:r>
            <a:r>
              <a:rPr lang="en-US" baseline="0" dirty="0" smtClean="0"/>
              <a:t> expertise in terms of information literacy and intellectual infrastructure as part of data curation literacy.</a:t>
            </a:r>
          </a:p>
          <a:p>
            <a:endParaRPr lang="en-US" baseline="0" dirty="0" smtClean="0"/>
          </a:p>
          <a:p>
            <a:r>
              <a:rPr lang="en-US" baseline="0" dirty="0" smtClean="0"/>
              <a:t>This is a listing of some examples in dLOC of curated collections, like special collections and exhibits, as intellectual infrastructure.</a:t>
            </a:r>
            <a:endParaRPr lang="en-US" dirty="0"/>
          </a:p>
        </p:txBody>
      </p:sp>
      <p:sp>
        <p:nvSpPr>
          <p:cNvPr id="4" name="Slide Number Placeholder 3"/>
          <p:cNvSpPr>
            <a:spLocks noGrp="1"/>
          </p:cNvSpPr>
          <p:nvPr>
            <p:ph type="sldNum" sz="quarter" idx="10"/>
          </p:nvPr>
        </p:nvSpPr>
        <p:spPr/>
        <p:txBody>
          <a:bodyPr/>
          <a:lstStyle/>
          <a:p>
            <a:fld id="{236B5C6A-4FC0-49D8-99DF-3FE46915153C}" type="slidenum">
              <a:rPr lang="en-US" smtClean="0"/>
              <a:pPr/>
              <a:t>13</a:t>
            </a:fld>
            <a:endParaRPr lang="en-US"/>
          </a:p>
        </p:txBody>
      </p:sp>
    </p:spTree>
    <p:extLst>
      <p:ext uri="{BB962C8B-B14F-4D97-AF65-F5344CB8AC3E}">
        <p14:creationId xmlns:p14="http://schemas.microsoft.com/office/powerpoint/2010/main" val="2616451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the CARIFESTA</a:t>
            </a:r>
            <a:r>
              <a:rPr lang="en-US" baseline="0" dirty="0" smtClean="0"/>
              <a:t> Archive is a rich resource with </a:t>
            </a:r>
            <a:r>
              <a:rPr lang="en-US" sz="1200" kern="1200" dirty="0" smtClean="0">
                <a:solidFill>
                  <a:schemeClr val="tx1"/>
                </a:solidFill>
                <a:latin typeface="+mn-lt"/>
                <a:ea typeface="+mn-ea"/>
                <a:cs typeface="+mn-cs"/>
              </a:rPr>
              <a:t>country reports, magazine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articles, correspondence, press releases, photographs and much more on CARIFESTA.</a:t>
            </a:r>
            <a:r>
              <a:rPr lang="en-US" sz="1200" kern="1200" baseline="0" dirty="0" smtClean="0">
                <a:solidFill>
                  <a:schemeClr val="tx1"/>
                </a:solidFill>
                <a:latin typeface="+mn-lt"/>
                <a:ea typeface="+mn-ea"/>
                <a:cs typeface="+mn-cs"/>
              </a:rPr>
              <a:t>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Each article is a great resource alone. These are infinitely richer when together in a curated collection of all of these resources on a particular CARIFESTA  festival and for all of the festivals.</a:t>
            </a:r>
          </a:p>
          <a:p>
            <a:endParaRPr lang="en-US" dirty="0" smtClean="0"/>
          </a:p>
          <a:p>
            <a:r>
              <a:rPr lang="en-US" dirty="0" smtClean="0"/>
              <a:t>Intellectual infrastructure</a:t>
            </a:r>
            <a:r>
              <a:rPr lang="en-US" baseline="0" dirty="0" smtClean="0"/>
              <a:t> and data curation includes the content—articles, press releases, photos—and the curated context that connects the materials together and shows their relationships, as in the CARIFESTA Archive.</a:t>
            </a:r>
          </a:p>
          <a:p>
            <a:endParaRPr lang="en-US" dirty="0"/>
          </a:p>
        </p:txBody>
      </p:sp>
      <p:sp>
        <p:nvSpPr>
          <p:cNvPr id="4" name="Slide Number Placeholder 3"/>
          <p:cNvSpPr>
            <a:spLocks noGrp="1"/>
          </p:cNvSpPr>
          <p:nvPr>
            <p:ph type="sldNum" sz="quarter" idx="10"/>
          </p:nvPr>
        </p:nvSpPr>
        <p:spPr/>
        <p:txBody>
          <a:bodyPr/>
          <a:lstStyle/>
          <a:p>
            <a:fld id="{236B5C6A-4FC0-49D8-99DF-3FE46915153C}" type="slidenum">
              <a:rPr lang="en-US" smtClean="0"/>
              <a:pPr/>
              <a:t>14</a:t>
            </a:fld>
            <a:endParaRPr lang="en-US"/>
          </a:p>
        </p:txBody>
      </p:sp>
    </p:spTree>
    <p:extLst>
      <p:ext uri="{BB962C8B-B14F-4D97-AF65-F5344CB8AC3E}">
        <p14:creationId xmlns:p14="http://schemas.microsoft.com/office/powerpoint/2010/main" val="863034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curation can</a:t>
            </a:r>
            <a:r>
              <a:rPr lang="en-US" baseline="0" dirty="0" smtClean="0"/>
              <a:t> be about creating context with other experts. Over 100 scholars contributed to the online exhibit “Haiti: An Island Luminous” to create a rich resource for teaching history. This exhibit was possible only because of the work of dLOC partners in digitizing cultural heritage materials.  </a:t>
            </a:r>
          </a:p>
          <a:p>
            <a:endParaRPr lang="en-US" baseline="0" dirty="0" smtClean="0"/>
          </a:p>
          <a:p>
            <a:r>
              <a:rPr lang="en-US" baseline="0" dirty="0" smtClean="0"/>
              <a:t>This exhibit shows that data curation literacy requires collaboration with libraries, archives, museums, and other communities like scholars, all working together. </a:t>
            </a:r>
            <a:endParaRPr lang="en-US" dirty="0"/>
          </a:p>
        </p:txBody>
      </p:sp>
      <p:sp>
        <p:nvSpPr>
          <p:cNvPr id="4" name="Slide Number Placeholder 3"/>
          <p:cNvSpPr>
            <a:spLocks noGrp="1"/>
          </p:cNvSpPr>
          <p:nvPr>
            <p:ph type="sldNum" sz="quarter" idx="10"/>
          </p:nvPr>
        </p:nvSpPr>
        <p:spPr/>
        <p:txBody>
          <a:bodyPr/>
          <a:lstStyle/>
          <a:p>
            <a:fld id="{236B5C6A-4FC0-49D8-99DF-3FE46915153C}" type="slidenum">
              <a:rPr lang="en-US" smtClean="0"/>
              <a:pPr/>
              <a:t>15</a:t>
            </a:fld>
            <a:endParaRPr lang="en-US"/>
          </a:p>
        </p:txBody>
      </p:sp>
    </p:spTree>
    <p:extLst>
      <p:ext uri="{BB962C8B-B14F-4D97-AF65-F5344CB8AC3E}">
        <p14:creationId xmlns:p14="http://schemas.microsoft.com/office/powerpoint/2010/main" val="2509753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Scholars</a:t>
            </a:r>
            <a:r>
              <a:rPr lang="en-US" baseline="0" dirty="0" smtClean="0"/>
              <a:t> are also part of data curation literacy with dLOC through their teaching. </a:t>
            </a:r>
          </a:p>
          <a:p>
            <a:endParaRPr lang="en-US" baseline="0" dirty="0" smtClean="0"/>
          </a:p>
          <a:p>
            <a:r>
              <a:rPr lang="en-US" baseline="0" dirty="0" smtClean="0"/>
              <a:t>The quote on this slide is from Rhonda Cobham-Sander, an extremely important scholar of Caribbean Literature and History.  When she learned of so many important Caribbean cultural heritage and literature works in dLOC, she and her colleagues knew they needed to teach about these resources. They also knew they needed to help others in teaching Caribbean literature with dLOC.</a:t>
            </a:r>
          </a:p>
        </p:txBody>
      </p:sp>
      <p:sp>
        <p:nvSpPr>
          <p:cNvPr id="4" name="Slide Number Placeholder 3"/>
          <p:cNvSpPr>
            <a:spLocks noGrp="1"/>
          </p:cNvSpPr>
          <p:nvPr>
            <p:ph type="sldNum" sz="quarter" idx="10"/>
          </p:nvPr>
        </p:nvSpPr>
        <p:spPr/>
        <p:txBody>
          <a:bodyPr/>
          <a:lstStyle/>
          <a:p>
            <a:fld id="{236B5C6A-4FC0-49D8-99DF-3FE46915153C}" type="slidenum">
              <a:rPr lang="en-US" smtClean="0"/>
              <a:pPr/>
              <a:t>17</a:t>
            </a:fld>
            <a:endParaRPr lang="en-US"/>
          </a:p>
        </p:txBody>
      </p:sp>
    </p:spTree>
    <p:extLst>
      <p:ext uri="{BB962C8B-B14F-4D97-AF65-F5344CB8AC3E}">
        <p14:creationId xmlns:p14="http://schemas.microsoft.com/office/powerpoint/2010/main" val="4252550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Rhonda Cobham</a:t>
            </a:r>
            <a:r>
              <a:rPr lang="en-US" baseline="0" dirty="0" smtClean="0"/>
              <a:t>-Sander, Leah Rosenberg, and Donette Francis—all Caribbean Literature scholars—taught a class together at their 3 institutions in fall 2013. They taught the course with their librarians.  They chose to collaborate because of the critical need for collaboratively developing data curation literacy to support Caribbean Literature studies. This collaboration was possible because of dLOC’s resources, partners, and communities.</a:t>
            </a:r>
            <a:endParaRPr lang="en-US" dirty="0"/>
          </a:p>
        </p:txBody>
      </p:sp>
      <p:sp>
        <p:nvSpPr>
          <p:cNvPr id="4" name="Slide Number Placeholder 3"/>
          <p:cNvSpPr>
            <a:spLocks noGrp="1"/>
          </p:cNvSpPr>
          <p:nvPr>
            <p:ph type="sldNum" sz="quarter" idx="10"/>
          </p:nvPr>
        </p:nvSpPr>
        <p:spPr/>
        <p:txBody>
          <a:bodyPr/>
          <a:lstStyle/>
          <a:p>
            <a:fld id="{236B5C6A-4FC0-49D8-99DF-3FE46915153C}" type="slidenum">
              <a:rPr lang="en-US" smtClean="0"/>
              <a:pPr/>
              <a:t>18</a:t>
            </a:fld>
            <a:endParaRPr lang="en-US"/>
          </a:p>
        </p:txBody>
      </p:sp>
    </p:spTree>
    <p:extLst>
      <p:ext uri="{BB962C8B-B14F-4D97-AF65-F5344CB8AC3E}">
        <p14:creationId xmlns:p14="http://schemas.microsoft.com/office/powerpoint/2010/main" val="781841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a:t>
            </a:r>
            <a:r>
              <a:rPr lang="en-US" baseline="0" dirty="0" smtClean="0"/>
              <a:t> also recognized the importance of extending the collaboration.  </a:t>
            </a:r>
          </a:p>
          <a:p>
            <a:endParaRPr lang="en-US" baseline="0" dirty="0" smtClean="0"/>
          </a:p>
          <a:p>
            <a:r>
              <a:rPr lang="en-US" baseline="0" dirty="0" smtClean="0"/>
              <a:t>Donette, Leah, Rhonda, and a librarian, Margarita Vargas-Betancourt, all traveled together and presented at a conference in Panama. There, they met with librarians, archivists, and museum information professionals to extend the collaboration.</a:t>
            </a:r>
            <a:endParaRPr lang="en-US" dirty="0"/>
          </a:p>
        </p:txBody>
      </p:sp>
      <p:sp>
        <p:nvSpPr>
          <p:cNvPr id="4" name="Slide Number Placeholder 3"/>
          <p:cNvSpPr>
            <a:spLocks noGrp="1"/>
          </p:cNvSpPr>
          <p:nvPr>
            <p:ph type="sldNum" sz="quarter" idx="10"/>
          </p:nvPr>
        </p:nvSpPr>
        <p:spPr/>
        <p:txBody>
          <a:bodyPr/>
          <a:lstStyle/>
          <a:p>
            <a:fld id="{236B5C6A-4FC0-49D8-99DF-3FE46915153C}" type="slidenum">
              <a:rPr lang="en-US" smtClean="0"/>
              <a:pPr/>
              <a:t>19</a:t>
            </a:fld>
            <a:endParaRPr lang="en-US"/>
          </a:p>
        </p:txBody>
      </p:sp>
    </p:spTree>
    <p:extLst>
      <p:ext uri="{BB962C8B-B14F-4D97-AF65-F5344CB8AC3E}">
        <p14:creationId xmlns:p14="http://schemas.microsoft.com/office/powerpoint/2010/main" val="2460613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dLOC’s collaboration</a:t>
            </a:r>
            <a:r>
              <a:rPr lang="en-US" baseline="0" dirty="0" smtClean="0"/>
              <a:t> for data curation literacy extends from the core collaboration among dLOC partners</a:t>
            </a:r>
            <a:r>
              <a:rPr lang="en-US" dirty="0" smtClean="0"/>
              <a:t>.  The photos here are from the dLOC Advanced Training Institute in July 2013.  </a:t>
            </a:r>
          </a:p>
          <a:p>
            <a:endParaRPr lang="en-US" dirty="0" smtClean="0"/>
          </a:p>
          <a:p>
            <a:r>
              <a:rPr lang="en-US" dirty="0" smtClean="0"/>
              <a:t>The Advanced Training Institutes allow partners to share and expand expertise together, and then to continue sharing within</a:t>
            </a:r>
            <a:r>
              <a:rPr lang="en-US" baseline="0" dirty="0" smtClean="0"/>
              <a:t> their institutions and related communities.  </a:t>
            </a:r>
            <a:r>
              <a:rPr lang="en-US" dirty="0" smtClean="0"/>
              <a:t>The dLOC Advanced</a:t>
            </a:r>
            <a:r>
              <a:rPr lang="en-US" baseline="0" dirty="0" smtClean="0"/>
              <a:t> Training Institutes bring many partners together at once. These are relatively new. They developed from dLOC’s expertise and experience with 10 years of collaboration for onsite and online trainings.</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36B5C6A-4FC0-49D8-99DF-3FE46915153C}" type="slidenum">
              <a:rPr lang="en-US" smtClean="0"/>
              <a:pPr/>
              <a:t>20</a:t>
            </a:fld>
            <a:endParaRPr lang="en-US"/>
          </a:p>
        </p:txBody>
      </p:sp>
    </p:spTree>
    <p:extLst>
      <p:ext uri="{BB962C8B-B14F-4D97-AF65-F5344CB8AC3E}">
        <p14:creationId xmlns:p14="http://schemas.microsoft.com/office/powerpoint/2010/main" val="3516110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conclude, dLOC supports collaboratively developing data curation</a:t>
            </a:r>
            <a:r>
              <a:rPr lang="en-US" baseline="0" dirty="0" smtClean="0"/>
              <a:t> literacy in many ways which are possible because of  dLOC’s many communities. </a:t>
            </a:r>
          </a:p>
          <a:p>
            <a:endParaRPr lang="en-US" baseline="0" dirty="0" smtClean="0"/>
          </a:p>
        </p:txBody>
      </p:sp>
      <p:sp>
        <p:nvSpPr>
          <p:cNvPr id="4" name="Slide Number Placeholder 3"/>
          <p:cNvSpPr>
            <a:spLocks noGrp="1"/>
          </p:cNvSpPr>
          <p:nvPr>
            <p:ph type="sldNum" sz="quarter" idx="10"/>
          </p:nvPr>
        </p:nvSpPr>
        <p:spPr/>
        <p:txBody>
          <a:bodyPr/>
          <a:lstStyle/>
          <a:p>
            <a:fld id="{236B5C6A-4FC0-49D8-99DF-3FE46915153C}" type="slidenum">
              <a:rPr lang="en-US" smtClean="0"/>
              <a:pPr/>
              <a:t>21</a:t>
            </a:fld>
            <a:endParaRPr lang="en-US"/>
          </a:p>
        </p:txBody>
      </p:sp>
    </p:spTree>
    <p:extLst>
      <p:ext uri="{BB962C8B-B14F-4D97-AF65-F5344CB8AC3E}">
        <p14:creationId xmlns:p14="http://schemas.microsoft.com/office/powerpoint/2010/main" val="2724752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r>
              <a:rPr lang="en-US" baseline="0" dirty="0" smtClean="0"/>
              <a:t> contact dLOC to collaborate further on data curation literacy.</a:t>
            </a:r>
          </a:p>
          <a:p>
            <a:endParaRPr lang="en-US" baseline="0" dirty="0" smtClean="0"/>
          </a:p>
          <a:p>
            <a:r>
              <a:rPr lang="en-US" baseline="0" dirty="0" smtClean="0"/>
              <a:t>Most importantly, let’s celebrate our work with dLOC for a happy 10</a:t>
            </a:r>
            <a:r>
              <a:rPr lang="en-US" baseline="30000" dirty="0" smtClean="0"/>
              <a:t>th</a:t>
            </a:r>
            <a:r>
              <a:rPr lang="en-US" baseline="0" dirty="0" smtClean="0"/>
              <a:t> birthday to </a:t>
            </a:r>
            <a:r>
              <a:rPr lang="en-US" baseline="0" dirty="0" err="1" smtClean="0"/>
              <a:t>dLOC</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36B5C6A-4FC0-49D8-99DF-3FE46915153C}" type="slidenum">
              <a:rPr lang="en-US" smtClean="0"/>
              <a:pPr/>
              <a:t>22</a:t>
            </a:fld>
            <a:endParaRPr lang="en-US"/>
          </a:p>
        </p:txBody>
      </p:sp>
    </p:spTree>
    <p:extLst>
      <p:ext uri="{BB962C8B-B14F-4D97-AF65-F5344CB8AC3E}">
        <p14:creationId xmlns:p14="http://schemas.microsoft.com/office/powerpoint/2010/main" val="2724752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dirty="0" smtClean="0">
                <a:latin typeface="Arial" pitchFamily="34" charset="0"/>
                <a:cs typeface="Arial" pitchFamily="34" charset="0"/>
              </a:rPr>
              <a:t>Because dLOC began</a:t>
            </a:r>
            <a:r>
              <a:rPr lang="en-US" sz="1200" baseline="0" dirty="0" smtClean="0">
                <a:latin typeface="Arial" pitchFamily="34" charset="0"/>
                <a:cs typeface="Arial" pitchFamily="34" charset="0"/>
              </a:rPr>
              <a:t> with ACURIL. </a:t>
            </a:r>
          </a:p>
          <a:p>
            <a:endParaRPr lang="en-US" sz="12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I wanted to note that this year we are celebrating </a:t>
            </a:r>
            <a:r>
              <a:rPr lang="en-US" sz="1200" baseline="0" dirty="0" err="1" smtClean="0">
                <a:latin typeface="Arial" pitchFamily="34" charset="0"/>
                <a:cs typeface="Arial" pitchFamily="34" charset="0"/>
              </a:rPr>
              <a:t>dLOC’s</a:t>
            </a:r>
            <a:r>
              <a:rPr lang="en-US" sz="1200" baseline="0" dirty="0" smtClean="0">
                <a:latin typeface="Arial" pitchFamily="34" charset="0"/>
                <a:cs typeface="Arial" pitchFamily="34" charset="0"/>
              </a:rPr>
              <a:t> 10</a:t>
            </a:r>
            <a:r>
              <a:rPr lang="en-US" sz="1200" baseline="30000" dirty="0" smtClean="0">
                <a:latin typeface="Arial" pitchFamily="34" charset="0"/>
                <a:cs typeface="Arial" pitchFamily="34" charset="0"/>
              </a:rPr>
              <a:t>th</a:t>
            </a:r>
            <a:r>
              <a:rPr lang="en-US" sz="1200" baseline="0" dirty="0" smtClean="0">
                <a:latin typeface="Arial" pitchFamily="34" charset="0"/>
                <a:cs typeface="Arial" pitchFamily="34" charset="0"/>
              </a:rPr>
              <a:t> birthday.</a:t>
            </a:r>
          </a:p>
          <a:p>
            <a:endParaRPr lang="en-US" sz="1200" baseline="0" dirty="0" smtClean="0">
              <a:latin typeface="Arial" pitchFamily="34" charset="0"/>
              <a:cs typeface="Arial" pitchFamily="34" charset="0"/>
            </a:endParaRPr>
          </a:p>
          <a:p>
            <a:r>
              <a:rPr lang="en-US" sz="1200" baseline="0" dirty="0" smtClean="0">
                <a:latin typeface="Arial" pitchFamily="34" charset="0"/>
                <a:cs typeface="Arial" pitchFamily="34" charset="0"/>
              </a:rPr>
              <a:t>At the ACURIL conference in May 2004 in Trinidad, dLOC began with a workshop and discussion, with Judith Rogers as one of the presenters, and Judith is here today, and Barry Baker and others in attendance. </a:t>
            </a:r>
          </a:p>
          <a:p>
            <a:endParaRPr lang="en-US" sz="1200" baseline="0" dirty="0" smtClean="0">
              <a:latin typeface="Arial" pitchFamily="34" charset="0"/>
              <a:cs typeface="Arial" pitchFamily="34" charset="0"/>
            </a:endParaRPr>
          </a:p>
          <a:p>
            <a:r>
              <a:rPr lang="en-US" sz="1200" baseline="0" dirty="0" smtClean="0">
                <a:latin typeface="Arial" pitchFamily="34" charset="0"/>
                <a:cs typeface="Arial" pitchFamily="34" charset="0"/>
              </a:rPr>
              <a:t>Will everyone who was at the 2004 ACURIL, please raise your hand?</a:t>
            </a:r>
          </a:p>
          <a:p>
            <a:endParaRPr lang="en-US" sz="1200" baseline="0" dirty="0" smtClean="0">
              <a:latin typeface="Arial" pitchFamily="34" charset="0"/>
              <a:cs typeface="Arial" pitchFamily="34" charset="0"/>
            </a:endParaRPr>
          </a:p>
          <a:p>
            <a:r>
              <a:rPr lang="en-US" sz="1200" baseline="0" dirty="0" smtClean="0">
                <a:latin typeface="Arial" pitchFamily="34" charset="0"/>
                <a:cs typeface="Arial" pitchFamily="34" charset="0"/>
              </a:rPr>
              <a:t>Will everyone who has been involved with dLOC in any way, including hearing presentations on dLOC at ACURIL, please also raise your hands? I wasn’t at ACURIL in 2004, so I’m in this group, too.</a:t>
            </a:r>
          </a:p>
          <a:p>
            <a:endParaRPr lang="en-US" sz="1200" baseline="0" dirty="0" smtClean="0">
              <a:latin typeface="Arial" pitchFamily="34" charset="0"/>
              <a:cs typeface="Arial" pitchFamily="34" charset="0"/>
            </a:endParaRPr>
          </a:p>
          <a:p>
            <a:r>
              <a:rPr lang="en-US" sz="1200" baseline="0" dirty="0" smtClean="0">
                <a:latin typeface="Arial" pitchFamily="34" charset="0"/>
                <a:cs typeface="Arial" pitchFamily="34" charset="0"/>
              </a:rPr>
              <a:t>Thank you!</a:t>
            </a:r>
          </a:p>
          <a:p>
            <a:endParaRPr lang="en-US" sz="1200" baseline="0" dirty="0" smtClean="0">
              <a:latin typeface="Arial" pitchFamily="34" charset="0"/>
              <a:cs typeface="Arial" pitchFamily="34" charset="0"/>
            </a:endParaRPr>
          </a:p>
          <a:p>
            <a:r>
              <a:rPr lang="en-US" sz="1200" baseline="0" dirty="0" smtClean="0">
                <a:latin typeface="Arial" pitchFamily="34" charset="0"/>
                <a:cs typeface="Arial" pitchFamily="34" charset="0"/>
              </a:rPr>
              <a:t>So, we can see dLOC’s community in the room here today. </a:t>
            </a:r>
          </a:p>
          <a:p>
            <a:endParaRPr lang="en-US" sz="1200" baseline="0" dirty="0" smtClean="0">
              <a:latin typeface="Arial" pitchFamily="34" charset="0"/>
              <a:cs typeface="Arial" pitchFamily="34" charset="0"/>
            </a:endParaRPr>
          </a:p>
          <a:p>
            <a:r>
              <a:rPr lang="en-US" sz="1200" baseline="0" dirty="0" smtClean="0">
                <a:latin typeface="Arial" pitchFamily="34" charset="0"/>
                <a:cs typeface="Arial" pitchFamily="34" charset="0"/>
              </a:rPr>
              <a:t>Today, I’m sharing about dLOC knowing that we are all part of dLOC. </a:t>
            </a:r>
          </a:p>
          <a:p>
            <a:endParaRPr lang="en-US" sz="1200" baseline="0" dirty="0" smtClean="0">
              <a:latin typeface="Arial" pitchFamily="34" charset="0"/>
              <a:cs typeface="Arial" pitchFamily="34" charset="0"/>
            </a:endParaRPr>
          </a:p>
          <a:p>
            <a:r>
              <a:rPr lang="en-US" sz="1200" baseline="0" dirty="0" smtClean="0">
                <a:latin typeface="Arial" pitchFamily="34" charset="0"/>
                <a:cs typeface="Arial" pitchFamily="34" charset="0"/>
              </a:rPr>
              <a:t>So, what is dLOC:</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dLOC's diverse partners serve an international community of scholars, students, and peoples by working together to preserve and to provide enhanced electronic access to cultural, historical, legal, governmental, and research materials. </a:t>
            </a:r>
            <a:br>
              <a:rPr lang="en-US" sz="1000" kern="1200" dirty="0" smtClean="0">
                <a:solidFill>
                  <a:schemeClr val="tx1"/>
                </a:solidFill>
                <a:latin typeface="+mn-lt"/>
                <a:ea typeface="+mn-ea"/>
                <a:cs typeface="+mn-cs"/>
              </a:rPr>
            </a:br>
            <a:r>
              <a:rPr lang="en-US" sz="1000" kern="1200" dirty="0" smtClean="0">
                <a:solidFill>
                  <a:schemeClr val="tx1"/>
                </a:solidFill>
                <a:latin typeface="+mn-lt"/>
                <a:ea typeface="+mn-ea"/>
                <a:cs typeface="+mn-cs"/>
              </a:rPr>
              <a:t/>
            </a:r>
            <a:br>
              <a:rPr lang="en-US" sz="1000" kern="1200" dirty="0" smtClean="0">
                <a:solidFill>
                  <a:schemeClr val="tx1"/>
                </a:solidFill>
                <a:latin typeface="+mn-lt"/>
                <a:ea typeface="+mn-ea"/>
                <a:cs typeface="+mn-cs"/>
              </a:rPr>
            </a:br>
            <a:r>
              <a:rPr lang="en-US" sz="1000" kern="1200" dirty="0" smtClean="0">
                <a:solidFill>
                  <a:schemeClr val="tx1"/>
                </a:solidFill>
                <a:latin typeface="+mn-lt"/>
                <a:ea typeface="+mn-ea"/>
                <a:cs typeface="+mn-cs"/>
              </a:rPr>
              <a:t>dLOC's partners collaborate with scholars and teachers to promote and perform educational outreach for Caribbean Studies, create new works of digital scholarship, and develop other research and teaching initiatives.</a:t>
            </a:r>
          </a:p>
          <a:p>
            <a:endParaRPr lang="en-US" sz="1200" baseline="0" dirty="0" smtClean="0">
              <a:latin typeface="Arial" pitchFamily="34" charset="0"/>
              <a:cs typeface="Arial" pitchFamily="34" charset="0"/>
            </a:endParaRPr>
          </a:p>
          <a:p>
            <a:r>
              <a:rPr lang="en-US" sz="1200" baseline="0" dirty="0" smtClean="0">
                <a:latin typeface="Arial" pitchFamily="34" charset="0"/>
                <a:cs typeface="Arial" pitchFamily="34" charset="0"/>
              </a:rPr>
              <a:t>dLOC’s partners contribute significantly and directly to making resources available and ensuring their preservation. </a:t>
            </a:r>
          </a:p>
          <a:p>
            <a:endParaRPr lang="en-US" sz="1200" baseline="0" dirty="0" smtClean="0">
              <a:latin typeface="Arial" pitchFamily="34" charset="0"/>
              <a:cs typeface="Arial" pitchFamily="34" charset="0"/>
            </a:endParaRPr>
          </a:p>
          <a:p>
            <a:r>
              <a:rPr lang="en-US" sz="1200" baseline="0" dirty="0" smtClean="0">
                <a:latin typeface="Arial" pitchFamily="34" charset="0"/>
                <a:cs typeface="Arial" pitchFamily="34" charset="0"/>
              </a:rPr>
              <a:t>dLOC’s partners also conduct training and develop resources for dLOC and the world to collaboratively develop data curation literacy for cultural heritage.  </a:t>
            </a:r>
          </a:p>
          <a:p>
            <a:endParaRPr lang="en-US" sz="1200" baseline="0" dirty="0" smtClean="0">
              <a:latin typeface="Arial" pitchFamily="34" charset="0"/>
              <a:cs typeface="Arial" pitchFamily="34" charset="0"/>
            </a:endParaRPr>
          </a:p>
          <a:p>
            <a:r>
              <a:rPr lang="en-US" sz="1200" baseline="0" dirty="0" smtClean="0">
                <a:latin typeface="Arial" pitchFamily="34" charset="0"/>
                <a:cs typeface="Arial" pitchFamily="34" charset="0"/>
              </a:rPr>
              <a:t>[cite http://uwispace.sta.uwi.edu/dspace/bitstream/handle/2139/12799/ACURIL%20proceedings%202004.pdf?sequence=1]</a:t>
            </a:r>
            <a:endParaRPr lang="en-US" dirty="0" smtClean="0"/>
          </a:p>
        </p:txBody>
      </p:sp>
      <p:sp>
        <p:nvSpPr>
          <p:cNvPr id="4" name="Slide Number Placeholder 3"/>
          <p:cNvSpPr>
            <a:spLocks noGrp="1"/>
          </p:cNvSpPr>
          <p:nvPr>
            <p:ph type="sldNum" sz="quarter" idx="10"/>
          </p:nvPr>
        </p:nvSpPr>
        <p:spPr/>
        <p:txBody>
          <a:bodyPr/>
          <a:lstStyle/>
          <a:p>
            <a:fld id="{236B5C6A-4FC0-49D8-99DF-3FE46915153C}" type="slidenum">
              <a:rPr lang="en-US" smtClean="0"/>
              <a:pPr/>
              <a:t>2</a:t>
            </a:fld>
            <a:endParaRPr lang="en-US"/>
          </a:p>
        </p:txBody>
      </p:sp>
    </p:spTree>
    <p:extLst>
      <p:ext uri="{BB962C8B-B14F-4D97-AF65-F5344CB8AC3E}">
        <p14:creationId xmlns:p14="http://schemas.microsoft.com/office/powerpoint/2010/main" val="2971319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general information on dLOC</a:t>
            </a:r>
            <a:r>
              <a:rPr lang="en-US" baseline="0" dirty="0" smtClean="0"/>
              <a:t> with these quick facts.</a:t>
            </a:r>
          </a:p>
          <a:p>
            <a:endParaRPr lang="en-US" baseline="0" dirty="0" smtClean="0"/>
          </a:p>
          <a:p>
            <a:r>
              <a:rPr lang="en-US" baseline="0" dirty="0" smtClean="0"/>
              <a:t>[Read the quick facts]</a:t>
            </a:r>
            <a:endParaRPr lang="en-US" dirty="0"/>
          </a:p>
        </p:txBody>
      </p:sp>
      <p:sp>
        <p:nvSpPr>
          <p:cNvPr id="4" name="Slide Number Placeholder 3"/>
          <p:cNvSpPr>
            <a:spLocks noGrp="1"/>
          </p:cNvSpPr>
          <p:nvPr>
            <p:ph type="sldNum" sz="quarter" idx="10"/>
          </p:nvPr>
        </p:nvSpPr>
        <p:spPr/>
        <p:txBody>
          <a:bodyPr/>
          <a:lstStyle/>
          <a:p>
            <a:fld id="{236B5C6A-4FC0-49D8-99DF-3FE46915153C}" type="slidenum">
              <a:rPr lang="en-US" smtClean="0"/>
              <a:pPr/>
              <a:t>3</a:t>
            </a:fld>
            <a:endParaRPr lang="en-US"/>
          </a:p>
        </p:txBody>
      </p:sp>
    </p:spTree>
    <p:extLst>
      <p:ext uri="{BB962C8B-B14F-4D97-AF65-F5344CB8AC3E}">
        <p14:creationId xmlns:p14="http://schemas.microsoft.com/office/powerpoint/2010/main" val="3218152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dLOC’s core is collaboration.</a:t>
            </a:r>
          </a:p>
          <a:p>
            <a:endParaRPr lang="en-US" dirty="0" smtClean="0"/>
          </a:p>
          <a:p>
            <a:r>
              <a:rPr lang="en-US" dirty="0" smtClean="0"/>
              <a:t>dLOC’s began with a small core of 9 Founding Partners</a:t>
            </a:r>
          </a:p>
          <a:p>
            <a:r>
              <a:rPr lang="en-US" sz="1200" b="0" i="0" kern="1200" dirty="0" smtClean="0">
                <a:solidFill>
                  <a:schemeClr val="tx1"/>
                </a:solidFill>
                <a:effectLst/>
                <a:latin typeface="+mn-lt"/>
                <a:ea typeface="+mn-ea"/>
                <a:cs typeface="+mn-cs"/>
              </a:rPr>
              <a:t>Archives </a:t>
            </a:r>
            <a:r>
              <a:rPr lang="en-US" sz="1200" b="0" i="0" kern="1200" dirty="0" err="1" smtClean="0">
                <a:solidFill>
                  <a:schemeClr val="tx1"/>
                </a:solidFill>
                <a:effectLst/>
                <a:latin typeface="+mn-lt"/>
                <a:ea typeface="+mn-ea"/>
                <a:cs typeface="+mn-cs"/>
              </a:rPr>
              <a:t>Nationale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d'Haïti</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Caribbean Community Secretariat (CARICOM)</a:t>
            </a:r>
          </a:p>
          <a:p>
            <a:r>
              <a:rPr lang="en-US" sz="1200" b="0" i="0" kern="1200" dirty="0" smtClean="0">
                <a:solidFill>
                  <a:schemeClr val="tx1"/>
                </a:solidFill>
                <a:effectLst/>
                <a:latin typeface="+mn-lt"/>
                <a:ea typeface="+mn-ea"/>
                <a:cs typeface="+mn-cs"/>
              </a:rPr>
              <a:t>National Library of Jamaica</a:t>
            </a:r>
          </a:p>
          <a:p>
            <a:r>
              <a:rPr lang="en-US" sz="1200" b="0" i="0" kern="1200" dirty="0" smtClean="0">
                <a:solidFill>
                  <a:schemeClr val="tx1"/>
                </a:solidFill>
                <a:effectLst/>
                <a:latin typeface="+mn-lt"/>
                <a:ea typeface="+mn-ea"/>
                <a:cs typeface="+mn-cs"/>
              </a:rPr>
              <a:t>La </a:t>
            </a:r>
            <a:r>
              <a:rPr lang="en-US" sz="1200" b="0" i="0" kern="1200" dirty="0" err="1" smtClean="0">
                <a:solidFill>
                  <a:schemeClr val="tx1"/>
                </a:solidFill>
                <a:effectLst/>
                <a:latin typeface="+mn-lt"/>
                <a:ea typeface="+mn-ea"/>
                <a:cs typeface="+mn-cs"/>
              </a:rPr>
              <a:t>Fundación</a:t>
            </a:r>
            <a:r>
              <a:rPr lang="en-US" sz="1200" b="0" i="0" kern="1200" dirty="0" smtClean="0">
                <a:solidFill>
                  <a:schemeClr val="tx1"/>
                </a:solidFill>
                <a:effectLst/>
                <a:latin typeface="+mn-lt"/>
                <a:ea typeface="+mn-ea"/>
                <a:cs typeface="+mn-cs"/>
              </a:rPr>
              <a:t> Global </a:t>
            </a:r>
            <a:r>
              <a:rPr lang="en-US" sz="1200" b="0" i="0" kern="1200" dirty="0" err="1" smtClean="0">
                <a:solidFill>
                  <a:schemeClr val="tx1"/>
                </a:solidFill>
                <a:effectLst/>
                <a:latin typeface="+mn-lt"/>
                <a:ea typeface="+mn-ea"/>
                <a:cs typeface="+mn-cs"/>
              </a:rPr>
              <a:t>Democracia</a:t>
            </a:r>
            <a:r>
              <a:rPr lang="en-US" sz="1200" b="0" i="0" kern="1200" dirty="0" smtClean="0">
                <a:solidFill>
                  <a:schemeClr val="tx1"/>
                </a:solidFill>
                <a:effectLst/>
                <a:latin typeface="+mn-lt"/>
                <a:ea typeface="+mn-ea"/>
                <a:cs typeface="+mn-cs"/>
              </a:rPr>
              <a:t> y </a:t>
            </a:r>
            <a:r>
              <a:rPr lang="en-US" sz="1200" b="0" i="0" kern="1200" dirty="0" err="1" smtClean="0">
                <a:solidFill>
                  <a:schemeClr val="tx1"/>
                </a:solidFill>
                <a:effectLst/>
                <a:latin typeface="+mn-lt"/>
                <a:ea typeface="+mn-ea"/>
                <a:cs typeface="+mn-cs"/>
              </a:rPr>
              <a:t>Desarrollo</a:t>
            </a:r>
            <a:r>
              <a:rPr lang="en-US" sz="1200" b="0" i="0" kern="1200" dirty="0" smtClean="0">
                <a:solidFill>
                  <a:schemeClr val="tx1"/>
                </a:solidFill>
                <a:effectLst/>
                <a:latin typeface="+mn-lt"/>
                <a:ea typeface="+mn-ea"/>
                <a:cs typeface="+mn-cs"/>
              </a:rPr>
              <a:t> (FUNGLODE)</a:t>
            </a:r>
          </a:p>
          <a:p>
            <a:r>
              <a:rPr lang="en-US" sz="1200" b="0" i="0" kern="1200" dirty="0" smtClean="0">
                <a:solidFill>
                  <a:schemeClr val="tx1"/>
                </a:solidFill>
                <a:effectLst/>
                <a:latin typeface="+mn-lt"/>
                <a:ea typeface="+mn-ea"/>
                <a:cs typeface="+mn-cs"/>
              </a:rPr>
              <a:t>Universidad de </a:t>
            </a:r>
            <a:r>
              <a:rPr lang="en-US" sz="1200" b="0" i="0" kern="1200" dirty="0" err="1" smtClean="0">
                <a:solidFill>
                  <a:schemeClr val="tx1"/>
                </a:solidFill>
                <a:effectLst/>
                <a:latin typeface="+mn-lt"/>
                <a:ea typeface="+mn-ea"/>
                <a:cs typeface="+mn-cs"/>
              </a:rPr>
              <a:t>Oriente</a:t>
            </a:r>
            <a:r>
              <a:rPr lang="en-US" sz="1200" b="0" i="0" kern="1200" dirty="0" smtClean="0">
                <a:solidFill>
                  <a:schemeClr val="tx1"/>
                </a:solidFill>
                <a:effectLst/>
                <a:latin typeface="+mn-lt"/>
                <a:ea typeface="+mn-ea"/>
                <a:cs typeface="+mn-cs"/>
              </a:rPr>
              <a:t>, Venezuela</a:t>
            </a:r>
          </a:p>
          <a:p>
            <a:r>
              <a:rPr lang="en-US" sz="1200" b="0" i="0" kern="1200" dirty="0" smtClean="0">
                <a:solidFill>
                  <a:schemeClr val="tx1"/>
                </a:solidFill>
                <a:effectLst/>
                <a:latin typeface="+mn-lt"/>
                <a:ea typeface="+mn-ea"/>
                <a:cs typeface="+mn-cs"/>
              </a:rPr>
              <a:t>University of the Virgin Islands</a:t>
            </a:r>
          </a:p>
          <a:p>
            <a:r>
              <a:rPr lang="en-US" sz="1200" b="0" i="0" kern="1200" dirty="0" smtClean="0">
                <a:solidFill>
                  <a:schemeClr val="tx1"/>
                </a:solidFill>
                <a:effectLst/>
                <a:latin typeface="+mn-lt"/>
                <a:ea typeface="+mn-ea"/>
                <a:cs typeface="+mn-cs"/>
              </a:rPr>
              <a:t>Florida International University</a:t>
            </a:r>
          </a:p>
          <a:p>
            <a:r>
              <a:rPr lang="en-US" sz="1200" b="0" i="0" kern="1200" dirty="0" smtClean="0">
                <a:solidFill>
                  <a:schemeClr val="tx1"/>
                </a:solidFill>
                <a:effectLst/>
                <a:latin typeface="+mn-lt"/>
                <a:ea typeface="+mn-ea"/>
                <a:cs typeface="+mn-cs"/>
              </a:rPr>
              <a:t>University of Central Florida</a:t>
            </a:r>
          </a:p>
          <a:p>
            <a:r>
              <a:rPr lang="en-US" sz="1200" b="0" i="0" kern="1200" dirty="0" smtClean="0">
                <a:solidFill>
                  <a:schemeClr val="tx1"/>
                </a:solidFill>
                <a:effectLst/>
                <a:latin typeface="+mn-lt"/>
                <a:ea typeface="+mn-ea"/>
                <a:cs typeface="+mn-cs"/>
              </a:rPr>
              <a:t>University of Florida</a:t>
            </a:r>
            <a:endParaRPr lang="en-US" dirty="0" smtClean="0"/>
          </a:p>
          <a:p>
            <a:endParaRPr lang="en-US" dirty="0" smtClean="0"/>
          </a:p>
          <a:p>
            <a:r>
              <a:rPr lang="en-US" dirty="0" smtClean="0"/>
              <a:t>And,</a:t>
            </a:r>
            <a:r>
              <a:rPr lang="en-US" baseline="0" dirty="0" smtClean="0"/>
              <a:t> now dLOC has 38 partners.</a:t>
            </a:r>
            <a:endParaRPr lang="en-US" dirty="0" smtClean="0"/>
          </a:p>
          <a:p>
            <a:r>
              <a:rPr lang="en-US" dirty="0" smtClean="0"/>
              <a:t>Will people from dLOC’s partners please</a:t>
            </a:r>
            <a:r>
              <a:rPr lang="en-US" baseline="0" dirty="0" smtClean="0"/>
              <a:t> raise your hands: founding and current. </a:t>
            </a:r>
          </a:p>
          <a:p>
            <a:endParaRPr lang="en-US" baseline="0" dirty="0" smtClean="0"/>
          </a:p>
          <a:p>
            <a:r>
              <a:rPr lang="en-US" baseline="0" dirty="0" smtClean="0"/>
              <a:t>Wow, thank you! </a:t>
            </a:r>
          </a:p>
          <a:p>
            <a:endParaRPr lang="en-US" baseline="0" dirty="0" smtClean="0"/>
          </a:p>
          <a:p>
            <a:r>
              <a:rPr lang="en-US" baseline="0" dirty="0" smtClean="0"/>
              <a:t>The community here with all of the partners is absolutely critical for data curation literacy. </a:t>
            </a:r>
          </a:p>
        </p:txBody>
      </p:sp>
      <p:sp>
        <p:nvSpPr>
          <p:cNvPr id="4" name="Slide Number Placeholder 3"/>
          <p:cNvSpPr>
            <a:spLocks noGrp="1"/>
          </p:cNvSpPr>
          <p:nvPr>
            <p:ph type="sldNum" sz="quarter" idx="10"/>
          </p:nvPr>
        </p:nvSpPr>
        <p:spPr/>
        <p:txBody>
          <a:bodyPr/>
          <a:lstStyle/>
          <a:p>
            <a:fld id="{236B5C6A-4FC0-49D8-99DF-3FE46915153C}" type="slidenum">
              <a:rPr lang="en-US" smtClean="0"/>
              <a:pPr/>
              <a:t>4</a:t>
            </a:fld>
            <a:endParaRPr lang="en-US"/>
          </a:p>
        </p:txBody>
      </p:sp>
    </p:spTree>
    <p:extLst>
      <p:ext uri="{BB962C8B-B14F-4D97-AF65-F5344CB8AC3E}">
        <p14:creationId xmlns:p14="http://schemas.microsoft.com/office/powerpoint/2010/main" val="643300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a technologist, one of the many things dLOC repeatedly shows me is that the technology is the easy part, even for complex concerns like data curation for cultural heritage. </a:t>
            </a:r>
          </a:p>
          <a:p>
            <a:endParaRPr lang="en-US" baseline="0" dirty="0" smtClean="0"/>
          </a:p>
          <a:p>
            <a:r>
              <a:rPr lang="en-US" baseline="0" dirty="0" smtClean="0"/>
              <a:t>The important and difficult work is in the socio-technical – the people and communities. dLOC’s strength in collaboratively developing data curation literacy is the foundation of the community with libraries, archives, and museums who are experts in curation, experts in cultural heritage, and experts in literacy.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36B5C6A-4FC0-49D8-99DF-3FE46915153C}" type="slidenum">
              <a:rPr lang="en-US" smtClean="0"/>
              <a:pPr/>
              <a:t>5</a:t>
            </a:fld>
            <a:endParaRPr lang="en-US"/>
          </a:p>
        </p:txBody>
      </p:sp>
    </p:spTree>
    <p:extLst>
      <p:ext uri="{BB962C8B-B14F-4D97-AF65-F5344CB8AC3E}">
        <p14:creationId xmlns:p14="http://schemas.microsoft.com/office/powerpoint/2010/main" val="808893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bg2">
                    <a:lumMod val="25000"/>
                  </a:schemeClr>
                </a:solidFill>
                <a:latin typeface="+mn-lt"/>
                <a:ea typeface="+mn-ea"/>
                <a:cs typeface="+mn-cs"/>
              </a:rPr>
              <a:t>Even</a:t>
            </a:r>
            <a:r>
              <a:rPr lang="en-US" sz="1200" kern="1200" baseline="0" dirty="0" smtClean="0">
                <a:solidFill>
                  <a:schemeClr val="bg2">
                    <a:lumMod val="25000"/>
                  </a:schemeClr>
                </a:solidFill>
                <a:latin typeface="+mn-lt"/>
                <a:ea typeface="+mn-ea"/>
                <a:cs typeface="+mn-cs"/>
              </a:rPr>
              <a:t> the technology is part of the community.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bg2">
                  <a:lumMod val="25000"/>
                </a:schemeClr>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bg2">
                    <a:lumMod val="25000"/>
                  </a:schemeClr>
                </a:solidFill>
                <a:latin typeface="+mn-lt"/>
                <a:ea typeface="+mn-ea"/>
                <a:cs typeface="+mn-cs"/>
              </a:rPr>
              <a:t>The Open Source SobekCM software powers the dLOC website, myDLOC tools for patrons and scholars, and curator and partner tools.  The image here shows some of the curator and partner tools at the top.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bg2">
                  <a:lumMod val="25000"/>
                </a:schemeClr>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bg2">
                    <a:lumMod val="25000"/>
                  </a:schemeClr>
                </a:solidFill>
                <a:latin typeface="+mn-lt"/>
                <a:ea typeface="+mn-ea"/>
                <a:cs typeface="+mn-cs"/>
              </a:rPr>
              <a:t>dLOC partners helped to develop SobekCM with technical programming and with feedback on what the technology should do and how it should work.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bg2">
                  <a:lumMod val="25000"/>
                </a:schemeClr>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bg2">
                    <a:lumMod val="25000"/>
                  </a:schemeClr>
                </a:solidFill>
                <a:latin typeface="+mn-lt"/>
                <a:ea typeface="+mn-ea"/>
                <a:cs typeface="+mn-cs"/>
              </a:rPr>
              <a:t>Technology should never dictate policy.  Technologies should support us in doing the work that needs to be done.  dLOC partners have been very clear on this, and have helped to make SobekCM a full data curation system and to make SobekCM a tool that supports developing data curation literacy.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bg2">
                  <a:lumMod val="25000"/>
                </a:schemeClr>
              </a:solidFill>
              <a:latin typeface="+mn-lt"/>
              <a:ea typeface="+mn-ea"/>
              <a:cs typeface="+mn-cs"/>
            </a:endParaRPr>
          </a:p>
        </p:txBody>
      </p:sp>
      <p:sp>
        <p:nvSpPr>
          <p:cNvPr id="4" name="Slide Number Placeholder 3"/>
          <p:cNvSpPr>
            <a:spLocks noGrp="1"/>
          </p:cNvSpPr>
          <p:nvPr>
            <p:ph type="sldNum" sz="quarter" idx="10"/>
          </p:nvPr>
        </p:nvSpPr>
        <p:spPr/>
        <p:txBody>
          <a:bodyPr/>
          <a:lstStyle/>
          <a:p>
            <a:fld id="{236B5C6A-4FC0-49D8-99DF-3FE46915153C}" type="slidenum">
              <a:rPr lang="en-US" smtClean="0"/>
              <a:pPr/>
              <a:t>6</a:t>
            </a:fld>
            <a:endParaRPr lang="en-US"/>
          </a:p>
        </p:txBody>
      </p:sp>
    </p:spTree>
    <p:extLst>
      <p:ext uri="{BB962C8B-B14F-4D97-AF65-F5344CB8AC3E}">
        <p14:creationId xmlns:p14="http://schemas.microsoft.com/office/powerpoint/2010/main" val="2303864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6B5C6A-4FC0-49D8-99DF-3FE46915153C}" type="slidenum">
              <a:rPr lang="en-US" smtClean="0"/>
              <a:pPr/>
              <a:t>9</a:t>
            </a:fld>
            <a:endParaRPr lang="en-US"/>
          </a:p>
        </p:txBody>
      </p:sp>
    </p:spTree>
    <p:extLst>
      <p:ext uri="{BB962C8B-B14F-4D97-AF65-F5344CB8AC3E}">
        <p14:creationId xmlns:p14="http://schemas.microsoft.com/office/powerpoint/2010/main" val="1280397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6B5C6A-4FC0-49D8-99DF-3FE46915153C}" type="slidenum">
              <a:rPr lang="en-US" smtClean="0"/>
              <a:pPr/>
              <a:t>10</a:t>
            </a:fld>
            <a:endParaRPr lang="en-US"/>
          </a:p>
        </p:txBody>
      </p:sp>
    </p:spTree>
    <p:extLst>
      <p:ext uri="{BB962C8B-B14F-4D97-AF65-F5344CB8AC3E}">
        <p14:creationId xmlns:p14="http://schemas.microsoft.com/office/powerpoint/2010/main" val="207718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6B5C6A-4FC0-49D8-99DF-3FE46915153C}" type="slidenum">
              <a:rPr lang="en-US" smtClean="0"/>
              <a:pPr/>
              <a:t>11</a:t>
            </a:fld>
            <a:endParaRPr lang="en-US"/>
          </a:p>
        </p:txBody>
      </p:sp>
    </p:spTree>
    <p:extLst>
      <p:ext uri="{BB962C8B-B14F-4D97-AF65-F5344CB8AC3E}">
        <p14:creationId xmlns:p14="http://schemas.microsoft.com/office/powerpoint/2010/main" val="652895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B8B0383-D2EF-4A3C-B9B1-39D5638738DD}" type="datetimeFigureOut">
              <a:rPr lang="en-US" smtClean="0"/>
              <a:pPr/>
              <a:t>5/29/2014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4550E67B-E60D-458C-A80C-7AC584A5372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8B0383-D2EF-4A3C-B9B1-39D5638738DD}" type="datetimeFigureOut">
              <a:rPr lang="en-US" smtClean="0"/>
              <a:pPr/>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0E67B-E60D-458C-A80C-7AC584A537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3B8B0383-D2EF-4A3C-B9B1-39D5638738DD}" type="datetimeFigureOut">
              <a:rPr lang="en-US" smtClean="0"/>
              <a:pPr/>
              <a:t>5/29/2014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4550E67B-E60D-458C-A80C-7AC584A5372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B8B0383-D2EF-4A3C-B9B1-39D5638738DD}" type="datetimeFigureOut">
              <a:rPr lang="en-US" smtClean="0"/>
              <a:pPr/>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550E67B-E60D-458C-A80C-7AC584A53721}"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B8B0383-D2EF-4A3C-B9B1-39D5638738DD}" type="datetimeFigureOut">
              <a:rPr lang="en-US" smtClean="0"/>
              <a:pPr/>
              <a:t>5/29/2014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550E67B-E60D-458C-A80C-7AC584A53721}"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3B8B0383-D2EF-4A3C-B9B1-39D5638738DD}" type="datetimeFigureOut">
              <a:rPr lang="en-US" smtClean="0"/>
              <a:pPr/>
              <a:t>5/29/2014</a:t>
            </a:fld>
            <a:endParaRPr lang="en-US"/>
          </a:p>
        </p:txBody>
      </p:sp>
      <p:sp>
        <p:nvSpPr>
          <p:cNvPr id="10" name="Slide Number Placeholder 9"/>
          <p:cNvSpPr>
            <a:spLocks noGrp="1"/>
          </p:cNvSpPr>
          <p:nvPr>
            <p:ph type="sldNum" sz="quarter" idx="16"/>
          </p:nvPr>
        </p:nvSpPr>
        <p:spPr/>
        <p:txBody>
          <a:bodyPr rtlCol="0"/>
          <a:lstStyle/>
          <a:p>
            <a:fld id="{4550E67B-E60D-458C-A80C-7AC584A53721}"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3B8B0383-D2EF-4A3C-B9B1-39D5638738DD}" type="datetimeFigureOut">
              <a:rPr lang="en-US" smtClean="0"/>
              <a:pPr/>
              <a:t>5/29/2014</a:t>
            </a:fld>
            <a:endParaRPr lang="en-US"/>
          </a:p>
        </p:txBody>
      </p:sp>
      <p:sp>
        <p:nvSpPr>
          <p:cNvPr id="12" name="Slide Number Placeholder 11"/>
          <p:cNvSpPr>
            <a:spLocks noGrp="1"/>
          </p:cNvSpPr>
          <p:nvPr>
            <p:ph type="sldNum" sz="quarter" idx="16"/>
          </p:nvPr>
        </p:nvSpPr>
        <p:spPr/>
        <p:txBody>
          <a:bodyPr rtlCol="0"/>
          <a:lstStyle/>
          <a:p>
            <a:fld id="{4550E67B-E60D-458C-A80C-7AC584A53721}"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B8B0383-D2EF-4A3C-B9B1-39D5638738DD}" type="datetimeFigureOut">
              <a:rPr lang="en-US" smtClean="0"/>
              <a:pPr/>
              <a:t>5/29/2014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550E67B-E60D-458C-A80C-7AC584A537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8B0383-D2EF-4A3C-B9B1-39D5638738DD}" type="datetimeFigureOut">
              <a:rPr lang="en-US" smtClean="0"/>
              <a:pPr/>
              <a:t>5/29/2014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4550E67B-E60D-458C-A80C-7AC584A537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B8B0383-D2EF-4A3C-B9B1-39D5638738DD}" type="datetimeFigureOut">
              <a:rPr lang="en-US" smtClean="0"/>
              <a:pPr/>
              <a:t>5/29/2014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550E67B-E60D-458C-A80C-7AC584A53721}"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3B8B0383-D2EF-4A3C-B9B1-39D5638738DD}" type="datetimeFigureOut">
              <a:rPr lang="en-US" smtClean="0"/>
              <a:pPr/>
              <a:t>5/29/2014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4550E67B-E60D-458C-A80C-7AC584A53721}"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B8B0383-D2EF-4A3C-B9B1-39D5638738DD}" type="datetimeFigureOut">
              <a:rPr lang="en-US" smtClean="0"/>
              <a:pPr/>
              <a:t>5/29/2014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550E67B-E60D-458C-A80C-7AC584A5372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343049"/>
            <a:ext cx="8435436" cy="6432530"/>
          </a:xfrm>
          <a:prstGeom prst="rect">
            <a:avLst/>
          </a:prstGeom>
          <a:noFill/>
        </p:spPr>
        <p:txBody>
          <a:bodyPr wrap="square" rtlCol="0">
            <a:spAutoFit/>
          </a:bodyPr>
          <a:lstStyle/>
          <a:p>
            <a:endParaRPr lang="en-US" sz="4000" dirty="0" smtClean="0"/>
          </a:p>
          <a:p>
            <a:r>
              <a:rPr lang="en-US" sz="4000" dirty="0" smtClean="0"/>
              <a:t>Collaboratively </a:t>
            </a:r>
            <a:r>
              <a:rPr lang="en-US" sz="4000" dirty="0"/>
              <a:t>Developing </a:t>
            </a:r>
            <a:r>
              <a:rPr lang="en-US" sz="4000" dirty="0" smtClean="0"/>
              <a:t>Intellectual Infrastructure </a:t>
            </a:r>
            <a:r>
              <a:rPr lang="en-US" sz="4000" dirty="0"/>
              <a:t>with </a:t>
            </a:r>
            <a:r>
              <a:rPr lang="en-US" sz="4000" dirty="0" smtClean="0"/>
              <a:t>the Digital Library of the Caribbean (dLOC)</a:t>
            </a:r>
            <a:endParaRPr lang="en-US" sz="2400" dirty="0">
              <a:latin typeface="Arial" pitchFamily="34" charset="0"/>
              <a:cs typeface="Arial" pitchFamily="34" charset="0"/>
            </a:endParaRPr>
          </a:p>
          <a:p>
            <a:r>
              <a:rPr lang="en-US" b="1" dirty="0" smtClean="0">
                <a:latin typeface="Arial" pitchFamily="34" charset="0"/>
                <a:cs typeface="Arial" pitchFamily="34" charset="0"/>
              </a:rPr>
              <a:t/>
            </a:r>
            <a:br>
              <a:rPr lang="en-US" b="1" dirty="0" smtClean="0">
                <a:latin typeface="Arial" pitchFamily="34" charset="0"/>
                <a:cs typeface="Arial" pitchFamily="34" charset="0"/>
              </a:rPr>
            </a:br>
            <a:r>
              <a:rPr lang="en-US" b="1" dirty="0" smtClean="0">
                <a:latin typeface="Arial" pitchFamily="34" charset="0"/>
                <a:cs typeface="Arial" pitchFamily="34" charset="0"/>
              </a:rPr>
              <a:t>Presented for the Baldwin Library of Historical Children’s Literature Planning Meeting for the Baldwin Scholars Council</a:t>
            </a:r>
            <a:r>
              <a:rPr lang="en-US" b="1" dirty="0">
                <a:latin typeface="Arial" pitchFamily="34" charset="0"/>
                <a:cs typeface="Arial" pitchFamily="34" charset="0"/>
              </a:rPr>
              <a:t> </a:t>
            </a:r>
            <a:r>
              <a:rPr lang="en-US" b="1" dirty="0" smtClean="0">
                <a:latin typeface="Arial" pitchFamily="34" charset="0"/>
                <a:cs typeface="Arial" pitchFamily="34" charset="0"/>
              </a:rPr>
              <a:t>(June 2014)</a:t>
            </a:r>
            <a:endParaRPr lang="en-US" b="1" dirty="0">
              <a:latin typeface="Arial" pitchFamily="34" charset="0"/>
              <a:cs typeface="Arial" pitchFamily="34" charset="0"/>
            </a:endParaRPr>
          </a:p>
          <a:p>
            <a:endParaRPr lang="en-US" b="1" smtClean="0">
              <a:latin typeface="Arial" pitchFamily="34" charset="0"/>
              <a:cs typeface="Arial" pitchFamily="34" charset="0"/>
            </a:endParaRPr>
          </a:p>
          <a:p>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				Laurie Taylor</a:t>
            </a:r>
          </a:p>
          <a:p>
            <a:r>
              <a:rPr lang="en-US" b="1" dirty="0">
                <a:latin typeface="Arial" pitchFamily="34" charset="0"/>
                <a:cs typeface="Arial" pitchFamily="34" charset="0"/>
              </a:rPr>
              <a:t>	</a:t>
            </a:r>
            <a:r>
              <a:rPr lang="en-US" b="1" dirty="0" smtClean="0">
                <a:latin typeface="Arial" pitchFamily="34" charset="0"/>
                <a:cs typeface="Arial" pitchFamily="34" charset="0"/>
              </a:rPr>
              <a:t>			</a:t>
            </a:r>
            <a:r>
              <a:rPr lang="en-US" dirty="0" smtClean="0">
                <a:latin typeface="Arial" pitchFamily="34" charset="0"/>
                <a:cs typeface="Arial" pitchFamily="34" charset="0"/>
              </a:rPr>
              <a:t>dLOC Technical Director</a:t>
            </a:r>
          </a:p>
          <a:p>
            <a:r>
              <a:rPr lang="en-US" dirty="0">
                <a:latin typeface="Arial" pitchFamily="34" charset="0"/>
                <a:cs typeface="Arial" pitchFamily="34" charset="0"/>
              </a:rPr>
              <a:t>	</a:t>
            </a:r>
            <a:r>
              <a:rPr lang="en-US" dirty="0" smtClean="0">
                <a:latin typeface="Arial" pitchFamily="34" charset="0"/>
                <a:cs typeface="Arial" pitchFamily="34" charset="0"/>
              </a:rPr>
              <a:t>			Digital Scholarship </a:t>
            </a:r>
            <a:r>
              <a:rPr lang="en-US" dirty="0">
                <a:latin typeface="Arial" pitchFamily="34" charset="0"/>
                <a:cs typeface="Arial" pitchFamily="34" charset="0"/>
              </a:rPr>
              <a:t>Librarian, </a:t>
            </a:r>
            <a:r>
              <a:rPr lang="en-US" dirty="0" smtClean="0">
                <a:latin typeface="Arial" pitchFamily="34" charset="0"/>
                <a:cs typeface="Arial" pitchFamily="34" charset="0"/>
              </a:rPr>
              <a:t>Univ. </a:t>
            </a:r>
            <a:r>
              <a:rPr lang="en-US" dirty="0">
                <a:latin typeface="Arial" pitchFamily="34" charset="0"/>
                <a:cs typeface="Arial" pitchFamily="34" charset="0"/>
              </a:rPr>
              <a:t>Florida </a:t>
            </a:r>
          </a:p>
          <a:p>
            <a:r>
              <a:rPr lang="en-US" dirty="0">
                <a:latin typeface="Arial" pitchFamily="34" charset="0"/>
                <a:cs typeface="Arial" pitchFamily="34" charset="0"/>
              </a:rPr>
              <a:t>	</a:t>
            </a:r>
            <a:r>
              <a:rPr lang="en-US" dirty="0" smtClean="0">
                <a:latin typeface="Arial" pitchFamily="34" charset="0"/>
                <a:cs typeface="Arial" pitchFamily="34" charset="0"/>
              </a:rPr>
              <a:t>		</a:t>
            </a:r>
            <a:r>
              <a:rPr lang="en-US" dirty="0">
                <a:latin typeface="Arial" pitchFamily="34" charset="0"/>
                <a:cs typeface="Arial" pitchFamily="34" charset="0"/>
              </a:rPr>
              <a:t>	</a:t>
            </a:r>
            <a:endParaRPr lang="en-US" dirty="0" smtClean="0">
              <a:latin typeface="Arial" pitchFamily="34" charset="0"/>
              <a:cs typeface="Arial" pitchFamily="34" charset="0"/>
            </a:endParaRPr>
          </a:p>
          <a:p>
            <a:r>
              <a:rPr lang="en-US" dirty="0" smtClean="0">
                <a:latin typeface="Arial" pitchFamily="34" charset="0"/>
                <a:cs typeface="Arial" pitchFamily="34" charset="0"/>
              </a:rPr>
              <a:t>								</a:t>
            </a:r>
            <a:endParaRPr lang="en-US" dirty="0">
              <a:latin typeface="Arial" pitchFamily="34" charset="0"/>
              <a:cs typeface="Arial" pitchFamily="34" charset="0"/>
            </a:endParaRPr>
          </a:p>
          <a:p>
            <a:endParaRPr lang="en-US" dirty="0" smtClean="0">
              <a:latin typeface="Arial" pitchFamily="34" charset="0"/>
              <a:cs typeface="Arial" pitchFamily="34" charset="0"/>
            </a:endParaRPr>
          </a:p>
        </p:txBody>
      </p:sp>
      <p:sp>
        <p:nvSpPr>
          <p:cNvPr id="2" name="Rectangle 1"/>
          <p:cNvSpPr/>
          <p:nvPr/>
        </p:nvSpPr>
        <p:spPr>
          <a:xfrm>
            <a:off x="6355275" y="6019800"/>
            <a:ext cx="2765961" cy="738664"/>
          </a:xfrm>
          <a:prstGeom prst="rect">
            <a:avLst/>
          </a:prstGeom>
        </p:spPr>
        <p:txBody>
          <a:bodyPr wrap="square">
            <a:spAutoFit/>
          </a:bodyPr>
          <a:lstStyle/>
          <a:p>
            <a:r>
              <a:rPr lang="en-US" sz="1400" b="1" dirty="0" smtClean="0">
                <a:latin typeface="Arial" pitchFamily="34" charset="0"/>
                <a:cs typeface="Arial" pitchFamily="34" charset="0"/>
              </a:rPr>
              <a:t>www.dloc.com</a:t>
            </a:r>
          </a:p>
          <a:p>
            <a:r>
              <a:rPr lang="en-US" sz="1400" b="1" dirty="0" smtClean="0">
                <a:latin typeface="Arial" pitchFamily="34" charset="0"/>
                <a:cs typeface="Arial" pitchFamily="34" charset="0"/>
              </a:rPr>
              <a:t>Email:  laurien@ufl.edu</a:t>
            </a:r>
          </a:p>
          <a:p>
            <a:r>
              <a:rPr lang="en-US" sz="1400" b="1" dirty="0" smtClean="0">
                <a:latin typeface="Arial" pitchFamily="34" charset="0"/>
                <a:cs typeface="Arial" pitchFamily="34" charset="0"/>
              </a:rPr>
              <a:t>Phone: 352.273.2902</a:t>
            </a:r>
            <a:endParaRPr lang="en-US" sz="1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0803" t="22573" r="20062" b="-1"/>
          <a:stretch/>
        </p:blipFill>
        <p:spPr>
          <a:xfrm>
            <a:off x="612649" y="1741876"/>
            <a:ext cx="2663951" cy="2374607"/>
          </a:xfrm>
          <a:prstGeom prst="rect">
            <a:avLst/>
          </a:prstGeom>
          <a:ln>
            <a:solidFill>
              <a:schemeClr val="bg1"/>
            </a:solidFill>
          </a:ln>
        </p:spPr>
      </p:pic>
      <p:sp>
        <p:nvSpPr>
          <p:cNvPr id="4" name="Title 1"/>
          <p:cNvSpPr>
            <a:spLocks noGrp="1"/>
          </p:cNvSpPr>
          <p:nvPr>
            <p:ph type="title"/>
          </p:nvPr>
        </p:nvSpPr>
        <p:spPr>
          <a:xfrm>
            <a:off x="612648" y="228600"/>
            <a:ext cx="8153400" cy="990600"/>
          </a:xfrm>
        </p:spPr>
        <p:txBody>
          <a:bodyPr>
            <a:noAutofit/>
          </a:bodyPr>
          <a:lstStyle/>
          <a:p>
            <a:r>
              <a:rPr lang="en-US" sz="3600" dirty="0" smtClean="0"/>
              <a:t>myDLOC Tools:</a:t>
            </a:r>
            <a:r>
              <a:rPr lang="en-US" sz="3600" dirty="0"/>
              <a:t> </a:t>
            </a:r>
            <a:r>
              <a:rPr lang="en-US" sz="3600" dirty="0" smtClean="0"/>
              <a:t>Library &amp; </a:t>
            </a:r>
            <a:r>
              <a:rPr lang="en-US" sz="3600" dirty="0" smtClean="0"/>
              <a:t>Bookshelves</a:t>
            </a:r>
            <a:endParaRPr lang="en-US" sz="3600" dirty="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9482" t="23848" r="10590"/>
          <a:stretch/>
        </p:blipFill>
        <p:spPr>
          <a:xfrm>
            <a:off x="3581400" y="1741875"/>
            <a:ext cx="3967668" cy="2362200"/>
          </a:xfrm>
          <a:prstGeom prst="rect">
            <a:avLst/>
          </a:prstGeom>
          <a:ln>
            <a:solidFill>
              <a:schemeClr val="bg1"/>
            </a:solidFill>
          </a:ln>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0811" t="23913" r="10811"/>
          <a:stretch/>
        </p:blipFill>
        <p:spPr>
          <a:xfrm>
            <a:off x="4500320" y="3810000"/>
            <a:ext cx="4040776" cy="2438400"/>
          </a:xfrm>
          <a:prstGeom prst="rect">
            <a:avLst/>
          </a:prstGeom>
          <a:ln>
            <a:solidFill>
              <a:schemeClr val="bg1"/>
            </a:solidFill>
          </a:ln>
        </p:spPr>
      </p:pic>
      <p:sp>
        <p:nvSpPr>
          <p:cNvPr id="8" name="TextBox 7"/>
          <p:cNvSpPr txBox="1"/>
          <p:nvPr/>
        </p:nvSpPr>
        <p:spPr>
          <a:xfrm>
            <a:off x="457200" y="6248400"/>
            <a:ext cx="3966920" cy="369332"/>
          </a:xfrm>
          <a:prstGeom prst="rect">
            <a:avLst/>
          </a:prstGeom>
          <a:noFill/>
        </p:spPr>
        <p:txBody>
          <a:bodyPr wrap="none" rtlCol="0">
            <a:spAutoFit/>
          </a:bodyPr>
          <a:lstStyle/>
          <a:p>
            <a:r>
              <a:rPr lang="en-US" dirty="0"/>
              <a:t>http://</a:t>
            </a:r>
            <a:r>
              <a:rPr lang="en-US" dirty="0" smtClean="0"/>
              <a:t>www.dloc.com/folder/2078/brief</a:t>
            </a:r>
            <a:endParaRPr lang="en-US" dirty="0"/>
          </a:p>
        </p:txBody>
      </p:sp>
    </p:spTree>
    <p:extLst>
      <p:ext uri="{BB962C8B-B14F-4D97-AF65-F5344CB8AC3E}">
        <p14:creationId xmlns:p14="http://schemas.microsoft.com/office/powerpoint/2010/main" val="27617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3794" t="6370" r="15516" b="47127"/>
          <a:stretch/>
        </p:blipFill>
        <p:spPr>
          <a:xfrm>
            <a:off x="4572000" y="181583"/>
            <a:ext cx="3657600" cy="6512312"/>
          </a:xfrm>
          <a:prstGeom prst="rect">
            <a:avLst/>
          </a:prstGeom>
          <a:ln>
            <a:solidFill>
              <a:schemeClr val="tx1"/>
            </a:solidFill>
          </a:ln>
        </p:spPr>
      </p:pic>
      <p:sp>
        <p:nvSpPr>
          <p:cNvPr id="4" name="Title 1"/>
          <p:cNvSpPr>
            <a:spLocks noGrp="1"/>
          </p:cNvSpPr>
          <p:nvPr>
            <p:ph type="title"/>
          </p:nvPr>
        </p:nvSpPr>
        <p:spPr>
          <a:xfrm>
            <a:off x="533400" y="152400"/>
            <a:ext cx="8153400" cy="1219200"/>
          </a:xfrm>
        </p:spPr>
        <p:txBody>
          <a:bodyPr>
            <a:normAutofit/>
          </a:bodyPr>
          <a:lstStyle/>
          <a:p>
            <a:r>
              <a:rPr lang="en-US" sz="3000" dirty="0" err="1" smtClean="0"/>
              <a:t>mydLOC</a:t>
            </a:r>
            <a:r>
              <a:rPr lang="en-US" sz="3000" dirty="0" smtClean="0"/>
              <a:t> Preferences</a:t>
            </a:r>
            <a:endParaRPr lang="en-US" sz="3000" dirty="0"/>
          </a:p>
        </p:txBody>
      </p:sp>
    </p:spTree>
    <p:extLst>
      <p:ext uri="{BB962C8B-B14F-4D97-AF65-F5344CB8AC3E}">
        <p14:creationId xmlns:p14="http://schemas.microsoft.com/office/powerpoint/2010/main" val="1153695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12648" y="228600"/>
            <a:ext cx="8153400" cy="990600"/>
          </a:xfrm>
        </p:spPr>
        <p:txBody>
          <a:bodyPr>
            <a:normAutofit fontScale="90000"/>
          </a:bodyPr>
          <a:lstStyle/>
          <a:p>
            <a:r>
              <a:rPr lang="en-US" dirty="0" err="1" smtClean="0"/>
              <a:t>mydLOC</a:t>
            </a:r>
            <a:r>
              <a:rPr lang="en-US" dirty="0" smtClean="0"/>
              <a:t>: Submitted </a:t>
            </a:r>
            <a:r>
              <a:rPr lang="en-US" dirty="0" smtClean="0"/>
              <a:t>Items &amp; Usage Statistics</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2622" t="4836" r="13477" b="61829"/>
          <a:stretch/>
        </p:blipFill>
        <p:spPr>
          <a:xfrm>
            <a:off x="612648" y="1676400"/>
            <a:ext cx="4187952" cy="6805422"/>
          </a:xfrm>
          <a:prstGeom prst="rect">
            <a:avLst/>
          </a:prstGeom>
          <a:ln>
            <a:solidFill>
              <a:schemeClr val="tx1"/>
            </a:solidFill>
          </a:ln>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0299" t="22001" r="10113"/>
          <a:stretch/>
        </p:blipFill>
        <p:spPr>
          <a:xfrm>
            <a:off x="5029200" y="1676400"/>
            <a:ext cx="3943850" cy="2542268"/>
          </a:xfrm>
          <a:prstGeom prst="rect">
            <a:avLst/>
          </a:prstGeom>
          <a:ln>
            <a:solidFill>
              <a:schemeClr val="bg1"/>
            </a:solidFill>
          </a:ln>
        </p:spPr>
      </p:pic>
    </p:spTree>
    <p:extLst>
      <p:ext uri="{BB962C8B-B14F-4D97-AF65-F5344CB8AC3E}">
        <p14:creationId xmlns:p14="http://schemas.microsoft.com/office/powerpoint/2010/main" val="3141143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dLOC Collaboration: Intellectual </a:t>
            </a:r>
            <a:r>
              <a:rPr lang="en-US" sz="3600" b="1" dirty="0"/>
              <a:t>Infrastructure</a:t>
            </a:r>
            <a:endParaRPr lang="en-US" sz="3600"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095" t="13285" r="10156" b="5871"/>
          <a:stretch/>
        </p:blipFill>
        <p:spPr bwMode="auto">
          <a:xfrm>
            <a:off x="632554" y="1676400"/>
            <a:ext cx="7673246" cy="4861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a:spLocks noGrp="1"/>
          </p:cNvSpPr>
          <p:nvPr>
            <p:ph sz="quarter" idx="1"/>
          </p:nvPr>
        </p:nvSpPr>
        <p:spPr>
          <a:xfrm>
            <a:off x="784954" y="4267200"/>
            <a:ext cx="4472846" cy="2057400"/>
          </a:xfrm>
        </p:spPr>
        <p:txBody>
          <a:bodyPr>
            <a:normAutofit fontScale="77500" lnSpcReduction="20000"/>
          </a:bodyPr>
          <a:lstStyle/>
          <a:p>
            <a:pPr marL="0" indent="0">
              <a:buNone/>
            </a:pPr>
            <a:r>
              <a:rPr lang="en-US" sz="2800" b="1" dirty="0" smtClean="0">
                <a:solidFill>
                  <a:schemeClr val="bg1"/>
                </a:solidFill>
                <a:latin typeface="+mj-lt"/>
                <a:ea typeface="+mj-ea"/>
                <a:cs typeface="+mj-cs"/>
              </a:rPr>
              <a:t>dLOC Themes, Formats, &amp; Collections</a:t>
            </a:r>
            <a:br>
              <a:rPr lang="en-US" sz="2800" b="1" dirty="0" smtClean="0">
                <a:solidFill>
                  <a:schemeClr val="bg1"/>
                </a:solidFill>
                <a:latin typeface="+mj-lt"/>
                <a:ea typeface="+mj-ea"/>
                <a:cs typeface="+mj-cs"/>
              </a:rPr>
            </a:br>
            <a:r>
              <a:rPr lang="en-US" sz="2800" dirty="0" smtClean="0">
                <a:solidFill>
                  <a:schemeClr val="bg1"/>
                </a:solidFill>
                <a:latin typeface="+mj-lt"/>
                <a:ea typeface="+mj-ea"/>
                <a:cs typeface="+mj-cs"/>
              </a:rPr>
              <a:t>Start here to learn more about what collections are online and where we could collaborate to develop new or strengthen existing collections or exhibits.</a:t>
            </a:r>
            <a:endParaRPr lang="en-US" sz="1800" dirty="0">
              <a:solidFill>
                <a:schemeClr val="bg1"/>
              </a:solidFill>
              <a:latin typeface="+mj-lt"/>
              <a:ea typeface="+mj-ea"/>
              <a:cs typeface="+mj-cs"/>
            </a:endParaRPr>
          </a:p>
        </p:txBody>
      </p:sp>
    </p:spTree>
    <p:extLst>
      <p:ext uri="{BB962C8B-B14F-4D97-AF65-F5344CB8AC3E}">
        <p14:creationId xmlns:p14="http://schemas.microsoft.com/office/powerpoint/2010/main" val="2801751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CARIFESTA Archive</a:t>
            </a:r>
            <a:endParaRPr lang="en-US" sz="3600" dirty="0"/>
          </a:p>
        </p:txBody>
      </p:sp>
      <p:sp>
        <p:nvSpPr>
          <p:cNvPr id="5" name="Content Placeholder 2"/>
          <p:cNvSpPr>
            <a:spLocks noGrp="1"/>
          </p:cNvSpPr>
          <p:nvPr>
            <p:ph sz="quarter" idx="1"/>
          </p:nvPr>
        </p:nvSpPr>
        <p:spPr>
          <a:xfrm>
            <a:off x="457200" y="1828800"/>
            <a:ext cx="3962400" cy="4572000"/>
          </a:xfrm>
        </p:spPr>
        <p:txBody>
          <a:bodyPr>
            <a:noAutofit/>
          </a:bodyPr>
          <a:lstStyle/>
          <a:p>
            <a:pPr marL="0" indent="0">
              <a:buNone/>
            </a:pPr>
            <a:r>
              <a:rPr lang="en-US" sz="2000" dirty="0">
                <a:latin typeface="+mj-lt"/>
                <a:ea typeface="+mj-ea"/>
                <a:cs typeface="+mj-cs"/>
              </a:rPr>
              <a:t>The Caribbean Festival of Arts (CARIFESTA) is a roving multi-disciplinary art festival which has been held in various CARICOM countries since its establishment in </a:t>
            </a:r>
            <a:r>
              <a:rPr lang="en-US" sz="2000" dirty="0" smtClean="0">
                <a:latin typeface="+mj-lt"/>
                <a:ea typeface="+mj-ea"/>
                <a:cs typeface="+mj-cs"/>
              </a:rPr>
              <a:t>1972.</a:t>
            </a:r>
            <a:br>
              <a:rPr lang="en-US" sz="2000" dirty="0" smtClean="0">
                <a:latin typeface="+mj-lt"/>
                <a:ea typeface="+mj-ea"/>
                <a:cs typeface="+mj-cs"/>
              </a:rPr>
            </a:br>
            <a:endParaRPr lang="en-US" sz="1200" dirty="0">
              <a:latin typeface="+mj-lt"/>
              <a:ea typeface="+mj-ea"/>
              <a:cs typeface="+mj-cs"/>
            </a:endParaRPr>
          </a:p>
          <a:p>
            <a:pPr marL="0" indent="0">
              <a:buNone/>
            </a:pPr>
            <a:r>
              <a:rPr lang="en-US" sz="2000" dirty="0">
                <a:latin typeface="+mj-lt"/>
                <a:ea typeface="+mj-ea"/>
                <a:cs typeface="+mj-cs"/>
              </a:rPr>
              <a:t>The Collection includes consultants’ and country reports, articles extracted from  magazines, correspondence, press releases, information leaflets, presentations at  Symposia, </a:t>
            </a:r>
            <a:r>
              <a:rPr lang="en-US" sz="2000" dirty="0" smtClean="0">
                <a:latin typeface="+mj-lt"/>
                <a:ea typeface="+mj-ea"/>
                <a:cs typeface="+mj-cs"/>
              </a:rPr>
              <a:t>programs</a:t>
            </a:r>
            <a:r>
              <a:rPr lang="en-US" sz="2000" dirty="0">
                <a:latin typeface="+mj-lt"/>
                <a:ea typeface="+mj-ea"/>
                <a:cs typeface="+mj-cs"/>
              </a:rPr>
              <a:t>, various CARIFESTA themes; posters, photographs </a:t>
            </a:r>
            <a:r>
              <a:rPr lang="en-US" sz="2000" dirty="0" smtClean="0">
                <a:latin typeface="+mj-lt"/>
                <a:ea typeface="+mj-ea"/>
                <a:cs typeface="+mj-cs"/>
              </a:rPr>
              <a:t>&amp;</a:t>
            </a:r>
            <a:r>
              <a:rPr lang="en-US" sz="2000" dirty="0">
                <a:latin typeface="+mj-lt"/>
                <a:ea typeface="+mj-ea"/>
                <a:cs typeface="+mj-cs"/>
              </a:rPr>
              <a:t>  newspaper clippings.</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992" t="14188" r="35692" b="8350"/>
          <a:stretch/>
        </p:blipFill>
        <p:spPr bwMode="auto">
          <a:xfrm>
            <a:off x="4724400" y="152400"/>
            <a:ext cx="4114800" cy="65713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55250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Collaborative Digital Scholarship</a:t>
            </a:r>
            <a:endParaRPr lang="en-US" dirty="0"/>
          </a:p>
        </p:txBody>
      </p:sp>
      <p:sp>
        <p:nvSpPr>
          <p:cNvPr id="3" name="Content Placeholder 2"/>
          <p:cNvSpPr>
            <a:spLocks noGrp="1"/>
          </p:cNvSpPr>
          <p:nvPr>
            <p:ph sz="quarter" idx="1"/>
          </p:nvPr>
        </p:nvSpPr>
        <p:spPr>
          <a:xfrm>
            <a:off x="533400" y="2133600"/>
            <a:ext cx="3886200" cy="3962400"/>
          </a:xfrm>
        </p:spPr>
        <p:txBody>
          <a:bodyPr>
            <a:noAutofit/>
          </a:bodyPr>
          <a:lstStyle/>
          <a:p>
            <a:pPr marL="0" indent="0">
              <a:buNone/>
            </a:pPr>
            <a:r>
              <a:rPr lang="en-US" sz="2400" dirty="0"/>
              <a:t>Haiti: An Island </a:t>
            </a:r>
            <a:r>
              <a:rPr lang="en-US" sz="2400" dirty="0" smtClean="0"/>
              <a:t>Luminous</a:t>
            </a:r>
            <a:endParaRPr lang="en-US" sz="1400" dirty="0">
              <a:latin typeface="+mj-lt"/>
              <a:ea typeface="+mj-ea"/>
              <a:cs typeface="+mj-cs"/>
            </a:endParaRPr>
          </a:p>
          <a:p>
            <a:pPr marL="0" indent="0">
              <a:buNone/>
            </a:pPr>
            <a:r>
              <a:rPr lang="en-US" sz="2000" dirty="0" smtClean="0">
                <a:latin typeface="+mj-lt"/>
                <a:ea typeface="+mj-ea"/>
                <a:cs typeface="+mj-cs"/>
              </a:rPr>
              <a:t>An </a:t>
            </a:r>
            <a:r>
              <a:rPr lang="en-US" sz="2000" dirty="0">
                <a:latin typeface="+mj-lt"/>
                <a:ea typeface="+mj-ea"/>
                <a:cs typeface="+mj-cs"/>
              </a:rPr>
              <a:t>Island Luminous is a site to help readers learn about Haiti’s history.</a:t>
            </a:r>
          </a:p>
          <a:p>
            <a:pPr marL="0" indent="0">
              <a:buNone/>
            </a:pPr>
            <a:r>
              <a:rPr lang="en-US" sz="2000" dirty="0" smtClean="0">
                <a:latin typeface="+mj-lt"/>
                <a:ea typeface="+mj-ea"/>
                <a:cs typeface="+mj-cs"/>
              </a:rPr>
              <a:t/>
            </a:r>
            <a:br>
              <a:rPr lang="en-US" sz="2000" dirty="0" smtClean="0">
                <a:latin typeface="+mj-lt"/>
                <a:ea typeface="+mj-ea"/>
                <a:cs typeface="+mj-cs"/>
              </a:rPr>
            </a:br>
            <a:r>
              <a:rPr lang="en-US" sz="2000" dirty="0" smtClean="0">
                <a:latin typeface="+mj-lt"/>
                <a:ea typeface="+mj-ea"/>
                <a:cs typeface="+mj-cs"/>
              </a:rPr>
              <a:t>Created </a:t>
            </a:r>
            <a:r>
              <a:rPr lang="en-US" sz="2000" dirty="0">
                <a:latin typeface="+mj-lt"/>
                <a:ea typeface="+mj-ea"/>
                <a:cs typeface="+mj-cs"/>
              </a:rPr>
              <a:t>by historian Adam M. Silvia and hosted online by Digital Library of the Caribbean, An Island Luminous combines rare books, manuscripts, and photos scanned by archives and libraries in Haiti and the United States with commentary by over eighty (80) experts.</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9752" y="1981200"/>
            <a:ext cx="4389448" cy="429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5396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Guest Curated Exhibits</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6731" r="7485" b="14178"/>
          <a:stretch/>
        </p:blipFill>
        <p:spPr bwMode="auto">
          <a:xfrm>
            <a:off x="441085" y="1905000"/>
            <a:ext cx="8017115"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a:spLocks noGrp="1"/>
          </p:cNvSpPr>
          <p:nvPr>
            <p:ph sz="quarter" idx="1"/>
          </p:nvPr>
        </p:nvSpPr>
        <p:spPr>
          <a:xfrm>
            <a:off x="533400" y="5410200"/>
            <a:ext cx="8153400" cy="1295400"/>
          </a:xfrm>
        </p:spPr>
        <p:txBody>
          <a:bodyPr>
            <a:normAutofit/>
          </a:bodyPr>
          <a:lstStyle/>
          <a:p>
            <a:pPr marL="0" indent="0">
              <a:buNone/>
            </a:pPr>
            <a:r>
              <a:rPr lang="en-US" sz="3000" dirty="0">
                <a:solidFill>
                  <a:schemeClr val="tx2"/>
                </a:solidFill>
                <a:latin typeface="+mj-lt"/>
                <a:ea typeface="+mj-ea"/>
                <a:cs typeface="+mj-cs"/>
              </a:rPr>
              <a:t>Curated by Dr. </a:t>
            </a:r>
            <a:r>
              <a:rPr lang="en-US" sz="3000" dirty="0" err="1">
                <a:solidFill>
                  <a:schemeClr val="tx2"/>
                </a:solidFill>
                <a:latin typeface="+mj-lt"/>
                <a:ea typeface="+mj-ea"/>
                <a:cs typeface="+mj-cs"/>
              </a:rPr>
              <a:t>Petrine</a:t>
            </a:r>
            <a:r>
              <a:rPr lang="en-US" sz="3000" dirty="0">
                <a:solidFill>
                  <a:schemeClr val="tx2"/>
                </a:solidFill>
                <a:latin typeface="+mj-lt"/>
                <a:ea typeface="+mj-ea"/>
                <a:cs typeface="+mj-cs"/>
              </a:rPr>
              <a:t> Archer and Claudia </a:t>
            </a:r>
            <a:r>
              <a:rPr lang="en-US" sz="3000" dirty="0" err="1" smtClean="0">
                <a:solidFill>
                  <a:schemeClr val="tx2"/>
                </a:solidFill>
                <a:latin typeface="+mj-lt"/>
                <a:ea typeface="+mj-ea"/>
                <a:cs typeface="+mj-cs"/>
              </a:rPr>
              <a:t>Hucke</a:t>
            </a:r>
            <a:endParaRPr lang="en-US" sz="1200" dirty="0">
              <a:solidFill>
                <a:schemeClr val="tx2"/>
              </a:solidFill>
              <a:latin typeface="+mj-lt"/>
              <a:ea typeface="+mj-ea"/>
              <a:cs typeface="+mj-cs"/>
            </a:endParaRPr>
          </a:p>
          <a:p>
            <a:pPr marL="0" indent="0">
              <a:spcBef>
                <a:spcPts val="0"/>
              </a:spcBef>
              <a:buNone/>
            </a:pPr>
            <a:r>
              <a:rPr lang="en-US" sz="2000" dirty="0" smtClean="0">
                <a:solidFill>
                  <a:schemeClr val="tx2"/>
                </a:solidFill>
                <a:latin typeface="+mj-lt"/>
                <a:ea typeface="+mj-ea"/>
                <a:cs typeface="+mj-cs"/>
              </a:rPr>
              <a:t>    Online:  exhibits.uflib.ufl.edu/</a:t>
            </a:r>
            <a:r>
              <a:rPr lang="en-US" sz="2000" dirty="0" err="1" smtClean="0">
                <a:solidFill>
                  <a:schemeClr val="tx2"/>
                </a:solidFill>
                <a:latin typeface="+mj-lt"/>
                <a:ea typeface="+mj-ea"/>
                <a:cs typeface="+mj-cs"/>
              </a:rPr>
              <a:t>aboutface</a:t>
            </a:r>
            <a:r>
              <a:rPr lang="en-US" sz="2000" dirty="0" smtClean="0">
                <a:solidFill>
                  <a:schemeClr val="tx2"/>
                </a:solidFill>
                <a:latin typeface="+mj-lt"/>
                <a:ea typeface="+mj-ea"/>
                <a:cs typeface="+mj-cs"/>
              </a:rPr>
              <a:t> </a:t>
            </a:r>
            <a:endParaRPr lang="en-US" sz="2000" dirty="0">
              <a:solidFill>
                <a:schemeClr val="tx2"/>
              </a:solidFill>
              <a:latin typeface="+mj-lt"/>
              <a:ea typeface="+mj-ea"/>
              <a:cs typeface="+mj-cs"/>
            </a:endParaRPr>
          </a:p>
        </p:txBody>
      </p:sp>
    </p:spTree>
    <p:extLst>
      <p:ext uri="{BB962C8B-B14F-4D97-AF65-F5344CB8AC3E}">
        <p14:creationId xmlns:p14="http://schemas.microsoft.com/office/powerpoint/2010/main" val="77924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i="1" dirty="0" smtClean="0"/>
              <a:t>Panama </a:t>
            </a:r>
            <a:r>
              <a:rPr lang="en-US" sz="3000" i="1" dirty="0"/>
              <a:t>Silver, Asian Gold: Migration, Money, &amp;</a:t>
            </a:r>
            <a:r>
              <a:rPr lang="en-US" sz="3000" i="1" dirty="0" smtClean="0"/>
              <a:t> </a:t>
            </a:r>
            <a:r>
              <a:rPr lang="en-US" sz="3000" i="1" dirty="0"/>
              <a:t>the Making of Modern Caribbean </a:t>
            </a:r>
            <a:r>
              <a:rPr lang="en-US" sz="3000" i="1" dirty="0" smtClean="0"/>
              <a:t>Literature</a:t>
            </a:r>
            <a:r>
              <a:rPr lang="en-US" sz="3000" dirty="0" smtClean="0"/>
              <a:t> Course</a:t>
            </a:r>
            <a:endParaRPr lang="en-US" sz="3000" dirty="0"/>
          </a:p>
        </p:txBody>
      </p:sp>
      <p:sp>
        <p:nvSpPr>
          <p:cNvPr id="3" name="Content Placeholder 2"/>
          <p:cNvSpPr>
            <a:spLocks noGrp="1"/>
          </p:cNvSpPr>
          <p:nvPr>
            <p:ph sz="quarter" idx="1"/>
          </p:nvPr>
        </p:nvSpPr>
        <p:spPr>
          <a:xfrm>
            <a:off x="612647" y="1600200"/>
            <a:ext cx="5309617" cy="5029200"/>
          </a:xfrm>
        </p:spPr>
        <p:txBody>
          <a:bodyPr>
            <a:noAutofit/>
          </a:bodyPr>
          <a:lstStyle/>
          <a:p>
            <a:pPr marL="0" indent="0">
              <a:buNone/>
            </a:pPr>
            <a:r>
              <a:rPr lang="en-US" sz="1900" dirty="0"/>
              <a:t>“We hope that the course will become part of a broader initiative to make visible to other teachers and scholars new ways of incorporating archival material into research on Caribbean literature and culture. </a:t>
            </a:r>
            <a:r>
              <a:rPr lang="en-US" sz="1900" dirty="0" smtClean="0"/>
              <a:t> […] We </a:t>
            </a:r>
            <a:r>
              <a:rPr lang="en-US" sz="1900" dirty="0"/>
              <a:t>want to use the project to intervene more broadly in the way Caribbean literary scholarship imagines the Caribbean cultural diaspora and interrogates the ways in which both traditional and colonial archival sources shape the stories we can tell about the Caribbean region</a:t>
            </a:r>
            <a:r>
              <a:rPr lang="en-US" sz="1900" dirty="0" smtClean="0"/>
              <a:t>.</a:t>
            </a:r>
            <a:endParaRPr lang="en-US" sz="1900" dirty="0"/>
          </a:p>
          <a:p>
            <a:pPr marL="0" indent="0">
              <a:buNone/>
            </a:pPr>
            <a:r>
              <a:rPr lang="en-US" sz="1900" dirty="0"/>
              <a:t>We hope our experiment will sow the seed for future collaborative courses involving students at institutions in the Caribbean, Panama, China, and/or India, capable of working with relevant documents from these regions in languages other than English.”</a:t>
            </a:r>
          </a:p>
          <a:p>
            <a:pPr marL="0" indent="0">
              <a:buNone/>
            </a:pPr>
            <a:r>
              <a:rPr lang="en-US" sz="1900" dirty="0" smtClean="0"/>
              <a:t>-- Rhonda Cobham-Sander</a:t>
            </a:r>
            <a:endParaRPr lang="en-US" sz="1900" dirty="0"/>
          </a:p>
        </p:txBody>
      </p:sp>
      <p:pic>
        <p:nvPicPr>
          <p:cNvPr id="6" name="Picture 5" descr="MISSING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905000"/>
            <a:ext cx="1429139" cy="2362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7" descr="MISSING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1" y="1576350"/>
            <a:ext cx="1447799" cy="24622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3" descr="MISSING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88936" y="4044577"/>
            <a:ext cx="1502664" cy="250862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1" descr="C:\Users\rosenber\Dropbox\UF teaching\Pre  1950s fall 2011\pre 1950s fall 2012\Jane smal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2264" y="3429000"/>
            <a:ext cx="1621536" cy="2463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959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i="1" dirty="0" smtClean="0"/>
              <a:t>Panama </a:t>
            </a:r>
            <a:r>
              <a:rPr lang="en-US" sz="3000" i="1" dirty="0"/>
              <a:t>Silver, Asian </a:t>
            </a:r>
            <a:r>
              <a:rPr lang="en-US" sz="3000" i="1" dirty="0" smtClean="0"/>
              <a:t>Gold</a:t>
            </a:r>
            <a:endParaRPr lang="en-US" sz="3000" i="1" dirty="0"/>
          </a:p>
        </p:txBody>
      </p:sp>
      <p:sp>
        <p:nvSpPr>
          <p:cNvPr id="3" name="Content Placeholder 2"/>
          <p:cNvSpPr>
            <a:spLocks noGrp="1"/>
          </p:cNvSpPr>
          <p:nvPr>
            <p:ph sz="quarter" idx="1"/>
          </p:nvPr>
        </p:nvSpPr>
        <p:spPr>
          <a:xfrm>
            <a:off x="612648" y="1600200"/>
            <a:ext cx="4340352" cy="4800600"/>
          </a:xfrm>
        </p:spPr>
        <p:txBody>
          <a:bodyPr>
            <a:normAutofit/>
          </a:bodyPr>
          <a:lstStyle/>
          <a:p>
            <a:pPr marL="0" indent="0">
              <a:buNone/>
            </a:pPr>
            <a:r>
              <a:rPr lang="en-US" sz="2000" dirty="0" smtClean="0"/>
              <a:t>Many Communities:</a:t>
            </a:r>
          </a:p>
          <a:p>
            <a:r>
              <a:rPr lang="en-US" sz="2000" dirty="0" smtClean="0"/>
              <a:t>Developed by Rhonda Cobham-Sander, Amherst College; Leah Rosenberg, Univ. of Florida; &amp; Donette Francis, Univ. of Miami; with their librarians</a:t>
            </a:r>
          </a:p>
          <a:p>
            <a:r>
              <a:rPr lang="en-US" sz="2000" dirty="0" smtClean="0"/>
              <a:t>Taught:</a:t>
            </a:r>
          </a:p>
          <a:p>
            <a:pPr lvl="1"/>
            <a:r>
              <a:rPr lang="en-US" sz="1700" dirty="0" smtClean="0"/>
              <a:t>Fall 2013; 3 collaborating classes</a:t>
            </a:r>
          </a:p>
          <a:p>
            <a:pPr lvl="1"/>
            <a:r>
              <a:rPr lang="en-US" sz="1700" dirty="0" smtClean="0"/>
              <a:t>Spring 2014, at UF</a:t>
            </a:r>
          </a:p>
          <a:p>
            <a:r>
              <a:rPr lang="en-US" sz="2000" dirty="0" smtClean="0"/>
              <a:t>Teaching materials added to dLOC for others teaching Caribbean Studies</a:t>
            </a:r>
          </a:p>
          <a:p>
            <a:r>
              <a:rPr lang="en-US" sz="2000" dirty="0" smtClean="0"/>
              <a:t>Student assignments build from and enhance resources in dLOC</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52400"/>
            <a:ext cx="4029429" cy="7193135"/>
          </a:xfrm>
          <a:prstGeom prst="rect">
            <a:avLst/>
          </a:prstGeom>
        </p:spPr>
      </p:pic>
    </p:spTree>
    <p:extLst>
      <p:ext uri="{BB962C8B-B14F-4D97-AF65-F5344CB8AC3E}">
        <p14:creationId xmlns:p14="http://schemas.microsoft.com/office/powerpoint/2010/main" val="2985151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dLOC Collaboration for Data Curation Literacy: </a:t>
            </a:r>
            <a:r>
              <a:rPr lang="en-US" sz="3600" b="1" dirty="0" smtClean="0"/>
              <a:t>Communities</a:t>
            </a:r>
            <a:endParaRPr lang="en-US" sz="3600" dirty="0"/>
          </a:p>
        </p:txBody>
      </p:sp>
      <p:pic>
        <p:nvPicPr>
          <p:cNvPr id="5" name="Content Placeholder 5"/>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107324" y="1876425"/>
            <a:ext cx="6068300" cy="3432071"/>
          </a:xfrm>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048" y="4451414"/>
            <a:ext cx="2948152" cy="2089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724400" y="5638800"/>
            <a:ext cx="3505200" cy="923330"/>
          </a:xfrm>
          <a:prstGeom prst="rect">
            <a:avLst/>
          </a:prstGeom>
          <a:noFill/>
        </p:spPr>
        <p:txBody>
          <a:bodyPr wrap="square" rtlCol="0">
            <a:spAutoFit/>
          </a:bodyPr>
          <a:lstStyle/>
          <a:p>
            <a:r>
              <a:rPr lang="en-US" dirty="0"/>
              <a:t>Meeting of Course Collaborators with SAMAAP at the West Indian Museum in Panama City,  </a:t>
            </a:r>
            <a:r>
              <a:rPr lang="en-US" dirty="0" smtClean="0"/>
              <a:t>Nov. </a:t>
            </a:r>
            <a:r>
              <a:rPr lang="en-US" dirty="0"/>
              <a:t>2013</a:t>
            </a:r>
          </a:p>
        </p:txBody>
      </p:sp>
    </p:spTree>
    <p:extLst>
      <p:ext uri="{BB962C8B-B14F-4D97-AF65-F5344CB8AC3E}">
        <p14:creationId xmlns:p14="http://schemas.microsoft.com/office/powerpoint/2010/main" val="13604524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533400" y="381000"/>
            <a:ext cx="7848600" cy="707886"/>
          </a:xfrm>
          <a:prstGeom prst="rect">
            <a:avLst/>
          </a:prstGeom>
          <a:noFill/>
          <a:ln w="9525">
            <a:noFill/>
            <a:miter lim="800000"/>
            <a:headEnd/>
            <a:tailEnd/>
          </a:ln>
        </p:spPr>
        <p:txBody>
          <a:bodyPr wrap="square">
            <a:spAutoFit/>
          </a:bodyPr>
          <a:lstStyle/>
          <a:p>
            <a:r>
              <a:rPr lang="en-US" sz="4000" dirty="0" smtClean="0">
                <a:solidFill>
                  <a:schemeClr val="tx2"/>
                </a:solidFill>
                <a:latin typeface="+mj-lt"/>
                <a:ea typeface="+mj-ea"/>
                <a:cs typeface="+mj-cs"/>
              </a:rPr>
              <a:t>Digital Library of the Caribbean</a:t>
            </a:r>
            <a:endParaRPr lang="en-US" sz="4000" dirty="0">
              <a:solidFill>
                <a:schemeClr val="tx2"/>
              </a:solidFill>
              <a:latin typeface="+mj-lt"/>
              <a:ea typeface="+mj-ea"/>
              <a:cs typeface="+mj-cs"/>
            </a:endParaRPr>
          </a:p>
        </p:txBody>
      </p:sp>
      <p:sp>
        <p:nvSpPr>
          <p:cNvPr id="27" name="TextBox 26"/>
          <p:cNvSpPr txBox="1"/>
          <p:nvPr/>
        </p:nvSpPr>
        <p:spPr>
          <a:xfrm>
            <a:off x="2819400" y="1730276"/>
            <a:ext cx="6081290" cy="2585323"/>
          </a:xfrm>
          <a:prstGeom prst="rect">
            <a:avLst/>
          </a:prstGeom>
          <a:noFill/>
        </p:spPr>
        <p:txBody>
          <a:bodyPr wrap="square" rtlCol="0">
            <a:spAutoFit/>
          </a:bodyPr>
          <a:lstStyle/>
          <a:p>
            <a:r>
              <a:rPr lang="en-US" dirty="0">
                <a:latin typeface="+mj-lt"/>
                <a:ea typeface="+mj-ea"/>
                <a:cs typeface="+mj-cs"/>
              </a:rPr>
              <a:t>dLOC's diverse partners serve an international community of scholars, students, and </a:t>
            </a:r>
            <a:r>
              <a:rPr lang="en-US" dirty="0" smtClean="0">
                <a:latin typeface="+mj-lt"/>
                <a:ea typeface="+mj-ea"/>
                <a:cs typeface="+mj-cs"/>
              </a:rPr>
              <a:t>peoples </a:t>
            </a:r>
            <a:r>
              <a:rPr lang="en-US" dirty="0">
                <a:latin typeface="+mj-lt"/>
                <a:ea typeface="+mj-ea"/>
                <a:cs typeface="+mj-cs"/>
              </a:rPr>
              <a:t>by working together to preserve and to provide enhanced electronic access to cultural, historical, legal, governmental, and research materials. </a:t>
            </a:r>
            <a:r>
              <a:rPr lang="en-US" dirty="0" smtClean="0">
                <a:latin typeface="+mj-lt"/>
                <a:ea typeface="+mj-ea"/>
                <a:cs typeface="+mj-cs"/>
              </a:rPr>
              <a:t/>
            </a:r>
            <a:br>
              <a:rPr lang="en-US" dirty="0" smtClean="0">
                <a:latin typeface="+mj-lt"/>
                <a:ea typeface="+mj-ea"/>
                <a:cs typeface="+mj-cs"/>
              </a:rPr>
            </a:br>
            <a:r>
              <a:rPr lang="en-US" dirty="0" smtClean="0">
                <a:latin typeface="+mj-lt"/>
                <a:ea typeface="+mj-ea"/>
                <a:cs typeface="+mj-cs"/>
              </a:rPr>
              <a:t/>
            </a:r>
            <a:br>
              <a:rPr lang="en-US" dirty="0" smtClean="0">
                <a:latin typeface="+mj-lt"/>
                <a:ea typeface="+mj-ea"/>
                <a:cs typeface="+mj-cs"/>
              </a:rPr>
            </a:br>
            <a:r>
              <a:rPr lang="en-US" dirty="0" smtClean="0">
                <a:latin typeface="+mj-lt"/>
                <a:ea typeface="+mj-ea"/>
                <a:cs typeface="+mj-cs"/>
              </a:rPr>
              <a:t>dLOC's </a:t>
            </a:r>
            <a:r>
              <a:rPr lang="en-US" dirty="0">
                <a:latin typeface="+mj-lt"/>
                <a:ea typeface="+mj-ea"/>
                <a:cs typeface="+mj-cs"/>
              </a:rPr>
              <a:t>partners collaborate with scholars and teachers </a:t>
            </a:r>
            <a:r>
              <a:rPr lang="en-US" dirty="0" smtClean="0">
                <a:latin typeface="+mj-lt"/>
                <a:ea typeface="+mj-ea"/>
                <a:cs typeface="+mj-cs"/>
              </a:rPr>
              <a:t>to promote </a:t>
            </a:r>
            <a:r>
              <a:rPr lang="en-US" dirty="0">
                <a:latin typeface="+mj-lt"/>
                <a:ea typeface="+mj-ea"/>
                <a:cs typeface="+mj-cs"/>
              </a:rPr>
              <a:t>and </a:t>
            </a:r>
            <a:r>
              <a:rPr lang="en-US" dirty="0" smtClean="0">
                <a:latin typeface="+mj-lt"/>
                <a:ea typeface="+mj-ea"/>
                <a:cs typeface="+mj-cs"/>
              </a:rPr>
              <a:t>perform </a:t>
            </a:r>
            <a:r>
              <a:rPr lang="en-US" dirty="0">
                <a:latin typeface="+mj-lt"/>
                <a:ea typeface="+mj-ea"/>
                <a:cs typeface="+mj-cs"/>
              </a:rPr>
              <a:t>educational outreach </a:t>
            </a:r>
            <a:r>
              <a:rPr lang="en-US" dirty="0" smtClean="0">
                <a:latin typeface="+mj-lt"/>
                <a:ea typeface="+mj-ea"/>
                <a:cs typeface="+mj-cs"/>
              </a:rPr>
              <a:t>for Caribbean </a:t>
            </a:r>
            <a:r>
              <a:rPr lang="en-US" dirty="0">
                <a:latin typeface="+mj-lt"/>
                <a:ea typeface="+mj-ea"/>
                <a:cs typeface="+mj-cs"/>
              </a:rPr>
              <a:t>Studies, </a:t>
            </a:r>
            <a:r>
              <a:rPr lang="en-US" dirty="0" smtClean="0">
                <a:latin typeface="+mj-lt"/>
                <a:ea typeface="+mj-ea"/>
                <a:cs typeface="+mj-cs"/>
              </a:rPr>
              <a:t>create new </a:t>
            </a:r>
            <a:r>
              <a:rPr lang="en-US" dirty="0">
                <a:latin typeface="+mj-lt"/>
                <a:ea typeface="+mj-ea"/>
                <a:cs typeface="+mj-cs"/>
              </a:rPr>
              <a:t>works of digital scholarship, and </a:t>
            </a:r>
            <a:r>
              <a:rPr lang="en-US" dirty="0" smtClean="0">
                <a:latin typeface="+mj-lt"/>
                <a:ea typeface="+mj-ea"/>
                <a:cs typeface="+mj-cs"/>
              </a:rPr>
              <a:t>develop </a:t>
            </a:r>
            <a:r>
              <a:rPr lang="en-US" dirty="0">
                <a:latin typeface="+mj-lt"/>
                <a:ea typeface="+mj-ea"/>
                <a:cs typeface="+mj-cs"/>
              </a:rPr>
              <a:t>other research and teaching initiatives.</a:t>
            </a:r>
          </a:p>
        </p:txBody>
      </p:sp>
      <p:graphicFrame>
        <p:nvGraphicFramePr>
          <p:cNvPr id="25" name="Diagram 24"/>
          <p:cNvGraphicFramePr/>
          <p:nvPr>
            <p:extLst>
              <p:ext uri="{D42A27DB-BD31-4B8C-83A1-F6EECF244321}">
                <p14:modId xmlns:p14="http://schemas.microsoft.com/office/powerpoint/2010/main" val="4277430485"/>
              </p:ext>
            </p:extLst>
          </p:nvPr>
        </p:nvGraphicFramePr>
        <p:xfrm>
          <a:off x="-304800" y="1949648"/>
          <a:ext cx="3438525" cy="4222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71800" y="4495800"/>
            <a:ext cx="5943600" cy="1983404"/>
          </a:xfrm>
          <a:prstGeom prst="rect">
            <a:avLst/>
          </a:prstGeom>
        </p:spPr>
      </p:pic>
    </p:spTree>
    <p:extLst>
      <p:ext uri="{BB962C8B-B14F-4D97-AF65-F5344CB8AC3E}">
        <p14:creationId xmlns:p14="http://schemas.microsoft.com/office/powerpoint/2010/main" val="11479643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dLOC Collaboration for Data Curation Literacy: </a:t>
            </a:r>
            <a:r>
              <a:rPr lang="en-US" sz="3600" b="1" dirty="0" smtClean="0"/>
              <a:t>Communities</a:t>
            </a:r>
            <a:endParaRPr lang="en-US" sz="3600"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1267" r="11609" b="9119"/>
          <a:stretch/>
        </p:blipFill>
        <p:spPr>
          <a:xfrm>
            <a:off x="4876800" y="2661425"/>
            <a:ext cx="3886199" cy="3434575"/>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5621" r="9697" b="16438"/>
          <a:stretch/>
        </p:blipFill>
        <p:spPr>
          <a:xfrm>
            <a:off x="609600" y="1827769"/>
            <a:ext cx="4038599" cy="2614283"/>
          </a:xfrm>
          <a:prstGeom prst="rect">
            <a:avLst/>
          </a:prstGeom>
        </p:spPr>
      </p:pic>
      <p:sp>
        <p:nvSpPr>
          <p:cNvPr id="10" name="TextBox 9"/>
          <p:cNvSpPr txBox="1"/>
          <p:nvPr/>
        </p:nvSpPr>
        <p:spPr>
          <a:xfrm>
            <a:off x="609600" y="5449669"/>
            <a:ext cx="3505199" cy="646331"/>
          </a:xfrm>
          <a:prstGeom prst="rect">
            <a:avLst/>
          </a:prstGeom>
          <a:noFill/>
        </p:spPr>
        <p:txBody>
          <a:bodyPr wrap="square" rtlCol="0">
            <a:spAutoFit/>
          </a:bodyPr>
          <a:lstStyle/>
          <a:p>
            <a:r>
              <a:rPr lang="en-US" dirty="0" smtClean="0"/>
              <a:t>dLOC Advanced Training Institute, July 2013</a:t>
            </a:r>
            <a:endParaRPr lang="en-US" dirty="0"/>
          </a:p>
        </p:txBody>
      </p:sp>
    </p:spTree>
    <p:extLst>
      <p:ext uri="{BB962C8B-B14F-4D97-AF65-F5344CB8AC3E}">
        <p14:creationId xmlns:p14="http://schemas.microsoft.com/office/powerpoint/2010/main" val="11633587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Critical Importance of Collaboration</a:t>
            </a:r>
            <a:endParaRPr lang="en-US" dirty="0"/>
          </a:p>
        </p:txBody>
      </p:sp>
      <p:sp>
        <p:nvSpPr>
          <p:cNvPr id="4" name="Content Placeholder 3"/>
          <p:cNvSpPr>
            <a:spLocks noGrp="1"/>
          </p:cNvSpPr>
          <p:nvPr>
            <p:ph sz="quarter" idx="1"/>
          </p:nvPr>
        </p:nvSpPr>
        <p:spPr>
          <a:xfrm>
            <a:off x="609600" y="1600200"/>
            <a:ext cx="8308848" cy="4953000"/>
          </a:xfrm>
        </p:spPr>
        <p:txBody>
          <a:bodyPr>
            <a:normAutofit/>
          </a:bodyPr>
          <a:lstStyle/>
          <a:p>
            <a:pPr marL="0" indent="0">
              <a:buNone/>
            </a:pPr>
            <a:r>
              <a:rPr lang="en-US" sz="3200" dirty="0" smtClean="0"/>
              <a:t>dLOC communities, collaborations,  support creating intellectual infrastructure through community activities and connections:</a:t>
            </a:r>
          </a:p>
          <a:p>
            <a:r>
              <a:rPr lang="en-US" dirty="0" smtClean="0"/>
              <a:t>dLOC </a:t>
            </a:r>
            <a:r>
              <a:rPr lang="en-US" dirty="0"/>
              <a:t>Advanced Training </a:t>
            </a:r>
            <a:r>
              <a:rPr lang="en-US" dirty="0" smtClean="0"/>
              <a:t>Institutes</a:t>
            </a:r>
          </a:p>
          <a:p>
            <a:r>
              <a:rPr lang="en-US" dirty="0" smtClean="0"/>
              <a:t>dLOC Partner Training</a:t>
            </a:r>
            <a:endParaRPr lang="en-US" dirty="0"/>
          </a:p>
          <a:p>
            <a:r>
              <a:rPr lang="en-US" dirty="0" smtClean="0"/>
              <a:t>Virtuous circles of connected communities, engaging scholars, students, educators, information professionals, cultural heritage professionals, and the public</a:t>
            </a:r>
            <a:endParaRPr lang="en-US" dirty="0"/>
          </a:p>
          <a:p>
            <a:endParaRPr lang="en-US" dirty="0"/>
          </a:p>
        </p:txBody>
      </p:sp>
    </p:spTree>
    <p:extLst>
      <p:ext uri="{BB962C8B-B14F-4D97-AF65-F5344CB8AC3E}">
        <p14:creationId xmlns:p14="http://schemas.microsoft.com/office/powerpoint/2010/main" val="1737600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dLOC’s Model: 10 year anniversary</a:t>
            </a:r>
            <a:endParaRPr lang="en-US" dirty="0"/>
          </a:p>
        </p:txBody>
      </p:sp>
      <p:sp>
        <p:nvSpPr>
          <p:cNvPr id="4" name="Content Placeholder 3"/>
          <p:cNvSpPr>
            <a:spLocks noGrp="1"/>
          </p:cNvSpPr>
          <p:nvPr>
            <p:ph sz="quarter" idx="1"/>
          </p:nvPr>
        </p:nvSpPr>
        <p:spPr>
          <a:xfrm>
            <a:off x="609600" y="1600200"/>
            <a:ext cx="8308848" cy="4953000"/>
          </a:xfrm>
        </p:spPr>
        <p:txBody>
          <a:bodyPr>
            <a:normAutofit/>
          </a:bodyPr>
          <a:lstStyle/>
          <a:p>
            <a:pPr marL="0" indent="0">
              <a:buNone/>
            </a:pPr>
            <a:endParaRPr lang="en-US" sz="3200" dirty="0" smtClean="0"/>
          </a:p>
          <a:p>
            <a:pPr marL="0" indent="0" algn="ctr">
              <a:buNone/>
            </a:pPr>
            <a:r>
              <a:rPr lang="en-US" sz="3200" dirty="0" smtClean="0"/>
              <a:t>Happy 10</a:t>
            </a:r>
            <a:r>
              <a:rPr lang="en-US" sz="3200" baseline="30000" dirty="0" smtClean="0"/>
              <a:t>th</a:t>
            </a:r>
            <a:r>
              <a:rPr lang="en-US" sz="3200" dirty="0" smtClean="0"/>
              <a:t> Birthday to dLOC!</a:t>
            </a:r>
            <a:endParaRPr lang="en-US" dirty="0" smtClean="0"/>
          </a:p>
          <a:p>
            <a:pPr marL="0" indent="0" algn="ctr">
              <a:buNone/>
            </a:pPr>
            <a:endParaRPr lang="en-US" sz="2800" dirty="0" smtClean="0"/>
          </a:p>
          <a:p>
            <a:pPr marL="0" indent="0" algn="ctr">
              <a:buNone/>
            </a:pPr>
            <a:r>
              <a:rPr lang="en-US" sz="2800" dirty="0" smtClean="0"/>
              <a:t>For the next 10 years and beyond, planning is currently underway for optimum success with discussions on sustainable high levels of growth, with new institutions, scholar partners, and communities.</a:t>
            </a:r>
          </a:p>
        </p:txBody>
      </p:sp>
    </p:spTree>
    <p:extLst>
      <p:ext uri="{BB962C8B-B14F-4D97-AF65-F5344CB8AC3E}">
        <p14:creationId xmlns:p14="http://schemas.microsoft.com/office/powerpoint/2010/main" val="2953239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dLOC Quick Facts</a:t>
            </a:r>
            <a:endParaRPr lang="en-US" sz="4000" dirty="0"/>
          </a:p>
        </p:txBody>
      </p:sp>
      <p:sp>
        <p:nvSpPr>
          <p:cNvPr id="4" name="Content Placeholder 2"/>
          <p:cNvSpPr>
            <a:spLocks noGrp="1"/>
          </p:cNvSpPr>
          <p:nvPr>
            <p:ph sz="quarter" idx="1"/>
          </p:nvPr>
        </p:nvSpPr>
        <p:spPr>
          <a:xfrm>
            <a:off x="612648" y="1600200"/>
            <a:ext cx="8153400" cy="4724400"/>
          </a:xfrm>
        </p:spPr>
        <p:txBody>
          <a:bodyPr>
            <a:noAutofit/>
          </a:bodyPr>
          <a:lstStyle/>
          <a:p>
            <a:r>
              <a:rPr lang="en-US" sz="2400" dirty="0"/>
              <a:t>Content Management System and Long-term Preservation</a:t>
            </a:r>
          </a:p>
          <a:p>
            <a:r>
              <a:rPr lang="en-US" sz="2400" dirty="0" smtClean="0"/>
              <a:t>38 </a:t>
            </a:r>
            <a:r>
              <a:rPr lang="en-US" sz="2400" dirty="0"/>
              <a:t>Partners – Caribbean, Europe and US</a:t>
            </a:r>
          </a:p>
          <a:p>
            <a:pPr lvl="1"/>
            <a:r>
              <a:rPr lang="en-US" sz="2000" dirty="0"/>
              <a:t>Over </a:t>
            </a:r>
            <a:r>
              <a:rPr lang="en-US" sz="2000" dirty="0" smtClean="0"/>
              <a:t>39 </a:t>
            </a:r>
            <a:r>
              <a:rPr lang="en-US" sz="2000" dirty="0"/>
              <a:t>million hits since 2006 </a:t>
            </a:r>
          </a:p>
          <a:p>
            <a:pPr lvl="1"/>
            <a:r>
              <a:rPr lang="en-US" sz="2000" dirty="0"/>
              <a:t>Over 2</a:t>
            </a:r>
            <a:r>
              <a:rPr lang="en-US" sz="2000" dirty="0" smtClean="0"/>
              <a:t> </a:t>
            </a:r>
            <a:r>
              <a:rPr lang="en-US" sz="2000" dirty="0"/>
              <a:t>million pages of open access content</a:t>
            </a:r>
          </a:p>
          <a:p>
            <a:pPr lvl="1"/>
            <a:r>
              <a:rPr lang="en-US" sz="2000" dirty="0" smtClean="0"/>
              <a:t>14,000 </a:t>
            </a:r>
            <a:r>
              <a:rPr lang="en-US" sz="2000" dirty="0"/>
              <a:t>titles with </a:t>
            </a:r>
            <a:r>
              <a:rPr lang="en-US" sz="2000" dirty="0" smtClean="0"/>
              <a:t>86,000 </a:t>
            </a:r>
            <a:r>
              <a:rPr lang="en-US" sz="2000" dirty="0"/>
              <a:t>items</a:t>
            </a:r>
          </a:p>
          <a:p>
            <a:r>
              <a:rPr lang="en-US" sz="2400" dirty="0" smtClean="0"/>
              <a:t>Training Program: Digitization, Data Curation, and More</a:t>
            </a:r>
          </a:p>
          <a:p>
            <a:r>
              <a:rPr lang="en-US" sz="2400" dirty="0" smtClean="0"/>
              <a:t>Scholarly </a:t>
            </a:r>
            <a:r>
              <a:rPr lang="en-US" sz="2400" dirty="0"/>
              <a:t>Collaborations</a:t>
            </a:r>
          </a:p>
          <a:p>
            <a:r>
              <a:rPr lang="en-US" sz="2400" dirty="0"/>
              <a:t>Educational Outreach</a:t>
            </a:r>
          </a:p>
          <a:p>
            <a:r>
              <a:rPr lang="en-US" sz="2400" dirty="0"/>
              <a:t>Shared Governance</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588" t="21645" r="12692" b="42966"/>
          <a:stretch/>
        </p:blipFill>
        <p:spPr bwMode="auto">
          <a:xfrm>
            <a:off x="3774629" y="4785360"/>
            <a:ext cx="5140771" cy="1463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7798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10000" y="1371600"/>
            <a:ext cx="2286000" cy="492283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498" t="21378" r="4104" b="2247"/>
          <a:stretch/>
        </p:blipFill>
        <p:spPr>
          <a:xfrm>
            <a:off x="2819400" y="237815"/>
            <a:ext cx="5486400" cy="6467785"/>
          </a:xfrm>
          <a:prstGeom prst="rect">
            <a:avLst/>
          </a:prstGeom>
          <a:ln>
            <a:solidFill>
              <a:schemeClr val="tx1"/>
            </a:solidFill>
          </a:ln>
        </p:spPr>
      </p:pic>
      <p:sp>
        <p:nvSpPr>
          <p:cNvPr id="11" name="Title 1"/>
          <p:cNvSpPr txBox="1">
            <a:spLocks/>
          </p:cNvSpPr>
          <p:nvPr/>
        </p:nvSpPr>
        <p:spPr>
          <a:xfrm>
            <a:off x="551793" y="1981200"/>
            <a:ext cx="8153400" cy="762000"/>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4000" dirty="0" smtClean="0"/>
              <a:t>dLOC </a:t>
            </a:r>
          </a:p>
          <a:p>
            <a:r>
              <a:rPr lang="en-US" sz="4000" dirty="0" smtClean="0"/>
              <a:t>Partners</a:t>
            </a:r>
            <a:endParaRPr lang="en-US" sz="4000" dirty="0"/>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4209" t="11481"/>
          <a:stretch/>
        </p:blipFill>
        <p:spPr>
          <a:xfrm>
            <a:off x="2819400" y="76200"/>
            <a:ext cx="5486400" cy="6695764"/>
          </a:xfrm>
          <a:prstGeom prst="rect">
            <a:avLst/>
          </a:prstGeom>
        </p:spPr>
      </p:pic>
    </p:spTree>
    <p:extLst>
      <p:ext uri="{BB962C8B-B14F-4D97-AF65-F5344CB8AC3E}">
        <p14:creationId xmlns:p14="http://schemas.microsoft.com/office/powerpoint/2010/main" val="68923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dLOC Collaboration for Data Curation </a:t>
            </a:r>
            <a:r>
              <a:rPr lang="en-US" b="1" dirty="0" smtClean="0"/>
              <a:t>Literacy</a:t>
            </a:r>
            <a:endParaRPr lang="en-US" dirty="0"/>
          </a:p>
        </p:txBody>
      </p:sp>
      <p:graphicFrame>
        <p:nvGraphicFramePr>
          <p:cNvPr id="4" name="Diagram 3"/>
          <p:cNvGraphicFramePr/>
          <p:nvPr>
            <p:extLst>
              <p:ext uri="{D42A27DB-BD31-4B8C-83A1-F6EECF244321}">
                <p14:modId xmlns:p14="http://schemas.microsoft.com/office/powerpoint/2010/main" val="3462540784"/>
              </p:ext>
            </p:extLst>
          </p:nvPr>
        </p:nvGraphicFramePr>
        <p:xfrm>
          <a:off x="0" y="1219200"/>
          <a:ext cx="89154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9427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28600" y="1752600"/>
            <a:ext cx="3581400" cy="49530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2000" b="1" dirty="0" smtClean="0">
                <a:latin typeface="+mj-lt"/>
                <a:ea typeface="+mj-ea"/>
                <a:cs typeface="+mj-cs"/>
              </a:rPr>
              <a:t>SobekCM:</a:t>
            </a:r>
          </a:p>
          <a:p>
            <a:pPr marL="0" indent="0">
              <a:buFont typeface="Wingdings"/>
              <a:buNone/>
            </a:pPr>
            <a:r>
              <a:rPr lang="en-US" sz="2000" b="1" dirty="0" smtClean="0">
                <a:latin typeface="+mj-lt"/>
                <a:ea typeface="+mj-ea"/>
                <a:cs typeface="+mj-cs"/>
              </a:rPr>
              <a:t>Cyberinfrastructure</a:t>
            </a:r>
            <a:r>
              <a:rPr lang="en-US" sz="2000" dirty="0" smtClean="0">
                <a:latin typeface="+mj-lt"/>
                <a:ea typeface="+mj-ea"/>
                <a:cs typeface="+mj-cs"/>
              </a:rPr>
              <a:t>: SobekCM repository, digital asset management, content management software</a:t>
            </a:r>
            <a:r>
              <a:rPr lang="en-US" sz="2000" dirty="0">
                <a:latin typeface="+mj-lt"/>
                <a:ea typeface="+mj-ea"/>
                <a:cs typeface="+mj-cs"/>
              </a:rPr>
              <a:t>;</a:t>
            </a:r>
            <a:r>
              <a:rPr lang="en-US" sz="2000" dirty="0" smtClean="0">
                <a:latin typeface="+mj-lt"/>
                <a:ea typeface="+mj-ea"/>
                <a:cs typeface="+mj-cs"/>
              </a:rPr>
              <a:t> sustainable preservation and access, open interoperability; tools for data curation by the community </a:t>
            </a:r>
          </a:p>
          <a:p>
            <a:pPr marL="0" indent="0">
              <a:buFont typeface="Wingdings"/>
              <a:buNone/>
            </a:pPr>
            <a:r>
              <a:rPr lang="en-US" sz="2000" b="1" dirty="0" smtClean="0">
                <a:latin typeface="+mj-lt"/>
                <a:ea typeface="+mj-ea"/>
                <a:cs typeface="+mj-cs"/>
              </a:rPr>
              <a:t>Curator tools: </a:t>
            </a:r>
            <a:r>
              <a:rPr lang="en-US" sz="2000" dirty="0" smtClean="0">
                <a:latin typeface="+mj-lt"/>
                <a:ea typeface="+mj-ea"/>
                <a:cs typeface="+mj-cs"/>
              </a:rPr>
              <a:t>online tools for curators and collaborators (partners, scholars, etc.), with support for training and collaboration with different user levels, including patron user tools</a:t>
            </a:r>
            <a:endParaRPr lang="en-US" sz="2000" dirty="0">
              <a:latin typeface="+mj-lt"/>
              <a:ea typeface="+mj-ea"/>
              <a:cs typeface="+mj-cs"/>
            </a:endParaRPr>
          </a:p>
          <a:p>
            <a:pPr marL="0" indent="0">
              <a:buFont typeface="Wingdings"/>
              <a:buNone/>
            </a:pPr>
            <a:endParaRPr lang="en-US" sz="2000" dirty="0" smtClean="0">
              <a:latin typeface="+mj-lt"/>
              <a:ea typeface="+mj-ea"/>
              <a:cs typeface="+mj-cs"/>
            </a:endParaRPr>
          </a:p>
        </p:txBody>
      </p:sp>
      <p:sp>
        <p:nvSpPr>
          <p:cNvPr id="2" name="Title 1"/>
          <p:cNvSpPr>
            <a:spLocks noGrp="1"/>
          </p:cNvSpPr>
          <p:nvPr>
            <p:ph type="title"/>
          </p:nvPr>
        </p:nvSpPr>
        <p:spPr/>
        <p:txBody>
          <a:bodyPr>
            <a:normAutofit/>
          </a:bodyPr>
          <a:lstStyle/>
          <a:p>
            <a:r>
              <a:rPr lang="en-US" b="1" dirty="0"/>
              <a:t>dLOC </a:t>
            </a:r>
            <a:r>
              <a:rPr lang="en-US" b="1" dirty="0" smtClean="0"/>
              <a:t>Collaboration: </a:t>
            </a:r>
            <a:r>
              <a:rPr lang="en-US" b="1" dirty="0"/>
              <a:t>Technologies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1828800"/>
            <a:ext cx="5155391" cy="4572000"/>
          </a:xfrm>
          <a:prstGeom prst="rect">
            <a:avLst/>
          </a:prstGeom>
        </p:spPr>
      </p:pic>
    </p:spTree>
    <p:extLst>
      <p:ext uri="{BB962C8B-B14F-4D97-AF65-F5344CB8AC3E}">
        <p14:creationId xmlns:p14="http://schemas.microsoft.com/office/powerpoint/2010/main" val="4164329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mydLOC</a:t>
            </a:r>
            <a:r>
              <a:rPr lang="en-US" dirty="0" smtClean="0"/>
              <a:t> </a:t>
            </a:r>
            <a:r>
              <a:rPr lang="en-US" dirty="0" smtClean="0"/>
              <a:t>Tools</a:t>
            </a:r>
            <a:endParaRPr lang="en-US" dirty="0"/>
          </a:p>
        </p:txBody>
      </p:sp>
      <p:sp>
        <p:nvSpPr>
          <p:cNvPr id="4" name="Content Placeholder 3"/>
          <p:cNvSpPr>
            <a:spLocks noGrp="1"/>
          </p:cNvSpPr>
          <p:nvPr>
            <p:ph sz="quarter" idx="1"/>
          </p:nvPr>
        </p:nvSpPr>
        <p:spPr/>
        <p:txBody>
          <a:bodyPr/>
          <a:lstStyle/>
          <a:p>
            <a:pPr marL="0" indent="0">
              <a:buNone/>
            </a:pPr>
            <a:r>
              <a:rPr lang="en-US" dirty="0" smtClean="0"/>
              <a:t>Register for a free account dloc.com/my/preferences </a:t>
            </a:r>
          </a:p>
          <a:p>
            <a:pPr lvl="1"/>
            <a:r>
              <a:rPr lang="en-US" dirty="0" smtClean="0"/>
              <a:t>Create Bookshelves</a:t>
            </a:r>
          </a:p>
          <a:p>
            <a:pPr lvl="1"/>
            <a:r>
              <a:rPr lang="en-US" dirty="0" smtClean="0"/>
              <a:t>Save Searches</a:t>
            </a:r>
          </a:p>
          <a:p>
            <a:pPr lvl="1"/>
            <a:r>
              <a:rPr lang="en-US" dirty="0" smtClean="0"/>
              <a:t>Send or Share Items</a:t>
            </a:r>
          </a:p>
          <a:p>
            <a:pPr marL="365760" lvl="1" indent="0">
              <a:buNone/>
            </a:pPr>
            <a:endParaRPr lang="en-US" sz="1600" dirty="0" smtClean="0"/>
          </a:p>
          <a:p>
            <a:pPr marL="365760" lvl="1" indent="0">
              <a:buNone/>
            </a:pPr>
            <a:r>
              <a:rPr lang="en-US" dirty="0" smtClean="0"/>
              <a:t>If user is authorized to add/edit materials…</a:t>
            </a:r>
            <a:endParaRPr lang="en-US" dirty="0"/>
          </a:p>
          <a:p>
            <a:pPr lvl="1"/>
            <a:r>
              <a:rPr lang="en-US" dirty="0" smtClean="0"/>
              <a:t>Submit materials</a:t>
            </a:r>
          </a:p>
          <a:p>
            <a:pPr lvl="1"/>
            <a:r>
              <a:rPr lang="en-US" dirty="0" smtClean="0"/>
              <a:t>Edit metadata</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2481942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mydLOC</a:t>
            </a:r>
            <a:r>
              <a:rPr lang="en-US" dirty="0" smtClean="0"/>
              <a:t> Tools: Register </a:t>
            </a:r>
            <a:endParaRPr lang="en-US" dirty="0"/>
          </a:p>
        </p:txBody>
      </p:sp>
      <p:sp>
        <p:nvSpPr>
          <p:cNvPr id="4" name="Content Placeholder 3"/>
          <p:cNvSpPr>
            <a:spLocks noGrp="1"/>
          </p:cNvSpPr>
          <p:nvPr>
            <p:ph sz="quarter" idx="1"/>
          </p:nvPr>
        </p:nvSpPr>
        <p:spPr/>
        <p:txBody>
          <a:bodyPr/>
          <a:lstStyle/>
          <a:p>
            <a:endParaRPr lang="en-US" dirty="0" smtClean="0"/>
          </a:p>
          <a:p>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2827" t="6174" b="26752"/>
          <a:stretch/>
        </p:blipFill>
        <p:spPr>
          <a:xfrm>
            <a:off x="596699" y="1600200"/>
            <a:ext cx="6732479" cy="3311928"/>
          </a:xfrm>
          <a:prstGeom prst="rect">
            <a:avLst/>
          </a:prstGeom>
        </p:spPr>
      </p:pic>
      <p:cxnSp>
        <p:nvCxnSpPr>
          <p:cNvPr id="6" name="Straight Arrow Connector 5"/>
          <p:cNvCxnSpPr/>
          <p:nvPr/>
        </p:nvCxnSpPr>
        <p:spPr>
          <a:xfrm flipH="1" flipV="1">
            <a:off x="2526730" y="4419600"/>
            <a:ext cx="2143125" cy="65950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2099" t="15804" r="8636" b="3325"/>
          <a:stretch/>
        </p:blipFill>
        <p:spPr>
          <a:xfrm>
            <a:off x="5181600" y="2667000"/>
            <a:ext cx="3691270" cy="4069860"/>
          </a:xfrm>
          <a:prstGeom prst="rect">
            <a:avLst/>
          </a:prstGeom>
          <a:ln>
            <a:solidFill>
              <a:schemeClr val="bg1"/>
            </a:solidFill>
          </a:ln>
        </p:spPr>
      </p:pic>
    </p:spTree>
    <p:extLst>
      <p:ext uri="{BB962C8B-B14F-4D97-AF65-F5344CB8AC3E}">
        <p14:creationId xmlns:p14="http://schemas.microsoft.com/office/powerpoint/2010/main" val="3538347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12648" y="228600"/>
            <a:ext cx="8153400" cy="990600"/>
          </a:xfrm>
        </p:spPr>
        <p:txBody>
          <a:bodyPr>
            <a:normAutofit/>
          </a:bodyPr>
          <a:lstStyle/>
          <a:p>
            <a:r>
              <a:rPr lang="en-US" dirty="0" err="1" smtClean="0"/>
              <a:t>mydLOC</a:t>
            </a:r>
            <a:r>
              <a:rPr lang="en-US" dirty="0" smtClean="0"/>
              <a:t> Tools:</a:t>
            </a:r>
            <a:r>
              <a:rPr lang="en-US" dirty="0"/>
              <a:t> </a:t>
            </a:r>
            <a:r>
              <a:rPr lang="en-US" dirty="0" smtClean="0"/>
              <a:t>Saved </a:t>
            </a:r>
            <a:r>
              <a:rPr lang="en-US" dirty="0" smtClean="0"/>
              <a:t>Searches</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1638" t="9056" r="17557" b="63534"/>
          <a:stretch/>
        </p:blipFill>
        <p:spPr>
          <a:xfrm>
            <a:off x="612648" y="1752600"/>
            <a:ext cx="3654552" cy="2808917"/>
          </a:xfrm>
          <a:prstGeom prst="rect">
            <a:avLst/>
          </a:prstGeom>
          <a:ln>
            <a:solidFill>
              <a:schemeClr val="bg1"/>
            </a:solidFill>
          </a:ln>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3977" t="10037" r="17072" b="75171"/>
          <a:stretch/>
        </p:blipFill>
        <p:spPr>
          <a:xfrm>
            <a:off x="3276600" y="3733800"/>
            <a:ext cx="5638801" cy="2133600"/>
          </a:xfrm>
          <a:prstGeom prst="rect">
            <a:avLst/>
          </a:prstGeom>
          <a:ln>
            <a:solidFill>
              <a:schemeClr val="bg1"/>
            </a:solidFill>
          </a:ln>
        </p:spPr>
      </p:pic>
    </p:spTree>
    <p:extLst>
      <p:ext uri="{BB962C8B-B14F-4D97-AF65-F5344CB8AC3E}">
        <p14:creationId xmlns:p14="http://schemas.microsoft.com/office/powerpoint/2010/main" val="17361950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1">
      <a:dk1>
        <a:sysClr val="windowText" lastClr="000000"/>
      </a:dk1>
      <a:lt1>
        <a:sysClr val="window" lastClr="FFFFFF"/>
      </a:lt1>
      <a:dk2>
        <a:srgbClr val="775F55"/>
      </a:dk2>
      <a:lt2>
        <a:srgbClr val="EBDDC3"/>
      </a:lt2>
      <a:accent1>
        <a:srgbClr val="94B6D2"/>
      </a:accent1>
      <a:accent2>
        <a:srgbClr val="92D050"/>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3674</TotalTime>
  <Words>1801</Words>
  <Application>Microsoft Office PowerPoint</Application>
  <PresentationFormat>On-screen Show (4:3)</PresentationFormat>
  <Paragraphs>198</Paragraphs>
  <Slides>22</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Tw Cen MT</vt:lpstr>
      <vt:lpstr>Wingdings</vt:lpstr>
      <vt:lpstr>Wingdings 2</vt:lpstr>
      <vt:lpstr>Median</vt:lpstr>
      <vt:lpstr>PowerPoint Presentation</vt:lpstr>
      <vt:lpstr>PowerPoint Presentation</vt:lpstr>
      <vt:lpstr>dLOC Quick Facts</vt:lpstr>
      <vt:lpstr>PowerPoint Presentation</vt:lpstr>
      <vt:lpstr>dLOC Collaboration for Data Curation Literacy</vt:lpstr>
      <vt:lpstr>dLOC Collaboration: Technologies</vt:lpstr>
      <vt:lpstr>mydLOC Tools</vt:lpstr>
      <vt:lpstr>mydLOC Tools: Register </vt:lpstr>
      <vt:lpstr>mydLOC Tools: Saved Searches</vt:lpstr>
      <vt:lpstr>myDLOC Tools: Library &amp; Bookshelves</vt:lpstr>
      <vt:lpstr>mydLOC Preferences</vt:lpstr>
      <vt:lpstr>mydLOC: Submitted Items &amp; Usage Statistics</vt:lpstr>
      <vt:lpstr>dLOC Collaboration: Intellectual Infrastructure</vt:lpstr>
      <vt:lpstr>CARIFESTA Archive</vt:lpstr>
      <vt:lpstr>Collaborative Digital Scholarship</vt:lpstr>
      <vt:lpstr>Guest Curated Exhibits</vt:lpstr>
      <vt:lpstr>Panama Silver, Asian Gold: Migration, Money, &amp; the Making of Modern Caribbean Literature Course</vt:lpstr>
      <vt:lpstr>Panama Silver, Asian Gold</vt:lpstr>
      <vt:lpstr>dLOC Collaboration for Data Curation Literacy: Communities</vt:lpstr>
      <vt:lpstr>dLOC Collaboration for Data Curation Literacy: Communities</vt:lpstr>
      <vt:lpstr>Critical Importance of Collaboration</vt:lpstr>
      <vt:lpstr>dLOC’s Model: 10 year anniversary</vt:lpstr>
    </vt:vector>
  </TitlesOfParts>
  <Company>Landam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Taylor,Laurie Nancy Francesca</cp:lastModifiedBy>
  <cp:revision>280</cp:revision>
  <dcterms:created xsi:type="dcterms:W3CDTF">2010-02-23T05:28:42Z</dcterms:created>
  <dcterms:modified xsi:type="dcterms:W3CDTF">2014-05-29T13:54:07Z</dcterms:modified>
</cp:coreProperties>
</file>