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4" r:id="rId2"/>
    <p:sldId id="315" r:id="rId3"/>
    <p:sldId id="316" r:id="rId4"/>
    <p:sldId id="256" r:id="rId5"/>
    <p:sldId id="317" r:id="rId6"/>
    <p:sldId id="260" r:id="rId7"/>
    <p:sldId id="305" r:id="rId8"/>
    <p:sldId id="280" r:id="rId9"/>
    <p:sldId id="264" r:id="rId10"/>
    <p:sldId id="296" r:id="rId11"/>
    <p:sldId id="295" r:id="rId12"/>
    <p:sldId id="273" r:id="rId13"/>
    <p:sldId id="303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470C-AEA8-46D2-9DF0-1E359643C336}" type="datetimeFigureOut">
              <a:rPr lang="es-ES" smtClean="0"/>
              <a:t>20/03/2014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41325-0546-44D7-8AE7-ECD0AABCDC1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9054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53667-396B-4FE5-BF52-22354ECEB10F}" type="datetimeFigureOut">
              <a:rPr lang="es-ES" smtClean="0"/>
              <a:t>20/03/2014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440F8-C098-4F9E-A995-88EA841D3F8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768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2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6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8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0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2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8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0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8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7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20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1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6340-F92F-4D54-9465-36138A1F39C2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27CF4-99D6-45CA-92C2-23B28F03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5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4574782" cy="6858000"/>
          </a:xfrm>
        </p:spPr>
      </p:pic>
    </p:spTree>
    <p:extLst>
      <p:ext uri="{BB962C8B-B14F-4D97-AF65-F5344CB8AC3E}">
        <p14:creationId xmlns:p14="http://schemas.microsoft.com/office/powerpoint/2010/main" val="132440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u="sng" dirty="0" smtClean="0"/>
              <a:t>POST-WAR DEMOGRAPHIC GROWTH, COMMERCIALIZATION, AND NEW VENUES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12520"/>
            <a:ext cx="6949440" cy="5212080"/>
          </a:xfrm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Héctor Judiño (Totín), 2008</a:t>
            </a:r>
          </a:p>
        </p:txBody>
      </p:sp>
    </p:spTree>
    <p:extLst>
      <p:ext uri="{BB962C8B-B14F-4D97-AF65-F5344CB8AC3E}">
        <p14:creationId xmlns:p14="http://schemas.microsoft.com/office/powerpoint/2010/main" val="71335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POPULIST REFORMS, EARLY 1970s</a:t>
            </a:r>
            <a:endParaRPr lang="en-US" b="1" u="sn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1" y="1219200"/>
            <a:ext cx="6705600" cy="5029200"/>
          </a:xfrm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873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Eduardo Meneses Núñez (Malanga) - 1978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79304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u="sng" dirty="0" smtClean="0"/>
              <a:t>URBAN RENOVATION AND THE REMOVAL OF THE DIABLO ROJOS, 1993- </a:t>
            </a:r>
            <a:endParaRPr lang="en-US" sz="3600" b="1" i="1" u="sng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34" y="1600200"/>
            <a:ext cx="7130132" cy="4525963"/>
          </a:xfrm>
        </p:spPr>
      </p:pic>
      <p:sp>
        <p:nvSpPr>
          <p:cNvPr id="8" name="TextBox 7"/>
          <p:cNvSpPr txBox="1"/>
          <p:nvPr/>
        </p:nvSpPr>
        <p:spPr>
          <a:xfrm>
            <a:off x="0" y="6248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i="1" dirty="0" smtClean="0"/>
              <a:t>Cinta Costera</a:t>
            </a:r>
            <a:r>
              <a:rPr lang="es-ES" sz="3200" dirty="0" smtClean="0"/>
              <a:t>, completed </a:t>
            </a:r>
            <a:r>
              <a:rPr lang="es-ES" sz="3200" dirty="0"/>
              <a:t>i</a:t>
            </a:r>
            <a:r>
              <a:rPr lang="es-ES" sz="3200" dirty="0" smtClean="0"/>
              <a:t>n 2009</a:t>
            </a:r>
            <a:endParaRPr lang="es-ES" sz="3200" i="1" dirty="0"/>
          </a:p>
        </p:txBody>
      </p:sp>
    </p:spTree>
    <p:extLst>
      <p:ext uri="{BB962C8B-B14F-4D97-AF65-F5344CB8AC3E}">
        <p14:creationId xmlns:p14="http://schemas.microsoft.com/office/powerpoint/2010/main" val="17082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PERSISTENCE OF POPULAR ART</a:t>
            </a:r>
            <a:endParaRPr lang="en-US" b="1" u="sn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8" name="TextBox 7"/>
          <p:cNvSpPr txBox="1"/>
          <p:nvPr/>
        </p:nvSpPr>
        <p:spPr>
          <a:xfrm>
            <a:off x="0" y="6172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Rubén Lince (Chinoman) – Bocas del Toro, 2012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41868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n-US" sz="2800" b="1" u="sng" dirty="0" smtClean="0"/>
              <a:t>MÚSICA</a:t>
            </a:r>
            <a:r>
              <a:rPr lang="en-US" sz="2800" dirty="0" smtClean="0"/>
              <a:t> - Reggae en español, the </a:t>
            </a:r>
            <a:r>
              <a:rPr lang="en-US" sz="2800" i="1" dirty="0" smtClean="0"/>
              <a:t>soundtrack</a:t>
            </a:r>
            <a:r>
              <a:rPr lang="en-US" sz="2800" dirty="0" smtClean="0"/>
              <a:t> of Afro-Panamá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14400"/>
            <a:ext cx="3394360" cy="5212080"/>
          </a:xfrm>
        </p:spPr>
      </p:pic>
      <p:sp>
        <p:nvSpPr>
          <p:cNvPr id="3" name="TextBox 2"/>
          <p:cNvSpPr txBox="1"/>
          <p:nvPr/>
        </p:nvSpPr>
        <p:spPr>
          <a:xfrm>
            <a:off x="76200" y="62484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Japanese – Estadio Bernardo “Candela” Gil, 2008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25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u="sng" dirty="0" smtClean="0"/>
              <a:t>SPORTS - FÚTBOL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r>
              <a:rPr lang="en-US" sz="3600" dirty="0" smtClean="0"/>
              <a:t>Comparsa Sporting San Miguelito, 2008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193280" cy="5394960"/>
          </a:xfrm>
        </p:spPr>
      </p:pic>
    </p:spTree>
    <p:extLst>
      <p:ext uri="{BB962C8B-B14F-4D97-AF65-F5344CB8AC3E}">
        <p14:creationId xmlns:p14="http://schemas.microsoft.com/office/powerpoint/2010/main" val="16172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u="sng" dirty="0" smtClean="0"/>
              <a:t>CIVIC RE-AFRICANIZATION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Día de la Etnia Negra – Errol Dunn, 2007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537252" cy="5486400"/>
          </a:xfrm>
        </p:spPr>
      </p:pic>
    </p:spTree>
    <p:extLst>
      <p:ext uri="{BB962C8B-B14F-4D97-AF65-F5344CB8AC3E}">
        <p14:creationId xmlns:p14="http://schemas.microsoft.com/office/powerpoint/2010/main" val="9161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u="sng" smtClean="0"/>
              <a:t>Popular and Afro-Latin </a:t>
            </a:r>
            <a:r>
              <a:rPr lang="en-US" u="sng" dirty="0" smtClean="0"/>
              <a:t>American Art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- </a:t>
            </a:r>
            <a:r>
              <a:rPr lang="en-US" sz="2700" b="1" dirty="0" smtClean="0"/>
              <a:t>Hybridity and appropriation of iconic elements</a:t>
            </a:r>
            <a:br>
              <a:rPr lang="en-US" sz="2700" b="1" dirty="0" smtClean="0"/>
            </a:br>
            <a:r>
              <a:rPr lang="en-US" sz="2700" b="1" dirty="0" smtClean="0"/>
              <a:t>- Rhythm and multi-sensorial quality</a:t>
            </a:r>
            <a:br>
              <a:rPr lang="en-US" sz="2700" b="1" dirty="0" smtClean="0"/>
            </a:br>
            <a:r>
              <a:rPr lang="en-US" sz="2700" b="1" dirty="0" smtClean="0"/>
              <a:t>- Collective spirit and spectacle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59280"/>
            <a:ext cx="5120640" cy="4389120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smtClean="0"/>
              <a:t>Día de los Reyes</a:t>
            </a:r>
            <a:r>
              <a:rPr lang="es-ES" sz="2800" smtClean="0"/>
              <a:t> </a:t>
            </a:r>
            <a:r>
              <a:rPr lang="es-ES" sz="2800"/>
              <a:t>– </a:t>
            </a:r>
            <a:r>
              <a:rPr lang="es-ES" sz="2800" smtClean="0"/>
              <a:t>Havana, </a:t>
            </a:r>
            <a:r>
              <a:rPr lang="es-ES" sz="2800" dirty="0"/>
              <a:t>1850</a:t>
            </a:r>
          </a:p>
        </p:txBody>
      </p:sp>
    </p:spTree>
    <p:extLst>
      <p:ext uri="{BB962C8B-B14F-4D97-AF65-F5344CB8AC3E}">
        <p14:creationId xmlns:p14="http://schemas.microsoft.com/office/powerpoint/2010/main" val="268676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s-ES" b="1" u="sng" dirty="0" smtClean="0"/>
              <a:t/>
            </a:r>
            <a:br>
              <a:rPr lang="es-ES" b="1" u="sng" dirty="0" smtClean="0"/>
            </a:br>
            <a:r>
              <a:rPr lang="es-ES" b="1" u="sng" dirty="0" smtClean="0"/>
              <a:t>RE-AFRICANIZATION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Andrés Salazar - 2004</a:t>
            </a:r>
            <a:endParaRPr lang="es-E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5" y="883920"/>
            <a:ext cx="779567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8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255713"/>
          </a:xfrm>
        </p:spPr>
        <p:txBody>
          <a:bodyPr>
            <a:normAutofit fontScale="90000"/>
          </a:bodyPr>
          <a:lstStyle/>
          <a:p>
            <a:pPr algn="l"/>
            <a:r>
              <a:rPr lang="es-ES" sz="3600" b="1" i="1" u="sng" dirty="0" smtClean="0"/>
              <a:t/>
            </a:r>
            <a:br>
              <a:rPr lang="es-ES" sz="3600" b="1" i="1" u="sng" dirty="0" smtClean="0"/>
            </a:br>
            <a:r>
              <a:rPr lang="es-ES" sz="3600" b="1" i="1" dirty="0" smtClean="0"/>
              <a:t>	</a:t>
            </a:r>
            <a:r>
              <a:rPr lang="en-US" sz="3600" b="1" i="1" u="sng" dirty="0" smtClean="0"/>
              <a:t>MESTIZAJE</a:t>
            </a:r>
            <a:r>
              <a:rPr lang="en-US" sz="3600" b="1" u="sng" dirty="0" smtClean="0"/>
              <a:t> (</a:t>
            </a:r>
            <a:r>
              <a:rPr lang="en-US" sz="3600" b="1" i="1" u="sng" dirty="0" smtClean="0"/>
              <a:t>CRISOL DE LAS RAZAS), 1903-41</a:t>
            </a:r>
            <a:r>
              <a:rPr lang="en-US" sz="4000" u="sng" dirty="0" smtClean="0"/>
              <a:t/>
            </a:r>
            <a:br>
              <a:rPr lang="en-US" sz="4000" u="sng" dirty="0" smtClean="0"/>
            </a:br>
            <a:r>
              <a:rPr lang="en-US" sz="4000" dirty="0" smtClean="0"/>
              <a:t>	- Colony and Interior without blackness</a:t>
            </a:r>
            <a:br>
              <a:rPr lang="en-US" sz="4000" dirty="0" smtClean="0"/>
            </a:br>
            <a:r>
              <a:rPr lang="en-US" sz="4000" dirty="0" smtClean="0"/>
              <a:t>	- Afro-Coloniales and Afro-Antillanos</a:t>
            </a:r>
            <a:endParaRPr lang="en-US" sz="40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61160"/>
            <a:ext cx="3497580" cy="466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Monument to </a:t>
            </a:r>
            <a:r>
              <a:rPr lang="en-US" dirty="0"/>
              <a:t>Balboa - 1924</a:t>
            </a:r>
          </a:p>
        </p:txBody>
      </p:sp>
    </p:spTree>
    <p:extLst>
      <p:ext uri="{BB962C8B-B14F-4D97-AF65-F5344CB8AC3E}">
        <p14:creationId xmlns:p14="http://schemas.microsoft.com/office/powerpoint/2010/main" val="16568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s-ES" sz="5300" dirty="0" smtClean="0"/>
              <a:t>Mi Pueblito Interiorano - 1994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795382" cy="4937760"/>
          </a:xfrm>
        </p:spPr>
      </p:pic>
    </p:spTree>
    <p:extLst>
      <p:ext uri="{BB962C8B-B14F-4D97-AF65-F5344CB8AC3E}">
        <p14:creationId xmlns:p14="http://schemas.microsoft.com/office/powerpoint/2010/main" val="32545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b="1" u="sng" dirty="0" smtClean="0"/>
              <a:t>MODERNIZATION AND DETERIORATION OF ETHNIC/NATIONAL PARADIGM, 1941-present</a:t>
            </a:r>
            <a:r>
              <a:rPr lang="es-ES" sz="3100" b="1" u="sng" dirty="0" smtClean="0"/>
              <a:t/>
            </a:r>
            <a:br>
              <a:rPr lang="es-ES" sz="3100" b="1" u="sng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583680" cy="4937760"/>
          </a:xfrm>
        </p:spPr>
      </p:pic>
      <p:sp>
        <p:nvSpPr>
          <p:cNvPr id="3" name="TextBox 2"/>
          <p:cNvSpPr txBox="1"/>
          <p:nvPr/>
        </p:nvSpPr>
        <p:spPr>
          <a:xfrm>
            <a:off x="-18535" y="6400800"/>
            <a:ext cx="9162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Corozal Cemetery (2008) – “Witchcraft and animal sacrifices are not permitted.”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23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ES" b="1" u="sng" dirty="0" smtClean="0"/>
              <a:t/>
            </a:r>
            <a:br>
              <a:rPr lang="es-ES" b="1" u="sng" dirty="0" smtClean="0"/>
            </a:br>
            <a:r>
              <a:rPr lang="en-US" b="1" u="sng" dirty="0" smtClean="0"/>
              <a:t>WORLD WAR II AND AFRO-CUBAN MUSIC </a:t>
            </a:r>
            <a:br>
              <a:rPr lang="en-US" b="1" u="sng" dirty="0" smtClean="0"/>
            </a:br>
            <a:endParaRPr lang="en-US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" y="1447800"/>
            <a:ext cx="9121136" cy="5120640"/>
          </a:xfrm>
        </p:spPr>
      </p:pic>
    </p:spTree>
    <p:extLst>
      <p:ext uri="{BB962C8B-B14F-4D97-AF65-F5344CB8AC3E}">
        <p14:creationId xmlns:p14="http://schemas.microsoft.com/office/powerpoint/2010/main" val="29282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Luis Camargo – Cantina Ashton, Calle J (2005)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194"/>
            <a:ext cx="9166410" cy="6126480"/>
          </a:xfrm>
        </p:spPr>
      </p:pic>
    </p:spTree>
    <p:extLst>
      <p:ext uri="{BB962C8B-B14F-4D97-AF65-F5344CB8AC3E}">
        <p14:creationId xmlns:p14="http://schemas.microsoft.com/office/powerpoint/2010/main" val="38303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u="sng" dirty="0" smtClean="0"/>
              <a:t>LUIS EVANS (EL LOBO) - 1942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dirty="0" smtClean="0"/>
              <a:t>“In Panama, there are two painter: Roberto Lewis and me.”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00"/>
            <a:ext cx="2888225" cy="5212080"/>
          </a:xfrm>
        </p:spPr>
      </p:pic>
    </p:spTree>
    <p:extLst>
      <p:ext uri="{BB962C8B-B14F-4D97-AF65-F5344CB8AC3E}">
        <p14:creationId xmlns:p14="http://schemas.microsoft.com/office/powerpoint/2010/main" val="3549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130</Words>
  <Application>Microsoft Office PowerPoint</Application>
  <PresentationFormat>On-screen Show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Popular and Afro-Latin American Art - Hybridity and appropriation of iconic elements - Rhythm and multi-sensorial quality - Collective spirit and spectacle</vt:lpstr>
      <vt:lpstr> RE-AFRICANIZATION </vt:lpstr>
      <vt:lpstr>  MESTIZAJE (CRISOL DE LAS RAZAS), 1903-41  - Colony and Interior without blackness  - Afro-Coloniales and Afro-Antillanos</vt:lpstr>
      <vt:lpstr> Mi Pueblito Interiorano - 1994 </vt:lpstr>
      <vt:lpstr>  MODERNIZATION AND DETERIORATION OF ETHNIC/NATIONAL PARADIGM, 1941-present  </vt:lpstr>
      <vt:lpstr> WORLD WAR II AND AFRO-CUBAN MUSIC  </vt:lpstr>
      <vt:lpstr> Luis Camargo – Cantina Ashton, Calle J (2005) </vt:lpstr>
      <vt:lpstr>LUIS EVANS (EL LOBO) - 1942 “In Panama, there are two painter: Roberto Lewis and me.”</vt:lpstr>
      <vt:lpstr>POST-WAR DEMOGRAPHIC GROWTH, COMMERCIALIZATION, AND NEW VENUES </vt:lpstr>
      <vt:lpstr>POPULIST REFORMS, EARLY 1970s</vt:lpstr>
      <vt:lpstr>URBAN RENOVATION AND THE REMOVAL OF THE DIABLO ROJOS, 1993- </vt:lpstr>
      <vt:lpstr>PERSISTENCE OF POPULAR ART</vt:lpstr>
      <vt:lpstr>MÚSICA - Reggae en español, the soundtrack of Afro-Panamá </vt:lpstr>
      <vt:lpstr>SPORTS - FÚTBOL Comparsa Sporting San Miguelito, 2008</vt:lpstr>
      <vt:lpstr>CIVIC RE-AFRICANIZATION Día de la Etnia Negra – Errol Dunn, 2007</vt:lpstr>
    </vt:vector>
  </TitlesOfParts>
  <Company>Texas Christian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Nationalism - Mestizaje</dc:title>
  <dc:creator>pszok</dc:creator>
  <cp:lastModifiedBy>pszok</cp:lastModifiedBy>
  <cp:revision>170</cp:revision>
  <dcterms:created xsi:type="dcterms:W3CDTF">2012-03-08T16:43:30Z</dcterms:created>
  <dcterms:modified xsi:type="dcterms:W3CDTF">2014-03-21T02:52:38Z</dcterms:modified>
</cp:coreProperties>
</file>