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86" r:id="rId2"/>
    <p:sldId id="290" r:id="rId3"/>
    <p:sldId id="287" r:id="rId4"/>
    <p:sldId id="288" r:id="rId5"/>
    <p:sldId id="260" r:id="rId6"/>
    <p:sldId id="258" r:id="rId7"/>
    <p:sldId id="256" r:id="rId8"/>
    <p:sldId id="257" r:id="rId9"/>
    <p:sldId id="295" r:id="rId10"/>
    <p:sldId id="296" r:id="rId11"/>
    <p:sldId id="291" r:id="rId12"/>
    <p:sldId id="281" r:id="rId13"/>
    <p:sldId id="293" r:id="rId14"/>
    <p:sldId id="294" r:id="rId15"/>
    <p:sldId id="282" r:id="rId16"/>
    <p:sldId id="297" r:id="rId17"/>
    <p:sldId id="277" r:id="rId18"/>
    <p:sldId id="279" r:id="rId19"/>
    <p:sldId id="284" r:id="rId20"/>
    <p:sldId id="298" r:id="rId21"/>
    <p:sldId id="267" r:id="rId22"/>
    <p:sldId id="270" r:id="rId23"/>
    <p:sldId id="271" r:id="rId24"/>
    <p:sldId id="272" r:id="rId25"/>
    <p:sldId id="299" r:id="rId26"/>
    <p:sldId id="273"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40" autoAdjust="0"/>
  </p:normalViewPr>
  <p:slideViewPr>
    <p:cSldViewPr>
      <p:cViewPr>
        <p:scale>
          <a:sx n="50" d="100"/>
          <a:sy n="50" d="100"/>
        </p:scale>
        <p:origin x="-3384" y="-14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92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00BE1-5E8C-479E-9AAA-5F557D7BDE8C}" type="datetimeFigureOut">
              <a:rPr lang="en-US" smtClean="0"/>
              <a:t>9/21/2013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3581A-A78C-4AE5-A37F-D49478D8B8DC}" type="slidenum">
              <a:rPr lang="en-US" smtClean="0"/>
              <a:t>‹#›</a:t>
            </a:fld>
            <a:endParaRPr lang="en-US"/>
          </a:p>
        </p:txBody>
      </p:sp>
    </p:spTree>
    <p:extLst>
      <p:ext uri="{BB962C8B-B14F-4D97-AF65-F5344CB8AC3E}">
        <p14:creationId xmlns:p14="http://schemas.microsoft.com/office/powerpoint/2010/main" val="161269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artflsrv02.uchicago.edu/cgi-bin/philologic/getwordcount.pl?frantext0513.2379" TargetMode="External"/><Relationship Id="rId13" Type="http://schemas.openxmlformats.org/officeDocument/2006/relationships/hyperlink" Target="http://artflsrv02.uchicago.edu/cgi-bin/philologic/navigate.pl?frantext0513.3111" TargetMode="External"/><Relationship Id="rId18" Type="http://schemas.openxmlformats.org/officeDocument/2006/relationships/hyperlink" Target="http://artflsrv02.uchicago.edu/cgi-bin/philologic/getwordcount.pl?frantext0513.3241" TargetMode="External"/><Relationship Id="rId3" Type="http://schemas.openxmlformats.org/officeDocument/2006/relationships/hyperlink" Target="http://artflsrv02.uchicago.edu/cgi-bin/philologic/navigate.pl?frantext0513.140" TargetMode="External"/><Relationship Id="rId21" Type="http://schemas.openxmlformats.org/officeDocument/2006/relationships/hyperlink" Target="http://artflsrv02.uchicago.edu/cgi-bin/philologic/navigate.pl?frantext0513.3450" TargetMode="External"/><Relationship Id="rId7" Type="http://schemas.openxmlformats.org/officeDocument/2006/relationships/hyperlink" Target="http://artflsrv02.uchicago.edu/cgi-bin/philologic/navigate.pl?frantext0513.2379" TargetMode="External"/><Relationship Id="rId12" Type="http://schemas.openxmlformats.org/officeDocument/2006/relationships/hyperlink" Target="http://artflsrv02.uchicago.edu/cgi-bin/philologic/getwordcount.pl?frantext0513.2942" TargetMode="External"/><Relationship Id="rId17" Type="http://schemas.openxmlformats.org/officeDocument/2006/relationships/hyperlink" Target="http://artflsrv02.uchicago.edu/cgi-bin/philologic/navigate.pl?frantext0513.3241" TargetMode="External"/><Relationship Id="rId2" Type="http://schemas.openxmlformats.org/officeDocument/2006/relationships/slide" Target="../slides/slide28.xml"/><Relationship Id="rId16" Type="http://schemas.openxmlformats.org/officeDocument/2006/relationships/hyperlink" Target="http://artflsrv02.uchicago.edu/cgi-bin/philologic/getwordcount.pl?frantext0513.3237" TargetMode="External"/><Relationship Id="rId20" Type="http://schemas.openxmlformats.org/officeDocument/2006/relationships/hyperlink" Target="http://artflsrv02.uchicago.edu/cgi-bin/philologic/getwordcount.pl?frantext0513.3379" TargetMode="External"/><Relationship Id="rId1" Type="http://schemas.openxmlformats.org/officeDocument/2006/relationships/notesMaster" Target="../notesMasters/notesMaster1.xml"/><Relationship Id="rId6" Type="http://schemas.openxmlformats.org/officeDocument/2006/relationships/hyperlink" Target="http://artflsrv02.uchicago.edu/cgi-bin/philologic/getwordcount.pl?frantext0513.2032" TargetMode="External"/><Relationship Id="rId11" Type="http://schemas.openxmlformats.org/officeDocument/2006/relationships/hyperlink" Target="http://artflsrv02.uchicago.edu/cgi-bin/philologic/navigate.pl?frantext0513.2942" TargetMode="External"/><Relationship Id="rId5" Type="http://schemas.openxmlformats.org/officeDocument/2006/relationships/hyperlink" Target="http://artflsrv02.uchicago.edu/cgi-bin/philologic/navigate.pl?frantext0513.2032" TargetMode="External"/><Relationship Id="rId15" Type="http://schemas.openxmlformats.org/officeDocument/2006/relationships/hyperlink" Target="http://artflsrv02.uchicago.edu/cgi-bin/philologic/navigate.pl?frantext0513.3237" TargetMode="External"/><Relationship Id="rId10" Type="http://schemas.openxmlformats.org/officeDocument/2006/relationships/hyperlink" Target="http://artflsrv02.uchicago.edu/cgi-bin/philologic/getwordcount.pl?frantext0513.2900" TargetMode="External"/><Relationship Id="rId19" Type="http://schemas.openxmlformats.org/officeDocument/2006/relationships/hyperlink" Target="http://artflsrv02.uchicago.edu/cgi-bin/philologic/navigate.pl?frantext0513.3379" TargetMode="External"/><Relationship Id="rId4" Type="http://schemas.openxmlformats.org/officeDocument/2006/relationships/hyperlink" Target="http://artflsrv02.uchicago.edu/cgi-bin/philologic/getwordcount.pl?frantext0513.140" TargetMode="External"/><Relationship Id="rId9" Type="http://schemas.openxmlformats.org/officeDocument/2006/relationships/hyperlink" Target="http://artflsrv02.uchicago.edu/cgi-bin/philologic/navigate.pl?frantext0513.2900" TargetMode="External"/><Relationship Id="rId14" Type="http://schemas.openxmlformats.org/officeDocument/2006/relationships/hyperlink" Target="http://artflsrv02.uchicago.edu/cgi-bin/philologic/getwordcount.pl?frantext0513.3111" TargetMode="External"/><Relationship Id="rId22" Type="http://schemas.openxmlformats.org/officeDocument/2006/relationships/hyperlink" Target="http://artflsrv02.uchicago.edu/cgi-bin/philologic/getwordcount.pl?frantext0513.345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site contains all Latin literary texts written before A.D. 200, as well as some texts selected from later antiquity. These texts were previously available on The Packard Humanities Institute's CD ROM 5.3. </a:t>
            </a:r>
            <a:endParaRPr lang="en-US" dirty="0"/>
          </a:p>
        </p:txBody>
      </p:sp>
      <p:sp>
        <p:nvSpPr>
          <p:cNvPr id="4" name="Slide Number Placeholder 3"/>
          <p:cNvSpPr>
            <a:spLocks noGrp="1"/>
          </p:cNvSpPr>
          <p:nvPr>
            <p:ph type="sldNum" sz="quarter" idx="10"/>
          </p:nvPr>
        </p:nvSpPr>
        <p:spPr/>
        <p:txBody>
          <a:bodyPr/>
          <a:lstStyle/>
          <a:p>
            <a:fld id="{8683581A-A78C-4AE5-A37F-D49478D8B8DC}" type="slidenum">
              <a:rPr lang="en-US" smtClean="0"/>
              <a:t>21</a:t>
            </a:fld>
            <a:endParaRPr lang="en-US"/>
          </a:p>
        </p:txBody>
      </p:sp>
    </p:spTree>
    <p:extLst>
      <p:ext uri="{BB962C8B-B14F-4D97-AF65-F5344CB8AC3E}">
        <p14:creationId xmlns:p14="http://schemas.microsoft.com/office/powerpoint/2010/main" val="212487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ARTFL-FRANTEXT is the main ARTFL Database, comprising more than 3,500 French language texts spanning from the 12th through the 20th centuries, 215 million words and 675,000 unique word forms.</a:t>
            </a:r>
            <a:endParaRPr lang="en-US" dirty="0"/>
          </a:p>
        </p:txBody>
      </p:sp>
      <p:sp>
        <p:nvSpPr>
          <p:cNvPr id="4" name="Slide Number Placeholder 3"/>
          <p:cNvSpPr>
            <a:spLocks noGrp="1"/>
          </p:cNvSpPr>
          <p:nvPr>
            <p:ph type="sldNum" sz="quarter" idx="10"/>
          </p:nvPr>
        </p:nvSpPr>
        <p:spPr/>
        <p:txBody>
          <a:bodyPr/>
          <a:lstStyle/>
          <a:p>
            <a:fld id="{8683581A-A78C-4AE5-A37F-D49478D8B8DC}" type="slidenum">
              <a:rPr lang="en-US" smtClean="0"/>
              <a:t>26</a:t>
            </a:fld>
            <a:endParaRPr lang="en-US"/>
          </a:p>
        </p:txBody>
      </p:sp>
    </p:spTree>
    <p:extLst>
      <p:ext uri="{BB962C8B-B14F-4D97-AF65-F5344CB8AC3E}">
        <p14:creationId xmlns:p14="http://schemas.microsoft.com/office/powerpoint/2010/main" val="364096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Results Bibliography</a:t>
            </a:r>
          </a:p>
          <a:p>
            <a:r>
              <a:rPr lang="en-US" sz="1200" b="0" i="0" kern="1200" dirty="0" smtClean="0">
                <a:solidFill>
                  <a:schemeClr val="tx1"/>
                </a:solidFill>
                <a:effectLst/>
                <a:latin typeface="+mn-lt"/>
                <a:ea typeface="+mn-ea"/>
                <a:cs typeface="+mn-cs"/>
              </a:rPr>
              <a:t>Sorel, Charles, 1602?-1674. [</a:t>
            </a:r>
            <a:r>
              <a:rPr lang="en-US" sz="1200" b="1" i="0" kern="1200" dirty="0" smtClean="0">
                <a:solidFill>
                  <a:schemeClr val="tx1"/>
                </a:solidFill>
                <a:effectLst/>
                <a:latin typeface="+mn-lt"/>
                <a:ea typeface="+mn-ea"/>
                <a:cs typeface="+mn-cs"/>
              </a:rPr>
              <a:t>1627</a:t>
            </a:r>
            <a:r>
              <a:rPr lang="en-US" sz="1200" b="0" i="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3"/>
              </a:rPr>
              <a:t>Le </a:t>
            </a:r>
            <a:r>
              <a:rPr lang="en-US" sz="1200" b="0" i="1" u="none" strike="noStrike" kern="1200" dirty="0" err="1" smtClean="0">
                <a:solidFill>
                  <a:schemeClr val="tx1"/>
                </a:solidFill>
                <a:effectLst/>
                <a:latin typeface="+mn-lt"/>
                <a:ea typeface="+mn-ea"/>
                <a:cs typeface="+mn-cs"/>
                <a:hlinkClick r:id="rId3"/>
              </a:rPr>
              <a:t>berger</a:t>
            </a:r>
            <a:r>
              <a:rPr lang="en-US" sz="1200" b="0" i="1" u="none" strike="noStrike" kern="1200" dirty="0" smtClean="0">
                <a:solidFill>
                  <a:schemeClr val="tx1"/>
                </a:solidFill>
                <a:effectLst/>
                <a:latin typeface="+mn-lt"/>
                <a:ea typeface="+mn-ea"/>
                <a:cs typeface="+mn-cs"/>
                <a:hlinkClick r:id="rId3"/>
              </a:rPr>
              <a:t> extravagant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Geneve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Slatkine</a:t>
            </a:r>
            <a:r>
              <a:rPr lang="en-US" sz="1200" b="0" i="0" kern="1200" dirty="0" smtClean="0">
                <a:solidFill>
                  <a:schemeClr val="tx1"/>
                </a:solidFill>
                <a:effectLst/>
                <a:latin typeface="+mn-lt"/>
                <a:ea typeface="+mn-ea"/>
                <a:cs typeface="+mn-cs"/>
              </a:rPr>
              <a:t>, 1972.) [genre: roman] [</a:t>
            </a:r>
            <a:r>
              <a:rPr lang="en-US" sz="1200" b="0" i="0" u="none" strike="noStrike" kern="1200" dirty="0" smtClean="0">
                <a:solidFill>
                  <a:schemeClr val="tx1"/>
                </a:solidFill>
                <a:effectLst/>
                <a:latin typeface="+mn-lt"/>
                <a:ea typeface="+mn-ea"/>
                <a:cs typeface="+mn-cs"/>
                <a:hlinkClick r:id="rId4"/>
              </a:rPr>
              <a:t>word count</a:t>
            </a:r>
            <a:r>
              <a:rPr lang="en-US" sz="1200" b="0" i="0" kern="1200" dirty="0" smtClean="0">
                <a:solidFill>
                  <a:schemeClr val="tx1"/>
                </a:solidFill>
                <a:effectLst/>
                <a:latin typeface="+mn-lt"/>
                <a:ea typeface="+mn-ea"/>
                <a:cs typeface="+mn-cs"/>
              </a:rPr>
              <a:t>].Dumas, </a:t>
            </a:r>
            <a:r>
              <a:rPr lang="en-US" sz="1200" b="0" i="0" kern="1200" dirty="0" err="1" smtClean="0">
                <a:solidFill>
                  <a:schemeClr val="tx1"/>
                </a:solidFill>
                <a:effectLst/>
                <a:latin typeface="+mn-lt"/>
                <a:ea typeface="+mn-ea"/>
                <a:cs typeface="+mn-cs"/>
              </a:rPr>
              <a:t>Alexandre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père</a:t>
            </a:r>
            <a:r>
              <a:rPr lang="en-US" sz="1200" b="0" i="0" kern="1200" dirty="0" smtClean="0">
                <a:solidFill>
                  <a:schemeClr val="tx1"/>
                </a:solidFill>
                <a:effectLst/>
                <a:latin typeface="+mn-lt"/>
                <a:ea typeface="+mn-ea"/>
                <a:cs typeface="+mn-cs"/>
              </a:rPr>
              <a:t>), 1802-1870. [</a:t>
            </a:r>
            <a:r>
              <a:rPr lang="en-US" sz="1200" b="1" i="0" kern="1200" dirty="0" smtClean="0">
                <a:solidFill>
                  <a:schemeClr val="tx1"/>
                </a:solidFill>
                <a:effectLst/>
                <a:latin typeface="+mn-lt"/>
                <a:ea typeface="+mn-ea"/>
                <a:cs typeface="+mn-cs"/>
              </a:rPr>
              <a:t>1852</a:t>
            </a:r>
            <a:r>
              <a:rPr lang="en-US" sz="1200" b="0" i="0"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hlinkClick r:id="rId5"/>
              </a:rPr>
              <a:t>Comtesse</a:t>
            </a:r>
            <a:r>
              <a:rPr lang="en-US" sz="1200" b="0" i="1" u="none" strike="noStrike" kern="1200" dirty="0" smtClean="0">
                <a:solidFill>
                  <a:schemeClr val="tx1"/>
                </a:solidFill>
                <a:effectLst/>
                <a:latin typeface="+mn-lt"/>
                <a:ea typeface="+mn-ea"/>
                <a:cs typeface="+mn-cs"/>
                <a:hlinkClick r:id="rId5"/>
              </a:rPr>
              <a:t> de </a:t>
            </a:r>
            <a:r>
              <a:rPr lang="en-US" sz="1200" b="0" i="1" u="none" strike="noStrike" kern="1200" dirty="0" err="1" smtClean="0">
                <a:solidFill>
                  <a:schemeClr val="tx1"/>
                </a:solidFill>
                <a:effectLst/>
                <a:latin typeface="+mn-lt"/>
                <a:ea typeface="+mn-ea"/>
                <a:cs typeface="+mn-cs"/>
                <a:hlinkClick r:id="rId5"/>
              </a:rPr>
              <a:t>Charny</a:t>
            </a:r>
            <a:r>
              <a:rPr lang="en-US" sz="1200" b="0" i="1" u="none" strike="noStrike" kern="1200" dirty="0" smtClean="0">
                <a:solidFill>
                  <a:schemeClr val="tx1"/>
                </a:solidFill>
                <a:effectLst/>
                <a:latin typeface="+mn-lt"/>
                <a:ea typeface="+mn-ea"/>
                <a:cs typeface="+mn-cs"/>
                <a:hlinkClick r:id="rId5"/>
              </a:rPr>
              <a:t> (La) </a:t>
            </a:r>
            <a:r>
              <a:rPr lang="en-US" sz="1200" b="0" i="0" kern="1200" dirty="0" smtClean="0">
                <a:solidFill>
                  <a:schemeClr val="tx1"/>
                </a:solidFill>
                <a:effectLst/>
                <a:latin typeface="+mn-lt"/>
                <a:ea typeface="+mn-ea"/>
                <a:cs typeface="+mn-cs"/>
              </a:rPr>
              <a:t>(Le </a:t>
            </a:r>
            <a:r>
              <a:rPr lang="en-US" sz="1200" b="0" i="0" kern="1200" dirty="0" err="1" smtClean="0">
                <a:solidFill>
                  <a:schemeClr val="tx1"/>
                </a:solidFill>
                <a:effectLst/>
                <a:latin typeface="+mn-lt"/>
                <a:ea typeface="+mn-ea"/>
                <a:cs typeface="+mn-cs"/>
              </a:rPr>
              <a:t>Vasseur</a:t>
            </a:r>
            <a:r>
              <a:rPr lang="en-US" sz="1200" b="0" i="0" kern="1200" dirty="0" smtClean="0">
                <a:solidFill>
                  <a:schemeClr val="tx1"/>
                </a:solidFill>
                <a:effectLst/>
                <a:latin typeface="+mn-lt"/>
                <a:ea typeface="+mn-ea"/>
                <a:cs typeface="+mn-cs"/>
              </a:rPr>
              <a:t> (A.) et C, Paris ) [genre: </a:t>
            </a:r>
            <a:r>
              <a:rPr lang="en-US" sz="1200" b="0" i="0" kern="1200" dirty="0" err="1" smtClean="0">
                <a:solidFill>
                  <a:schemeClr val="tx1"/>
                </a:solidFill>
                <a:effectLst/>
                <a:latin typeface="+mn-lt"/>
                <a:ea typeface="+mn-ea"/>
                <a:cs typeface="+mn-cs"/>
              </a:rPr>
              <a:t>Narratif</a:t>
            </a:r>
            <a:r>
              <a:rPr lang="en-US" sz="1200" b="0" i="0" kern="1200" dirty="0" smtClean="0">
                <a:solidFill>
                  <a:schemeClr val="tx1"/>
                </a:solidFill>
                <a:effectLst/>
                <a:latin typeface="+mn-lt"/>
                <a:ea typeface="+mn-ea"/>
                <a:cs typeface="+mn-cs"/>
              </a:rPr>
              <a:t>, Roman ] [</a:t>
            </a:r>
            <a:r>
              <a:rPr lang="en-US" sz="1200" b="0" i="0" u="none" strike="noStrike" kern="1200" dirty="0" smtClean="0">
                <a:solidFill>
                  <a:schemeClr val="tx1"/>
                </a:solidFill>
                <a:effectLst/>
                <a:latin typeface="+mn-lt"/>
                <a:ea typeface="+mn-ea"/>
                <a:cs typeface="+mn-cs"/>
                <a:hlinkClick r:id="rId6"/>
              </a:rPr>
              <a:t>word count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Darien, Georges, 1862-1921. [</a:t>
            </a:r>
            <a:r>
              <a:rPr lang="en-US" sz="1200" b="1" i="0" kern="1200" dirty="0" smtClean="0">
                <a:solidFill>
                  <a:schemeClr val="tx1"/>
                </a:solidFill>
                <a:effectLst/>
                <a:latin typeface="+mn-lt"/>
                <a:ea typeface="+mn-ea"/>
                <a:cs typeface="+mn-cs"/>
              </a:rPr>
              <a:t>1878</a:t>
            </a:r>
            <a:r>
              <a:rPr lang="en-US" sz="1200" b="0" i="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7"/>
              </a:rPr>
              <a:t>[Le] </a:t>
            </a:r>
            <a:r>
              <a:rPr lang="en-US" sz="1200" b="0" i="1" u="none" strike="noStrike" kern="1200" dirty="0" err="1" smtClean="0">
                <a:solidFill>
                  <a:schemeClr val="tx1"/>
                </a:solidFill>
                <a:effectLst/>
                <a:latin typeface="+mn-lt"/>
                <a:ea typeface="+mn-ea"/>
                <a:cs typeface="+mn-cs"/>
                <a:hlinkClick r:id="rId7"/>
              </a:rPr>
              <a:t>Voleur</a:t>
            </a:r>
            <a:r>
              <a:rPr lang="en-US" sz="1200" b="0" i="0" kern="1200" dirty="0" smtClean="0">
                <a:solidFill>
                  <a:schemeClr val="tx1"/>
                </a:solidFill>
                <a:effectLst/>
                <a:latin typeface="+mn-lt"/>
                <a:ea typeface="+mn-ea"/>
                <a:cs typeface="+mn-cs"/>
              </a:rPr>
              <a:t> (ARTFL Electronic Edition, 2009) [</a:t>
            </a:r>
            <a:r>
              <a:rPr lang="en-US" sz="1200" b="0" i="0" u="none" strike="noStrike" kern="1200" dirty="0" smtClean="0">
                <a:solidFill>
                  <a:schemeClr val="tx1"/>
                </a:solidFill>
                <a:effectLst/>
                <a:latin typeface="+mn-lt"/>
                <a:ea typeface="+mn-ea"/>
                <a:cs typeface="+mn-cs"/>
                <a:hlinkClick r:id="rId8"/>
              </a:rPr>
              <a:t>word count</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Renard</a:t>
            </a:r>
            <a:r>
              <a:rPr lang="en-US" sz="1200" b="0" i="0" kern="1200" dirty="0" smtClean="0">
                <a:solidFill>
                  <a:schemeClr val="tx1"/>
                </a:solidFill>
                <a:effectLst/>
                <a:latin typeface="+mn-lt"/>
                <a:ea typeface="+mn-ea"/>
                <a:cs typeface="+mn-cs"/>
              </a:rPr>
              <a:t>, Jules, 1864-1910. [</a:t>
            </a:r>
            <a:r>
              <a:rPr lang="en-US" sz="1200" b="1" i="0" kern="1200" dirty="0" smtClean="0">
                <a:solidFill>
                  <a:schemeClr val="tx1"/>
                </a:solidFill>
                <a:effectLst/>
                <a:latin typeface="+mn-lt"/>
                <a:ea typeface="+mn-ea"/>
                <a:cs typeface="+mn-cs"/>
              </a:rPr>
              <a:t>1910</a:t>
            </a:r>
            <a:r>
              <a:rPr lang="en-US" sz="1200" b="0" i="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9"/>
              </a:rPr>
              <a:t>Journal</a:t>
            </a:r>
            <a:r>
              <a:rPr lang="en-US" sz="1200" b="0" i="0" kern="1200" dirty="0" smtClean="0">
                <a:solidFill>
                  <a:schemeClr val="tx1"/>
                </a:solidFill>
                <a:effectLst/>
                <a:latin typeface="+mn-lt"/>
                <a:ea typeface="+mn-ea"/>
                <a:cs typeface="+mn-cs"/>
              </a:rPr>
              <a:t> (Ed. L. </a:t>
            </a:r>
            <a:r>
              <a:rPr lang="en-US" sz="1200" b="0" i="0" kern="1200" dirty="0" err="1" smtClean="0">
                <a:solidFill>
                  <a:schemeClr val="tx1"/>
                </a:solidFill>
                <a:effectLst/>
                <a:latin typeface="+mn-lt"/>
                <a:ea typeface="+mn-ea"/>
                <a:cs typeface="+mn-cs"/>
              </a:rPr>
              <a:t>Guichard</a:t>
            </a:r>
            <a:r>
              <a:rPr lang="en-US" sz="1200" b="0" i="0" kern="1200" dirty="0" smtClean="0">
                <a:solidFill>
                  <a:schemeClr val="tx1"/>
                </a:solidFill>
                <a:effectLst/>
                <a:latin typeface="+mn-lt"/>
                <a:ea typeface="+mn-ea"/>
                <a:cs typeface="+mn-cs"/>
              </a:rPr>
              <a:t> et G. </a:t>
            </a:r>
            <a:r>
              <a:rPr lang="en-US" sz="1200" b="0" i="0" kern="1200" dirty="0" err="1" smtClean="0">
                <a:solidFill>
                  <a:schemeClr val="tx1"/>
                </a:solidFill>
                <a:effectLst/>
                <a:latin typeface="+mn-lt"/>
                <a:ea typeface="+mn-ea"/>
                <a:cs typeface="+mn-cs"/>
              </a:rPr>
              <a:t>Sigaux</a:t>
            </a:r>
            <a:r>
              <a:rPr lang="en-US" sz="1200" b="0" i="0" kern="1200" dirty="0" smtClean="0">
                <a:solidFill>
                  <a:schemeClr val="tx1"/>
                </a:solidFill>
                <a:effectLst/>
                <a:latin typeface="+mn-lt"/>
                <a:ea typeface="+mn-ea"/>
                <a:cs typeface="+mn-cs"/>
              </a:rPr>
              <a:t>. Paris, </a:t>
            </a:r>
            <a:r>
              <a:rPr lang="en-US" sz="1200" b="0" i="0" kern="1200" dirty="0" err="1" smtClean="0">
                <a:solidFill>
                  <a:schemeClr val="tx1"/>
                </a:solidFill>
                <a:effectLst/>
                <a:latin typeface="+mn-lt"/>
                <a:ea typeface="+mn-ea"/>
                <a:cs typeface="+mn-cs"/>
              </a:rPr>
              <a:t>Gallimard</a:t>
            </a:r>
            <a:r>
              <a:rPr lang="en-US" sz="1200" b="0" i="0" kern="1200" dirty="0" smtClean="0">
                <a:solidFill>
                  <a:schemeClr val="tx1"/>
                </a:solidFill>
                <a:effectLst/>
                <a:latin typeface="+mn-lt"/>
                <a:ea typeface="+mn-ea"/>
                <a:cs typeface="+mn-cs"/>
              </a:rPr>
              <a:t>, 1960.) [genre: memoires] [</a:t>
            </a:r>
            <a:r>
              <a:rPr lang="en-US" sz="1200" b="0" i="0" u="none" strike="noStrike" kern="1200" dirty="0" smtClean="0">
                <a:solidFill>
                  <a:schemeClr val="tx1"/>
                </a:solidFill>
                <a:effectLst/>
                <a:latin typeface="+mn-lt"/>
                <a:ea typeface="+mn-ea"/>
                <a:cs typeface="+mn-cs"/>
                <a:hlinkClick r:id="rId10"/>
              </a:rPr>
              <a:t>word count</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Péguy</a:t>
            </a:r>
            <a:r>
              <a:rPr lang="en-US" sz="1200" b="0" i="0" kern="1200" dirty="0" smtClean="0">
                <a:solidFill>
                  <a:schemeClr val="tx1"/>
                </a:solidFill>
                <a:effectLst/>
                <a:latin typeface="+mn-lt"/>
                <a:ea typeface="+mn-ea"/>
                <a:cs typeface="+mn-cs"/>
              </a:rPr>
              <a:t>, Charles, 1873-1914. [</a:t>
            </a:r>
            <a:r>
              <a:rPr lang="en-US" sz="1200" b="1" i="0" kern="1200" dirty="0" smtClean="0">
                <a:solidFill>
                  <a:schemeClr val="tx1"/>
                </a:solidFill>
                <a:effectLst/>
                <a:latin typeface="+mn-lt"/>
                <a:ea typeface="+mn-ea"/>
                <a:cs typeface="+mn-cs"/>
              </a:rPr>
              <a:t>1913</a:t>
            </a:r>
            <a:r>
              <a:rPr lang="en-US" sz="1200" b="0" i="0"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hlinkClick r:id="rId11"/>
              </a:rPr>
              <a:t>L'argent</a:t>
            </a:r>
            <a:r>
              <a:rPr lang="en-US" sz="1200" b="0" i="0" kern="1200" dirty="0" smtClean="0">
                <a:solidFill>
                  <a:schemeClr val="tx1"/>
                </a:solidFill>
                <a:effectLst/>
                <a:latin typeface="+mn-lt"/>
                <a:ea typeface="+mn-ea"/>
                <a:cs typeface="+mn-cs"/>
              </a:rPr>
              <a:t> (In Oeuvres En Prose, Ed. M. </a:t>
            </a:r>
            <a:r>
              <a:rPr lang="en-US" sz="1200" b="0" i="0" kern="1200" dirty="0" err="1" smtClean="0">
                <a:solidFill>
                  <a:schemeClr val="tx1"/>
                </a:solidFill>
                <a:effectLst/>
                <a:latin typeface="+mn-lt"/>
                <a:ea typeface="+mn-ea"/>
                <a:cs typeface="+mn-cs"/>
              </a:rPr>
              <a:t>Peguy</a:t>
            </a:r>
            <a:r>
              <a:rPr lang="en-US" sz="1200" b="0" i="0" kern="1200" dirty="0" smtClean="0">
                <a:solidFill>
                  <a:schemeClr val="tx1"/>
                </a:solidFill>
                <a:effectLst/>
                <a:latin typeface="+mn-lt"/>
                <a:ea typeface="+mn-ea"/>
                <a:cs typeface="+mn-cs"/>
              </a:rPr>
              <a:t>, T.2. Paris, </a:t>
            </a:r>
            <a:r>
              <a:rPr lang="en-US" sz="1200" b="0" i="0" kern="1200" dirty="0" err="1" smtClean="0">
                <a:solidFill>
                  <a:schemeClr val="tx1"/>
                </a:solidFill>
                <a:effectLst/>
                <a:latin typeface="+mn-lt"/>
                <a:ea typeface="+mn-ea"/>
                <a:cs typeface="+mn-cs"/>
              </a:rPr>
              <a:t>Gallimard</a:t>
            </a:r>
            <a:r>
              <a:rPr lang="en-US" sz="1200" b="0" i="0" kern="1200" dirty="0" smtClean="0">
                <a:solidFill>
                  <a:schemeClr val="tx1"/>
                </a:solidFill>
                <a:effectLst/>
                <a:latin typeface="+mn-lt"/>
                <a:ea typeface="+mn-ea"/>
                <a:cs typeface="+mn-cs"/>
              </a:rPr>
              <a:t>, 1961.) [genre: </a:t>
            </a:r>
            <a:r>
              <a:rPr lang="en-US" sz="1200" b="0" i="0" kern="1200" dirty="0" err="1" smtClean="0">
                <a:solidFill>
                  <a:schemeClr val="tx1"/>
                </a:solidFill>
                <a:effectLst/>
                <a:latin typeface="+mn-lt"/>
                <a:ea typeface="+mn-ea"/>
                <a:cs typeface="+mn-cs"/>
              </a:rPr>
              <a:t>traite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essai</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a:rPr>
              <a:t>word count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Blanche, Jacques-Emile, 1861-1942. [</a:t>
            </a:r>
            <a:r>
              <a:rPr lang="en-US" sz="1200" b="1" i="0" kern="1200" dirty="0" smtClean="0">
                <a:solidFill>
                  <a:schemeClr val="tx1"/>
                </a:solidFill>
                <a:effectLst/>
                <a:latin typeface="+mn-lt"/>
                <a:ea typeface="+mn-ea"/>
                <a:cs typeface="+mn-cs"/>
              </a:rPr>
              <a:t>1928</a:t>
            </a:r>
            <a:r>
              <a:rPr lang="en-US" sz="1200" b="0" i="0"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hlinkClick r:id="rId13"/>
              </a:rPr>
              <a:t>Mes</a:t>
            </a:r>
            <a:r>
              <a:rPr lang="en-US" sz="1200" b="0" i="1" u="none" strike="noStrike" kern="1200" dirty="0" smtClean="0">
                <a:solidFill>
                  <a:schemeClr val="tx1"/>
                </a:solidFill>
                <a:effectLst/>
                <a:latin typeface="+mn-lt"/>
                <a:ea typeface="+mn-ea"/>
                <a:cs typeface="+mn-cs"/>
                <a:hlinkClick r:id="rId13"/>
              </a:rPr>
              <a:t> </a:t>
            </a:r>
            <a:r>
              <a:rPr lang="en-US" sz="1200" b="0" i="1" u="none" strike="noStrike" kern="1200" dirty="0" err="1" smtClean="0">
                <a:solidFill>
                  <a:schemeClr val="tx1"/>
                </a:solidFill>
                <a:effectLst/>
                <a:latin typeface="+mn-lt"/>
                <a:ea typeface="+mn-ea"/>
                <a:cs typeface="+mn-cs"/>
                <a:hlinkClick r:id="rId13"/>
              </a:rPr>
              <a:t>modèles</a:t>
            </a:r>
            <a:r>
              <a:rPr lang="en-US" sz="1200" b="0" i="0" kern="1200" dirty="0" smtClean="0">
                <a:solidFill>
                  <a:schemeClr val="tx1"/>
                </a:solidFill>
                <a:effectLst/>
                <a:latin typeface="+mn-lt"/>
                <a:ea typeface="+mn-ea"/>
                <a:cs typeface="+mn-cs"/>
              </a:rPr>
              <a:t> (Paris, Stock, 1928.) [genre: </a:t>
            </a:r>
            <a:r>
              <a:rPr lang="en-US" sz="1200" b="0" i="0" kern="1200" dirty="0" err="1" smtClean="0">
                <a:solidFill>
                  <a:schemeClr val="tx1"/>
                </a:solidFill>
                <a:effectLst/>
                <a:latin typeface="+mn-lt"/>
                <a:ea typeface="+mn-ea"/>
                <a:cs typeface="+mn-cs"/>
              </a:rPr>
              <a:t>traite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essai</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4"/>
              </a:rPr>
              <a:t>word count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Martin Du </a:t>
            </a:r>
            <a:r>
              <a:rPr lang="en-US" sz="1200" b="0" i="0" kern="1200" dirty="0" err="1" smtClean="0">
                <a:solidFill>
                  <a:schemeClr val="tx1"/>
                </a:solidFill>
                <a:effectLst/>
                <a:latin typeface="+mn-lt"/>
                <a:ea typeface="+mn-ea"/>
                <a:cs typeface="+mn-cs"/>
              </a:rPr>
              <a:t>Gard</a:t>
            </a:r>
            <a:r>
              <a:rPr lang="en-US" sz="1200" b="0" i="0" kern="1200" dirty="0" smtClean="0">
                <a:solidFill>
                  <a:schemeClr val="tx1"/>
                </a:solidFill>
                <a:effectLst/>
                <a:latin typeface="+mn-lt"/>
                <a:ea typeface="+mn-ea"/>
                <a:cs typeface="+mn-cs"/>
              </a:rPr>
              <a:t>, Roger, 1881-1958. [</a:t>
            </a:r>
            <a:r>
              <a:rPr lang="en-US" sz="1200" b="1" i="0" kern="1200" dirty="0" smtClean="0">
                <a:solidFill>
                  <a:schemeClr val="tx1"/>
                </a:solidFill>
                <a:effectLst/>
                <a:latin typeface="+mn-lt"/>
                <a:ea typeface="+mn-ea"/>
                <a:cs typeface="+mn-cs"/>
              </a:rPr>
              <a:t>1936</a:t>
            </a:r>
            <a:r>
              <a:rPr lang="en-US" sz="1200" b="0" i="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15"/>
              </a:rPr>
              <a:t>Les </a:t>
            </a:r>
            <a:r>
              <a:rPr lang="en-US" sz="1200" b="0" i="1" u="none" strike="noStrike" kern="1200" dirty="0" err="1" smtClean="0">
                <a:solidFill>
                  <a:schemeClr val="tx1"/>
                </a:solidFill>
                <a:effectLst/>
                <a:latin typeface="+mn-lt"/>
                <a:ea typeface="+mn-ea"/>
                <a:cs typeface="+mn-cs"/>
                <a:hlinkClick r:id="rId15"/>
              </a:rPr>
              <a:t>Thibault</a:t>
            </a:r>
            <a:r>
              <a:rPr lang="en-US" sz="1200" b="0" i="1" u="none" strike="noStrike" kern="1200" dirty="0" smtClean="0">
                <a:solidFill>
                  <a:schemeClr val="tx1"/>
                </a:solidFill>
                <a:effectLst/>
                <a:latin typeface="+mn-lt"/>
                <a:ea typeface="+mn-ea"/>
                <a:cs typeface="+mn-cs"/>
                <a:hlinkClick r:id="rId15"/>
              </a:rPr>
              <a:t>. </a:t>
            </a:r>
            <a:r>
              <a:rPr lang="en-US" sz="1200" b="0" i="1" u="none" strike="noStrike" kern="1200" dirty="0" err="1" smtClean="0">
                <a:solidFill>
                  <a:schemeClr val="tx1"/>
                </a:solidFill>
                <a:effectLst/>
                <a:latin typeface="+mn-lt"/>
                <a:ea typeface="+mn-ea"/>
                <a:cs typeface="+mn-cs"/>
                <a:hlinkClick r:id="rId15"/>
              </a:rPr>
              <a:t>Eté</a:t>
            </a:r>
            <a:r>
              <a:rPr lang="en-US" sz="1200" b="0" i="1" u="none" strike="noStrike" kern="1200" dirty="0" smtClean="0">
                <a:solidFill>
                  <a:schemeClr val="tx1"/>
                </a:solidFill>
                <a:effectLst/>
                <a:latin typeface="+mn-lt"/>
                <a:ea typeface="+mn-ea"/>
                <a:cs typeface="+mn-cs"/>
                <a:hlinkClick r:id="rId15"/>
              </a:rPr>
              <a:t> 1914</a:t>
            </a:r>
            <a:r>
              <a:rPr lang="en-US" sz="1200" b="0" i="0" kern="1200" dirty="0" smtClean="0">
                <a:solidFill>
                  <a:schemeClr val="tx1"/>
                </a:solidFill>
                <a:effectLst/>
                <a:latin typeface="+mn-lt"/>
                <a:ea typeface="+mn-ea"/>
                <a:cs typeface="+mn-cs"/>
              </a:rPr>
              <a:t> (In Oeuvres Completes, T.2. Paris, </a:t>
            </a:r>
            <a:r>
              <a:rPr lang="en-US" sz="1200" b="0" i="0" kern="1200" dirty="0" err="1" smtClean="0">
                <a:solidFill>
                  <a:schemeClr val="tx1"/>
                </a:solidFill>
                <a:effectLst/>
                <a:latin typeface="+mn-lt"/>
                <a:ea typeface="+mn-ea"/>
                <a:cs typeface="+mn-cs"/>
              </a:rPr>
              <a:t>Gallimard</a:t>
            </a:r>
            <a:r>
              <a:rPr lang="en-US" sz="1200" b="0" i="0" kern="1200" dirty="0" smtClean="0">
                <a:solidFill>
                  <a:schemeClr val="tx1"/>
                </a:solidFill>
                <a:effectLst/>
                <a:latin typeface="+mn-lt"/>
                <a:ea typeface="+mn-ea"/>
                <a:cs typeface="+mn-cs"/>
              </a:rPr>
              <a:t>, 1959.) [genre: roman] [</a:t>
            </a:r>
            <a:r>
              <a:rPr lang="en-US" sz="1200" b="0" i="0" u="none" strike="noStrike" kern="1200" dirty="0" smtClean="0">
                <a:solidFill>
                  <a:schemeClr val="tx1"/>
                </a:solidFill>
                <a:effectLst/>
                <a:latin typeface="+mn-lt"/>
                <a:ea typeface="+mn-ea"/>
                <a:cs typeface="+mn-cs"/>
                <a:hlinkClick r:id="rId16"/>
              </a:rPr>
              <a:t>word count</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Montherlant</a:t>
            </a:r>
            <a:r>
              <a:rPr lang="en-US" sz="1200" b="0" i="0" kern="1200" dirty="0" smtClean="0">
                <a:solidFill>
                  <a:schemeClr val="tx1"/>
                </a:solidFill>
                <a:effectLst/>
                <a:latin typeface="+mn-lt"/>
                <a:ea typeface="+mn-ea"/>
                <a:cs typeface="+mn-cs"/>
              </a:rPr>
              <a:t>, Henry de, 1896-1972. [</a:t>
            </a:r>
            <a:r>
              <a:rPr lang="en-US" sz="1200" b="1" i="0" kern="1200" dirty="0" smtClean="0">
                <a:solidFill>
                  <a:schemeClr val="tx1"/>
                </a:solidFill>
                <a:effectLst/>
                <a:latin typeface="+mn-lt"/>
                <a:ea typeface="+mn-ea"/>
                <a:cs typeface="+mn-cs"/>
              </a:rPr>
              <a:t>1936</a:t>
            </a:r>
            <a:r>
              <a:rPr lang="en-US" sz="1200" b="0" i="0"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hlinkClick r:id="rId17"/>
              </a:rPr>
              <a:t>Pitié</a:t>
            </a:r>
            <a:r>
              <a:rPr lang="en-US" sz="1200" b="0" i="1" u="none" strike="noStrike" kern="1200" dirty="0" smtClean="0">
                <a:solidFill>
                  <a:schemeClr val="tx1"/>
                </a:solidFill>
                <a:effectLst/>
                <a:latin typeface="+mn-lt"/>
                <a:ea typeface="+mn-ea"/>
                <a:cs typeface="+mn-cs"/>
                <a:hlinkClick r:id="rId17"/>
              </a:rPr>
              <a:t> pour les femmes</a:t>
            </a:r>
            <a:r>
              <a:rPr lang="en-US" sz="1200" b="0" i="0" kern="1200" dirty="0" smtClean="0">
                <a:solidFill>
                  <a:schemeClr val="tx1"/>
                </a:solidFill>
                <a:effectLst/>
                <a:latin typeface="+mn-lt"/>
                <a:ea typeface="+mn-ea"/>
                <a:cs typeface="+mn-cs"/>
              </a:rPr>
              <a:t> (In Romans. Paris, </a:t>
            </a:r>
            <a:r>
              <a:rPr lang="en-US" sz="1200" b="0" i="0" kern="1200" dirty="0" err="1" smtClean="0">
                <a:solidFill>
                  <a:schemeClr val="tx1"/>
                </a:solidFill>
                <a:effectLst/>
                <a:latin typeface="+mn-lt"/>
                <a:ea typeface="+mn-ea"/>
                <a:cs typeface="+mn-cs"/>
              </a:rPr>
              <a:t>Gallimard</a:t>
            </a:r>
            <a:r>
              <a:rPr lang="en-US" sz="1200" b="0" i="0" kern="1200" dirty="0" smtClean="0">
                <a:solidFill>
                  <a:schemeClr val="tx1"/>
                </a:solidFill>
                <a:effectLst/>
                <a:latin typeface="+mn-lt"/>
                <a:ea typeface="+mn-ea"/>
                <a:cs typeface="+mn-cs"/>
              </a:rPr>
              <a:t>, 1962.) [genre: roman] [</a:t>
            </a:r>
            <a:r>
              <a:rPr lang="en-US" sz="1200" b="0" i="0" u="none" strike="noStrike" kern="1200" dirty="0" smtClean="0">
                <a:solidFill>
                  <a:schemeClr val="tx1"/>
                </a:solidFill>
                <a:effectLst/>
                <a:latin typeface="+mn-lt"/>
                <a:ea typeface="+mn-ea"/>
                <a:cs typeface="+mn-cs"/>
                <a:hlinkClick r:id="rId18"/>
              </a:rPr>
              <a:t>word count</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Mounier</a:t>
            </a:r>
            <a:r>
              <a:rPr lang="en-US" sz="1200" b="0" i="0" kern="1200" dirty="0" smtClean="0">
                <a:solidFill>
                  <a:schemeClr val="tx1"/>
                </a:solidFill>
                <a:effectLst/>
                <a:latin typeface="+mn-lt"/>
                <a:ea typeface="+mn-ea"/>
                <a:cs typeface="+mn-cs"/>
              </a:rPr>
              <a:t>, Emmanuel, 1905-1950. [</a:t>
            </a:r>
            <a:r>
              <a:rPr lang="en-US" sz="1200" b="1" i="0" kern="1200" dirty="0" smtClean="0">
                <a:solidFill>
                  <a:schemeClr val="tx1"/>
                </a:solidFill>
                <a:effectLst/>
                <a:latin typeface="+mn-lt"/>
                <a:ea typeface="+mn-ea"/>
                <a:cs typeface="+mn-cs"/>
              </a:rPr>
              <a:t>1946</a:t>
            </a:r>
            <a:r>
              <a:rPr lang="en-US" sz="1200" b="0" i="0"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hlinkClick r:id="rId19"/>
              </a:rPr>
              <a:t>Traité</a:t>
            </a:r>
            <a:r>
              <a:rPr lang="en-US" sz="1200" b="0" i="1" u="none" strike="noStrike" kern="1200" dirty="0" smtClean="0">
                <a:solidFill>
                  <a:schemeClr val="tx1"/>
                </a:solidFill>
                <a:effectLst/>
                <a:latin typeface="+mn-lt"/>
                <a:ea typeface="+mn-ea"/>
                <a:cs typeface="+mn-cs"/>
                <a:hlinkClick r:id="rId19"/>
              </a:rPr>
              <a:t> du </a:t>
            </a:r>
            <a:r>
              <a:rPr lang="en-US" sz="1200" b="0" i="1" u="none" strike="noStrike" kern="1200" dirty="0" err="1" smtClean="0">
                <a:solidFill>
                  <a:schemeClr val="tx1"/>
                </a:solidFill>
                <a:effectLst/>
                <a:latin typeface="+mn-lt"/>
                <a:ea typeface="+mn-ea"/>
                <a:cs typeface="+mn-cs"/>
                <a:hlinkClick r:id="rId19"/>
              </a:rPr>
              <a:t>caractère</a:t>
            </a:r>
            <a:r>
              <a:rPr lang="en-US" sz="1200" b="0" i="0" kern="1200" dirty="0" smtClean="0">
                <a:solidFill>
                  <a:schemeClr val="tx1"/>
                </a:solidFill>
                <a:effectLst/>
                <a:latin typeface="+mn-lt"/>
                <a:ea typeface="+mn-ea"/>
                <a:cs typeface="+mn-cs"/>
              </a:rPr>
              <a:t> (Paris, Ed. du </a:t>
            </a:r>
            <a:r>
              <a:rPr lang="en-US" sz="1200" b="0" i="0" kern="1200" dirty="0" err="1" smtClean="0">
                <a:solidFill>
                  <a:schemeClr val="tx1"/>
                </a:solidFill>
                <a:effectLst/>
                <a:latin typeface="+mn-lt"/>
                <a:ea typeface="+mn-ea"/>
                <a:cs typeface="+mn-cs"/>
              </a:rPr>
              <a:t>Seuil</a:t>
            </a:r>
            <a:r>
              <a:rPr lang="en-US" sz="1200" b="0" i="0" kern="1200" dirty="0" smtClean="0">
                <a:solidFill>
                  <a:schemeClr val="tx1"/>
                </a:solidFill>
                <a:effectLst/>
                <a:latin typeface="+mn-lt"/>
                <a:ea typeface="+mn-ea"/>
                <a:cs typeface="+mn-cs"/>
              </a:rPr>
              <a:t>, 1961.) [genre: </a:t>
            </a:r>
            <a:r>
              <a:rPr lang="en-US" sz="1200" b="0" i="0" kern="1200" dirty="0" err="1" smtClean="0">
                <a:solidFill>
                  <a:schemeClr val="tx1"/>
                </a:solidFill>
                <a:effectLst/>
                <a:latin typeface="+mn-lt"/>
                <a:ea typeface="+mn-ea"/>
                <a:cs typeface="+mn-cs"/>
              </a:rPr>
              <a:t>traite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essai</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0"/>
              </a:rPr>
              <a:t>word count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Sagan, Françoise, 1935-2004. [</a:t>
            </a:r>
            <a:r>
              <a:rPr lang="en-US" sz="1200" b="1" i="0" kern="1200" dirty="0" smtClean="0">
                <a:solidFill>
                  <a:schemeClr val="tx1"/>
                </a:solidFill>
                <a:effectLst/>
                <a:latin typeface="+mn-lt"/>
                <a:ea typeface="+mn-ea"/>
                <a:cs typeface="+mn-cs"/>
              </a:rPr>
              <a:t>1954</a:t>
            </a:r>
            <a:r>
              <a:rPr lang="en-US" sz="1200" b="0" i="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21"/>
              </a:rPr>
              <a:t>Bonjour </a:t>
            </a:r>
            <a:r>
              <a:rPr lang="en-US" sz="1200" b="0" i="1" u="none" strike="noStrike" kern="1200" dirty="0" err="1" smtClean="0">
                <a:solidFill>
                  <a:schemeClr val="tx1"/>
                </a:solidFill>
                <a:effectLst/>
                <a:latin typeface="+mn-lt"/>
                <a:ea typeface="+mn-ea"/>
                <a:cs typeface="+mn-cs"/>
                <a:hlinkClick r:id="rId21"/>
              </a:rPr>
              <a:t>tristesse</a:t>
            </a:r>
            <a:r>
              <a:rPr lang="en-US" sz="1200" b="0" i="0" kern="1200" dirty="0" smtClean="0">
                <a:solidFill>
                  <a:schemeClr val="tx1"/>
                </a:solidFill>
                <a:effectLst/>
                <a:latin typeface="+mn-lt"/>
                <a:ea typeface="+mn-ea"/>
                <a:cs typeface="+mn-cs"/>
              </a:rPr>
              <a:t> (Paris, Julliard, 1956.) [genre: roman] [</a:t>
            </a:r>
            <a:r>
              <a:rPr lang="en-US" sz="1200" b="0" i="0" u="none" strike="noStrike" kern="1200" dirty="0" smtClean="0">
                <a:solidFill>
                  <a:schemeClr val="tx1"/>
                </a:solidFill>
                <a:effectLst/>
                <a:latin typeface="+mn-lt"/>
                <a:ea typeface="+mn-ea"/>
                <a:cs typeface="+mn-cs"/>
                <a:hlinkClick r:id="rId22"/>
              </a:rPr>
              <a:t>word count</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683581A-A78C-4AE5-A37F-D49478D8B8DC}" type="slidenum">
              <a:rPr lang="en-US" smtClean="0"/>
              <a:t>28</a:t>
            </a:fld>
            <a:endParaRPr lang="en-US"/>
          </a:p>
        </p:txBody>
      </p:sp>
    </p:spTree>
    <p:extLst>
      <p:ext uri="{BB962C8B-B14F-4D97-AF65-F5344CB8AC3E}">
        <p14:creationId xmlns:p14="http://schemas.microsoft.com/office/powerpoint/2010/main" val="49102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EC2443-0388-47B5-BEC5-680EA4FFB54D}"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C2443-0388-47B5-BEC5-680EA4FFB54D}"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C2443-0388-47B5-BEC5-680EA4FFB54D}"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C2443-0388-47B5-BEC5-680EA4FFB54D}"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C2443-0388-47B5-BEC5-680EA4FFB54D}"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EC2443-0388-47B5-BEC5-680EA4FFB54D}" type="datetimeFigureOut">
              <a:rPr lang="en-US" smtClean="0"/>
              <a:t>9/21/2013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C2443-0388-47B5-BEC5-680EA4FFB54D}" type="datetimeFigureOut">
              <a:rPr lang="en-US" smtClean="0"/>
              <a:t>9/21/2013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C2443-0388-47B5-BEC5-680EA4FFB54D}" type="datetimeFigureOut">
              <a:rPr lang="en-US" smtClean="0"/>
              <a:t>9/21/2013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C2443-0388-47B5-BEC5-680EA4FFB54D}" type="datetimeFigureOut">
              <a:rPr lang="en-US" smtClean="0"/>
              <a:t>9/21/2013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42705-2E31-4D3D-8D20-0E8B3324A7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C2443-0388-47B5-BEC5-680EA4FFB54D}" type="datetimeFigureOut">
              <a:rPr lang="en-US" smtClean="0"/>
              <a:t>9/21/2013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2705-2E31-4D3D-8D20-0E8B3324A73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1EC2443-0388-47B5-BEC5-680EA4FFB54D}" type="datetimeFigureOut">
              <a:rPr lang="en-US" smtClean="0"/>
              <a:t>9/21/2013</a:t>
            </a:fld>
            <a:endParaRPr lang="en-US"/>
          </a:p>
        </p:txBody>
      </p:sp>
      <p:sp>
        <p:nvSpPr>
          <p:cNvPr id="9" name="Slide Number Placeholder 8"/>
          <p:cNvSpPr>
            <a:spLocks noGrp="1"/>
          </p:cNvSpPr>
          <p:nvPr>
            <p:ph type="sldNum" sz="quarter" idx="11"/>
          </p:nvPr>
        </p:nvSpPr>
        <p:spPr/>
        <p:txBody>
          <a:bodyPr/>
          <a:lstStyle/>
          <a:p>
            <a:fld id="{57842705-2E31-4D3D-8D20-0E8B3324A73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7842705-2E31-4D3D-8D20-0E8B3324A73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1EC2443-0388-47B5-BEC5-680EA4FFB54D}" type="datetimeFigureOut">
              <a:rPr lang="en-US" smtClean="0"/>
              <a:t>9/21/2013</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18thconnect.org/" TargetMode="External"/><Relationship Id="rId2" Type="http://schemas.openxmlformats.org/officeDocument/2006/relationships/hyperlink" Target="http://www.nines.or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latin.packhum.or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latin.packhum.org/" TargetMode="External"/><Relationship Id="rId3" Type="http://schemas.openxmlformats.org/officeDocument/2006/relationships/hyperlink" Target="http://taporware.ualberta.ca/" TargetMode="External"/><Relationship Id="rId7" Type="http://schemas.openxmlformats.org/officeDocument/2006/relationships/hyperlink" Target="http://quod.lib.umich.edu/e/eebogroup/" TargetMode="External"/><Relationship Id="rId2" Type="http://schemas.openxmlformats.org/officeDocument/2006/relationships/hyperlink" Target="http://hermeneuti.ca/voyeur/tools" TargetMode="External"/><Relationship Id="rId1" Type="http://schemas.openxmlformats.org/officeDocument/2006/relationships/slideLayout" Target="../slideLayouts/slideLayout7.xml"/><Relationship Id="rId6" Type="http://schemas.openxmlformats.org/officeDocument/2006/relationships/hyperlink" Target="http://www.18thconnect.org/" TargetMode="External"/><Relationship Id="rId5" Type="http://schemas.openxmlformats.org/officeDocument/2006/relationships/hyperlink" Target="http://nines.org/" TargetMode="External"/><Relationship Id="rId4" Type="http://schemas.openxmlformats.org/officeDocument/2006/relationships/hyperlink" Target="http://voyant-tools.org/" TargetMode="External"/><Relationship Id="rId9" Type="http://schemas.openxmlformats.org/officeDocument/2006/relationships/hyperlink" Target="http://artfl-project.uchicago.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oyant-tools.org/" TargetMode="External"/><Relationship Id="rId2" Type="http://schemas.openxmlformats.org/officeDocument/2006/relationships/hyperlink" Target="http://hermeneuti.ca/voyeur/tools" TargetMode="External"/><Relationship Id="rId1" Type="http://schemas.openxmlformats.org/officeDocument/2006/relationships/slideLayout" Target="../slideLayouts/slideLayout2.xml"/><Relationship Id="rId4" Type="http://schemas.openxmlformats.org/officeDocument/2006/relationships/hyperlink" Target="http://taporware.ualberta.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solidFill>
          </a:ln>
        </p:spPr>
        <p:style>
          <a:lnRef idx="3">
            <a:schemeClr val="lt1"/>
          </a:lnRef>
          <a:fillRef idx="1">
            <a:schemeClr val="accent1"/>
          </a:fillRef>
          <a:effectRef idx="1">
            <a:schemeClr val="accent1"/>
          </a:effectRef>
          <a:fontRef idx="minor">
            <a:schemeClr val="lt1"/>
          </a:fontRef>
        </p:style>
        <p:txBody>
          <a:bodyPr/>
          <a:lstStyle/>
          <a:p>
            <a:r>
              <a:rPr lang="en-US" sz="5400" dirty="0" smtClean="0">
                <a:solidFill>
                  <a:srgbClr val="C00000"/>
                </a:solidFill>
              </a:rPr>
              <a:t>Some Data Resources in the Humanities</a:t>
            </a:r>
            <a:endParaRPr lang="en-US" sz="5400" dirty="0">
              <a:solidFill>
                <a:srgbClr val="C00000"/>
              </a:solidFill>
            </a:endParaRPr>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rgbClr val="C00000"/>
                </a:solidFill>
              </a:rPr>
              <a:t>By Blake Landor</a:t>
            </a:r>
            <a:endParaRPr lang="en-US" sz="3200" b="1" dirty="0">
              <a:solidFill>
                <a:srgbClr val="C00000"/>
              </a:solidFill>
            </a:endParaRPr>
          </a:p>
        </p:txBody>
      </p:sp>
    </p:spTree>
    <p:extLst>
      <p:ext uri="{BB962C8B-B14F-4D97-AF65-F5344CB8AC3E}">
        <p14:creationId xmlns:p14="http://schemas.microsoft.com/office/powerpoint/2010/main" val="3815516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543800" cy="2895600"/>
          </a:xfrm>
        </p:spPr>
        <p:txBody>
          <a:bodyPr/>
          <a:lstStyle/>
          <a:p>
            <a:r>
              <a:rPr lang="en-US" sz="4400" b="1" dirty="0" smtClean="0">
                <a:solidFill>
                  <a:srgbClr val="C00000"/>
                </a:solidFill>
              </a:rPr>
              <a:t>ARC (Advanced Research Consortium)</a:t>
            </a:r>
            <a:endParaRPr lang="en-US" sz="4400" b="1" dirty="0">
              <a:solidFill>
                <a:srgbClr val="C00000"/>
              </a:solidFill>
            </a:endParaRPr>
          </a:p>
        </p:txBody>
      </p:sp>
      <p:sp>
        <p:nvSpPr>
          <p:cNvPr id="3" name="Subtitle 2"/>
          <p:cNvSpPr>
            <a:spLocks noGrp="1"/>
          </p:cNvSpPr>
          <p:nvPr>
            <p:ph type="subTitle" idx="1"/>
          </p:nvPr>
        </p:nvSpPr>
        <p:spPr>
          <a:xfrm>
            <a:off x="685800" y="3352800"/>
            <a:ext cx="6400800" cy="2286000"/>
          </a:xfrm>
        </p:spPr>
        <p:txBody>
          <a:bodyPr>
            <a:noAutofit/>
          </a:bodyPr>
          <a:lstStyle/>
          <a:p>
            <a:pPr marL="342900" indent="-342900">
              <a:buFont typeface="Wingdings" panose="05000000000000000000" pitchFamily="2" charset="2"/>
              <a:buChar char="Ø"/>
            </a:pPr>
            <a:r>
              <a:rPr lang="en-US" sz="2800" b="1" i="1" dirty="0">
                <a:solidFill>
                  <a:srgbClr val="C00000"/>
                </a:solidFill>
              </a:rPr>
              <a:t>Nines</a:t>
            </a:r>
            <a:r>
              <a:rPr lang="en-US" sz="2800" b="1" dirty="0">
                <a:solidFill>
                  <a:srgbClr val="C00000"/>
                </a:solidFill>
              </a:rPr>
              <a:t> </a:t>
            </a:r>
            <a:r>
              <a:rPr lang="en-US" sz="2800" b="1" dirty="0">
                <a:solidFill>
                  <a:schemeClr val="tx2">
                    <a:lumMod val="50000"/>
                    <a:lumOff val="50000"/>
                  </a:schemeClr>
                </a:solidFill>
              </a:rPr>
              <a:t>(</a:t>
            </a:r>
            <a:r>
              <a:rPr lang="en-US" sz="2800" b="1" dirty="0" smtClean="0">
                <a:solidFill>
                  <a:srgbClr val="C00000"/>
                </a:solidFill>
                <a:hlinkClick r:id="rId2"/>
              </a:rPr>
              <a:t>www.nines.org</a:t>
            </a:r>
            <a:r>
              <a:rPr lang="en-US" sz="2800" b="1" dirty="0">
                <a:solidFill>
                  <a:schemeClr val="tx2">
                    <a:lumMod val="50000"/>
                    <a:lumOff val="50000"/>
                  </a:schemeClr>
                </a:solidFill>
              </a:rPr>
              <a:t>)</a:t>
            </a:r>
            <a:endParaRPr lang="en-US" sz="2800" b="1" dirty="0" smtClean="0">
              <a:solidFill>
                <a:srgbClr val="C00000"/>
              </a:solidFill>
            </a:endParaRPr>
          </a:p>
          <a:p>
            <a:pPr marL="342900" indent="-342900">
              <a:buFont typeface="Wingdings" panose="05000000000000000000" pitchFamily="2" charset="2"/>
              <a:buChar char="Ø"/>
            </a:pPr>
            <a:r>
              <a:rPr lang="en-US" sz="2800" b="1" i="1" dirty="0" smtClean="0">
                <a:solidFill>
                  <a:srgbClr val="C00000"/>
                </a:solidFill>
              </a:rPr>
              <a:t>Eighteenth </a:t>
            </a:r>
            <a:r>
              <a:rPr lang="en-US" sz="2800" b="1" i="1" dirty="0">
                <a:solidFill>
                  <a:srgbClr val="C00000"/>
                </a:solidFill>
              </a:rPr>
              <a:t>Century Connect </a:t>
            </a:r>
            <a:r>
              <a:rPr lang="en-US" sz="2800" b="1" dirty="0" smtClean="0">
                <a:solidFill>
                  <a:schemeClr val="tx2">
                    <a:lumMod val="50000"/>
                    <a:lumOff val="50000"/>
                  </a:schemeClr>
                </a:solidFill>
              </a:rPr>
              <a:t>(</a:t>
            </a:r>
            <a:r>
              <a:rPr lang="en-US" sz="2800" b="1" dirty="0" smtClean="0">
                <a:solidFill>
                  <a:srgbClr val="C00000"/>
                </a:solidFill>
                <a:hlinkClick r:id="rId3"/>
              </a:rPr>
              <a:t>www.18thconnect.org</a:t>
            </a:r>
            <a:r>
              <a:rPr lang="en-US" sz="2800" b="1" dirty="0" smtClean="0">
                <a:solidFill>
                  <a:schemeClr val="tx2">
                    <a:lumMod val="50000"/>
                    <a:lumOff val="50000"/>
                  </a:schemeClr>
                </a:solidFill>
              </a:rPr>
              <a:t>)</a:t>
            </a:r>
            <a:endParaRPr lang="en-US" sz="2800" b="1" dirty="0" smtClean="0">
              <a:solidFill>
                <a:srgbClr val="C00000"/>
              </a:solidFill>
            </a:endParaRPr>
          </a:p>
          <a:p>
            <a:pPr marL="342900" indent="-342900">
              <a:buFont typeface="Wingdings" panose="05000000000000000000" pitchFamily="2" charset="2"/>
              <a:buChar char="Ø"/>
            </a:pPr>
            <a:r>
              <a:rPr lang="en-US" sz="2800" b="1" i="1" dirty="0" smtClean="0">
                <a:solidFill>
                  <a:srgbClr val="C00000"/>
                </a:solidFill>
              </a:rPr>
              <a:t>MESA</a:t>
            </a:r>
            <a:r>
              <a:rPr lang="en-US" sz="2800" b="1" dirty="0">
                <a:solidFill>
                  <a:srgbClr val="C00000"/>
                </a:solidFill>
              </a:rPr>
              <a:t> </a:t>
            </a:r>
            <a:r>
              <a:rPr lang="en-US" sz="2800" b="1" dirty="0">
                <a:solidFill>
                  <a:schemeClr val="tx2">
                    <a:lumMod val="50000"/>
                    <a:lumOff val="50000"/>
                  </a:schemeClr>
                </a:solidFill>
              </a:rPr>
              <a:t>(</a:t>
            </a:r>
            <a:r>
              <a:rPr lang="en-US" sz="2800" b="1" dirty="0" smtClean="0">
                <a:solidFill>
                  <a:schemeClr val="tx2">
                    <a:lumMod val="50000"/>
                    <a:lumOff val="50000"/>
                  </a:schemeClr>
                </a:solidFill>
              </a:rPr>
              <a:t>http://www.mesa-medieval.org/)</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415364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 I N E 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79375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thConnect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pic>
        <p:nvPicPr>
          <p:cNvPr id="3" name="Picture 2" descr="N I N E S - Search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684411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thConnect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777930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thConnect - Search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411463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yant Tools: Reveal Your Text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pic>
        <p:nvPicPr>
          <p:cNvPr id="3" name="Picture 2" descr="M E S A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5181"/>
            <a:ext cx="9144000" cy="4987637"/>
          </a:xfrm>
          <a:prstGeom prst="rect">
            <a:avLst/>
          </a:prstGeom>
        </p:spPr>
      </p:pic>
    </p:spTree>
    <p:extLst>
      <p:ext uri="{BB962C8B-B14F-4D97-AF65-F5344CB8AC3E}">
        <p14:creationId xmlns:p14="http://schemas.microsoft.com/office/powerpoint/2010/main" val="406708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4144962"/>
          </a:xfrm>
        </p:spPr>
        <p:txBody>
          <a:bodyPr/>
          <a:lstStyle/>
          <a:p>
            <a:r>
              <a:rPr lang="en-US" sz="4800" b="1" dirty="0">
                <a:solidFill>
                  <a:srgbClr val="C00000"/>
                </a:solidFill>
              </a:rPr>
              <a:t>Early English Books Online Text Creation Partnership (EEBO-TCP</a:t>
            </a:r>
            <a:r>
              <a:rPr lang="en-US" sz="4800" b="1" dirty="0" smtClean="0">
                <a:solidFill>
                  <a:srgbClr val="C00000"/>
                </a:solidFill>
              </a:rPr>
              <a:t>) </a:t>
            </a:r>
            <a:r>
              <a:rPr lang="en-US" sz="4800" b="1" dirty="0" smtClean="0">
                <a:solidFill>
                  <a:srgbClr val="C00000"/>
                </a:solidFill>
              </a:rPr>
              <a:t> </a:t>
            </a:r>
            <a:r>
              <a:rPr lang="en-US" sz="3600" b="1" dirty="0">
                <a:solidFill>
                  <a:schemeClr val="tx2">
                    <a:lumMod val="50000"/>
                    <a:lumOff val="50000"/>
                  </a:schemeClr>
                </a:solidFill>
              </a:rPr>
              <a:t>(http://quod.lib.umich.edu/e/eebogroup</a:t>
            </a:r>
            <a:r>
              <a:rPr lang="en-US" sz="3600" b="1" dirty="0" smtClean="0">
                <a:solidFill>
                  <a:schemeClr val="tx2">
                    <a:lumMod val="50000"/>
                    <a:lumOff val="50000"/>
                  </a:schemeClr>
                </a:solidFill>
              </a:rPr>
              <a:t>/)</a:t>
            </a:r>
            <a:endParaRPr lang="en-US" sz="3600" b="1" dirty="0">
              <a:solidFill>
                <a:srgbClr val="C00000"/>
              </a:solidFill>
            </a:endParaRPr>
          </a:p>
        </p:txBody>
      </p:sp>
    </p:spTree>
    <p:extLst>
      <p:ext uri="{BB962C8B-B14F-4D97-AF65-F5344CB8AC3E}">
        <p14:creationId xmlns:p14="http://schemas.microsoft.com/office/powerpoint/2010/main" val="3282739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rary Catalog - University of Florida (UF)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35747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y English Books Online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3234037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orall fabillis of Esope the phrygian, compylit in eloquent, and ornate Scottis meter, be Maister Robert Henrisone, scholemaister of Dunfermeling.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042733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tal Humanities - Angelos Barmpoutis, Ph.D. Assistant Professor, University of Florid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4270005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543800" cy="2209800"/>
          </a:xfrm>
        </p:spPr>
        <p:txBody>
          <a:bodyPr/>
          <a:lstStyle/>
          <a:p>
            <a:r>
              <a:rPr lang="en-US" sz="5400" dirty="0" smtClean="0"/>
              <a:t>Classics Resources</a:t>
            </a:r>
            <a:endParaRPr lang="en-US" sz="5400" dirty="0"/>
          </a:p>
        </p:txBody>
      </p:sp>
      <p:sp>
        <p:nvSpPr>
          <p:cNvPr id="3" name="Subtitle 2"/>
          <p:cNvSpPr>
            <a:spLocks noGrp="1"/>
          </p:cNvSpPr>
          <p:nvPr>
            <p:ph type="subTitle" idx="1"/>
          </p:nvPr>
        </p:nvSpPr>
        <p:spPr>
          <a:xfrm>
            <a:off x="685800" y="3657600"/>
            <a:ext cx="6629400" cy="1981200"/>
          </a:xfrm>
        </p:spPr>
        <p:txBody>
          <a:bodyPr>
            <a:normAutofit/>
          </a:bodyPr>
          <a:lstStyle/>
          <a:p>
            <a:pPr marL="342900" indent="-342900">
              <a:buFont typeface="Wingdings" panose="05000000000000000000" pitchFamily="2" charset="2"/>
              <a:buChar char="Ø"/>
            </a:pPr>
            <a:r>
              <a:rPr lang="en-US" sz="2800" b="1" dirty="0" smtClean="0">
                <a:solidFill>
                  <a:srgbClr val="C00000"/>
                </a:solidFill>
              </a:rPr>
              <a:t>PHI’s Classical Latin Texts (</a:t>
            </a:r>
            <a:r>
              <a:rPr lang="en-US" sz="2800" b="1" dirty="0">
                <a:solidFill>
                  <a:srgbClr val="C00000"/>
                </a:solidFill>
                <a:hlinkClick r:id="rId2"/>
              </a:rPr>
              <a:t>http://latin.packhum.org</a:t>
            </a:r>
            <a:r>
              <a:rPr lang="en-US" sz="2800" b="1" dirty="0" smtClean="0">
                <a:solidFill>
                  <a:srgbClr val="C00000"/>
                </a:solidFill>
                <a:hlinkClick r:id="rId2"/>
              </a:rPr>
              <a:t>/</a:t>
            </a:r>
            <a:r>
              <a:rPr lang="en-US" sz="2800" b="1" dirty="0" smtClean="0">
                <a:solidFill>
                  <a:srgbClr val="C00000"/>
                </a:solidFill>
              </a:rPr>
              <a:t>)</a:t>
            </a:r>
          </a:p>
          <a:p>
            <a:pPr marL="342900" indent="-342900">
              <a:buFont typeface="Wingdings" panose="05000000000000000000" pitchFamily="2" charset="2"/>
              <a:buChar char="Ø"/>
            </a:pPr>
            <a:r>
              <a:rPr lang="en-US" sz="2800" b="1" dirty="0" smtClean="0">
                <a:solidFill>
                  <a:srgbClr val="C00000"/>
                </a:solidFill>
              </a:rPr>
              <a:t>Perseus </a:t>
            </a:r>
            <a:r>
              <a:rPr lang="en-US" sz="2800" b="1" dirty="0">
                <a:solidFill>
                  <a:srgbClr val="C00000"/>
                </a:solidFill>
              </a:rPr>
              <a:t>Digital Classical Library (http://www.perseus.tufts.edu/hopper</a:t>
            </a:r>
            <a:r>
              <a:rPr lang="en-US" sz="2800" b="1" dirty="0" smtClean="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1209674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I Latin Texts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993743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cus Tullius Cicero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124592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I Latin Texts - Word Search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730514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I Latin Texts - Word Search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968992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eus Collections/Text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705599"/>
          </a:xfrm>
          <a:prstGeom prst="rect">
            <a:avLst/>
          </a:prstGeom>
        </p:spPr>
      </p:pic>
    </p:spTree>
    <p:extLst>
      <p:ext uri="{BB962C8B-B14F-4D97-AF65-F5344CB8AC3E}">
        <p14:creationId xmlns:p14="http://schemas.microsoft.com/office/powerpoint/2010/main" val="3147567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391400" cy="2362200"/>
          </a:xfrm>
        </p:spPr>
        <p:txBody>
          <a:bodyPr/>
          <a:lstStyle/>
          <a:p>
            <a:r>
              <a:rPr lang="en-US" sz="5400" b="1" dirty="0" smtClean="0">
                <a:solidFill>
                  <a:srgbClr val="C00000"/>
                </a:solidFill>
              </a:rPr>
              <a:t>The ARTFL Project/</a:t>
            </a:r>
            <a:endParaRPr lang="en-US" sz="5400" b="1" dirty="0">
              <a:solidFill>
                <a:srgbClr val="C00000"/>
              </a:solidFill>
            </a:endParaRPr>
          </a:p>
        </p:txBody>
      </p:sp>
      <p:sp>
        <p:nvSpPr>
          <p:cNvPr id="3" name="Subtitle 2"/>
          <p:cNvSpPr>
            <a:spLocks noGrp="1"/>
          </p:cNvSpPr>
          <p:nvPr>
            <p:ph type="subTitle" idx="1"/>
          </p:nvPr>
        </p:nvSpPr>
        <p:spPr>
          <a:xfrm>
            <a:off x="685800" y="3352800"/>
            <a:ext cx="6553200" cy="1066800"/>
          </a:xfrm>
        </p:spPr>
        <p:txBody>
          <a:bodyPr>
            <a:normAutofit/>
          </a:bodyPr>
          <a:lstStyle/>
          <a:p>
            <a:r>
              <a:rPr lang="en-US" sz="4400" b="1" dirty="0" smtClean="0">
                <a:solidFill>
                  <a:srgbClr val="C00000"/>
                </a:solidFill>
              </a:rPr>
              <a:t>ARTFL-FRANTEXT </a:t>
            </a:r>
            <a:endParaRPr lang="en-US" sz="4400" b="1" dirty="0">
              <a:solidFill>
                <a:srgbClr val="C00000"/>
              </a:solidFill>
            </a:endParaRPr>
          </a:p>
        </p:txBody>
      </p:sp>
    </p:spTree>
    <p:extLst>
      <p:ext uri="{BB962C8B-B14F-4D97-AF65-F5344CB8AC3E}">
        <p14:creationId xmlns:p14="http://schemas.microsoft.com/office/powerpoint/2010/main" val="157108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FL-FRANTEXT | The ARTFL Project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062962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FL-Frantext Result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027856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FL-Frantext Result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6653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74749"/>
            <a:ext cx="11371556" cy="7478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endParaRPr lang="en-US" sz="2800" b="1" dirty="0" smtClean="0">
              <a:solidFill>
                <a:srgbClr val="C00000"/>
              </a:solidFill>
            </a:endParaRPr>
          </a:p>
          <a:p>
            <a:pPr lvl="1"/>
            <a:r>
              <a:rPr lang="en-US" sz="2800" b="1" dirty="0" smtClean="0">
                <a:solidFill>
                  <a:srgbClr val="C00000"/>
                </a:solidFill>
              </a:rPr>
              <a:t> Text </a:t>
            </a:r>
            <a:r>
              <a:rPr lang="en-US" sz="2800" b="1" dirty="0">
                <a:solidFill>
                  <a:srgbClr val="C00000"/>
                </a:solidFill>
              </a:rPr>
              <a:t>Mining Tools</a:t>
            </a:r>
          </a:p>
          <a:p>
            <a:pPr lvl="1"/>
            <a:r>
              <a:rPr lang="en-US" sz="2400" b="1" dirty="0"/>
              <a:t>Hermeneutica.ca (</a:t>
            </a:r>
            <a:r>
              <a:rPr lang="en-US" sz="2400" b="1" dirty="0">
                <a:hlinkClick r:id="rId2"/>
              </a:rPr>
              <a:t>http://hermeneuti.ca/voyeur/tools</a:t>
            </a:r>
            <a:r>
              <a:rPr lang="en-US" sz="2400" b="1" dirty="0"/>
              <a:t>) </a:t>
            </a:r>
            <a:endParaRPr lang="en-US" sz="2400" dirty="0"/>
          </a:p>
          <a:p>
            <a:pPr lvl="1"/>
            <a:r>
              <a:rPr lang="en-US" sz="2400" b="1" dirty="0" err="1"/>
              <a:t>TAPoRware</a:t>
            </a:r>
            <a:r>
              <a:rPr lang="en-US" sz="2400" b="1" dirty="0"/>
              <a:t> (</a:t>
            </a:r>
            <a:r>
              <a:rPr lang="en-US" sz="2400" b="1" dirty="0">
                <a:hlinkClick r:id="rId3"/>
              </a:rPr>
              <a:t>http://taporware.ualberta.ca/</a:t>
            </a:r>
            <a:r>
              <a:rPr lang="en-US" sz="2400" b="1" dirty="0"/>
              <a:t>) </a:t>
            </a:r>
            <a:endParaRPr lang="en-US" sz="2400" dirty="0"/>
          </a:p>
          <a:p>
            <a:pPr lvl="1"/>
            <a:r>
              <a:rPr lang="en-US" sz="2400" b="1" dirty="0" err="1"/>
              <a:t>Voyant</a:t>
            </a:r>
            <a:r>
              <a:rPr lang="en-US" sz="2400" b="1" dirty="0"/>
              <a:t> (</a:t>
            </a:r>
            <a:r>
              <a:rPr lang="en-US" sz="2400" b="1" dirty="0">
                <a:hlinkClick r:id="rId4"/>
              </a:rPr>
              <a:t>http://voyant-tools.org/</a:t>
            </a:r>
            <a:r>
              <a:rPr lang="en-US" sz="2400" b="1" dirty="0"/>
              <a:t>) </a:t>
            </a:r>
            <a:endParaRPr lang="en-US" sz="2400" dirty="0"/>
          </a:p>
          <a:p>
            <a:pPr lvl="1"/>
            <a:r>
              <a:rPr lang="en-US" sz="2400" b="1" dirty="0"/>
              <a:t> </a:t>
            </a:r>
            <a:endParaRPr lang="en-US" sz="2400" dirty="0"/>
          </a:p>
          <a:p>
            <a:pPr lvl="1"/>
            <a:r>
              <a:rPr lang="en-US" sz="2800" b="1" dirty="0">
                <a:solidFill>
                  <a:srgbClr val="C00000"/>
                </a:solidFill>
              </a:rPr>
              <a:t>Online Text Repositories </a:t>
            </a:r>
            <a:r>
              <a:rPr lang="en-US" sz="2800" b="1" dirty="0" smtClean="0">
                <a:solidFill>
                  <a:srgbClr val="C00000"/>
                </a:solidFill>
              </a:rPr>
              <a:t>, Indexes, and Concordances</a:t>
            </a:r>
          </a:p>
          <a:p>
            <a:pPr lvl="1"/>
            <a:r>
              <a:rPr lang="en-US" sz="2400" b="1" dirty="0"/>
              <a:t>NINES (Nineteenth Century Scholarship Online (</a:t>
            </a:r>
            <a:r>
              <a:rPr lang="en-US" sz="2400" b="1" dirty="0">
                <a:hlinkClick r:id="rId5"/>
              </a:rPr>
              <a:t>http://nines.org</a:t>
            </a:r>
            <a:r>
              <a:rPr lang="en-US" sz="2400" b="1" dirty="0"/>
              <a:t>) </a:t>
            </a:r>
            <a:endParaRPr lang="en-US" sz="2400" b="1" dirty="0" smtClean="0"/>
          </a:p>
          <a:p>
            <a:pPr lvl="1"/>
            <a:r>
              <a:rPr lang="en-US" sz="2400" b="1" dirty="0"/>
              <a:t>Eighteenth Century Connect (</a:t>
            </a:r>
            <a:r>
              <a:rPr lang="en-US" sz="2400" b="1" dirty="0">
                <a:hlinkClick r:id="rId6"/>
              </a:rPr>
              <a:t>http://www.18thconnect.org/</a:t>
            </a:r>
            <a:r>
              <a:rPr lang="en-US" sz="2400" b="1" dirty="0"/>
              <a:t>)</a:t>
            </a:r>
            <a:endParaRPr lang="en-US" sz="2400" dirty="0"/>
          </a:p>
          <a:p>
            <a:pPr lvl="1"/>
            <a:r>
              <a:rPr lang="en-US" sz="2400" b="1" dirty="0" smtClean="0"/>
              <a:t>Early </a:t>
            </a:r>
            <a:r>
              <a:rPr lang="en-US" sz="2400" b="1" dirty="0"/>
              <a:t>English Books Online Text Creation Project (EEBO-TCP) (</a:t>
            </a:r>
            <a:r>
              <a:rPr lang="en-US" sz="2400" b="1" dirty="0">
                <a:hlinkClick r:id="rId7"/>
              </a:rPr>
              <a:t>http://quod.lib.umich.edu/e/eebogroup/</a:t>
            </a:r>
            <a:r>
              <a:rPr lang="en-US" sz="2400" b="1" dirty="0"/>
              <a:t>) </a:t>
            </a:r>
            <a:endParaRPr lang="en-US" sz="2400" b="1" dirty="0" smtClean="0"/>
          </a:p>
          <a:p>
            <a:pPr lvl="1"/>
            <a:r>
              <a:rPr lang="en-US" sz="2400" b="1" dirty="0"/>
              <a:t>PHI Classical Latin Texts (</a:t>
            </a:r>
            <a:r>
              <a:rPr lang="en-US" sz="2400" b="1" dirty="0">
                <a:hlinkClick r:id="rId8"/>
              </a:rPr>
              <a:t>http://latin.packhum.org/</a:t>
            </a:r>
            <a:r>
              <a:rPr lang="en-US" sz="2400" b="1" dirty="0"/>
              <a:t>)</a:t>
            </a:r>
            <a:endParaRPr lang="en-US" sz="2400" dirty="0"/>
          </a:p>
          <a:p>
            <a:pPr lvl="1"/>
            <a:r>
              <a:rPr lang="en-US" sz="2400" b="1" dirty="0" smtClean="0"/>
              <a:t>The ARTFL Project (</a:t>
            </a:r>
            <a:r>
              <a:rPr lang="en-US" sz="2400" b="1" dirty="0" smtClean="0">
                <a:hlinkClick r:id="rId9"/>
              </a:rPr>
              <a:t>http://artfl-project.uchicago.edu/</a:t>
            </a:r>
            <a:r>
              <a:rPr lang="en-US" sz="2400" b="1" dirty="0" smtClean="0"/>
              <a:t>)</a:t>
            </a:r>
            <a:endParaRPr lang="en-US" sz="2400" dirty="0" smtClean="0"/>
          </a:p>
          <a:p>
            <a:pPr lvl="1"/>
            <a:r>
              <a:rPr lang="en-US" b="1" dirty="0"/>
              <a:t> </a:t>
            </a:r>
            <a:endParaRPr lang="en-US" sz="2800" dirty="0"/>
          </a:p>
          <a:p>
            <a:pPr lvl="1"/>
            <a:r>
              <a:rPr lang="en-US" sz="2800" b="1" dirty="0" smtClean="0">
                <a:solidFill>
                  <a:srgbClr val="C00000"/>
                </a:solidFill>
              </a:rPr>
              <a:t>Metadata/Citation Management Software</a:t>
            </a:r>
            <a:endParaRPr lang="en-US" sz="2800" dirty="0">
              <a:solidFill>
                <a:srgbClr val="C00000"/>
              </a:solidFill>
            </a:endParaRPr>
          </a:p>
          <a:p>
            <a:pPr lvl="1"/>
            <a:r>
              <a:rPr lang="en-US" sz="2400" b="1" dirty="0" err="1" smtClean="0"/>
              <a:t>Zotero</a:t>
            </a:r>
            <a:endParaRPr lang="en-US" sz="2400" b="1" dirty="0" smtClean="0"/>
          </a:p>
          <a:p>
            <a:pPr lvl="1"/>
            <a:r>
              <a:rPr lang="en-US" sz="2400" b="1" dirty="0" err="1"/>
              <a:t>RefWorks</a:t>
            </a:r>
            <a:endParaRPr lang="en-US" sz="2400" dirty="0"/>
          </a:p>
          <a:p>
            <a:pPr lvl="1"/>
            <a:r>
              <a:rPr lang="en-US" sz="2400" b="1" dirty="0" smtClean="0"/>
              <a:t>Endnote </a:t>
            </a:r>
            <a:r>
              <a:rPr lang="en-US" sz="2400" b="1" dirty="0"/>
              <a:t>or Endnote Web</a:t>
            </a:r>
            <a:endParaRPr lang="en-US" sz="2400" dirty="0"/>
          </a:p>
          <a:p>
            <a:pPr lvl="1"/>
            <a:r>
              <a:rPr lang="en-US" sz="2000" b="1" dirty="0"/>
              <a:t> </a:t>
            </a:r>
            <a:endParaRPr lang="en-US" sz="2000" dirty="0"/>
          </a:p>
          <a:p>
            <a:endParaRPr lang="en-US" dirty="0"/>
          </a:p>
        </p:txBody>
      </p:sp>
    </p:spTree>
    <p:extLst>
      <p:ext uri="{BB962C8B-B14F-4D97-AF65-F5344CB8AC3E}">
        <p14:creationId xmlns:p14="http://schemas.microsoft.com/office/powerpoint/2010/main" val="171868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5400" b="1" dirty="0" smtClean="0">
                <a:solidFill>
                  <a:schemeClr val="tx2"/>
                </a:solidFill>
              </a:rPr>
              <a:t>Text Mining Tools</a:t>
            </a:r>
            <a:endParaRPr lang="en-US" sz="5400" b="1" dirty="0">
              <a:solidFill>
                <a:schemeClr val="tx2"/>
              </a:solidFill>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buFont typeface="Wingdings" panose="05000000000000000000" pitchFamily="2" charset="2"/>
              <a:buChar char="Ø"/>
            </a:pPr>
            <a:r>
              <a:rPr lang="en-US" sz="3200" b="1" dirty="0" smtClean="0">
                <a:solidFill>
                  <a:srgbClr val="C00000"/>
                </a:solidFill>
              </a:rPr>
              <a:t>Hermeneutica.ca (</a:t>
            </a:r>
            <a:r>
              <a:rPr lang="en-US" sz="3200" b="1" dirty="0" smtClean="0">
                <a:solidFill>
                  <a:srgbClr val="C00000"/>
                </a:solidFill>
                <a:hlinkClick r:id="rId2"/>
              </a:rPr>
              <a:t>http</a:t>
            </a:r>
            <a:r>
              <a:rPr lang="en-US" sz="3200" b="1" dirty="0">
                <a:solidFill>
                  <a:srgbClr val="C00000"/>
                </a:solidFill>
                <a:hlinkClick r:id="rId2"/>
              </a:rPr>
              <a:t>://hermeneuti.ca/voyeur/tools</a:t>
            </a:r>
            <a:r>
              <a:rPr lang="en-US" sz="3200" b="1" dirty="0" smtClean="0">
                <a:solidFill>
                  <a:srgbClr val="C00000"/>
                </a:solidFill>
              </a:rPr>
              <a:t>)</a:t>
            </a:r>
          </a:p>
          <a:p>
            <a:pPr>
              <a:buFont typeface="Wingdings" panose="05000000000000000000" pitchFamily="2" charset="2"/>
              <a:buChar char="Ø"/>
            </a:pPr>
            <a:r>
              <a:rPr lang="en-US" sz="3200" b="1" dirty="0" err="1">
                <a:solidFill>
                  <a:srgbClr val="C00000"/>
                </a:solidFill>
              </a:rPr>
              <a:t>Voyant</a:t>
            </a:r>
            <a:r>
              <a:rPr lang="en-US" sz="3200" b="1" dirty="0">
                <a:solidFill>
                  <a:srgbClr val="C00000"/>
                </a:solidFill>
              </a:rPr>
              <a:t> (</a:t>
            </a:r>
            <a:r>
              <a:rPr lang="en-US" sz="3200" b="1" dirty="0">
                <a:solidFill>
                  <a:srgbClr val="C00000"/>
                </a:solidFill>
                <a:hlinkClick r:id="rId3"/>
              </a:rPr>
              <a:t>http://voyant-tools.org/</a:t>
            </a:r>
            <a:r>
              <a:rPr lang="en-US" sz="3200" b="1" dirty="0">
                <a:solidFill>
                  <a:srgbClr val="C00000"/>
                </a:solidFill>
              </a:rPr>
              <a:t>) </a:t>
            </a:r>
            <a:endParaRPr lang="en-US" sz="3200" dirty="0">
              <a:solidFill>
                <a:srgbClr val="C00000"/>
              </a:solidFill>
            </a:endParaRPr>
          </a:p>
          <a:p>
            <a:pPr>
              <a:buFont typeface="Wingdings" panose="05000000000000000000" pitchFamily="2" charset="2"/>
              <a:buChar char="Ø"/>
            </a:pPr>
            <a:r>
              <a:rPr lang="en-US" sz="3200" b="1" dirty="0" err="1" smtClean="0">
                <a:solidFill>
                  <a:srgbClr val="C00000"/>
                </a:solidFill>
              </a:rPr>
              <a:t>TAPoRware</a:t>
            </a:r>
            <a:r>
              <a:rPr lang="en-US" sz="3200" b="1" dirty="0" smtClean="0">
                <a:solidFill>
                  <a:srgbClr val="C00000"/>
                </a:solidFill>
              </a:rPr>
              <a:t> </a:t>
            </a:r>
            <a:r>
              <a:rPr lang="en-US" sz="3200" b="1" dirty="0">
                <a:solidFill>
                  <a:srgbClr val="C00000"/>
                </a:solidFill>
              </a:rPr>
              <a:t>(</a:t>
            </a:r>
            <a:r>
              <a:rPr lang="en-US" sz="3200" b="1" dirty="0">
                <a:solidFill>
                  <a:srgbClr val="C00000"/>
                </a:solidFill>
                <a:hlinkClick r:id="rId4"/>
              </a:rPr>
              <a:t>http://taporware.ualberta.ca/</a:t>
            </a:r>
            <a:r>
              <a:rPr lang="en-US" sz="3200" b="1" dirty="0">
                <a:solidFill>
                  <a:srgbClr val="C00000"/>
                </a:solidFill>
              </a:rPr>
              <a:t>) </a:t>
            </a:r>
            <a:endParaRPr lang="en-US" sz="3200" dirty="0">
              <a:solidFill>
                <a:srgbClr val="C00000"/>
              </a:solidFill>
            </a:endParaRPr>
          </a:p>
          <a:p>
            <a:pPr marL="0" indent="0">
              <a:buNone/>
            </a:pPr>
            <a:endParaRPr lang="en-US" dirty="0"/>
          </a:p>
        </p:txBody>
      </p:sp>
    </p:spTree>
    <p:extLst>
      <p:ext uri="{BB962C8B-B14F-4D97-AF65-F5344CB8AC3E}">
        <p14:creationId xmlns:p14="http://schemas.microsoft.com/office/powerpoint/2010/main" val="1488231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rus | Hermeneuti.ca – The Rhetoric of Text Analysi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92767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pus Term Frequencies | Hermeneuti.ca – The Rhetoric of Text Analysi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pic>
        <p:nvPicPr>
          <p:cNvPr id="3" name="Picture 2" descr="Voyant Tools: Reveal Your Text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81555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yant Tools: Reveal Your Text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426517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yant Tools: Reveal Your Text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33861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391400" cy="2667000"/>
          </a:xfrm>
        </p:spPr>
        <p:txBody>
          <a:bodyPr/>
          <a:lstStyle/>
          <a:p>
            <a:r>
              <a:rPr lang="en-US" sz="5400" b="1" dirty="0"/>
              <a:t>ONLINE INDEXES AND TEXT REPOSITORIES</a:t>
            </a:r>
          </a:p>
        </p:txBody>
      </p:sp>
      <p:sp>
        <p:nvSpPr>
          <p:cNvPr id="3" name="Subtitle 2"/>
          <p:cNvSpPr>
            <a:spLocks noGrp="1"/>
          </p:cNvSpPr>
          <p:nvPr>
            <p:ph type="subTitle" idx="1"/>
          </p:nvPr>
        </p:nvSpPr>
        <p:spPr>
          <a:xfrm>
            <a:off x="990600" y="4495800"/>
            <a:ext cx="6461760" cy="1066800"/>
          </a:xfrm>
        </p:spPr>
        <p:txBody>
          <a:bodyPr>
            <a:noAutofit/>
          </a:bodyPr>
          <a:lstStyle/>
          <a:p>
            <a:endParaRPr lang="en-US" sz="4000" b="1" dirty="0">
              <a:solidFill>
                <a:srgbClr val="C00000"/>
              </a:solidFill>
            </a:endParaRPr>
          </a:p>
        </p:txBody>
      </p:sp>
    </p:spTree>
    <p:extLst>
      <p:ext uri="{BB962C8B-B14F-4D97-AF65-F5344CB8AC3E}">
        <p14:creationId xmlns:p14="http://schemas.microsoft.com/office/powerpoint/2010/main" val="3505396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2586</TotalTime>
  <Words>204</Words>
  <Application>Microsoft Office PowerPoint</Application>
  <PresentationFormat>On-screen Show (4:3)</PresentationFormat>
  <Paragraphs>50</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Some Data Resources in the Humanities</vt:lpstr>
      <vt:lpstr>PowerPoint Presentation</vt:lpstr>
      <vt:lpstr>PowerPoint Presentation</vt:lpstr>
      <vt:lpstr>Text Mining Tools</vt:lpstr>
      <vt:lpstr>PowerPoint Presentation</vt:lpstr>
      <vt:lpstr>PowerPoint Presentation</vt:lpstr>
      <vt:lpstr>PowerPoint Presentation</vt:lpstr>
      <vt:lpstr>PowerPoint Presentation</vt:lpstr>
      <vt:lpstr>ONLINE INDEXES AND TEXT REPOSITORIES</vt:lpstr>
      <vt:lpstr>ARC (Advanced Research Consortium)</vt:lpstr>
      <vt:lpstr>PowerPoint Presentation</vt:lpstr>
      <vt:lpstr>PowerPoint Presentation</vt:lpstr>
      <vt:lpstr>PowerPoint Presentation</vt:lpstr>
      <vt:lpstr>PowerPoint Presentation</vt:lpstr>
      <vt:lpstr>PowerPoint Presentation</vt:lpstr>
      <vt:lpstr>Early English Books Online Text Creation Partnership (EEBO-TCP)  (http://quod.lib.umich.edu/e/eebogroup/)</vt:lpstr>
      <vt:lpstr>PowerPoint Presentation</vt:lpstr>
      <vt:lpstr>PowerPoint Presentation</vt:lpstr>
      <vt:lpstr>PowerPoint Presentation</vt:lpstr>
      <vt:lpstr>Classics Resources</vt:lpstr>
      <vt:lpstr>PowerPoint Presentation</vt:lpstr>
      <vt:lpstr>PowerPoint Presentation</vt:lpstr>
      <vt:lpstr>PowerPoint Presentation</vt:lpstr>
      <vt:lpstr>PowerPoint Presentation</vt:lpstr>
      <vt:lpstr>PowerPoint Presentation</vt:lpstr>
      <vt:lpstr>The ARTFL Project/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Blake</cp:lastModifiedBy>
  <cp:revision>71</cp:revision>
  <dcterms:created xsi:type="dcterms:W3CDTF">2013-09-16T13:24:29Z</dcterms:created>
  <dcterms:modified xsi:type="dcterms:W3CDTF">2013-09-21T20:27:16Z</dcterms:modified>
</cp:coreProperties>
</file>