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93" r:id="rId3"/>
    <p:sldId id="294" r:id="rId4"/>
    <p:sldId id="260" r:id="rId5"/>
    <p:sldId id="295" r:id="rId6"/>
    <p:sldId id="286" r:id="rId7"/>
    <p:sldId id="287" r:id="rId8"/>
    <p:sldId id="288" r:id="rId9"/>
    <p:sldId id="289" r:id="rId10"/>
    <p:sldId id="261" r:id="rId11"/>
    <p:sldId id="296" r:id="rId12"/>
    <p:sldId id="283" r:id="rId13"/>
    <p:sldId id="268" r:id="rId14"/>
    <p:sldId id="274" r:id="rId15"/>
    <p:sldId id="292" r:id="rId16"/>
    <p:sldId id="277" r:id="rId17"/>
    <p:sldId id="266" r:id="rId18"/>
    <p:sldId id="278" r:id="rId19"/>
    <p:sldId id="27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7" autoAdjust="0"/>
    <p:restoredTop sz="94660"/>
  </p:normalViewPr>
  <p:slideViewPr>
    <p:cSldViewPr>
      <p:cViewPr varScale="1">
        <p:scale>
          <a:sx n="103" d="100"/>
          <a:sy n="103" d="100"/>
        </p:scale>
        <p:origin x="-108" y="-2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62"/>
    </p:cViewPr>
  </p:sorterViewPr>
  <p:notesViewPr>
    <p:cSldViewPr>
      <p:cViewPr varScale="1">
        <p:scale>
          <a:sx n="50" d="100"/>
          <a:sy n="50" d="100"/>
        </p:scale>
        <p:origin x="-180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BBD828-E529-408C-98D0-20ABB9BBE4CB}" type="datetimeFigureOut">
              <a:rPr lang="en-US" smtClean="0"/>
              <a:pPr/>
              <a:t>9/11/2013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58215A-BF65-4E0F-9718-B8CB1C106D75}" type="slidenum">
              <a:rPr lang="en-US" smtClean="0"/>
              <a:pPr/>
              <a:t>‹#›</a:t>
            </a:fld>
            <a:endParaRPr lang="en-US"/>
          </a:p>
        </p:txBody>
      </p:sp>
    </p:spTree>
    <p:extLst>
      <p:ext uri="{BB962C8B-B14F-4D97-AF65-F5344CB8AC3E}">
        <p14:creationId xmlns:p14="http://schemas.microsoft.com/office/powerpoint/2010/main" val="262790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4164734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10</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1544435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11</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114812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12</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3646599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13</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1148126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14</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1301850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15</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2247142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16</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3808335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17</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2532117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18</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2926488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19</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1534875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2</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3168321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3</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3168321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4</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3168321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5</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316832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6</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2750288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7</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362786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8</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625333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4" name="Slide Number Placeholder 3"/>
          <p:cNvSpPr>
            <a:spLocks noGrp="1"/>
          </p:cNvSpPr>
          <p:nvPr>
            <p:ph type="sldNum" sz="quarter" idx="10"/>
          </p:nvPr>
        </p:nvSpPr>
        <p:spPr/>
        <p:txBody>
          <a:bodyPr/>
          <a:lstStyle/>
          <a:p>
            <a:fld id="{B9B16A3F-87EE-4061-A467-BE95D667594A}" type="slidenum">
              <a:rPr lang="en-US" smtClean="0"/>
              <a:pPr/>
              <a:t>9</a:t>
            </a:fld>
            <a:endParaRPr lang="en-US" dirty="0"/>
          </a:p>
        </p:txBody>
      </p:sp>
      <p:sp>
        <p:nvSpPr>
          <p:cNvPr id="5" name="Notes Placeholder 4"/>
          <p:cNvSpPr>
            <a:spLocks noGrp="1"/>
          </p:cNvSpPr>
          <p:nvPr>
            <p:ph type="body" sz="quarter" idx="11"/>
          </p:nvPr>
        </p:nvSpPr>
        <p:spPr/>
        <p:txBody>
          <a:bodyPr>
            <a:normAutofit/>
          </a:bodyPr>
          <a:lstStyle/>
          <a:p>
            <a:endParaRPr lang="en-US"/>
          </a:p>
        </p:txBody>
      </p:sp>
    </p:spTree>
    <p:extLst>
      <p:ext uri="{BB962C8B-B14F-4D97-AF65-F5344CB8AC3E}">
        <p14:creationId xmlns:p14="http://schemas.microsoft.com/office/powerpoint/2010/main" val="2033175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1A80FB-7CAC-4CA7-B246-C98927A7E248}" type="datetimeFigureOut">
              <a:rPr lang="en-US" smtClean="0"/>
              <a:pPr/>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A80FB-7CAC-4CA7-B246-C98927A7E248}" type="datetimeFigureOut">
              <a:rPr lang="en-US" smtClean="0"/>
              <a:pPr/>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A80FB-7CAC-4CA7-B246-C98927A7E248}" type="datetimeFigureOut">
              <a:rPr lang="en-US" smtClean="0"/>
              <a:pPr/>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A80FB-7CAC-4CA7-B246-C98927A7E248}" type="datetimeFigureOut">
              <a:rPr lang="en-US" smtClean="0"/>
              <a:pPr/>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1A80FB-7CAC-4CA7-B246-C98927A7E248}" type="datetimeFigureOut">
              <a:rPr lang="en-US" smtClean="0"/>
              <a:pPr/>
              <a:t>9/11/2013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1A80FB-7CAC-4CA7-B246-C98927A7E248}" type="datetimeFigureOut">
              <a:rPr lang="en-US" smtClean="0"/>
              <a:pPr/>
              <a:t>9/11/2013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1A80FB-7CAC-4CA7-B246-C98927A7E248}" type="datetimeFigureOut">
              <a:rPr lang="en-US" smtClean="0"/>
              <a:pPr/>
              <a:t>9/11/2013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1A80FB-7CAC-4CA7-B246-C98927A7E248}" type="datetimeFigureOut">
              <a:rPr lang="en-US" smtClean="0"/>
              <a:pPr/>
              <a:t>9/11/2013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A80FB-7CAC-4CA7-B246-C98927A7E248}" type="datetimeFigureOut">
              <a:rPr lang="en-US" smtClean="0"/>
              <a:pPr/>
              <a:t>9/11/2013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A80FB-7CAC-4CA7-B246-C98927A7E248}" type="datetimeFigureOut">
              <a:rPr lang="en-US" smtClean="0"/>
              <a:pPr/>
              <a:t>9/11/2013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A80FB-7CAC-4CA7-B246-C98927A7E248}" type="datetimeFigureOut">
              <a:rPr lang="en-US" smtClean="0"/>
              <a:pPr/>
              <a:t>9/11/2013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F490A-162F-4876-87C0-6078D3785C4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A80FB-7CAC-4CA7-B246-C98927A7E248}" type="datetimeFigureOut">
              <a:rPr lang="en-US" smtClean="0"/>
              <a:pPr/>
              <a:t>9/11/2013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F490A-162F-4876-87C0-6078D3785C4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hyperlink" Target="http://ufdc.ufl.edu/UF00028362" TargetMode="External"/><Relationship Id="rId3" Type="http://schemas.openxmlformats.org/officeDocument/2006/relationships/image" Target="../media/image19.jpeg"/><Relationship Id="rId7"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hyperlink" Target="http://ufdc.ufl.edu/ethnicnews" TargetMode="External"/><Relationship Id="rId4" Type="http://schemas.openxmlformats.org/officeDocument/2006/relationships/image" Target="../media/image3.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2.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ufdc.ufl.edu/AA00010090/01087/12" TargetMode="External"/><Relationship Id="rId5" Type="http://schemas.openxmlformats.org/officeDocument/2006/relationships/image" Target="../media/image6.jp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1.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6.jpg"/><Relationship Id="rId10" Type="http://schemas.openxmlformats.org/officeDocument/2006/relationships/image" Target="../media/image29.jpeg"/><Relationship Id="rId4" Type="http://schemas.openxmlformats.org/officeDocument/2006/relationships/image" Target="../media/image3.jpe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hyperlink" Target="https://cdr.lib.unc.edu/indexablecontent?id=uuid:d3fc17e7-b0ef-40c9-a3ff-ebc64feed0ef&amp;ds=DATA_FILE" TargetMode="External"/><Relationship Id="rId3" Type="http://schemas.openxmlformats.org/officeDocument/2006/relationships/image" Target="../media/image22.jpeg"/><Relationship Id="rId7" Type="http://schemas.openxmlformats.org/officeDocument/2006/relationships/image" Target="../media/image33.jpeg"/><Relationship Id="rId12"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ufdc.ufl.edu/AA00010090/01598/15" TargetMode="External"/><Relationship Id="rId11" Type="http://schemas.openxmlformats.org/officeDocument/2006/relationships/image" Target="../media/image36.jpeg"/><Relationship Id="rId5" Type="http://schemas.openxmlformats.org/officeDocument/2006/relationships/image" Target="../media/image6.jpg"/><Relationship Id="rId10" Type="http://schemas.openxmlformats.org/officeDocument/2006/relationships/image" Target="../media/image35.jpeg"/><Relationship Id="rId4" Type="http://schemas.openxmlformats.org/officeDocument/2006/relationships/image" Target="../media/image3.jpeg"/><Relationship Id="rId9" Type="http://schemas.openxmlformats.org/officeDocument/2006/relationships/image" Target="../media/image34.jp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7.jp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6.jpg"/><Relationship Id="rId10" Type="http://schemas.openxmlformats.org/officeDocument/2006/relationships/image" Target="../media/image42.jpeg"/><Relationship Id="rId4" Type="http://schemas.openxmlformats.org/officeDocument/2006/relationships/image" Target="../media/image3.jpeg"/><Relationship Id="rId9"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jpe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jewishgen.blogspot.com/2013/06/the-jewish-floridian-bit-of-jewish.html" TargetMode="External"/><Relationship Id="rId5" Type="http://schemas.openxmlformats.org/officeDocument/2006/relationships/image" Target="../media/image6.jp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jp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gif"/><Relationship Id="rId11" Type="http://schemas.openxmlformats.org/officeDocument/2006/relationships/image" Target="../media/image62.jpg"/><Relationship Id="rId5" Type="http://schemas.openxmlformats.org/officeDocument/2006/relationships/image" Target="../media/image57.jpeg"/><Relationship Id="rId10" Type="http://schemas.openxmlformats.org/officeDocument/2006/relationships/image" Target="../media/image61.gif"/><Relationship Id="rId4" Type="http://schemas.openxmlformats.org/officeDocument/2006/relationships/image" Target="../media/image56.jpeg"/><Relationship Id="rId9" Type="http://schemas.openxmlformats.org/officeDocument/2006/relationships/image" Target="../media/image60.jp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6.jp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6.jp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hyperlink" Target="http://www.surveymonkey.com/s/GSQFW6K"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ufdc.ufl.edu/UF00028296/00482" TargetMode="External"/><Relationship Id="rId5" Type="http://schemas.openxmlformats.org/officeDocument/2006/relationships/image" Target="../media/image6.jp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ufdc.ufl.edu/UF00001408/00001" TargetMode="External"/><Relationship Id="rId5" Type="http://schemas.openxmlformats.org/officeDocument/2006/relationships/image" Target="../media/image6.jp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ufdc.ufl.edu/AA00010090/00829" TargetMode="External"/><Relationship Id="rId5" Type="http://schemas.openxmlformats.org/officeDocument/2006/relationships/image" Target="../media/image6.jp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6.jp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22" name="Picture 21" descr="VID00006_0001[1].jpg"/>
          <p:cNvPicPr>
            <a:picLocks noChangeAspect="1"/>
          </p:cNvPicPr>
          <p:nvPr/>
        </p:nvPicPr>
        <p:blipFill>
          <a:blip r:embed="rId4" cstate="print"/>
          <a:stretch>
            <a:fillRect/>
          </a:stretch>
        </p:blipFill>
        <p:spPr>
          <a:xfrm>
            <a:off x="1904464" y="1757061"/>
            <a:ext cx="1623726" cy="1886115"/>
          </a:xfrm>
          <a:prstGeom prst="rect">
            <a:avLst/>
          </a:prstGeom>
        </p:spPr>
      </p:pic>
      <p:pic>
        <p:nvPicPr>
          <p:cNvPr id="4" name="Picture 1" descr="Smathers Libraries UF.jpg"/>
          <p:cNvPicPr>
            <a:picLocks noChangeAspect="1"/>
          </p:cNvPicPr>
          <p:nvPr/>
        </p:nvPicPr>
        <p:blipFill>
          <a:blip r:embed="rId5" cstate="print"/>
          <a:srcRect/>
          <a:stretch>
            <a:fillRect/>
          </a:stretch>
        </p:blipFill>
        <p:spPr bwMode="auto">
          <a:xfrm>
            <a:off x="3656652" y="6337990"/>
            <a:ext cx="1828800" cy="406964"/>
          </a:xfrm>
          <a:prstGeom prst="rect">
            <a:avLst/>
          </a:prstGeom>
          <a:noFill/>
          <a:ln w="9525">
            <a:noFill/>
            <a:miter lim="800000"/>
            <a:headEnd/>
            <a:tailEnd/>
          </a:ln>
        </p:spPr>
      </p:pic>
      <p:pic>
        <p:nvPicPr>
          <p:cNvPr id="19" name="Picture 18" descr="00001[2].jpg"/>
          <p:cNvPicPr>
            <a:picLocks noChangeAspect="1"/>
          </p:cNvPicPr>
          <p:nvPr/>
        </p:nvPicPr>
        <p:blipFill>
          <a:blip r:embed="rId6" cstate="print"/>
          <a:stretch>
            <a:fillRect/>
          </a:stretch>
        </p:blipFill>
        <p:spPr>
          <a:xfrm>
            <a:off x="4064808" y="1715971"/>
            <a:ext cx="1397206" cy="1712704"/>
          </a:xfrm>
          <a:prstGeom prst="rect">
            <a:avLst/>
          </a:prstGeom>
          <a:ln w="3175">
            <a:solidFill>
              <a:schemeClr val="tx1"/>
            </a:solidFill>
          </a:ln>
        </p:spPr>
      </p:pic>
      <p:pic>
        <p:nvPicPr>
          <p:cNvPr id="20" name="Picture 19" descr="00533[1].jpg"/>
          <p:cNvPicPr>
            <a:picLocks noChangeAspect="1"/>
          </p:cNvPicPr>
          <p:nvPr/>
        </p:nvPicPr>
        <p:blipFill>
          <a:blip r:embed="rId7" cstate="print"/>
          <a:stretch>
            <a:fillRect/>
          </a:stretch>
        </p:blipFill>
        <p:spPr>
          <a:xfrm>
            <a:off x="3015607" y="2212511"/>
            <a:ext cx="1775626" cy="2216873"/>
          </a:xfrm>
          <a:prstGeom prst="rect">
            <a:avLst/>
          </a:prstGeom>
        </p:spPr>
      </p:pic>
      <p:sp>
        <p:nvSpPr>
          <p:cNvPr id="26" name="TextBox 25"/>
          <p:cNvSpPr txBox="1"/>
          <p:nvPr/>
        </p:nvSpPr>
        <p:spPr>
          <a:xfrm>
            <a:off x="304800" y="4817721"/>
            <a:ext cx="8534400" cy="1138773"/>
          </a:xfrm>
          <a:prstGeom prst="rect">
            <a:avLst/>
          </a:prstGeom>
          <a:solidFill>
            <a:schemeClr val="tx1"/>
          </a:solidFill>
        </p:spPr>
        <p:txBody>
          <a:bodyPr wrap="square" rtlCol="0">
            <a:spAutoFit/>
          </a:bodyPr>
          <a:lstStyle/>
          <a:p>
            <a:pPr algn="ctr"/>
            <a:endParaRPr lang="en-US" sz="2000" b="1" dirty="0" smtClean="0">
              <a:solidFill>
                <a:schemeClr val="bg1"/>
              </a:solidFill>
            </a:endParaRPr>
          </a:p>
          <a:p>
            <a:pPr algn="ctr"/>
            <a:r>
              <a:rPr lang="en-US" sz="2000" b="1" dirty="0" smtClean="0">
                <a:solidFill>
                  <a:schemeClr val="bg1"/>
                </a:solidFill>
              </a:rPr>
              <a:t>The Florida Digital Newspaper Library: Ethnic Newspapers Database</a:t>
            </a:r>
          </a:p>
          <a:p>
            <a:pPr algn="ctr"/>
            <a:r>
              <a:rPr lang="en-US" sz="1400" dirty="0" smtClean="0">
                <a:solidFill>
                  <a:schemeClr val="bg1"/>
                </a:solidFill>
              </a:rPr>
              <a:t>An online presentation and tutorial by Rebecca Jefferson and April Hines</a:t>
            </a:r>
          </a:p>
          <a:p>
            <a:pPr algn="ctr"/>
            <a:endParaRPr lang="en-US" sz="1400" b="1" dirty="0" smtClean="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99"/>
            <a:ext cx="9144000" cy="914400"/>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6475" y="1771484"/>
            <a:ext cx="1683164" cy="2290787"/>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25855" y="2246200"/>
            <a:ext cx="1796505" cy="2190025"/>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88064" y="2556333"/>
            <a:ext cx="1224749" cy="1879892"/>
          </a:xfrm>
          <a:prstGeom prst="rect">
            <a:avLst/>
          </a:prstGeom>
        </p:spPr>
      </p:pic>
      <p:pic>
        <p:nvPicPr>
          <p:cNvPr id="18" name="Picture 17" descr="000001[1].jpg"/>
          <p:cNvPicPr>
            <a:picLocks noChangeAspect="1"/>
          </p:cNvPicPr>
          <p:nvPr/>
        </p:nvPicPr>
        <p:blipFill>
          <a:blip r:embed="rId12" cstate="print"/>
          <a:stretch>
            <a:fillRect/>
          </a:stretch>
        </p:blipFill>
        <p:spPr>
          <a:xfrm>
            <a:off x="4305531" y="2954382"/>
            <a:ext cx="1317871" cy="1444969"/>
          </a:xfrm>
          <a:prstGeom prst="rect">
            <a:avLst/>
          </a:prstGeom>
          <a:ln w="3175">
            <a:solidFill>
              <a:schemeClr val="tx1"/>
            </a:solidFill>
          </a:ln>
        </p:spPr>
      </p:pic>
      <p:sp>
        <p:nvSpPr>
          <p:cNvPr id="14" name="TextBox 13"/>
          <p:cNvSpPr txBox="1"/>
          <p:nvPr/>
        </p:nvSpPr>
        <p:spPr>
          <a:xfrm>
            <a:off x="989652" y="1000419"/>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Tree>
  </p:cSld>
  <p:clrMapOvr>
    <a:masterClrMapping/>
  </p:clrMapOvr>
  <p:transition advClick="0" advTm="8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l="-11000" t="-61000" r="1000" b="-6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6" name="TextBox 5"/>
          <p:cNvSpPr txBox="1"/>
          <p:nvPr/>
        </p:nvSpPr>
        <p:spPr>
          <a:xfrm>
            <a:off x="120732" y="5576863"/>
            <a:ext cx="8839200" cy="400110"/>
          </a:xfrm>
          <a:prstGeom prst="rect">
            <a:avLst/>
          </a:prstGeom>
          <a:solidFill>
            <a:schemeClr val="tx1"/>
          </a:solidFill>
        </p:spPr>
        <p:txBody>
          <a:bodyPr wrap="square" rtlCol="0">
            <a:spAutoFit/>
          </a:bodyPr>
          <a:lstStyle/>
          <a:p>
            <a:pPr algn="ctr"/>
            <a:r>
              <a:rPr lang="en-US" sz="2000" dirty="0" smtClean="0">
                <a:solidFill>
                  <a:schemeClr val="bg1"/>
                </a:solidFill>
              </a:rPr>
              <a:t>Introduction to the Ethnic Newspapers Database</a:t>
            </a:r>
          </a:p>
        </p:txBody>
      </p:sp>
      <p:pic>
        <p:nvPicPr>
          <p:cNvPr id="7" name="Picture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04095"/>
            <a:ext cx="9144000" cy="54864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68" y="63386"/>
            <a:ext cx="9144000" cy="914400"/>
          </a:xfrm>
          <a:prstGeom prst="rect">
            <a:avLst/>
          </a:prstGeom>
        </p:spPr>
      </p:pic>
      <p:sp>
        <p:nvSpPr>
          <p:cNvPr id="5" name="TextBox 4"/>
          <p:cNvSpPr txBox="1"/>
          <p:nvPr/>
        </p:nvSpPr>
        <p:spPr>
          <a:xfrm>
            <a:off x="609600" y="2403755"/>
            <a:ext cx="5105400" cy="2677656"/>
          </a:xfrm>
          <a:prstGeom prst="rect">
            <a:avLst/>
          </a:prstGeom>
          <a:noFill/>
        </p:spPr>
        <p:txBody>
          <a:bodyPr wrap="square" rtlCol="0">
            <a:spAutoFit/>
          </a:bodyPr>
          <a:lstStyle/>
          <a:p>
            <a:r>
              <a:rPr lang="en-US" sz="1400" b="1" dirty="0"/>
              <a:t>The </a:t>
            </a:r>
            <a:r>
              <a:rPr lang="en-US" sz="1400" b="1" i="1" dirty="0">
                <a:hlinkClick r:id="rId5"/>
              </a:rPr>
              <a:t>Ethnic Newspapers from Florida</a:t>
            </a:r>
            <a:r>
              <a:rPr lang="en-US" sz="1400" b="1" dirty="0">
                <a:hlinkClick r:id="rId5"/>
              </a:rPr>
              <a:t> </a:t>
            </a:r>
            <a:r>
              <a:rPr lang="en-US" sz="1400" b="1" dirty="0"/>
              <a:t>collection includes newspapers, newsletters and magazines produced by and for immigrant, ethnic, racial, and linguistic minorities, as well as indigenous groups living in Florida. </a:t>
            </a:r>
          </a:p>
          <a:p>
            <a:endParaRPr lang="en-US" sz="1400" b="1" dirty="0"/>
          </a:p>
          <a:p>
            <a:r>
              <a:rPr lang="en-US" sz="1400" b="1" dirty="0"/>
              <a:t>The </a:t>
            </a:r>
            <a:r>
              <a:rPr lang="en-US" sz="1400" b="1" dirty="0" smtClean="0"/>
              <a:t>database currently comprises 22 newspaper titles. </a:t>
            </a:r>
            <a:r>
              <a:rPr lang="en-US" sz="1400" b="1" i="1" dirty="0" smtClean="0"/>
              <a:t> </a:t>
            </a:r>
            <a:r>
              <a:rPr lang="en-US" sz="1400" b="1" dirty="0" smtClean="0"/>
              <a:t>These include, in addition to the Jewish newspapers, four other ethnic papers. The database holds, for example, 1137 issues of </a:t>
            </a:r>
            <a:r>
              <a:rPr lang="en-US" sz="1400" b="1" i="1" dirty="0" smtClean="0"/>
              <a:t>The Florida Star </a:t>
            </a:r>
            <a:r>
              <a:rPr lang="en-US" sz="1400" b="1" dirty="0" smtClean="0"/>
              <a:t>newspaper.</a:t>
            </a:r>
            <a:r>
              <a:rPr lang="en-US" sz="1400" b="1" i="1" dirty="0" smtClean="0"/>
              <a:t> </a:t>
            </a:r>
            <a:r>
              <a:rPr lang="en-US" sz="1400" b="1" dirty="0" smtClean="0"/>
              <a:t>Founded in 1951, </a:t>
            </a:r>
            <a:r>
              <a:rPr lang="en-US" sz="1400" b="1" i="1" dirty="0" smtClean="0"/>
              <a:t>The Florida Star </a:t>
            </a:r>
            <a:r>
              <a:rPr lang="en-US" sz="1400" b="1" dirty="0" smtClean="0"/>
              <a:t>is the oldest and most widely circulated African-American newspaper in the northeast of Florida.</a:t>
            </a:r>
            <a:endParaRPr lang="en-US" sz="1400" b="1" dirty="0"/>
          </a:p>
          <a:p>
            <a:endParaRPr lang="en-US" sz="1400" dirty="0"/>
          </a:p>
        </p:txBody>
      </p:sp>
      <p:pic>
        <p:nvPicPr>
          <p:cNvPr id="10" name="Picture 9">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9800" y="1979044"/>
            <a:ext cx="2495500" cy="3473735"/>
          </a:xfrm>
          <a:prstGeom prst="rect">
            <a:avLst/>
          </a:prstGeom>
        </p:spPr>
      </p:pic>
    </p:spTree>
  </p:cSld>
  <p:clrMapOvr>
    <a:masterClrMapping/>
  </p:clrMapOvr>
  <p:transition advClick="0" advTm="8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16" name="TextBox 15"/>
          <p:cNvSpPr txBox="1"/>
          <p:nvPr/>
        </p:nvSpPr>
        <p:spPr>
          <a:xfrm>
            <a:off x="0" y="5299859"/>
            <a:ext cx="9144000" cy="338554"/>
          </a:xfrm>
          <a:prstGeom prst="rect">
            <a:avLst/>
          </a:prstGeom>
          <a:solidFill>
            <a:schemeClr val="tx1"/>
          </a:solidFill>
        </p:spPr>
        <p:txBody>
          <a:bodyPr wrap="square" rtlCol="0">
            <a:spAutoFit/>
          </a:bodyPr>
          <a:lstStyle/>
          <a:p>
            <a:pPr algn="ctr"/>
            <a:r>
              <a:rPr lang="en-US" sz="1600" i="1" dirty="0" smtClean="0">
                <a:solidFill>
                  <a:schemeClr val="bg1"/>
                </a:solidFill>
              </a:rPr>
              <a:t>The Jewish Floridian</a:t>
            </a:r>
            <a:r>
              <a:rPr lang="en-US" sz="1600" dirty="0" smtClean="0">
                <a:solidFill>
                  <a:schemeClr val="bg1"/>
                </a:solidFill>
              </a:rPr>
              <a:t>: a newspaper of “General Circulation”</a:t>
            </a:r>
            <a:endParaRPr lang="en-US" sz="1600" b="1" i="1" dirty="0" smtClean="0">
              <a:solidFill>
                <a:schemeClr val="bg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7" y="0"/>
            <a:ext cx="9144000" cy="914400"/>
          </a:xfrm>
          <a:prstGeom prst="rect">
            <a:avLst/>
          </a:prstGeom>
        </p:spPr>
      </p:pic>
      <p:sp>
        <p:nvSpPr>
          <p:cNvPr id="8" name="TextBox 7"/>
          <p:cNvSpPr txBox="1"/>
          <p:nvPr/>
        </p:nvSpPr>
        <p:spPr>
          <a:xfrm>
            <a:off x="990600" y="1001482"/>
            <a:ext cx="7162800" cy="369332"/>
          </a:xfrm>
          <a:prstGeom prst="rect">
            <a:avLst/>
          </a:prstGeom>
          <a:solidFill>
            <a:schemeClr val="tx1"/>
          </a:solidFill>
        </p:spPr>
        <p:txBody>
          <a:bodyPr wrap="square" rtlCol="0">
            <a:spAutoFit/>
          </a:bodyPr>
          <a:lstStyle/>
          <a:p>
            <a:pPr algn="ctr"/>
            <a:r>
              <a:rPr lang="en-US" dirty="0" smtClean="0">
                <a:solidFill>
                  <a:schemeClr val="bg1"/>
                </a:solidFill>
              </a:rPr>
              <a:t>Ethnic Newspapers from Florida Database</a:t>
            </a:r>
            <a:endParaRPr lang="en-US" dirty="0">
              <a:solidFill>
                <a:schemeClr val="bg1"/>
              </a:solidFill>
            </a:endParaRPr>
          </a:p>
        </p:txBody>
      </p:sp>
      <p:pic>
        <p:nvPicPr>
          <p:cNvPr id="5" name="Picture 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1445559"/>
            <a:ext cx="3081293" cy="3222781"/>
          </a:xfrm>
          <a:prstGeom prst="rect">
            <a:avLst/>
          </a:prstGeom>
        </p:spPr>
      </p:pic>
      <p:pic>
        <p:nvPicPr>
          <p:cNvPr id="6" name="Picture 5">
            <a:hlinkClick r:id="rId6"/>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607" y="1828800"/>
            <a:ext cx="1590116" cy="3188449"/>
          </a:xfrm>
          <a:prstGeom prst="rect">
            <a:avLst/>
          </a:prstGeom>
          <a:ln>
            <a:solidFill>
              <a:srgbClr val="000000"/>
            </a:solidFill>
          </a:ln>
        </p:spPr>
      </p:pic>
      <p:sp>
        <p:nvSpPr>
          <p:cNvPr id="7" name="TextBox 6"/>
          <p:cNvSpPr txBox="1"/>
          <p:nvPr/>
        </p:nvSpPr>
        <p:spPr>
          <a:xfrm>
            <a:off x="4762919" y="1815014"/>
            <a:ext cx="3657600" cy="3108543"/>
          </a:xfrm>
          <a:prstGeom prst="rect">
            <a:avLst/>
          </a:prstGeom>
          <a:noFill/>
        </p:spPr>
        <p:txBody>
          <a:bodyPr wrap="square" rtlCol="0">
            <a:spAutoFit/>
          </a:bodyPr>
          <a:lstStyle/>
          <a:p>
            <a:r>
              <a:rPr lang="en-US" sz="1400" b="1" u="sng" dirty="0" smtClean="0"/>
              <a:t>State ex rel. Miami </a:t>
            </a:r>
            <a:r>
              <a:rPr lang="en-US" sz="1400" b="1" u="sng" dirty="0" err="1" smtClean="0"/>
              <a:t>Leathercote</a:t>
            </a:r>
            <a:r>
              <a:rPr lang="en-US" sz="1400" b="1" u="sng" dirty="0" smtClean="0"/>
              <a:t> Co. v. Gray (Florida Supreme Court, April 5, 1949)</a:t>
            </a:r>
            <a:r>
              <a:rPr lang="en-US" sz="1400" b="1" dirty="0" smtClean="0"/>
              <a:t>: </a:t>
            </a:r>
          </a:p>
          <a:p>
            <a:endParaRPr lang="en-US" sz="1400" b="1" dirty="0"/>
          </a:p>
          <a:p>
            <a:r>
              <a:rPr lang="en-US" sz="1100" b="1" dirty="0" smtClean="0"/>
              <a:t>“</a:t>
            </a:r>
            <a:r>
              <a:rPr lang="en-US" sz="1100" b="1" dirty="0"/>
              <a:t>It is agreed that 'The Jewish Floridian' has a circulation of approximately 4000 copies, that 3300 copies go to paid subscribers, that 1000 copies are purchased each week by the Plaza Theatre, Miami Beach and are distributed by it to its patrons as good will advertising, that it is sold on news stands in Miami and is distributed throughout the United States, that 86.5 per cent of its paid subscribers are of the Jewish faith and the balance, or 13.5 per cent are non-Jewish, that Dade County has a population of 315,138, 40,000 of whom are Jewish people. It is also agreed that 'The Jewish Floridian' is a weekly paper of sixteen pages, and that a portion of each issue is devoted to news of a general </a:t>
            </a:r>
            <a:r>
              <a:rPr lang="en-US" sz="1100" b="1" dirty="0" smtClean="0"/>
              <a:t>interest”</a:t>
            </a:r>
          </a:p>
          <a:p>
            <a:endParaRPr lang="en-US" sz="1100" b="1" dirty="0"/>
          </a:p>
        </p:txBody>
      </p:sp>
      <p:sp>
        <p:nvSpPr>
          <p:cNvPr id="9" name="TextBox 8"/>
          <p:cNvSpPr txBox="1"/>
          <p:nvPr/>
        </p:nvSpPr>
        <p:spPr>
          <a:xfrm>
            <a:off x="762000" y="4677489"/>
            <a:ext cx="2362199" cy="246221"/>
          </a:xfrm>
          <a:prstGeom prst="rect">
            <a:avLst/>
          </a:prstGeom>
          <a:noFill/>
        </p:spPr>
        <p:txBody>
          <a:bodyPr wrap="square" rtlCol="0">
            <a:spAutoFit/>
          </a:bodyPr>
          <a:lstStyle/>
          <a:p>
            <a:r>
              <a:rPr lang="en-US" sz="1000" i="1" dirty="0" smtClean="0"/>
              <a:t>The Jewish Floridian, </a:t>
            </a:r>
            <a:r>
              <a:rPr lang="en-US" sz="1000" dirty="0" smtClean="0"/>
              <a:t>December 3, 1948</a:t>
            </a:r>
            <a:endParaRPr lang="en-US" sz="1000" dirty="0"/>
          </a:p>
        </p:txBody>
      </p:sp>
    </p:spTree>
    <p:extLst>
      <p:ext uri="{BB962C8B-B14F-4D97-AF65-F5344CB8AC3E}">
        <p14:creationId xmlns:p14="http://schemas.microsoft.com/office/powerpoint/2010/main" val="3904524650"/>
      </p:ext>
    </p:extLst>
  </p:cSld>
  <p:clrMapOvr>
    <a:masterClrMapping/>
  </p:clrMapOvr>
  <p:transition advClick="0" advTm="8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881"/>
            <a:ext cx="9144000" cy="914400"/>
          </a:xfrm>
          <a:prstGeom prst="rect">
            <a:avLst/>
          </a:prstGeom>
        </p:spPr>
      </p:pic>
      <p:sp>
        <p:nvSpPr>
          <p:cNvPr id="3" name="TextBox 2"/>
          <p:cNvSpPr txBox="1"/>
          <p:nvPr/>
        </p:nvSpPr>
        <p:spPr>
          <a:xfrm>
            <a:off x="1006735" y="1219200"/>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6" name="TextBox 5"/>
          <p:cNvSpPr txBox="1"/>
          <p:nvPr/>
        </p:nvSpPr>
        <p:spPr>
          <a:xfrm>
            <a:off x="470732" y="5741576"/>
            <a:ext cx="7751416" cy="369332"/>
          </a:xfrm>
          <a:prstGeom prst="rect">
            <a:avLst/>
          </a:prstGeom>
          <a:solidFill>
            <a:schemeClr val="tx1"/>
          </a:solidFill>
        </p:spPr>
        <p:txBody>
          <a:bodyPr wrap="square" rtlCol="0">
            <a:spAutoFit/>
          </a:bodyPr>
          <a:lstStyle/>
          <a:p>
            <a:pPr algn="ctr"/>
            <a:r>
              <a:rPr lang="en-US" dirty="0" smtClean="0">
                <a:solidFill>
                  <a:schemeClr val="bg1"/>
                </a:solidFill>
              </a:rPr>
              <a:t>A brief survey of the Jewish Floridian newspaper</a:t>
            </a:r>
            <a:endParaRPr lang="en-US" dirty="0">
              <a:solidFill>
                <a:schemeClr val="bg1"/>
              </a:solidFill>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84644">
            <a:off x="1360425" y="1784496"/>
            <a:ext cx="1290252" cy="2065506"/>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1153">
            <a:off x="2535338" y="1748930"/>
            <a:ext cx="1367670" cy="2119322"/>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54284">
            <a:off x="668379" y="1992793"/>
            <a:ext cx="1303367" cy="1996987"/>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38449">
            <a:off x="3441880" y="1788765"/>
            <a:ext cx="1311359" cy="2023703"/>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54731">
            <a:off x="4292708" y="1849685"/>
            <a:ext cx="1234734" cy="1933299"/>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94451">
            <a:off x="5208578" y="1924742"/>
            <a:ext cx="1240215" cy="1904118"/>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25116">
            <a:off x="6023678" y="1951762"/>
            <a:ext cx="1360777" cy="1996259"/>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56852">
            <a:off x="6957270" y="2082112"/>
            <a:ext cx="1365781" cy="2030916"/>
          </a:xfrm>
          <a:prstGeom prst="rect">
            <a:avLst/>
          </a:prstGeom>
        </p:spPr>
      </p:pic>
      <p:sp>
        <p:nvSpPr>
          <p:cNvPr id="29" name="TextBox 28"/>
          <p:cNvSpPr txBox="1"/>
          <p:nvPr/>
        </p:nvSpPr>
        <p:spPr>
          <a:xfrm>
            <a:off x="1600200" y="4212672"/>
            <a:ext cx="5492480" cy="1384995"/>
          </a:xfrm>
          <a:prstGeom prst="rect">
            <a:avLst/>
          </a:prstGeom>
          <a:noFill/>
        </p:spPr>
        <p:txBody>
          <a:bodyPr wrap="square" rtlCol="0">
            <a:spAutoFit/>
          </a:bodyPr>
          <a:lstStyle/>
          <a:p>
            <a:r>
              <a:rPr lang="en-US" sz="1400" b="1" i="1" dirty="0" smtClean="0"/>
              <a:t>The Jewish Floridian </a:t>
            </a:r>
            <a:r>
              <a:rPr lang="en-US" sz="1400" b="1" dirty="0" smtClean="0"/>
              <a:t>was expanded around the state, beginning with the Greater Hollywood edition, in November, 1970. The edition with the shortest run was </a:t>
            </a:r>
            <a:r>
              <a:rPr lang="en-US" sz="1400" b="1" i="1" dirty="0" smtClean="0"/>
              <a:t>The Jewish Floridian</a:t>
            </a:r>
            <a:r>
              <a:rPr lang="en-US" sz="1400" b="1" dirty="0" smtClean="0"/>
              <a:t> of North Broward which lasted from 1971-1974 with a total of 64 issues. </a:t>
            </a:r>
            <a:r>
              <a:rPr lang="en-US" sz="1400" b="1" i="1" dirty="0" smtClean="0"/>
              <a:t>The Jewish Floridian </a:t>
            </a:r>
            <a:r>
              <a:rPr lang="en-US" sz="1400" b="1" dirty="0" smtClean="0"/>
              <a:t>of South Broward was the last to emerge in November 1983. It outlived the main Miami edition by one month</a:t>
            </a:r>
            <a:r>
              <a:rPr lang="en-US" sz="1400" b="1" dirty="0"/>
              <a:t> </a:t>
            </a:r>
            <a:r>
              <a:rPr lang="en-US" sz="1400" b="1" dirty="0" smtClean="0"/>
              <a:t>and was disbanded in June 1990.</a:t>
            </a:r>
            <a:endParaRPr lang="en-US" sz="1400" b="1" i="1" dirty="0"/>
          </a:p>
        </p:txBody>
      </p:sp>
    </p:spTree>
    <p:extLst>
      <p:ext uri="{BB962C8B-B14F-4D97-AF65-F5344CB8AC3E}">
        <p14:creationId xmlns:p14="http://schemas.microsoft.com/office/powerpoint/2010/main" val="717852478"/>
      </p:ext>
    </p:extLst>
  </p:cSld>
  <p:clrMapOvr>
    <a:masterClrMapping/>
  </p:clrMapOvr>
  <p:transition advClick="0" advTm="8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16" name="TextBox 15"/>
          <p:cNvSpPr txBox="1"/>
          <p:nvPr/>
        </p:nvSpPr>
        <p:spPr>
          <a:xfrm>
            <a:off x="5024" y="5715000"/>
            <a:ext cx="9144000" cy="338554"/>
          </a:xfrm>
          <a:prstGeom prst="rect">
            <a:avLst/>
          </a:prstGeom>
          <a:solidFill>
            <a:schemeClr val="tx1"/>
          </a:solidFill>
        </p:spPr>
        <p:txBody>
          <a:bodyPr wrap="square" rtlCol="0">
            <a:spAutoFit/>
          </a:bodyPr>
          <a:lstStyle/>
          <a:p>
            <a:pPr algn="ctr"/>
            <a:r>
              <a:rPr lang="en-US" sz="1600" dirty="0" smtClean="0">
                <a:solidFill>
                  <a:schemeClr val="bg1"/>
                </a:solidFill>
              </a:rPr>
              <a:t>A wealth of material for historical, economic, social, cultural and genealogical research</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7" y="0"/>
            <a:ext cx="9144000" cy="914400"/>
          </a:xfrm>
          <a:prstGeom prst="rect">
            <a:avLst/>
          </a:prstGeom>
        </p:spPr>
      </p:pic>
      <p:sp>
        <p:nvSpPr>
          <p:cNvPr id="8" name="TextBox 7"/>
          <p:cNvSpPr txBox="1"/>
          <p:nvPr/>
        </p:nvSpPr>
        <p:spPr>
          <a:xfrm>
            <a:off x="990600" y="1001482"/>
            <a:ext cx="7162800" cy="369332"/>
          </a:xfrm>
          <a:prstGeom prst="rect">
            <a:avLst/>
          </a:prstGeom>
          <a:solidFill>
            <a:schemeClr val="tx1"/>
          </a:solidFill>
        </p:spPr>
        <p:txBody>
          <a:bodyPr wrap="square" rtlCol="0">
            <a:spAutoFit/>
          </a:bodyPr>
          <a:lstStyle/>
          <a:p>
            <a:pPr algn="ctr"/>
            <a:r>
              <a:rPr lang="en-US" dirty="0" smtClean="0">
                <a:solidFill>
                  <a:schemeClr val="bg1"/>
                </a:solidFill>
              </a:rPr>
              <a:t>Ethnic Newspapers from Florida Database</a:t>
            </a:r>
            <a:endParaRPr lang="en-US" dirty="0">
              <a:solidFill>
                <a:schemeClr val="bg1"/>
              </a:solidFill>
            </a:endParaRPr>
          </a:p>
        </p:txBody>
      </p:sp>
      <p:pic>
        <p:nvPicPr>
          <p:cNvPr id="3" name="Picture 2">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40" y="1516173"/>
            <a:ext cx="1985842" cy="2590800"/>
          </a:xfrm>
          <a:prstGeom prst="rect">
            <a:avLst/>
          </a:prstGeom>
        </p:spPr>
      </p:pic>
      <p:sp>
        <p:nvSpPr>
          <p:cNvPr id="5" name="TextBox 4"/>
          <p:cNvSpPr txBox="1"/>
          <p:nvPr/>
        </p:nvSpPr>
        <p:spPr>
          <a:xfrm>
            <a:off x="342481" y="4200168"/>
            <a:ext cx="2553119" cy="1169551"/>
          </a:xfrm>
          <a:prstGeom prst="rect">
            <a:avLst/>
          </a:prstGeom>
          <a:noFill/>
        </p:spPr>
        <p:txBody>
          <a:bodyPr wrap="square" rtlCol="0">
            <a:spAutoFit/>
          </a:bodyPr>
          <a:lstStyle/>
          <a:p>
            <a:r>
              <a:rPr lang="en-US" sz="1000" b="1" dirty="0" smtClean="0"/>
              <a:t>Social history research: Katherine Ann Otis used </a:t>
            </a:r>
            <a:r>
              <a:rPr lang="en-US" sz="1000" b="1" i="1" dirty="0" smtClean="0"/>
              <a:t>The Jewish Floridian </a:t>
            </a:r>
            <a:r>
              <a:rPr lang="en-US" sz="1000" b="1" dirty="0" smtClean="0"/>
              <a:t>as a source for her social and cultural history of life in retirement (</a:t>
            </a:r>
            <a:r>
              <a:rPr lang="en-US" sz="1000" b="1" dirty="0" smtClean="0">
                <a:hlinkClick r:id="rId8"/>
              </a:rPr>
              <a:t>PhD thesis, 2008</a:t>
            </a:r>
            <a:r>
              <a:rPr lang="en-US" sz="1000" b="1" dirty="0" smtClean="0"/>
              <a:t>). This cartoon from the thesis shows the perceived </a:t>
            </a:r>
            <a:r>
              <a:rPr lang="en-US" sz="1000" b="1" dirty="0"/>
              <a:t>generation </a:t>
            </a:r>
            <a:r>
              <a:rPr lang="en-US" sz="1000" b="1" dirty="0" smtClean="0"/>
              <a:t>gap in American Jewish society (</a:t>
            </a:r>
            <a:r>
              <a:rPr lang="en-US" sz="1000" b="1" i="1" dirty="0" smtClean="0"/>
              <a:t>The </a:t>
            </a:r>
            <a:r>
              <a:rPr lang="en-US" sz="1000" b="1" i="1" dirty="0"/>
              <a:t>Jewish Floridian</a:t>
            </a:r>
            <a:r>
              <a:rPr lang="en-US" sz="1000" b="1" dirty="0"/>
              <a:t>, September 18, </a:t>
            </a:r>
            <a:r>
              <a:rPr lang="en-US" sz="1000" b="1" dirty="0" smtClean="0"/>
              <a:t>1959)</a:t>
            </a:r>
            <a:endParaRPr lang="en-US" sz="1000" b="1" i="1" dirty="0"/>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36578">
            <a:off x="4181556" y="1837936"/>
            <a:ext cx="1815657" cy="2796188"/>
          </a:xfrm>
          <a:prstGeom prst="rect">
            <a:avLst/>
          </a:prstGeom>
        </p:spPr>
      </p:pic>
      <p:pic>
        <p:nvPicPr>
          <p:cNvPr id="10" name="Picture 9" descr="00358[1].jpg"/>
          <p:cNvPicPr>
            <a:picLocks noChangeAspect="1"/>
          </p:cNvPicPr>
          <p:nvPr/>
        </p:nvPicPr>
        <p:blipFill>
          <a:blip r:embed="rId10" cstate="print"/>
          <a:stretch>
            <a:fillRect/>
          </a:stretch>
        </p:blipFill>
        <p:spPr>
          <a:xfrm rot="20999071">
            <a:off x="3045512" y="1805604"/>
            <a:ext cx="1843693" cy="2848135"/>
          </a:xfrm>
          <a:prstGeom prst="rect">
            <a:avLst/>
          </a:prstGeom>
        </p:spPr>
      </p:pic>
      <p:sp>
        <p:nvSpPr>
          <p:cNvPr id="13" name="TextBox 12"/>
          <p:cNvSpPr txBox="1"/>
          <p:nvPr/>
        </p:nvSpPr>
        <p:spPr>
          <a:xfrm>
            <a:off x="6339284" y="4882929"/>
            <a:ext cx="2271316" cy="707886"/>
          </a:xfrm>
          <a:prstGeom prst="rect">
            <a:avLst/>
          </a:prstGeom>
          <a:noFill/>
        </p:spPr>
        <p:txBody>
          <a:bodyPr wrap="square" rtlCol="0">
            <a:spAutoFit/>
          </a:bodyPr>
          <a:lstStyle/>
          <a:p>
            <a:r>
              <a:rPr lang="en-US" sz="1000" b="1" dirty="0" smtClean="0"/>
              <a:t>Genealogical research: a recent query to the library asked about a family member featured in this article about ethnic tensions from May 1, 1964</a:t>
            </a:r>
            <a:endParaRPr lang="en-US" sz="1000" b="1" dirty="0"/>
          </a:p>
        </p:txBody>
      </p:sp>
      <p:sp>
        <p:nvSpPr>
          <p:cNvPr id="14" name="TextBox 13"/>
          <p:cNvSpPr txBox="1"/>
          <p:nvPr/>
        </p:nvSpPr>
        <p:spPr>
          <a:xfrm>
            <a:off x="3429000" y="4804470"/>
            <a:ext cx="2209800" cy="707886"/>
          </a:xfrm>
          <a:prstGeom prst="rect">
            <a:avLst/>
          </a:prstGeom>
          <a:noFill/>
        </p:spPr>
        <p:txBody>
          <a:bodyPr wrap="square" rtlCol="0">
            <a:spAutoFit/>
          </a:bodyPr>
          <a:lstStyle/>
          <a:p>
            <a:r>
              <a:rPr lang="en-US" sz="1000" b="1" dirty="0" smtClean="0"/>
              <a:t>Economics research: pages from </a:t>
            </a:r>
            <a:r>
              <a:rPr lang="en-US" sz="1000" b="1" i="1" dirty="0" smtClean="0"/>
              <a:t>The Jewish Floridian </a:t>
            </a:r>
            <a:r>
              <a:rPr lang="en-US" sz="1000" b="1" dirty="0" smtClean="0"/>
              <a:t>filled with local advertisements and lists of Florida business names and addresses</a:t>
            </a:r>
            <a:endParaRPr lang="en-US" sz="1000" b="1" dirty="0"/>
          </a:p>
        </p:txBody>
      </p:sp>
      <p:pic>
        <p:nvPicPr>
          <p:cNvPr id="18" name="Picture 17"/>
          <p:cNvPicPr>
            <a:picLocks noChangeAspect="1"/>
          </p:cNvPicPr>
          <p:nvPr/>
        </p:nvPicPr>
        <p:blipFill>
          <a:blip r:embed="rId11" cstate="print">
            <a:extLst>
              <a:ext uri="{BEBA8EAE-BF5A-486C-A8C5-ECC9F3942E4B}">
                <a14:imgProps xmlns:a14="http://schemas.microsoft.com/office/drawing/2010/main">
                  <a14:imgLayer r:embed="rId12">
                    <a14:imgEffect>
                      <a14:sharpenSoften amount="61000"/>
                    </a14:imgEffect>
                  </a14:imgLayer>
                </a14:imgProps>
              </a:ext>
              <a:ext uri="{28A0092B-C50C-407E-A947-70E740481C1C}">
                <a14:useLocalDpi xmlns:a14="http://schemas.microsoft.com/office/drawing/2010/main" val="0"/>
              </a:ext>
            </a:extLst>
          </a:blip>
          <a:stretch>
            <a:fillRect/>
          </a:stretch>
        </p:blipFill>
        <p:spPr>
          <a:xfrm>
            <a:off x="6554478" y="1493564"/>
            <a:ext cx="1598922" cy="3389365"/>
          </a:xfrm>
          <a:prstGeom prst="rect">
            <a:avLst/>
          </a:prstGeom>
        </p:spPr>
      </p:pic>
    </p:spTree>
  </p:cSld>
  <p:clrMapOvr>
    <a:masterClrMapping/>
  </p:clrMapOvr>
  <p:transition advClick="0" advTm="8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blip>
          <a:srcRect/>
          <a:stretch>
            <a:fillRect t="-36000" b="-50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16" name="TextBox 15"/>
          <p:cNvSpPr txBox="1"/>
          <p:nvPr/>
        </p:nvSpPr>
        <p:spPr>
          <a:xfrm>
            <a:off x="0" y="5611609"/>
            <a:ext cx="9144000" cy="400110"/>
          </a:xfrm>
          <a:prstGeom prst="rect">
            <a:avLst/>
          </a:prstGeom>
          <a:solidFill>
            <a:schemeClr val="tx1"/>
          </a:solidFill>
        </p:spPr>
        <p:txBody>
          <a:bodyPr wrap="square" rtlCol="0">
            <a:spAutoFit/>
          </a:bodyPr>
          <a:lstStyle/>
          <a:p>
            <a:pPr algn="ctr"/>
            <a:r>
              <a:rPr lang="en-US" sz="2000" dirty="0" smtClean="0">
                <a:solidFill>
                  <a:schemeClr val="bg1"/>
                </a:solidFill>
              </a:rPr>
              <a:t>The </a:t>
            </a:r>
            <a:r>
              <a:rPr lang="en-US" sz="2000" dirty="0">
                <a:solidFill>
                  <a:schemeClr val="bg1"/>
                </a:solidFill>
              </a:rPr>
              <a:t>development of </a:t>
            </a:r>
            <a:r>
              <a:rPr lang="en-US" sz="2000" i="1" dirty="0">
                <a:solidFill>
                  <a:schemeClr val="bg1"/>
                </a:solidFill>
              </a:rPr>
              <a:t>The Jewish Floridian </a:t>
            </a:r>
            <a:r>
              <a:rPr lang="en-US" sz="2000" dirty="0" smtClean="0">
                <a:solidFill>
                  <a:schemeClr val="bg1"/>
                </a:solidFill>
              </a:rPr>
              <a:t>through the decades: 1920s-1990s</a:t>
            </a:r>
          </a:p>
        </p:txBody>
      </p:sp>
      <p:sp>
        <p:nvSpPr>
          <p:cNvPr id="7" name="TextBox 6"/>
          <p:cNvSpPr txBox="1"/>
          <p:nvPr/>
        </p:nvSpPr>
        <p:spPr>
          <a:xfrm>
            <a:off x="1063560" y="1047002"/>
            <a:ext cx="7162800" cy="369332"/>
          </a:xfrm>
          <a:prstGeom prst="rect">
            <a:avLst/>
          </a:prstGeom>
          <a:solidFill>
            <a:schemeClr val="tx1"/>
          </a:solidFill>
        </p:spPr>
        <p:txBody>
          <a:bodyPr wrap="square" rtlCol="0">
            <a:spAutoFit/>
          </a:bodyPr>
          <a:lstStyle/>
          <a:p>
            <a:pPr algn="ctr"/>
            <a:r>
              <a:rPr lang="en-US" dirty="0" smtClean="0">
                <a:solidFill>
                  <a:schemeClr val="bg1"/>
                </a:solidFill>
              </a:rPr>
              <a:t>Ethnic Newspapers from Florida Database</a:t>
            </a:r>
            <a:endParaRPr lang="en-US" dirty="0">
              <a:solidFill>
                <a:schemeClr val="bg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6813"/>
            <a:ext cx="9144000" cy="9144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11" y="1838627"/>
            <a:ext cx="1540445" cy="212889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813" y="2048690"/>
            <a:ext cx="1432404" cy="221963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3156" y="2367349"/>
            <a:ext cx="1657582" cy="246316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40321" y="1732569"/>
            <a:ext cx="1475554" cy="2189722"/>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0906" y="2118517"/>
            <a:ext cx="1584906" cy="2342491"/>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57429" y="2367349"/>
            <a:ext cx="1488630" cy="2151055"/>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2417" y="2520995"/>
            <a:ext cx="1566319" cy="2414674"/>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27337" y="2711706"/>
            <a:ext cx="1666089" cy="2232558"/>
          </a:xfrm>
          <a:prstGeom prst="rect">
            <a:avLst/>
          </a:prstGeom>
        </p:spPr>
      </p:pic>
      <p:sp>
        <p:nvSpPr>
          <p:cNvPr id="17" name="TextBox 16"/>
          <p:cNvSpPr txBox="1"/>
          <p:nvPr/>
        </p:nvSpPr>
        <p:spPr>
          <a:xfrm>
            <a:off x="294564" y="4141312"/>
            <a:ext cx="758760" cy="369332"/>
          </a:xfrm>
          <a:prstGeom prst="rect">
            <a:avLst/>
          </a:prstGeom>
          <a:noFill/>
        </p:spPr>
        <p:txBody>
          <a:bodyPr wrap="square" rtlCol="0">
            <a:spAutoFit/>
          </a:bodyPr>
          <a:lstStyle/>
          <a:p>
            <a:r>
              <a:rPr lang="en-US" dirty="0" smtClean="0"/>
              <a:t>1920</a:t>
            </a:r>
            <a:endParaRPr lang="en-US" dirty="0"/>
          </a:p>
        </p:txBody>
      </p:sp>
      <p:sp>
        <p:nvSpPr>
          <p:cNvPr id="18" name="TextBox 17"/>
          <p:cNvSpPr txBox="1"/>
          <p:nvPr/>
        </p:nvSpPr>
        <p:spPr>
          <a:xfrm>
            <a:off x="1254143" y="4452990"/>
            <a:ext cx="758760" cy="369332"/>
          </a:xfrm>
          <a:prstGeom prst="rect">
            <a:avLst/>
          </a:prstGeom>
          <a:noFill/>
        </p:spPr>
        <p:txBody>
          <a:bodyPr wrap="square" rtlCol="0">
            <a:spAutoFit/>
          </a:bodyPr>
          <a:lstStyle/>
          <a:p>
            <a:r>
              <a:rPr lang="en-US" dirty="0" smtClean="0"/>
              <a:t>1930</a:t>
            </a:r>
            <a:endParaRPr lang="en-US" dirty="0"/>
          </a:p>
        </p:txBody>
      </p:sp>
      <p:sp>
        <p:nvSpPr>
          <p:cNvPr id="19" name="TextBox 18"/>
          <p:cNvSpPr txBox="1"/>
          <p:nvPr/>
        </p:nvSpPr>
        <p:spPr>
          <a:xfrm>
            <a:off x="2353975" y="4944264"/>
            <a:ext cx="758760" cy="369332"/>
          </a:xfrm>
          <a:prstGeom prst="rect">
            <a:avLst/>
          </a:prstGeom>
          <a:noFill/>
        </p:spPr>
        <p:txBody>
          <a:bodyPr wrap="square" rtlCol="0">
            <a:spAutoFit/>
          </a:bodyPr>
          <a:lstStyle/>
          <a:p>
            <a:r>
              <a:rPr lang="en-US" dirty="0" smtClean="0"/>
              <a:t>1940</a:t>
            </a:r>
            <a:endParaRPr lang="en-US" dirty="0"/>
          </a:p>
        </p:txBody>
      </p:sp>
      <p:sp>
        <p:nvSpPr>
          <p:cNvPr id="20" name="TextBox 19"/>
          <p:cNvSpPr txBox="1"/>
          <p:nvPr/>
        </p:nvSpPr>
        <p:spPr>
          <a:xfrm>
            <a:off x="3671562" y="5068487"/>
            <a:ext cx="758760" cy="369332"/>
          </a:xfrm>
          <a:prstGeom prst="rect">
            <a:avLst/>
          </a:prstGeom>
          <a:noFill/>
        </p:spPr>
        <p:txBody>
          <a:bodyPr wrap="square" rtlCol="0">
            <a:spAutoFit/>
          </a:bodyPr>
          <a:lstStyle/>
          <a:p>
            <a:r>
              <a:rPr lang="en-US" dirty="0" smtClean="0"/>
              <a:t>1950</a:t>
            </a:r>
            <a:endParaRPr lang="en-US" dirty="0"/>
          </a:p>
        </p:txBody>
      </p:sp>
      <p:sp>
        <p:nvSpPr>
          <p:cNvPr id="21" name="TextBox 20"/>
          <p:cNvSpPr txBox="1"/>
          <p:nvPr/>
        </p:nvSpPr>
        <p:spPr>
          <a:xfrm>
            <a:off x="5127923" y="5068487"/>
            <a:ext cx="758760" cy="369332"/>
          </a:xfrm>
          <a:prstGeom prst="rect">
            <a:avLst/>
          </a:prstGeom>
          <a:noFill/>
        </p:spPr>
        <p:txBody>
          <a:bodyPr wrap="square" rtlCol="0">
            <a:spAutoFit/>
          </a:bodyPr>
          <a:lstStyle/>
          <a:p>
            <a:r>
              <a:rPr lang="en-US" dirty="0" smtClean="0"/>
              <a:t>1960</a:t>
            </a:r>
            <a:endParaRPr lang="en-US" dirty="0"/>
          </a:p>
        </p:txBody>
      </p:sp>
      <p:sp>
        <p:nvSpPr>
          <p:cNvPr id="22" name="TextBox 21"/>
          <p:cNvSpPr txBox="1"/>
          <p:nvPr/>
        </p:nvSpPr>
        <p:spPr>
          <a:xfrm>
            <a:off x="6347794" y="4770474"/>
            <a:ext cx="758760" cy="369332"/>
          </a:xfrm>
          <a:prstGeom prst="rect">
            <a:avLst/>
          </a:prstGeom>
          <a:noFill/>
        </p:spPr>
        <p:txBody>
          <a:bodyPr wrap="square" rtlCol="0">
            <a:spAutoFit/>
          </a:bodyPr>
          <a:lstStyle/>
          <a:p>
            <a:r>
              <a:rPr lang="en-US" dirty="0" smtClean="0"/>
              <a:t>1970</a:t>
            </a:r>
            <a:endParaRPr lang="en-US" dirty="0"/>
          </a:p>
        </p:txBody>
      </p:sp>
      <p:sp>
        <p:nvSpPr>
          <p:cNvPr id="23" name="TextBox 22"/>
          <p:cNvSpPr txBox="1"/>
          <p:nvPr/>
        </p:nvSpPr>
        <p:spPr>
          <a:xfrm>
            <a:off x="7346100" y="4603076"/>
            <a:ext cx="758760" cy="369332"/>
          </a:xfrm>
          <a:prstGeom prst="rect">
            <a:avLst/>
          </a:prstGeom>
          <a:noFill/>
        </p:spPr>
        <p:txBody>
          <a:bodyPr wrap="square" rtlCol="0">
            <a:spAutoFit/>
          </a:bodyPr>
          <a:lstStyle/>
          <a:p>
            <a:r>
              <a:rPr lang="en-US" dirty="0" smtClean="0"/>
              <a:t>1980</a:t>
            </a:r>
            <a:endParaRPr lang="en-US" dirty="0"/>
          </a:p>
        </p:txBody>
      </p:sp>
      <p:sp>
        <p:nvSpPr>
          <p:cNvPr id="24" name="TextBox 23"/>
          <p:cNvSpPr txBox="1"/>
          <p:nvPr/>
        </p:nvSpPr>
        <p:spPr>
          <a:xfrm>
            <a:off x="8226360" y="4078899"/>
            <a:ext cx="758760" cy="369332"/>
          </a:xfrm>
          <a:prstGeom prst="rect">
            <a:avLst/>
          </a:prstGeom>
          <a:noFill/>
        </p:spPr>
        <p:txBody>
          <a:bodyPr wrap="square" rtlCol="0">
            <a:spAutoFit/>
          </a:bodyPr>
          <a:lstStyle/>
          <a:p>
            <a:r>
              <a:rPr lang="en-US" dirty="0" smtClean="0"/>
              <a:t>1990</a:t>
            </a:r>
            <a:endParaRPr lang="en-US" dirty="0"/>
          </a:p>
        </p:txBody>
      </p:sp>
    </p:spTree>
    <p:extLst>
      <p:ext uri="{BB962C8B-B14F-4D97-AF65-F5344CB8AC3E}">
        <p14:creationId xmlns:p14="http://schemas.microsoft.com/office/powerpoint/2010/main" val="1551862107"/>
      </p:ext>
    </p:extLst>
  </p:cSld>
  <p:clrMapOvr>
    <a:masterClrMapping/>
  </p:clrMapOvr>
  <p:transition advClick="0" advTm="8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4000"/>
            <a:lum/>
          </a:blip>
          <a:srcRect/>
          <a:stretch>
            <a:fillRect t="-48000" b="-89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16" name="TextBox 15"/>
          <p:cNvSpPr txBox="1"/>
          <p:nvPr/>
        </p:nvSpPr>
        <p:spPr>
          <a:xfrm>
            <a:off x="228600" y="5517443"/>
            <a:ext cx="8686800" cy="584775"/>
          </a:xfrm>
          <a:prstGeom prst="rect">
            <a:avLst/>
          </a:prstGeom>
          <a:solidFill>
            <a:schemeClr val="tx1"/>
          </a:solidFill>
        </p:spPr>
        <p:txBody>
          <a:bodyPr wrap="square" rtlCol="0">
            <a:spAutoFit/>
          </a:bodyPr>
          <a:lstStyle/>
          <a:p>
            <a:pPr algn="ctr"/>
            <a:r>
              <a:rPr lang="en-US" sz="1600" dirty="0" smtClean="0">
                <a:solidFill>
                  <a:schemeClr val="bg1"/>
                </a:solidFill>
              </a:rPr>
              <a:t>Since </a:t>
            </a:r>
            <a:r>
              <a:rPr lang="en-US" sz="1600" i="1" dirty="0" smtClean="0">
                <a:solidFill>
                  <a:schemeClr val="bg1"/>
                </a:solidFill>
              </a:rPr>
              <a:t>The Jewish Floridian</a:t>
            </a:r>
            <a:r>
              <a:rPr lang="en-US" sz="1600" dirty="0" smtClean="0">
                <a:solidFill>
                  <a:schemeClr val="bg1"/>
                </a:solidFill>
              </a:rPr>
              <a:t> was first placed online in 2012, it has become the Judaica Collections’ most popularly viewed title with over </a:t>
            </a:r>
            <a:r>
              <a:rPr lang="en-US" sz="1600" dirty="0" smtClean="0">
                <a:solidFill>
                  <a:schemeClr val="bg1"/>
                </a:solidFill>
              </a:rPr>
              <a:t>363,031 </a:t>
            </a:r>
            <a:r>
              <a:rPr lang="en-US" sz="1600" dirty="0" smtClean="0">
                <a:solidFill>
                  <a:schemeClr val="bg1"/>
                </a:solidFill>
              </a:rPr>
              <a:t>“hits.” It has also been the subject of a Jewish Genealogy Blog</a:t>
            </a:r>
          </a:p>
        </p:txBody>
      </p:sp>
      <p:sp>
        <p:nvSpPr>
          <p:cNvPr id="7" name="TextBox 6"/>
          <p:cNvSpPr txBox="1"/>
          <p:nvPr/>
        </p:nvSpPr>
        <p:spPr>
          <a:xfrm>
            <a:off x="1063560" y="1047002"/>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6813"/>
            <a:ext cx="9144000" cy="914400"/>
          </a:xfrm>
          <a:prstGeom prst="rect">
            <a:avLst/>
          </a:prstGeom>
        </p:spPr>
      </p:pic>
      <p:pic>
        <p:nvPicPr>
          <p:cNvPr id="5" name="Picture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0884" y="1527711"/>
            <a:ext cx="3505573" cy="385424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400" y="1910217"/>
            <a:ext cx="3518182" cy="3089232"/>
          </a:xfrm>
          <a:prstGeom prst="rect">
            <a:avLst/>
          </a:prstGeom>
        </p:spPr>
      </p:pic>
    </p:spTree>
    <p:extLst>
      <p:ext uri="{BB962C8B-B14F-4D97-AF65-F5344CB8AC3E}">
        <p14:creationId xmlns:p14="http://schemas.microsoft.com/office/powerpoint/2010/main" val="3567645174"/>
      </p:ext>
    </p:extLst>
  </p:cSld>
  <p:clrMapOvr>
    <a:masterClrMapping/>
  </p:clrMapOvr>
  <p:transition advClick="0" advTm="8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
            <a:lum/>
          </a:blip>
          <a:srcRect/>
          <a:stretch>
            <a:fillRect l="-3000" t="-36000" r="-8000" b="-53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8" name="TextBox 7"/>
          <p:cNvSpPr txBox="1"/>
          <p:nvPr/>
        </p:nvSpPr>
        <p:spPr>
          <a:xfrm>
            <a:off x="-19792" y="5388897"/>
            <a:ext cx="9144000" cy="800219"/>
          </a:xfrm>
          <a:prstGeom prst="rect">
            <a:avLst/>
          </a:prstGeom>
          <a:solidFill>
            <a:schemeClr val="tx1"/>
          </a:solidFill>
        </p:spPr>
        <p:txBody>
          <a:bodyPr wrap="square" rtlCol="0">
            <a:spAutoFit/>
          </a:bodyPr>
          <a:lstStyle/>
          <a:p>
            <a:pPr algn="ctr"/>
            <a:r>
              <a:rPr lang="en-US" sz="1600" dirty="0" smtClean="0">
                <a:solidFill>
                  <a:schemeClr val="bg1"/>
                </a:solidFill>
              </a:rPr>
              <a:t>Future of the project:</a:t>
            </a:r>
          </a:p>
          <a:p>
            <a:pPr algn="ctr"/>
            <a:r>
              <a:rPr lang="en-US" sz="1600" dirty="0" smtClean="0">
                <a:solidFill>
                  <a:schemeClr val="bg1"/>
                </a:solidFill>
              </a:rPr>
              <a:t>The Isser and Rae Price Library of Judaica holds five historic Florida Jewish newspaper titles on microfilm</a:t>
            </a:r>
          </a:p>
          <a:p>
            <a:pPr algn="ctr"/>
            <a:endParaRPr lang="en-US" sz="1400" b="1" dirty="0" smtClean="0"/>
          </a:p>
        </p:txBody>
      </p:sp>
      <p:sp>
        <p:nvSpPr>
          <p:cNvPr id="3" name="TextBox 2"/>
          <p:cNvSpPr txBox="1"/>
          <p:nvPr/>
        </p:nvSpPr>
        <p:spPr>
          <a:xfrm>
            <a:off x="3810000" y="1636294"/>
            <a:ext cx="4800600" cy="3447098"/>
          </a:xfrm>
          <a:prstGeom prst="rect">
            <a:avLst/>
          </a:prstGeom>
          <a:noFill/>
        </p:spPr>
        <p:txBody>
          <a:bodyPr wrap="square" rtlCol="0">
            <a:spAutoFit/>
          </a:bodyPr>
          <a:lstStyle/>
          <a:p>
            <a:pPr marL="342900" indent="-342900">
              <a:buAutoNum type="arabicPeriod"/>
            </a:pPr>
            <a:r>
              <a:rPr lang="en-US" sz="2000" b="1" dirty="0" smtClean="0"/>
              <a:t>Community Council Commentator (Jacksonville, 1943-1985)</a:t>
            </a:r>
          </a:p>
          <a:p>
            <a:pPr marL="342900" indent="-342900">
              <a:buAutoNum type="arabicPeriod"/>
            </a:pPr>
            <a:r>
              <a:rPr lang="en-US" sz="2000" b="1" dirty="0" smtClean="0"/>
              <a:t>Florida Jewish News (Jacksonville, 1936-1938)</a:t>
            </a:r>
          </a:p>
          <a:p>
            <a:pPr marL="342900" indent="-342900">
              <a:buAutoNum type="arabicPeriod"/>
            </a:pPr>
            <a:r>
              <a:rPr lang="en-US" sz="2000" b="1" dirty="0" smtClean="0"/>
              <a:t>The Jewish Citizen (Jacksonville, 1938-1939)</a:t>
            </a:r>
          </a:p>
          <a:p>
            <a:pPr marL="342900" indent="-342900">
              <a:buAutoNum type="arabicPeriod"/>
            </a:pPr>
            <a:r>
              <a:rPr lang="en-US" sz="2000" b="1" dirty="0" smtClean="0"/>
              <a:t>The Jewish Floridian (Miami + other counties, 1928-1990)</a:t>
            </a:r>
          </a:p>
          <a:p>
            <a:pPr marL="342900" indent="-342900">
              <a:buAutoNum type="arabicPeriod"/>
            </a:pPr>
            <a:r>
              <a:rPr lang="en-US" sz="2000" b="1" dirty="0" smtClean="0"/>
              <a:t>The Southern Jewish Weekly (Jacksonville, 1939-1992)</a:t>
            </a:r>
          </a:p>
          <a:p>
            <a:pPr marL="342900" indent="-342900">
              <a:buAutoNum type="arabicPeriod"/>
            </a:pP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865"/>
            <a:ext cx="9144000" cy="914400"/>
          </a:xfrm>
          <a:prstGeom prst="rect">
            <a:avLst/>
          </a:prstGeom>
        </p:spPr>
      </p:pic>
      <p:sp>
        <p:nvSpPr>
          <p:cNvPr id="7" name="TextBox 6"/>
          <p:cNvSpPr txBox="1"/>
          <p:nvPr/>
        </p:nvSpPr>
        <p:spPr>
          <a:xfrm>
            <a:off x="990600" y="1031081"/>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652" y="1627388"/>
            <a:ext cx="2627130" cy="3279455"/>
          </a:xfrm>
          <a:prstGeom prst="rect">
            <a:avLst/>
          </a:prstGeom>
        </p:spPr>
      </p:pic>
    </p:spTree>
    <p:extLst>
      <p:ext uri="{BB962C8B-B14F-4D97-AF65-F5344CB8AC3E}">
        <p14:creationId xmlns:p14="http://schemas.microsoft.com/office/powerpoint/2010/main" val="2565908076"/>
      </p:ext>
    </p:extLst>
  </p:cSld>
  <p:clrMapOvr>
    <a:masterClrMapping/>
  </p:clrMapOvr>
  <p:transition advClick="0" advTm="8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38000" b="-43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11" name="TextBox 10"/>
          <p:cNvSpPr txBox="1"/>
          <p:nvPr/>
        </p:nvSpPr>
        <p:spPr>
          <a:xfrm>
            <a:off x="228600" y="5525471"/>
            <a:ext cx="8686800" cy="584775"/>
          </a:xfrm>
          <a:prstGeom prst="rect">
            <a:avLst/>
          </a:prstGeom>
          <a:solidFill>
            <a:schemeClr val="tx1"/>
          </a:solidFill>
        </p:spPr>
        <p:txBody>
          <a:bodyPr wrap="square" rtlCol="0">
            <a:spAutoFit/>
          </a:bodyPr>
          <a:lstStyle/>
          <a:p>
            <a:pPr algn="ctr"/>
            <a:r>
              <a:rPr lang="en-US" sz="1600" dirty="0" smtClean="0">
                <a:solidFill>
                  <a:schemeClr val="bg1"/>
                </a:solidFill>
              </a:rPr>
              <a:t>Future expansion of Jewish materials in the database: </a:t>
            </a:r>
            <a:r>
              <a:rPr lang="en-US" sz="1600" i="1" dirty="0" smtClean="0">
                <a:solidFill>
                  <a:schemeClr val="bg1"/>
                </a:solidFill>
              </a:rPr>
              <a:t>The River Garden News</a:t>
            </a:r>
            <a:r>
              <a:rPr lang="en-US" sz="1600" dirty="0" smtClean="0">
                <a:solidFill>
                  <a:schemeClr val="bg1"/>
                </a:solidFill>
              </a:rPr>
              <a:t> and the </a:t>
            </a:r>
            <a:r>
              <a:rPr lang="en-US" sz="1600" i="1" dirty="0" smtClean="0">
                <a:solidFill>
                  <a:schemeClr val="bg1"/>
                </a:solidFill>
              </a:rPr>
              <a:t>Center Bulletin, </a:t>
            </a:r>
            <a:r>
              <a:rPr lang="en-US" sz="1600" dirty="0" smtClean="0">
                <a:solidFill>
                  <a:schemeClr val="bg1"/>
                </a:solidFill>
              </a:rPr>
              <a:t>Jacksonville, Fl. are two examples of hundreds of newsletters collected by the Price Library of Judaica</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568">
            <a:off x="1981564" y="1770385"/>
            <a:ext cx="2300029" cy="3273118"/>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68584">
            <a:off x="4134124" y="1891017"/>
            <a:ext cx="2424826" cy="319601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616"/>
            <a:ext cx="9144000" cy="914400"/>
          </a:xfrm>
          <a:prstGeom prst="rect">
            <a:avLst/>
          </a:prstGeom>
        </p:spPr>
      </p:pic>
      <p:sp>
        <p:nvSpPr>
          <p:cNvPr id="7" name="TextBox 6"/>
          <p:cNvSpPr txBox="1"/>
          <p:nvPr/>
        </p:nvSpPr>
        <p:spPr>
          <a:xfrm>
            <a:off x="990600" y="1031081"/>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Tree>
  </p:cSld>
  <p:clrMapOvr>
    <a:masterClrMapping/>
  </p:clrMapOvr>
  <p:transition advClick="0" advTm="8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000"/>
            <a:lum/>
          </a:blip>
          <a:srcRect/>
          <a:stretch>
            <a:fillRect l="-14000" t="-55000" b="-12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14" name="TextBox 13"/>
          <p:cNvSpPr txBox="1"/>
          <p:nvPr/>
        </p:nvSpPr>
        <p:spPr>
          <a:xfrm>
            <a:off x="534884" y="5204691"/>
            <a:ext cx="8232569" cy="400110"/>
          </a:xfrm>
          <a:prstGeom prst="rect">
            <a:avLst/>
          </a:prstGeom>
          <a:solidFill>
            <a:schemeClr val="tx1"/>
          </a:solidFill>
        </p:spPr>
        <p:txBody>
          <a:bodyPr wrap="square" rtlCol="0">
            <a:spAutoFit/>
          </a:bodyPr>
          <a:lstStyle/>
          <a:p>
            <a:pPr algn="ctr"/>
            <a:r>
              <a:rPr lang="en-US" sz="2000" dirty="0" smtClean="0">
                <a:solidFill>
                  <a:schemeClr val="bg1"/>
                </a:solidFill>
              </a:rPr>
              <a:t>Moving forward with the project</a:t>
            </a:r>
            <a:endParaRPr lang="en-US" sz="2000" dirty="0" smtClean="0">
              <a:solidFill>
                <a:schemeClr val="bg1"/>
              </a:solidFill>
            </a:endParaRPr>
          </a:p>
        </p:txBody>
      </p:sp>
      <p:sp>
        <p:nvSpPr>
          <p:cNvPr id="6" name="TextBox 5"/>
          <p:cNvSpPr txBox="1"/>
          <p:nvPr/>
        </p:nvSpPr>
        <p:spPr>
          <a:xfrm>
            <a:off x="841169" y="1981200"/>
            <a:ext cx="7620000" cy="2616101"/>
          </a:xfrm>
          <a:prstGeom prst="rect">
            <a:avLst/>
          </a:prstGeom>
          <a:noFill/>
        </p:spPr>
        <p:txBody>
          <a:bodyPr wrap="square" rtlCol="0">
            <a:spAutoFit/>
          </a:bodyPr>
          <a:lstStyle/>
          <a:p>
            <a:pPr lvl="2">
              <a:tabLst>
                <a:tab pos="7939088" algn="l"/>
              </a:tabLst>
            </a:pPr>
            <a:endParaRPr lang="en-US" sz="2400" b="1" dirty="0" smtClean="0"/>
          </a:p>
          <a:p>
            <a:pPr marL="920750" lvl="2" indent="-457200">
              <a:buFont typeface="+mj-lt"/>
              <a:buAutoNum type="arabicPeriod"/>
              <a:tabLst>
                <a:tab pos="7939088" algn="l"/>
              </a:tabLst>
            </a:pPr>
            <a:r>
              <a:rPr lang="en-US" sz="2000" b="1" dirty="0" smtClean="0"/>
              <a:t>Partner with institutions to provide greater access and use of the Florida Digital Newspaper Library</a:t>
            </a:r>
          </a:p>
          <a:p>
            <a:pPr marL="920750" lvl="2" indent="-457200">
              <a:buFont typeface="+mj-lt"/>
              <a:buAutoNum type="arabicPeriod"/>
              <a:tabLst>
                <a:tab pos="7939088" algn="l"/>
              </a:tabLst>
            </a:pPr>
            <a:r>
              <a:rPr lang="en-US" sz="2000" b="1" dirty="0" smtClean="0"/>
              <a:t>Conduct surveys of its usage</a:t>
            </a:r>
          </a:p>
          <a:p>
            <a:pPr marL="920750" lvl="2" indent="-457200">
              <a:buFont typeface="+mj-lt"/>
              <a:buAutoNum type="arabicPeriod"/>
              <a:tabLst>
                <a:tab pos="7939088" algn="l"/>
              </a:tabLst>
            </a:pPr>
            <a:r>
              <a:rPr lang="en-US" sz="2000" b="1" dirty="0" smtClean="0"/>
              <a:t>Identify more materials for inclusion in the Ethnic Newspapers from Florida database</a:t>
            </a:r>
          </a:p>
          <a:p>
            <a:pPr marL="920750" lvl="2" indent="-457200">
              <a:buFont typeface="+mj-lt"/>
              <a:buAutoNum type="arabicPeriod"/>
              <a:tabLst>
                <a:tab pos="7939088" algn="l"/>
              </a:tabLst>
            </a:pPr>
            <a:r>
              <a:rPr lang="en-US" sz="2000" b="1" dirty="0" smtClean="0"/>
              <a:t>Identify partners to supply materials to enlarge database</a:t>
            </a:r>
          </a:p>
          <a:p>
            <a:pPr marL="920750" lvl="2" indent="-457200">
              <a:buFont typeface="+mj-lt"/>
              <a:buAutoNum type="arabicPeriod"/>
              <a:tabLst>
                <a:tab pos="7939088" algn="l"/>
              </a:tabLst>
            </a:pPr>
            <a:r>
              <a:rPr lang="en-US" sz="2000" b="1" dirty="0" smtClean="0"/>
              <a:t>Identify funding for larger collaborative digitization projects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52400"/>
            <a:ext cx="9144000" cy="914400"/>
          </a:xfrm>
          <a:prstGeom prst="rect">
            <a:avLst/>
          </a:prstGeom>
        </p:spPr>
      </p:pic>
      <p:sp>
        <p:nvSpPr>
          <p:cNvPr id="7" name="TextBox 6"/>
          <p:cNvSpPr txBox="1"/>
          <p:nvPr/>
        </p:nvSpPr>
        <p:spPr>
          <a:xfrm>
            <a:off x="990600" y="1171226"/>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Tree>
  </p:cSld>
  <p:clrMapOvr>
    <a:masterClrMapping/>
  </p:clrMapOvr>
  <p:transition advClick="0" advTm="8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2000"/>
            <a:lum/>
          </a:blip>
          <a:srcRect/>
          <a:stretch>
            <a:fillRect l="-5000" t="-54000" b="-8000"/>
          </a:stretch>
        </a:blipFill>
        <a:effectLst/>
      </p:bgPr>
    </p:bg>
    <p:spTree>
      <p:nvGrpSpPr>
        <p:cNvPr id="1" name=""/>
        <p:cNvGrpSpPr/>
        <p:nvPr/>
      </p:nvGrpSpPr>
      <p:grpSpPr>
        <a:xfrm>
          <a:off x="0" y="0"/>
          <a:ext cx="0" cy="0"/>
          <a:chOff x="0" y="0"/>
          <a:chExt cx="0" cy="0"/>
        </a:xfrm>
      </p:grpSpPr>
      <p:pic>
        <p:nvPicPr>
          <p:cNvPr id="6" name="Picture 5" descr="broward-county-library[1].jpg"/>
          <p:cNvPicPr>
            <a:picLocks noChangeAspect="1"/>
          </p:cNvPicPr>
          <p:nvPr/>
        </p:nvPicPr>
        <p:blipFill>
          <a:blip r:embed="rId4" cstate="print"/>
          <a:stretch>
            <a:fillRect/>
          </a:stretch>
        </p:blipFill>
        <p:spPr>
          <a:xfrm>
            <a:off x="4511253" y="1882745"/>
            <a:ext cx="2103912" cy="1080008"/>
          </a:xfrm>
          <a:prstGeom prst="rect">
            <a:avLst/>
          </a:prstGeom>
        </p:spPr>
      </p:pic>
      <p:pic>
        <p:nvPicPr>
          <p:cNvPr id="7" name="Picture 6" descr="50315_42284462465_984503_n[1].jpg"/>
          <p:cNvPicPr>
            <a:picLocks noChangeAspect="1"/>
          </p:cNvPicPr>
          <p:nvPr/>
        </p:nvPicPr>
        <p:blipFill>
          <a:blip r:embed="rId5" cstate="print"/>
          <a:stretch>
            <a:fillRect/>
          </a:stretch>
        </p:blipFill>
        <p:spPr>
          <a:xfrm>
            <a:off x="6765258" y="1951827"/>
            <a:ext cx="1524000" cy="1524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962753"/>
            <a:ext cx="1713040" cy="20193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152" y="1637196"/>
            <a:ext cx="3793737" cy="1089291"/>
          </a:xfrm>
          <a:prstGeom prst="rect">
            <a:avLst/>
          </a:prstGeom>
        </p:spPr>
      </p:pic>
      <p:sp>
        <p:nvSpPr>
          <p:cNvPr id="10" name="TextBox 9"/>
          <p:cNvSpPr txBox="1"/>
          <p:nvPr/>
        </p:nvSpPr>
        <p:spPr>
          <a:xfrm>
            <a:off x="780320" y="5085978"/>
            <a:ext cx="2133600" cy="584775"/>
          </a:xfrm>
          <a:prstGeom prst="rect">
            <a:avLst/>
          </a:prstGeom>
          <a:noFill/>
        </p:spPr>
        <p:txBody>
          <a:bodyPr wrap="square" rtlCol="0">
            <a:spAutoFit/>
          </a:bodyPr>
          <a:lstStyle/>
          <a:p>
            <a:pPr algn="ctr"/>
            <a:r>
              <a:rPr lang="en-US" b="1" dirty="0" smtClean="0">
                <a:solidFill>
                  <a:srgbClr val="7030A0"/>
                </a:solidFill>
              </a:rPr>
              <a:t>JEWISH MUSEUM </a:t>
            </a:r>
          </a:p>
          <a:p>
            <a:pPr algn="ctr"/>
            <a:r>
              <a:rPr lang="en-US" sz="1400" b="1" dirty="0" smtClean="0">
                <a:solidFill>
                  <a:srgbClr val="7030A0"/>
                </a:solidFill>
              </a:rPr>
              <a:t>OF FLORIDA</a:t>
            </a:r>
            <a:endParaRPr lang="en-US" sz="1400" b="1" dirty="0">
              <a:solidFill>
                <a:srgbClr val="7030A0"/>
              </a:solidFill>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297"/>
            <a:ext cx="9144000" cy="914400"/>
          </a:xfrm>
          <a:prstGeom prst="rect">
            <a:avLst/>
          </a:prstGeom>
        </p:spPr>
      </p:pic>
      <p:sp>
        <p:nvSpPr>
          <p:cNvPr id="11" name="TextBox 10"/>
          <p:cNvSpPr txBox="1"/>
          <p:nvPr/>
        </p:nvSpPr>
        <p:spPr>
          <a:xfrm>
            <a:off x="990600" y="967984"/>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13" name="TextBox 12"/>
          <p:cNvSpPr txBox="1"/>
          <p:nvPr/>
        </p:nvSpPr>
        <p:spPr>
          <a:xfrm>
            <a:off x="304800" y="6120660"/>
            <a:ext cx="8458199" cy="369332"/>
          </a:xfrm>
          <a:prstGeom prst="rect">
            <a:avLst/>
          </a:prstGeom>
          <a:solidFill>
            <a:schemeClr val="tx1"/>
          </a:solidFill>
        </p:spPr>
        <p:txBody>
          <a:bodyPr wrap="square" rtlCol="0">
            <a:spAutoFit/>
          </a:bodyPr>
          <a:lstStyle/>
          <a:p>
            <a:pPr marL="0" lvl="4" algn="ctr"/>
            <a:r>
              <a:rPr lang="en-US" dirty="0">
                <a:solidFill>
                  <a:schemeClr val="bg1"/>
                </a:solidFill>
              </a:rPr>
              <a:t>T</a:t>
            </a:r>
            <a:r>
              <a:rPr lang="en-US" smtClean="0">
                <a:solidFill>
                  <a:schemeClr val="bg1"/>
                </a:solidFill>
              </a:rPr>
              <a:t>hank </a:t>
            </a:r>
            <a:r>
              <a:rPr lang="en-US" dirty="0" smtClean="0">
                <a:solidFill>
                  <a:schemeClr val="bg1"/>
                </a:solidFill>
              </a:rPr>
              <a:t>you to our partners and supporters! </a:t>
            </a:r>
            <a:endParaRPr lang="en-US" dirty="0">
              <a:solidFill>
                <a:schemeClr val="bg1"/>
              </a:solidFill>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23413" y="4759780"/>
            <a:ext cx="2355591" cy="927100"/>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86228" y="3077792"/>
            <a:ext cx="2476981" cy="100957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5258" y="3976866"/>
            <a:ext cx="1234653" cy="1234653"/>
          </a:xfrm>
          <a:prstGeom prst="rect">
            <a:avLst/>
          </a:prstGeom>
        </p:spPr>
      </p:pic>
      <p:sp>
        <p:nvSpPr>
          <p:cNvPr id="17" name="TextBox 16"/>
          <p:cNvSpPr txBox="1"/>
          <p:nvPr/>
        </p:nvSpPr>
        <p:spPr>
          <a:xfrm>
            <a:off x="3086228" y="4054356"/>
            <a:ext cx="3238372" cy="461665"/>
          </a:xfrm>
          <a:prstGeom prst="rect">
            <a:avLst/>
          </a:prstGeom>
          <a:noFill/>
        </p:spPr>
        <p:txBody>
          <a:bodyPr wrap="square" rtlCol="0">
            <a:spAutoFit/>
          </a:bodyPr>
          <a:lstStyle/>
          <a:p>
            <a:r>
              <a:rPr lang="en-US" sz="1200" b="1" dirty="0" smtClean="0"/>
              <a:t>State of Florida Division of Library and Information Services</a:t>
            </a:r>
            <a:endParaRPr lang="en-US" sz="1200" b="1" dirty="0"/>
          </a:p>
        </p:txBody>
      </p:sp>
    </p:spTree>
  </p:cSld>
  <p:clrMapOvr>
    <a:masterClrMapping/>
  </p:clrMapOvr>
  <p:transition advClick="0" advTm="8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881"/>
            <a:ext cx="9144000" cy="914400"/>
          </a:xfrm>
          <a:prstGeom prst="rect">
            <a:avLst/>
          </a:prstGeom>
        </p:spPr>
      </p:pic>
      <p:sp>
        <p:nvSpPr>
          <p:cNvPr id="3" name="TextBox 2"/>
          <p:cNvSpPr txBox="1"/>
          <p:nvPr/>
        </p:nvSpPr>
        <p:spPr>
          <a:xfrm>
            <a:off x="990600" y="1244593"/>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7" name="TextBox 6"/>
          <p:cNvSpPr txBox="1"/>
          <p:nvPr/>
        </p:nvSpPr>
        <p:spPr>
          <a:xfrm>
            <a:off x="528782" y="5562600"/>
            <a:ext cx="7835065" cy="369332"/>
          </a:xfrm>
          <a:prstGeom prst="rect">
            <a:avLst/>
          </a:prstGeom>
          <a:solidFill>
            <a:schemeClr val="tx1"/>
          </a:solidFill>
        </p:spPr>
        <p:txBody>
          <a:bodyPr wrap="square" rtlCol="0">
            <a:spAutoFit/>
          </a:bodyPr>
          <a:lstStyle/>
          <a:p>
            <a:pPr algn="ctr"/>
            <a:r>
              <a:rPr lang="en-US" dirty="0" smtClean="0">
                <a:solidFill>
                  <a:schemeClr val="bg1"/>
                </a:solidFill>
              </a:rPr>
              <a:t>From </a:t>
            </a:r>
            <a:r>
              <a:rPr lang="en-US" dirty="0" smtClean="0">
                <a:solidFill>
                  <a:schemeClr val="bg1"/>
                </a:solidFill>
              </a:rPr>
              <a:t>print </a:t>
            </a:r>
            <a:r>
              <a:rPr lang="en-US" dirty="0" smtClean="0">
                <a:solidFill>
                  <a:schemeClr val="bg1"/>
                </a:solidFill>
              </a:rPr>
              <a:t>to </a:t>
            </a:r>
            <a:r>
              <a:rPr lang="en-US" dirty="0" smtClean="0">
                <a:solidFill>
                  <a:schemeClr val="bg1"/>
                </a:solidFill>
              </a:rPr>
              <a:t>microfilm</a:t>
            </a:r>
            <a:endParaRPr lang="en-US" dirty="0">
              <a:solidFill>
                <a:schemeClr val="bg1"/>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8147" y="4156677"/>
            <a:ext cx="1608970" cy="114042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136" y="1856618"/>
            <a:ext cx="2832173" cy="205976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801" y="1856618"/>
            <a:ext cx="3352800" cy="2915098"/>
          </a:xfrm>
          <a:prstGeom prst="rect">
            <a:avLst/>
          </a:prstGeom>
        </p:spPr>
      </p:pic>
      <p:sp>
        <p:nvSpPr>
          <p:cNvPr id="21" name="TextBox 20"/>
          <p:cNvSpPr txBox="1"/>
          <p:nvPr/>
        </p:nvSpPr>
        <p:spPr>
          <a:xfrm>
            <a:off x="4509336" y="4906631"/>
            <a:ext cx="4087729" cy="523220"/>
          </a:xfrm>
          <a:prstGeom prst="rect">
            <a:avLst/>
          </a:prstGeom>
          <a:noFill/>
        </p:spPr>
        <p:txBody>
          <a:bodyPr wrap="square" rtlCol="0">
            <a:spAutoFit/>
          </a:bodyPr>
          <a:lstStyle/>
          <a:p>
            <a:r>
              <a:rPr lang="en-US" sz="1400" dirty="0"/>
              <a:t>s</a:t>
            </a:r>
            <a:r>
              <a:rPr lang="en-US" sz="1400" dirty="0" smtClean="0"/>
              <a:t>earching through microfilm is labor intensive and must be done at the holding library or institution</a:t>
            </a:r>
            <a:endParaRPr lang="en-US" sz="1400" dirty="0"/>
          </a:p>
        </p:txBody>
      </p:sp>
      <p:sp>
        <p:nvSpPr>
          <p:cNvPr id="22" name="TextBox 21"/>
          <p:cNvSpPr txBox="1"/>
          <p:nvPr/>
        </p:nvSpPr>
        <p:spPr>
          <a:xfrm>
            <a:off x="385837" y="4881146"/>
            <a:ext cx="3444671" cy="523220"/>
          </a:xfrm>
          <a:prstGeom prst="rect">
            <a:avLst/>
          </a:prstGeom>
          <a:noFill/>
        </p:spPr>
        <p:txBody>
          <a:bodyPr wrap="square" rtlCol="0">
            <a:spAutoFit/>
          </a:bodyPr>
          <a:lstStyle/>
          <a:p>
            <a:r>
              <a:rPr lang="en-US" sz="1400" dirty="0" smtClean="0"/>
              <a:t>Microfilm was a good solution for preserving highly perishable newspapers but …</a:t>
            </a:r>
            <a:endParaRPr lang="en-US" sz="1400" dirty="0"/>
          </a:p>
        </p:txBody>
      </p:sp>
      <p:sp>
        <p:nvSpPr>
          <p:cNvPr id="5" name="TextBox 4"/>
          <p:cNvSpPr txBox="1"/>
          <p:nvPr/>
        </p:nvSpPr>
        <p:spPr>
          <a:xfrm>
            <a:off x="533400" y="3882640"/>
            <a:ext cx="3512185" cy="307777"/>
          </a:xfrm>
          <a:prstGeom prst="rect">
            <a:avLst/>
          </a:prstGeom>
          <a:noFill/>
        </p:spPr>
        <p:txBody>
          <a:bodyPr wrap="square" rtlCol="0">
            <a:spAutoFit/>
          </a:bodyPr>
          <a:lstStyle/>
          <a:p>
            <a:r>
              <a:rPr lang="en-US" sz="1400" dirty="0" smtClean="0"/>
              <a:t>Newspaper stand, Jacksonville, FL, 1939</a:t>
            </a:r>
            <a:endParaRPr lang="en-US" sz="1400" dirty="0"/>
          </a:p>
        </p:txBody>
      </p:sp>
    </p:spTree>
    <p:extLst>
      <p:ext uri="{BB962C8B-B14F-4D97-AF65-F5344CB8AC3E}">
        <p14:creationId xmlns:p14="http://schemas.microsoft.com/office/powerpoint/2010/main" val="1963153837"/>
      </p:ext>
    </p:extLst>
  </p:cSld>
  <p:clrMapOvr>
    <a:masterClrMapping/>
  </p:clrMapOvr>
  <p:transition advClick="0" advTm="8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881"/>
            <a:ext cx="9144000" cy="914400"/>
          </a:xfrm>
          <a:prstGeom prst="rect">
            <a:avLst/>
          </a:prstGeom>
        </p:spPr>
      </p:pic>
      <p:sp>
        <p:nvSpPr>
          <p:cNvPr id="3" name="TextBox 2"/>
          <p:cNvSpPr txBox="1"/>
          <p:nvPr/>
        </p:nvSpPr>
        <p:spPr>
          <a:xfrm>
            <a:off x="990600" y="1244593"/>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7" name="TextBox 6"/>
          <p:cNvSpPr txBox="1"/>
          <p:nvPr/>
        </p:nvSpPr>
        <p:spPr>
          <a:xfrm>
            <a:off x="706582" y="5562600"/>
            <a:ext cx="7772400" cy="369332"/>
          </a:xfrm>
          <a:prstGeom prst="rect">
            <a:avLst/>
          </a:prstGeom>
          <a:solidFill>
            <a:schemeClr val="tx1"/>
          </a:solidFill>
        </p:spPr>
        <p:txBody>
          <a:bodyPr wrap="square" rtlCol="0">
            <a:spAutoFit/>
          </a:bodyPr>
          <a:lstStyle/>
          <a:p>
            <a:pPr algn="ctr"/>
            <a:r>
              <a:rPr lang="en-US" dirty="0" smtClean="0">
                <a:solidFill>
                  <a:schemeClr val="bg1"/>
                </a:solidFill>
              </a:rPr>
              <a:t>From </a:t>
            </a:r>
            <a:r>
              <a:rPr lang="en-US" dirty="0">
                <a:solidFill>
                  <a:schemeClr val="bg1"/>
                </a:solidFill>
              </a:rPr>
              <a:t>m</a:t>
            </a:r>
            <a:r>
              <a:rPr lang="en-US" dirty="0" smtClean="0">
                <a:solidFill>
                  <a:schemeClr val="bg1"/>
                </a:solidFill>
              </a:rPr>
              <a:t>icrofilm </a:t>
            </a:r>
            <a:r>
              <a:rPr lang="en-US" dirty="0">
                <a:solidFill>
                  <a:schemeClr val="bg1"/>
                </a:solidFill>
              </a:rPr>
              <a:t>to </a:t>
            </a:r>
            <a:r>
              <a:rPr lang="en-US" dirty="0">
                <a:solidFill>
                  <a:schemeClr val="bg1"/>
                </a:solidFill>
              </a:rPr>
              <a:t>d</a:t>
            </a:r>
            <a:r>
              <a:rPr lang="en-US" dirty="0" smtClean="0">
                <a:solidFill>
                  <a:schemeClr val="bg1"/>
                </a:solidFill>
              </a:rPr>
              <a:t>igital</a:t>
            </a:r>
            <a:endParaRPr lang="en-US" dirty="0">
              <a:solidFill>
                <a:schemeClr val="bg1"/>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0280" y="1905000"/>
            <a:ext cx="4103120" cy="3124200"/>
          </a:xfrm>
          <a:prstGeom prst="rect">
            <a:avLst/>
          </a:prstGeom>
        </p:spPr>
      </p:pic>
      <p:sp>
        <p:nvSpPr>
          <p:cNvPr id="9" name="TextBox 8"/>
          <p:cNvSpPr txBox="1"/>
          <p:nvPr/>
        </p:nvSpPr>
        <p:spPr>
          <a:xfrm>
            <a:off x="1066800" y="5201642"/>
            <a:ext cx="7391400" cy="369332"/>
          </a:xfrm>
          <a:prstGeom prst="rect">
            <a:avLst/>
          </a:prstGeom>
          <a:noFill/>
        </p:spPr>
        <p:txBody>
          <a:bodyPr wrap="square" rtlCol="0">
            <a:spAutoFit/>
          </a:bodyPr>
          <a:lstStyle/>
          <a:p>
            <a:endParaRPr lang="en-US" dirty="0"/>
          </a:p>
        </p:txBody>
      </p:sp>
      <p:sp>
        <p:nvSpPr>
          <p:cNvPr id="6" name="TextBox 5"/>
          <p:cNvSpPr txBox="1"/>
          <p:nvPr/>
        </p:nvSpPr>
        <p:spPr>
          <a:xfrm>
            <a:off x="974690" y="1758940"/>
            <a:ext cx="3009900" cy="3785652"/>
          </a:xfrm>
          <a:prstGeom prst="rect">
            <a:avLst/>
          </a:prstGeom>
          <a:noFill/>
        </p:spPr>
        <p:txBody>
          <a:bodyPr wrap="square" rtlCol="0">
            <a:spAutoFit/>
          </a:bodyPr>
          <a:lstStyle/>
          <a:p>
            <a:r>
              <a:rPr lang="en-US" sz="1200" b="1" dirty="0" smtClean="0"/>
              <a:t>Historical newspapers produced before 1977 and without a copyright notice may be digitally reproduced for free online access. Newspapers published after 1977 are made accessible through a single-user check-out system. </a:t>
            </a:r>
          </a:p>
          <a:p>
            <a:endParaRPr lang="en-US" sz="1200" b="1" dirty="0"/>
          </a:p>
          <a:p>
            <a:r>
              <a:rPr lang="en-US" sz="1200" b="1" dirty="0" smtClean="0"/>
              <a:t>ALL </a:t>
            </a:r>
            <a:r>
              <a:rPr lang="en-US" sz="1200" b="1" dirty="0"/>
              <a:t>of the over 1.3 million pages of </a:t>
            </a:r>
            <a:r>
              <a:rPr lang="en-US" sz="1200" b="1" dirty="0" smtClean="0"/>
              <a:t>newspapers </a:t>
            </a:r>
            <a:r>
              <a:rPr lang="en-US" sz="1200" b="1" dirty="0"/>
              <a:t>in the </a:t>
            </a:r>
            <a:r>
              <a:rPr lang="en-US" sz="1200" b="1" i="1" dirty="0"/>
              <a:t>Florida Digital Newspaper Library</a:t>
            </a:r>
            <a:r>
              <a:rPr lang="en-US" sz="1200" b="1" dirty="0"/>
              <a:t> are FREELY AVAILABLE for searching, reading and downloading. </a:t>
            </a:r>
            <a:r>
              <a:rPr lang="en-US" sz="1200" b="1" dirty="0" smtClean="0"/>
              <a:t>from any public or personal computer. </a:t>
            </a:r>
          </a:p>
          <a:p>
            <a:endParaRPr lang="en-US" sz="1200" b="1" dirty="0"/>
          </a:p>
          <a:p>
            <a:r>
              <a:rPr lang="en-US" sz="1200" b="1" dirty="0"/>
              <a:t>The Florida Digital Newspaper Library </a:t>
            </a:r>
            <a:r>
              <a:rPr lang="en-US" sz="1200" b="1" dirty="0" smtClean="0"/>
              <a:t>(FDNL) exists </a:t>
            </a:r>
            <a:r>
              <a:rPr lang="en-US" sz="1200" b="1" dirty="0"/>
              <a:t>to provide open, online access to the news and history of Florida. Florida’s newspapers are a state treasure, the historian's and genealogist's best friend, and the community's collective memory. </a:t>
            </a:r>
          </a:p>
          <a:p>
            <a:r>
              <a:rPr lang="en-US" sz="1200" b="1" dirty="0" smtClean="0"/>
              <a:t> </a:t>
            </a:r>
            <a:endParaRPr lang="en-US" sz="1200" b="1" dirty="0"/>
          </a:p>
        </p:txBody>
      </p:sp>
    </p:spTree>
    <p:extLst>
      <p:ext uri="{BB962C8B-B14F-4D97-AF65-F5344CB8AC3E}">
        <p14:creationId xmlns:p14="http://schemas.microsoft.com/office/powerpoint/2010/main" val="1554014992"/>
      </p:ext>
    </p:extLst>
  </p:cSld>
  <p:clrMapOvr>
    <a:masterClrMapping/>
  </p:clrMapOvr>
  <p:transition advClick="0" advTm="8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11" name="TextBox 10"/>
          <p:cNvSpPr txBox="1"/>
          <p:nvPr/>
        </p:nvSpPr>
        <p:spPr>
          <a:xfrm>
            <a:off x="-381000" y="2057399"/>
            <a:ext cx="8915400" cy="2677656"/>
          </a:xfrm>
          <a:prstGeom prst="rect">
            <a:avLst/>
          </a:prstGeom>
          <a:noFill/>
        </p:spPr>
        <p:txBody>
          <a:bodyPr wrap="square" rtlCol="0">
            <a:spAutoFit/>
          </a:bodyPr>
          <a:lstStyle/>
          <a:p>
            <a:pPr marL="1719263" lvl="4" indent="-457200">
              <a:buAutoNum type="arabicPeriod"/>
            </a:pPr>
            <a:r>
              <a:rPr lang="en-US" sz="2000" b="1" dirty="0" smtClean="0"/>
              <a:t>Background to the project: what unmet needs does it serve?</a:t>
            </a:r>
          </a:p>
          <a:p>
            <a:pPr marL="1719263" lvl="4" indent="-457200">
              <a:buAutoNum type="arabicPeriod"/>
            </a:pPr>
            <a:r>
              <a:rPr lang="en-US" sz="2000" b="1" dirty="0" smtClean="0"/>
              <a:t>An introduction to the Ethnic Newspapers Database </a:t>
            </a:r>
          </a:p>
          <a:p>
            <a:pPr marL="1719263" lvl="4" indent="-457200">
              <a:buAutoNum type="arabicPeriod"/>
            </a:pPr>
            <a:r>
              <a:rPr lang="en-US" sz="2000" b="1" dirty="0" smtClean="0"/>
              <a:t>The Jewish Floridian newspaper </a:t>
            </a:r>
          </a:p>
          <a:p>
            <a:pPr marL="1719263" lvl="4" indent="-457200">
              <a:buAutoNum type="arabicPeriod"/>
            </a:pPr>
            <a:r>
              <a:rPr lang="en-US" sz="2000" b="1" dirty="0" smtClean="0"/>
              <a:t>Future steps</a:t>
            </a:r>
          </a:p>
          <a:p>
            <a:pPr marL="1719263" lvl="4" indent="-457200">
              <a:buAutoNum type="arabicPeriod"/>
            </a:pPr>
            <a:r>
              <a:rPr lang="en-US" sz="2000" b="1" dirty="0" smtClean="0"/>
              <a:t>A tutorial on how to access these materials</a:t>
            </a:r>
          </a:p>
          <a:p>
            <a:pPr marL="1719263" lvl="4" indent="-457200">
              <a:buAutoNum type="arabicPeriod"/>
            </a:pPr>
            <a:r>
              <a:rPr lang="en-US" sz="2000" b="1" dirty="0" smtClean="0"/>
              <a:t>Q&amp;A session</a:t>
            </a:r>
          </a:p>
          <a:p>
            <a:pPr marL="1719263" lvl="4" indent="-457200">
              <a:buAutoNum type="arabicPeriod"/>
            </a:pPr>
            <a:r>
              <a:rPr lang="en-US" sz="2000" b="1" dirty="0" smtClean="0"/>
              <a:t>Survey: </a:t>
            </a:r>
            <a:r>
              <a:rPr lang="en-US" sz="2000" u="sng" dirty="0">
                <a:hlinkClick r:id="rId5"/>
              </a:rPr>
              <a:t>http://www.surveymonkey.com/s/GSQFW6K</a:t>
            </a:r>
            <a:endParaRPr lang="en-US" sz="2000" b="1" dirty="0" smtClean="0"/>
          </a:p>
          <a:p>
            <a:pPr marL="2171700" lvl="4" indent="-457200">
              <a:buAutoNum type="arabicPeriod"/>
            </a:pPr>
            <a:endParaRPr lang="en-US" sz="2800" b="1" dirty="0" smtClean="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0881"/>
            <a:ext cx="9144000" cy="914400"/>
          </a:xfrm>
          <a:prstGeom prst="rect">
            <a:avLst/>
          </a:prstGeom>
        </p:spPr>
      </p:pic>
      <p:sp>
        <p:nvSpPr>
          <p:cNvPr id="3" name="TextBox 2"/>
          <p:cNvSpPr txBox="1"/>
          <p:nvPr/>
        </p:nvSpPr>
        <p:spPr>
          <a:xfrm>
            <a:off x="990600" y="1244593"/>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7" name="TextBox 6"/>
          <p:cNvSpPr txBox="1"/>
          <p:nvPr/>
        </p:nvSpPr>
        <p:spPr>
          <a:xfrm>
            <a:off x="381000" y="5638800"/>
            <a:ext cx="8534400" cy="369332"/>
          </a:xfrm>
          <a:prstGeom prst="rect">
            <a:avLst/>
          </a:prstGeom>
          <a:solidFill>
            <a:schemeClr val="tx1"/>
          </a:solidFill>
        </p:spPr>
        <p:txBody>
          <a:bodyPr wrap="square" rtlCol="0">
            <a:spAutoFit/>
          </a:bodyPr>
          <a:lstStyle/>
          <a:p>
            <a:pPr algn="ctr"/>
            <a:r>
              <a:rPr lang="en-US" dirty="0" smtClean="0">
                <a:solidFill>
                  <a:schemeClr val="bg1"/>
                </a:solidFill>
              </a:rPr>
              <a:t>Help the project move forward: please take the short survey and give us your feedback! </a:t>
            </a:r>
            <a:endParaRPr lang="en-US" dirty="0">
              <a:solidFill>
                <a:srgbClr val="FFFFFF"/>
              </a:solidFill>
            </a:endParaRPr>
          </a:p>
        </p:txBody>
      </p:sp>
    </p:spTree>
  </p:cSld>
  <p:clrMapOvr>
    <a:masterClrMapping/>
  </p:clrMapOvr>
  <p:transition advClick="0" advTm="8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sp>
        <p:nvSpPr>
          <p:cNvPr id="11" name="TextBox 10"/>
          <p:cNvSpPr txBox="1"/>
          <p:nvPr/>
        </p:nvSpPr>
        <p:spPr>
          <a:xfrm>
            <a:off x="381000" y="2057400"/>
            <a:ext cx="8382000" cy="2616101"/>
          </a:xfrm>
          <a:prstGeom prst="rect">
            <a:avLst/>
          </a:prstGeom>
          <a:noFill/>
        </p:spPr>
        <p:txBody>
          <a:bodyPr wrap="square" rtlCol="0">
            <a:spAutoFit/>
          </a:bodyPr>
          <a:lstStyle/>
          <a:p>
            <a:pPr marL="1714500" lvl="4"/>
            <a:endParaRPr lang="en-US" sz="2800" b="1" dirty="0" smtClean="0"/>
          </a:p>
          <a:p>
            <a:pPr marL="1376363" lvl="1" indent="-461963">
              <a:buFont typeface="+mj-lt"/>
              <a:buAutoNum type="alphaUcPeriod"/>
            </a:pPr>
            <a:r>
              <a:rPr lang="en-US" b="1" dirty="0"/>
              <a:t>The history of Florida’s ethnic groups is incomplete</a:t>
            </a:r>
          </a:p>
          <a:p>
            <a:pPr marL="1376363" lvl="1" indent="-461963">
              <a:buFont typeface="+mj-lt"/>
              <a:buAutoNum type="alphaUcPeriod"/>
            </a:pPr>
            <a:r>
              <a:rPr lang="en-US" b="1" dirty="0"/>
              <a:t>The history of Florida’s Jewry remains to be written</a:t>
            </a:r>
          </a:p>
          <a:p>
            <a:pPr marL="1376363" lvl="1" indent="-461963">
              <a:buFont typeface="+mj-lt"/>
              <a:buAutoNum type="alphaUcPeriod"/>
            </a:pPr>
            <a:r>
              <a:rPr lang="en-US" b="1" dirty="0"/>
              <a:t>A major primary resource for researching Florida Jewish history, </a:t>
            </a:r>
            <a:r>
              <a:rPr lang="en-US" b="1" i="1" dirty="0"/>
              <a:t>The Jewish Floridian</a:t>
            </a:r>
            <a:r>
              <a:rPr lang="en-US" b="1" dirty="0"/>
              <a:t> newspaper, is virtually hidden</a:t>
            </a:r>
          </a:p>
          <a:p>
            <a:pPr marL="1376363" lvl="1" indent="-461963">
              <a:buFont typeface="+mj-lt"/>
              <a:buAutoNum type="alphaUcPeriod"/>
            </a:pPr>
            <a:r>
              <a:rPr lang="en-US" b="1" dirty="0"/>
              <a:t>The history of this long-standing ethnic newspaper remains unknown and unwritten</a:t>
            </a:r>
          </a:p>
          <a:p>
            <a:pPr marL="2171700" lvl="4" indent="-457200">
              <a:buAutoNum type="arabicPeriod"/>
            </a:pPr>
            <a:endParaRPr lang="en-US" sz="2800" b="1" dirty="0" smtClean="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881"/>
            <a:ext cx="9144000" cy="914400"/>
          </a:xfrm>
          <a:prstGeom prst="rect">
            <a:avLst/>
          </a:prstGeom>
        </p:spPr>
      </p:pic>
      <p:sp>
        <p:nvSpPr>
          <p:cNvPr id="3" name="TextBox 2"/>
          <p:cNvSpPr txBox="1"/>
          <p:nvPr/>
        </p:nvSpPr>
        <p:spPr>
          <a:xfrm>
            <a:off x="990600" y="1244593"/>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7" name="TextBox 6"/>
          <p:cNvSpPr txBox="1"/>
          <p:nvPr/>
        </p:nvSpPr>
        <p:spPr>
          <a:xfrm>
            <a:off x="685800" y="5638800"/>
            <a:ext cx="7772400" cy="369332"/>
          </a:xfrm>
          <a:prstGeom prst="rect">
            <a:avLst/>
          </a:prstGeom>
          <a:solidFill>
            <a:schemeClr val="tx1"/>
          </a:solidFill>
        </p:spPr>
        <p:txBody>
          <a:bodyPr wrap="square" rtlCol="0">
            <a:spAutoFit/>
          </a:bodyPr>
          <a:lstStyle/>
          <a:p>
            <a:pPr algn="ctr"/>
            <a:r>
              <a:rPr lang="en-US" dirty="0" smtClean="0">
                <a:solidFill>
                  <a:schemeClr val="bg1"/>
                </a:solidFill>
              </a:rPr>
              <a:t>Background to the </a:t>
            </a:r>
            <a:r>
              <a:rPr lang="en-US" dirty="0" smtClean="0">
                <a:solidFill>
                  <a:schemeClr val="bg1"/>
                </a:solidFill>
              </a:rPr>
              <a:t>project</a:t>
            </a:r>
            <a:r>
              <a:rPr lang="en-US" dirty="0" smtClean="0">
                <a:solidFill>
                  <a:schemeClr val="bg1"/>
                </a:solidFill>
              </a:rPr>
              <a:t>: what unmet needs does it serve?</a:t>
            </a:r>
            <a:endParaRPr lang="en-US" dirty="0">
              <a:solidFill>
                <a:schemeClr val="bg1"/>
              </a:solidFill>
            </a:endParaRPr>
          </a:p>
        </p:txBody>
      </p:sp>
    </p:spTree>
    <p:extLst>
      <p:ext uri="{BB962C8B-B14F-4D97-AF65-F5344CB8AC3E}">
        <p14:creationId xmlns:p14="http://schemas.microsoft.com/office/powerpoint/2010/main" val="765216292"/>
      </p:ext>
    </p:extLst>
  </p:cSld>
  <p:clrMapOvr>
    <a:masterClrMapping/>
  </p:clrMapOvr>
  <p:transition advClick="0" advTm="8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881"/>
            <a:ext cx="9144000" cy="914400"/>
          </a:xfrm>
          <a:prstGeom prst="rect">
            <a:avLst/>
          </a:prstGeom>
        </p:spPr>
      </p:pic>
      <p:sp>
        <p:nvSpPr>
          <p:cNvPr id="3" name="TextBox 2"/>
          <p:cNvSpPr txBox="1"/>
          <p:nvPr/>
        </p:nvSpPr>
        <p:spPr>
          <a:xfrm>
            <a:off x="990600" y="1244593"/>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7" name="TextBox 6"/>
          <p:cNvSpPr txBox="1"/>
          <p:nvPr/>
        </p:nvSpPr>
        <p:spPr>
          <a:xfrm>
            <a:off x="838200" y="5638800"/>
            <a:ext cx="7772400" cy="369332"/>
          </a:xfrm>
          <a:prstGeom prst="rect">
            <a:avLst/>
          </a:prstGeom>
          <a:solidFill>
            <a:schemeClr val="tx1"/>
          </a:solidFill>
        </p:spPr>
        <p:txBody>
          <a:bodyPr wrap="square" rtlCol="0">
            <a:spAutoFit/>
          </a:bodyPr>
          <a:lstStyle/>
          <a:p>
            <a:pPr algn="ctr"/>
            <a:r>
              <a:rPr lang="en-US" dirty="0">
                <a:solidFill>
                  <a:schemeClr val="bg1"/>
                </a:solidFill>
              </a:rPr>
              <a:t>T</a:t>
            </a:r>
            <a:r>
              <a:rPr lang="en-US" dirty="0" smtClean="0">
                <a:solidFill>
                  <a:schemeClr val="bg1"/>
                </a:solidFill>
              </a:rPr>
              <a:t>he history of Florida’s ethnic groups is incomplete </a:t>
            </a:r>
            <a:endParaRPr lang="en-US" dirty="0">
              <a:solidFill>
                <a:schemeClr val="bg1"/>
              </a:solidFill>
            </a:endParaRPr>
          </a:p>
        </p:txBody>
      </p:sp>
      <p:pic>
        <p:nvPicPr>
          <p:cNvPr id="6" name="Picture 5">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 y="1676400"/>
            <a:ext cx="2438400" cy="3491789"/>
          </a:xfrm>
          <a:prstGeom prst="rect">
            <a:avLst/>
          </a:prstGeom>
        </p:spPr>
      </p:pic>
      <p:sp>
        <p:nvSpPr>
          <p:cNvPr id="8" name="TextBox 7"/>
          <p:cNvSpPr txBox="1"/>
          <p:nvPr/>
        </p:nvSpPr>
        <p:spPr>
          <a:xfrm>
            <a:off x="4114800" y="1883926"/>
            <a:ext cx="3962400" cy="3539430"/>
          </a:xfrm>
          <a:prstGeom prst="rect">
            <a:avLst/>
          </a:prstGeom>
          <a:noFill/>
        </p:spPr>
        <p:txBody>
          <a:bodyPr wrap="square" rtlCol="0">
            <a:spAutoFit/>
          </a:bodyPr>
          <a:lstStyle/>
          <a:p>
            <a:r>
              <a:rPr lang="en-US" sz="1400" b="1" dirty="0"/>
              <a:t>Interest in the ethnic groups of Florida and their history is likewise increasing, yet primary resources for research into the early history of these communities are limited. </a:t>
            </a:r>
            <a:endParaRPr lang="en-US" sz="1400" b="1" dirty="0" smtClean="0"/>
          </a:p>
          <a:p>
            <a:endParaRPr lang="en-US" sz="1400" b="1" dirty="0"/>
          </a:p>
          <a:p>
            <a:r>
              <a:rPr lang="en-US" sz="1400" b="1" dirty="0" smtClean="0"/>
              <a:t>Historic </a:t>
            </a:r>
            <a:r>
              <a:rPr lang="en-US" sz="1400" b="1" dirty="0"/>
              <a:t>newspaper collections on microfilm or in electronic databases are frequently </a:t>
            </a:r>
            <a:r>
              <a:rPr lang="en-US" sz="1400" b="1" dirty="0" smtClean="0"/>
              <a:t>inaccessible, </a:t>
            </a:r>
            <a:r>
              <a:rPr lang="en-US" sz="1400" b="1" dirty="0"/>
              <a:t>or </a:t>
            </a:r>
            <a:r>
              <a:rPr lang="en-US" sz="1400" b="1" dirty="0" smtClean="0"/>
              <a:t>they are too </a:t>
            </a:r>
            <a:r>
              <a:rPr lang="en-US" sz="1400" b="1" dirty="0"/>
              <a:t>expensive for public libraries, historical societies, and smaller colleges to maintain or acquire. 	</a:t>
            </a:r>
          </a:p>
          <a:p>
            <a:endParaRPr lang="en-US" sz="1400" b="1" dirty="0"/>
          </a:p>
          <a:p>
            <a:r>
              <a:rPr lang="en-US" sz="1400" b="1" dirty="0" smtClean="0"/>
              <a:t>Many </a:t>
            </a:r>
            <a:r>
              <a:rPr lang="en-US" sz="1400" b="1" dirty="0" smtClean="0"/>
              <a:t>important, older materials like this </a:t>
            </a:r>
            <a:r>
              <a:rPr lang="en-US" sz="1400" b="1" dirty="0"/>
              <a:t>first issue of </a:t>
            </a:r>
            <a:r>
              <a:rPr lang="en-US" sz="1400" b="1" i="1" dirty="0"/>
              <a:t>La </a:t>
            </a:r>
            <a:r>
              <a:rPr lang="en-US" sz="1400" b="1" i="1" dirty="0" err="1"/>
              <a:t>Gaceta</a:t>
            </a:r>
            <a:r>
              <a:rPr lang="en-US" sz="1400" b="1" dirty="0"/>
              <a:t>, a weekly Spanish/English newspaper produced in Tampa, </a:t>
            </a:r>
            <a:r>
              <a:rPr lang="en-US" sz="1400" b="1" dirty="0" smtClean="0"/>
              <a:t>are </a:t>
            </a:r>
            <a:r>
              <a:rPr lang="en-US" sz="1400" b="1" dirty="0" smtClean="0"/>
              <a:t>in a poor physical state and in need of digital preservation.</a:t>
            </a:r>
            <a:endParaRPr lang="en-US" sz="1400" b="1" dirty="0"/>
          </a:p>
          <a:p>
            <a:endParaRPr lang="en-US" sz="1400" b="1" dirty="0"/>
          </a:p>
        </p:txBody>
      </p:sp>
      <p:sp>
        <p:nvSpPr>
          <p:cNvPr id="5" name="TextBox 4"/>
          <p:cNvSpPr txBox="1"/>
          <p:nvPr/>
        </p:nvSpPr>
        <p:spPr>
          <a:xfrm>
            <a:off x="748145" y="5168189"/>
            <a:ext cx="3352800" cy="400110"/>
          </a:xfrm>
          <a:prstGeom prst="rect">
            <a:avLst/>
          </a:prstGeom>
          <a:noFill/>
        </p:spPr>
        <p:txBody>
          <a:bodyPr wrap="square" rtlCol="0">
            <a:spAutoFit/>
          </a:bodyPr>
          <a:lstStyle/>
          <a:p>
            <a:pPr algn="ctr"/>
            <a:r>
              <a:rPr lang="en-US" sz="1000" dirty="0" smtClean="0"/>
              <a:t>The first issue of </a:t>
            </a:r>
            <a:r>
              <a:rPr lang="en-US" sz="1000" i="1" dirty="0" smtClean="0"/>
              <a:t>La </a:t>
            </a:r>
            <a:r>
              <a:rPr lang="en-US" sz="1000" i="1" dirty="0" err="1" smtClean="0"/>
              <a:t>Gaceta</a:t>
            </a:r>
            <a:r>
              <a:rPr lang="en-US" sz="1000" dirty="0" smtClean="0"/>
              <a:t>, October 5, 1922: there are 993 issues of this newspaper available online in the FDNL</a:t>
            </a:r>
            <a:endParaRPr lang="en-US" sz="1000" i="1" dirty="0"/>
          </a:p>
        </p:txBody>
      </p:sp>
    </p:spTree>
    <p:extLst>
      <p:ext uri="{BB962C8B-B14F-4D97-AF65-F5344CB8AC3E}">
        <p14:creationId xmlns:p14="http://schemas.microsoft.com/office/powerpoint/2010/main" val="3672073210"/>
      </p:ext>
    </p:extLst>
  </p:cSld>
  <p:clrMapOvr>
    <a:masterClrMapping/>
  </p:clrMapOvr>
  <p:transition advClick="0" advTm="8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881"/>
            <a:ext cx="9144000" cy="914400"/>
          </a:xfrm>
          <a:prstGeom prst="rect">
            <a:avLst/>
          </a:prstGeom>
        </p:spPr>
      </p:pic>
      <p:sp>
        <p:nvSpPr>
          <p:cNvPr id="3" name="TextBox 2"/>
          <p:cNvSpPr txBox="1"/>
          <p:nvPr/>
        </p:nvSpPr>
        <p:spPr>
          <a:xfrm>
            <a:off x="990600" y="1244593"/>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7" name="TextBox 6"/>
          <p:cNvSpPr txBox="1"/>
          <p:nvPr/>
        </p:nvSpPr>
        <p:spPr>
          <a:xfrm>
            <a:off x="838200" y="5638800"/>
            <a:ext cx="7772400" cy="369332"/>
          </a:xfrm>
          <a:prstGeom prst="rect">
            <a:avLst/>
          </a:prstGeom>
          <a:solidFill>
            <a:schemeClr val="tx1"/>
          </a:solidFill>
        </p:spPr>
        <p:txBody>
          <a:bodyPr wrap="square" rtlCol="0">
            <a:spAutoFit/>
          </a:bodyPr>
          <a:lstStyle/>
          <a:p>
            <a:pPr algn="ctr"/>
            <a:r>
              <a:rPr lang="en-US" dirty="0">
                <a:solidFill>
                  <a:schemeClr val="bg1"/>
                </a:solidFill>
              </a:rPr>
              <a:t>T</a:t>
            </a:r>
            <a:r>
              <a:rPr lang="en-US" dirty="0" smtClean="0">
                <a:solidFill>
                  <a:schemeClr val="bg1"/>
                </a:solidFill>
              </a:rPr>
              <a:t>he history of Florida’s Jewry remains to be written</a:t>
            </a:r>
            <a:endParaRPr lang="en-US" dirty="0">
              <a:solidFill>
                <a:schemeClr val="bg1"/>
              </a:solidFill>
            </a:endParaRPr>
          </a:p>
        </p:txBody>
      </p:sp>
      <p:sp>
        <p:nvSpPr>
          <p:cNvPr id="8" name="TextBox 7"/>
          <p:cNvSpPr txBox="1"/>
          <p:nvPr/>
        </p:nvSpPr>
        <p:spPr>
          <a:xfrm>
            <a:off x="4114800" y="1678801"/>
            <a:ext cx="3581400" cy="3970318"/>
          </a:xfrm>
          <a:prstGeom prst="rect">
            <a:avLst/>
          </a:prstGeom>
          <a:noFill/>
        </p:spPr>
        <p:txBody>
          <a:bodyPr wrap="square" rtlCol="0">
            <a:spAutoFit/>
          </a:bodyPr>
          <a:lstStyle/>
          <a:p>
            <a:r>
              <a:rPr lang="en-US" sz="1400" b="1" dirty="0"/>
              <a:t>To date, no comprehensive history of the Jewish community of Florida has been written; yet this comparatively small section of the general population has made a significant impact on the state. </a:t>
            </a:r>
            <a:endParaRPr lang="en-US" sz="1400" b="1" dirty="0" smtClean="0"/>
          </a:p>
          <a:p>
            <a:endParaRPr lang="en-US" sz="1400" b="1" dirty="0"/>
          </a:p>
          <a:p>
            <a:r>
              <a:rPr lang="en-US" sz="1400" b="1" dirty="0"/>
              <a:t>Today, there are 13 Jewish community centers and more than 300 synagogues across the state. Florida currently has the third largest Jewish population in the United States with over 614,000 self-identified Jews 	</a:t>
            </a:r>
          </a:p>
          <a:p>
            <a:r>
              <a:rPr lang="en-US" sz="1400" b="1" dirty="0"/>
              <a:t>	</a:t>
            </a:r>
          </a:p>
          <a:p>
            <a:r>
              <a:rPr lang="en-US" sz="1400" b="1" dirty="0" smtClean="0"/>
              <a:t>Early sources, like this first </a:t>
            </a:r>
            <a:r>
              <a:rPr lang="en-US" sz="1400" b="1" dirty="0"/>
              <a:t>issue of </a:t>
            </a:r>
            <a:r>
              <a:rPr lang="en-US" sz="1400" b="1" i="1" dirty="0"/>
              <a:t>T</a:t>
            </a:r>
            <a:r>
              <a:rPr lang="en-US" sz="1400" b="1" i="1" dirty="0" smtClean="0"/>
              <a:t>he</a:t>
            </a:r>
            <a:r>
              <a:rPr lang="en-US" sz="1400" b="1" dirty="0" smtClean="0"/>
              <a:t> </a:t>
            </a:r>
            <a:r>
              <a:rPr lang="en-US" sz="1400" b="1" i="1" dirty="0" smtClean="0"/>
              <a:t>Jacobean, </a:t>
            </a:r>
            <a:r>
              <a:rPr lang="en-US" sz="1400" b="1" dirty="0" smtClean="0"/>
              <a:t>an English language Jewish community newsletter produced in Miami, </a:t>
            </a:r>
            <a:r>
              <a:rPr lang="en-US" sz="1400" b="1" dirty="0" smtClean="0"/>
              <a:t>FL, will </a:t>
            </a:r>
            <a:r>
              <a:rPr lang="en-US" sz="1400" b="1" dirty="0" smtClean="0"/>
              <a:t>help build the picture of Jewish life in Florida in the 20</a:t>
            </a:r>
            <a:r>
              <a:rPr lang="en-US" sz="1400" b="1" baseline="30000" dirty="0" smtClean="0"/>
              <a:t>th</a:t>
            </a:r>
            <a:r>
              <a:rPr lang="en-US" sz="1400" b="1" dirty="0" smtClean="0"/>
              <a:t> century.</a:t>
            </a:r>
            <a:endParaRPr lang="en-US" sz="1400" b="1" dirty="0"/>
          </a:p>
          <a:p>
            <a:endParaRPr lang="en-US" sz="1400" b="1" dirty="0"/>
          </a:p>
        </p:txBody>
      </p:sp>
      <p:pic>
        <p:nvPicPr>
          <p:cNvPr id="5" name="Picture 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6366" y="1819022"/>
            <a:ext cx="2556403" cy="3284978"/>
          </a:xfrm>
          <a:prstGeom prst="rect">
            <a:avLst/>
          </a:prstGeom>
        </p:spPr>
      </p:pic>
      <p:sp>
        <p:nvSpPr>
          <p:cNvPr id="6" name="TextBox 5"/>
          <p:cNvSpPr txBox="1"/>
          <p:nvPr/>
        </p:nvSpPr>
        <p:spPr>
          <a:xfrm>
            <a:off x="1117893" y="5181598"/>
            <a:ext cx="2978434" cy="246221"/>
          </a:xfrm>
          <a:prstGeom prst="rect">
            <a:avLst/>
          </a:prstGeom>
          <a:noFill/>
        </p:spPr>
        <p:txBody>
          <a:bodyPr wrap="square" rtlCol="0">
            <a:spAutoFit/>
          </a:bodyPr>
          <a:lstStyle/>
          <a:p>
            <a:r>
              <a:rPr lang="en-US" sz="1000" dirty="0" smtClean="0"/>
              <a:t>The first issue of </a:t>
            </a:r>
            <a:r>
              <a:rPr lang="en-US" sz="1000" i="1" dirty="0" smtClean="0"/>
              <a:t>The Jacobean</a:t>
            </a:r>
            <a:r>
              <a:rPr lang="en-US" sz="1000" dirty="0" smtClean="0"/>
              <a:t>, October 2, 1931.</a:t>
            </a:r>
            <a:endParaRPr lang="en-US" sz="1000" i="1" dirty="0"/>
          </a:p>
        </p:txBody>
      </p:sp>
    </p:spTree>
    <p:extLst>
      <p:ext uri="{BB962C8B-B14F-4D97-AF65-F5344CB8AC3E}">
        <p14:creationId xmlns:p14="http://schemas.microsoft.com/office/powerpoint/2010/main" val="909049673"/>
      </p:ext>
    </p:extLst>
  </p:cSld>
  <p:clrMapOvr>
    <a:masterClrMapping/>
  </p:clrMapOvr>
  <p:transition advClick="0" advTm="8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881"/>
            <a:ext cx="9144000" cy="914400"/>
          </a:xfrm>
          <a:prstGeom prst="rect">
            <a:avLst/>
          </a:prstGeom>
        </p:spPr>
      </p:pic>
      <p:sp>
        <p:nvSpPr>
          <p:cNvPr id="3" name="TextBox 2"/>
          <p:cNvSpPr txBox="1"/>
          <p:nvPr/>
        </p:nvSpPr>
        <p:spPr>
          <a:xfrm>
            <a:off x="990600" y="1244593"/>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7" name="TextBox 6"/>
          <p:cNvSpPr txBox="1"/>
          <p:nvPr/>
        </p:nvSpPr>
        <p:spPr>
          <a:xfrm>
            <a:off x="228600" y="5739051"/>
            <a:ext cx="8610600" cy="369332"/>
          </a:xfrm>
          <a:prstGeom prst="rect">
            <a:avLst/>
          </a:prstGeom>
          <a:solidFill>
            <a:schemeClr val="tx1"/>
          </a:solidFill>
        </p:spPr>
        <p:txBody>
          <a:bodyPr wrap="square" rtlCol="0">
            <a:spAutoFit/>
          </a:bodyPr>
          <a:lstStyle/>
          <a:p>
            <a:pPr marL="111125" lvl="1" algn="ctr"/>
            <a:r>
              <a:rPr lang="en-US" dirty="0">
                <a:solidFill>
                  <a:schemeClr val="bg1"/>
                </a:solidFill>
              </a:rPr>
              <a:t>A major primary </a:t>
            </a:r>
            <a:r>
              <a:rPr lang="en-US" dirty="0" smtClean="0">
                <a:solidFill>
                  <a:schemeClr val="bg1"/>
                </a:solidFill>
              </a:rPr>
              <a:t>resource, </a:t>
            </a:r>
            <a:r>
              <a:rPr lang="en-US" i="1" dirty="0">
                <a:solidFill>
                  <a:schemeClr val="bg1"/>
                </a:solidFill>
              </a:rPr>
              <a:t>The Jewish Floridian</a:t>
            </a:r>
            <a:r>
              <a:rPr lang="en-US" dirty="0">
                <a:solidFill>
                  <a:schemeClr val="bg1"/>
                </a:solidFill>
              </a:rPr>
              <a:t> newspaper, is virtually hidden</a:t>
            </a:r>
          </a:p>
        </p:txBody>
      </p:sp>
      <p:sp>
        <p:nvSpPr>
          <p:cNvPr id="8" name="TextBox 7"/>
          <p:cNvSpPr txBox="1"/>
          <p:nvPr/>
        </p:nvSpPr>
        <p:spPr>
          <a:xfrm>
            <a:off x="4038600" y="1852084"/>
            <a:ext cx="3962400" cy="3754874"/>
          </a:xfrm>
          <a:prstGeom prst="rect">
            <a:avLst/>
          </a:prstGeom>
          <a:noFill/>
        </p:spPr>
        <p:txBody>
          <a:bodyPr wrap="square" rtlCol="0">
            <a:spAutoFit/>
          </a:bodyPr>
          <a:lstStyle/>
          <a:p>
            <a:r>
              <a:rPr lang="en-US" sz="1400" b="1" i="1" dirty="0" smtClean="0"/>
              <a:t>The </a:t>
            </a:r>
            <a:r>
              <a:rPr lang="en-US" sz="1400" b="1" i="1" dirty="0"/>
              <a:t>Jewish Floridian </a:t>
            </a:r>
            <a:r>
              <a:rPr lang="en-US" sz="1400" b="1" dirty="0" smtClean="0"/>
              <a:t>is Florida’s </a:t>
            </a:r>
            <a:r>
              <a:rPr lang="en-US" sz="1400" b="1" dirty="0"/>
              <a:t>longest standing ethnic newspaper of </a:t>
            </a:r>
            <a:r>
              <a:rPr lang="en-US" sz="1400" b="1" dirty="0" smtClean="0"/>
              <a:t>note. It was first </a:t>
            </a:r>
            <a:r>
              <a:rPr lang="en-US" sz="1400" b="1" dirty="0"/>
              <a:t>produced in Miami and later around the state from </a:t>
            </a:r>
            <a:r>
              <a:rPr lang="en-US" sz="1400" b="1" dirty="0" smtClean="0"/>
              <a:t>1928-1990.</a:t>
            </a:r>
            <a:endParaRPr lang="en-US" sz="1400" dirty="0"/>
          </a:p>
          <a:p>
            <a:endParaRPr lang="en-US" sz="1400" b="1" dirty="0" smtClean="0"/>
          </a:p>
          <a:p>
            <a:r>
              <a:rPr lang="en-US" sz="1400" b="1" dirty="0" smtClean="0"/>
              <a:t>A </a:t>
            </a:r>
            <a:r>
              <a:rPr lang="en-US" sz="1400" b="1" dirty="0"/>
              <a:t>substantial broadsheet such as </a:t>
            </a:r>
            <a:r>
              <a:rPr lang="en-US" sz="1400" b="1" i="1" dirty="0" smtClean="0"/>
              <a:t>The </a:t>
            </a:r>
            <a:r>
              <a:rPr lang="en-US" sz="1400" b="1" i="1" dirty="0"/>
              <a:t>Jewish </a:t>
            </a:r>
            <a:r>
              <a:rPr lang="en-US" sz="1400" b="1" i="1" dirty="0" smtClean="0"/>
              <a:t>Floridian</a:t>
            </a:r>
            <a:r>
              <a:rPr lang="en-US" sz="1400" b="1" dirty="0" smtClean="0"/>
              <a:t> </a:t>
            </a:r>
            <a:r>
              <a:rPr lang="en-US" sz="1400" b="1" dirty="0"/>
              <a:t>provides a key resource for charting the development of a major ethnic group in Florida. Yet, </a:t>
            </a:r>
            <a:r>
              <a:rPr lang="en-US" sz="1400" b="1" dirty="0" smtClean="0"/>
              <a:t>in their previous </a:t>
            </a:r>
            <a:r>
              <a:rPr lang="en-US" sz="1400" b="1" dirty="0"/>
              <a:t>state as a microfilm resource, </a:t>
            </a:r>
            <a:r>
              <a:rPr lang="en-US" sz="1400" b="1" i="1" dirty="0" smtClean="0"/>
              <a:t>The </a:t>
            </a:r>
            <a:r>
              <a:rPr lang="en-US" sz="1400" b="1" i="1" dirty="0"/>
              <a:t>Jewish </a:t>
            </a:r>
            <a:r>
              <a:rPr lang="en-US" sz="1400" b="1" i="1" dirty="0" smtClean="0"/>
              <a:t>Floridian </a:t>
            </a:r>
            <a:r>
              <a:rPr lang="en-US" sz="1400" b="1" dirty="0"/>
              <a:t>newspapers </a:t>
            </a:r>
            <a:r>
              <a:rPr lang="en-US" sz="1400" b="1" dirty="0" smtClean="0"/>
              <a:t>were  </a:t>
            </a:r>
            <a:r>
              <a:rPr lang="en-US" sz="1400" b="1" dirty="0"/>
              <a:t>virtually hidden. </a:t>
            </a:r>
            <a:endParaRPr lang="en-US" sz="1400" b="1" dirty="0" smtClean="0"/>
          </a:p>
          <a:p>
            <a:endParaRPr lang="en-US" sz="1400" b="1" dirty="0"/>
          </a:p>
          <a:p>
            <a:r>
              <a:rPr lang="en-US" sz="1400" b="1" dirty="0" smtClean="0"/>
              <a:t>Researchers </a:t>
            </a:r>
            <a:r>
              <a:rPr lang="en-US" sz="1400" b="1" dirty="0"/>
              <a:t>wishing to mine the wealth of information contained in </a:t>
            </a:r>
            <a:r>
              <a:rPr lang="en-US" sz="1400" b="1" dirty="0" smtClean="0"/>
              <a:t>its over </a:t>
            </a:r>
            <a:r>
              <a:rPr lang="en-US" sz="1400" b="1" dirty="0"/>
              <a:t>48,000 pages </a:t>
            </a:r>
            <a:r>
              <a:rPr lang="en-US" sz="1400" b="1" dirty="0" smtClean="0"/>
              <a:t>had to </a:t>
            </a:r>
            <a:r>
              <a:rPr lang="en-US" sz="1400" b="1" dirty="0"/>
              <a:t>engage in the painstaking and time consuming process of trawling through the microfilm page by </a:t>
            </a:r>
            <a:r>
              <a:rPr lang="en-US" sz="1400" b="1" dirty="0" smtClean="0"/>
              <a:t>page.</a:t>
            </a:r>
          </a:p>
          <a:p>
            <a:endParaRPr lang="en-US" sz="1400" b="1" dirty="0"/>
          </a:p>
        </p:txBody>
      </p:sp>
      <p:pic>
        <p:nvPicPr>
          <p:cNvPr id="6" name="Picture 5">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029" y="1812410"/>
            <a:ext cx="2618509" cy="3618779"/>
          </a:xfrm>
          <a:prstGeom prst="rect">
            <a:avLst/>
          </a:prstGeom>
        </p:spPr>
      </p:pic>
      <p:sp>
        <p:nvSpPr>
          <p:cNvPr id="5" name="TextBox 4"/>
          <p:cNvSpPr txBox="1"/>
          <p:nvPr/>
        </p:nvSpPr>
        <p:spPr>
          <a:xfrm>
            <a:off x="914400" y="5431189"/>
            <a:ext cx="3581400" cy="246221"/>
          </a:xfrm>
          <a:prstGeom prst="rect">
            <a:avLst/>
          </a:prstGeom>
          <a:noFill/>
        </p:spPr>
        <p:txBody>
          <a:bodyPr wrap="square" rtlCol="0">
            <a:spAutoFit/>
          </a:bodyPr>
          <a:lstStyle/>
          <a:p>
            <a:r>
              <a:rPr lang="en-US" sz="1000" dirty="0" smtClean="0"/>
              <a:t>The first issue of </a:t>
            </a:r>
            <a:r>
              <a:rPr lang="en-US" sz="1000" i="1" dirty="0" smtClean="0"/>
              <a:t>The Jewish Floridian</a:t>
            </a:r>
            <a:r>
              <a:rPr lang="en-US" sz="1000" dirty="0" smtClean="0"/>
              <a:t>, October 19, 1928</a:t>
            </a:r>
            <a:endParaRPr lang="en-US" sz="1000" dirty="0"/>
          </a:p>
        </p:txBody>
      </p:sp>
    </p:spTree>
    <p:extLst>
      <p:ext uri="{BB962C8B-B14F-4D97-AF65-F5344CB8AC3E}">
        <p14:creationId xmlns:p14="http://schemas.microsoft.com/office/powerpoint/2010/main" val="462413367"/>
      </p:ext>
    </p:extLst>
  </p:cSld>
  <p:clrMapOvr>
    <a:masterClrMapping/>
  </p:clrMapOvr>
  <p:transition advClick="0" advTm="8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
            <a:lum/>
          </a:blip>
          <a:srcRect/>
          <a:stretch>
            <a:fillRect t="-51000" b="-51000"/>
          </a:stretch>
        </a:blipFill>
        <a:effectLst/>
      </p:bgPr>
    </p:bg>
    <p:spTree>
      <p:nvGrpSpPr>
        <p:cNvPr id="1" name=""/>
        <p:cNvGrpSpPr/>
        <p:nvPr/>
      </p:nvGrpSpPr>
      <p:grpSpPr>
        <a:xfrm>
          <a:off x="0" y="0"/>
          <a:ext cx="0" cy="0"/>
          <a:chOff x="0" y="0"/>
          <a:chExt cx="0" cy="0"/>
        </a:xfrm>
      </p:grpSpPr>
      <p:pic>
        <p:nvPicPr>
          <p:cNvPr id="4" name="Picture 1" descr="Smathers Libraries UF.jpg"/>
          <p:cNvPicPr>
            <a:picLocks noChangeAspect="1"/>
          </p:cNvPicPr>
          <p:nvPr/>
        </p:nvPicPr>
        <p:blipFill>
          <a:blip r:embed="rId4" cstate="print"/>
          <a:srcRect/>
          <a:stretch>
            <a:fillRect/>
          </a:stretch>
        </p:blipFill>
        <p:spPr bwMode="auto">
          <a:xfrm>
            <a:off x="3657600" y="6248400"/>
            <a:ext cx="1828800" cy="406964"/>
          </a:xfrm>
          <a:prstGeom prst="rect">
            <a:avLst/>
          </a:prstGeom>
          <a:noFill/>
          <a:ln w="9525">
            <a:noFill/>
            <a:miter lim="800000"/>
            <a:headEnd/>
            <a:tailEn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0881"/>
            <a:ext cx="9144000" cy="914400"/>
          </a:xfrm>
          <a:prstGeom prst="rect">
            <a:avLst/>
          </a:prstGeom>
        </p:spPr>
      </p:pic>
      <p:sp>
        <p:nvSpPr>
          <p:cNvPr id="3" name="TextBox 2"/>
          <p:cNvSpPr txBox="1"/>
          <p:nvPr/>
        </p:nvSpPr>
        <p:spPr>
          <a:xfrm>
            <a:off x="990600" y="1244593"/>
            <a:ext cx="7162800" cy="338554"/>
          </a:xfrm>
          <a:prstGeom prst="rect">
            <a:avLst/>
          </a:prstGeom>
          <a:solidFill>
            <a:schemeClr val="tx1"/>
          </a:solidFill>
        </p:spPr>
        <p:txBody>
          <a:bodyPr wrap="square" rtlCol="0">
            <a:spAutoFit/>
          </a:bodyPr>
          <a:lstStyle/>
          <a:p>
            <a:pPr algn="ctr"/>
            <a:r>
              <a:rPr lang="en-US" sz="1600" dirty="0" smtClean="0">
                <a:solidFill>
                  <a:schemeClr val="bg1"/>
                </a:solidFill>
              </a:rPr>
              <a:t>Ethnic Newspapers from Florida Database</a:t>
            </a:r>
            <a:endParaRPr lang="en-US" sz="1600" dirty="0">
              <a:solidFill>
                <a:schemeClr val="bg1"/>
              </a:solidFill>
            </a:endParaRPr>
          </a:p>
        </p:txBody>
      </p:sp>
      <p:sp>
        <p:nvSpPr>
          <p:cNvPr id="7" name="TextBox 6"/>
          <p:cNvSpPr txBox="1"/>
          <p:nvPr/>
        </p:nvSpPr>
        <p:spPr>
          <a:xfrm>
            <a:off x="381000" y="5715000"/>
            <a:ext cx="8382000" cy="369332"/>
          </a:xfrm>
          <a:prstGeom prst="rect">
            <a:avLst/>
          </a:prstGeom>
          <a:solidFill>
            <a:schemeClr val="tx1"/>
          </a:solidFill>
        </p:spPr>
        <p:txBody>
          <a:bodyPr wrap="square" rtlCol="0">
            <a:spAutoFit/>
          </a:bodyPr>
          <a:lstStyle/>
          <a:p>
            <a:pPr marL="111125" lvl="1"/>
            <a:r>
              <a:rPr lang="en-US" dirty="0" smtClean="0">
                <a:solidFill>
                  <a:schemeClr val="bg1"/>
                </a:solidFill>
              </a:rPr>
              <a:t>         The </a:t>
            </a:r>
            <a:r>
              <a:rPr lang="en-US" dirty="0">
                <a:solidFill>
                  <a:schemeClr val="bg1"/>
                </a:solidFill>
              </a:rPr>
              <a:t>history of this long-standing ethnic newspaper </a:t>
            </a:r>
            <a:r>
              <a:rPr lang="en-US" dirty="0" smtClean="0">
                <a:solidFill>
                  <a:schemeClr val="bg1"/>
                </a:solidFill>
              </a:rPr>
              <a:t>is </a:t>
            </a:r>
            <a:r>
              <a:rPr lang="en-US" dirty="0">
                <a:solidFill>
                  <a:schemeClr val="bg1"/>
                </a:solidFill>
              </a:rPr>
              <a:t>unknown and unwritten</a:t>
            </a:r>
          </a:p>
        </p:txBody>
      </p:sp>
      <p:sp>
        <p:nvSpPr>
          <p:cNvPr id="8" name="TextBox 7"/>
          <p:cNvSpPr txBox="1"/>
          <p:nvPr/>
        </p:nvSpPr>
        <p:spPr>
          <a:xfrm>
            <a:off x="3771900" y="1866639"/>
            <a:ext cx="3695700" cy="3108543"/>
          </a:xfrm>
          <a:prstGeom prst="rect">
            <a:avLst/>
          </a:prstGeom>
          <a:noFill/>
        </p:spPr>
        <p:txBody>
          <a:bodyPr wrap="square" rtlCol="0">
            <a:spAutoFit/>
          </a:bodyPr>
          <a:lstStyle/>
          <a:p>
            <a:r>
              <a:rPr lang="en-US" sz="1400" b="1" i="1" dirty="0" smtClean="0"/>
              <a:t>The Jewish Floridian </a:t>
            </a:r>
            <a:r>
              <a:rPr lang="en-US" sz="1400" b="1" dirty="0" smtClean="0"/>
              <a:t>was established in 1927 by J. Louis </a:t>
            </a:r>
            <a:r>
              <a:rPr lang="en-US" sz="1400" b="1" dirty="0" err="1" smtClean="0"/>
              <a:t>Shochet</a:t>
            </a:r>
            <a:r>
              <a:rPr lang="en-US" sz="1400" b="1" dirty="0" smtClean="0"/>
              <a:t>. Its founding paralleled the growth of the Jewish community in Florida. </a:t>
            </a:r>
          </a:p>
          <a:p>
            <a:endParaRPr lang="en-US" sz="1400" b="1" dirty="0"/>
          </a:p>
          <a:p>
            <a:r>
              <a:rPr lang="en-US" sz="1400" b="1" dirty="0" smtClean="0"/>
              <a:t>The </a:t>
            </a:r>
            <a:r>
              <a:rPr lang="en-US" sz="1400" b="1" i="1" dirty="0" smtClean="0"/>
              <a:t>Floridian</a:t>
            </a:r>
            <a:r>
              <a:rPr lang="en-US" sz="1400" b="1" dirty="0" smtClean="0"/>
              <a:t> grew from a four-page publication in 1928 to 24 pages of international, national, state and local news under the editorship of J. Louis’ son, Fred </a:t>
            </a:r>
            <a:r>
              <a:rPr lang="en-US" sz="1400" b="1" dirty="0" err="1" smtClean="0"/>
              <a:t>Shochet</a:t>
            </a:r>
            <a:r>
              <a:rPr lang="en-US" sz="1400" b="1" dirty="0" smtClean="0"/>
              <a:t>. </a:t>
            </a:r>
          </a:p>
          <a:p>
            <a:endParaRPr lang="en-US" sz="1400" b="1" i="1" dirty="0"/>
          </a:p>
          <a:p>
            <a:r>
              <a:rPr lang="en-US" sz="1400" b="1" i="1" dirty="0" smtClean="0"/>
              <a:t>The Jewish Floridian </a:t>
            </a:r>
            <a:r>
              <a:rPr lang="en-US" sz="1400" b="1" dirty="0" smtClean="0"/>
              <a:t>ran for a total of 63 years until it was disbanded in 1990. Beyond some basic facts, little else is known about this key primary source.</a:t>
            </a:r>
            <a:endParaRPr lang="en-US" sz="140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1750475"/>
            <a:ext cx="2209419" cy="3309709"/>
          </a:xfrm>
          <a:prstGeom prst="rect">
            <a:avLst/>
          </a:prstGeom>
        </p:spPr>
      </p:pic>
      <p:sp>
        <p:nvSpPr>
          <p:cNvPr id="6" name="TextBox 5"/>
          <p:cNvSpPr txBox="1"/>
          <p:nvPr/>
        </p:nvSpPr>
        <p:spPr>
          <a:xfrm>
            <a:off x="715945" y="5088654"/>
            <a:ext cx="2948354" cy="246221"/>
          </a:xfrm>
          <a:prstGeom prst="rect">
            <a:avLst/>
          </a:prstGeom>
          <a:noFill/>
        </p:spPr>
        <p:txBody>
          <a:bodyPr wrap="square" rtlCol="0">
            <a:spAutoFit/>
          </a:bodyPr>
          <a:lstStyle/>
          <a:p>
            <a:r>
              <a:rPr lang="en-US" sz="1000" dirty="0"/>
              <a:t>The last issue of </a:t>
            </a:r>
            <a:r>
              <a:rPr lang="en-US" sz="1000" i="1" dirty="0"/>
              <a:t>The Jewish Floridian </a:t>
            </a:r>
            <a:r>
              <a:rPr lang="en-US" sz="1000" dirty="0" smtClean="0"/>
              <a:t>(</a:t>
            </a:r>
            <a:r>
              <a:rPr lang="en-US" sz="1000" dirty="0"/>
              <a:t>May 18, 1990</a:t>
            </a:r>
            <a:r>
              <a:rPr lang="en-US" sz="1000" dirty="0" smtClean="0"/>
              <a:t>)</a:t>
            </a:r>
            <a:endParaRPr lang="en-US" sz="1000" dirty="0"/>
          </a:p>
        </p:txBody>
      </p:sp>
    </p:spTree>
    <p:extLst>
      <p:ext uri="{BB962C8B-B14F-4D97-AF65-F5344CB8AC3E}">
        <p14:creationId xmlns:p14="http://schemas.microsoft.com/office/powerpoint/2010/main" val="1991939233"/>
      </p:ext>
    </p:extLst>
  </p:cSld>
  <p:clrMapOvr>
    <a:masterClrMapping/>
  </p:clrMapOvr>
  <p:transition advClick="0" advTm="800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3259</TotalTime>
  <Words>1537</Words>
  <Application>Microsoft Office PowerPoint</Application>
  <PresentationFormat>On-screen Show (4:3)</PresentationFormat>
  <Paragraphs>137</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jcrussell</dc:creator>
  <cp:lastModifiedBy>Windows User</cp:lastModifiedBy>
  <cp:revision>205</cp:revision>
  <dcterms:created xsi:type="dcterms:W3CDTF">2010-06-22T15:08:54Z</dcterms:created>
  <dcterms:modified xsi:type="dcterms:W3CDTF">2013-09-11T20:06:41Z</dcterms:modified>
</cp:coreProperties>
</file>