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02" r:id="rId1"/>
  </p:sldMasterIdLst>
  <p:notesMasterIdLst>
    <p:notesMasterId r:id="rId40"/>
  </p:notesMasterIdLst>
  <p:handoutMasterIdLst>
    <p:handoutMasterId r:id="rId41"/>
  </p:handoutMasterIdLst>
  <p:sldIdLst>
    <p:sldId id="605" r:id="rId2"/>
    <p:sldId id="602" r:id="rId3"/>
    <p:sldId id="492" r:id="rId4"/>
    <p:sldId id="493" r:id="rId5"/>
    <p:sldId id="494" r:id="rId6"/>
    <p:sldId id="495" r:id="rId7"/>
    <p:sldId id="496" r:id="rId8"/>
    <p:sldId id="497" r:id="rId9"/>
    <p:sldId id="498" r:id="rId10"/>
    <p:sldId id="499" r:id="rId11"/>
    <p:sldId id="500" r:id="rId12"/>
    <p:sldId id="501" r:id="rId13"/>
    <p:sldId id="502" r:id="rId14"/>
    <p:sldId id="503" r:id="rId15"/>
    <p:sldId id="505" r:id="rId16"/>
    <p:sldId id="506" r:id="rId17"/>
    <p:sldId id="507" r:id="rId18"/>
    <p:sldId id="508" r:id="rId19"/>
    <p:sldId id="510" r:id="rId20"/>
    <p:sldId id="511" r:id="rId21"/>
    <p:sldId id="512" r:id="rId22"/>
    <p:sldId id="513" r:id="rId23"/>
    <p:sldId id="514" r:id="rId24"/>
    <p:sldId id="515" r:id="rId25"/>
    <p:sldId id="516" r:id="rId26"/>
    <p:sldId id="517" r:id="rId27"/>
    <p:sldId id="518" r:id="rId28"/>
    <p:sldId id="519" r:id="rId29"/>
    <p:sldId id="521" r:id="rId30"/>
    <p:sldId id="522" r:id="rId31"/>
    <p:sldId id="523" r:id="rId32"/>
    <p:sldId id="524" r:id="rId33"/>
    <p:sldId id="525" r:id="rId34"/>
    <p:sldId id="526" r:id="rId35"/>
    <p:sldId id="527" r:id="rId36"/>
    <p:sldId id="528" r:id="rId37"/>
    <p:sldId id="590" r:id="rId38"/>
    <p:sldId id="591" r:id="rId3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359"/>
    <a:srgbClr val="56412C"/>
    <a:srgbClr val="21289B"/>
    <a:srgbClr val="6B10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80379" autoAdjust="0"/>
  </p:normalViewPr>
  <p:slideViewPr>
    <p:cSldViewPr>
      <p:cViewPr>
        <p:scale>
          <a:sx n="68" d="100"/>
          <a:sy n="68" d="100"/>
        </p:scale>
        <p:origin x="-1212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7" d="100"/>
          <a:sy n="117" d="100"/>
        </p:scale>
        <p:origin x="-3064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5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2DBA50C-33F5-4612-9688-313DD5940B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952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25F696-0889-4FDA-8EF6-1355B17C1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839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CCFD858-04B6-45A2-995B-8809E3CCC9B0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49751F-69D5-4F5B-B6A8-BE7C8AA14214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4A8AA4-96D9-4742-98E2-D1534BEF5D38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DCD945B-2C46-4B15-8A30-478732C65E01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EE06A43-8E18-41CA-9D59-6F46AF4924A5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C929AE5-532F-4107-B3DB-CAB6B77B486E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3E4F17-65F9-4600-A5C5-6CB43347C9C7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C6DFFFF-08A8-4A8E-B9FB-E3A74DBD2861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D3808C-CAAE-437E-A14C-9D9F0D28080E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6D07527-E53D-45DA-9EAB-4F89838F1B42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DA0DE5C-0667-476E-AE1B-316E9C84228F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93E910-6C3E-45FB-9DA0-14D9AB19C247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D0C3C3A-7330-4793-B132-EA7EEF2D5C55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F671293-7BBC-4E7D-84D4-E5BDFD05EAB6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D507BB8-B247-4D60-BAB3-15FF91B0B41A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EF20AF6-7090-4E99-9D55-C4DD75E69D07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2DEAEED-2730-4789-A39B-937E6BE3E4B0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3EA9B31-E25A-42D3-9208-944FD157D7EB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6ED46F-CA6F-4DCE-9A4E-739815BE5653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1964CF5-27F4-4BC8-855C-DE1199B4CDFD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9FDB061-6921-4CD4-9157-6D9CCD56C8EC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51F480-FDD6-4F42-8970-734D6FC97519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1A85F48-F634-46BA-A15A-0EBD4A9E70D3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1A85F48-F634-46BA-A15A-0EBD4A9E70D3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Encoding concerns remain</a:t>
            </a: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B918C7-286C-4E49-9D21-2E3273190F42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6564BD0-4D35-462C-A2A5-D3648917819D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04546E9-080F-4910-AC03-562D27304B0A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47F5D94-0964-425C-98E2-E2417A15F6BE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417F374-6DF5-42C7-BD2D-A1EDBF14ACE3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05D0-F727-417E-8848-BD8E5E3B79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D7413-6EC8-4780-A0F3-A84C7F239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6916A-A7D6-4FB5-AC0B-234DD0A520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2501-F036-44F1-828B-F1E55C889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8BDE-5DA7-4D05-B83C-7E47EC1A4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A9E4-CC75-4A93-BB5F-0795C0D13B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44DEB-8AF3-47ED-9058-28AE0ACE00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314FB3-B51F-4CE3-A1CD-C09589287C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0EF78-AF70-4A32-BDC5-3794B490B2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DD46D99-9F77-4E4D-9BB7-947FC92A31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6662F-BC8A-4FFB-B86B-B9FCB98A7A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641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EFB3590-E9EF-4275-B089-4DD090493C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ets-project.eu/publication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1066800"/>
            <a:ext cx="6480048" cy="2301240"/>
          </a:xfrm>
        </p:spPr>
        <p:txBody>
          <a:bodyPr/>
          <a:lstStyle/>
          <a:p>
            <a:r>
              <a:rPr lang="en-US" dirty="0" smtClean="0"/>
              <a:t>5 : </a:t>
            </a:r>
            <a:r>
              <a:rPr lang="en-US" dirty="0" smtClean="0"/>
              <a:t>Archiving  </a:t>
            </a:r>
            <a:r>
              <a:rPr lang="en-US" smtClean="0"/>
              <a:t>&amp;  Preservation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3657600"/>
            <a:ext cx="6480048" cy="1752600"/>
          </a:xfrm>
        </p:spPr>
        <p:txBody>
          <a:bodyPr/>
          <a:lstStyle/>
          <a:p>
            <a:r>
              <a:rPr lang="en-US" dirty="0" smtClean="0"/>
              <a:t>Mark Sullivan</a:t>
            </a:r>
          </a:p>
          <a:p>
            <a:r>
              <a:rPr lang="en-US" dirty="0" smtClean="0"/>
              <a:t>Digital Library of the Caribbean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377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534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What to preserve? </a:t>
            </a:r>
            <a:br>
              <a:rPr lang="en-US" sz="4000" dirty="0" smtClean="0"/>
            </a:br>
            <a:r>
              <a:rPr lang="en-US" sz="4000" dirty="0" smtClean="0"/>
              <a:t>How do I know it is preserved?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7411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752600"/>
            <a:ext cx="8153400" cy="838200"/>
          </a:xfrm>
        </p:spPr>
        <p:txBody>
          <a:bodyPr/>
          <a:lstStyle/>
          <a:p>
            <a:r>
              <a:rPr lang="en-US" dirty="0" smtClean="0"/>
              <a:t>Text-level preservation?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381000" y="2667000"/>
            <a:ext cx="8458200" cy="35401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sz="1600">
                <a:latin typeface="Courier New" pitchFamily="49" charset="0"/>
                <a:cs typeface="Courier New" pitchFamily="49" charset="0"/>
              </a:rPr>
              <a:t>Today, January 1, 1804, the General in Chief of the Indigenous Army, accompanied by generals and army chiefs convoked in order to take measures tending to the happiness of the country: </a:t>
            </a:r>
          </a:p>
          <a:p>
            <a:endParaRPr lang="en-US" sz="1600">
              <a:latin typeface="Courier New" pitchFamily="49" charset="0"/>
              <a:cs typeface="Courier New" pitchFamily="49" charset="0"/>
            </a:endParaRPr>
          </a:p>
          <a:p>
            <a:r>
              <a:rPr lang="en-US" sz="1600">
                <a:latin typeface="Courier New" pitchFamily="49" charset="0"/>
                <a:cs typeface="Courier New" pitchFamily="49" charset="0"/>
              </a:rPr>
              <a:t>After having made known to the assembled generals his true intention of forever ensuring to the natives of Haiti a stable government — the object of his greatest solicitude, which he did in a speech that made known to foreign powers the resolution to render the country independent, and to enjoy the liberty consecrated by the blood of the people of this island; and, after having gathered their opinions, asked each of the assembled generals to pronounce a vow to forever renounce France; to die rather than to live under its domination; and to fight for independence with their last breath.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2501-F036-44F1-828B-F1E55C8897D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24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What to preserve? </a:t>
            </a:r>
            <a:br>
              <a:rPr lang="en-US" sz="4000" dirty="0" smtClean="0"/>
            </a:br>
            <a:r>
              <a:rPr lang="en-US" sz="4000" dirty="0" smtClean="0"/>
              <a:t>How do I know it is preserved?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8435" name="Picture 5" descr="revoluti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600200"/>
            <a:ext cx="5726113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57200" y="457200"/>
            <a:ext cx="8153400" cy="838200"/>
          </a:xfrm>
          <a:prstGeom prst="rect">
            <a:avLst/>
          </a:prstGeom>
        </p:spPr>
        <p:txBody>
          <a:bodyPr anchor="ctr">
            <a:normAutofit fontScale="6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4400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2501-F036-44F1-828B-F1E55C8897D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29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534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What to preserve? </a:t>
            </a:r>
            <a:br>
              <a:rPr lang="en-US" sz="4000" dirty="0" smtClean="0"/>
            </a:br>
            <a:r>
              <a:rPr lang="en-US" sz="4000" dirty="0" smtClean="0"/>
              <a:t>How do I know it is preserved?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457200"/>
            <a:ext cx="8153400" cy="838200"/>
          </a:xfrm>
          <a:prstGeom prst="rect">
            <a:avLst/>
          </a:prstGeom>
        </p:spPr>
        <p:txBody>
          <a:bodyPr anchor="ctr">
            <a:normAutofit fontScale="6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4400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460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905000"/>
            <a:ext cx="8153400" cy="4495800"/>
          </a:xfrm>
        </p:spPr>
        <p:txBody>
          <a:bodyPr>
            <a:normAutofit fontScale="92500"/>
          </a:bodyPr>
          <a:lstStyle/>
          <a:p>
            <a:r>
              <a:rPr lang="en-US" smtClean="0"/>
              <a:t>“It is the actual information content of a document, data-set, or sound or video recording that should be preserved, not the Microsoft Word file, or the Excel spreadsheet, or the QuickTime movie.”                                                                  </a:t>
            </a:r>
          </a:p>
          <a:p>
            <a:pPr lvl="2">
              <a:buFont typeface="Wingdings" pitchFamily="2" charset="2"/>
              <a:buNone/>
            </a:pPr>
            <a:endParaRPr lang="en-US" sz="1800" smtClean="0"/>
          </a:p>
          <a:p>
            <a:pPr lvl="2">
              <a:buFont typeface="Wingdings" pitchFamily="2" charset="2"/>
              <a:buNone/>
            </a:pPr>
            <a:r>
              <a:rPr lang="en-US" sz="1800" smtClean="0"/>
              <a:t>- Angela Dappert and Markus Enders (British Library)  “Digital Preservation Metadata Standards.” </a:t>
            </a:r>
            <a:r>
              <a:rPr lang="en-US" sz="1800" u="sng" smtClean="0"/>
              <a:t>Information Standards Quarterly</a:t>
            </a:r>
            <a:r>
              <a:rPr lang="en-US" sz="1800" i="1" u="sng" smtClean="0"/>
              <a:t>.</a:t>
            </a:r>
            <a:r>
              <a:rPr lang="en-US" sz="1800" i="1" smtClean="0"/>
              <a:t> </a:t>
            </a:r>
            <a:r>
              <a:rPr lang="en-US" sz="1800" smtClean="0"/>
              <a:t>Spring 2010.</a:t>
            </a:r>
          </a:p>
          <a:p>
            <a:endParaRPr lang="en-US" sz="1800" smtClean="0"/>
          </a:p>
          <a:p>
            <a:endParaRPr lang="en-US" smtClean="0"/>
          </a:p>
          <a:p>
            <a:r>
              <a:rPr lang="en-US" smtClean="0"/>
              <a:t>Also the context and layout though.</a:t>
            </a:r>
          </a:p>
          <a:p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2501-F036-44F1-828B-F1E55C8897D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1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09800"/>
            <a:ext cx="7239000" cy="381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/>
                </a:solidFill>
              </a:rPr>
              <a:t>Object-Level Preservation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457200"/>
            <a:ext cx="8153400" cy="838200"/>
          </a:xfrm>
          <a:prstGeom prst="rect">
            <a:avLst/>
          </a:prstGeom>
        </p:spPr>
        <p:txBody>
          <a:bodyPr anchor="ctr">
            <a:normAutofit fontScale="6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4400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8BDE-5DA7-4D05-B83C-7E47EC1A4BA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18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Object-Level Preservation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905000"/>
            <a:ext cx="8153400" cy="4495800"/>
          </a:xfrm>
        </p:spPr>
        <p:txBody>
          <a:bodyPr>
            <a:normAutofit fontScale="77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More than just the images and text (but also!)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Descriptive Information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Describes the intellectual entity ( title, author )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Same information used for discovery and display of object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Structural Information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Table of contents, page order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File Information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File size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Checksums and digital signatures for fixity and authenticity checks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Administrative Information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Provenance and access conditions for the object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2501-F036-44F1-828B-F1E55C8897D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1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Object-Level Metadata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905000"/>
            <a:ext cx="8153400" cy="4495800"/>
          </a:xfrm>
        </p:spPr>
        <p:txBody>
          <a:bodyPr>
            <a:normAutofit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METS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sz="2800" b="1" dirty="0" smtClean="0"/>
              <a:t>M</a:t>
            </a:r>
            <a:r>
              <a:rPr lang="en-US" dirty="0" smtClean="0"/>
              <a:t>etadata </a:t>
            </a:r>
            <a:r>
              <a:rPr lang="en-US" sz="2800" b="1" dirty="0" smtClean="0"/>
              <a:t>E</a:t>
            </a:r>
            <a:r>
              <a:rPr lang="en-US" dirty="0" smtClean="0"/>
              <a:t>ncoding and </a:t>
            </a:r>
            <a:r>
              <a:rPr lang="en-US" sz="2800" b="1" dirty="0" smtClean="0"/>
              <a:t>T</a:t>
            </a:r>
            <a:r>
              <a:rPr lang="en-US" dirty="0" smtClean="0"/>
              <a:t>ransmission </a:t>
            </a:r>
            <a:r>
              <a:rPr lang="en-US" sz="2800" b="1" dirty="0" smtClean="0"/>
              <a:t>S</a:t>
            </a:r>
            <a:r>
              <a:rPr lang="en-US" dirty="0" smtClean="0"/>
              <a:t>tandard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Descriptive Metadata Container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MODS ( Metadata Object Description Standard )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Dublin Core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err="1" smtClean="0"/>
              <a:t>VRACore</a:t>
            </a:r>
            <a:r>
              <a:rPr lang="en-US" dirty="0" smtClean="0"/>
              <a:t> ( Visual Resource Association )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err="1" smtClean="0"/>
              <a:t>MarcXML</a:t>
            </a:r>
            <a:endParaRPr lang="en-US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Structural Metadata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Technical File Metadata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Administrative Metadata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2501-F036-44F1-828B-F1E55C8897D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1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PREMIS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905000"/>
            <a:ext cx="8153400" cy="4495800"/>
          </a:xfrm>
        </p:spPr>
        <p:txBody>
          <a:bodyPr>
            <a:normAutofit fontScale="925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err="1" smtClean="0"/>
              <a:t>PREservation</a:t>
            </a:r>
            <a:r>
              <a:rPr lang="en-US" dirty="0" smtClean="0"/>
              <a:t> Metadata : Implementation Strategies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Metadata needed to support preservation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Contains what “most working repositories are likely to need to know” </a:t>
            </a:r>
            <a:r>
              <a:rPr lang="en-US" sz="2200" dirty="0" smtClean="0"/>
              <a:t>( </a:t>
            </a:r>
            <a:r>
              <a:rPr lang="en-US" sz="2200" dirty="0" err="1" smtClean="0"/>
              <a:t>Dappert</a:t>
            </a:r>
            <a:r>
              <a:rPr lang="en-US" sz="2200" dirty="0" smtClean="0"/>
              <a:t> and Enders )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HUGE data dictionary – must pick and choose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Describes historical preservation actions/agents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Provides information needed for any future preservation actions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Can be encoded in METS file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2501-F036-44F1-828B-F1E55C8897D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1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PREMIS</a:t>
            </a:r>
          </a:p>
        </p:txBody>
      </p:sp>
      <p:pic>
        <p:nvPicPr>
          <p:cNvPr id="25603" name="Picture 8" descr="premis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057400"/>
            <a:ext cx="6324600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2501-F036-44F1-828B-F1E55C8897D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7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PREMIS</a:t>
            </a:r>
          </a:p>
        </p:txBody>
      </p:sp>
      <p:pic>
        <p:nvPicPr>
          <p:cNvPr id="26627" name="Picture 6" descr="premi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7315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2501-F036-44F1-828B-F1E55C8897D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201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09800"/>
            <a:ext cx="7239000" cy="381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/>
                </a:solidFill>
              </a:rPr>
              <a:t>File-Level Preservation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457200"/>
            <a:ext cx="8153400" cy="838200"/>
          </a:xfrm>
          <a:prstGeom prst="rect">
            <a:avLst/>
          </a:prstGeom>
        </p:spPr>
        <p:txBody>
          <a:bodyPr anchor="ctr">
            <a:normAutofit fontScale="6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4400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8BDE-5DA7-4D05-B83C-7E47EC1A4BA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8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7162800" cy="1826363"/>
          </a:xfrm>
        </p:spPr>
        <p:txBody>
          <a:bodyPr>
            <a:normAutofit/>
          </a:bodyPr>
          <a:lstStyle/>
          <a:p>
            <a:r>
              <a:rPr lang="en-US" dirty="0" smtClean="0"/>
              <a:t>Archiving and Preservation of Digital Projects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8BDE-5DA7-4D05-B83C-7E47EC1A4BA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22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990600"/>
          </a:xfrm>
        </p:spPr>
        <p:txBody>
          <a:bodyPr/>
          <a:lstStyle/>
          <a:p>
            <a:r>
              <a:rPr lang="en-US" sz="4000" dirty="0" smtClean="0"/>
              <a:t>Necessary Preservation File Information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905000"/>
            <a:ext cx="8153400" cy="4495800"/>
          </a:xfrm>
        </p:spPr>
        <p:txBody>
          <a:bodyPr>
            <a:normAutofit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/>
              <a:t>Example PREMIS Image Record 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Checksums and Size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Preservation Level ( full, bitwise, etc.. )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Behaviors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Format ( MIME, Format Registry, Validation Info )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Creating Applications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Capture Information (MIX)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Environments ( software, operating system, processor, hardware )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All migrations events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2501-F036-44F1-828B-F1E55C8897D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7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File Format Migration / Emulation</a:t>
            </a:r>
          </a:p>
        </p:txBody>
      </p:sp>
      <p:sp>
        <p:nvSpPr>
          <p:cNvPr id="30723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905000"/>
            <a:ext cx="8153400" cy="4495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Any sound preservation strategy must deal with the ephemeral nature of file formats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Migration v. Emulation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Must either constantly migrate forward or at least have a migration strategy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Migration strategy is also ephemeral and represents best current options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2501-F036-44F1-828B-F1E55C8897D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7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Recommended File Formats</a:t>
            </a:r>
          </a:p>
        </p:txBody>
      </p:sp>
      <p:sp>
        <p:nvSpPr>
          <p:cNvPr id="31747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905000"/>
            <a:ext cx="8153400" cy="4495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Four basic criteria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Specification must be freely available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Must be no patents or licenses on the format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Other digital repositories using or endorsed format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Variety of tools for writing and rendering format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2501-F036-44F1-828B-F1E55C8897D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1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Recommended File Formats</a:t>
            </a:r>
          </a:p>
        </p:txBody>
      </p:sp>
      <p:sp>
        <p:nvSpPr>
          <p:cNvPr id="32771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905000"/>
            <a:ext cx="8153400" cy="4495800"/>
          </a:xfrm>
        </p:spPr>
        <p:txBody>
          <a:bodyPr/>
          <a:lstStyle/>
          <a:p>
            <a:r>
              <a:rPr lang="en-US" smtClean="0"/>
              <a:t>Migration strategy is also ephemeral and represents best current options</a:t>
            </a:r>
          </a:p>
          <a:p>
            <a:endParaRPr lang="en-US" smtClean="0"/>
          </a:p>
          <a:p>
            <a:r>
              <a:rPr lang="en-US" smtClean="0"/>
              <a:t>Archivematica ( UNESCO preservation system )</a:t>
            </a:r>
          </a:p>
          <a:p>
            <a:pPr lvl="1"/>
            <a:r>
              <a:rPr lang="en-US" smtClean="0"/>
              <a:t>Presented with a .WMV ( Windows Media Video ) proprietary file</a:t>
            </a:r>
          </a:p>
          <a:p>
            <a:pPr lvl="1"/>
            <a:r>
              <a:rPr lang="en-US" smtClean="0"/>
              <a:t>Current strategy: Convert to MPEG-2</a:t>
            </a:r>
          </a:p>
          <a:p>
            <a:pPr lvl="1"/>
            <a:r>
              <a:rPr lang="en-US" smtClean="0"/>
              <a:t>Future strategy: Convert to Motion JPEG2000</a:t>
            </a:r>
          </a:p>
          <a:p>
            <a:pPr lvl="1"/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2501-F036-44F1-828B-F1E55C8897D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09800"/>
            <a:ext cx="7239000" cy="381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2"/>
                </a:solidFill>
              </a:rPr>
              <a:t>Organizational: </a:t>
            </a:r>
            <a:br>
              <a:rPr lang="en-US" sz="3600" b="1" dirty="0" smtClean="0">
                <a:solidFill>
                  <a:schemeClr val="tx2"/>
                </a:solidFill>
              </a:rPr>
            </a:br>
            <a:r>
              <a:rPr lang="en-US" sz="3600" b="1" dirty="0" smtClean="0">
                <a:solidFill>
                  <a:schemeClr val="tx2"/>
                </a:solidFill>
              </a:rPr>
              <a:t>Trustworthy Digital Repositories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457200"/>
            <a:ext cx="8153400" cy="838200"/>
          </a:xfrm>
          <a:prstGeom prst="rect">
            <a:avLst/>
          </a:prstGeom>
        </p:spPr>
        <p:txBody>
          <a:bodyPr anchor="ctr">
            <a:normAutofit fontScale="6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4400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8BDE-5DA7-4D05-B83C-7E47EC1A4BA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6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Alexandria Library</a:t>
            </a:r>
          </a:p>
        </p:txBody>
      </p:sp>
      <p:pic>
        <p:nvPicPr>
          <p:cNvPr id="34819" name="Content Placeholder 3" descr="reonconstruction-for-cosmos-w-carl-sagan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828800"/>
            <a:ext cx="6884988" cy="4495800"/>
          </a:xfr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2501-F036-44F1-828B-F1E55C8897D8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0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Alexandria Library</a:t>
            </a:r>
          </a:p>
        </p:txBody>
      </p:sp>
      <p:pic>
        <p:nvPicPr>
          <p:cNvPr id="35843" name="Content Placeholder 5" descr="reonconstruction-storage-rooms-cosmos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1905000"/>
            <a:ext cx="6715125" cy="4451350"/>
          </a:xfr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2501-F036-44F1-828B-F1E55C8897D8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990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Digital Preservation Community Process Models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610600" cy="5638800"/>
          </a:xfrm>
        </p:spPr>
        <p:txBody>
          <a:bodyPr>
            <a:normAutofit fontScale="92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sz="3200" dirty="0" smtClean="0"/>
              <a:t>Open Archival Information System (OAIS)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u="sng" dirty="0" smtClean="0"/>
              <a:t>Preserving Digital Information</a:t>
            </a:r>
            <a:r>
              <a:rPr lang="en-US" dirty="0" smtClean="0"/>
              <a:t> published by Task Force on Archiving Digital Information in 1996.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Draft OAIS reference model published in 1999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Primary benchmark and chief process model for the preservation of digital assets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err="1" smtClean="0"/>
              <a:t>InterPARES</a:t>
            </a:r>
            <a:endParaRPr lang="en-US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International </a:t>
            </a:r>
            <a:r>
              <a:rPr lang="en-US" dirty="0" err="1" smtClean="0"/>
              <a:t>Researchon</a:t>
            </a:r>
            <a:r>
              <a:rPr lang="en-US" dirty="0" smtClean="0"/>
              <a:t> Permanent Authentic Records in Electronic Systems.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Focuses on records maintenance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Digital </a:t>
            </a:r>
            <a:r>
              <a:rPr lang="en-US" dirty="0" err="1" smtClean="0"/>
              <a:t>Curation</a:t>
            </a:r>
            <a:r>
              <a:rPr lang="en-US" dirty="0" smtClean="0"/>
              <a:t> Centre: </a:t>
            </a:r>
            <a:r>
              <a:rPr lang="en-US" dirty="0" err="1" smtClean="0"/>
              <a:t>Curation</a:t>
            </a:r>
            <a:r>
              <a:rPr lang="en-US" dirty="0" smtClean="0"/>
              <a:t> Lifecycle Model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Defines three levels of preservation and best practices for each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2501-F036-44F1-828B-F1E55C8897D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4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990600"/>
          </a:xfrm>
        </p:spPr>
        <p:txBody>
          <a:bodyPr/>
          <a:lstStyle/>
          <a:p>
            <a:r>
              <a:rPr lang="en-US" sz="3600" dirty="0" smtClean="0"/>
              <a:t>OAIS Reference Model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385175" cy="5638800"/>
          </a:xfrm>
        </p:spPr>
        <p:txBody>
          <a:bodyPr>
            <a:normAutofit lnSpcReduction="10000"/>
          </a:bodyPr>
          <a:lstStyle/>
          <a:p>
            <a:pPr marL="320040" indent="-320040" fontAlgn="auto">
              <a:spcAft>
                <a:spcPts val="600"/>
              </a:spcAft>
              <a:buFont typeface="Wingdings"/>
              <a:buChar char=""/>
              <a:defRPr/>
            </a:pPr>
            <a:r>
              <a:rPr lang="en-US" sz="2600" dirty="0" smtClean="0"/>
              <a:t>Provides framework for understanding of archival concepts needed for long term digital information preservation and access</a:t>
            </a:r>
          </a:p>
          <a:p>
            <a:pPr marL="320040" indent="-320040" fontAlgn="auto">
              <a:spcAft>
                <a:spcPts val="600"/>
              </a:spcAft>
              <a:buFont typeface="Wingdings"/>
              <a:buChar char=""/>
              <a:defRPr/>
            </a:pPr>
            <a:r>
              <a:rPr lang="en-US" sz="2600" dirty="0" smtClean="0"/>
              <a:t>Provides concepts needed by non-archival organizations to be effective participants in the preservation process</a:t>
            </a:r>
          </a:p>
          <a:p>
            <a:pPr marL="320040" indent="-320040" fontAlgn="auto">
              <a:spcAft>
                <a:spcPts val="600"/>
              </a:spcAft>
              <a:buFont typeface="Wingdings"/>
              <a:buChar char=""/>
              <a:defRPr/>
            </a:pPr>
            <a:r>
              <a:rPr lang="en-US" sz="2600" dirty="0" smtClean="0"/>
              <a:t>Provides framework for describing and comparing different strategies and techniques</a:t>
            </a:r>
          </a:p>
          <a:p>
            <a:pPr marL="320040" indent="-320040" fontAlgn="auto">
              <a:spcAft>
                <a:spcPts val="600"/>
              </a:spcAft>
              <a:buFont typeface="Wingdings"/>
              <a:buChar char=""/>
              <a:defRPr/>
            </a:pPr>
            <a:r>
              <a:rPr lang="en-US" sz="2600" dirty="0" smtClean="0"/>
              <a:t>Provides basis for comparing data models of digital information preserved and how they change over time</a:t>
            </a:r>
          </a:p>
          <a:p>
            <a:pPr marL="320040" indent="-320040" fontAlgn="auto">
              <a:spcAft>
                <a:spcPts val="600"/>
              </a:spcAft>
              <a:buFont typeface="Wingdings"/>
              <a:buChar char=""/>
              <a:defRPr/>
            </a:pPr>
            <a:r>
              <a:rPr lang="en-US" sz="2600" dirty="0" smtClean="0"/>
              <a:t> Guides the identification and production of OAIS-related standards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2501-F036-44F1-828B-F1E55C8897D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4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839200" cy="990600"/>
          </a:xfrm>
        </p:spPr>
        <p:txBody>
          <a:bodyPr/>
          <a:lstStyle/>
          <a:p>
            <a:r>
              <a:rPr lang="en-US" sz="3600" dirty="0" smtClean="0"/>
              <a:t>An OAIS must: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143000"/>
            <a:ext cx="8385175" cy="5562600"/>
          </a:xfrm>
        </p:spPr>
        <p:txBody>
          <a:bodyPr>
            <a:normAutofit fontScale="70000" lnSpcReduction="20000"/>
          </a:bodyPr>
          <a:lstStyle/>
          <a:p>
            <a:pPr marL="320040" indent="-320040" fontAlgn="auto">
              <a:lnSpc>
                <a:spcPct val="120000"/>
              </a:lnSpc>
              <a:spcAft>
                <a:spcPts val="600"/>
              </a:spcAft>
              <a:buFont typeface="Wingdings"/>
              <a:buChar char=""/>
              <a:defRPr/>
            </a:pPr>
            <a:r>
              <a:rPr lang="en-US" sz="3200" dirty="0" smtClean="0"/>
              <a:t>Negotiate for and accept appropriate information from producers</a:t>
            </a:r>
          </a:p>
          <a:p>
            <a:pPr marL="320040" indent="-320040" fontAlgn="auto">
              <a:lnSpc>
                <a:spcPct val="120000"/>
              </a:lnSpc>
              <a:spcAft>
                <a:spcPts val="600"/>
              </a:spcAft>
              <a:buFont typeface="Wingdings"/>
              <a:buChar char=""/>
              <a:defRPr/>
            </a:pPr>
            <a:r>
              <a:rPr lang="en-US" sz="3200" dirty="0" smtClean="0"/>
              <a:t>Obtain enough rights to ensure long term preservation</a:t>
            </a:r>
          </a:p>
          <a:p>
            <a:pPr marL="320040" indent="-320040" fontAlgn="auto">
              <a:lnSpc>
                <a:spcPct val="120000"/>
              </a:lnSpc>
              <a:spcAft>
                <a:spcPts val="600"/>
              </a:spcAft>
              <a:buFont typeface="Wingdings"/>
              <a:buChar char=""/>
              <a:defRPr/>
            </a:pPr>
            <a:r>
              <a:rPr lang="en-US" sz="3200" dirty="0" smtClean="0"/>
              <a:t>Determine the designated community</a:t>
            </a:r>
          </a:p>
          <a:p>
            <a:pPr marL="320040" indent="-320040" fontAlgn="auto">
              <a:lnSpc>
                <a:spcPct val="120000"/>
              </a:lnSpc>
              <a:spcAft>
                <a:spcPts val="600"/>
              </a:spcAft>
              <a:buFont typeface="Wingdings"/>
              <a:buChar char=""/>
              <a:defRPr/>
            </a:pPr>
            <a:r>
              <a:rPr lang="en-US" sz="3200" dirty="0" smtClean="0"/>
              <a:t>Ensure preserved objects are independently understandable to designated community</a:t>
            </a:r>
          </a:p>
          <a:p>
            <a:pPr marL="320040" indent="-320040" fontAlgn="auto">
              <a:lnSpc>
                <a:spcPct val="120000"/>
              </a:lnSpc>
              <a:spcAft>
                <a:spcPts val="600"/>
              </a:spcAft>
              <a:buFont typeface="Wingdings"/>
              <a:buChar char=""/>
              <a:defRPr/>
            </a:pPr>
            <a:r>
              <a:rPr lang="en-US" sz="3200" dirty="0" smtClean="0"/>
              <a:t>Follow documented policies and procedures which ensure the information is preserved against all reasonable contingencies</a:t>
            </a:r>
          </a:p>
          <a:p>
            <a:pPr marL="320040" indent="-320040" fontAlgn="auto">
              <a:lnSpc>
                <a:spcPct val="120000"/>
              </a:lnSpc>
              <a:spcAft>
                <a:spcPts val="600"/>
              </a:spcAft>
              <a:buFont typeface="Wingdings"/>
              <a:buChar char=""/>
              <a:defRPr/>
            </a:pPr>
            <a:r>
              <a:rPr lang="en-US" sz="3200" dirty="0" smtClean="0"/>
              <a:t>Ensure object can be disseminated as authenticated copies of the original or the original</a:t>
            </a:r>
          </a:p>
          <a:p>
            <a:pPr marL="320040" indent="-320040" fontAlgn="auto">
              <a:lnSpc>
                <a:spcPct val="120000"/>
              </a:lnSpc>
              <a:spcAft>
                <a:spcPts val="600"/>
              </a:spcAft>
              <a:buFont typeface="Wingdings"/>
              <a:buChar char=""/>
              <a:defRPr/>
            </a:pPr>
            <a:r>
              <a:rPr lang="en-US" sz="3200" dirty="0" smtClean="0"/>
              <a:t> Make preservation information available to designated community</a:t>
            </a:r>
            <a:endParaRPr lang="en-US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2501-F036-44F1-828B-F1E55C8897D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7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Digitization: One Puzzle Piece</a:t>
            </a:r>
          </a:p>
        </p:txBody>
      </p:sp>
      <p:sp>
        <p:nvSpPr>
          <p:cNvPr id="10243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676400"/>
            <a:ext cx="8531225" cy="49530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Digitization is one piece of a digital preservation plan, but only one piece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Without the rest of the puzzle,  digitization is ultimately useless for preserving and archiving our historical and cultural resources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Include Digital Preservation and full             lifecycle of the image and data in                          all digitization plans.</a:t>
            </a:r>
          </a:p>
          <a:p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2501-F036-44F1-828B-F1E55C8897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9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Toward Certified Digital Repositories</a:t>
            </a:r>
            <a:endParaRPr lang="en-US" sz="4000" dirty="0"/>
          </a:p>
        </p:txBody>
      </p:sp>
      <p:sp>
        <p:nvSpPr>
          <p:cNvPr id="40963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371600"/>
            <a:ext cx="8153400" cy="502920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Where are we?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Granular standards (PREMIS)</a:t>
            </a:r>
          </a:p>
          <a:p>
            <a:pPr lvl="1">
              <a:spcAft>
                <a:spcPts val="1200"/>
              </a:spcAft>
            </a:pPr>
            <a:r>
              <a:rPr lang="en-US" dirty="0" smtClean="0"/>
              <a:t>Process Models (OAIS, </a:t>
            </a:r>
            <a:r>
              <a:rPr lang="en-US" dirty="0" err="1" smtClean="0"/>
              <a:t>InterPARES</a:t>
            </a:r>
            <a:r>
              <a:rPr lang="en-US" dirty="0" smtClean="0"/>
              <a:t>)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In 2000, RLG and OCLC published </a:t>
            </a:r>
            <a:r>
              <a:rPr lang="en-US" i="1" dirty="0" smtClean="0"/>
              <a:t>Trusted Digital Repositories: Attributes and Responsibilities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This inches us closer, by defining a Trusted Digital Repository and expands the discussion to include the policies, standards, as well as technology infrastructure as a trusted system.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2501-F036-44F1-828B-F1E55C8897D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6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Developing Metrics for Certification</a:t>
            </a:r>
          </a:p>
        </p:txBody>
      </p:sp>
      <p:sp>
        <p:nvSpPr>
          <p:cNvPr id="41987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905000"/>
            <a:ext cx="8153400" cy="4495800"/>
          </a:xfrm>
        </p:spPr>
        <p:txBody>
          <a:bodyPr/>
          <a:lstStyle/>
          <a:p>
            <a:r>
              <a:rPr lang="en-US" smtClean="0"/>
              <a:t>Nestor Catalogue of Criteria for Trusted Digital Repositories</a:t>
            </a:r>
          </a:p>
          <a:p>
            <a:pPr lvl="1"/>
            <a:r>
              <a:rPr lang="en-US" smtClean="0"/>
              <a:t>Network of Expertise in Long-term Storage of Digital Resources</a:t>
            </a:r>
          </a:p>
          <a:p>
            <a:pPr lvl="1"/>
            <a:r>
              <a:rPr lang="en-US" smtClean="0"/>
              <a:t>Provides:</a:t>
            </a:r>
          </a:p>
          <a:p>
            <a:pPr lvl="2"/>
            <a:r>
              <a:rPr lang="en-US" smtClean="0"/>
              <a:t>Information and criteria for self-assessment for digital repositories</a:t>
            </a:r>
          </a:p>
          <a:p>
            <a:pPr lvl="2"/>
            <a:r>
              <a:rPr lang="en-US" smtClean="0"/>
              <a:t>Training Tools</a:t>
            </a:r>
          </a:p>
          <a:p>
            <a:pPr lvl="2"/>
            <a:r>
              <a:rPr lang="en-US" smtClean="0"/>
              <a:t>Iterative process – Documentation, Transparency, Adequacy, and Measurability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2501-F036-44F1-828B-F1E55C8897D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5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Developing Metrics for Certification</a:t>
            </a:r>
          </a:p>
        </p:txBody>
      </p:sp>
      <p:sp>
        <p:nvSpPr>
          <p:cNvPr id="43011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905000"/>
            <a:ext cx="8153400" cy="4495800"/>
          </a:xfrm>
        </p:spPr>
        <p:txBody>
          <a:bodyPr/>
          <a:lstStyle/>
          <a:p>
            <a:r>
              <a:rPr lang="en-US" smtClean="0"/>
              <a:t>DRAMBORA</a:t>
            </a:r>
          </a:p>
          <a:p>
            <a:pPr lvl="1"/>
            <a:r>
              <a:rPr lang="en-US" smtClean="0"/>
              <a:t>Digital Repository Audit Model Based on Risk Assessment</a:t>
            </a:r>
          </a:p>
          <a:p>
            <a:pPr lvl="1"/>
            <a:r>
              <a:rPr lang="en-US" smtClean="0"/>
              <a:t>Digital Curation Center (DCC) and Digital Preservation Europe (DPE)</a:t>
            </a:r>
          </a:p>
          <a:p>
            <a:pPr lvl="1"/>
            <a:r>
              <a:rPr lang="en-US" smtClean="0"/>
              <a:t>Focuses on risk identification, risk prioritization, and risk mitigation of risks through six step process of self-assessment.</a:t>
            </a:r>
          </a:p>
          <a:p>
            <a:pPr lvl="1"/>
            <a:r>
              <a:rPr lang="en-US" smtClean="0"/>
              <a:t>Developed from a TRAC-based self-assessment originally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2501-F036-44F1-828B-F1E55C8897D8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5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Developing Metrics for Certification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295400"/>
            <a:ext cx="8153400" cy="5105400"/>
          </a:xfrm>
        </p:spPr>
        <p:txBody>
          <a:bodyPr>
            <a:normAutofit fontScale="92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smtClean="0"/>
              <a:t>TRAC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 smtClean="0"/>
              <a:t>Trusted Repositories Audit &amp; Certification Criteria &amp; Checklist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Research Libraries Group (RLG) and U.S. National Archives and Record Administration (NARA) 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2005 - Grant from Andrew W. Mellon Foundation to develop procedures and activities to audit and certify digital archives.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2007 - Final publication includes 84 criteria</a:t>
            </a:r>
          </a:p>
          <a:p>
            <a:pPr lvl="3" fontAlgn="auto"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en-US" dirty="0" smtClean="0"/>
              <a:t>Organizational infrastructure</a:t>
            </a:r>
          </a:p>
          <a:p>
            <a:pPr lvl="3" fontAlgn="auto"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en-US" dirty="0" smtClean="0"/>
              <a:t>Digital object management</a:t>
            </a:r>
          </a:p>
          <a:p>
            <a:pPr lvl="3" fontAlgn="auto">
              <a:spcAft>
                <a:spcPts val="0"/>
              </a:spcAft>
              <a:buClr>
                <a:schemeClr val="accent3"/>
              </a:buClr>
              <a:buFont typeface="Wingdings"/>
              <a:buChar char=""/>
              <a:defRPr/>
            </a:pPr>
            <a:r>
              <a:rPr lang="en-US" dirty="0" smtClean="0"/>
              <a:t>Technologies (IT and security)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Two repositories ( Portico and </a:t>
            </a:r>
            <a:r>
              <a:rPr lang="en-US" dirty="0" err="1" smtClean="0"/>
              <a:t>HathiTrust</a:t>
            </a:r>
            <a:r>
              <a:rPr lang="en-US" dirty="0" smtClean="0"/>
              <a:t> ) initially audited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 smtClean="0"/>
              <a:t>Portico certified as a trustworthy digital repository for CRL community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2501-F036-44F1-828B-F1E55C8897D8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51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Toward Standards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295400"/>
            <a:ext cx="8153400" cy="51054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1200"/>
              </a:spcAft>
              <a:buFont typeface="Wingdings"/>
              <a:buChar char=""/>
              <a:defRPr/>
            </a:pPr>
            <a:r>
              <a:rPr lang="en-US" sz="2600" dirty="0" smtClean="0"/>
              <a:t>Conformity Assessment Requirements for Bodies Providing Audi and Certification of Management Systems ( ISO/IEC 17021 ) is current international standard applied</a:t>
            </a:r>
          </a:p>
          <a:p>
            <a:pPr marL="320040" indent="-320040" fontAlgn="auto">
              <a:spcAft>
                <a:spcPts val="1200"/>
              </a:spcAft>
              <a:buFont typeface="Wingdings"/>
              <a:buChar char=""/>
              <a:defRPr/>
            </a:pPr>
            <a:r>
              <a:rPr lang="en-US" sz="2600" dirty="0" smtClean="0"/>
              <a:t>Audit and Certification of Trustworthy Digital </a:t>
            </a:r>
            <a:r>
              <a:rPr lang="en-US" sz="2600" dirty="0" err="1" smtClean="0"/>
              <a:t>Respositories</a:t>
            </a:r>
            <a:r>
              <a:rPr lang="en-US" sz="2600" dirty="0" smtClean="0"/>
              <a:t> ( CCSDS 652.0-R1, ISO/DIS 16363 ) still under development as an ISO standard</a:t>
            </a:r>
          </a:p>
          <a:p>
            <a:pPr marL="320040" indent="-320040" fontAlgn="auto">
              <a:spcAft>
                <a:spcPts val="1200"/>
              </a:spcAft>
              <a:buFont typeface="Wingdings"/>
              <a:buChar char=""/>
              <a:defRPr/>
            </a:pPr>
            <a:r>
              <a:rPr lang="en-US" sz="2600" dirty="0" smtClean="0"/>
              <a:t>Requirements for Bodies Providing Audit and Certification of Candidate Trustworthy Digital </a:t>
            </a:r>
            <a:r>
              <a:rPr lang="en-US" sz="2600" dirty="0" err="1" smtClean="0"/>
              <a:t>Respositories</a:t>
            </a:r>
            <a:r>
              <a:rPr lang="en-US" sz="2600" dirty="0" smtClean="0"/>
              <a:t> also under development as an ISO standard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2501-F036-44F1-828B-F1E55C8897D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1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09800"/>
            <a:ext cx="7239000" cy="381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/>
                </a:solidFill>
              </a:rPr>
              <a:t>Archiving</a:t>
            </a:r>
            <a:br>
              <a:rPr lang="en-US" b="1" dirty="0" smtClean="0">
                <a:solidFill>
                  <a:schemeClr val="tx2"/>
                </a:solidFill>
              </a:rPr>
            </a:br>
            <a:r>
              <a:rPr lang="en-US" b="1" dirty="0" smtClean="0">
                <a:solidFill>
                  <a:schemeClr val="tx2"/>
                </a:solidFill>
              </a:rPr>
              <a:t>Recommendation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457200"/>
            <a:ext cx="8153400" cy="838200"/>
          </a:xfrm>
          <a:prstGeom prst="rect">
            <a:avLst/>
          </a:prstGeom>
        </p:spPr>
        <p:txBody>
          <a:bodyPr anchor="ctr">
            <a:normAutofit fontScale="6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4400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8BDE-5DA7-4D05-B83C-7E47EC1A4BA1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2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Recommendations</a:t>
            </a:r>
          </a:p>
        </p:txBody>
      </p:sp>
      <p:sp>
        <p:nvSpPr>
          <p:cNvPr id="47107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905000"/>
            <a:ext cx="8153400" cy="4495800"/>
          </a:xfrm>
        </p:spPr>
        <p:txBody>
          <a:bodyPr/>
          <a:lstStyle/>
          <a:p>
            <a:r>
              <a:rPr lang="en-US" dirty="0" smtClean="0"/>
              <a:t>Be aware of the ongoing cost of preservation and plan according</a:t>
            </a:r>
          </a:p>
          <a:p>
            <a:endParaRPr lang="en-US" dirty="0" smtClean="0"/>
          </a:p>
          <a:p>
            <a:r>
              <a:rPr lang="en-US" dirty="0" smtClean="0"/>
              <a:t>Be a part of something larger</a:t>
            </a:r>
          </a:p>
          <a:p>
            <a:pPr lvl="1"/>
            <a:r>
              <a:rPr lang="en-US" dirty="0" smtClean="0"/>
              <a:t>Subject-based trusted repositories</a:t>
            </a:r>
          </a:p>
          <a:p>
            <a:pPr lvl="2"/>
            <a:r>
              <a:rPr lang="en-US" dirty="0" smtClean="0"/>
              <a:t>LLMC ( Law Library Microform Consortium )</a:t>
            </a:r>
          </a:p>
          <a:p>
            <a:pPr lvl="1"/>
            <a:r>
              <a:rPr lang="en-US" dirty="0" smtClean="0"/>
              <a:t>Regional and International trusted repositories</a:t>
            </a:r>
          </a:p>
          <a:p>
            <a:pPr lvl="2"/>
            <a:r>
              <a:rPr lang="en-US" dirty="0" err="1" smtClean="0"/>
              <a:t>HathiTrust</a:t>
            </a:r>
            <a:endParaRPr lang="en-US" dirty="0" smtClean="0"/>
          </a:p>
          <a:p>
            <a:pPr lvl="2"/>
            <a:r>
              <a:rPr lang="en-US" dirty="0" smtClean="0"/>
              <a:t>Florida Dark Archive / State Universities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2501-F036-44F1-828B-F1E55C8897D8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69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Review of Topics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1800"/>
              </a:spcAft>
              <a:defRPr/>
            </a:pPr>
            <a:r>
              <a:rPr lang="en-US" sz="2800" dirty="0"/>
              <a:t>What to preserve?  How do I know it is preserved?</a:t>
            </a:r>
          </a:p>
          <a:p>
            <a:pPr marL="457200" indent="-457200">
              <a:spcAft>
                <a:spcPts val="1800"/>
              </a:spcAft>
              <a:defRPr/>
            </a:pPr>
            <a:r>
              <a:rPr lang="en-US" sz="2800" dirty="0"/>
              <a:t>Object-level Preservation</a:t>
            </a:r>
          </a:p>
          <a:p>
            <a:pPr marL="457200" indent="-457200">
              <a:spcAft>
                <a:spcPts val="1800"/>
              </a:spcAft>
              <a:defRPr/>
            </a:pPr>
            <a:r>
              <a:rPr lang="en-US" sz="2800" dirty="0" smtClean="0"/>
              <a:t>File-level </a:t>
            </a:r>
            <a:r>
              <a:rPr lang="en-US" sz="2800" dirty="0"/>
              <a:t>Preservation</a:t>
            </a:r>
          </a:p>
          <a:p>
            <a:pPr marL="457200" indent="-457200">
              <a:spcAft>
                <a:spcPts val="1800"/>
              </a:spcAft>
              <a:defRPr/>
            </a:pPr>
            <a:r>
              <a:rPr lang="en-US" sz="2800" dirty="0" smtClean="0"/>
              <a:t>Organizational</a:t>
            </a:r>
            <a:r>
              <a:rPr lang="en-US" sz="2800" dirty="0"/>
              <a:t>: Trustworthy Digital Repositories</a:t>
            </a:r>
          </a:p>
          <a:p>
            <a:pPr marL="457200" indent="-457200">
              <a:spcAft>
                <a:spcPts val="1800"/>
              </a:spcAft>
              <a:defRPr/>
            </a:pPr>
            <a:r>
              <a:rPr lang="en-US" sz="2800" dirty="0" smtClean="0"/>
              <a:t>Recommendations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2501-F036-44F1-828B-F1E55C8897D8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6950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09800"/>
            <a:ext cx="7239000" cy="381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/>
                </a:solidFill>
              </a:rPr>
              <a:t>Questions?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457200"/>
            <a:ext cx="8153400" cy="838200"/>
          </a:xfrm>
          <a:prstGeom prst="rect">
            <a:avLst/>
          </a:prstGeom>
        </p:spPr>
        <p:txBody>
          <a:bodyPr anchor="ctr">
            <a:normAutofit fontScale="6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4400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8BDE-5DA7-4D05-B83C-7E47EC1A4BA1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7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1219200"/>
          </a:xfrm>
        </p:spPr>
        <p:txBody>
          <a:bodyPr/>
          <a:lstStyle/>
          <a:p>
            <a:r>
              <a:rPr lang="en-US" sz="3600" dirty="0" smtClean="0"/>
              <a:t>Preservation and Long-Term Access Through Networked Services Project Survey</a:t>
            </a:r>
          </a:p>
        </p:txBody>
      </p:sp>
      <p:sp>
        <p:nvSpPr>
          <p:cNvPr id="11267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752600"/>
            <a:ext cx="8153400" cy="4953000"/>
          </a:xfrm>
        </p:spPr>
        <p:txBody>
          <a:bodyPr/>
          <a:lstStyle/>
          <a:p>
            <a:r>
              <a:rPr lang="en-US" smtClean="0"/>
              <a:t>Surveyed over 200 organizations, mostly European archives and libraries</a:t>
            </a:r>
          </a:p>
          <a:p>
            <a:pPr lvl="1"/>
            <a:r>
              <a:rPr lang="en-US" smtClean="0"/>
              <a:t>Digital content volume to increase 25-fold over next decade</a:t>
            </a:r>
          </a:p>
          <a:p>
            <a:pPr lvl="1"/>
            <a:r>
              <a:rPr lang="en-US" smtClean="0"/>
              <a:t>70% of respondents expect to hold over 100TB of content</a:t>
            </a:r>
          </a:p>
          <a:p>
            <a:pPr lvl="1"/>
            <a:r>
              <a:rPr lang="en-US" smtClean="0"/>
              <a:t>Only 47% of organizations had an allocated budget for digital preservation</a:t>
            </a:r>
          </a:p>
          <a:p>
            <a:pPr lvl="1"/>
            <a:r>
              <a:rPr lang="en-US" smtClean="0"/>
              <a:t>(</a:t>
            </a:r>
            <a:r>
              <a:rPr lang="en-US" smtClean="0">
                <a:hlinkClick r:id="rId2"/>
              </a:rPr>
              <a:t>http://www.planets-project.eu/publications</a:t>
            </a:r>
            <a:r>
              <a:rPr lang="en-US" smtClean="0"/>
              <a:t>)</a:t>
            </a:r>
          </a:p>
          <a:p>
            <a:r>
              <a:rPr lang="en-US" smtClean="0"/>
              <a:t>Large-Scale Digitization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2501-F036-44F1-828B-F1E55C8897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7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Digital Preservation Is…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905000"/>
            <a:ext cx="8153400" cy="4191000"/>
          </a:xfrm>
        </p:spPr>
        <p:txBody>
          <a:bodyPr/>
          <a:lstStyle/>
          <a:p>
            <a:r>
              <a:rPr lang="en-US" smtClean="0"/>
              <a:t>Digital preservation is:</a:t>
            </a:r>
          </a:p>
          <a:p>
            <a:pPr lvl="1"/>
            <a:r>
              <a:rPr lang="en-US" smtClean="0"/>
              <a:t>Active</a:t>
            </a:r>
          </a:p>
          <a:p>
            <a:pPr lvl="1"/>
            <a:r>
              <a:rPr lang="en-US" smtClean="0"/>
              <a:t>Constant process</a:t>
            </a:r>
          </a:p>
          <a:p>
            <a:pPr lvl="1"/>
            <a:r>
              <a:rPr lang="en-US" smtClean="0"/>
              <a:t>Exponentially multi-tiered</a:t>
            </a:r>
          </a:p>
          <a:p>
            <a:pPr lvl="1"/>
            <a:r>
              <a:rPr lang="en-US" smtClean="0"/>
              <a:t>About ensuring continuing accessibility</a:t>
            </a:r>
          </a:p>
          <a:p>
            <a:pPr lvl="1"/>
            <a:r>
              <a:rPr lang="en-US" smtClean="0"/>
              <a:t>Relatively new and somewhat in its infancy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2501-F036-44F1-828B-F1E55C8897D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4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Digital Preservation is NOT…</a:t>
            </a:r>
          </a:p>
        </p:txBody>
      </p:sp>
      <p:sp>
        <p:nvSpPr>
          <p:cNvPr id="13315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905000"/>
            <a:ext cx="8153400" cy="4191000"/>
          </a:xfrm>
        </p:spPr>
        <p:txBody>
          <a:bodyPr/>
          <a:lstStyle/>
          <a:p>
            <a:r>
              <a:rPr lang="en-US" smtClean="0"/>
              <a:t>Compact Disks</a:t>
            </a:r>
          </a:p>
          <a:p>
            <a:pPr lvl="1"/>
            <a:r>
              <a:rPr lang="en-US" smtClean="0"/>
              <a:t>2002 – 6,000 CD’s ( 2.6 TB )</a:t>
            </a:r>
          </a:p>
          <a:p>
            <a:pPr lvl="1"/>
            <a:r>
              <a:rPr lang="en-US" smtClean="0"/>
              <a:t>2008 – 23,000 CD/DVD ( 48 TB )</a:t>
            </a:r>
          </a:p>
          <a:p>
            <a:pPr lvl="1"/>
            <a:r>
              <a:rPr lang="en-US" smtClean="0"/>
              <a:t>Unmanageable </a:t>
            </a:r>
          </a:p>
          <a:p>
            <a:pPr lvl="1"/>
            <a:r>
              <a:rPr lang="en-US" smtClean="0"/>
              <a:t>Slowly deteriorating</a:t>
            </a:r>
          </a:p>
          <a:p>
            <a:r>
              <a:rPr lang="en-US" smtClean="0"/>
              <a:t>Two (or 3 or 4) copies</a:t>
            </a:r>
          </a:p>
          <a:p>
            <a:endParaRPr lang="en-US" smtClean="0"/>
          </a:p>
        </p:txBody>
      </p:sp>
      <p:pic>
        <p:nvPicPr>
          <p:cNvPr id="13316" name="Picture 4" descr="cd-stack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828800"/>
            <a:ext cx="2133600" cy="245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2501-F036-44F1-828B-F1E55C8897D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4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Table of Contents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524000"/>
            <a:ext cx="8153400" cy="48768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spcAft>
                <a:spcPts val="1800"/>
              </a:spcAft>
              <a:defRPr/>
            </a:pPr>
            <a:r>
              <a:rPr lang="en-US" sz="3200" dirty="0"/>
              <a:t>What to preserve?  How do I know it is preserved?</a:t>
            </a:r>
          </a:p>
          <a:p>
            <a:pPr marL="457200" indent="-457200">
              <a:spcAft>
                <a:spcPts val="1800"/>
              </a:spcAft>
              <a:defRPr/>
            </a:pPr>
            <a:r>
              <a:rPr lang="en-US" sz="3200" dirty="0"/>
              <a:t>Object-level Preservation</a:t>
            </a:r>
          </a:p>
          <a:p>
            <a:pPr marL="457200" indent="-457200">
              <a:spcAft>
                <a:spcPts val="1800"/>
              </a:spcAft>
              <a:defRPr/>
            </a:pPr>
            <a:r>
              <a:rPr lang="en-US" sz="3200" dirty="0"/>
              <a:t>File-level Preservation</a:t>
            </a:r>
          </a:p>
          <a:p>
            <a:pPr marL="457200" indent="-457200">
              <a:spcAft>
                <a:spcPts val="1800"/>
              </a:spcAft>
              <a:defRPr/>
            </a:pPr>
            <a:r>
              <a:rPr lang="en-US" sz="3200" dirty="0"/>
              <a:t>Organizational: Trustworthy Digital Repositories</a:t>
            </a:r>
          </a:p>
          <a:p>
            <a:pPr marL="457200" indent="-457200">
              <a:spcAft>
                <a:spcPts val="1800"/>
              </a:spcAft>
              <a:defRPr/>
            </a:pPr>
            <a:r>
              <a:rPr lang="en-US" sz="3200" dirty="0" smtClean="0"/>
              <a:t>Recommendations</a:t>
            </a:r>
          </a:p>
          <a:p>
            <a:pPr marL="457200" indent="-457200">
              <a:spcAft>
                <a:spcPts val="1800"/>
              </a:spcAft>
              <a:defRPr/>
            </a:pPr>
            <a:r>
              <a:rPr lang="en-US" sz="3200" dirty="0" smtClean="0"/>
              <a:t>Questions</a:t>
            </a:r>
            <a:endParaRPr lang="en-US" sz="3200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2501-F036-44F1-828B-F1E55C8897D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8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09800"/>
            <a:ext cx="7239000" cy="381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/>
                </a:solidFill>
              </a:rPr>
              <a:t>What to Preserve?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457200"/>
            <a:ext cx="8153400" cy="838200"/>
          </a:xfrm>
          <a:prstGeom prst="rect">
            <a:avLst/>
          </a:prstGeom>
        </p:spPr>
        <p:txBody>
          <a:bodyPr anchor="ctr">
            <a:normAutofit fontScale="6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endParaRPr lang="en-US" sz="4400" dirty="0">
              <a:solidFill>
                <a:schemeClr val="bg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2209800" y="4343400"/>
            <a:ext cx="6400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en-US" sz="2800" b="1" dirty="0"/>
              <a:t>How do I know it is preserved?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48BDE-5DA7-4D05-B83C-7E47EC1A4BA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3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53400" cy="838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/>
              <a:t>What to preserve? </a:t>
            </a:r>
            <a:br>
              <a:rPr lang="en-US" sz="4000" dirty="0" smtClean="0"/>
            </a:br>
            <a:r>
              <a:rPr lang="en-US" sz="4000" dirty="0" smtClean="0"/>
              <a:t>How do I know it is preserved?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6387" name="Content Placeholder 3"/>
          <p:cNvSpPr>
            <a:spLocks noGrp="1"/>
          </p:cNvSpPr>
          <p:nvPr>
            <p:ph sz="quarter" idx="1"/>
          </p:nvPr>
        </p:nvSpPr>
        <p:spPr>
          <a:xfrm>
            <a:off x="612775" y="1752600"/>
            <a:ext cx="8153400" cy="838200"/>
          </a:xfrm>
        </p:spPr>
        <p:txBody>
          <a:bodyPr/>
          <a:lstStyle/>
          <a:p>
            <a:r>
              <a:rPr lang="en-US" smtClean="0"/>
              <a:t>Text-level preservation?</a:t>
            </a:r>
          </a:p>
          <a:p>
            <a:endParaRPr lang="en-US" smtClean="0"/>
          </a:p>
          <a:p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endParaRPr lang="en-US" smtClean="0"/>
          </a:p>
        </p:txBody>
      </p:sp>
      <p:sp>
        <p:nvSpPr>
          <p:cNvPr id="16388" name="TextBox 4"/>
          <p:cNvSpPr txBox="1">
            <a:spLocks noChangeArrowheads="1"/>
          </p:cNvSpPr>
          <p:nvPr/>
        </p:nvSpPr>
        <p:spPr bwMode="auto">
          <a:xfrm>
            <a:off x="381000" y="2667000"/>
            <a:ext cx="8458200" cy="3786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r>
              <a:rPr lang="fr-FR" sz="1600" dirty="0">
                <a:latin typeface="Courier New" pitchFamily="49" charset="0"/>
                <a:cs typeface="Courier New" pitchFamily="49" charset="0"/>
              </a:rPr>
              <a:t>Aujourd'hui premier janvier dix huit cent quatre, le Général en chef de l'Armée indigène, accompagné des généraux, chefs de l'armée, convoqués à l'effet de prendre les mesures qui doivent tendre au bonheur du pays: </a:t>
            </a:r>
          </a:p>
          <a:p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>
                <a:latin typeface="Courier New" pitchFamily="49" charset="0"/>
                <a:cs typeface="Courier New" pitchFamily="49" charset="0"/>
              </a:rPr>
              <a:t>Après avoir fait connaître aux généraux assemblés ses véritables intentions d'assurer à jamais aux indigènes d'Haïti un gouvernement stable, objet de sa plus vive sollicitude : ce qu'il a fait à un discours qui tend à faire connaître aux puissances étrangères la résolution de rendre le pays indépendant, et de jouir d'une liberté consacrée par le sang du peuple de cette île ; et, après avoir recueilli les avis, a demandé que chacun des généraux assemblés prononçât le serment de renoncer à jamais à la France, de mourir plutôt que de vivre sous sa domination, et de combattre jusqu'au dernier soupir pour l'indépendance.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dLOC Training (7/29/2013)           Gainesville, FL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 Sullivan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22501-F036-44F1-828B-F1E55C8897D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1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7782</TotalTime>
  <Words>1902</Words>
  <Application>Microsoft Office PowerPoint</Application>
  <PresentationFormat>On-screen Show (4:3)</PresentationFormat>
  <Paragraphs>417</Paragraphs>
  <Slides>38</Slides>
  <Notes>31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Technic</vt:lpstr>
      <vt:lpstr>5 : Archiving  &amp;  Preservation</vt:lpstr>
      <vt:lpstr>Archiving and Preservation of Digital Projects</vt:lpstr>
      <vt:lpstr>Digitization: One Puzzle Piece</vt:lpstr>
      <vt:lpstr>Preservation and Long-Term Access Through Networked Services Project Survey</vt:lpstr>
      <vt:lpstr>Digital Preservation Is…</vt:lpstr>
      <vt:lpstr>Digital Preservation is NOT…</vt:lpstr>
      <vt:lpstr>Table of Contents</vt:lpstr>
      <vt:lpstr>What to Preserve? </vt:lpstr>
      <vt:lpstr>What to preserve?  How do I know it is preserved? </vt:lpstr>
      <vt:lpstr>What to preserve?  How do I know it is preserved? </vt:lpstr>
      <vt:lpstr>What to preserve?  How do I know it is preserved?  </vt:lpstr>
      <vt:lpstr>What to preserve?  How do I know it is preserved?  </vt:lpstr>
      <vt:lpstr>Object-Level Preservation </vt:lpstr>
      <vt:lpstr>Object-Level Preservation</vt:lpstr>
      <vt:lpstr>Object-Level Metadata</vt:lpstr>
      <vt:lpstr>PREMIS</vt:lpstr>
      <vt:lpstr>PREMIS</vt:lpstr>
      <vt:lpstr>PREMIS</vt:lpstr>
      <vt:lpstr>File-Level Preservation </vt:lpstr>
      <vt:lpstr>Necessary Preservation File Information</vt:lpstr>
      <vt:lpstr>File Format Migration / Emulation</vt:lpstr>
      <vt:lpstr>Recommended File Formats</vt:lpstr>
      <vt:lpstr>Recommended File Formats</vt:lpstr>
      <vt:lpstr>Organizational:  Trustworthy Digital Repositories </vt:lpstr>
      <vt:lpstr>Alexandria Library</vt:lpstr>
      <vt:lpstr>Alexandria Library</vt:lpstr>
      <vt:lpstr>Digital Preservation Community Process Models</vt:lpstr>
      <vt:lpstr>OAIS Reference Model</vt:lpstr>
      <vt:lpstr>An OAIS must:</vt:lpstr>
      <vt:lpstr>Toward Certified Digital Repositories</vt:lpstr>
      <vt:lpstr>Developing Metrics for Certification</vt:lpstr>
      <vt:lpstr>Developing Metrics for Certification</vt:lpstr>
      <vt:lpstr>Developing Metrics for Certification</vt:lpstr>
      <vt:lpstr>Toward Standards</vt:lpstr>
      <vt:lpstr>Archiving Recommendation </vt:lpstr>
      <vt:lpstr>Recommendations</vt:lpstr>
      <vt:lpstr>Review of Topics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Basic Digital Project Planning</dc:title>
  <dc:creator>Enoch Soames</dc:creator>
  <cp:lastModifiedBy>Mark</cp:lastModifiedBy>
  <cp:revision>294</cp:revision>
  <dcterms:modified xsi:type="dcterms:W3CDTF">2013-07-29T11:26:39Z</dcterms:modified>
</cp:coreProperties>
</file>