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0"/>
  </p:notesMasterIdLst>
  <p:sldIdLst>
    <p:sldId id="264" r:id="rId2"/>
    <p:sldId id="266" r:id="rId3"/>
    <p:sldId id="265" r:id="rId4"/>
    <p:sldId id="275" r:id="rId5"/>
    <p:sldId id="277" r:id="rId6"/>
    <p:sldId id="285" r:id="rId7"/>
    <p:sldId id="284" r:id="rId8"/>
    <p:sldId id="286" r:id="rId9"/>
    <p:sldId id="274" r:id="rId10"/>
    <p:sldId id="282" r:id="rId11"/>
    <p:sldId id="281" r:id="rId12"/>
    <p:sldId id="278" r:id="rId13"/>
    <p:sldId id="273" r:id="rId14"/>
    <p:sldId id="270" r:id="rId15"/>
    <p:sldId id="287" r:id="rId16"/>
    <p:sldId id="288" r:id="rId17"/>
    <p:sldId id="263" r:id="rId18"/>
    <p:sldId id="289" r:id="rId19"/>
    <p:sldId id="260" r:id="rId20"/>
    <p:sldId id="291" r:id="rId21"/>
    <p:sldId id="290" r:id="rId22"/>
    <p:sldId id="283" r:id="rId23"/>
    <p:sldId id="271" r:id="rId24"/>
    <p:sldId id="272" r:id="rId25"/>
    <p:sldId id="267" r:id="rId26"/>
    <p:sldId id="280" r:id="rId27"/>
    <p:sldId id="268" r:id="rId28"/>
    <p:sldId id="26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A65A4"/>
    <a:srgbClr val="3955A5"/>
    <a:srgbClr val="A3B4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457" autoAdjust="0"/>
  </p:normalViewPr>
  <p:slideViewPr>
    <p:cSldViewPr>
      <p:cViewPr>
        <p:scale>
          <a:sx n="100" d="100"/>
          <a:sy n="100" d="100"/>
        </p:scale>
        <p:origin x="-58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F1567B-B6F0-4008-A280-C9B14DE02005}" type="datetimeFigureOut">
              <a:rPr lang="en-US" smtClean="0"/>
              <a:t>7/19/2013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EECC6-78C2-41B5-96AD-F9238C26BE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65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EECC6-78C2-41B5-96AD-F9238C26BEF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50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EECC6-78C2-41B5-96AD-F9238C26BEF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50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EECC6-78C2-41B5-96AD-F9238C26BEF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50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EECC6-78C2-41B5-96AD-F9238C26BEF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50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EECC6-78C2-41B5-96AD-F9238C26BEF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50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EECC6-78C2-41B5-96AD-F9238C26BEF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5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EECC6-78C2-41B5-96AD-F9238C26BEF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5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EECC6-78C2-41B5-96AD-F9238C26BEF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5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EECC6-78C2-41B5-96AD-F9238C26BEF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50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EECC6-78C2-41B5-96AD-F9238C26BEF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5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EECC6-78C2-41B5-96AD-F9238C26BEF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5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7EECC6-78C2-41B5-96AD-F9238C26BEF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250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065-591D-45F2-B3DF-3D7607C086F1}" type="datetimeFigureOut">
              <a:rPr lang="en-US" smtClean="0"/>
              <a:t>7/19/2013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0398A-2A22-4215-A386-85E24783AB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065-591D-45F2-B3DF-3D7607C086F1}" type="datetimeFigureOut">
              <a:rPr lang="en-US" smtClean="0"/>
              <a:t>7/19/2013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98A-2A22-4215-A386-85E24783AB5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065-591D-45F2-B3DF-3D7607C086F1}" type="datetimeFigureOut">
              <a:rPr lang="en-US" smtClean="0"/>
              <a:t>7/19/2013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98A-2A22-4215-A386-85E24783AB5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B48065-591D-45F2-B3DF-3D7607C086F1}" type="datetimeFigureOut">
              <a:rPr lang="en-US" smtClean="0"/>
              <a:t>7/19/2013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B90398A-2A22-4215-A386-85E24783AB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065-591D-45F2-B3DF-3D7607C086F1}" type="datetimeFigureOut">
              <a:rPr lang="en-US" smtClean="0"/>
              <a:t>7/19/2013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98A-2A22-4215-A386-85E24783AB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065-591D-45F2-B3DF-3D7607C086F1}" type="datetimeFigureOut">
              <a:rPr lang="en-US" smtClean="0"/>
              <a:t>7/19/2013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98A-2A22-4215-A386-85E24783AB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98A-2A22-4215-A386-85E24783AB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065-591D-45F2-B3DF-3D7607C086F1}" type="datetimeFigureOut">
              <a:rPr lang="en-US" smtClean="0"/>
              <a:t>7/19/2013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065-591D-45F2-B3DF-3D7607C086F1}" type="datetimeFigureOut">
              <a:rPr lang="en-US" smtClean="0"/>
              <a:t>7/19/2013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98A-2A22-4215-A386-85E24783AB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065-591D-45F2-B3DF-3D7607C086F1}" type="datetimeFigureOut">
              <a:rPr lang="en-US" smtClean="0"/>
              <a:t>7/19/2013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398A-2A22-4215-A386-85E24783AB5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B48065-591D-45F2-B3DF-3D7607C086F1}" type="datetimeFigureOut">
              <a:rPr lang="en-US" smtClean="0"/>
              <a:t>7/19/2013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B90398A-2A22-4215-A386-85E24783AB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48065-591D-45F2-B3DF-3D7607C086F1}" type="datetimeFigureOut">
              <a:rPr lang="en-US" smtClean="0"/>
              <a:t>7/19/2013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90398A-2A22-4215-A386-85E24783AB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7B48065-591D-45F2-B3DF-3D7607C086F1}" type="datetimeFigureOut">
              <a:rPr lang="en-US" smtClean="0"/>
              <a:t>7/19/2013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B90398A-2A22-4215-A386-85E24783AB5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14400" y="914400"/>
            <a:ext cx="7301348" cy="4572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Selected Views on Indentured Labor in the 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</a:rPr>
              <a:t>Caribbean 1804 - 1956</a:t>
            </a:r>
            <a:endParaRPr lang="en-US" sz="36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From: the University of Florida Latin American Collection (Gainesville, FL) </a:t>
            </a:r>
          </a:p>
          <a:p>
            <a:pPr marL="0" indent="0">
              <a:buNone/>
            </a:pPr>
            <a:r>
              <a:rPr lang="en-US" dirty="0" smtClean="0"/>
              <a:t>www.uflib.ufl.edu/lac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Richard F. Phillips &amp; Michelle McClure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El Neil</a:t>
            </a: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/>
              <a:t>ricphil@uflib.ufl.edu</a:t>
            </a:r>
          </a:p>
          <a:p>
            <a:pPr marL="0" indent="0">
              <a:buNone/>
            </a:pPr>
            <a:r>
              <a:rPr lang="en-US" dirty="0" smtClean="0"/>
              <a:t>michelleelneil@uflib.ufl.edu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97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6858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Guiana. The Rush to their Famed Gold Fields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 of Spain </a:t>
            </a:r>
            <a:r>
              <a:rPr lang="en-US" dirty="0"/>
              <a:t>Gazette </a:t>
            </a:r>
            <a:r>
              <a:rPr lang="en-US" dirty="0" smtClean="0"/>
              <a:t>(Aug. 19, 1876)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19600" y="1600200"/>
            <a:ext cx="3657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 once dead and antiquated town is rejuvenated and crowded due to gold rush – people coming from all over the globe.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55507"/>
            <a:ext cx="3048000" cy="5092893"/>
          </a:xfrm>
        </p:spPr>
      </p:pic>
      <p:sp>
        <p:nvSpPr>
          <p:cNvPr id="11" name="Freeform 10"/>
          <p:cNvSpPr/>
          <p:nvPr/>
        </p:nvSpPr>
        <p:spPr>
          <a:xfrm>
            <a:off x="354330" y="982980"/>
            <a:ext cx="8711043" cy="148590"/>
          </a:xfrm>
          <a:custGeom>
            <a:avLst/>
            <a:gdLst>
              <a:gd name="connsiteX0" fmla="*/ 0 w 8711043"/>
              <a:gd name="connsiteY0" fmla="*/ 114300 h 148590"/>
              <a:gd name="connsiteX1" fmla="*/ 8069580 w 8711043"/>
              <a:gd name="connsiteY1" fmla="*/ 148590 h 148590"/>
              <a:gd name="connsiteX2" fmla="*/ 8195310 w 8711043"/>
              <a:gd name="connsiteY2" fmla="*/ 0 h 148590"/>
              <a:gd name="connsiteX3" fmla="*/ 8195310 w 8711043"/>
              <a:gd name="connsiteY3" fmla="*/ 0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1043" h="148590">
                <a:moveTo>
                  <a:pt x="0" y="114300"/>
                </a:moveTo>
                <a:lnTo>
                  <a:pt x="8069580" y="148590"/>
                </a:lnTo>
                <a:cubicBezTo>
                  <a:pt x="9435465" y="129540"/>
                  <a:pt x="8195310" y="0"/>
                  <a:pt x="8195310" y="0"/>
                </a:cubicBezTo>
                <a:lnTo>
                  <a:pt x="8195310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12954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Mr. Quintin Hogg voyage in private steam yacht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47105" y="1351546"/>
            <a:ext cx="8663642" cy="1172579"/>
          </a:xfrm>
          <a:custGeom>
            <a:avLst/>
            <a:gdLst>
              <a:gd name="connsiteX0" fmla="*/ 0 w 8663642"/>
              <a:gd name="connsiteY0" fmla="*/ 155173 h 1172579"/>
              <a:gd name="connsiteX1" fmla="*/ 8469630 w 8663642"/>
              <a:gd name="connsiteY1" fmla="*/ 63733 h 1172579"/>
              <a:gd name="connsiteX2" fmla="*/ 5932170 w 8663642"/>
              <a:gd name="connsiteY2" fmla="*/ 989563 h 1172579"/>
              <a:gd name="connsiteX3" fmla="*/ 5852160 w 8663642"/>
              <a:gd name="connsiteY3" fmla="*/ 1172443 h 117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3642" h="1172579">
                <a:moveTo>
                  <a:pt x="0" y="155173"/>
                </a:moveTo>
                <a:cubicBezTo>
                  <a:pt x="3740467" y="39920"/>
                  <a:pt x="7480935" y="-75332"/>
                  <a:pt x="8469630" y="63733"/>
                </a:cubicBezTo>
                <a:cubicBezTo>
                  <a:pt x="9458325" y="202798"/>
                  <a:pt x="6368415" y="804778"/>
                  <a:pt x="5932170" y="989563"/>
                </a:cubicBezTo>
                <a:cubicBezTo>
                  <a:pt x="5495925" y="1174348"/>
                  <a:pt x="5674042" y="1173395"/>
                  <a:pt x="5852160" y="117244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Royal </a:t>
            </a:r>
            <a:r>
              <a:rPr lang="en-US" dirty="0"/>
              <a:t>Gazette </a:t>
            </a:r>
            <a:r>
              <a:rPr lang="en-US" dirty="0" smtClean="0"/>
              <a:t>(Jan. 7, 1877)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2524125"/>
            <a:ext cx="2514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“He is bringing his whole family household with him – wife, children, and servants…”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27" y="1874069"/>
            <a:ext cx="4893816" cy="2819400"/>
          </a:xfrm>
        </p:spPr>
      </p:pic>
    </p:spTree>
    <p:extLst>
      <p:ext uri="{BB962C8B-B14F-4D97-AF65-F5344CB8AC3E}">
        <p14:creationId xmlns:p14="http://schemas.microsoft.com/office/powerpoint/2010/main" val="35505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354330" y="990600"/>
            <a:ext cx="8711043" cy="148590"/>
          </a:xfrm>
          <a:custGeom>
            <a:avLst/>
            <a:gdLst>
              <a:gd name="connsiteX0" fmla="*/ 0 w 8711043"/>
              <a:gd name="connsiteY0" fmla="*/ 114300 h 148590"/>
              <a:gd name="connsiteX1" fmla="*/ 8069580 w 8711043"/>
              <a:gd name="connsiteY1" fmla="*/ 148590 h 148590"/>
              <a:gd name="connsiteX2" fmla="*/ 8195310 w 8711043"/>
              <a:gd name="connsiteY2" fmla="*/ 0 h 148590"/>
              <a:gd name="connsiteX3" fmla="*/ 8195310 w 8711043"/>
              <a:gd name="connsiteY3" fmla="*/ 0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1043" h="148590">
                <a:moveTo>
                  <a:pt x="0" y="114300"/>
                </a:moveTo>
                <a:lnTo>
                  <a:pt x="8069580" y="148590"/>
                </a:lnTo>
                <a:cubicBezTo>
                  <a:pt x="9435465" y="129540"/>
                  <a:pt x="8195310" y="0"/>
                  <a:pt x="8195310" y="0"/>
                </a:cubicBezTo>
                <a:lnTo>
                  <a:pt x="8195310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17441" y="304800"/>
            <a:ext cx="8522970" cy="990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rtlCol="0" anchor="b" anchorCtr="0">
            <a:no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dk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Ordinance No. 13 of Year 1876 – Authorize the detention of vagrants</a:t>
            </a:r>
            <a:endParaRPr lang="en-US" sz="3200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677" y="6219825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Royal Gazette (Jan. 9, 1877)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5642481" cy="4876800"/>
          </a:xfrm>
        </p:spPr>
      </p:pic>
      <p:sp>
        <p:nvSpPr>
          <p:cNvPr id="8" name="TextBox 7"/>
          <p:cNvSpPr txBox="1"/>
          <p:nvPr/>
        </p:nvSpPr>
        <p:spPr>
          <a:xfrm>
            <a:off x="6522198" y="1572399"/>
            <a:ext cx="22122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Authorize the detention of infirm vagrants in an Alms House.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3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354330" y="990600"/>
            <a:ext cx="8711043" cy="148590"/>
          </a:xfrm>
          <a:custGeom>
            <a:avLst/>
            <a:gdLst>
              <a:gd name="connsiteX0" fmla="*/ 0 w 8711043"/>
              <a:gd name="connsiteY0" fmla="*/ 114300 h 148590"/>
              <a:gd name="connsiteX1" fmla="*/ 8069580 w 8711043"/>
              <a:gd name="connsiteY1" fmla="*/ 148590 h 148590"/>
              <a:gd name="connsiteX2" fmla="*/ 8195310 w 8711043"/>
              <a:gd name="connsiteY2" fmla="*/ 0 h 148590"/>
              <a:gd name="connsiteX3" fmla="*/ 8195310 w 8711043"/>
              <a:gd name="connsiteY3" fmla="*/ 0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1043" h="148590">
                <a:moveTo>
                  <a:pt x="0" y="114300"/>
                </a:moveTo>
                <a:lnTo>
                  <a:pt x="8069580" y="148590"/>
                </a:lnTo>
                <a:cubicBezTo>
                  <a:pt x="9435465" y="129540"/>
                  <a:pt x="8195310" y="0"/>
                  <a:pt x="8195310" y="0"/>
                </a:cubicBezTo>
                <a:lnTo>
                  <a:pt x="8195310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17441" y="304800"/>
            <a:ext cx="852297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rtlCol="0" anchor="b" anchorCtr="0">
            <a:no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dk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Immigration Office</a:t>
            </a:r>
            <a:endParaRPr lang="en-US" sz="3600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052" y="6455807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Royal Gazette  (Jan. 13, 1877)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045845"/>
            <a:ext cx="3836451" cy="5507426"/>
          </a:xfrm>
        </p:spPr>
      </p:pic>
    </p:spTree>
    <p:extLst>
      <p:ext uri="{BB962C8B-B14F-4D97-AF65-F5344CB8AC3E}">
        <p14:creationId xmlns:p14="http://schemas.microsoft.com/office/powerpoint/2010/main" val="380771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316230" y="1600200"/>
            <a:ext cx="8711043" cy="148590"/>
          </a:xfrm>
          <a:custGeom>
            <a:avLst/>
            <a:gdLst>
              <a:gd name="connsiteX0" fmla="*/ 0 w 8711043"/>
              <a:gd name="connsiteY0" fmla="*/ 114300 h 148590"/>
              <a:gd name="connsiteX1" fmla="*/ 8069580 w 8711043"/>
              <a:gd name="connsiteY1" fmla="*/ 148590 h 148590"/>
              <a:gd name="connsiteX2" fmla="*/ 8195310 w 8711043"/>
              <a:gd name="connsiteY2" fmla="*/ 0 h 148590"/>
              <a:gd name="connsiteX3" fmla="*/ 8195310 w 8711043"/>
              <a:gd name="connsiteY3" fmla="*/ 0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1043" h="148590">
                <a:moveTo>
                  <a:pt x="0" y="114300"/>
                </a:moveTo>
                <a:lnTo>
                  <a:pt x="8069580" y="148590"/>
                </a:lnTo>
                <a:cubicBezTo>
                  <a:pt x="9435465" y="129540"/>
                  <a:pt x="8195310" y="0"/>
                  <a:pt x="8195310" y="0"/>
                </a:cubicBezTo>
                <a:lnTo>
                  <a:pt x="8195310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04685" y="584200"/>
            <a:ext cx="8522970" cy="863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rtlCol="0" anchor="b" anchorCtr="0">
            <a:no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dk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Girl Lost</a:t>
            </a:r>
            <a:endParaRPr lang="en-US" sz="4800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Royal Gazette  (Jan. 2, 1877)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2" y="2057400"/>
            <a:ext cx="4872634" cy="4038600"/>
          </a:xfrm>
        </p:spPr>
      </p:pic>
      <p:sp>
        <p:nvSpPr>
          <p:cNvPr id="9" name="TextBox 8"/>
          <p:cNvSpPr txBox="1"/>
          <p:nvPr/>
        </p:nvSpPr>
        <p:spPr>
          <a:xfrm>
            <a:off x="6172200" y="2460359"/>
            <a:ext cx="2514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“Disappeared from the house of her Mistress…clear skin black girl of eight years of age...”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30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9144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A Festa Do Espirito Sancto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1723" y="1287780"/>
            <a:ext cx="8663642" cy="1172579"/>
          </a:xfrm>
          <a:custGeom>
            <a:avLst/>
            <a:gdLst>
              <a:gd name="connsiteX0" fmla="*/ 0 w 8663642"/>
              <a:gd name="connsiteY0" fmla="*/ 155173 h 1172579"/>
              <a:gd name="connsiteX1" fmla="*/ 8469630 w 8663642"/>
              <a:gd name="connsiteY1" fmla="*/ 63733 h 1172579"/>
              <a:gd name="connsiteX2" fmla="*/ 5932170 w 8663642"/>
              <a:gd name="connsiteY2" fmla="*/ 989563 h 1172579"/>
              <a:gd name="connsiteX3" fmla="*/ 5852160 w 8663642"/>
              <a:gd name="connsiteY3" fmla="*/ 1172443 h 117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3642" h="1172579">
                <a:moveTo>
                  <a:pt x="0" y="155173"/>
                </a:moveTo>
                <a:cubicBezTo>
                  <a:pt x="3740467" y="39920"/>
                  <a:pt x="7480935" y="-75332"/>
                  <a:pt x="8469630" y="63733"/>
                </a:cubicBezTo>
                <a:cubicBezTo>
                  <a:pt x="9458325" y="202798"/>
                  <a:pt x="6368415" y="804778"/>
                  <a:pt x="5932170" y="989563"/>
                </a:cubicBezTo>
                <a:cubicBezTo>
                  <a:pt x="5495925" y="1174348"/>
                  <a:pt x="5674042" y="1173395"/>
                  <a:pt x="5852160" y="117244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Creole (Mar. 12, 1882)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43625" y="245745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…….</a:t>
            </a:r>
            <a:endParaRPr lang="en-US" sz="2800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2" y="1564921"/>
            <a:ext cx="5405002" cy="456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2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6096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Gold Mining Titles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Creole (Mar. 31, 1882)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8926" y="1524000"/>
            <a:ext cx="395547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Governor, in the name of Her Majesty, has power to grant licenses authorizing persons to occupy and extract gold and precious stones from Crown Lands…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54330" y="908685"/>
            <a:ext cx="8711043" cy="148590"/>
          </a:xfrm>
          <a:custGeom>
            <a:avLst/>
            <a:gdLst>
              <a:gd name="connsiteX0" fmla="*/ 0 w 8711043"/>
              <a:gd name="connsiteY0" fmla="*/ 114300 h 148590"/>
              <a:gd name="connsiteX1" fmla="*/ 8069580 w 8711043"/>
              <a:gd name="connsiteY1" fmla="*/ 148590 h 148590"/>
              <a:gd name="connsiteX2" fmla="*/ 8195310 w 8711043"/>
              <a:gd name="connsiteY2" fmla="*/ 0 h 148590"/>
              <a:gd name="connsiteX3" fmla="*/ 8195310 w 8711043"/>
              <a:gd name="connsiteY3" fmla="*/ 0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1043" h="148590">
                <a:moveTo>
                  <a:pt x="0" y="114300"/>
                </a:moveTo>
                <a:lnTo>
                  <a:pt x="8069580" y="148590"/>
                </a:lnTo>
                <a:cubicBezTo>
                  <a:pt x="9435465" y="129540"/>
                  <a:pt x="8195310" y="0"/>
                  <a:pt x="8195310" y="0"/>
                </a:cubicBezTo>
                <a:lnTo>
                  <a:pt x="8195310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2" y="1131570"/>
            <a:ext cx="369862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9144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“An old coolie man told me…”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5086512" cy="4572000"/>
          </a:xfrm>
        </p:spPr>
      </p:pic>
      <p:sp>
        <p:nvSpPr>
          <p:cNvPr id="9" name="Freeform 8"/>
          <p:cNvSpPr/>
          <p:nvPr/>
        </p:nvSpPr>
        <p:spPr>
          <a:xfrm>
            <a:off x="251723" y="1287780"/>
            <a:ext cx="8663642" cy="1172579"/>
          </a:xfrm>
          <a:custGeom>
            <a:avLst/>
            <a:gdLst>
              <a:gd name="connsiteX0" fmla="*/ 0 w 8663642"/>
              <a:gd name="connsiteY0" fmla="*/ 155173 h 1172579"/>
              <a:gd name="connsiteX1" fmla="*/ 8469630 w 8663642"/>
              <a:gd name="connsiteY1" fmla="*/ 63733 h 1172579"/>
              <a:gd name="connsiteX2" fmla="*/ 5932170 w 8663642"/>
              <a:gd name="connsiteY2" fmla="*/ 989563 h 1172579"/>
              <a:gd name="connsiteX3" fmla="*/ 5852160 w 8663642"/>
              <a:gd name="connsiteY3" fmla="*/ 1172443 h 117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3642" h="1172579">
                <a:moveTo>
                  <a:pt x="0" y="155173"/>
                </a:moveTo>
                <a:cubicBezTo>
                  <a:pt x="3740467" y="39920"/>
                  <a:pt x="7480935" y="-75332"/>
                  <a:pt x="8469630" y="63733"/>
                </a:cubicBezTo>
                <a:cubicBezTo>
                  <a:pt x="9458325" y="202798"/>
                  <a:pt x="6368415" y="804778"/>
                  <a:pt x="5932170" y="989563"/>
                </a:cubicBezTo>
                <a:cubicBezTo>
                  <a:pt x="5495925" y="1174348"/>
                  <a:pt x="5674042" y="1173395"/>
                  <a:pt x="5852160" y="117244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72200" y="2460359"/>
            <a:ext cx="2514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ands allotted to them are useless and even fatal with no drinking water.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Creole (May 12, 1882)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58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9144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Loss of Gold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Creole (Mar. 31, 1882)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492619"/>
            <a:ext cx="7014365" cy="3514725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251723" y="1287780"/>
            <a:ext cx="8663642" cy="1172579"/>
          </a:xfrm>
          <a:custGeom>
            <a:avLst/>
            <a:gdLst>
              <a:gd name="connsiteX0" fmla="*/ 0 w 8663642"/>
              <a:gd name="connsiteY0" fmla="*/ 155173 h 1172579"/>
              <a:gd name="connsiteX1" fmla="*/ 8469630 w 8663642"/>
              <a:gd name="connsiteY1" fmla="*/ 63733 h 1172579"/>
              <a:gd name="connsiteX2" fmla="*/ 5932170 w 8663642"/>
              <a:gd name="connsiteY2" fmla="*/ 989563 h 1172579"/>
              <a:gd name="connsiteX3" fmla="*/ 5852160 w 8663642"/>
              <a:gd name="connsiteY3" fmla="*/ 1172443 h 117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3642" h="1172579">
                <a:moveTo>
                  <a:pt x="0" y="155173"/>
                </a:moveTo>
                <a:cubicBezTo>
                  <a:pt x="3740467" y="39920"/>
                  <a:pt x="7480935" y="-75332"/>
                  <a:pt x="8469630" y="63733"/>
                </a:cubicBezTo>
                <a:cubicBezTo>
                  <a:pt x="9458325" y="202798"/>
                  <a:pt x="6368415" y="804778"/>
                  <a:pt x="5932170" y="989563"/>
                </a:cubicBezTo>
                <a:cubicBezTo>
                  <a:pt x="5495925" y="1174348"/>
                  <a:pt x="5674042" y="1173395"/>
                  <a:pt x="5852160" y="117244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9200" y="5181600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“Mr. Ho-a-hing left Georgetown with eight men to try and find the gold.”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00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501" y="2209800"/>
            <a:ext cx="7048500" cy="3893820"/>
          </a:xfrm>
        </p:spPr>
      </p:pic>
      <p:sp>
        <p:nvSpPr>
          <p:cNvPr id="14" name="Freeform 13"/>
          <p:cNvSpPr/>
          <p:nvPr/>
        </p:nvSpPr>
        <p:spPr>
          <a:xfrm>
            <a:off x="316230" y="1905000"/>
            <a:ext cx="8711043" cy="148590"/>
          </a:xfrm>
          <a:custGeom>
            <a:avLst/>
            <a:gdLst>
              <a:gd name="connsiteX0" fmla="*/ 0 w 8711043"/>
              <a:gd name="connsiteY0" fmla="*/ 114300 h 148590"/>
              <a:gd name="connsiteX1" fmla="*/ 8069580 w 8711043"/>
              <a:gd name="connsiteY1" fmla="*/ 148590 h 148590"/>
              <a:gd name="connsiteX2" fmla="*/ 8195310 w 8711043"/>
              <a:gd name="connsiteY2" fmla="*/ 0 h 148590"/>
              <a:gd name="connsiteX3" fmla="*/ 8195310 w 8711043"/>
              <a:gd name="connsiteY3" fmla="*/ 0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1043" h="148590">
                <a:moveTo>
                  <a:pt x="0" y="114300"/>
                </a:moveTo>
                <a:lnTo>
                  <a:pt x="8069580" y="148590"/>
                </a:lnTo>
                <a:cubicBezTo>
                  <a:pt x="9435465" y="129540"/>
                  <a:pt x="8195310" y="0"/>
                  <a:pt x="8195310" y="0"/>
                </a:cubicBezTo>
                <a:lnTo>
                  <a:pt x="8195310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04685" y="584200"/>
            <a:ext cx="8522970" cy="1168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rtlCol="0" anchor="b" anchorCtr="0">
            <a:no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dk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MAN OVERBOARD</a:t>
            </a:r>
          </a:p>
          <a:p>
            <a:pPr algn="ctr"/>
            <a:r>
              <a:rPr lang="en-US" sz="32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A coolie named </a:t>
            </a:r>
            <a:r>
              <a:rPr lang="en-US" sz="3200" b="1" i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Tom</a:t>
            </a:r>
            <a:endParaRPr lang="en-US" sz="3200" b="1" i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Creole (March 31, 1882)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51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85800" y="1371600"/>
            <a:ext cx="80010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Online from LAC Webpage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: </a:t>
            </a:r>
          </a:p>
          <a:p>
            <a:pPr marL="0" indent="0">
              <a:buNone/>
            </a:pPr>
            <a:r>
              <a:rPr lang="en-US" sz="1800" dirty="0" smtClean="0"/>
              <a:t>	www.uflib.ufl.edu/lac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The Caribbean history reader </a:t>
            </a:r>
            <a:r>
              <a:rPr lang="en-US" sz="1800" dirty="0" smtClean="0"/>
              <a:t>(edited by Nicola Foote):</a:t>
            </a:r>
          </a:p>
          <a:p>
            <a:pPr marL="0" indent="0">
              <a:buNone/>
            </a:pPr>
            <a:r>
              <a:rPr lang="en-US" sz="1800" dirty="0" smtClean="0"/>
              <a:t>	call# LAC F2175.C326 2012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</a:rPr>
              <a:t>Indentured labor and the integration of Trinidad into the world economy </a:t>
            </a:r>
            <a:r>
              <a:rPr lang="en-US" sz="1800" dirty="0" smtClean="0"/>
              <a:t>(dissertation by Karen S. Dhanda; Syracuse 2000):</a:t>
            </a:r>
          </a:p>
          <a:p>
            <a:pPr marL="0" indent="0">
              <a:buNone/>
            </a:pPr>
            <a:r>
              <a:rPr lang="en-US" sz="1300" dirty="0"/>
              <a:t>	</a:t>
            </a:r>
            <a:r>
              <a:rPr lang="en-US" sz="1800" dirty="0" smtClean="0"/>
              <a:t>call# LAC HD4875.T7 D42 2000; Full text on PROQUEST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</a:rPr>
              <a:t>Royal Gazette of British Guiana [microfilm]: </a:t>
            </a:r>
          </a:p>
          <a:p>
            <a:pPr marL="0" indent="0">
              <a:buNone/>
            </a:pPr>
            <a:r>
              <a:rPr lang="en-US" sz="3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</a:rPr>
              <a:t> 	</a:t>
            </a:r>
            <a:r>
              <a:rPr lang="en-US" sz="2100" b="1" dirty="0" smtClean="0">
                <a:solidFill>
                  <a:schemeClr val="accent2">
                    <a:lumMod val="50000"/>
                  </a:schemeClr>
                </a:solidFill>
              </a:rPr>
              <a:t>(most years 1804 -1883) </a:t>
            </a:r>
            <a:r>
              <a:rPr lang="en-US" sz="1800" dirty="0" smtClean="0"/>
              <a:t>call# LAC 079.881 R88</a:t>
            </a:r>
          </a:p>
          <a:p>
            <a:endParaRPr lang="en-US" sz="1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</a:rPr>
              <a:t>The Creole [microfilm]: </a:t>
            </a:r>
            <a:r>
              <a:rPr lang="en-US" sz="1800" dirty="0" smtClean="0"/>
              <a:t>call# LAC 079.881 C916</a:t>
            </a:r>
          </a:p>
          <a:p>
            <a:pPr marL="777240" lvl="2" indent="0">
              <a:buNone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	(most years 1856 – 1882, 1905)</a:t>
            </a:r>
          </a:p>
          <a:p>
            <a:pPr marL="777240" lvl="2" indent="0">
              <a:buNone/>
            </a:pPr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3000" b="1" dirty="0" smtClean="0">
                <a:solidFill>
                  <a:schemeClr val="accent2">
                    <a:lumMod val="50000"/>
                  </a:schemeClr>
                </a:solidFill>
              </a:rPr>
              <a:t>Port of Spain Gazette [microfilm]: </a:t>
            </a:r>
            <a:r>
              <a:rPr lang="en-US" sz="1800" dirty="0" smtClean="0"/>
              <a:t>call# LAC 079.7298 P839</a:t>
            </a:r>
          </a:p>
          <a:p>
            <a:pPr marL="777240" lvl="2" indent="0">
              <a:buNone/>
            </a:pPr>
            <a:r>
              <a:rPr lang="en-US" sz="1800" dirty="0" smtClean="0"/>
              <a:t>	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(most years 1828 – 1956)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153400" cy="9144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ctr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Selected Materials on the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Indentured in the Caribbean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from the UF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Latin American Collection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21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6858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Feast of the Assumption (Catholic Persuasion)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Creole (Aug. 11, 1882)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51723" y="1287780"/>
            <a:ext cx="8663642" cy="1172579"/>
          </a:xfrm>
          <a:custGeom>
            <a:avLst/>
            <a:gdLst>
              <a:gd name="connsiteX0" fmla="*/ 0 w 8663642"/>
              <a:gd name="connsiteY0" fmla="*/ 155173 h 1172579"/>
              <a:gd name="connsiteX1" fmla="*/ 8469630 w 8663642"/>
              <a:gd name="connsiteY1" fmla="*/ 63733 h 1172579"/>
              <a:gd name="connsiteX2" fmla="*/ 5932170 w 8663642"/>
              <a:gd name="connsiteY2" fmla="*/ 989563 h 1172579"/>
              <a:gd name="connsiteX3" fmla="*/ 5852160 w 8663642"/>
              <a:gd name="connsiteY3" fmla="*/ 1172443 h 117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3642" h="1172579">
                <a:moveTo>
                  <a:pt x="0" y="155173"/>
                </a:moveTo>
                <a:cubicBezTo>
                  <a:pt x="3740467" y="39920"/>
                  <a:pt x="7480935" y="-75332"/>
                  <a:pt x="8469630" y="63733"/>
                </a:cubicBezTo>
                <a:cubicBezTo>
                  <a:pt x="9458325" y="202798"/>
                  <a:pt x="6368415" y="804778"/>
                  <a:pt x="5932170" y="989563"/>
                </a:cubicBezTo>
                <a:cubicBezTo>
                  <a:pt x="5495925" y="1174348"/>
                  <a:pt x="5674042" y="1173395"/>
                  <a:pt x="5852160" y="117244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59205"/>
            <a:ext cx="2766910" cy="49150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8926" y="2590800"/>
            <a:ext cx="312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The Feast of the Assumptions will be held on Sunday the 27</a:t>
            </a:r>
            <a:r>
              <a:rPr lang="en-US" sz="2800" baseline="300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, with a special train to transport.</a:t>
            </a:r>
            <a:endParaRPr lang="en-US" sz="2800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12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6096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Post Office Wanted up the Demerara 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Creole (Mar. 31, 1882)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91200" y="1884261"/>
            <a:ext cx="2514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“A Post Office at Soodyke is urgently required.”  It is difficult to get letters on board of the river steamer.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54330" y="908685"/>
            <a:ext cx="8711043" cy="148590"/>
          </a:xfrm>
          <a:custGeom>
            <a:avLst/>
            <a:gdLst>
              <a:gd name="connsiteX0" fmla="*/ 0 w 8711043"/>
              <a:gd name="connsiteY0" fmla="*/ 114300 h 148590"/>
              <a:gd name="connsiteX1" fmla="*/ 8069580 w 8711043"/>
              <a:gd name="connsiteY1" fmla="*/ 148590 h 148590"/>
              <a:gd name="connsiteX2" fmla="*/ 8195310 w 8711043"/>
              <a:gd name="connsiteY2" fmla="*/ 0 h 148590"/>
              <a:gd name="connsiteX3" fmla="*/ 8195310 w 8711043"/>
              <a:gd name="connsiteY3" fmla="*/ 0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1043" h="148590">
                <a:moveTo>
                  <a:pt x="0" y="114300"/>
                </a:moveTo>
                <a:lnTo>
                  <a:pt x="8069580" y="148590"/>
                </a:lnTo>
                <a:cubicBezTo>
                  <a:pt x="9435465" y="129540"/>
                  <a:pt x="8195310" y="0"/>
                  <a:pt x="8195310" y="0"/>
                </a:cubicBezTo>
                <a:lnTo>
                  <a:pt x="8195310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8" y="1219200"/>
            <a:ext cx="5105400" cy="48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1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9144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600" dirty="0" smtClean="0">
                <a:solidFill>
                  <a:schemeClr val="bg1"/>
                </a:solidFill>
              </a:rPr>
              <a:t>She is Determined to Live in Gaol</a:t>
            </a:r>
            <a:endParaRPr lang="en-US" sz="460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1723" y="1287780"/>
            <a:ext cx="8663642" cy="1172579"/>
          </a:xfrm>
          <a:custGeom>
            <a:avLst/>
            <a:gdLst>
              <a:gd name="connsiteX0" fmla="*/ 0 w 8663642"/>
              <a:gd name="connsiteY0" fmla="*/ 155173 h 1172579"/>
              <a:gd name="connsiteX1" fmla="*/ 8469630 w 8663642"/>
              <a:gd name="connsiteY1" fmla="*/ 63733 h 1172579"/>
              <a:gd name="connsiteX2" fmla="*/ 5932170 w 8663642"/>
              <a:gd name="connsiteY2" fmla="*/ 989563 h 1172579"/>
              <a:gd name="connsiteX3" fmla="*/ 5852160 w 8663642"/>
              <a:gd name="connsiteY3" fmla="*/ 1172443 h 117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3642" h="1172579">
                <a:moveTo>
                  <a:pt x="0" y="155173"/>
                </a:moveTo>
                <a:cubicBezTo>
                  <a:pt x="3740467" y="39920"/>
                  <a:pt x="7480935" y="-75332"/>
                  <a:pt x="8469630" y="63733"/>
                </a:cubicBezTo>
                <a:cubicBezTo>
                  <a:pt x="9458325" y="202798"/>
                  <a:pt x="6368415" y="804778"/>
                  <a:pt x="5932170" y="989563"/>
                </a:cubicBezTo>
                <a:cubicBezTo>
                  <a:pt x="5495925" y="1174348"/>
                  <a:pt x="5674042" y="1173395"/>
                  <a:pt x="5852160" y="117244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 of Spain </a:t>
            </a:r>
            <a:r>
              <a:rPr lang="en-US" dirty="0"/>
              <a:t>Gazette </a:t>
            </a:r>
            <a:r>
              <a:rPr lang="en-US" dirty="0" smtClean="0"/>
              <a:t>(Oct. 1, 1896)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1552418"/>
            <a:ext cx="2514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Coolie woman charged again 7 days in gaol for vagrancy.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4770746" cy="2307406"/>
          </a:xfrm>
        </p:spPr>
      </p:pic>
      <p:sp>
        <p:nvSpPr>
          <p:cNvPr id="7" name="TextBox 6"/>
          <p:cNvSpPr txBox="1"/>
          <p:nvPr/>
        </p:nvSpPr>
        <p:spPr>
          <a:xfrm>
            <a:off x="5562600" y="3657600"/>
            <a:ext cx="2514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“Zaban” is an indentured immigrant to Woodford Lodge estate.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0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15240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The Ganja Evil – introduced by East Indian coolies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81000" y="1981200"/>
            <a:ext cx="8663642" cy="1172579"/>
          </a:xfrm>
          <a:custGeom>
            <a:avLst/>
            <a:gdLst>
              <a:gd name="connsiteX0" fmla="*/ 0 w 8663642"/>
              <a:gd name="connsiteY0" fmla="*/ 155173 h 1172579"/>
              <a:gd name="connsiteX1" fmla="*/ 8469630 w 8663642"/>
              <a:gd name="connsiteY1" fmla="*/ 63733 h 1172579"/>
              <a:gd name="connsiteX2" fmla="*/ 5932170 w 8663642"/>
              <a:gd name="connsiteY2" fmla="*/ 989563 h 1172579"/>
              <a:gd name="connsiteX3" fmla="*/ 5852160 w 8663642"/>
              <a:gd name="connsiteY3" fmla="*/ 1172443 h 117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3642" h="1172579">
                <a:moveTo>
                  <a:pt x="0" y="155173"/>
                </a:moveTo>
                <a:cubicBezTo>
                  <a:pt x="3740467" y="39920"/>
                  <a:pt x="7480935" y="-75332"/>
                  <a:pt x="8469630" y="63733"/>
                </a:cubicBezTo>
                <a:cubicBezTo>
                  <a:pt x="9458325" y="202798"/>
                  <a:pt x="6368415" y="804778"/>
                  <a:pt x="5932170" y="989563"/>
                </a:cubicBezTo>
                <a:cubicBezTo>
                  <a:pt x="5495925" y="1174348"/>
                  <a:pt x="5674042" y="1173395"/>
                  <a:pt x="5852160" y="117244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1052" y="63246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 of Spain Gazette (Oct. 13, 1896)</a:t>
            </a:r>
          </a:p>
        </p:txBody>
      </p:sp>
      <p:pic>
        <p:nvPicPr>
          <p:cNvPr id="8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57400"/>
            <a:ext cx="4673078" cy="4267200"/>
          </a:xfrm>
        </p:spPr>
      </p:pic>
      <p:sp>
        <p:nvSpPr>
          <p:cNvPr id="10" name="TextBox 9"/>
          <p:cNvSpPr txBox="1"/>
          <p:nvPr/>
        </p:nvSpPr>
        <p:spPr>
          <a:xfrm>
            <a:off x="5829300" y="23622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Topic of interest in Jamaica: the coolie use of ganja.</a:t>
            </a:r>
            <a:endParaRPr lang="en-US" sz="24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3886200"/>
            <a:ext cx="3009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Talks of the need for Government to take measures to prevent the smoking habit taking a firm hold on people.</a:t>
            </a:r>
            <a:endParaRPr lang="en-US" sz="24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0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9144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Jamaica Cigars – form a line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1723" y="1287780"/>
            <a:ext cx="8663642" cy="1172579"/>
          </a:xfrm>
          <a:custGeom>
            <a:avLst/>
            <a:gdLst>
              <a:gd name="connsiteX0" fmla="*/ 0 w 8663642"/>
              <a:gd name="connsiteY0" fmla="*/ 155173 h 1172579"/>
              <a:gd name="connsiteX1" fmla="*/ 8469630 w 8663642"/>
              <a:gd name="connsiteY1" fmla="*/ 63733 h 1172579"/>
              <a:gd name="connsiteX2" fmla="*/ 5932170 w 8663642"/>
              <a:gd name="connsiteY2" fmla="*/ 989563 h 1172579"/>
              <a:gd name="connsiteX3" fmla="*/ 5852160 w 8663642"/>
              <a:gd name="connsiteY3" fmla="*/ 1172443 h 117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3642" h="1172579">
                <a:moveTo>
                  <a:pt x="0" y="155173"/>
                </a:moveTo>
                <a:cubicBezTo>
                  <a:pt x="3740467" y="39920"/>
                  <a:pt x="7480935" y="-75332"/>
                  <a:pt x="8469630" y="63733"/>
                </a:cubicBezTo>
                <a:cubicBezTo>
                  <a:pt x="9458325" y="202798"/>
                  <a:pt x="6368415" y="804778"/>
                  <a:pt x="5932170" y="989563"/>
                </a:cubicBezTo>
                <a:cubicBezTo>
                  <a:pt x="5495925" y="1174348"/>
                  <a:pt x="5674042" y="1173395"/>
                  <a:pt x="5852160" y="117244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Port of Spain Gazette </a:t>
            </a:r>
            <a:r>
              <a:rPr lang="en-US" dirty="0" smtClean="0"/>
              <a:t>(</a:t>
            </a:r>
            <a:r>
              <a:rPr lang="en-US" dirty="0"/>
              <a:t>July 18, 1896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74069"/>
            <a:ext cx="3541222" cy="3665913"/>
          </a:xfrm>
        </p:spPr>
      </p:pic>
      <p:sp>
        <p:nvSpPr>
          <p:cNvPr id="10" name="TextBox 9"/>
          <p:cNvSpPr txBox="1"/>
          <p:nvPr/>
        </p:nvSpPr>
        <p:spPr>
          <a:xfrm>
            <a:off x="5867400" y="2590800"/>
            <a:ext cx="2667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Cigars ran out – disappointing a constant stream of customers.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8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9144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Another leper run in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1723" y="1287780"/>
            <a:ext cx="8663642" cy="1172579"/>
          </a:xfrm>
          <a:custGeom>
            <a:avLst/>
            <a:gdLst>
              <a:gd name="connsiteX0" fmla="*/ 0 w 8663642"/>
              <a:gd name="connsiteY0" fmla="*/ 155173 h 1172579"/>
              <a:gd name="connsiteX1" fmla="*/ 8469630 w 8663642"/>
              <a:gd name="connsiteY1" fmla="*/ 63733 h 1172579"/>
              <a:gd name="connsiteX2" fmla="*/ 5932170 w 8663642"/>
              <a:gd name="connsiteY2" fmla="*/ 989563 h 1172579"/>
              <a:gd name="connsiteX3" fmla="*/ 5852160 w 8663642"/>
              <a:gd name="connsiteY3" fmla="*/ 1172443 h 117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3642" h="1172579">
                <a:moveTo>
                  <a:pt x="0" y="155173"/>
                </a:moveTo>
                <a:cubicBezTo>
                  <a:pt x="3740467" y="39920"/>
                  <a:pt x="7480935" y="-75332"/>
                  <a:pt x="8469630" y="63733"/>
                </a:cubicBezTo>
                <a:cubicBezTo>
                  <a:pt x="9458325" y="202798"/>
                  <a:pt x="6368415" y="804778"/>
                  <a:pt x="5932170" y="989563"/>
                </a:cubicBezTo>
                <a:cubicBezTo>
                  <a:pt x="5495925" y="1174348"/>
                  <a:pt x="5674042" y="1173395"/>
                  <a:pt x="5852160" y="117244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" y="4863405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Coolie man found begging in the street emitting an offensive smell – sufficient to warrant his isolation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 of Spain Gazette (Sept. 16, 1896)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24000"/>
            <a:ext cx="5966913" cy="3319076"/>
          </a:xfrm>
        </p:spPr>
      </p:pic>
    </p:spTree>
    <p:extLst>
      <p:ext uri="{BB962C8B-B14F-4D97-AF65-F5344CB8AC3E}">
        <p14:creationId xmlns:p14="http://schemas.microsoft.com/office/powerpoint/2010/main" val="300380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354330" y="990600"/>
            <a:ext cx="8711043" cy="148590"/>
          </a:xfrm>
          <a:custGeom>
            <a:avLst/>
            <a:gdLst>
              <a:gd name="connsiteX0" fmla="*/ 0 w 8711043"/>
              <a:gd name="connsiteY0" fmla="*/ 114300 h 148590"/>
              <a:gd name="connsiteX1" fmla="*/ 8069580 w 8711043"/>
              <a:gd name="connsiteY1" fmla="*/ 148590 h 148590"/>
              <a:gd name="connsiteX2" fmla="*/ 8195310 w 8711043"/>
              <a:gd name="connsiteY2" fmla="*/ 0 h 148590"/>
              <a:gd name="connsiteX3" fmla="*/ 8195310 w 8711043"/>
              <a:gd name="connsiteY3" fmla="*/ 0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1043" h="148590">
                <a:moveTo>
                  <a:pt x="0" y="114300"/>
                </a:moveTo>
                <a:lnTo>
                  <a:pt x="8069580" y="148590"/>
                </a:lnTo>
                <a:cubicBezTo>
                  <a:pt x="9435465" y="129540"/>
                  <a:pt x="8195310" y="0"/>
                  <a:pt x="8195310" y="0"/>
                </a:cubicBezTo>
                <a:lnTo>
                  <a:pt x="8195310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17441" y="304800"/>
            <a:ext cx="852297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rtlCol="0" anchor="b" anchorCtr="0">
            <a:no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dk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The Police Courts</a:t>
            </a:r>
            <a:endParaRPr lang="en-US" sz="3600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677" y="6219825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Port of Spain Gazette (July 2, 1903)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76" y="1219200"/>
            <a:ext cx="3596123" cy="5039098"/>
          </a:xfrm>
        </p:spPr>
      </p:pic>
      <p:sp>
        <p:nvSpPr>
          <p:cNvPr id="8" name="TextBox 7"/>
          <p:cNvSpPr txBox="1"/>
          <p:nvPr/>
        </p:nvSpPr>
        <p:spPr>
          <a:xfrm>
            <a:off x="4709849" y="1600200"/>
            <a:ext cx="29101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“A sickly looking Indian found sleeping on a footpath and not giving a good account of himself” – sent to jail for 14 days hard labor.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8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247105" y="1303020"/>
            <a:ext cx="8663642" cy="1172579"/>
          </a:xfrm>
          <a:custGeom>
            <a:avLst/>
            <a:gdLst>
              <a:gd name="connsiteX0" fmla="*/ 0 w 8663642"/>
              <a:gd name="connsiteY0" fmla="*/ 155173 h 1172579"/>
              <a:gd name="connsiteX1" fmla="*/ 8469630 w 8663642"/>
              <a:gd name="connsiteY1" fmla="*/ 63733 h 1172579"/>
              <a:gd name="connsiteX2" fmla="*/ 5932170 w 8663642"/>
              <a:gd name="connsiteY2" fmla="*/ 989563 h 1172579"/>
              <a:gd name="connsiteX3" fmla="*/ 5852160 w 8663642"/>
              <a:gd name="connsiteY3" fmla="*/ 1172443 h 117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3642" h="1172579">
                <a:moveTo>
                  <a:pt x="0" y="155173"/>
                </a:moveTo>
                <a:cubicBezTo>
                  <a:pt x="3740467" y="39920"/>
                  <a:pt x="7480935" y="-75332"/>
                  <a:pt x="8469630" y="63733"/>
                </a:cubicBezTo>
                <a:cubicBezTo>
                  <a:pt x="9458325" y="202798"/>
                  <a:pt x="6368415" y="804778"/>
                  <a:pt x="5932170" y="989563"/>
                </a:cubicBezTo>
                <a:cubicBezTo>
                  <a:pt x="5495925" y="1174348"/>
                  <a:pt x="5674042" y="1173395"/>
                  <a:pt x="5852160" y="117244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Barbados Advocate (Jan. 23, 1926)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6868"/>
            <a:ext cx="3148885" cy="595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 txBox="1">
            <a:spLocks noGrp="1"/>
          </p:cNvSpPr>
          <p:nvPr>
            <p:ph idx="1"/>
          </p:nvPr>
        </p:nvSpPr>
        <p:spPr>
          <a:xfrm>
            <a:off x="4020092" y="2057400"/>
            <a:ext cx="487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Great Britain desires to send its surplus population to settle in Australia and Canada. Must ensure that settlers are of ‘good quality’ – no emigrants from Southern Europe nor India or </a:t>
            </a:r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any races of a darker hue.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3810000" y="381000"/>
            <a:ext cx="4953000" cy="6858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Emigration in the Empire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18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END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6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8252" y="6156036"/>
            <a:ext cx="7453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of Caribbean Basin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1000"/>
            <a:ext cx="7162800" cy="5742178"/>
          </a:xfrm>
        </p:spPr>
      </p:pic>
    </p:spTree>
    <p:extLst>
      <p:ext uri="{BB962C8B-B14F-4D97-AF65-F5344CB8AC3E}">
        <p14:creationId xmlns:p14="http://schemas.microsoft.com/office/powerpoint/2010/main" val="384379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9144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Notice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1723" y="1287780"/>
            <a:ext cx="8663642" cy="1172579"/>
          </a:xfrm>
          <a:custGeom>
            <a:avLst/>
            <a:gdLst>
              <a:gd name="connsiteX0" fmla="*/ 0 w 8663642"/>
              <a:gd name="connsiteY0" fmla="*/ 155173 h 1172579"/>
              <a:gd name="connsiteX1" fmla="*/ 8469630 w 8663642"/>
              <a:gd name="connsiteY1" fmla="*/ 63733 h 1172579"/>
              <a:gd name="connsiteX2" fmla="*/ 5932170 w 8663642"/>
              <a:gd name="connsiteY2" fmla="*/ 989563 h 1172579"/>
              <a:gd name="connsiteX3" fmla="*/ 5852160 w 8663642"/>
              <a:gd name="connsiteY3" fmla="*/ 1172443 h 117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3642" h="1172579">
                <a:moveTo>
                  <a:pt x="0" y="155173"/>
                </a:moveTo>
                <a:cubicBezTo>
                  <a:pt x="3740467" y="39920"/>
                  <a:pt x="7480935" y="-75332"/>
                  <a:pt x="8469630" y="63733"/>
                </a:cubicBezTo>
                <a:cubicBezTo>
                  <a:pt x="9458325" y="202798"/>
                  <a:pt x="6368415" y="804778"/>
                  <a:pt x="5932170" y="989563"/>
                </a:cubicBezTo>
                <a:cubicBezTo>
                  <a:pt x="5495925" y="1174348"/>
                  <a:pt x="5674042" y="1173395"/>
                  <a:pt x="5852160" y="117244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Royal </a:t>
            </a:r>
            <a:r>
              <a:rPr lang="en-US" dirty="0"/>
              <a:t>Gazette </a:t>
            </a:r>
            <a:r>
              <a:rPr lang="en-US" dirty="0" smtClean="0"/>
              <a:t>(Jan. 3, 1830)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02" y="1676400"/>
            <a:ext cx="5322220" cy="3505200"/>
          </a:xfrm>
        </p:spPr>
      </p:pic>
      <p:sp>
        <p:nvSpPr>
          <p:cNvPr id="10" name="TextBox 9"/>
          <p:cNvSpPr txBox="1"/>
          <p:nvPr/>
        </p:nvSpPr>
        <p:spPr>
          <a:xfrm>
            <a:off x="6172200" y="1524000"/>
            <a:ext cx="2590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Subscriber will feel thankful to any person who will lodge the Negro Boy WILLIAM, her property, in the County Jail, or deliver him to his owner.”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5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9144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Lots &amp; buildings, slaves, household furniture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1723" y="1143000"/>
            <a:ext cx="8663642" cy="1172579"/>
          </a:xfrm>
          <a:custGeom>
            <a:avLst/>
            <a:gdLst>
              <a:gd name="connsiteX0" fmla="*/ 0 w 8663642"/>
              <a:gd name="connsiteY0" fmla="*/ 155173 h 1172579"/>
              <a:gd name="connsiteX1" fmla="*/ 8469630 w 8663642"/>
              <a:gd name="connsiteY1" fmla="*/ 63733 h 1172579"/>
              <a:gd name="connsiteX2" fmla="*/ 5932170 w 8663642"/>
              <a:gd name="connsiteY2" fmla="*/ 989563 h 1172579"/>
              <a:gd name="connsiteX3" fmla="*/ 5852160 w 8663642"/>
              <a:gd name="connsiteY3" fmla="*/ 1172443 h 117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3642" h="1172579">
                <a:moveTo>
                  <a:pt x="0" y="155173"/>
                </a:moveTo>
                <a:cubicBezTo>
                  <a:pt x="3740467" y="39920"/>
                  <a:pt x="7480935" y="-75332"/>
                  <a:pt x="8469630" y="63733"/>
                </a:cubicBezTo>
                <a:cubicBezTo>
                  <a:pt x="9458325" y="202798"/>
                  <a:pt x="6368415" y="804778"/>
                  <a:pt x="5932170" y="989563"/>
                </a:cubicBezTo>
                <a:cubicBezTo>
                  <a:pt x="5495925" y="1174348"/>
                  <a:pt x="5674042" y="1173395"/>
                  <a:pt x="5852160" y="117244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Royal </a:t>
            </a:r>
            <a:r>
              <a:rPr lang="en-US" dirty="0"/>
              <a:t>Gazette </a:t>
            </a:r>
            <a:r>
              <a:rPr lang="en-US" dirty="0" smtClean="0"/>
              <a:t>(Jan. 5, 1830)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77840" y="2002393"/>
            <a:ext cx="3429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“The following well-known prime Carpenter Negroes: Phillander, Joe, Richard, Harry.  Also, the woman Kitty a good huckstress and servant of all work. Furniture…”</a:t>
            </a:r>
            <a:endParaRPr lang="en-US" sz="2800" i="1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28" y="1600200"/>
            <a:ext cx="4875072" cy="4568474"/>
          </a:xfrm>
        </p:spPr>
      </p:pic>
    </p:spTree>
    <p:extLst>
      <p:ext uri="{BB962C8B-B14F-4D97-AF65-F5344CB8AC3E}">
        <p14:creationId xmlns:p14="http://schemas.microsoft.com/office/powerpoint/2010/main" val="223167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6858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400" dirty="0" smtClean="0">
                <a:solidFill>
                  <a:schemeClr val="bg1"/>
                </a:solidFill>
              </a:rPr>
              <a:t>Slaves and Premises on Robb’s Stelling</a:t>
            </a:r>
            <a:r>
              <a:rPr lang="en-US" sz="3400" dirty="0">
                <a:solidFill>
                  <a:schemeClr val="bg1"/>
                </a:solidFill>
              </a:rPr>
              <a:t> </a:t>
            </a:r>
            <a:r>
              <a:rPr lang="en-US" sz="3400" dirty="0" smtClean="0">
                <a:solidFill>
                  <a:schemeClr val="bg1"/>
                </a:solidFill>
              </a:rPr>
              <a:t>for sale 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Royal Gazette (Jan. 7, 1830)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200" y="1905000"/>
            <a:ext cx="4038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Also the following slaves available: “Tippo” a master cooper (?); </a:t>
            </a:r>
          </a:p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“George” a good draft… ; </a:t>
            </a:r>
          </a:p>
          <a:p>
            <a:r>
              <a:rPr lang="en-US" sz="2800" i="1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Cubbah and Angel washers and domestics</a:t>
            </a: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54330" y="982980"/>
            <a:ext cx="8711043" cy="148590"/>
          </a:xfrm>
          <a:custGeom>
            <a:avLst/>
            <a:gdLst>
              <a:gd name="connsiteX0" fmla="*/ 0 w 8711043"/>
              <a:gd name="connsiteY0" fmla="*/ 114300 h 148590"/>
              <a:gd name="connsiteX1" fmla="*/ 8069580 w 8711043"/>
              <a:gd name="connsiteY1" fmla="*/ 148590 h 148590"/>
              <a:gd name="connsiteX2" fmla="*/ 8195310 w 8711043"/>
              <a:gd name="connsiteY2" fmla="*/ 0 h 148590"/>
              <a:gd name="connsiteX3" fmla="*/ 8195310 w 8711043"/>
              <a:gd name="connsiteY3" fmla="*/ 0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1043" h="148590">
                <a:moveTo>
                  <a:pt x="0" y="114300"/>
                </a:moveTo>
                <a:lnTo>
                  <a:pt x="8069580" y="148590"/>
                </a:lnTo>
                <a:cubicBezTo>
                  <a:pt x="9435465" y="129540"/>
                  <a:pt x="8195310" y="0"/>
                  <a:pt x="8195310" y="0"/>
                </a:cubicBezTo>
                <a:lnTo>
                  <a:pt x="8195310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3200400" cy="471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9144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Wanted Immediately – A task gang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51723" y="1287780"/>
            <a:ext cx="8663642" cy="1172579"/>
          </a:xfrm>
          <a:custGeom>
            <a:avLst/>
            <a:gdLst>
              <a:gd name="connsiteX0" fmla="*/ 0 w 8663642"/>
              <a:gd name="connsiteY0" fmla="*/ 155173 h 1172579"/>
              <a:gd name="connsiteX1" fmla="*/ 8469630 w 8663642"/>
              <a:gd name="connsiteY1" fmla="*/ 63733 h 1172579"/>
              <a:gd name="connsiteX2" fmla="*/ 5932170 w 8663642"/>
              <a:gd name="connsiteY2" fmla="*/ 989563 h 1172579"/>
              <a:gd name="connsiteX3" fmla="*/ 5852160 w 8663642"/>
              <a:gd name="connsiteY3" fmla="*/ 1172443 h 1172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3642" h="1172579">
                <a:moveTo>
                  <a:pt x="0" y="155173"/>
                </a:moveTo>
                <a:cubicBezTo>
                  <a:pt x="3740467" y="39920"/>
                  <a:pt x="7480935" y="-75332"/>
                  <a:pt x="8469630" y="63733"/>
                </a:cubicBezTo>
                <a:cubicBezTo>
                  <a:pt x="9458325" y="202798"/>
                  <a:pt x="6368415" y="804778"/>
                  <a:pt x="5932170" y="989563"/>
                </a:cubicBezTo>
                <a:cubicBezTo>
                  <a:pt x="5495925" y="1174348"/>
                  <a:pt x="5674042" y="1173395"/>
                  <a:pt x="5852160" y="1172443"/>
                </a:cubicBez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Royal Gazette (Jan. 5, 1830)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1" y="2422050"/>
            <a:ext cx="35813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 task gang needed: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to clean and level the race course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throw out trenches on each side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plant Bahama grass</a:t>
            </a:r>
            <a:endParaRPr lang="en-US" sz="2800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93119"/>
            <a:ext cx="4495800" cy="23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0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2226" y="304800"/>
            <a:ext cx="8153400" cy="6858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Palisadoes Plantation 1875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1052" y="6248400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Jamaican Gazette supplement (Mar. 25, 1875)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1303019"/>
            <a:ext cx="3429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6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10,000 cocoa-nuts planted last year</a:t>
            </a:r>
          </a:p>
          <a:p>
            <a:pPr marL="457200" indent="-457200">
              <a:buFont typeface="Arial" charset="0"/>
              <a:buChar char="•"/>
            </a:pPr>
            <a:endParaRPr lang="en-US" sz="2600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6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Plantation is worked by penitentiary prisoners</a:t>
            </a:r>
          </a:p>
          <a:p>
            <a:pPr marL="457200" indent="-457200">
              <a:buFont typeface="Arial" charset="0"/>
              <a:buChar char="•"/>
            </a:pPr>
            <a:endParaRPr lang="en-US" sz="2600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600" dirty="0" smtClean="0">
                <a:solidFill>
                  <a:schemeClr val="tx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Donkeys have carried hundreds of tons of manure applied to trees</a:t>
            </a:r>
            <a:endParaRPr lang="en-US" sz="2600" dirty="0">
              <a:solidFill>
                <a:schemeClr val="tx1">
                  <a:lumMod val="9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354330" y="982980"/>
            <a:ext cx="8711043" cy="148590"/>
          </a:xfrm>
          <a:custGeom>
            <a:avLst/>
            <a:gdLst>
              <a:gd name="connsiteX0" fmla="*/ 0 w 8711043"/>
              <a:gd name="connsiteY0" fmla="*/ 114300 h 148590"/>
              <a:gd name="connsiteX1" fmla="*/ 8069580 w 8711043"/>
              <a:gd name="connsiteY1" fmla="*/ 148590 h 148590"/>
              <a:gd name="connsiteX2" fmla="*/ 8195310 w 8711043"/>
              <a:gd name="connsiteY2" fmla="*/ 0 h 148590"/>
              <a:gd name="connsiteX3" fmla="*/ 8195310 w 8711043"/>
              <a:gd name="connsiteY3" fmla="*/ 0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1043" h="148590">
                <a:moveTo>
                  <a:pt x="0" y="114300"/>
                </a:moveTo>
                <a:lnTo>
                  <a:pt x="8069580" y="148590"/>
                </a:lnTo>
                <a:cubicBezTo>
                  <a:pt x="9435465" y="129540"/>
                  <a:pt x="8195310" y="0"/>
                  <a:pt x="8195310" y="0"/>
                </a:cubicBezTo>
                <a:lnTo>
                  <a:pt x="8195310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2" y="1295399"/>
            <a:ext cx="4976438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354330" y="990600"/>
            <a:ext cx="8711043" cy="148590"/>
          </a:xfrm>
          <a:custGeom>
            <a:avLst/>
            <a:gdLst>
              <a:gd name="connsiteX0" fmla="*/ 0 w 8711043"/>
              <a:gd name="connsiteY0" fmla="*/ 114300 h 148590"/>
              <a:gd name="connsiteX1" fmla="*/ 8069580 w 8711043"/>
              <a:gd name="connsiteY1" fmla="*/ 148590 h 148590"/>
              <a:gd name="connsiteX2" fmla="*/ 8195310 w 8711043"/>
              <a:gd name="connsiteY2" fmla="*/ 0 h 148590"/>
              <a:gd name="connsiteX3" fmla="*/ 8195310 w 8711043"/>
              <a:gd name="connsiteY3" fmla="*/ 0 h 14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11043" h="148590">
                <a:moveTo>
                  <a:pt x="0" y="114300"/>
                </a:moveTo>
                <a:lnTo>
                  <a:pt x="8069580" y="148590"/>
                </a:lnTo>
                <a:cubicBezTo>
                  <a:pt x="9435465" y="129540"/>
                  <a:pt x="8195310" y="0"/>
                  <a:pt x="8195310" y="0"/>
                </a:cubicBezTo>
                <a:lnTo>
                  <a:pt x="8195310" y="0"/>
                </a:lnTo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317441" y="304800"/>
            <a:ext cx="852297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rtlCol="0" anchor="b" anchorCtr="0">
            <a:noAutofit/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dk1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Immigration Office</a:t>
            </a:r>
            <a:endParaRPr lang="en-US" sz="3600" b="1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677" y="6219825"/>
            <a:ext cx="821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Surinaamsche Courant (</a:t>
            </a:r>
            <a:r>
              <a:rPr lang="en-US" dirty="0"/>
              <a:t>Jan</a:t>
            </a:r>
            <a:r>
              <a:rPr lang="en-US" dirty="0" smtClean="0"/>
              <a:t>. 20, 1876)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6951579" cy="4938596"/>
          </a:xfrm>
        </p:spPr>
      </p:pic>
    </p:spTree>
    <p:extLst>
      <p:ext uri="{BB962C8B-B14F-4D97-AF65-F5344CB8AC3E}">
        <p14:creationId xmlns:p14="http://schemas.microsoft.com/office/powerpoint/2010/main" val="41022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465</TotalTime>
  <Words>890</Words>
  <Application>Microsoft Office PowerPoint</Application>
  <PresentationFormat>On-screen Show (4:3)</PresentationFormat>
  <Paragraphs>121</Paragraphs>
  <Slides>28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Paper</vt:lpstr>
      <vt:lpstr>PowerPoint Presentation</vt:lpstr>
      <vt:lpstr>Selected Materials on the Indentured in the Caribbean  from the UF Latin American Collection</vt:lpstr>
      <vt:lpstr>PowerPoint Presentation</vt:lpstr>
      <vt:lpstr>Notice</vt:lpstr>
      <vt:lpstr>Lots &amp; buildings, slaves, household furniture</vt:lpstr>
      <vt:lpstr>Slaves and Premises on Robb’s Stelling for sale </vt:lpstr>
      <vt:lpstr>Wanted Immediately – A task gang</vt:lpstr>
      <vt:lpstr>Palisadoes Plantation 1875</vt:lpstr>
      <vt:lpstr>PowerPoint Presentation</vt:lpstr>
      <vt:lpstr>Guiana. The Rush to their Famed Gold Fields</vt:lpstr>
      <vt:lpstr>Mr. Quintin Hogg voyage in private steam yacht</vt:lpstr>
      <vt:lpstr>PowerPoint Presentation</vt:lpstr>
      <vt:lpstr>PowerPoint Presentation</vt:lpstr>
      <vt:lpstr>PowerPoint Presentation</vt:lpstr>
      <vt:lpstr>A Festa Do Espirito Sancto</vt:lpstr>
      <vt:lpstr>Gold Mining Titles</vt:lpstr>
      <vt:lpstr>“An old coolie man told me…”</vt:lpstr>
      <vt:lpstr>Loss of Gold</vt:lpstr>
      <vt:lpstr>PowerPoint Presentation</vt:lpstr>
      <vt:lpstr>Feast of the Assumption (Catholic Persuasion)</vt:lpstr>
      <vt:lpstr>Post Office Wanted up the Demerara </vt:lpstr>
      <vt:lpstr>She is Determined to Live in Gaol</vt:lpstr>
      <vt:lpstr>The Ganja Evil – introduced by East Indian coolies</vt:lpstr>
      <vt:lpstr>Jamaica Cigars – form a line</vt:lpstr>
      <vt:lpstr>Another leper run in</vt:lpstr>
      <vt:lpstr>PowerPoint Presentation</vt:lpstr>
      <vt:lpstr>Emigration in the Empire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101</cp:revision>
  <dcterms:created xsi:type="dcterms:W3CDTF">2013-06-12T11:56:40Z</dcterms:created>
  <dcterms:modified xsi:type="dcterms:W3CDTF">2013-07-19T12:17:27Z</dcterms:modified>
</cp:coreProperties>
</file>