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commentAuthors.xml" ContentType="application/vnd.openxmlformats-officedocument.presentationml.commentAuthor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Override PartName="/ppt/comments/comment1.xml" ContentType="application/vnd.openxmlformats-officedocument.presentationml.comment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1"/>
  </p:notesMasterIdLst>
  <p:sldIdLst>
    <p:sldId id="256" r:id="rId2"/>
    <p:sldId id="257" r:id="rId3"/>
    <p:sldId id="260" r:id="rId4"/>
    <p:sldId id="261" r:id="rId5"/>
    <p:sldId id="259" r:id="rId6"/>
    <p:sldId id="306" r:id="rId7"/>
    <p:sldId id="258" r:id="rId8"/>
    <p:sldId id="264" r:id="rId9"/>
    <p:sldId id="263" r:id="rId10"/>
    <p:sldId id="305" r:id="rId11"/>
    <p:sldId id="265" r:id="rId12"/>
    <p:sldId id="266" r:id="rId13"/>
    <p:sldId id="268" r:id="rId14"/>
    <p:sldId id="307" r:id="rId15"/>
    <p:sldId id="269" r:id="rId16"/>
    <p:sldId id="270" r:id="rId17"/>
    <p:sldId id="311" r:id="rId18"/>
    <p:sldId id="271" r:id="rId19"/>
    <p:sldId id="272" r:id="rId20"/>
    <p:sldId id="273" r:id="rId21"/>
    <p:sldId id="274" r:id="rId22"/>
    <p:sldId id="276" r:id="rId23"/>
    <p:sldId id="275" r:id="rId24"/>
    <p:sldId id="277" r:id="rId25"/>
    <p:sldId id="278" r:id="rId26"/>
    <p:sldId id="279" r:id="rId27"/>
    <p:sldId id="282" r:id="rId28"/>
    <p:sldId id="281" r:id="rId29"/>
    <p:sldId id="280" r:id="rId30"/>
    <p:sldId id="308" r:id="rId31"/>
    <p:sldId id="286" r:id="rId32"/>
    <p:sldId id="283" r:id="rId33"/>
    <p:sldId id="284" r:id="rId34"/>
    <p:sldId id="285" r:id="rId35"/>
    <p:sldId id="287" r:id="rId36"/>
    <p:sldId id="288" r:id="rId37"/>
    <p:sldId id="289" r:id="rId38"/>
    <p:sldId id="290" r:id="rId39"/>
    <p:sldId id="291" r:id="rId40"/>
    <p:sldId id="309" r:id="rId41"/>
    <p:sldId id="294" r:id="rId42"/>
    <p:sldId id="295" r:id="rId43"/>
    <p:sldId id="296" r:id="rId44"/>
    <p:sldId id="297" r:id="rId45"/>
    <p:sldId id="298" r:id="rId46"/>
    <p:sldId id="299" r:id="rId47"/>
    <p:sldId id="300" r:id="rId48"/>
    <p:sldId id="301" r:id="rId49"/>
    <p:sldId id="310" r:id="rId5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Oneil" initials="O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5B617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72319" autoAdjust="0"/>
  </p:normalViewPr>
  <p:slideViewPr>
    <p:cSldViewPr>
      <p:cViewPr>
        <p:scale>
          <a:sx n="71" d="100"/>
          <a:sy n="71" d="100"/>
        </p:scale>
        <p:origin x="-1944" y="3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3-04-01T09:48:59.679" idx="1">
    <p:pos x="-2786" y="1044"/>
    <p:text/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D1A27E-E13E-4B8B-BEBC-A44E57C82F8D}" type="datetimeFigureOut">
              <a:rPr lang="en-US" smtClean="0"/>
              <a:pPr/>
              <a:t>4/1/2013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043A8C-20A3-487D-B80A-DFAC8D0375EA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latin typeface="Century Gothic" pitchFamily="34" charset="0"/>
              </a:rPr>
              <a:t>Basic Cognitive Functioning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000" kern="1200" baseline="300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kern="1200" baseline="300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After </a:t>
            </a:r>
            <a:r>
              <a:rPr lang="en-US" sz="2000" kern="1200" baseline="300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 few minutes of being immersed on a crowded city street, “the brain is less able to hold things in memory, and suffers from reduced self-control.” </a:t>
            </a:r>
            <a:endParaRPr lang="en-US" sz="2000" kern="1200" baseline="300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kern="1200" baseline="300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Involuntary attention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kern="1200" baseline="300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Directed attention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 smtClean="0">
                <a:latin typeface="Century Gothic" pitchFamily="34" charset="0"/>
              </a:rPr>
              <a:t>Creativity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000" kern="1200" baseline="30000" dirty="0" smtClean="0">
              <a:solidFill>
                <a:schemeClr val="tx1"/>
              </a:solidFill>
              <a:latin typeface="Century Gothic" pitchFamily="34" charset="0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kern="1200" baseline="30000" dirty="0" err="1" smtClean="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rPr>
              <a:t>Wieden</a:t>
            </a:r>
            <a:r>
              <a:rPr lang="en-US" sz="2000" kern="1200" baseline="30000" dirty="0" smtClean="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rPr>
              <a:t> Kennedy nest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000" kern="1200" baseline="30000" dirty="0" smtClean="0">
              <a:solidFill>
                <a:schemeClr val="tx1"/>
              </a:solidFill>
              <a:latin typeface="Century Gothic" pitchFamily="34" charset="0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 smtClean="0">
                <a:latin typeface="Century Gothic" pitchFamily="34" charset="0"/>
              </a:rPr>
              <a:t>Spiritual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000" kern="1200" baseline="30000" dirty="0" smtClean="0">
              <a:solidFill>
                <a:schemeClr val="tx1"/>
              </a:solidFill>
              <a:latin typeface="Century Gothic" pitchFamily="34" charset="0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kern="1200" baseline="30000" dirty="0" err="1" smtClean="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rPr>
              <a:t>Louv</a:t>
            </a:r>
            <a:r>
              <a:rPr lang="en-US" sz="2000" kern="1200" baseline="30000" dirty="0" smtClean="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rPr>
              <a:t> religious leader meeting – to be spiritual is to be in awe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kern="1200" baseline="30000" dirty="0" smtClean="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rPr>
              <a:t>Richard Hoffman-</a:t>
            </a:r>
            <a:r>
              <a:rPr lang="en-US" sz="2000" kern="1200" baseline="0" dirty="0" smtClean="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rPr>
              <a:t> transcendental experience beauty</a:t>
            </a:r>
            <a:endParaRPr lang="en-US" sz="2000" kern="1200" baseline="30000" dirty="0" smtClean="0">
              <a:solidFill>
                <a:schemeClr val="tx1"/>
              </a:solidFill>
              <a:latin typeface="Century Gothic" pitchFamily="34" charset="0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000" kern="1200" baseline="30000" dirty="0" smtClean="0">
              <a:solidFill>
                <a:schemeClr val="tx1"/>
              </a:solidFill>
              <a:latin typeface="Century Gothic" pitchFamily="34" charset="0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kern="1200" baseline="30000" dirty="0" smtClean="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rPr>
              <a:t> </a:t>
            </a:r>
            <a:endParaRPr lang="en-US" sz="2000" kern="1200" baseline="300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000" kern="1200" baseline="300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043A8C-20A3-487D-B80A-DFAC8D0375EA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latin typeface="Century Gothic" pitchFamily="34" charset="0"/>
              </a:rPr>
              <a:t>Mass Accessible</a:t>
            </a:r>
          </a:p>
          <a:p>
            <a:r>
              <a:rPr lang="en-US" dirty="0" smtClean="0"/>
              <a:t> </a:t>
            </a:r>
          </a:p>
          <a:p>
            <a:r>
              <a:rPr lang="en-US" dirty="0" smtClean="0"/>
              <a:t>Video game industry sales</a:t>
            </a:r>
          </a:p>
          <a:p>
            <a:endParaRPr lang="en-US" dirty="0" smtClean="0"/>
          </a:p>
          <a:p>
            <a:r>
              <a:rPr lang="en-US" dirty="0" smtClean="0"/>
              <a:t>Crown fountain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millenium</a:t>
            </a:r>
            <a:r>
              <a:rPr lang="en-US" baseline="0" dirty="0" smtClean="0"/>
              <a:t> park </a:t>
            </a:r>
            <a:r>
              <a:rPr lang="en-US" baseline="0" dirty="0" err="1" smtClean="0"/>
              <a:t>chicago</a:t>
            </a:r>
            <a:endParaRPr lang="en-US" baseline="0" dirty="0" smtClean="0"/>
          </a:p>
          <a:p>
            <a:endParaRPr lang="en-US" baseline="0" dirty="0" smtClean="0"/>
          </a:p>
          <a:p>
            <a:r>
              <a:rPr lang="en-US" dirty="0" smtClean="0">
                <a:latin typeface="Century Gothic" pitchFamily="34" charset="0"/>
              </a:rPr>
              <a:t>Acceptance</a:t>
            </a:r>
          </a:p>
          <a:p>
            <a:endParaRPr lang="en-US" dirty="0" smtClean="0">
              <a:latin typeface="Century Gothic" pitchFamily="34" charset="0"/>
            </a:endParaRPr>
          </a:p>
          <a:p>
            <a:r>
              <a:rPr lang="en-US" dirty="0" smtClean="0">
                <a:latin typeface="Century Gothic" pitchFamily="34" charset="0"/>
              </a:rPr>
              <a:t>Video game industry boom</a:t>
            </a:r>
          </a:p>
          <a:p>
            <a:r>
              <a:rPr lang="en-US" dirty="0" smtClean="0">
                <a:latin typeface="Century Gothic" pitchFamily="34" charset="0"/>
              </a:rPr>
              <a:t>Technology used in </a:t>
            </a:r>
            <a:r>
              <a:rPr lang="en-US" dirty="0" err="1" smtClean="0">
                <a:latin typeface="Century Gothic" pitchFamily="34" charset="0"/>
              </a:rPr>
              <a:t>smartphones</a:t>
            </a:r>
            <a:endParaRPr lang="en-US" dirty="0" smtClean="0">
              <a:latin typeface="Century Gothic" pitchFamily="34" charset="0"/>
            </a:endParaRPr>
          </a:p>
          <a:p>
            <a:r>
              <a:rPr lang="en-US" dirty="0" smtClean="0">
                <a:latin typeface="Century Gothic" pitchFamily="34" charset="0"/>
              </a:rPr>
              <a:t>Enable decisions, dynamic path</a:t>
            </a:r>
          </a:p>
          <a:p>
            <a:endParaRPr lang="en-US" dirty="0" smtClean="0">
              <a:latin typeface="Century Gothic" pitchFamily="34" charset="0"/>
            </a:endParaRPr>
          </a:p>
          <a:p>
            <a:r>
              <a:rPr lang="en-US" dirty="0" smtClean="0">
                <a:latin typeface="Century Gothic" pitchFamily="34" charset="0"/>
              </a:rPr>
              <a:t>Digital Value</a:t>
            </a:r>
          </a:p>
          <a:p>
            <a:endParaRPr lang="en-US" dirty="0" smtClean="0">
              <a:latin typeface="Century Gothic" pitchFamily="34" charset="0"/>
            </a:endParaRP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043A8C-20A3-487D-B80A-DFAC8D0375EA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Fusion</a:t>
            </a:r>
            <a:r>
              <a:rPr lang="en-US" baseline="0" dirty="0" smtClean="0"/>
              <a:t> of </a:t>
            </a:r>
            <a:r>
              <a:rPr lang="en-US" baseline="0" dirty="0" err="1" smtClean="0"/>
              <a:t>google</a:t>
            </a:r>
            <a:r>
              <a:rPr lang="en-US" baseline="0" dirty="0" smtClean="0"/>
              <a:t> and virtual</a:t>
            </a:r>
          </a:p>
          <a:p>
            <a:endParaRPr lang="en-US" baseline="0" dirty="0" smtClean="0"/>
          </a:p>
          <a:p>
            <a:r>
              <a:rPr lang="en-US" baseline="0" dirty="0" smtClean="0"/>
              <a:t>Future possibility of virtual real world</a:t>
            </a:r>
          </a:p>
          <a:p>
            <a:r>
              <a:rPr lang="en-US" baseline="0" dirty="0" smtClean="0"/>
              <a:t>Guide technology, raise awareness</a:t>
            </a:r>
          </a:p>
          <a:p>
            <a:r>
              <a:rPr lang="en-US" baseline="0" dirty="0" smtClean="0"/>
              <a:t>What my project does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043A8C-20A3-487D-B80A-DFAC8D0375EA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1D1408-1C13-4683-B680-9FC103ED3D96}" type="datetimeFigureOut">
              <a:rPr lang="en-US" smtClean="0"/>
              <a:pPr/>
              <a:t>4/1/2013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6940BC-3582-4C76-84D6-E66DC41A11F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1D1408-1C13-4683-B680-9FC103ED3D96}" type="datetimeFigureOut">
              <a:rPr lang="en-US" smtClean="0"/>
              <a:pPr/>
              <a:t>4/1/2013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6940BC-3582-4C76-84D6-E66DC41A11F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1D1408-1C13-4683-B680-9FC103ED3D96}" type="datetimeFigureOut">
              <a:rPr lang="en-US" smtClean="0"/>
              <a:pPr/>
              <a:t>4/1/2013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6940BC-3582-4C76-84D6-E66DC41A11F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1D1408-1C13-4683-B680-9FC103ED3D96}" type="datetimeFigureOut">
              <a:rPr lang="en-US" smtClean="0"/>
              <a:pPr/>
              <a:t>4/1/2013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6940BC-3582-4C76-84D6-E66DC41A11F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1D1408-1C13-4683-B680-9FC103ED3D96}" type="datetimeFigureOut">
              <a:rPr lang="en-US" smtClean="0"/>
              <a:pPr/>
              <a:t>4/1/2013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6940BC-3582-4C76-84D6-E66DC41A11F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1D1408-1C13-4683-B680-9FC103ED3D96}" type="datetimeFigureOut">
              <a:rPr lang="en-US" smtClean="0"/>
              <a:pPr/>
              <a:t>4/1/2013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6940BC-3582-4C76-84D6-E66DC41A11F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1D1408-1C13-4683-B680-9FC103ED3D96}" type="datetimeFigureOut">
              <a:rPr lang="en-US" smtClean="0"/>
              <a:pPr/>
              <a:t>4/1/2013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6940BC-3582-4C76-84D6-E66DC41A11F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1D1408-1C13-4683-B680-9FC103ED3D96}" type="datetimeFigureOut">
              <a:rPr lang="en-US" smtClean="0"/>
              <a:pPr/>
              <a:t>4/1/2013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6940BC-3582-4C76-84D6-E66DC41A11F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1D1408-1C13-4683-B680-9FC103ED3D96}" type="datetimeFigureOut">
              <a:rPr lang="en-US" smtClean="0"/>
              <a:pPr/>
              <a:t>4/1/2013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6940BC-3582-4C76-84D6-E66DC41A11F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1D1408-1C13-4683-B680-9FC103ED3D96}" type="datetimeFigureOut">
              <a:rPr lang="en-US" smtClean="0"/>
              <a:pPr/>
              <a:t>4/1/2013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6940BC-3582-4C76-84D6-E66DC41A11F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1D1408-1C13-4683-B680-9FC103ED3D96}" type="datetimeFigureOut">
              <a:rPr lang="en-US" smtClean="0"/>
              <a:pPr/>
              <a:t>4/1/2013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6940BC-3582-4C76-84D6-E66DC41A11F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1D1408-1C13-4683-B680-9FC103ED3D96}" type="datetimeFigureOut">
              <a:rPr lang="en-US" smtClean="0"/>
              <a:pPr/>
              <a:t>4/1/2013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6940BC-3582-4C76-84D6-E66DC41A11FD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comments" Target="../comments/commen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.png"/><Relationship Id="rId4" Type="http://schemas.openxmlformats.org/officeDocument/2006/relationships/image" Target="../media/image36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pn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.png"/><Relationship Id="rId4" Type="http://schemas.openxmlformats.org/officeDocument/2006/relationships/image" Target="../media/image47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BrickSmallBrown0228_5_thumbhu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457575" cy="3238500"/>
          </a:xfrm>
          <a:prstGeom prst="rect">
            <a:avLst/>
          </a:prstGeom>
        </p:spPr>
      </p:pic>
      <p:pic>
        <p:nvPicPr>
          <p:cNvPr id="5" name="Picture 4" descr="BrickSmallBrown0228_5_thumbhu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9000" y="0"/>
            <a:ext cx="3457575" cy="3238500"/>
          </a:xfrm>
          <a:prstGeom prst="rect">
            <a:avLst/>
          </a:prstGeom>
        </p:spPr>
      </p:pic>
      <p:pic>
        <p:nvPicPr>
          <p:cNvPr id="6" name="Picture 5" descr="BrickSmallBrown0228_5_thumbhu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0" y="0"/>
            <a:ext cx="3457575" cy="3238500"/>
          </a:xfrm>
          <a:prstGeom prst="rect">
            <a:avLst/>
          </a:prstGeom>
        </p:spPr>
      </p:pic>
      <p:pic>
        <p:nvPicPr>
          <p:cNvPr id="7" name="Picture 6" descr="BrickSmallBrown0228_5_thumbhu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238500"/>
            <a:ext cx="3457575" cy="3238500"/>
          </a:xfrm>
          <a:prstGeom prst="rect">
            <a:avLst/>
          </a:prstGeom>
        </p:spPr>
      </p:pic>
      <p:pic>
        <p:nvPicPr>
          <p:cNvPr id="8" name="Picture 7" descr="BrickSmallBrown0228_5_thumbhu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9000" y="3238500"/>
            <a:ext cx="3457575" cy="3238500"/>
          </a:xfrm>
          <a:prstGeom prst="rect">
            <a:avLst/>
          </a:prstGeom>
        </p:spPr>
      </p:pic>
      <p:pic>
        <p:nvPicPr>
          <p:cNvPr id="9" name="Picture 8" descr="BrickSmallBrown0228_5_thumbhu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0" y="3238500"/>
            <a:ext cx="3457575" cy="3238500"/>
          </a:xfrm>
          <a:prstGeom prst="rect">
            <a:avLst/>
          </a:prstGeom>
        </p:spPr>
      </p:pic>
      <p:pic>
        <p:nvPicPr>
          <p:cNvPr id="10" name="Picture 9" descr="BrickSmallBrown0228_5_thumbhu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77000"/>
            <a:ext cx="3457575" cy="3238500"/>
          </a:xfrm>
          <a:prstGeom prst="rect">
            <a:avLst/>
          </a:prstGeom>
        </p:spPr>
      </p:pic>
      <p:pic>
        <p:nvPicPr>
          <p:cNvPr id="11" name="Picture 10" descr="BrickSmallBrown0228_5_thumbhu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9000" y="6477000"/>
            <a:ext cx="3457575" cy="3238500"/>
          </a:xfrm>
          <a:prstGeom prst="rect">
            <a:avLst/>
          </a:prstGeom>
        </p:spPr>
      </p:pic>
      <p:pic>
        <p:nvPicPr>
          <p:cNvPr id="12" name="Picture 11" descr="BrickSmallBrown0228_5_thumbhu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0" y="6477000"/>
            <a:ext cx="3457575" cy="3238500"/>
          </a:xfrm>
          <a:prstGeom prst="rect">
            <a:avLst/>
          </a:prstGeom>
        </p:spPr>
      </p:pic>
      <p:pic>
        <p:nvPicPr>
          <p:cNvPr id="16" name="Picture 15" descr="DecalsDamagePlaster0004_7_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3764533" y="2560067"/>
            <a:ext cx="4815334" cy="685800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762000" y="609600"/>
            <a:ext cx="7766137" cy="4724400"/>
          </a:xfrm>
          <a:prstGeom prst="rect">
            <a:avLst/>
          </a:prstGeom>
          <a:blipFill dpi="0" rotWithShape="1">
            <a:blip r:embed="rId4">
              <a:alphaModFix amt="54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3810000" y="5305961"/>
            <a:ext cx="5486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Century Gothic" pitchFamily="34" charset="0"/>
              </a:rPr>
              <a:t>Creating Healing Environments Through Virtual Augmented Reality: How Technology Can Help Nature Deficit Disorder in Kids</a:t>
            </a:r>
            <a:endParaRPr lang="en-US" sz="2000" dirty="0">
              <a:latin typeface="Century Gothic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latin typeface="Century Gothic" pitchFamily="34" charset="0"/>
              </a:rPr>
              <a:t>Case Study Summary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609600" y="2069068"/>
            <a:ext cx="807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entury Gothic" pitchFamily="34" charset="0"/>
              </a:rPr>
              <a:t>Use of Levels</a:t>
            </a:r>
            <a:endParaRPr lang="en-US" dirty="0">
              <a:latin typeface="Century Gothic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09600" y="2678668"/>
            <a:ext cx="807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entury Gothic" pitchFamily="34" charset="0"/>
              </a:rPr>
              <a:t>Use of Texture</a:t>
            </a:r>
            <a:endParaRPr lang="en-US" dirty="0">
              <a:latin typeface="Century Gothic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09600" y="3288268"/>
            <a:ext cx="807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entury Gothic" pitchFamily="34" charset="0"/>
              </a:rPr>
              <a:t>Cocoon – Like Environment</a:t>
            </a:r>
            <a:endParaRPr lang="en-US" dirty="0">
              <a:latin typeface="Century Gothic" pitchFamily="34" charset="0"/>
            </a:endParaRPr>
          </a:p>
        </p:txBody>
      </p:sp>
      <p:pic>
        <p:nvPicPr>
          <p:cNvPr id="6" name="Picture 5" descr="logo layou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381000" y="5410200"/>
            <a:ext cx="1828800" cy="172478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latin typeface="Century Gothic" pitchFamily="34" charset="0"/>
              </a:rPr>
              <a:t>How to Bring Back Nature …….Through Technology?</a:t>
            </a:r>
            <a:endParaRPr lang="en-US" dirty="0">
              <a:latin typeface="Century Gothic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09600" y="2069068"/>
            <a:ext cx="807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entury Gothic" pitchFamily="34" charset="0"/>
              </a:rPr>
              <a:t>Mass Accessible</a:t>
            </a:r>
            <a:endParaRPr lang="en-US" dirty="0">
              <a:latin typeface="Century Gothic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09600" y="2678668"/>
            <a:ext cx="807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entury Gothic" pitchFamily="34" charset="0"/>
              </a:rPr>
              <a:t>The Increasing Acceptance of Video Games</a:t>
            </a:r>
            <a:endParaRPr lang="en-US" dirty="0">
              <a:latin typeface="Century Gothic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09600" y="3288268"/>
            <a:ext cx="807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entury Gothic" pitchFamily="34" charset="0"/>
              </a:rPr>
              <a:t>The Digital Value</a:t>
            </a:r>
            <a:endParaRPr lang="en-US" dirty="0">
              <a:latin typeface="Century Gothic" pitchFamily="34" charset="0"/>
            </a:endParaRPr>
          </a:p>
        </p:txBody>
      </p:sp>
      <p:pic>
        <p:nvPicPr>
          <p:cNvPr id="6" name="Picture 5" descr="logo layout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381000" y="5410200"/>
            <a:ext cx="1828800" cy="172478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las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62167" cy="3657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410200" y="4572000"/>
            <a:ext cx="259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entury Gothic" pitchFamily="34" charset="0"/>
              </a:rPr>
              <a:t>Google Glass</a:t>
            </a:r>
            <a:endParaRPr lang="en-US" dirty="0">
              <a:latin typeface="Century Gothic" pitchFamily="34" charset="0"/>
            </a:endParaRPr>
          </a:p>
        </p:txBody>
      </p:sp>
      <p:pic>
        <p:nvPicPr>
          <p:cNvPr id="6" name="Picture 5" descr="google glas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66800" y="3010257"/>
            <a:ext cx="5814367" cy="3847743"/>
          </a:xfrm>
          <a:prstGeom prst="rect">
            <a:avLst/>
          </a:prstGeom>
        </p:spPr>
      </p:pic>
      <p:pic>
        <p:nvPicPr>
          <p:cNvPr id="7" name="Picture 6" descr="logo layout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381000" y="5410200"/>
            <a:ext cx="1828800" cy="172478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Oculus-Rift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393700"/>
            <a:ext cx="7112000" cy="6007100"/>
          </a:xfrm>
          <a:prstGeom prst="rect">
            <a:avLst/>
          </a:prstGeom>
        </p:spPr>
      </p:pic>
      <p:pic>
        <p:nvPicPr>
          <p:cNvPr id="4" name="Picture 3" descr="logo layout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381000" y="5410200"/>
            <a:ext cx="1828800" cy="172478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BrickSmallBrown0228_5_thumbhu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457575" cy="3238500"/>
          </a:xfrm>
          <a:prstGeom prst="rect">
            <a:avLst/>
          </a:prstGeom>
        </p:spPr>
      </p:pic>
      <p:pic>
        <p:nvPicPr>
          <p:cNvPr id="5" name="Picture 4" descr="BrickSmallBrown0228_5_thumbhu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9000" y="0"/>
            <a:ext cx="3457575" cy="3238500"/>
          </a:xfrm>
          <a:prstGeom prst="rect">
            <a:avLst/>
          </a:prstGeom>
        </p:spPr>
      </p:pic>
      <p:pic>
        <p:nvPicPr>
          <p:cNvPr id="6" name="Picture 5" descr="BrickSmallBrown0228_5_thumbhu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0" y="0"/>
            <a:ext cx="3457575" cy="3238500"/>
          </a:xfrm>
          <a:prstGeom prst="rect">
            <a:avLst/>
          </a:prstGeom>
        </p:spPr>
      </p:pic>
      <p:pic>
        <p:nvPicPr>
          <p:cNvPr id="7" name="Picture 6" descr="BrickSmallBrown0228_5_thumbhu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238500"/>
            <a:ext cx="3457575" cy="3238500"/>
          </a:xfrm>
          <a:prstGeom prst="rect">
            <a:avLst/>
          </a:prstGeom>
        </p:spPr>
      </p:pic>
      <p:pic>
        <p:nvPicPr>
          <p:cNvPr id="8" name="Picture 7" descr="BrickSmallBrown0228_5_thumbhu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9000" y="3238500"/>
            <a:ext cx="3457575" cy="3238500"/>
          </a:xfrm>
          <a:prstGeom prst="rect">
            <a:avLst/>
          </a:prstGeom>
        </p:spPr>
      </p:pic>
      <p:pic>
        <p:nvPicPr>
          <p:cNvPr id="9" name="Picture 8" descr="BrickSmallBrown0228_5_thumbhu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0" y="3238500"/>
            <a:ext cx="3457575" cy="3238500"/>
          </a:xfrm>
          <a:prstGeom prst="rect">
            <a:avLst/>
          </a:prstGeom>
        </p:spPr>
      </p:pic>
      <p:pic>
        <p:nvPicPr>
          <p:cNvPr id="10" name="Picture 9" descr="BrickSmallBrown0228_5_thumbhu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77000"/>
            <a:ext cx="3457575" cy="3238500"/>
          </a:xfrm>
          <a:prstGeom prst="rect">
            <a:avLst/>
          </a:prstGeom>
        </p:spPr>
      </p:pic>
      <p:pic>
        <p:nvPicPr>
          <p:cNvPr id="11" name="Picture 10" descr="BrickSmallBrown0228_5_thumbhu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9000" y="6477000"/>
            <a:ext cx="3457575" cy="3238500"/>
          </a:xfrm>
          <a:prstGeom prst="rect">
            <a:avLst/>
          </a:prstGeom>
        </p:spPr>
      </p:pic>
      <p:pic>
        <p:nvPicPr>
          <p:cNvPr id="12" name="Picture 11" descr="BrickSmallBrown0228_5_thumbhu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0" y="6477000"/>
            <a:ext cx="3457575" cy="3238500"/>
          </a:xfrm>
          <a:prstGeom prst="rect">
            <a:avLst/>
          </a:prstGeom>
        </p:spPr>
      </p:pic>
      <p:pic>
        <p:nvPicPr>
          <p:cNvPr id="16" name="Picture 15" descr="DecalsDamagePlaster0004_7_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2316733" y="274067"/>
            <a:ext cx="4815334" cy="6858000"/>
          </a:xfrm>
          <a:prstGeom prst="rect">
            <a:avLst/>
          </a:prstGeom>
        </p:spPr>
      </p:pic>
      <p:sp>
        <p:nvSpPr>
          <p:cNvPr id="18" name="Title 3"/>
          <p:cNvSpPr txBox="1">
            <a:spLocks/>
          </p:cNvSpPr>
          <p:nvPr/>
        </p:nvSpPr>
        <p:spPr>
          <a:xfrm>
            <a:off x="533400" y="31242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</a:pPr>
            <a:r>
              <a:rPr lang="en-US" sz="6000" b="1" dirty="0" smtClean="0"/>
              <a:t>Site Selection</a:t>
            </a:r>
            <a:endParaRPr kumimoji="0" lang="en-US" sz="6000" b="1" i="0" u="none" strike="noStrike" kern="1200" cap="none" spc="0" normalizeH="0" baseline="0" noProof="0" dirty="0">
              <a:ln>
                <a:solidFill>
                  <a:schemeClr val="tx1"/>
                </a:solidFill>
              </a:ln>
              <a:effectLst/>
              <a:uLnTx/>
              <a:uFillTx/>
              <a:latin typeface="Century Gothic" pitchFamily="34" charset="0"/>
              <a:ea typeface="+mj-ea"/>
              <a:cs typeface="+mj-cs"/>
            </a:endParaRPr>
          </a:p>
        </p:txBody>
      </p:sp>
      <p:pic>
        <p:nvPicPr>
          <p:cNvPr id="19" name="Picture 18" descr="logo layout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600200" y="4114800"/>
            <a:ext cx="1828800" cy="172478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09600" y="304800"/>
            <a:ext cx="6781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Site selection</a:t>
            </a:r>
            <a:endParaRPr lang="en-US" dirty="0"/>
          </a:p>
        </p:txBody>
      </p:sp>
      <p:pic>
        <p:nvPicPr>
          <p:cNvPr id="3" name="Picture 2" descr="location-0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 descr="logo layout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381000" y="5410200"/>
            <a:ext cx="1828800" cy="172478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entury Gothic" pitchFamily="34" charset="0"/>
              </a:rPr>
              <a:t>Site Area</a:t>
            </a:r>
            <a:endParaRPr lang="en-US" dirty="0">
              <a:latin typeface="Century Gothic" pitchFamily="34" charset="0"/>
            </a:endParaRPr>
          </a:p>
        </p:txBody>
      </p:sp>
      <p:pic>
        <p:nvPicPr>
          <p:cNvPr id="3" name="Picture 2" descr="overview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8600" y="1524000"/>
            <a:ext cx="4323036" cy="3505200"/>
          </a:xfrm>
          <a:prstGeom prst="rect">
            <a:avLst/>
          </a:prstGeom>
        </p:spPr>
      </p:pic>
      <p:pic>
        <p:nvPicPr>
          <p:cNvPr id="4" name="Picture 3" descr="bird eye outlin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18559" y="4390356"/>
            <a:ext cx="4325441" cy="2467644"/>
          </a:xfrm>
          <a:prstGeom prst="rect">
            <a:avLst/>
          </a:prstGeom>
        </p:spPr>
      </p:pic>
      <p:pic>
        <p:nvPicPr>
          <p:cNvPr id="5" name="Picture 4" descr="logo layout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381000" y="5410200"/>
            <a:ext cx="1828800" cy="172478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nabes-1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entury Gothic" pitchFamily="34" charset="0"/>
              </a:rPr>
              <a:t>Context</a:t>
            </a:r>
            <a:endParaRPr lang="en-US" dirty="0">
              <a:latin typeface="Century Gothic" pitchFamily="34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57800" y="152400"/>
            <a:ext cx="3886200" cy="1143000"/>
          </a:xfrm>
        </p:spPr>
        <p:txBody>
          <a:bodyPr/>
          <a:lstStyle/>
          <a:p>
            <a:r>
              <a:rPr lang="en-US" dirty="0" err="1" smtClean="0">
                <a:latin typeface="Century Gothic" pitchFamily="34" charset="0"/>
              </a:rPr>
              <a:t>GreenThumb</a:t>
            </a:r>
            <a:endParaRPr lang="en-US" dirty="0">
              <a:latin typeface="Century Gothic" pitchFamily="34" charset="0"/>
            </a:endParaRPr>
          </a:p>
        </p:txBody>
      </p:sp>
      <p:pic>
        <p:nvPicPr>
          <p:cNvPr id="3" name="Picture 2" descr="greenthumb map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143500" cy="6858000"/>
          </a:xfrm>
          <a:prstGeom prst="rect">
            <a:avLst/>
          </a:prstGeom>
        </p:spPr>
      </p:pic>
      <p:pic>
        <p:nvPicPr>
          <p:cNvPr id="4" name="Picture 3" descr="logo layout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381000" y="5410200"/>
            <a:ext cx="1828800" cy="172478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57800" y="152400"/>
            <a:ext cx="3886200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Century Gothic" pitchFamily="34" charset="0"/>
              </a:rPr>
              <a:t>City Parks</a:t>
            </a:r>
            <a:endParaRPr lang="en-US" dirty="0">
              <a:latin typeface="Century Gothic" pitchFamily="34" charset="0"/>
            </a:endParaRPr>
          </a:p>
        </p:txBody>
      </p:sp>
      <p:pic>
        <p:nvPicPr>
          <p:cNvPr id="3" name="Picture 2" descr="greenthumb map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143500" cy="6858000"/>
          </a:xfrm>
          <a:prstGeom prst="rect">
            <a:avLst/>
          </a:prstGeom>
        </p:spPr>
      </p:pic>
      <p:pic>
        <p:nvPicPr>
          <p:cNvPr id="4" name="Picture 3" descr="logo layout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381000" y="5410200"/>
            <a:ext cx="1828800" cy="172478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reasoning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2896" y="757428"/>
            <a:ext cx="7232904" cy="5343144"/>
          </a:xfrm>
          <a:prstGeom prst="rect">
            <a:avLst/>
          </a:prstGeom>
        </p:spPr>
      </p:pic>
      <p:pic>
        <p:nvPicPr>
          <p:cNvPr id="4" name="Picture 3" descr="logo layout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381000" y="5410200"/>
            <a:ext cx="1828800" cy="172478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em1-0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entury Gothic" pitchFamily="34" charset="0"/>
              </a:rPr>
              <a:t>Demographics</a:t>
            </a:r>
            <a:endParaRPr lang="en-US" dirty="0">
              <a:latin typeface="Century Gothic" pitchFamily="34" charset="0"/>
            </a:endParaRPr>
          </a:p>
        </p:txBody>
      </p:sp>
      <p:pic>
        <p:nvPicPr>
          <p:cNvPr id="4" name="Picture 3" descr="logo layout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381000" y="5410200"/>
            <a:ext cx="1828800" cy="172478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em1-0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entury Gothic" pitchFamily="34" charset="0"/>
              </a:rPr>
              <a:t>Demographics</a:t>
            </a:r>
            <a:endParaRPr lang="en-US" dirty="0">
              <a:latin typeface="Century Gothic" pitchFamily="34" charset="0"/>
            </a:endParaRPr>
          </a:p>
        </p:txBody>
      </p:sp>
      <p:pic>
        <p:nvPicPr>
          <p:cNvPr id="4" name="Picture 3" descr="logo layout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381000" y="5410200"/>
            <a:ext cx="1828800" cy="172478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hool-0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5257800" y="152400"/>
            <a:ext cx="3886200" cy="11430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itchFamily="34" charset="0"/>
                <a:ea typeface="+mj-ea"/>
                <a:cs typeface="+mj-cs"/>
              </a:rPr>
              <a:t>Schools</a:t>
            </a:r>
          </a:p>
        </p:txBody>
      </p:sp>
      <p:pic>
        <p:nvPicPr>
          <p:cNvPr id="4" name="Picture 3" descr="logo layout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381000" y="5410200"/>
            <a:ext cx="1828800" cy="172478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57800" y="152400"/>
            <a:ext cx="3886200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Century Gothic" pitchFamily="34" charset="0"/>
              </a:rPr>
              <a:t>Vacant Lots</a:t>
            </a:r>
            <a:endParaRPr lang="en-US" dirty="0">
              <a:latin typeface="Century Gothic" pitchFamily="34" charset="0"/>
            </a:endParaRPr>
          </a:p>
        </p:txBody>
      </p:sp>
      <p:pic>
        <p:nvPicPr>
          <p:cNvPr id="3" name="Picture 2" descr="greenthumb map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143500" cy="6858000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2590800" y="4267200"/>
            <a:ext cx="304800" cy="304800"/>
          </a:xfrm>
          <a:prstGeom prst="ellipse">
            <a:avLst/>
          </a:prstGeom>
          <a:solidFill>
            <a:srgbClr val="F5B617">
              <a:alpha val="5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3429000" y="3505200"/>
            <a:ext cx="304800" cy="304800"/>
          </a:xfrm>
          <a:prstGeom prst="ellipse">
            <a:avLst/>
          </a:prstGeom>
          <a:solidFill>
            <a:srgbClr val="F5B617">
              <a:alpha val="5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2743200" y="3352800"/>
            <a:ext cx="304800" cy="304800"/>
          </a:xfrm>
          <a:prstGeom prst="ellipse">
            <a:avLst/>
          </a:prstGeom>
          <a:solidFill>
            <a:srgbClr val="F5B617">
              <a:alpha val="5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logo layout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381000" y="5410200"/>
            <a:ext cx="1828800" cy="172478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hool-0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0" y="304800"/>
            <a:ext cx="3886200" cy="11430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itchFamily="34" charset="0"/>
                <a:ea typeface="+mj-ea"/>
                <a:cs typeface="+mj-cs"/>
              </a:rPr>
              <a:t>Site 1</a:t>
            </a:r>
          </a:p>
        </p:txBody>
      </p:sp>
      <p:pic>
        <p:nvPicPr>
          <p:cNvPr id="4" name="Picture 3" descr="logo layout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381000" y="5410200"/>
            <a:ext cx="1828800" cy="172478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ite2-0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 descr="logo layout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381000" y="5410200"/>
            <a:ext cx="1828800" cy="172478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hool-0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0" y="304800"/>
            <a:ext cx="3886200" cy="11430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itchFamily="34" charset="0"/>
                <a:ea typeface="+mj-ea"/>
                <a:cs typeface="+mj-cs"/>
              </a:rPr>
              <a:t>Site 2</a:t>
            </a:r>
          </a:p>
        </p:txBody>
      </p:sp>
      <p:pic>
        <p:nvPicPr>
          <p:cNvPr id="4" name="Picture 3" descr="logo layout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381000" y="5410200"/>
            <a:ext cx="1828800" cy="172478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ite2oics-0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 descr="logo layout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381000" y="5410200"/>
            <a:ext cx="1828800" cy="172478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hool-0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0" y="304800"/>
            <a:ext cx="3886200" cy="11430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itchFamily="34" charset="0"/>
                <a:ea typeface="+mj-ea"/>
                <a:cs typeface="+mj-cs"/>
              </a:rPr>
              <a:t>Site 3</a:t>
            </a:r>
          </a:p>
        </p:txBody>
      </p:sp>
      <p:pic>
        <p:nvPicPr>
          <p:cNvPr id="4" name="Picture 3" descr="logo layout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381000" y="5410200"/>
            <a:ext cx="1828800" cy="172478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ite3pic-1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 descr="logo layout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381000" y="5410200"/>
            <a:ext cx="1828800" cy="172478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Decline of Nature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85800" y="1600200"/>
            <a:ext cx="137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entury Gothic" pitchFamily="34" charset="0"/>
              </a:rPr>
              <a:t>Nature</a:t>
            </a:r>
            <a:endParaRPr lang="en-US" dirty="0">
              <a:latin typeface="Century Gothic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962400" y="1600200"/>
            <a:ext cx="137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entury Gothic" pitchFamily="34" charset="0"/>
              </a:rPr>
              <a:t>City</a:t>
            </a:r>
            <a:endParaRPr lang="en-US" dirty="0">
              <a:latin typeface="Century Gothic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086600" y="1600200"/>
            <a:ext cx="137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entury Gothic" pitchFamily="34" charset="0"/>
              </a:rPr>
              <a:t>Nature</a:t>
            </a:r>
            <a:endParaRPr lang="en-US" dirty="0">
              <a:latin typeface="Century Gothic" pitchFamily="34" charset="0"/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2057400" y="1752600"/>
            <a:ext cx="129540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5105400" y="1752600"/>
            <a:ext cx="129540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685800" y="2514600"/>
            <a:ext cx="3733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entury Gothic" pitchFamily="34" charset="0"/>
              </a:rPr>
              <a:t>Nature Deficit Disorder</a:t>
            </a:r>
            <a:endParaRPr lang="en-US" dirty="0">
              <a:latin typeface="Century Gothic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295400" y="3048000"/>
            <a:ext cx="3733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entury Gothic" pitchFamily="34" charset="0"/>
              </a:rPr>
              <a:t>Effects Nature Deficit Disorder:</a:t>
            </a:r>
            <a:endParaRPr lang="en-US" dirty="0">
              <a:latin typeface="Century Gothic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981200" y="3505200"/>
            <a:ext cx="3352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entury Gothic" pitchFamily="34" charset="0"/>
              </a:rPr>
              <a:t>Basic Cognitive Functioning</a:t>
            </a:r>
            <a:endParaRPr lang="en-US" dirty="0">
              <a:latin typeface="Century Gothic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981200" y="4038600"/>
            <a:ext cx="419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entury Gothic" pitchFamily="34" charset="0"/>
              </a:rPr>
              <a:t>Creativity and Higher Mental Tasks</a:t>
            </a:r>
            <a:endParaRPr lang="en-US" dirty="0">
              <a:latin typeface="Century Gothic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981200" y="4572000"/>
            <a:ext cx="137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entury Gothic" pitchFamily="34" charset="0"/>
              </a:rPr>
              <a:t>Spiritual</a:t>
            </a:r>
            <a:endParaRPr lang="en-US" dirty="0">
              <a:latin typeface="Century Gothic" pitchFamily="34" charset="0"/>
            </a:endParaRPr>
          </a:p>
        </p:txBody>
      </p:sp>
      <p:pic>
        <p:nvPicPr>
          <p:cNvPr id="16" name="Picture 15" descr="logo layout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381000" y="5410200"/>
            <a:ext cx="1828800" cy="172478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BrickSmallBrown0228_5_thumbhu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457575" cy="3238500"/>
          </a:xfrm>
          <a:prstGeom prst="rect">
            <a:avLst/>
          </a:prstGeom>
        </p:spPr>
      </p:pic>
      <p:pic>
        <p:nvPicPr>
          <p:cNvPr id="5" name="Picture 4" descr="BrickSmallBrown0228_5_thumbhu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9000" y="0"/>
            <a:ext cx="3457575" cy="3238500"/>
          </a:xfrm>
          <a:prstGeom prst="rect">
            <a:avLst/>
          </a:prstGeom>
        </p:spPr>
      </p:pic>
      <p:pic>
        <p:nvPicPr>
          <p:cNvPr id="6" name="Picture 5" descr="BrickSmallBrown0228_5_thumbhu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0" y="0"/>
            <a:ext cx="3457575" cy="3238500"/>
          </a:xfrm>
          <a:prstGeom prst="rect">
            <a:avLst/>
          </a:prstGeom>
        </p:spPr>
      </p:pic>
      <p:pic>
        <p:nvPicPr>
          <p:cNvPr id="7" name="Picture 6" descr="BrickSmallBrown0228_5_thumbhu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238500"/>
            <a:ext cx="3457575" cy="3238500"/>
          </a:xfrm>
          <a:prstGeom prst="rect">
            <a:avLst/>
          </a:prstGeom>
        </p:spPr>
      </p:pic>
      <p:pic>
        <p:nvPicPr>
          <p:cNvPr id="8" name="Picture 7" descr="BrickSmallBrown0228_5_thumbhu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9000" y="3238500"/>
            <a:ext cx="3457575" cy="3238500"/>
          </a:xfrm>
          <a:prstGeom prst="rect">
            <a:avLst/>
          </a:prstGeom>
        </p:spPr>
      </p:pic>
      <p:pic>
        <p:nvPicPr>
          <p:cNvPr id="9" name="Picture 8" descr="BrickSmallBrown0228_5_thumbhu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0" y="3238500"/>
            <a:ext cx="3457575" cy="3238500"/>
          </a:xfrm>
          <a:prstGeom prst="rect">
            <a:avLst/>
          </a:prstGeom>
        </p:spPr>
      </p:pic>
      <p:pic>
        <p:nvPicPr>
          <p:cNvPr id="10" name="Picture 9" descr="BrickSmallBrown0228_5_thumbhu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77000"/>
            <a:ext cx="3457575" cy="3238500"/>
          </a:xfrm>
          <a:prstGeom prst="rect">
            <a:avLst/>
          </a:prstGeom>
        </p:spPr>
      </p:pic>
      <p:pic>
        <p:nvPicPr>
          <p:cNvPr id="11" name="Picture 10" descr="BrickSmallBrown0228_5_thumbhu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9000" y="6477000"/>
            <a:ext cx="3457575" cy="3238500"/>
          </a:xfrm>
          <a:prstGeom prst="rect">
            <a:avLst/>
          </a:prstGeom>
        </p:spPr>
      </p:pic>
      <p:pic>
        <p:nvPicPr>
          <p:cNvPr id="12" name="Picture 11" descr="BrickSmallBrown0228_5_thumbhu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0" y="6477000"/>
            <a:ext cx="3457575" cy="3238500"/>
          </a:xfrm>
          <a:prstGeom prst="rect">
            <a:avLst/>
          </a:prstGeom>
        </p:spPr>
      </p:pic>
      <p:pic>
        <p:nvPicPr>
          <p:cNvPr id="16" name="Picture 15" descr="DecalsDamagePlaster0004_7_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2316733" y="274067"/>
            <a:ext cx="4815334" cy="6858000"/>
          </a:xfrm>
          <a:prstGeom prst="rect">
            <a:avLst/>
          </a:prstGeom>
        </p:spPr>
      </p:pic>
      <p:sp>
        <p:nvSpPr>
          <p:cNvPr id="18" name="Title 3"/>
          <p:cNvSpPr txBox="1">
            <a:spLocks/>
          </p:cNvSpPr>
          <p:nvPr/>
        </p:nvSpPr>
        <p:spPr>
          <a:xfrm>
            <a:off x="533400" y="3124200"/>
            <a:ext cx="8229600" cy="11430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</a:pPr>
            <a:r>
              <a:rPr lang="en-US" sz="6000" b="1" dirty="0" smtClean="0"/>
              <a:t>Design Process</a:t>
            </a:r>
            <a:endParaRPr kumimoji="0" lang="en-US" sz="6000" b="1" i="0" u="none" strike="noStrike" kern="1200" cap="none" spc="0" normalizeH="0" baseline="0" noProof="0" dirty="0">
              <a:ln>
                <a:solidFill>
                  <a:schemeClr val="tx1"/>
                </a:solidFill>
              </a:ln>
              <a:effectLst/>
              <a:uLnTx/>
              <a:uFillTx/>
              <a:latin typeface="Century Gothic" pitchFamily="34" charset="0"/>
              <a:ea typeface="+mj-ea"/>
              <a:cs typeface="+mj-cs"/>
            </a:endParaRPr>
          </a:p>
        </p:txBody>
      </p:sp>
      <p:pic>
        <p:nvPicPr>
          <p:cNvPr id="19" name="Picture 18" descr="logo layout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600200" y="4114800"/>
            <a:ext cx="1828800" cy="172478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entury Gothic" pitchFamily="34" charset="0"/>
              </a:rPr>
              <a:t>Initial Concepts</a:t>
            </a:r>
            <a:endParaRPr lang="en-US" dirty="0">
              <a:latin typeface="Century Gothic" pitchFamily="34" charset="0"/>
            </a:endParaRPr>
          </a:p>
        </p:txBody>
      </p:sp>
      <p:pic>
        <p:nvPicPr>
          <p:cNvPr id="3" name="Picture 2" descr="c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720030" y="1295400"/>
            <a:ext cx="2423970" cy="2522656"/>
          </a:xfrm>
          <a:prstGeom prst="rect">
            <a:avLst/>
          </a:prstGeom>
        </p:spPr>
      </p:pic>
      <p:pic>
        <p:nvPicPr>
          <p:cNvPr id="4" name="Picture 3" descr="c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95600" y="3810000"/>
            <a:ext cx="3886200" cy="2914650"/>
          </a:xfrm>
          <a:prstGeom prst="rect">
            <a:avLst/>
          </a:prstGeom>
        </p:spPr>
      </p:pic>
      <p:pic>
        <p:nvPicPr>
          <p:cNvPr id="5" name="Picture 4" descr="c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04800" y="1219200"/>
            <a:ext cx="2571750" cy="3429000"/>
          </a:xfrm>
          <a:prstGeom prst="rect">
            <a:avLst/>
          </a:prstGeom>
        </p:spPr>
      </p:pic>
      <p:pic>
        <p:nvPicPr>
          <p:cNvPr id="6" name="Picture 5" descr="logo layout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-381000" y="5410200"/>
            <a:ext cx="1828800" cy="172478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jan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0062" y="0"/>
            <a:ext cx="8143875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entury Gothic" pitchFamily="34" charset="0"/>
              </a:rPr>
              <a:t>Sun-Shade Diagram</a:t>
            </a:r>
            <a:endParaRPr lang="en-US" dirty="0">
              <a:latin typeface="Century Gothic" pitchFamily="34" charset="0"/>
            </a:endParaRPr>
          </a:p>
        </p:txBody>
      </p:sp>
      <p:pic>
        <p:nvPicPr>
          <p:cNvPr id="4" name="Picture 3" descr="logo layout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381000" y="5410200"/>
            <a:ext cx="1828800" cy="172478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jan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0062" y="0"/>
            <a:ext cx="8143875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entury Gothic" pitchFamily="34" charset="0"/>
              </a:rPr>
              <a:t>Sun-Shade Diagram</a:t>
            </a:r>
            <a:endParaRPr lang="en-US" dirty="0">
              <a:latin typeface="Century Gothic" pitchFamily="34" charset="0"/>
            </a:endParaRPr>
          </a:p>
        </p:txBody>
      </p:sp>
      <p:pic>
        <p:nvPicPr>
          <p:cNvPr id="4" name="Picture 3" descr="logo layout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381000" y="5410200"/>
            <a:ext cx="1828800" cy="172478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jan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0062" y="0"/>
            <a:ext cx="8143875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entury Gothic" pitchFamily="34" charset="0"/>
              </a:rPr>
              <a:t>OASIS 1609 Eco-Communities</a:t>
            </a:r>
            <a:endParaRPr lang="en-US" dirty="0">
              <a:latin typeface="Century Gothic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 rot="1584166">
            <a:off x="2801411" y="2326224"/>
            <a:ext cx="340775" cy="68155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 rot="1268709">
            <a:off x="2248983" y="3851894"/>
            <a:ext cx="368108" cy="77835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logo layout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381000" y="5410200"/>
            <a:ext cx="1828800" cy="172478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entury Gothic" pitchFamily="34" charset="0"/>
              </a:rPr>
              <a:t>Pixel Play</a:t>
            </a:r>
            <a:endParaRPr lang="en-US" dirty="0">
              <a:latin typeface="Century Gothic" pitchFamily="34" charset="0"/>
            </a:endParaRPr>
          </a:p>
        </p:txBody>
      </p:sp>
      <p:pic>
        <p:nvPicPr>
          <p:cNvPr id="3" name="Picture 2" descr="p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676791" y="3903765"/>
            <a:ext cx="3467209" cy="2954235"/>
          </a:xfrm>
          <a:prstGeom prst="rect">
            <a:avLst/>
          </a:prstGeom>
        </p:spPr>
      </p:pic>
      <p:pic>
        <p:nvPicPr>
          <p:cNvPr id="4" name="Picture 3" descr="p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09800" y="2743200"/>
            <a:ext cx="3121070" cy="3798570"/>
          </a:xfrm>
          <a:prstGeom prst="rect">
            <a:avLst/>
          </a:prstGeom>
        </p:spPr>
      </p:pic>
      <p:pic>
        <p:nvPicPr>
          <p:cNvPr id="5" name="Picture 4" descr="p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400800" y="304800"/>
            <a:ext cx="2366874" cy="3383280"/>
          </a:xfrm>
          <a:prstGeom prst="rect">
            <a:avLst/>
          </a:prstGeom>
        </p:spPr>
      </p:pic>
      <p:pic>
        <p:nvPicPr>
          <p:cNvPr id="6" name="Picture 5" descr="p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28600" y="381000"/>
            <a:ext cx="2888771" cy="3124200"/>
          </a:xfrm>
          <a:prstGeom prst="rect">
            <a:avLst/>
          </a:prstGeom>
        </p:spPr>
      </p:pic>
      <p:pic>
        <p:nvPicPr>
          <p:cNvPr id="7" name="Picture 6" descr="logo layout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-381000" y="5410200"/>
            <a:ext cx="1828800" cy="172478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ightline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0062" y="0"/>
            <a:ext cx="8143875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entury Gothic" pitchFamily="34" charset="0"/>
              </a:rPr>
              <a:t>Spatial Opportunities</a:t>
            </a:r>
            <a:endParaRPr lang="en-US" dirty="0">
              <a:latin typeface="Century Gothic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76400" y="1676400"/>
            <a:ext cx="243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entury Gothic" pitchFamily="34" charset="0"/>
              </a:rPr>
              <a:t>Sightlines</a:t>
            </a:r>
            <a:endParaRPr lang="en-US" dirty="0">
              <a:latin typeface="Century Gothic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257800" y="1676400"/>
            <a:ext cx="243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entury Gothic" pitchFamily="34" charset="0"/>
              </a:rPr>
              <a:t>Active/ Passive</a:t>
            </a:r>
            <a:endParaRPr lang="en-US" dirty="0">
              <a:latin typeface="Century Gothic" pitchFamily="34" charset="0"/>
            </a:endParaRPr>
          </a:p>
        </p:txBody>
      </p:sp>
      <p:pic>
        <p:nvPicPr>
          <p:cNvPr id="6" name="Picture 5" descr="logo layout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381000" y="5410200"/>
            <a:ext cx="1828800" cy="172478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entury Gothic" pitchFamily="34" charset="0"/>
              </a:rPr>
              <a:t>Furthering the Concept</a:t>
            </a:r>
            <a:endParaRPr lang="en-US" dirty="0">
              <a:latin typeface="Century Gothic" pitchFamily="34" charset="0"/>
            </a:endParaRPr>
          </a:p>
        </p:txBody>
      </p:sp>
      <p:pic>
        <p:nvPicPr>
          <p:cNvPr id="3" name="Picture 2" descr="d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019800" y="1703829"/>
            <a:ext cx="2569104" cy="2258571"/>
          </a:xfrm>
          <a:prstGeom prst="rect">
            <a:avLst/>
          </a:prstGeom>
        </p:spPr>
      </p:pic>
      <p:pic>
        <p:nvPicPr>
          <p:cNvPr id="4" name="Picture 3" descr="d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486400" y="3962400"/>
            <a:ext cx="3123451" cy="2490853"/>
          </a:xfrm>
          <a:prstGeom prst="rect">
            <a:avLst/>
          </a:prstGeom>
        </p:spPr>
      </p:pic>
      <p:pic>
        <p:nvPicPr>
          <p:cNvPr id="5" name="Picture 4" descr="d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6200000">
            <a:off x="544361" y="2275040"/>
            <a:ext cx="4789120" cy="3591840"/>
          </a:xfrm>
          <a:prstGeom prst="rect">
            <a:avLst/>
          </a:prstGeom>
        </p:spPr>
      </p:pic>
      <p:pic>
        <p:nvPicPr>
          <p:cNvPr id="6" name="Picture 5" descr="logo layout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-381000" y="5410200"/>
            <a:ext cx="1828800" cy="172478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dea board 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0062" y="0"/>
            <a:ext cx="8143875" cy="6858000"/>
          </a:xfrm>
          <a:prstGeom prst="rect">
            <a:avLst/>
          </a:prstGeom>
        </p:spPr>
      </p:pic>
      <p:pic>
        <p:nvPicPr>
          <p:cNvPr id="3" name="Picture 2" descr="logo layout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381000" y="5410200"/>
            <a:ext cx="1828800" cy="172478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dea board 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0062" y="0"/>
            <a:ext cx="8143875" cy="6858000"/>
          </a:xfrm>
          <a:prstGeom prst="rect">
            <a:avLst/>
          </a:prstGeom>
        </p:spPr>
      </p:pic>
      <p:pic>
        <p:nvPicPr>
          <p:cNvPr id="3" name="Picture 2" descr="logo layout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381000" y="5410200"/>
            <a:ext cx="1828800" cy="172478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latin typeface="Century Gothic" pitchFamily="34" charset="0"/>
              </a:rPr>
              <a:t>The Generation that Nature Abandoned</a:t>
            </a:r>
            <a:endParaRPr lang="en-US" dirty="0">
              <a:latin typeface="Century Gothic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43000" y="2286000"/>
            <a:ext cx="71628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baseline="30000" dirty="0">
                <a:latin typeface="Century Gothic" pitchFamily="34" charset="0"/>
              </a:rPr>
              <a:t>“…I was encouraged to find that many people now of college age – those who belong to the first generation largely to grow up in a de-natured environment – have tasted just enough nature to intuitively understand what they have missed. This yearning is a source of power……They do not intend to be the last children in the woods.”    –Richard </a:t>
            </a:r>
            <a:r>
              <a:rPr lang="en-US" sz="3600" i="1" baseline="30000" dirty="0" err="1">
                <a:latin typeface="Century Gothic" pitchFamily="34" charset="0"/>
              </a:rPr>
              <a:t>Louv</a:t>
            </a:r>
            <a:endParaRPr lang="en-US" sz="3600" i="1" baseline="30000" dirty="0">
              <a:latin typeface="Century Gothic" pitchFamily="34" charset="0"/>
            </a:endParaRPr>
          </a:p>
        </p:txBody>
      </p:sp>
      <p:pic>
        <p:nvPicPr>
          <p:cNvPr id="4" name="Picture 3" descr="logo layou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381000" y="5410200"/>
            <a:ext cx="1828800" cy="172478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BrickSmallBrown0228_5_thumbhu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457575" cy="3238500"/>
          </a:xfrm>
          <a:prstGeom prst="rect">
            <a:avLst/>
          </a:prstGeom>
        </p:spPr>
      </p:pic>
      <p:pic>
        <p:nvPicPr>
          <p:cNvPr id="5" name="Picture 4" descr="BrickSmallBrown0228_5_thumbhu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9000" y="0"/>
            <a:ext cx="3457575" cy="3238500"/>
          </a:xfrm>
          <a:prstGeom prst="rect">
            <a:avLst/>
          </a:prstGeom>
        </p:spPr>
      </p:pic>
      <p:pic>
        <p:nvPicPr>
          <p:cNvPr id="6" name="Picture 5" descr="BrickSmallBrown0228_5_thumbhu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0" y="0"/>
            <a:ext cx="3457575" cy="3238500"/>
          </a:xfrm>
          <a:prstGeom prst="rect">
            <a:avLst/>
          </a:prstGeom>
        </p:spPr>
      </p:pic>
      <p:pic>
        <p:nvPicPr>
          <p:cNvPr id="7" name="Picture 6" descr="BrickSmallBrown0228_5_thumbhu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238500"/>
            <a:ext cx="3457575" cy="3238500"/>
          </a:xfrm>
          <a:prstGeom prst="rect">
            <a:avLst/>
          </a:prstGeom>
        </p:spPr>
      </p:pic>
      <p:pic>
        <p:nvPicPr>
          <p:cNvPr id="8" name="Picture 7" descr="BrickSmallBrown0228_5_thumbhu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9000" y="3238500"/>
            <a:ext cx="3457575" cy="3238500"/>
          </a:xfrm>
          <a:prstGeom prst="rect">
            <a:avLst/>
          </a:prstGeom>
        </p:spPr>
      </p:pic>
      <p:pic>
        <p:nvPicPr>
          <p:cNvPr id="9" name="Picture 8" descr="BrickSmallBrown0228_5_thumbhu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0" y="3238500"/>
            <a:ext cx="3457575" cy="3238500"/>
          </a:xfrm>
          <a:prstGeom prst="rect">
            <a:avLst/>
          </a:prstGeom>
        </p:spPr>
      </p:pic>
      <p:pic>
        <p:nvPicPr>
          <p:cNvPr id="10" name="Picture 9" descr="BrickSmallBrown0228_5_thumbhu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77000"/>
            <a:ext cx="3457575" cy="3238500"/>
          </a:xfrm>
          <a:prstGeom prst="rect">
            <a:avLst/>
          </a:prstGeom>
        </p:spPr>
      </p:pic>
      <p:pic>
        <p:nvPicPr>
          <p:cNvPr id="11" name="Picture 10" descr="BrickSmallBrown0228_5_thumbhu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9000" y="6477000"/>
            <a:ext cx="3457575" cy="3238500"/>
          </a:xfrm>
          <a:prstGeom prst="rect">
            <a:avLst/>
          </a:prstGeom>
        </p:spPr>
      </p:pic>
      <p:pic>
        <p:nvPicPr>
          <p:cNvPr id="12" name="Picture 11" descr="BrickSmallBrown0228_5_thumbhu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0" y="6477000"/>
            <a:ext cx="3457575" cy="3238500"/>
          </a:xfrm>
          <a:prstGeom prst="rect">
            <a:avLst/>
          </a:prstGeom>
        </p:spPr>
      </p:pic>
      <p:pic>
        <p:nvPicPr>
          <p:cNvPr id="16" name="Picture 15" descr="DecalsDamagePlaster0004_7_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2316733" y="274067"/>
            <a:ext cx="4815334" cy="6858000"/>
          </a:xfrm>
          <a:prstGeom prst="rect">
            <a:avLst/>
          </a:prstGeom>
        </p:spPr>
      </p:pic>
      <p:sp>
        <p:nvSpPr>
          <p:cNvPr id="18" name="Title 3"/>
          <p:cNvSpPr txBox="1">
            <a:spLocks/>
          </p:cNvSpPr>
          <p:nvPr/>
        </p:nvSpPr>
        <p:spPr>
          <a:xfrm>
            <a:off x="533400" y="31242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</a:pPr>
            <a:r>
              <a:rPr lang="en-US" sz="6000" b="1" dirty="0" smtClean="0">
                <a:latin typeface="Century Gothic" pitchFamily="34" charset="0"/>
              </a:rPr>
              <a:t>The Narrative</a:t>
            </a:r>
            <a:endParaRPr kumimoji="0" lang="en-US" sz="6000" b="1" i="0" u="none" strike="noStrike" kern="1200" cap="none" spc="0" normalizeH="0" baseline="0" noProof="0" dirty="0">
              <a:ln>
                <a:solidFill>
                  <a:schemeClr val="tx1"/>
                </a:solidFill>
              </a:ln>
              <a:effectLst/>
              <a:uLnTx/>
              <a:uFillTx/>
              <a:latin typeface="Century Gothic" pitchFamily="34" charset="0"/>
              <a:ea typeface="+mj-ea"/>
              <a:cs typeface="+mj-cs"/>
            </a:endParaRPr>
          </a:p>
        </p:txBody>
      </p:sp>
      <p:pic>
        <p:nvPicPr>
          <p:cNvPr id="19" name="Picture 18" descr="logo layout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600200" y="4114800"/>
            <a:ext cx="1828800" cy="172478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umm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0062" y="0"/>
            <a:ext cx="8143875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umm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0062" y="0"/>
            <a:ext cx="8143875" cy="6858000"/>
          </a:xfrm>
          <a:prstGeom prst="rect">
            <a:avLst/>
          </a:prstGeom>
        </p:spPr>
      </p:pic>
      <p:pic>
        <p:nvPicPr>
          <p:cNvPr id="3" name="Picture 2" descr="logo layout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381000" y="5410200"/>
            <a:ext cx="1828800" cy="172478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umm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0062" y="0"/>
            <a:ext cx="8143875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umm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0062" y="0"/>
            <a:ext cx="8143875" cy="6858000"/>
          </a:xfrm>
          <a:prstGeom prst="rect">
            <a:avLst/>
          </a:prstGeom>
        </p:spPr>
      </p:pic>
      <p:pic>
        <p:nvPicPr>
          <p:cNvPr id="3" name="Picture 2" descr="logo layout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381000" y="5410200"/>
            <a:ext cx="1828800" cy="172478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umm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0062" y="0"/>
            <a:ext cx="8143875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umm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0062" y="0"/>
            <a:ext cx="8143875" cy="6858000"/>
          </a:xfrm>
          <a:prstGeom prst="rect">
            <a:avLst/>
          </a:prstGeom>
        </p:spPr>
      </p:pic>
      <p:pic>
        <p:nvPicPr>
          <p:cNvPr id="3" name="Picture 2" descr="logo layout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381000" y="5410200"/>
            <a:ext cx="1828800" cy="172478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umm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0062" y="0"/>
            <a:ext cx="8143875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umm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0062" y="0"/>
            <a:ext cx="8143875" cy="6858000"/>
          </a:xfrm>
          <a:prstGeom prst="rect">
            <a:avLst/>
          </a:prstGeom>
        </p:spPr>
      </p:pic>
      <p:pic>
        <p:nvPicPr>
          <p:cNvPr id="3" name="Picture 2" descr="logo layout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381000" y="5410200"/>
            <a:ext cx="1828800" cy="172478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BrickSmallBrown0228_5_thumbhu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457575" cy="3238500"/>
          </a:xfrm>
          <a:prstGeom prst="rect">
            <a:avLst/>
          </a:prstGeom>
        </p:spPr>
      </p:pic>
      <p:pic>
        <p:nvPicPr>
          <p:cNvPr id="5" name="Picture 4" descr="BrickSmallBrown0228_5_thumbhu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9000" y="0"/>
            <a:ext cx="3457575" cy="3238500"/>
          </a:xfrm>
          <a:prstGeom prst="rect">
            <a:avLst/>
          </a:prstGeom>
        </p:spPr>
      </p:pic>
      <p:pic>
        <p:nvPicPr>
          <p:cNvPr id="6" name="Picture 5" descr="BrickSmallBrown0228_5_thumbhu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0" y="0"/>
            <a:ext cx="3457575" cy="3238500"/>
          </a:xfrm>
          <a:prstGeom prst="rect">
            <a:avLst/>
          </a:prstGeom>
        </p:spPr>
      </p:pic>
      <p:pic>
        <p:nvPicPr>
          <p:cNvPr id="7" name="Picture 6" descr="BrickSmallBrown0228_5_thumbhu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238500"/>
            <a:ext cx="3457575" cy="3238500"/>
          </a:xfrm>
          <a:prstGeom prst="rect">
            <a:avLst/>
          </a:prstGeom>
        </p:spPr>
      </p:pic>
      <p:pic>
        <p:nvPicPr>
          <p:cNvPr id="8" name="Picture 7" descr="BrickSmallBrown0228_5_thumbhu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9000" y="3238500"/>
            <a:ext cx="3457575" cy="3238500"/>
          </a:xfrm>
          <a:prstGeom prst="rect">
            <a:avLst/>
          </a:prstGeom>
        </p:spPr>
      </p:pic>
      <p:pic>
        <p:nvPicPr>
          <p:cNvPr id="9" name="Picture 8" descr="BrickSmallBrown0228_5_thumbhu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0" y="3238500"/>
            <a:ext cx="3457575" cy="3238500"/>
          </a:xfrm>
          <a:prstGeom prst="rect">
            <a:avLst/>
          </a:prstGeom>
        </p:spPr>
      </p:pic>
      <p:pic>
        <p:nvPicPr>
          <p:cNvPr id="10" name="Picture 9" descr="BrickSmallBrown0228_5_thumbhu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77000"/>
            <a:ext cx="3457575" cy="3238500"/>
          </a:xfrm>
          <a:prstGeom prst="rect">
            <a:avLst/>
          </a:prstGeom>
        </p:spPr>
      </p:pic>
      <p:pic>
        <p:nvPicPr>
          <p:cNvPr id="11" name="Picture 10" descr="BrickSmallBrown0228_5_thumbhu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9000" y="6477000"/>
            <a:ext cx="3457575" cy="3238500"/>
          </a:xfrm>
          <a:prstGeom prst="rect">
            <a:avLst/>
          </a:prstGeom>
        </p:spPr>
      </p:pic>
      <p:pic>
        <p:nvPicPr>
          <p:cNvPr id="12" name="Picture 11" descr="BrickSmallBrown0228_5_thumbhu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0" y="6477000"/>
            <a:ext cx="3457575" cy="3238500"/>
          </a:xfrm>
          <a:prstGeom prst="rect">
            <a:avLst/>
          </a:prstGeom>
        </p:spPr>
      </p:pic>
      <p:pic>
        <p:nvPicPr>
          <p:cNvPr id="16" name="Picture 15" descr="DecalsDamagePlaster0004_7_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2316733" y="274067"/>
            <a:ext cx="4815334" cy="6858000"/>
          </a:xfrm>
          <a:prstGeom prst="rect">
            <a:avLst/>
          </a:prstGeom>
        </p:spPr>
      </p:pic>
      <p:sp>
        <p:nvSpPr>
          <p:cNvPr id="18" name="Title 3"/>
          <p:cNvSpPr txBox="1">
            <a:spLocks/>
          </p:cNvSpPr>
          <p:nvPr/>
        </p:nvSpPr>
        <p:spPr>
          <a:xfrm>
            <a:off x="533400" y="31242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</a:pPr>
            <a:r>
              <a:rPr lang="en-US" sz="6000" b="1" dirty="0" smtClean="0">
                <a:latin typeface="Century Gothic" pitchFamily="34" charset="0"/>
              </a:rPr>
              <a:t>RIZE Forest</a:t>
            </a:r>
            <a:endParaRPr kumimoji="0" lang="en-US" sz="6000" b="1" i="0" u="none" strike="noStrike" kern="1200" cap="none" spc="0" normalizeH="0" baseline="0" noProof="0" dirty="0">
              <a:ln>
                <a:solidFill>
                  <a:schemeClr val="tx1"/>
                </a:solidFill>
              </a:ln>
              <a:effectLst/>
              <a:uLnTx/>
              <a:uFillTx/>
              <a:latin typeface="Century Gothic" pitchFamily="34" charset="0"/>
              <a:ea typeface="+mj-ea"/>
              <a:cs typeface="+mj-cs"/>
            </a:endParaRPr>
          </a:p>
        </p:txBody>
      </p:sp>
      <p:pic>
        <p:nvPicPr>
          <p:cNvPr id="19" name="Picture 18" descr="logo layout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600200" y="4114800"/>
            <a:ext cx="1828800" cy="172478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entury Gothic" pitchFamily="34" charset="0"/>
              </a:rPr>
              <a:t>Attention Restoration Therapy</a:t>
            </a:r>
            <a:endParaRPr lang="en-US" dirty="0">
              <a:latin typeface="Century Gothic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latin typeface="Century Gothic" pitchFamily="34" charset="0"/>
              </a:rPr>
              <a:t>Compatibility</a:t>
            </a:r>
          </a:p>
          <a:p>
            <a:r>
              <a:rPr lang="en-US" dirty="0" smtClean="0">
                <a:latin typeface="Century Gothic" pitchFamily="34" charset="0"/>
              </a:rPr>
              <a:t>Escapism </a:t>
            </a:r>
          </a:p>
          <a:p>
            <a:r>
              <a:rPr lang="en-US" dirty="0" smtClean="0">
                <a:latin typeface="Century Gothic" pitchFamily="34" charset="0"/>
              </a:rPr>
              <a:t>Fascination</a:t>
            </a:r>
          </a:p>
          <a:p>
            <a:r>
              <a:rPr lang="en-US" dirty="0" smtClean="0">
                <a:latin typeface="Century Gothic" pitchFamily="34" charset="0"/>
              </a:rPr>
              <a:t>Coherence</a:t>
            </a:r>
          </a:p>
          <a:p>
            <a:endParaRPr lang="en-US" dirty="0"/>
          </a:p>
        </p:txBody>
      </p:sp>
      <p:pic>
        <p:nvPicPr>
          <p:cNvPr id="4" name="Picture 3" descr="logo layou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381000" y="5410200"/>
            <a:ext cx="1828800" cy="172478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BrickSmallBrown0228_5_thumbhu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457575" cy="3238500"/>
          </a:xfrm>
          <a:prstGeom prst="rect">
            <a:avLst/>
          </a:prstGeom>
        </p:spPr>
      </p:pic>
      <p:pic>
        <p:nvPicPr>
          <p:cNvPr id="5" name="Picture 4" descr="BrickSmallBrown0228_5_thumbhu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9000" y="0"/>
            <a:ext cx="3457575" cy="3238500"/>
          </a:xfrm>
          <a:prstGeom prst="rect">
            <a:avLst/>
          </a:prstGeom>
        </p:spPr>
      </p:pic>
      <p:pic>
        <p:nvPicPr>
          <p:cNvPr id="6" name="Picture 5" descr="BrickSmallBrown0228_5_thumbhu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0" y="0"/>
            <a:ext cx="3457575" cy="3238500"/>
          </a:xfrm>
          <a:prstGeom prst="rect">
            <a:avLst/>
          </a:prstGeom>
        </p:spPr>
      </p:pic>
      <p:pic>
        <p:nvPicPr>
          <p:cNvPr id="7" name="Picture 6" descr="BrickSmallBrown0228_5_thumbhu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238500"/>
            <a:ext cx="3457575" cy="3238500"/>
          </a:xfrm>
          <a:prstGeom prst="rect">
            <a:avLst/>
          </a:prstGeom>
        </p:spPr>
      </p:pic>
      <p:pic>
        <p:nvPicPr>
          <p:cNvPr id="8" name="Picture 7" descr="BrickSmallBrown0228_5_thumbhu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9000" y="3238500"/>
            <a:ext cx="3457575" cy="3238500"/>
          </a:xfrm>
          <a:prstGeom prst="rect">
            <a:avLst/>
          </a:prstGeom>
        </p:spPr>
      </p:pic>
      <p:pic>
        <p:nvPicPr>
          <p:cNvPr id="9" name="Picture 8" descr="BrickSmallBrown0228_5_thumbhu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0" y="3238500"/>
            <a:ext cx="3457575" cy="3238500"/>
          </a:xfrm>
          <a:prstGeom prst="rect">
            <a:avLst/>
          </a:prstGeom>
        </p:spPr>
      </p:pic>
      <p:pic>
        <p:nvPicPr>
          <p:cNvPr id="10" name="Picture 9" descr="BrickSmallBrown0228_5_thumbhu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77000"/>
            <a:ext cx="3457575" cy="3238500"/>
          </a:xfrm>
          <a:prstGeom prst="rect">
            <a:avLst/>
          </a:prstGeom>
        </p:spPr>
      </p:pic>
      <p:pic>
        <p:nvPicPr>
          <p:cNvPr id="11" name="Picture 10" descr="BrickSmallBrown0228_5_thumbhu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9000" y="6477000"/>
            <a:ext cx="3457575" cy="3238500"/>
          </a:xfrm>
          <a:prstGeom prst="rect">
            <a:avLst/>
          </a:prstGeom>
        </p:spPr>
      </p:pic>
      <p:pic>
        <p:nvPicPr>
          <p:cNvPr id="12" name="Picture 11" descr="BrickSmallBrown0228_5_thumbhu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0" y="6477000"/>
            <a:ext cx="3457575" cy="3238500"/>
          </a:xfrm>
          <a:prstGeom prst="rect">
            <a:avLst/>
          </a:prstGeom>
        </p:spPr>
      </p:pic>
      <p:pic>
        <p:nvPicPr>
          <p:cNvPr id="16" name="Picture 15" descr="DecalsDamagePlaster0004_7_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2316733" y="274067"/>
            <a:ext cx="4815334" cy="6858000"/>
          </a:xfrm>
          <a:prstGeom prst="rect">
            <a:avLst/>
          </a:prstGeom>
        </p:spPr>
      </p:pic>
      <p:sp>
        <p:nvSpPr>
          <p:cNvPr id="18" name="Title 3"/>
          <p:cNvSpPr txBox="1">
            <a:spLocks/>
          </p:cNvSpPr>
          <p:nvPr/>
        </p:nvSpPr>
        <p:spPr>
          <a:xfrm>
            <a:off x="533400" y="31242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smtClean="0">
                <a:ln>
                  <a:solidFill>
                    <a:schemeClr val="tx1"/>
                  </a:solidFill>
                </a:ln>
                <a:effectLst/>
                <a:uLnTx/>
                <a:uFillTx/>
                <a:latin typeface="Century Gothic" pitchFamily="34" charset="0"/>
                <a:ea typeface="+mj-ea"/>
                <a:cs typeface="+mj-cs"/>
              </a:rPr>
              <a:t>Case Studies</a:t>
            </a:r>
            <a:endParaRPr kumimoji="0" lang="en-US" sz="6000" b="1" i="0" u="none" strike="noStrike" kern="1200" cap="none" spc="0" normalizeH="0" baseline="0" noProof="0" dirty="0">
              <a:ln>
                <a:solidFill>
                  <a:schemeClr val="tx1"/>
                </a:solidFill>
              </a:ln>
              <a:effectLst/>
              <a:uLnTx/>
              <a:uFillTx/>
              <a:latin typeface="Century Gothic" pitchFamily="34" charset="0"/>
              <a:ea typeface="+mj-ea"/>
              <a:cs typeface="+mj-cs"/>
            </a:endParaRPr>
          </a:p>
        </p:txBody>
      </p:sp>
      <p:pic>
        <p:nvPicPr>
          <p:cNvPr id="19" name="Picture 18" descr="logo layout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600200" y="4114800"/>
            <a:ext cx="1828800" cy="172478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2gardens_60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3505200"/>
            <a:ext cx="5217763" cy="307848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 descr="80c50fd77d71d14b3f64b2011b0b6bdd.jpg"/>
          <p:cNvPicPr>
            <a:picLocks noChangeAspect="1"/>
          </p:cNvPicPr>
          <p:nvPr/>
        </p:nvPicPr>
        <p:blipFill>
          <a:blip r:embed="rId3"/>
          <a:srcRect l="19640"/>
          <a:stretch>
            <a:fillRect/>
          </a:stretch>
        </p:blipFill>
        <p:spPr>
          <a:xfrm>
            <a:off x="2590800" y="304800"/>
            <a:ext cx="2971800" cy="29718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 descr="38084846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799" y="304800"/>
            <a:ext cx="1985162" cy="297179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5943600" y="5429071"/>
            <a:ext cx="2971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entury Gothic" pitchFamily="34" charset="0"/>
              </a:rPr>
              <a:t>Toyota Children’s Learning Garden</a:t>
            </a:r>
          </a:p>
          <a:p>
            <a:r>
              <a:rPr lang="en-US" dirty="0" smtClean="0">
                <a:latin typeface="Century Gothic" pitchFamily="34" charset="0"/>
              </a:rPr>
              <a:t>Michael Van </a:t>
            </a:r>
            <a:r>
              <a:rPr lang="en-US" dirty="0" err="1" smtClean="0">
                <a:latin typeface="Century Gothic" pitchFamily="34" charset="0"/>
              </a:rPr>
              <a:t>Valkenburg</a:t>
            </a:r>
            <a:endParaRPr lang="en-US" dirty="0" smtClean="0">
              <a:latin typeface="Century Gothic" pitchFamily="34" charset="0"/>
            </a:endParaRPr>
          </a:p>
          <a:p>
            <a:r>
              <a:rPr lang="en-US" dirty="0" smtClean="0">
                <a:latin typeface="Century Gothic" pitchFamily="34" charset="0"/>
              </a:rPr>
              <a:t>New York, New York</a:t>
            </a:r>
            <a:endParaRPr lang="en-US" dirty="0">
              <a:latin typeface="Century Gothic" pitchFamily="34" charset="0"/>
            </a:endParaRPr>
          </a:p>
        </p:txBody>
      </p:sp>
      <p:pic>
        <p:nvPicPr>
          <p:cNvPr id="6" name="Picture 5" descr="logo layout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-381000" y="5410200"/>
            <a:ext cx="1828800" cy="172478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5943600" y="5629870"/>
            <a:ext cx="2971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entury Gothic" pitchFamily="34" charset="0"/>
              </a:rPr>
              <a:t>The Nest</a:t>
            </a:r>
          </a:p>
          <a:p>
            <a:r>
              <a:rPr lang="en-US" dirty="0" smtClean="0">
                <a:latin typeface="Century Gothic" pitchFamily="34" charset="0"/>
              </a:rPr>
              <a:t>Patrick Dougherty</a:t>
            </a:r>
          </a:p>
          <a:p>
            <a:r>
              <a:rPr lang="en-US" dirty="0" smtClean="0">
                <a:latin typeface="Century Gothic" pitchFamily="34" charset="0"/>
              </a:rPr>
              <a:t>Portland, Oregon</a:t>
            </a:r>
            <a:endParaRPr lang="en-US" dirty="0">
              <a:latin typeface="Century Gothic" pitchFamily="34" charset="0"/>
            </a:endParaRPr>
          </a:p>
        </p:txBody>
      </p:sp>
      <p:pic>
        <p:nvPicPr>
          <p:cNvPr id="6" name="Picture 5" descr="inside nest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01522" y="2575560"/>
            <a:ext cx="5261078" cy="394580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 descr="nest in context.jp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04800" y="689095"/>
            <a:ext cx="2656386" cy="158166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8" descr="the nest.jpg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124200" y="685800"/>
            <a:ext cx="2395728" cy="158496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9" descr="logo layout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-381000" y="5410200"/>
            <a:ext cx="1828800" cy="172478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2gardens_60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9440" y="3505200"/>
            <a:ext cx="4628483" cy="307848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 descr="80c50fd77d71d14b3f64b2011b0b6bdd.jpg"/>
          <p:cNvPicPr>
            <a:picLocks noChangeAspect="1"/>
          </p:cNvPicPr>
          <p:nvPr/>
        </p:nvPicPr>
        <p:blipFill>
          <a:blip r:embed="rId3"/>
          <a:srcRect r="27275"/>
          <a:stretch>
            <a:fillRect/>
          </a:stretch>
        </p:blipFill>
        <p:spPr>
          <a:xfrm>
            <a:off x="2540284" y="480504"/>
            <a:ext cx="2641316" cy="264369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 descr="3808484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09601" y="457200"/>
            <a:ext cx="1721936" cy="266699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5715000" y="5638800"/>
            <a:ext cx="2514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entury Gothic" pitchFamily="34" charset="0"/>
              </a:rPr>
              <a:t>Urban Green</a:t>
            </a:r>
          </a:p>
          <a:p>
            <a:r>
              <a:rPr lang="en-US" dirty="0" err="1" smtClean="0">
                <a:latin typeface="Century Gothic" pitchFamily="34" charset="0"/>
              </a:rPr>
              <a:t>Ljusarkitektur</a:t>
            </a:r>
            <a:endParaRPr lang="en-US" dirty="0" smtClean="0">
              <a:latin typeface="Century Gothic" pitchFamily="34" charset="0"/>
            </a:endParaRPr>
          </a:p>
          <a:p>
            <a:r>
              <a:rPr lang="en-US" dirty="0" smtClean="0">
                <a:latin typeface="Century Gothic" pitchFamily="34" charset="0"/>
              </a:rPr>
              <a:t>Stockholm, Sweden</a:t>
            </a:r>
            <a:endParaRPr lang="en-US" dirty="0">
              <a:latin typeface="Century Gothic" pitchFamily="34" charset="0"/>
            </a:endParaRPr>
          </a:p>
        </p:txBody>
      </p:sp>
      <p:pic>
        <p:nvPicPr>
          <p:cNvPr id="7" name="Picture 6" descr="logo layout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-381000" y="5410200"/>
            <a:ext cx="1828800" cy="172478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1061</TotalTime>
  <Words>342</Words>
  <Application>Microsoft Office PowerPoint</Application>
  <PresentationFormat>On-screen Show (4:3)</PresentationFormat>
  <Paragraphs>98</Paragraphs>
  <Slides>49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0" baseType="lpstr">
      <vt:lpstr>Office Theme</vt:lpstr>
      <vt:lpstr>Slide 1</vt:lpstr>
      <vt:lpstr>Slide 2</vt:lpstr>
      <vt:lpstr>The Decline of Nature</vt:lpstr>
      <vt:lpstr>The Generation that Nature Abandoned</vt:lpstr>
      <vt:lpstr>Attention Restoration Therapy</vt:lpstr>
      <vt:lpstr>Slide 6</vt:lpstr>
      <vt:lpstr>Slide 7</vt:lpstr>
      <vt:lpstr>Slide 8</vt:lpstr>
      <vt:lpstr>Slide 9</vt:lpstr>
      <vt:lpstr>Case Study Summary</vt:lpstr>
      <vt:lpstr>How to Bring Back Nature …….Through Technology?</vt:lpstr>
      <vt:lpstr>Slide 12</vt:lpstr>
      <vt:lpstr>Slide 13</vt:lpstr>
      <vt:lpstr>Slide 14</vt:lpstr>
      <vt:lpstr>Slide 15</vt:lpstr>
      <vt:lpstr>Site Area</vt:lpstr>
      <vt:lpstr>Context</vt:lpstr>
      <vt:lpstr>GreenThumb</vt:lpstr>
      <vt:lpstr>City Parks</vt:lpstr>
      <vt:lpstr>Demographics</vt:lpstr>
      <vt:lpstr>Demographics</vt:lpstr>
      <vt:lpstr>Slide 22</vt:lpstr>
      <vt:lpstr>Vacant Lots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Initial Concepts</vt:lpstr>
      <vt:lpstr>Sun-Shade Diagram</vt:lpstr>
      <vt:lpstr>Sun-Shade Diagram</vt:lpstr>
      <vt:lpstr>OASIS 1609 Eco-Communities</vt:lpstr>
      <vt:lpstr>Pixel Play</vt:lpstr>
      <vt:lpstr>Spatial Opportunities</vt:lpstr>
      <vt:lpstr>Furthering the Concept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Oneil</dc:creator>
  <cp:lastModifiedBy>Oneil</cp:lastModifiedBy>
  <cp:revision>87</cp:revision>
  <dcterms:created xsi:type="dcterms:W3CDTF">2013-03-30T18:40:13Z</dcterms:created>
  <dcterms:modified xsi:type="dcterms:W3CDTF">2013-04-01T15:28:24Z</dcterms:modified>
</cp:coreProperties>
</file>