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35" autoAdjust="0"/>
  </p:normalViewPr>
  <p:slideViewPr>
    <p:cSldViewPr>
      <p:cViewPr>
        <p:scale>
          <a:sx n="80" d="100"/>
          <a:sy n="80" d="100"/>
        </p:scale>
        <p:origin x="-87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D6315-62C2-466C-A8AF-0CE98E9EC9F6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0C737-2507-4B21-8E98-3092066FB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70E9D420-CA78-45AC-A784-5E608EAA81D9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4B72EED-8C6A-4ACE-BFFF-6D3548ADF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2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fdc.ufl.edu/AA00011618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ufdc.ufl.edu/AA00014742/00001/pdf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background color can</a:t>
            </a:r>
            <a:r>
              <a:rPr lang="en-US" baseline="0" dirty="0" smtClean="0"/>
              <a:t> be changed. (Right Click – Format Background)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Template for Presentation: </a:t>
            </a:r>
          </a:p>
          <a:p>
            <a:r>
              <a:rPr lang="en-US" baseline="0" dirty="0" smtClean="0"/>
              <a:t>Sample Presentations:</a:t>
            </a:r>
          </a:p>
          <a:p>
            <a:r>
              <a:rPr lang="en-US" baseline="0" dirty="0" smtClean="0"/>
              <a:t> - Florida Digital Newspaper Library </a:t>
            </a:r>
            <a:r>
              <a:rPr lang="en-US" dirty="0" smtClean="0">
                <a:hlinkClick r:id="rId3"/>
              </a:rPr>
              <a:t>http://ufdc.ufl.edu/AA00011618</a:t>
            </a:r>
            <a:endParaRPr lang="en-US" dirty="0"/>
          </a:p>
          <a:p>
            <a:pPr marL="177845" indent="-177845">
              <a:buFontTx/>
              <a:buChar char="-"/>
            </a:pPr>
            <a:r>
              <a:rPr lang="en-US" dirty="0"/>
              <a:t>Baldwin Library Digital Collections</a:t>
            </a:r>
          </a:p>
          <a:p>
            <a:pPr marL="177845" indent="-177845">
              <a:buFontTx/>
              <a:buChar char="-"/>
            </a:pPr>
            <a:r>
              <a:rPr lang="en-US" dirty="0"/>
              <a:t>Rawlings Special Collection </a:t>
            </a:r>
            <a:r>
              <a:rPr lang="en-US" dirty="0" smtClean="0">
                <a:hlinkClick r:id="rId4"/>
              </a:rPr>
              <a:t>http://ufdc.ufl.edu/AA00014742/00001/pdf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/>
              <a:t>Thanks to the organizers, venue, attendees, etc.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15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</a:t>
            </a:r>
            <a:r>
              <a:rPr lang="en-US" baseline="0" dirty="0" smtClean="0"/>
              <a:t> screenshot of the collections webpage</a:t>
            </a:r>
          </a:p>
          <a:p>
            <a:endParaRPr lang="en-US" baseline="0" dirty="0" smtClean="0"/>
          </a:p>
          <a:p>
            <a:r>
              <a:rPr lang="en-US" dirty="0"/>
              <a:t>(THE FOLLOWING SECTIONS ARE DISCUSSED IN THE NEXT FEW SLIDES)</a:t>
            </a:r>
          </a:p>
          <a:p>
            <a:endParaRPr lang="en-US" dirty="0"/>
          </a:p>
          <a:p>
            <a:r>
              <a:rPr lang="en-US" dirty="0"/>
              <a:t>Functionality</a:t>
            </a:r>
          </a:p>
          <a:p>
            <a:r>
              <a:rPr lang="en-US" dirty="0"/>
              <a:t>a. Mention regular usability studies</a:t>
            </a:r>
          </a:p>
          <a:p>
            <a:r>
              <a:rPr lang="en-US" dirty="0"/>
              <a:t>b. Standard functionality and how it works</a:t>
            </a:r>
          </a:p>
          <a:p>
            <a:r>
              <a:rPr lang="en-US" dirty="0"/>
              <a:t>c. Enhancements: recent</a:t>
            </a:r>
          </a:p>
          <a:p>
            <a:r>
              <a:rPr lang="en-US" dirty="0" err="1"/>
              <a:t>i</a:t>
            </a:r>
            <a:r>
              <a:rPr lang="en-US" dirty="0"/>
              <a:t>. Collection‐level</a:t>
            </a:r>
          </a:p>
          <a:p>
            <a:r>
              <a:rPr lang="en-US" dirty="0"/>
              <a:t>1. Searching (mention materials crawled by Google and other commercial</a:t>
            </a:r>
          </a:p>
          <a:p>
            <a:r>
              <a:rPr lang="en-US" dirty="0"/>
              <a:t>search engines so simple web searches will access)</a:t>
            </a:r>
          </a:p>
          <a:p>
            <a:r>
              <a:rPr lang="en-US" dirty="0"/>
              <a:t>2. Browsing (all, new items, map browse if applicable, and serendipity)</a:t>
            </a:r>
          </a:p>
          <a:p>
            <a:r>
              <a:rPr lang="en-US" dirty="0"/>
              <a:t>ii. Title‐level</a:t>
            </a:r>
          </a:p>
          <a:p>
            <a:r>
              <a:rPr lang="en-US" dirty="0"/>
              <a:t>1. Review for collections with serials and sets</a:t>
            </a:r>
          </a:p>
          <a:p>
            <a:r>
              <a:rPr lang="en-US" dirty="0"/>
              <a:t>iii. Item‐level</a:t>
            </a:r>
          </a:p>
          <a:p>
            <a:r>
              <a:rPr lang="en-US" dirty="0"/>
              <a:t>1. Page views, with how to change pages</a:t>
            </a:r>
          </a:p>
          <a:p>
            <a:r>
              <a:rPr lang="en-US" dirty="0"/>
              <a:t>2. </a:t>
            </a:r>
            <a:r>
              <a:rPr lang="en-US" dirty="0" err="1"/>
              <a:t>Zoomable</a:t>
            </a:r>
            <a:r>
              <a:rPr lang="en-US" dirty="0"/>
              <a:t> image view</a:t>
            </a:r>
          </a:p>
          <a:p>
            <a:r>
              <a:rPr lang="en-US" dirty="0"/>
              <a:t>3. Thumbnail overview</a:t>
            </a:r>
          </a:p>
          <a:p>
            <a:r>
              <a:rPr lang="en-US" dirty="0"/>
              <a:t>4. Searching in the item</a:t>
            </a:r>
          </a:p>
          <a:p>
            <a:r>
              <a:rPr lang="en-US" dirty="0"/>
              <a:t>5. Citation view</a:t>
            </a:r>
          </a:p>
          <a:p>
            <a:r>
              <a:rPr lang="en-US" dirty="0"/>
              <a:t>6. Special views, as applicable</a:t>
            </a:r>
          </a:p>
          <a:p>
            <a:r>
              <a:rPr lang="en-US" dirty="0"/>
              <a:t>Any pending enhancements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89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Screenshot to show All Items feature</a:t>
            </a:r>
          </a:p>
          <a:p>
            <a:r>
              <a:rPr lang="en-US" dirty="0" smtClean="0"/>
              <a:t>Discuss</a:t>
            </a:r>
            <a:r>
              <a:rPr lang="en-US" baseline="0" dirty="0" smtClean="0"/>
              <a:t> the Aspects that can be used to narrow search parameters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1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Screenshots to show Specific Search</a:t>
            </a:r>
            <a:r>
              <a:rPr lang="en-US" baseline="0" dirty="0" smtClean="0"/>
              <a:t> and Advanced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34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 Zoom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72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</a:t>
            </a:r>
            <a:r>
              <a:rPr lang="en-US" baseline="0" dirty="0" smtClean="0"/>
              <a:t> functionality features that you can point out: Map It, 360 degrees view, Tree View, etc. The collection may have special features.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29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varies by audience</a:t>
            </a:r>
          </a:p>
          <a:p>
            <a:r>
              <a:rPr lang="en-US" dirty="0"/>
              <a:t>a. Scholars/researchers: Resources for research: </a:t>
            </a:r>
            <a:r>
              <a:rPr lang="en-US" dirty="0" err="1"/>
              <a:t>myUFDC</a:t>
            </a:r>
            <a:r>
              <a:rPr lang="en-US" dirty="0"/>
              <a:t>/</a:t>
            </a:r>
            <a:r>
              <a:rPr lang="en-US" dirty="0" err="1"/>
              <a:t>myDLOC</a:t>
            </a:r>
            <a:r>
              <a:rPr lang="en-US" dirty="0"/>
              <a:t> tools</a:t>
            </a:r>
          </a:p>
          <a:p>
            <a:r>
              <a:rPr lang="en-US" dirty="0" err="1"/>
              <a:t>i</a:t>
            </a:r>
            <a:r>
              <a:rPr lang="en-US" dirty="0"/>
              <a:t>. Examples of common uses (saving searches, items, making bookshelves,</a:t>
            </a:r>
          </a:p>
          <a:p>
            <a:r>
              <a:rPr lang="en-US" dirty="0"/>
              <a:t>emailing to self)</a:t>
            </a:r>
          </a:p>
          <a:p>
            <a:r>
              <a:rPr lang="en-US" dirty="0"/>
              <a:t>Page </a:t>
            </a:r>
            <a:r>
              <a:rPr lang="en-US" b="1" dirty="0"/>
              <a:t>2 </a:t>
            </a:r>
            <a:r>
              <a:rPr lang="en-US" dirty="0"/>
              <a:t>of </a:t>
            </a:r>
            <a:r>
              <a:rPr lang="en-US" b="1" dirty="0"/>
              <a:t>2</a:t>
            </a:r>
          </a:p>
          <a:p>
            <a:r>
              <a:rPr lang="en-US" dirty="0"/>
              <a:t>ii. Approaches and walk through several of these functions</a:t>
            </a:r>
          </a:p>
          <a:p>
            <a:r>
              <a:rPr lang="en-US" dirty="0"/>
              <a:t>iii. Where do you go from there – HELP pages, self‐submit materials to share</a:t>
            </a:r>
          </a:p>
          <a:p>
            <a:r>
              <a:rPr lang="en-US" dirty="0"/>
              <a:t>research and create scholarly curated digital collections; mention grants</a:t>
            </a:r>
          </a:p>
          <a:p>
            <a:r>
              <a:rPr lang="en-US" dirty="0"/>
              <a:t>collection for funding opportunities</a:t>
            </a:r>
          </a:p>
          <a:p>
            <a:r>
              <a:rPr lang="en-US" dirty="0"/>
              <a:t>b. Undergraduates: Resources for research</a:t>
            </a:r>
          </a:p>
          <a:p>
            <a:r>
              <a:rPr lang="en-US" dirty="0" err="1"/>
              <a:t>i</a:t>
            </a:r>
            <a:r>
              <a:rPr lang="en-US" dirty="0"/>
              <a:t>. Can focus on </a:t>
            </a:r>
            <a:r>
              <a:rPr lang="en-US" dirty="0" err="1"/>
              <a:t>myUFDC</a:t>
            </a:r>
            <a:r>
              <a:rPr lang="en-US" dirty="0"/>
              <a:t>/</a:t>
            </a:r>
            <a:r>
              <a:rPr lang="en-US" dirty="0" err="1"/>
              <a:t>myDLOC</a:t>
            </a:r>
            <a:r>
              <a:rPr lang="en-US" dirty="0"/>
              <a:t> tools</a:t>
            </a:r>
          </a:p>
          <a:p>
            <a:r>
              <a:rPr lang="en-US" dirty="0"/>
              <a:t>ii. Can focus on finding primary research materials, citation, and Fair Use of images</a:t>
            </a:r>
          </a:p>
          <a:p>
            <a:r>
              <a:rPr lang="en-US" dirty="0"/>
              <a:t>iii. Can focus on any lesson/goal, including subject‐specific with the collection</a:t>
            </a:r>
          </a:p>
          <a:p>
            <a:r>
              <a:rPr lang="en-US" dirty="0"/>
              <a:t>c. Librarians: Resources for assisting patrons</a:t>
            </a:r>
          </a:p>
          <a:p>
            <a:r>
              <a:rPr lang="en-US" dirty="0" err="1"/>
              <a:t>i</a:t>
            </a:r>
            <a:r>
              <a:rPr lang="en-US" dirty="0"/>
              <a:t>. Examples of common questions</a:t>
            </a:r>
          </a:p>
          <a:p>
            <a:r>
              <a:rPr lang="en-US" dirty="0"/>
              <a:t>ii. Approach and walk through several questions</a:t>
            </a:r>
          </a:p>
          <a:p>
            <a:r>
              <a:rPr lang="en-US" dirty="0"/>
              <a:t>iii. Where you go from there – HELP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8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Continuing the conversation</a:t>
            </a:r>
          </a:p>
          <a:p>
            <a:r>
              <a:rPr lang="en-US" dirty="0"/>
              <a:t>a. We’d like to get your feedback and we’ll share how to contact us (contact us link,</a:t>
            </a:r>
          </a:p>
          <a:p>
            <a:r>
              <a:rPr lang="en-US" dirty="0"/>
              <a:t>presenter contact information)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97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3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Presenter Photo, Name, and Contact Information</a:t>
            </a:r>
          </a:p>
          <a:p>
            <a:endParaRPr lang="en-US" dirty="0" smtClean="0"/>
          </a:p>
          <a:p>
            <a:r>
              <a:rPr lang="en-US" dirty="0"/>
              <a:t>Introductions by presenters; and for full project team members who may not be in attendance</a:t>
            </a:r>
          </a:p>
          <a:p>
            <a:r>
              <a:rPr lang="en-US" dirty="0"/>
              <a:t>(use slide with names, titles, and photos of presenters if possible)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4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r>
              <a:rPr lang="en-US" baseline="0" dirty="0" smtClean="0"/>
              <a:t> Agenda: </a:t>
            </a:r>
          </a:p>
          <a:p>
            <a:pPr marL="474254" indent="-474254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Current status and collection goals</a:t>
            </a:r>
          </a:p>
          <a:p>
            <a:pPr marL="474254" indent="-474254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Contents</a:t>
            </a:r>
          </a:p>
          <a:p>
            <a:pPr marL="474254" indent="-474254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Functionality</a:t>
            </a:r>
          </a:p>
          <a:p>
            <a:pPr marL="474254" indent="-474254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Resources for assisting students</a:t>
            </a:r>
          </a:p>
          <a:p>
            <a:pPr marL="474254" indent="-474254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Continuing the conversation</a:t>
            </a:r>
          </a:p>
          <a:p>
            <a:pPr marL="474254" indent="-474254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OPTIONAL:</a:t>
            </a:r>
            <a:r>
              <a:rPr lang="en-US" baseline="0" dirty="0" smtClean="0">
                <a:solidFill>
                  <a:schemeClr val="tx1"/>
                </a:solidFill>
              </a:rPr>
              <a:t> Include an image from the collection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21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 of Collection ‐ Current status and collection goals</a:t>
            </a:r>
          </a:p>
          <a:p>
            <a:r>
              <a:rPr lang="en-US" dirty="0"/>
              <a:t>a. Size and scope</a:t>
            </a:r>
          </a:p>
          <a:p>
            <a:r>
              <a:rPr lang="en-US" dirty="0"/>
              <a:t>b. Needs: example at UF alone</a:t>
            </a:r>
          </a:p>
          <a:p>
            <a:endParaRPr lang="en-US" dirty="0"/>
          </a:p>
          <a:p>
            <a:r>
              <a:rPr lang="en-US" dirty="0"/>
              <a:t>OPTIONAL: Briefly overview sub-collections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53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Collection Contents</a:t>
            </a:r>
          </a:p>
          <a:p>
            <a:r>
              <a:rPr lang="en-US" dirty="0"/>
              <a:t>a. Range of materials (time span; material type; frame and explain scope)</a:t>
            </a:r>
          </a:p>
          <a:p>
            <a:r>
              <a:rPr lang="en-US" dirty="0"/>
              <a:t>b. Provide an example that helps to illustrate scope and contents in terms of</a:t>
            </a:r>
          </a:p>
          <a:p>
            <a:r>
              <a:rPr lang="en-US" dirty="0"/>
              <a:t>range/diversity and richness (SEE NEXT SLIDE)</a:t>
            </a:r>
          </a:p>
          <a:p>
            <a:r>
              <a:rPr lang="en-US" dirty="0"/>
              <a:t>c. Provide another example of complexity or possible confusion if application, or again of richness of materials (SEE NEXT SLIDES)</a:t>
            </a:r>
          </a:p>
          <a:p>
            <a:r>
              <a:rPr lang="en-US" dirty="0"/>
              <a:t>d. </a:t>
            </a:r>
            <a:r>
              <a:rPr lang="en-US" dirty="0" err="1"/>
              <a:t>Subcollections</a:t>
            </a:r>
            <a:r>
              <a:rPr lang="en-US" dirty="0"/>
              <a:t>, if applicable, and how they are related and curated (SEE NEXT SLIDES)</a:t>
            </a:r>
          </a:p>
          <a:p>
            <a:endParaRPr lang="en-US" dirty="0"/>
          </a:p>
          <a:p>
            <a:r>
              <a:rPr lang="en-US" dirty="0"/>
              <a:t>OPTIONAL: Include image from collections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17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b. Provide an example that helps to illustrate scope and contents in terms of</a:t>
            </a:r>
          </a:p>
          <a:p>
            <a:r>
              <a:rPr lang="en-US" dirty="0"/>
              <a:t>range/diversity and richness</a:t>
            </a:r>
          </a:p>
          <a:p>
            <a:endParaRPr lang="en-US" dirty="0"/>
          </a:p>
          <a:p>
            <a:r>
              <a:rPr lang="en-US" dirty="0"/>
              <a:t>(Use a few visual examples from the collection or a sub-collections. For instance, you can highlight different kinds of content, or special items in the collections)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61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 Provide another example of complexity or possible confusion if application, or again of richness of materials </a:t>
            </a:r>
          </a:p>
          <a:p>
            <a:endParaRPr lang="en-US" dirty="0" smtClean="0"/>
          </a:p>
          <a:p>
            <a:pPr defTabSz="948507">
              <a:defRPr/>
            </a:pPr>
            <a:r>
              <a:rPr lang="en-US" dirty="0"/>
              <a:t>(Use a few visual examples from the collection or a sub-collections.)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49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dirty="0"/>
              <a:t>d. </a:t>
            </a:r>
            <a:r>
              <a:rPr lang="en-US" dirty="0" err="1"/>
              <a:t>Subcollections</a:t>
            </a:r>
            <a:r>
              <a:rPr lang="en-US" dirty="0"/>
              <a:t>, if applicable, and how they are related and curated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34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  <a:p>
            <a:r>
              <a:rPr lang="en-US" dirty="0"/>
              <a:t>a. Significance or larger issues of impact/importance and potential audience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2EED-8C6A-4ACE-BFFF-6D3548ADFF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2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COLLECTION URL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7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SEARCH: ALL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7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7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FUNCTIONALITY: 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22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THUMBNAIL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35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35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35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0510" y="2743200"/>
            <a:ext cx="312777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 smtClean="0">
                <a:latin typeface="+mj-lt"/>
              </a:rPr>
              <a:t>Collection Title</a:t>
            </a:r>
          </a:p>
          <a:p>
            <a:pPr algn="ctr"/>
            <a:endParaRPr lang="en-US" sz="3400" dirty="0">
              <a:latin typeface="+mj-lt"/>
            </a:endParaRPr>
          </a:p>
          <a:p>
            <a:pPr algn="ctr"/>
            <a:r>
              <a:rPr lang="en-US" sz="3400" dirty="0" smtClean="0">
                <a:latin typeface="+mj-lt"/>
              </a:rPr>
              <a:t>Collection URL</a:t>
            </a:r>
          </a:p>
          <a:p>
            <a:pPr algn="ctr"/>
            <a:endParaRPr lang="en-US" sz="3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200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 information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133600"/>
            <a:ext cx="1676400" cy="1905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3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7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endParaRPr lang="en-US" dirty="0"/>
          </a:p>
          <a:p>
            <a:r>
              <a:rPr lang="en-US" dirty="0" smtClean="0"/>
              <a:t>Current Status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Uniqueness of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7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CONTENT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Material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Publishers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Scope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Time Span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Format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Location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7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7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7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1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55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</TotalTime>
  <Words>778</Words>
  <Application>Microsoft Office PowerPoint</Application>
  <PresentationFormat>On-screen Show (4:3)</PresentationFormat>
  <Paragraphs>149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COLLECTION TITLE</vt:lpstr>
      <vt:lpstr>Presenter information</vt:lpstr>
      <vt:lpstr>AGENDA</vt:lpstr>
      <vt:lpstr>Overview of COLLECTIONS</vt:lpstr>
      <vt:lpstr>COLLECTIONS CONTENT</vt:lpstr>
      <vt:lpstr>COLLECTIONS CONTENT</vt:lpstr>
      <vt:lpstr>COLLECTIONS CONTENT</vt:lpstr>
      <vt:lpstr>COLLECTIONS CONTENT</vt:lpstr>
      <vt:lpstr>significance</vt:lpstr>
      <vt:lpstr>FUNCTIONALITY</vt:lpstr>
      <vt:lpstr>SEARCH: ALL ITEMS</vt:lpstr>
      <vt:lpstr>SEARCH</vt:lpstr>
      <vt:lpstr>FUNCTIONALITY: ZOOM</vt:lpstr>
      <vt:lpstr>THUMBNAIL VIEW</vt:lpstr>
      <vt:lpstr>RESOURCES FOR RESEARCH</vt:lpstr>
      <vt:lpstr>FAQ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TITLE</dc:title>
  <dc:creator>dhanashree</dc:creator>
  <cp:lastModifiedBy>Windows User</cp:lastModifiedBy>
  <cp:revision>7</cp:revision>
  <cp:lastPrinted>2013-04-12T14:26:21Z</cp:lastPrinted>
  <dcterms:created xsi:type="dcterms:W3CDTF">2013-04-12T03:48:05Z</dcterms:created>
  <dcterms:modified xsi:type="dcterms:W3CDTF">2013-04-12T14:27:15Z</dcterms:modified>
</cp:coreProperties>
</file>